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3"/>
  </p:notesMasterIdLst>
  <p:sldIdLst>
    <p:sldId id="256" r:id="rId2"/>
    <p:sldId id="257" r:id="rId3"/>
    <p:sldId id="258" r:id="rId4"/>
    <p:sldId id="289" r:id="rId5"/>
    <p:sldId id="290" r:id="rId6"/>
    <p:sldId id="291" r:id="rId7"/>
    <p:sldId id="292" r:id="rId8"/>
    <p:sldId id="293" r:id="rId9"/>
    <p:sldId id="294" r:id="rId10"/>
    <p:sldId id="259" r:id="rId11"/>
    <p:sldId id="295" r:id="rId12"/>
    <p:sldId id="296" r:id="rId13"/>
    <p:sldId id="297" r:id="rId14"/>
    <p:sldId id="298" r:id="rId15"/>
    <p:sldId id="299" r:id="rId16"/>
    <p:sldId id="300" r:id="rId17"/>
    <p:sldId id="301" r:id="rId18"/>
    <p:sldId id="302" r:id="rId19"/>
    <p:sldId id="303" r:id="rId20"/>
    <p:sldId id="305" r:id="rId21"/>
    <p:sldId id="306" r:id="rId22"/>
    <p:sldId id="307" r:id="rId23"/>
    <p:sldId id="308" r:id="rId24"/>
    <p:sldId id="304" r:id="rId25"/>
    <p:sldId id="272" r:id="rId26"/>
    <p:sldId id="309" r:id="rId27"/>
    <p:sldId id="310" r:id="rId28"/>
    <p:sldId id="311" r:id="rId29"/>
    <p:sldId id="312" r:id="rId30"/>
    <p:sldId id="313" r:id="rId31"/>
    <p:sldId id="314" r:id="rId32"/>
    <p:sldId id="315" r:id="rId33"/>
    <p:sldId id="274" r:id="rId34"/>
    <p:sldId id="280" r:id="rId35"/>
    <p:sldId id="316" r:id="rId36"/>
    <p:sldId id="283" r:id="rId37"/>
    <p:sldId id="317" r:id="rId38"/>
    <p:sldId id="318" r:id="rId39"/>
    <p:sldId id="319" r:id="rId40"/>
    <p:sldId id="287" r:id="rId41"/>
    <p:sldId id="320" r:id="rId4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p:restoredTop sz="88831"/>
  </p:normalViewPr>
  <p:slideViewPr>
    <p:cSldViewPr snapToGrid="0">
      <p:cViewPr varScale="1">
        <p:scale>
          <a:sx n="86" d="100"/>
          <a:sy n="86" d="100"/>
        </p:scale>
        <p:origin x="928"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670192-4AAB-244D-83DE-726A177D2D51}" type="datetimeFigureOut">
              <a:rPr lang="fr-FR" smtClean="0"/>
              <a:t>18/08/2026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C9B40B-93F8-F544-9816-A42AD1B6A826}" type="slidenum">
              <a:rPr lang="fr-FR" smtClean="0"/>
              <a:t>‹N°›</a:t>
            </a:fld>
            <a:endParaRPr lang="fr-FR"/>
          </a:p>
        </p:txBody>
      </p:sp>
    </p:spTree>
    <p:extLst>
      <p:ext uri="{BB962C8B-B14F-4D97-AF65-F5344CB8AC3E}">
        <p14:creationId xmlns:p14="http://schemas.microsoft.com/office/powerpoint/2010/main" val="1449271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LA PHRASE– </a:t>
            </a:r>
            <a:r>
              <a:rPr lang="fr-FR" sz="1200" b="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Identifier les éléments d’une phrase</a:t>
            </a:r>
            <a:endParaRPr lang="fr-FR"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2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Leçon 48 </a:t>
            </a:r>
            <a:r>
              <a:rPr lang="fr-FR" sz="1200" b="1"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Comment </a:t>
            </a:r>
            <a:r>
              <a:rPr lang="fr-FR" sz="1200" b="1"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faire pour savoir à quelle classe grammaticale appartient un mot ?</a:t>
            </a:r>
            <a:endParaRPr lang="fr-FR"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14C9B40B-93F8-F544-9816-A42AD1B6A826}" type="slidenum">
              <a:rPr lang="fr-FR" smtClean="0"/>
              <a:t>1</a:t>
            </a:fld>
            <a:endParaRPr lang="fr-FR"/>
          </a:p>
        </p:txBody>
      </p:sp>
    </p:spTree>
    <p:extLst>
      <p:ext uri="{BB962C8B-B14F-4D97-AF65-F5344CB8AC3E}">
        <p14:creationId xmlns:p14="http://schemas.microsoft.com/office/powerpoint/2010/main" val="30446142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b="1" dirty="0">
                <a:solidFill>
                  <a:schemeClr val="tx1"/>
                </a:solidFill>
                <a:effectLst/>
                <a:latin typeface="+mn-lt"/>
                <a:ea typeface="Calibri" panose="020F0502020204030204" pitchFamily="34" charset="0"/>
              </a:rPr>
              <a:t>PHASE 3 - </a:t>
            </a:r>
            <a:r>
              <a:rPr lang="fr-FR" sz="1200" b="1" i="1" dirty="0">
                <a:solidFill>
                  <a:schemeClr val="tx1"/>
                </a:solidFill>
                <a:effectLst/>
                <a:highlight>
                  <a:srgbClr val="D3D3D3"/>
                </a:highlight>
                <a:latin typeface="+mn-lt"/>
                <a:ea typeface="Calibri" panose="020F0502020204030204" pitchFamily="34" charset="0"/>
              </a:rPr>
              <a:t>Observation</a:t>
            </a:r>
            <a:r>
              <a:rPr lang="fr-FR" sz="1200" b="1" dirty="0">
                <a:solidFill>
                  <a:schemeClr val="tx1"/>
                </a:solidFill>
                <a:effectLst/>
                <a:latin typeface="+mn-lt"/>
                <a:ea typeface="Calibri" panose="020F0502020204030204" pitchFamily="34" charset="0"/>
              </a:rPr>
              <a:t> – </a:t>
            </a:r>
            <a:r>
              <a:rPr lang="fr-FR" sz="1200" b="1" kern="100" dirty="0">
                <a:solidFill>
                  <a:schemeClr val="tx1"/>
                </a:solidFill>
                <a:effectLst/>
                <a:latin typeface="+mn-lt"/>
                <a:ea typeface="Calibri" panose="020F0502020204030204" pitchFamily="34" charset="0"/>
                <a:cs typeface="Times New Roman" panose="02020603050405020304" pitchFamily="18" charset="0"/>
              </a:rPr>
              <a:t>Identifier des locutions déterminatives et des locutions prépositionnelles</a:t>
            </a:r>
            <a:endParaRPr lang="fr-FR" sz="1200" dirty="0">
              <a:solidFill>
                <a:schemeClr val="tx1"/>
              </a:solidFill>
              <a:latin typeface="+mn-lt"/>
            </a:endParaRPr>
          </a:p>
          <a:p>
            <a:endParaRPr lang="fr-FR" sz="1200" dirty="0">
              <a:solidFill>
                <a:schemeClr val="tx1"/>
              </a:solidFill>
              <a:latin typeface="+mn-lt"/>
            </a:endParaRPr>
          </a:p>
          <a:p>
            <a:pPr algn="just"/>
            <a:r>
              <a:rPr lang="fr-FR" sz="1200" b="1" dirty="0">
                <a:solidFill>
                  <a:schemeClr val="tx1"/>
                </a:solidFill>
                <a:effectLst/>
                <a:latin typeface="+mn-lt"/>
                <a:ea typeface="Calibri" panose="020F0502020204030204" pitchFamily="34" charset="0"/>
              </a:rPr>
              <a:t>Demander</a:t>
            </a:r>
            <a:r>
              <a:rPr lang="fr-FR" sz="1200" dirty="0">
                <a:solidFill>
                  <a:schemeClr val="tx1"/>
                </a:solidFill>
                <a:effectLst/>
                <a:latin typeface="+mn-lt"/>
                <a:ea typeface="Calibri" panose="020F0502020204030204" pitchFamily="34" charset="0"/>
              </a:rPr>
              <a:t> : « Quels sont les déterminants dans ces phrases ? »</a:t>
            </a:r>
            <a:r>
              <a:rPr lang="fr-FR" sz="1200" dirty="0">
                <a:solidFill>
                  <a:schemeClr val="tx1"/>
                </a:solidFill>
                <a:effectLst/>
                <a:latin typeface="+mn-lt"/>
              </a:rPr>
              <a:t> </a:t>
            </a:r>
            <a:r>
              <a:rPr lang="fr-FR" sz="1200" kern="100" dirty="0">
                <a:solidFill>
                  <a:schemeClr val="tx1"/>
                </a:solidFill>
                <a:effectLst/>
                <a:latin typeface="+mn-lt"/>
                <a:ea typeface="Calibri" panose="020F0502020204030204" pitchFamily="34" charset="0"/>
                <a:cs typeface="Times New Roman" panose="02020603050405020304" pitchFamily="18" charset="0"/>
              </a:rPr>
              <a:t>puis : « Comment allez-vous faire pour trouver les déterminants ?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probable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On va chercher les noms. Le déterminant, c’est le mot qu’il y a avant.</a:t>
            </a:r>
          </a:p>
          <a:p>
            <a:endParaRPr lang="fr-FR" sz="1200" dirty="0">
              <a:solidFill>
                <a:schemeClr val="tx1"/>
              </a:solidFill>
              <a:latin typeface="+mn-lt"/>
            </a:endParaRPr>
          </a:p>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Laisser</a:t>
            </a:r>
            <a:r>
              <a:rPr lang="fr-FR" sz="1200" kern="100" dirty="0">
                <a:solidFill>
                  <a:schemeClr val="tx1"/>
                </a:solidFill>
                <a:effectLst/>
                <a:latin typeface="+mn-lt"/>
                <a:ea typeface="Calibri" panose="020F0502020204030204" pitchFamily="34" charset="0"/>
                <a:cs typeface="Times New Roman" panose="02020603050405020304" pitchFamily="18" charset="0"/>
              </a:rPr>
              <a:t> un peu de temps aux élèves pour réfléchir individuellement et </a:t>
            </a:r>
            <a:r>
              <a:rPr lang="fr-FR" sz="1200" b="1" kern="100" dirty="0">
                <a:solidFill>
                  <a:schemeClr val="tx1"/>
                </a:solidFill>
                <a:effectLst/>
                <a:latin typeface="+mn-lt"/>
                <a:ea typeface="Calibri" panose="020F0502020204030204" pitchFamily="34" charset="0"/>
                <a:cs typeface="Times New Roman" panose="02020603050405020304" pitchFamily="18" charset="0"/>
              </a:rPr>
              <a:t>demander</a:t>
            </a:r>
            <a:r>
              <a:rPr lang="fr-FR" sz="1200" kern="100" dirty="0">
                <a:solidFill>
                  <a:schemeClr val="tx1"/>
                </a:solidFill>
                <a:effectLst/>
                <a:latin typeface="+mn-lt"/>
                <a:ea typeface="Calibri" panose="020F0502020204030204" pitchFamily="34" charset="0"/>
                <a:cs typeface="Times New Roman" panose="02020603050405020304" pitchFamily="18" charset="0"/>
              </a:rPr>
              <a:t> : « Quels sont les groupes du nom où vous reconnaissez le déterminant ? Indiquez-moi le nom et le déterminant qui va avec.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probable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[Voir diapositive suivante]</a:t>
            </a:r>
          </a:p>
          <a:p>
            <a:endParaRPr lang="fr-FR" dirty="0"/>
          </a:p>
        </p:txBody>
      </p:sp>
      <p:sp>
        <p:nvSpPr>
          <p:cNvPr id="4" name="Espace réservé du numéro de diapositive 3"/>
          <p:cNvSpPr>
            <a:spLocks noGrp="1"/>
          </p:cNvSpPr>
          <p:nvPr>
            <p:ph type="sldNum" sz="quarter" idx="5"/>
          </p:nvPr>
        </p:nvSpPr>
        <p:spPr/>
        <p:txBody>
          <a:bodyPr/>
          <a:lstStyle/>
          <a:p>
            <a:fld id="{14C9B40B-93F8-F544-9816-A42AD1B6A826}" type="slidenum">
              <a:rPr lang="fr-FR" smtClean="0"/>
              <a:t>10</a:t>
            </a:fld>
            <a:endParaRPr lang="fr-FR"/>
          </a:p>
        </p:txBody>
      </p:sp>
    </p:spTree>
    <p:extLst>
      <p:ext uri="{BB962C8B-B14F-4D97-AF65-F5344CB8AC3E}">
        <p14:creationId xmlns:p14="http://schemas.microsoft.com/office/powerpoint/2010/main" val="1998231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DD5C7-AB75-988B-1F53-F005654F7AE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676FE7-CC9C-D358-97F5-2905EEDEA43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AA42AD9-0E62-63B9-3463-489197EC735D}"/>
              </a:ext>
            </a:extLst>
          </p:cNvPr>
          <p:cNvSpPr>
            <a:spLocks noGrp="1"/>
          </p:cNvSpPr>
          <p:nvPr>
            <p:ph type="body" idx="1"/>
          </p:nvPr>
        </p:nvSpPr>
        <p:spPr/>
        <p:txBody>
          <a:bodyPr/>
          <a:lstStyle/>
          <a:p>
            <a:r>
              <a:rPr lang="fr-FR" dirty="0"/>
              <a:t> </a:t>
            </a:r>
          </a:p>
        </p:txBody>
      </p:sp>
      <p:sp>
        <p:nvSpPr>
          <p:cNvPr id="4" name="Espace réservé du numéro de diapositive 3">
            <a:extLst>
              <a:ext uri="{FF2B5EF4-FFF2-40B4-BE49-F238E27FC236}">
                <a16:creationId xmlns:a16="http://schemas.microsoft.com/office/drawing/2014/main" id="{556581A8-0832-F4E5-7531-FF6F8953B005}"/>
              </a:ext>
            </a:extLst>
          </p:cNvPr>
          <p:cNvSpPr>
            <a:spLocks noGrp="1"/>
          </p:cNvSpPr>
          <p:nvPr>
            <p:ph type="sldNum" sz="quarter" idx="5"/>
          </p:nvPr>
        </p:nvSpPr>
        <p:spPr/>
        <p:txBody>
          <a:bodyPr/>
          <a:lstStyle/>
          <a:p>
            <a:fld id="{14C9B40B-93F8-F544-9816-A42AD1B6A826}" type="slidenum">
              <a:rPr lang="fr-FR" smtClean="0"/>
              <a:t>11</a:t>
            </a:fld>
            <a:endParaRPr lang="fr-FR"/>
          </a:p>
        </p:txBody>
      </p:sp>
    </p:spTree>
    <p:extLst>
      <p:ext uri="{BB962C8B-B14F-4D97-AF65-F5344CB8AC3E}">
        <p14:creationId xmlns:p14="http://schemas.microsoft.com/office/powerpoint/2010/main" val="3483367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770DC-903D-3B33-1B1A-E54DDA6F154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09E7E49-65C5-F122-A410-CC62BC5434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9D697E-F3BA-84EC-DA3D-0CF9C05898D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00" dirty="0">
                <a:solidFill>
                  <a:schemeClr val="tx1"/>
                </a:solidFill>
                <a:effectLst/>
                <a:latin typeface="+mn-lt"/>
                <a:ea typeface="Calibri" panose="020F0502020204030204" pitchFamily="34" charset="0"/>
                <a:cs typeface="Times New Roman" panose="02020603050405020304" pitchFamily="18" charset="0"/>
              </a:rPr>
              <a:t>Donner la consigne </a:t>
            </a:r>
            <a:r>
              <a:rPr lang="fr-FR" sz="1200" kern="100" dirty="0">
                <a:solidFill>
                  <a:schemeClr val="tx1"/>
                </a:solidFill>
                <a:effectLst/>
                <a:latin typeface="+mn-lt"/>
                <a:ea typeface="Calibri" panose="020F0502020204030204" pitchFamily="34" charset="0"/>
                <a:cs typeface="Times New Roman" panose="02020603050405020304" pitchFamily="18" charset="0"/>
              </a:rPr>
              <a:t>: « Trouvez les groupes de la phrase. »</a:t>
            </a:r>
          </a:p>
          <a:p>
            <a:r>
              <a:rPr lang="fr-FR" sz="1200" u="sng" dirty="0">
                <a:solidFill>
                  <a:schemeClr val="tx1"/>
                </a:solidFill>
                <a:latin typeface="+mn-lt"/>
              </a:rPr>
              <a:t>Réponse attendue </a:t>
            </a:r>
            <a:r>
              <a:rPr lang="fr-FR" sz="1200" dirty="0">
                <a:solidFill>
                  <a:schemeClr val="tx1"/>
                </a:solidFill>
                <a:latin typeface="+mn-lt"/>
              </a:rPr>
              <a:t>:</a:t>
            </a:r>
          </a:p>
          <a:p>
            <a:r>
              <a:rPr lang="fr-FR" sz="1200" dirty="0">
                <a:solidFill>
                  <a:schemeClr val="tx1"/>
                </a:solidFill>
                <a:latin typeface="+mn-lt"/>
              </a:rPr>
              <a:t>[Voir diapositive suivante]</a:t>
            </a:r>
          </a:p>
        </p:txBody>
      </p:sp>
      <p:sp>
        <p:nvSpPr>
          <p:cNvPr id="4" name="Espace réservé du numéro de diapositive 3">
            <a:extLst>
              <a:ext uri="{FF2B5EF4-FFF2-40B4-BE49-F238E27FC236}">
                <a16:creationId xmlns:a16="http://schemas.microsoft.com/office/drawing/2014/main" id="{7341260D-A0CA-1537-3155-69DDD65740D6}"/>
              </a:ext>
            </a:extLst>
          </p:cNvPr>
          <p:cNvSpPr>
            <a:spLocks noGrp="1"/>
          </p:cNvSpPr>
          <p:nvPr>
            <p:ph type="sldNum" sz="quarter" idx="5"/>
          </p:nvPr>
        </p:nvSpPr>
        <p:spPr/>
        <p:txBody>
          <a:bodyPr/>
          <a:lstStyle/>
          <a:p>
            <a:fld id="{14C9B40B-93F8-F544-9816-A42AD1B6A826}" type="slidenum">
              <a:rPr lang="fr-FR" smtClean="0"/>
              <a:t>12</a:t>
            </a:fld>
            <a:endParaRPr lang="fr-FR"/>
          </a:p>
        </p:txBody>
      </p:sp>
    </p:spTree>
    <p:extLst>
      <p:ext uri="{BB962C8B-B14F-4D97-AF65-F5344CB8AC3E}">
        <p14:creationId xmlns:p14="http://schemas.microsoft.com/office/powerpoint/2010/main" val="14955846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5502D-53BA-827F-9DA5-4B53669E983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0F22E9D-9302-5F46-0427-30B0C2706D8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AEA2D0E-4363-68E9-D9BD-3FB4D82F370C}"/>
              </a:ext>
            </a:extLst>
          </p:cNvPr>
          <p:cNvSpPr>
            <a:spLocks noGrp="1"/>
          </p:cNvSpPr>
          <p:nvPr>
            <p:ph type="body" idx="1"/>
          </p:nvPr>
        </p:nvSpPr>
        <p:spPr/>
        <p:txBody>
          <a:bodyPr/>
          <a:lstStyle/>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Demander</a:t>
            </a:r>
            <a:r>
              <a:rPr lang="fr-FR" sz="1200" kern="100" dirty="0">
                <a:solidFill>
                  <a:schemeClr val="tx1"/>
                </a:solidFill>
                <a:effectLst/>
                <a:latin typeface="+mn-lt"/>
                <a:ea typeface="Calibri" panose="020F0502020204030204" pitchFamily="34" charset="0"/>
                <a:cs typeface="Times New Roman" panose="02020603050405020304" pitchFamily="18" charset="0"/>
              </a:rPr>
              <a:t> : « Regardez le verbe. À quelle personne est-il ? Avec quoi est-il accordé ?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Le verbe est à la personne 6. </a:t>
            </a:r>
            <a:r>
              <a:rPr lang="fr-FR" sz="1200" i="1" kern="100" dirty="0">
                <a:solidFill>
                  <a:schemeClr val="tx1"/>
                </a:solidFill>
                <a:effectLst/>
                <a:latin typeface="+mn-lt"/>
                <a:ea typeface="Calibri" panose="020F0502020204030204" pitchFamily="34" charset="0"/>
                <a:cs typeface="Times New Roman" panose="02020603050405020304" pitchFamily="18" charset="0"/>
              </a:rPr>
              <a:t>Un</a:t>
            </a:r>
            <a:r>
              <a:rPr lang="fr-FR" sz="1200" kern="100" dirty="0">
                <a:solidFill>
                  <a:schemeClr val="tx1"/>
                </a:solidFill>
                <a:effectLst/>
                <a:latin typeface="+mn-lt"/>
                <a:ea typeface="Calibri" panose="020F0502020204030204" pitchFamily="34" charset="0"/>
                <a:cs typeface="Times New Roman" panose="02020603050405020304" pitchFamily="18" charset="0"/>
              </a:rPr>
              <a:t> </a:t>
            </a:r>
            <a:r>
              <a:rPr lang="fr-FR" sz="1200" i="1" kern="100" dirty="0">
                <a:solidFill>
                  <a:schemeClr val="tx1"/>
                </a:solidFill>
                <a:effectLst/>
                <a:latin typeface="+mn-lt"/>
                <a:ea typeface="Calibri" panose="020F0502020204030204" pitchFamily="34" charset="0"/>
                <a:cs typeface="Times New Roman" panose="02020603050405020304" pitchFamily="18" charset="0"/>
              </a:rPr>
              <a:t>tas</a:t>
            </a:r>
            <a:r>
              <a:rPr lang="fr-FR" sz="1200" kern="100" dirty="0">
                <a:solidFill>
                  <a:schemeClr val="tx1"/>
                </a:solidFill>
                <a:effectLst/>
                <a:latin typeface="+mn-lt"/>
                <a:ea typeface="Calibri" panose="020F0502020204030204" pitchFamily="34" charset="0"/>
                <a:cs typeface="Times New Roman" panose="02020603050405020304" pitchFamily="18" charset="0"/>
              </a:rPr>
              <a:t> est au singulier, </a:t>
            </a:r>
            <a:r>
              <a:rPr lang="fr-FR" sz="1200" i="1" kern="100" dirty="0">
                <a:solidFill>
                  <a:schemeClr val="tx1"/>
                </a:solidFill>
                <a:effectLst/>
                <a:latin typeface="+mn-lt"/>
                <a:ea typeface="Calibri" panose="020F0502020204030204" pitchFamily="34" charset="0"/>
                <a:cs typeface="Times New Roman" panose="02020603050405020304" pitchFamily="18" charset="0"/>
              </a:rPr>
              <a:t>oiseaux</a:t>
            </a:r>
            <a:r>
              <a:rPr lang="fr-FR" sz="1200" kern="100" dirty="0">
                <a:solidFill>
                  <a:schemeClr val="tx1"/>
                </a:solidFill>
                <a:effectLst/>
                <a:latin typeface="+mn-lt"/>
                <a:ea typeface="Calibri" panose="020F0502020204030204" pitchFamily="34" charset="0"/>
                <a:cs typeface="Times New Roman" panose="02020603050405020304" pitchFamily="18" charset="0"/>
              </a:rPr>
              <a:t> est au pluriel. C’est donc que le sujet, c’est </a:t>
            </a:r>
            <a:r>
              <a:rPr lang="fr-FR" sz="1200" i="1" kern="100" dirty="0">
                <a:solidFill>
                  <a:schemeClr val="tx1"/>
                </a:solidFill>
                <a:effectLst/>
                <a:latin typeface="+mn-lt"/>
                <a:ea typeface="Calibri" panose="020F0502020204030204" pitchFamily="34" charset="0"/>
                <a:cs typeface="Times New Roman" panose="02020603050405020304" pitchFamily="18" charset="0"/>
              </a:rPr>
              <a:t>oiseaux</a:t>
            </a:r>
            <a:r>
              <a:rPr lang="fr-FR" sz="1200" kern="100" dirty="0">
                <a:solidFill>
                  <a:schemeClr val="tx1"/>
                </a:solidFill>
                <a:effectLst/>
                <a:latin typeface="+mn-lt"/>
                <a:ea typeface="Calibri" panose="020F0502020204030204" pitchFamily="34" charset="0"/>
                <a:cs typeface="Times New Roman" panose="02020603050405020304" pitchFamily="18" charset="0"/>
              </a:rPr>
              <a:t>, c’est pas </a:t>
            </a:r>
            <a:r>
              <a:rPr lang="fr-FR" sz="1200" i="1" kern="100" dirty="0">
                <a:solidFill>
                  <a:schemeClr val="tx1"/>
                </a:solidFill>
                <a:effectLst/>
                <a:latin typeface="+mn-lt"/>
                <a:ea typeface="Calibri" panose="020F0502020204030204" pitchFamily="34" charset="0"/>
                <a:cs typeface="Times New Roman" panose="02020603050405020304" pitchFamily="18" charset="0"/>
              </a:rPr>
              <a:t>un tas</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Alors, comment est fabriqué ce groupe du nom sujet ?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i="1" kern="100" dirty="0">
                <a:solidFill>
                  <a:schemeClr val="tx1"/>
                </a:solidFill>
                <a:effectLst/>
                <a:latin typeface="+mn-lt"/>
                <a:ea typeface="Calibri" panose="020F0502020204030204" pitchFamily="34" charset="0"/>
                <a:cs typeface="Times New Roman" panose="02020603050405020304" pitchFamily="18" charset="0"/>
              </a:rPr>
              <a:t>Oiseaux</a:t>
            </a:r>
            <a:r>
              <a:rPr lang="fr-FR" sz="1200" kern="100" dirty="0">
                <a:solidFill>
                  <a:schemeClr val="tx1"/>
                </a:solidFill>
                <a:effectLst/>
                <a:latin typeface="+mn-lt"/>
                <a:ea typeface="Calibri" panose="020F0502020204030204" pitchFamily="34" charset="0"/>
                <a:cs typeface="Times New Roman" panose="02020603050405020304" pitchFamily="18" charset="0"/>
              </a:rPr>
              <a:t>, c’est le nom chef du groupe. Le déterminant, ça doit être </a:t>
            </a:r>
            <a:r>
              <a:rPr lang="fr-FR" sz="1200" i="1" kern="100" dirty="0">
                <a:solidFill>
                  <a:schemeClr val="tx1"/>
                </a:solidFill>
                <a:effectLst/>
                <a:latin typeface="+mn-lt"/>
                <a:ea typeface="Calibri" panose="020F0502020204030204" pitchFamily="34" charset="0"/>
                <a:cs typeface="Times New Roman" panose="02020603050405020304" pitchFamily="18" charset="0"/>
              </a:rPr>
              <a:t>un tas de</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00" dirty="0">
                <a:solidFill>
                  <a:schemeClr val="tx1"/>
                </a:solidFill>
                <a:effectLst/>
                <a:latin typeface="+mn-lt"/>
                <a:ea typeface="Calibri" panose="020F0502020204030204" pitchFamily="34" charset="0"/>
                <a:cs typeface="Times New Roman" panose="02020603050405020304" pitchFamily="18" charset="0"/>
              </a:rPr>
              <a:t>Demander</a:t>
            </a:r>
            <a:r>
              <a:rPr lang="fr-FR" sz="1200" kern="100" dirty="0">
                <a:solidFill>
                  <a:schemeClr val="tx1"/>
                </a:solidFill>
                <a:effectLst/>
                <a:latin typeface="+mn-lt"/>
                <a:ea typeface="Calibri" panose="020F0502020204030204" pitchFamily="34" charset="0"/>
                <a:cs typeface="Times New Roman" panose="02020603050405020304" pitchFamily="18" charset="0"/>
              </a:rPr>
              <a:t> : « Comment on peut vérifier ? » Éventuellement </a:t>
            </a:r>
            <a:r>
              <a:rPr lang="fr-FR" sz="1200" b="1" kern="100" dirty="0">
                <a:solidFill>
                  <a:schemeClr val="tx1"/>
                </a:solidFill>
                <a:effectLst/>
                <a:latin typeface="+mn-lt"/>
                <a:ea typeface="Calibri" panose="020F0502020204030204" pitchFamily="34" charset="0"/>
                <a:cs typeface="Times New Roman" panose="02020603050405020304" pitchFamily="18" charset="0"/>
              </a:rPr>
              <a:t>préciser</a:t>
            </a:r>
            <a:r>
              <a:rPr lang="fr-FR" sz="1200" kern="100" dirty="0">
                <a:solidFill>
                  <a:schemeClr val="tx1"/>
                </a:solidFill>
                <a:effectLst/>
                <a:latin typeface="+mn-lt"/>
                <a:ea typeface="Calibri" panose="020F0502020204030204" pitchFamily="34" charset="0"/>
                <a:cs typeface="Times New Roman" panose="02020603050405020304" pitchFamily="18" charset="0"/>
              </a:rPr>
              <a:t> : « Par quels autres mots est-ce qu’on pourrait remplacer les mots </a:t>
            </a:r>
            <a:r>
              <a:rPr lang="fr-FR" sz="1200" i="1" kern="100" dirty="0">
                <a:solidFill>
                  <a:schemeClr val="tx1"/>
                </a:solidFill>
                <a:effectLst/>
                <a:latin typeface="+mn-lt"/>
                <a:ea typeface="Calibri" panose="020F0502020204030204" pitchFamily="34" charset="0"/>
                <a:cs typeface="Times New Roman" panose="02020603050405020304" pitchFamily="18" charset="0"/>
              </a:rPr>
              <a:t>un tas de</a:t>
            </a:r>
            <a:r>
              <a:rPr lang="fr-FR" sz="1200" kern="100" dirty="0">
                <a:solidFill>
                  <a:schemeClr val="tx1"/>
                </a:solidFill>
                <a:effectLst/>
                <a:latin typeface="+mn-lt"/>
                <a:ea typeface="Calibri" panose="020F0502020204030204" pitchFamily="34" charset="0"/>
                <a:cs typeface="Times New Roman" panose="02020603050405020304" pitchFamily="18" charset="0"/>
              </a:rPr>
              <a:t>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kern="100" dirty="0">
                <a:solidFill>
                  <a:schemeClr val="tx1"/>
                </a:solidFill>
                <a:effectLst/>
                <a:latin typeface="+mn-lt"/>
                <a:ea typeface="Calibri" panose="020F0502020204030204" pitchFamily="34" charset="0"/>
                <a:cs typeface="Times New Roman" panose="02020603050405020304" pitchFamily="18" charset="0"/>
              </a:rPr>
              <a:t>Réponses possibles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00" dirty="0">
                <a:solidFill>
                  <a:schemeClr val="tx1"/>
                </a:solidFill>
                <a:effectLst/>
                <a:latin typeface="+mn-lt"/>
                <a:ea typeface="Calibri" panose="020F0502020204030204" pitchFamily="34" charset="0"/>
                <a:cs typeface="Times New Roman" panose="02020603050405020304" pitchFamily="18" charset="0"/>
              </a:rPr>
              <a:t>[Voir diapositive suivante]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a:extLst>
              <a:ext uri="{FF2B5EF4-FFF2-40B4-BE49-F238E27FC236}">
                <a16:creationId xmlns:a16="http://schemas.microsoft.com/office/drawing/2014/main" id="{9ED74FDE-435B-9C5F-D483-2B2A667E53F9}"/>
              </a:ext>
            </a:extLst>
          </p:cNvPr>
          <p:cNvSpPr>
            <a:spLocks noGrp="1"/>
          </p:cNvSpPr>
          <p:nvPr>
            <p:ph type="sldNum" sz="quarter" idx="5"/>
          </p:nvPr>
        </p:nvSpPr>
        <p:spPr/>
        <p:txBody>
          <a:bodyPr/>
          <a:lstStyle/>
          <a:p>
            <a:fld id="{14C9B40B-93F8-F544-9816-A42AD1B6A826}" type="slidenum">
              <a:rPr lang="fr-FR" smtClean="0"/>
              <a:t>13</a:t>
            </a:fld>
            <a:endParaRPr lang="fr-FR"/>
          </a:p>
        </p:txBody>
      </p:sp>
    </p:spTree>
    <p:extLst>
      <p:ext uri="{BB962C8B-B14F-4D97-AF65-F5344CB8AC3E}">
        <p14:creationId xmlns:p14="http://schemas.microsoft.com/office/powerpoint/2010/main" val="4144343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40627-010A-8174-86B9-8591C5268C8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B6FE2DB-EE06-1040-B9B0-C994A28B03F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B2A238F-EE0B-7F29-EE6F-7E4EA2671E25}"/>
              </a:ext>
            </a:extLst>
          </p:cNvPr>
          <p:cNvSpPr>
            <a:spLocks noGrp="1"/>
          </p:cNvSpPr>
          <p:nvPr>
            <p:ph type="body" idx="1"/>
          </p:nvPr>
        </p:nvSpPr>
        <p:spPr/>
        <p:txBody>
          <a:bodyPr/>
          <a:lstStyle/>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Expliquer</a:t>
            </a:r>
            <a:r>
              <a:rPr lang="fr-FR" sz="1200" kern="100" dirty="0">
                <a:solidFill>
                  <a:schemeClr val="tx1"/>
                </a:solidFill>
                <a:effectLst/>
                <a:latin typeface="+mn-lt"/>
                <a:ea typeface="Calibri" panose="020F0502020204030204" pitchFamily="34" charset="0"/>
                <a:cs typeface="Times New Roman" panose="02020603050405020304" pitchFamily="18" charset="0"/>
              </a:rPr>
              <a:t> : « Vous savez qu’un groupe du nom, c’est souvent : déterminant + nom chef du groupe. Et cette connaissance vous a permis de trouver le déterminant </a:t>
            </a:r>
            <a:r>
              <a:rPr lang="fr-FR" sz="1200" i="1" kern="100" dirty="0">
                <a:solidFill>
                  <a:schemeClr val="tx1"/>
                </a:solidFill>
                <a:effectLst/>
                <a:latin typeface="+mn-lt"/>
                <a:ea typeface="Calibri" panose="020F0502020204030204" pitchFamily="34" charset="0"/>
                <a:cs typeface="Times New Roman" panose="02020603050405020304" pitchFamily="18" charset="0"/>
              </a:rPr>
              <a:t>un tas de </a:t>
            </a:r>
            <a:r>
              <a:rPr lang="fr-FR" sz="1200" kern="100" dirty="0">
                <a:solidFill>
                  <a:schemeClr val="tx1"/>
                </a:solidFill>
                <a:effectLst/>
                <a:latin typeface="+mn-lt"/>
                <a:ea typeface="Calibri" panose="020F0502020204030204" pitchFamily="34" charset="0"/>
                <a:cs typeface="Times New Roman" panose="02020603050405020304" pitchFamily="18" charset="0"/>
              </a:rPr>
              <a:t>et le nom chef de groupe </a:t>
            </a:r>
            <a:r>
              <a:rPr lang="fr-FR" sz="1200" i="1" kern="100" dirty="0">
                <a:solidFill>
                  <a:schemeClr val="tx1"/>
                </a:solidFill>
                <a:effectLst/>
                <a:latin typeface="+mn-lt"/>
                <a:ea typeface="Calibri" panose="020F0502020204030204" pitchFamily="34" charset="0"/>
                <a:cs typeface="Times New Roman" panose="02020603050405020304" pitchFamily="18" charset="0"/>
              </a:rPr>
              <a:t>oiseaux</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La connaissance de la structure du groupe du nom vous a permis d’identifier le déterminant probable. Pour être sûrs, vous disposez d’un moyen pour vérifier qu’il s’agit bien du déterminant : le remplacer par un mot dont on sait que c’est un déterminant.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00" dirty="0">
                <a:solidFill>
                  <a:schemeClr val="tx1"/>
                </a:solidFill>
                <a:effectLst/>
                <a:latin typeface="+mn-lt"/>
                <a:ea typeface="Calibri" panose="020F0502020204030204" pitchFamily="34" charset="0"/>
                <a:cs typeface="Times New Roman" panose="02020603050405020304" pitchFamily="18" charset="0"/>
              </a:rPr>
              <a:t>Ajouter</a:t>
            </a:r>
            <a:r>
              <a:rPr lang="fr-FR" sz="1200" kern="100" dirty="0">
                <a:solidFill>
                  <a:schemeClr val="tx1"/>
                </a:solidFill>
                <a:effectLst/>
                <a:latin typeface="+mn-lt"/>
                <a:ea typeface="Calibri" panose="020F0502020204030204" pitchFamily="34" charset="0"/>
                <a:cs typeface="Times New Roman" panose="02020603050405020304" pitchFamily="18" charset="0"/>
              </a:rPr>
              <a:t> : « Il y a des expressions en plusieurs mots qu’on utilise là où on pourrait avoir un seul mot. Ces expressions, quand on les utilise très souvent comme </a:t>
            </a:r>
            <a:r>
              <a:rPr lang="fr-FR" sz="1200" i="1" kern="100" dirty="0">
                <a:solidFill>
                  <a:schemeClr val="tx1"/>
                </a:solidFill>
                <a:effectLst/>
                <a:latin typeface="+mn-lt"/>
                <a:ea typeface="Calibri" panose="020F0502020204030204" pitchFamily="34" charset="0"/>
                <a:cs typeface="Times New Roman" panose="02020603050405020304" pitchFamily="18" charset="0"/>
              </a:rPr>
              <a:t>un tas de</a:t>
            </a:r>
            <a:r>
              <a:rPr lang="fr-FR" sz="1200" kern="100" dirty="0">
                <a:solidFill>
                  <a:schemeClr val="tx1"/>
                </a:solidFill>
                <a:effectLst/>
                <a:latin typeface="+mn-lt"/>
                <a:ea typeface="Calibri" panose="020F0502020204030204" pitchFamily="34" charset="0"/>
                <a:cs typeface="Times New Roman" panose="02020603050405020304" pitchFamily="18" charset="0"/>
              </a:rPr>
              <a:t>… pour dire </a:t>
            </a:r>
            <a:r>
              <a:rPr lang="fr-FR" sz="1200" i="1" kern="100" dirty="0">
                <a:solidFill>
                  <a:schemeClr val="tx1"/>
                </a:solidFill>
                <a:effectLst/>
                <a:latin typeface="+mn-lt"/>
                <a:ea typeface="Calibri" panose="020F0502020204030204" pitchFamily="34" charset="0"/>
                <a:cs typeface="Times New Roman" panose="02020603050405020304" pitchFamily="18" charset="0"/>
              </a:rPr>
              <a:t>plusieurs</a:t>
            </a:r>
            <a:r>
              <a:rPr lang="fr-FR" sz="1200" kern="100" dirty="0">
                <a:solidFill>
                  <a:schemeClr val="tx1"/>
                </a:solidFill>
                <a:effectLst/>
                <a:latin typeface="+mn-lt"/>
                <a:ea typeface="Calibri" panose="020F0502020204030204" pitchFamily="34" charset="0"/>
                <a:cs typeface="Times New Roman" panose="02020603050405020304" pitchFamily="18" charset="0"/>
              </a:rPr>
              <a:t>…, elles sont comme un équivalent, un équivalent plus précis ou plus expressif. On les appelle ‘</a:t>
            </a:r>
            <a:r>
              <a:rPr lang="fr-FR" sz="1200" b="1" i="1" kern="100" dirty="0">
                <a:solidFill>
                  <a:schemeClr val="tx1"/>
                </a:solidFill>
                <a:effectLst/>
                <a:latin typeface="+mn-lt"/>
                <a:ea typeface="Calibri" panose="020F0502020204030204" pitchFamily="34" charset="0"/>
                <a:cs typeface="Times New Roman" panose="02020603050405020304" pitchFamily="18" charset="0"/>
              </a:rPr>
              <a:t>locutions’</a:t>
            </a:r>
            <a:r>
              <a:rPr lang="fr-FR" sz="1200" kern="100" dirty="0">
                <a:solidFill>
                  <a:schemeClr val="tx1"/>
                </a:solidFill>
                <a:effectLst/>
                <a:latin typeface="+mn-lt"/>
                <a:ea typeface="Calibri" panose="020F0502020204030204" pitchFamily="34" charset="0"/>
                <a:cs typeface="Times New Roman" panose="02020603050405020304" pitchFamily="18" charset="0"/>
              </a:rPr>
              <a:t>. </a:t>
            </a:r>
            <a:r>
              <a:rPr lang="fr-FR" sz="1200" i="1" kern="100" dirty="0">
                <a:solidFill>
                  <a:schemeClr val="tx1"/>
                </a:solidFill>
                <a:effectLst/>
                <a:latin typeface="+mn-lt"/>
                <a:ea typeface="Calibri" panose="020F0502020204030204" pitchFamily="34" charset="0"/>
                <a:cs typeface="Times New Roman" panose="02020603050405020304" pitchFamily="18" charset="0"/>
              </a:rPr>
              <a:t>Un tas de</a:t>
            </a:r>
            <a:r>
              <a:rPr lang="fr-FR" sz="1200" kern="100" dirty="0">
                <a:solidFill>
                  <a:schemeClr val="tx1"/>
                </a:solidFill>
                <a:effectLst/>
                <a:latin typeface="+mn-lt"/>
                <a:ea typeface="Calibri" panose="020F0502020204030204" pitchFamily="34" charset="0"/>
                <a:cs typeface="Times New Roman" panose="02020603050405020304" pitchFamily="18" charset="0"/>
              </a:rPr>
              <a:t>… est ici une ‘</a:t>
            </a:r>
            <a:r>
              <a:rPr lang="fr-FR" sz="1200" i="1" kern="100" dirty="0">
                <a:solidFill>
                  <a:schemeClr val="tx1"/>
                </a:solidFill>
                <a:effectLst/>
                <a:latin typeface="+mn-lt"/>
                <a:ea typeface="Calibri" panose="020F0502020204030204" pitchFamily="34" charset="0"/>
                <a:cs typeface="Times New Roman" panose="02020603050405020304" pitchFamily="18" charset="0"/>
              </a:rPr>
              <a:t>locution déterminative’</a:t>
            </a:r>
            <a:r>
              <a:rPr lang="fr-FR" sz="1200" kern="100" dirty="0">
                <a:solidFill>
                  <a:schemeClr val="tx1"/>
                </a:solidFill>
                <a:effectLst/>
                <a:latin typeface="+mn-lt"/>
                <a:ea typeface="Calibri" panose="020F0502020204030204" pitchFamily="34" charset="0"/>
                <a:cs typeface="Times New Roman" panose="02020603050405020304" pitchFamily="18" charset="0"/>
              </a:rPr>
              <a:t>, c’est-à-dire un déterminant en plusieurs mots.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a:extLst>
              <a:ext uri="{FF2B5EF4-FFF2-40B4-BE49-F238E27FC236}">
                <a16:creationId xmlns:a16="http://schemas.microsoft.com/office/drawing/2014/main" id="{D334F6E7-823C-415E-BCE0-81A8F2FC9A62}"/>
              </a:ext>
            </a:extLst>
          </p:cNvPr>
          <p:cNvSpPr>
            <a:spLocks noGrp="1"/>
          </p:cNvSpPr>
          <p:nvPr>
            <p:ph type="sldNum" sz="quarter" idx="5"/>
          </p:nvPr>
        </p:nvSpPr>
        <p:spPr/>
        <p:txBody>
          <a:bodyPr/>
          <a:lstStyle/>
          <a:p>
            <a:fld id="{14C9B40B-93F8-F544-9816-A42AD1B6A826}" type="slidenum">
              <a:rPr lang="fr-FR" smtClean="0"/>
              <a:t>14</a:t>
            </a:fld>
            <a:endParaRPr lang="fr-FR"/>
          </a:p>
        </p:txBody>
      </p:sp>
    </p:spTree>
    <p:extLst>
      <p:ext uri="{BB962C8B-B14F-4D97-AF65-F5344CB8AC3E}">
        <p14:creationId xmlns:p14="http://schemas.microsoft.com/office/powerpoint/2010/main" val="33667257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00" dirty="0">
                <a:solidFill>
                  <a:schemeClr val="tx1"/>
                </a:solidFill>
                <a:effectLst/>
                <a:latin typeface="+mn-lt"/>
                <a:ea typeface="Calibri" panose="020F0502020204030204" pitchFamily="34" charset="0"/>
                <a:cs typeface="Times New Roman" panose="02020603050405020304" pitchFamily="18" charset="0"/>
              </a:rPr>
              <a:t>Donner la consigne </a:t>
            </a:r>
            <a:r>
              <a:rPr lang="fr-FR" sz="1200" kern="100" dirty="0">
                <a:solidFill>
                  <a:schemeClr val="tx1"/>
                </a:solidFill>
                <a:effectLst/>
                <a:latin typeface="+mn-lt"/>
                <a:ea typeface="Calibri" panose="020F0502020204030204" pitchFamily="34" charset="0"/>
                <a:cs typeface="Times New Roman" panose="02020603050405020304" pitchFamily="18" charset="0"/>
              </a:rPr>
              <a:t>: « Trouvez les groupes de la phrase.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kern="100" dirty="0">
                <a:solidFill>
                  <a:schemeClr val="tx1"/>
                </a:solidFill>
                <a:effectLst/>
                <a:latin typeface="+mn-lt"/>
                <a:ea typeface="Calibri" panose="020F0502020204030204" pitchFamily="34" charset="0"/>
                <a:cs typeface="Times New Roman" panose="02020603050405020304" pitchFamily="18" charset="0"/>
              </a:rPr>
              <a:t>Résultat attendu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00" dirty="0">
                <a:solidFill>
                  <a:schemeClr val="tx1"/>
                </a:solidFill>
                <a:effectLst/>
                <a:latin typeface="+mn-lt"/>
                <a:ea typeface="Calibri" panose="020F0502020204030204" pitchFamily="34" charset="0"/>
                <a:cs typeface="Times New Roman" panose="02020603050405020304" pitchFamily="18" charset="0"/>
              </a:rPr>
              <a:t>[Voir diapositive suivante]</a:t>
            </a:r>
          </a:p>
          <a:p>
            <a:endParaRPr lang="fr-FR" dirty="0"/>
          </a:p>
        </p:txBody>
      </p:sp>
      <p:sp>
        <p:nvSpPr>
          <p:cNvPr id="4" name="Espace réservé du numéro de diapositive 3"/>
          <p:cNvSpPr>
            <a:spLocks noGrp="1"/>
          </p:cNvSpPr>
          <p:nvPr>
            <p:ph type="sldNum" sz="quarter" idx="5"/>
          </p:nvPr>
        </p:nvSpPr>
        <p:spPr/>
        <p:txBody>
          <a:bodyPr/>
          <a:lstStyle/>
          <a:p>
            <a:fld id="{14C9B40B-93F8-F544-9816-A42AD1B6A826}" type="slidenum">
              <a:rPr lang="fr-FR" smtClean="0"/>
              <a:t>15</a:t>
            </a:fld>
            <a:endParaRPr lang="fr-FR"/>
          </a:p>
        </p:txBody>
      </p:sp>
    </p:spTree>
    <p:extLst>
      <p:ext uri="{BB962C8B-B14F-4D97-AF65-F5344CB8AC3E}">
        <p14:creationId xmlns:p14="http://schemas.microsoft.com/office/powerpoint/2010/main" val="32228242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11AC8-1838-7C2B-DA64-2F2DED3D1A0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A2CEBAF-8D52-8F08-2941-210070A0DF2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8BF757C-8828-5C86-02E0-9680FE5DAD9F}"/>
              </a:ext>
            </a:extLst>
          </p:cNvPr>
          <p:cNvSpPr>
            <a:spLocks noGrp="1"/>
          </p:cNvSpPr>
          <p:nvPr>
            <p:ph type="body" idx="1"/>
          </p:nvPr>
        </p:nvSpPr>
        <p:spPr/>
        <p:txBody>
          <a:bodyPr/>
          <a:lstStyle/>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Demander</a:t>
            </a:r>
            <a:r>
              <a:rPr lang="fr-FR" sz="1200" kern="100" dirty="0">
                <a:solidFill>
                  <a:schemeClr val="tx1"/>
                </a:solidFill>
                <a:effectLst/>
                <a:latin typeface="+mn-lt"/>
                <a:ea typeface="Calibri" panose="020F0502020204030204" pitchFamily="34" charset="0"/>
                <a:cs typeface="Times New Roman" panose="02020603050405020304" pitchFamily="18" charset="0"/>
              </a:rPr>
              <a:t> : « Comment savez-vous que </a:t>
            </a:r>
            <a:r>
              <a:rPr lang="fr-FR" sz="1200" i="1" kern="100" dirty="0">
                <a:solidFill>
                  <a:schemeClr val="tx1"/>
                </a:solidFill>
                <a:effectLst/>
                <a:latin typeface="+mn-lt"/>
                <a:ea typeface="Calibri" panose="020F0502020204030204" pitchFamily="34" charset="0"/>
                <a:cs typeface="Times New Roman" panose="02020603050405020304" pitchFamily="18" charset="0"/>
              </a:rPr>
              <a:t>Au cours de la bagarre</a:t>
            </a:r>
            <a:r>
              <a:rPr lang="fr-FR" sz="1200" kern="100" dirty="0">
                <a:solidFill>
                  <a:schemeClr val="tx1"/>
                </a:solidFill>
                <a:effectLst/>
                <a:latin typeface="+mn-lt"/>
                <a:ea typeface="Calibri" panose="020F0502020204030204" pitchFamily="34" charset="0"/>
                <a:cs typeface="Times New Roman" panose="02020603050405020304" pitchFamily="18" charset="0"/>
              </a:rPr>
              <a:t> est un complément circonstanciel de phrase ?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probable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Ça dit quand ça se passe.</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Et </a:t>
            </a:r>
            <a:r>
              <a:rPr lang="fr-FR" sz="1200" i="1" kern="100" dirty="0">
                <a:solidFill>
                  <a:schemeClr val="tx1"/>
                </a:solidFill>
                <a:effectLst/>
                <a:latin typeface="+mn-lt"/>
                <a:ea typeface="Calibri" panose="020F0502020204030204" pitchFamily="34" charset="0"/>
                <a:cs typeface="Times New Roman" panose="02020603050405020304" pitchFamily="18" charset="0"/>
              </a:rPr>
              <a:t>à côté de la grange</a:t>
            </a:r>
            <a:r>
              <a:rPr lang="fr-FR" sz="1200" kern="100" dirty="0">
                <a:solidFill>
                  <a:schemeClr val="tx1"/>
                </a:solidFill>
                <a:effectLst/>
                <a:latin typeface="+mn-lt"/>
                <a:ea typeface="Calibri" panose="020F0502020204030204" pitchFamily="34" charset="0"/>
                <a:cs typeface="Times New Roman" panose="02020603050405020304" pitchFamily="18" charset="0"/>
              </a:rPr>
              <a:t> ?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probable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Ça dit où ça se passe.</a:t>
            </a:r>
          </a:p>
          <a:p>
            <a:endParaRPr lang="fr-FR" dirty="0"/>
          </a:p>
        </p:txBody>
      </p:sp>
      <p:sp>
        <p:nvSpPr>
          <p:cNvPr id="4" name="Espace réservé du numéro de diapositive 3">
            <a:extLst>
              <a:ext uri="{FF2B5EF4-FFF2-40B4-BE49-F238E27FC236}">
                <a16:creationId xmlns:a16="http://schemas.microsoft.com/office/drawing/2014/main" id="{9246C89C-30A2-D6B6-029A-D1CF5098209C}"/>
              </a:ext>
            </a:extLst>
          </p:cNvPr>
          <p:cNvSpPr>
            <a:spLocks noGrp="1"/>
          </p:cNvSpPr>
          <p:nvPr>
            <p:ph type="sldNum" sz="quarter" idx="5"/>
          </p:nvPr>
        </p:nvSpPr>
        <p:spPr/>
        <p:txBody>
          <a:bodyPr/>
          <a:lstStyle/>
          <a:p>
            <a:fld id="{14C9B40B-93F8-F544-9816-A42AD1B6A826}" type="slidenum">
              <a:rPr lang="fr-FR" smtClean="0"/>
              <a:t>16</a:t>
            </a:fld>
            <a:endParaRPr lang="fr-FR"/>
          </a:p>
        </p:txBody>
      </p:sp>
    </p:spTree>
    <p:extLst>
      <p:ext uri="{BB962C8B-B14F-4D97-AF65-F5344CB8AC3E}">
        <p14:creationId xmlns:p14="http://schemas.microsoft.com/office/powerpoint/2010/main" val="33330979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latin typeface="+mn-lt"/>
              </a:rPr>
              <a:t>Demander</a:t>
            </a:r>
            <a:r>
              <a:rPr lang="fr-FR" dirty="0">
                <a:latin typeface="+mn-lt"/>
              </a:rPr>
              <a:t> : « Qu’est-ce que j’affiche ? »</a:t>
            </a:r>
          </a:p>
          <a:p>
            <a:r>
              <a:rPr lang="fr-FR" u="sng" dirty="0">
                <a:latin typeface="+mn-lt"/>
              </a:rPr>
              <a:t>Réponse attendue </a:t>
            </a:r>
            <a:r>
              <a:rPr lang="fr-FR" dirty="0">
                <a:latin typeface="+mn-lt"/>
              </a:rPr>
              <a:t>:</a:t>
            </a:r>
          </a:p>
          <a:p>
            <a:r>
              <a:rPr lang="fr-FR" dirty="0">
                <a:latin typeface="+mn-lt"/>
              </a:rPr>
              <a:t>C’est ce qu’on avait vu dans la leçon </a:t>
            </a:r>
            <a:r>
              <a:rPr lang="fr-FR" i="1" dirty="0">
                <a:latin typeface="+mn-lt"/>
              </a:rPr>
              <a:t>Le cadre d’une histoire</a:t>
            </a:r>
          </a:p>
        </p:txBody>
      </p:sp>
      <p:sp>
        <p:nvSpPr>
          <p:cNvPr id="4" name="Espace réservé du numéro de diapositive 3"/>
          <p:cNvSpPr>
            <a:spLocks noGrp="1"/>
          </p:cNvSpPr>
          <p:nvPr>
            <p:ph type="sldNum" sz="quarter" idx="5"/>
          </p:nvPr>
        </p:nvSpPr>
        <p:spPr/>
        <p:txBody>
          <a:bodyPr/>
          <a:lstStyle/>
          <a:p>
            <a:fld id="{14C9B40B-93F8-F544-9816-A42AD1B6A826}" type="slidenum">
              <a:rPr lang="fr-FR" smtClean="0"/>
              <a:t>17</a:t>
            </a:fld>
            <a:endParaRPr lang="fr-FR"/>
          </a:p>
        </p:txBody>
      </p:sp>
    </p:spTree>
    <p:extLst>
      <p:ext uri="{BB962C8B-B14F-4D97-AF65-F5344CB8AC3E}">
        <p14:creationId xmlns:p14="http://schemas.microsoft.com/office/powerpoint/2010/main" val="33524919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F5FA8-3C4B-1571-9125-50DB2CF03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881E32C-3947-AD8E-BAC0-037FFF75187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775F0D1-8CCC-C9E6-D434-925B6147420C}"/>
              </a:ext>
            </a:extLst>
          </p:cNvPr>
          <p:cNvSpPr>
            <a:spLocks noGrp="1"/>
          </p:cNvSpPr>
          <p:nvPr>
            <p:ph type="body" idx="1"/>
          </p:nvPr>
        </p:nvSpPr>
        <p:spPr/>
        <p:txBody>
          <a:bodyPr/>
          <a:lstStyle/>
          <a:p>
            <a:r>
              <a:rPr lang="fr-FR" sz="1200" b="1" dirty="0">
                <a:solidFill>
                  <a:schemeClr val="tx1"/>
                </a:solidFill>
                <a:latin typeface="+mn-lt"/>
              </a:rPr>
              <a:t>Demander</a:t>
            </a:r>
            <a:r>
              <a:rPr lang="fr-FR" sz="1200" dirty="0">
                <a:solidFill>
                  <a:schemeClr val="tx1"/>
                </a:solidFill>
                <a:latin typeface="+mn-lt"/>
              </a:rPr>
              <a:t> : « Comment sont fabriqués ces compléments circonstanciels ? »</a:t>
            </a:r>
          </a:p>
          <a:p>
            <a:endParaRPr lang="fr-FR" sz="1200" i="1" dirty="0">
              <a:solidFill>
                <a:schemeClr val="tx1"/>
              </a:solidFill>
              <a:latin typeface="+mn-lt"/>
            </a:endParaRPr>
          </a:p>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Ce ne sont pas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ni des adverbes comme </a:t>
            </a:r>
            <a:r>
              <a:rPr lang="fr-FR" sz="1200" i="1" kern="100" dirty="0">
                <a:solidFill>
                  <a:schemeClr val="tx1"/>
                </a:solidFill>
                <a:effectLst/>
                <a:latin typeface="+mn-lt"/>
                <a:ea typeface="Calibri" panose="020F0502020204030204" pitchFamily="34" charset="0"/>
                <a:cs typeface="Times New Roman" panose="02020603050405020304" pitchFamily="18" charset="0"/>
              </a:rPr>
              <a:t>finalement</a:t>
            </a:r>
            <a:r>
              <a:rPr lang="fr-FR" sz="1200" kern="100" dirty="0">
                <a:solidFill>
                  <a:schemeClr val="tx1"/>
                </a:solidFill>
                <a:effectLst/>
                <a:latin typeface="+mn-lt"/>
                <a:ea typeface="Calibri" panose="020F0502020204030204" pitchFamily="34" charset="0"/>
                <a:cs typeface="Times New Roman" panose="02020603050405020304" pitchFamily="18" charset="0"/>
              </a:rPr>
              <a:t> ou </a:t>
            </a:r>
            <a:r>
              <a:rPr lang="fr-FR" sz="1200" i="1" kern="100" dirty="0">
                <a:solidFill>
                  <a:schemeClr val="tx1"/>
                </a:solidFill>
                <a:effectLst/>
                <a:latin typeface="+mn-lt"/>
                <a:ea typeface="Calibri" panose="020F0502020204030204" pitchFamily="34" charset="0"/>
                <a:cs typeface="Times New Roman" panose="02020603050405020304" pitchFamily="18" charset="0"/>
              </a:rPr>
              <a:t>aujourd’hui</a:t>
            </a:r>
            <a:r>
              <a:rPr lang="fr-FR" sz="1200" kern="100" dirty="0">
                <a:solidFill>
                  <a:schemeClr val="tx1"/>
                </a:solidFill>
                <a:effectLst/>
                <a:latin typeface="+mn-lt"/>
                <a:ea typeface="Calibri" panose="020F0502020204030204" pitchFamily="34" charset="0"/>
                <a:cs typeface="Times New Roman" panose="02020603050405020304" pitchFamily="18" charset="0"/>
              </a:rPr>
              <a:t> parce qu’il y a plusieurs mots ;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ni des groupes du nom comme </a:t>
            </a:r>
            <a:r>
              <a:rPr lang="fr-FR" sz="1200" i="1" kern="100" dirty="0">
                <a:solidFill>
                  <a:schemeClr val="tx1"/>
                </a:solidFill>
                <a:effectLst/>
                <a:latin typeface="+mn-lt"/>
                <a:ea typeface="Calibri" panose="020F0502020204030204" pitchFamily="34" charset="0"/>
                <a:cs typeface="Times New Roman" panose="02020603050405020304" pitchFamily="18" charset="0"/>
              </a:rPr>
              <a:t>un jour</a:t>
            </a:r>
            <a:r>
              <a:rPr lang="fr-FR" sz="1200" kern="100" dirty="0">
                <a:solidFill>
                  <a:schemeClr val="tx1"/>
                </a:solidFill>
                <a:effectLst/>
                <a:latin typeface="+mn-lt"/>
                <a:ea typeface="Calibri" panose="020F0502020204030204" pitchFamily="34" charset="0"/>
                <a:cs typeface="Times New Roman" panose="02020603050405020304" pitchFamily="18" charset="0"/>
              </a:rPr>
              <a:t> parce qu’il y a trop de mots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ni des propositions subordonnées parce qu’il n’y a pas de verbe.</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Ça doit être fabriqué avec des prépositions et groupes du nom. Il y a le déterminant</a:t>
            </a:r>
            <a:r>
              <a:rPr lang="fr-FR" sz="1200" i="1" kern="100" dirty="0">
                <a:solidFill>
                  <a:schemeClr val="tx1"/>
                </a:solidFill>
                <a:effectLst/>
                <a:latin typeface="+mn-lt"/>
                <a:ea typeface="Calibri" panose="020F0502020204030204" pitchFamily="34" charset="0"/>
                <a:cs typeface="Times New Roman" panose="02020603050405020304" pitchFamily="18" charset="0"/>
              </a:rPr>
              <a:t> la</a:t>
            </a:r>
            <a:r>
              <a:rPr lang="fr-FR" sz="1200" kern="100" dirty="0">
                <a:solidFill>
                  <a:schemeClr val="tx1"/>
                </a:solidFill>
                <a:effectLst/>
                <a:latin typeface="+mn-lt"/>
                <a:ea typeface="Calibri" panose="020F0502020204030204" pitchFamily="34" charset="0"/>
                <a:cs typeface="Times New Roman" panose="02020603050405020304" pitchFamily="18" charset="0"/>
              </a:rPr>
              <a:t> et les noms </a:t>
            </a:r>
            <a:r>
              <a:rPr lang="fr-FR" sz="1200" i="1" kern="100" dirty="0">
                <a:solidFill>
                  <a:schemeClr val="tx1"/>
                </a:solidFill>
                <a:effectLst/>
                <a:latin typeface="+mn-lt"/>
                <a:ea typeface="Calibri" panose="020F0502020204030204" pitchFamily="34" charset="0"/>
                <a:cs typeface="Times New Roman" panose="02020603050405020304" pitchFamily="18" charset="0"/>
              </a:rPr>
              <a:t>grange </a:t>
            </a:r>
            <a:r>
              <a:rPr lang="fr-FR" sz="1200" kern="100" dirty="0">
                <a:solidFill>
                  <a:schemeClr val="tx1"/>
                </a:solidFill>
                <a:effectLst/>
                <a:latin typeface="+mn-lt"/>
                <a:ea typeface="Calibri" panose="020F0502020204030204" pitchFamily="34" charset="0"/>
                <a:cs typeface="Times New Roman" panose="02020603050405020304" pitchFamily="18" charset="0"/>
              </a:rPr>
              <a:t>et </a:t>
            </a:r>
            <a:r>
              <a:rPr lang="fr-FR" sz="1200" i="1" kern="100" dirty="0">
                <a:solidFill>
                  <a:schemeClr val="tx1"/>
                </a:solidFill>
                <a:effectLst/>
                <a:latin typeface="+mn-lt"/>
                <a:ea typeface="Calibri" panose="020F0502020204030204" pitchFamily="34" charset="0"/>
                <a:cs typeface="Times New Roman" panose="02020603050405020304" pitchFamily="18" charset="0"/>
              </a:rPr>
              <a:t>bagarre</a:t>
            </a:r>
            <a:r>
              <a:rPr lang="fr-FR" sz="1200" kern="100" dirty="0">
                <a:solidFill>
                  <a:schemeClr val="tx1"/>
                </a:solidFill>
                <a:effectLst/>
                <a:latin typeface="+mn-lt"/>
                <a:ea typeface="Calibri" panose="020F0502020204030204" pitchFamily="34" charset="0"/>
                <a:cs typeface="Times New Roman" panose="02020603050405020304" pitchFamily="18" charset="0"/>
              </a:rPr>
              <a:t>. Et devant il doit y avoir une préposition. Mais c’est comme tout à l’heure, il y a plusieurs mots. </a:t>
            </a:r>
            <a:r>
              <a:rPr lang="fr-FR" sz="1200" i="1" kern="100" dirty="0">
                <a:solidFill>
                  <a:schemeClr val="tx1"/>
                </a:solidFill>
                <a:effectLst/>
                <a:latin typeface="+mn-lt"/>
                <a:ea typeface="Calibri" panose="020F0502020204030204" pitchFamily="34" charset="0"/>
                <a:cs typeface="Times New Roman" panose="02020603050405020304" pitchFamily="18" charset="0"/>
              </a:rPr>
              <a:t>Au cours de</a:t>
            </a:r>
            <a:r>
              <a:rPr lang="fr-FR" sz="1200" kern="100" dirty="0">
                <a:solidFill>
                  <a:schemeClr val="tx1"/>
                </a:solidFill>
                <a:effectLst/>
                <a:latin typeface="+mn-lt"/>
                <a:ea typeface="Calibri" panose="020F0502020204030204" pitchFamily="34" charset="0"/>
                <a:cs typeface="Times New Roman" panose="02020603050405020304" pitchFamily="18" charset="0"/>
              </a:rPr>
              <a:t>… et</a:t>
            </a:r>
            <a:r>
              <a:rPr lang="fr-FR" sz="1200" i="1" kern="100" dirty="0">
                <a:solidFill>
                  <a:schemeClr val="tx1"/>
                </a:solidFill>
                <a:effectLst/>
                <a:latin typeface="+mn-lt"/>
                <a:ea typeface="Calibri" panose="020F0502020204030204" pitchFamily="34" charset="0"/>
                <a:cs typeface="Times New Roman" panose="02020603050405020304" pitchFamily="18" charset="0"/>
              </a:rPr>
              <a:t> À côté de</a:t>
            </a:r>
            <a:r>
              <a:rPr lang="fr-FR" sz="1200" kern="100" dirty="0">
                <a:solidFill>
                  <a:schemeClr val="tx1"/>
                </a:solidFill>
                <a:effectLst/>
                <a:latin typeface="+mn-lt"/>
                <a:ea typeface="Calibri" panose="020F0502020204030204" pitchFamily="34" charset="0"/>
                <a:cs typeface="Times New Roman" panose="02020603050405020304" pitchFamily="18" charset="0"/>
              </a:rPr>
              <a:t>… doivent être des locutions.</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Comment pourrait-on vérifier que ce sont des prépositions ?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On peut essayer de remplacer par des prépositions qu’on connait : pendant</a:t>
            </a:r>
            <a:r>
              <a:rPr lang="fr-FR" sz="1200" i="1" kern="100" dirty="0">
                <a:solidFill>
                  <a:schemeClr val="tx1"/>
                </a:solidFill>
                <a:effectLst/>
                <a:latin typeface="+mn-lt"/>
                <a:ea typeface="Calibri" panose="020F0502020204030204" pitchFamily="34" charset="0"/>
                <a:cs typeface="Times New Roman" panose="02020603050405020304" pitchFamily="18" charset="0"/>
              </a:rPr>
              <a:t> la bagarre, </a:t>
            </a:r>
            <a:r>
              <a:rPr lang="fr-FR" sz="1200" kern="100" dirty="0">
                <a:solidFill>
                  <a:schemeClr val="tx1"/>
                </a:solidFill>
                <a:effectLst/>
                <a:latin typeface="+mn-lt"/>
                <a:ea typeface="Calibri" panose="020F0502020204030204" pitchFamily="34" charset="0"/>
                <a:cs typeface="Times New Roman" panose="02020603050405020304" pitchFamily="18" charset="0"/>
              </a:rPr>
              <a:t>devant</a:t>
            </a:r>
            <a:r>
              <a:rPr lang="fr-FR" sz="1200" i="1" kern="100" dirty="0">
                <a:solidFill>
                  <a:schemeClr val="tx1"/>
                </a:solidFill>
                <a:effectLst/>
                <a:latin typeface="+mn-lt"/>
                <a:ea typeface="Calibri" panose="020F0502020204030204" pitchFamily="34" charset="0"/>
                <a:cs typeface="Times New Roman" panose="02020603050405020304" pitchFamily="18" charset="0"/>
              </a:rPr>
              <a:t> la grange…</a:t>
            </a:r>
            <a:endParaRPr lang="fr-FR" sz="1200" kern="100" dirty="0">
              <a:solidFill>
                <a:schemeClr val="tx1"/>
              </a:solidFill>
              <a:effectLst/>
              <a:latin typeface="+mn-lt"/>
              <a:ea typeface="Calibri" panose="020F0502020204030204" pitchFamily="34" charset="0"/>
              <a:cs typeface="Times New Roman" panose="02020603050405020304" pitchFamily="18" charset="0"/>
            </a:endParaRPr>
          </a:p>
          <a:p>
            <a:endParaRPr lang="fr-FR" i="1" dirty="0"/>
          </a:p>
        </p:txBody>
      </p:sp>
      <p:sp>
        <p:nvSpPr>
          <p:cNvPr id="4" name="Espace réservé du numéro de diapositive 3">
            <a:extLst>
              <a:ext uri="{FF2B5EF4-FFF2-40B4-BE49-F238E27FC236}">
                <a16:creationId xmlns:a16="http://schemas.microsoft.com/office/drawing/2014/main" id="{8D4936D5-95B7-A724-5D75-274B9BBB24EC}"/>
              </a:ext>
            </a:extLst>
          </p:cNvPr>
          <p:cNvSpPr>
            <a:spLocks noGrp="1"/>
          </p:cNvSpPr>
          <p:nvPr>
            <p:ph type="sldNum" sz="quarter" idx="5"/>
          </p:nvPr>
        </p:nvSpPr>
        <p:spPr/>
        <p:txBody>
          <a:bodyPr/>
          <a:lstStyle/>
          <a:p>
            <a:fld id="{14C9B40B-93F8-F544-9816-A42AD1B6A826}" type="slidenum">
              <a:rPr lang="fr-FR" smtClean="0"/>
              <a:t>18</a:t>
            </a:fld>
            <a:endParaRPr lang="fr-FR"/>
          </a:p>
        </p:txBody>
      </p:sp>
    </p:spTree>
    <p:extLst>
      <p:ext uri="{BB962C8B-B14F-4D97-AF65-F5344CB8AC3E}">
        <p14:creationId xmlns:p14="http://schemas.microsoft.com/office/powerpoint/2010/main" val="30629224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Expliquer</a:t>
            </a:r>
            <a:r>
              <a:rPr lang="fr-FR" sz="1200" kern="100" dirty="0">
                <a:solidFill>
                  <a:schemeClr val="tx1"/>
                </a:solidFill>
                <a:effectLst/>
                <a:latin typeface="+mn-lt"/>
                <a:ea typeface="Calibri" panose="020F0502020204030204" pitchFamily="34" charset="0"/>
                <a:cs typeface="Times New Roman" panose="02020603050405020304" pitchFamily="18" charset="0"/>
              </a:rPr>
              <a:t> : « Vous avez raison, ce sont des ‘locutions prépositionnelles’, des prépositions en plusieurs mots.»</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Ajouter</a:t>
            </a:r>
            <a:r>
              <a:rPr lang="fr-FR" sz="1200" kern="100" dirty="0">
                <a:solidFill>
                  <a:schemeClr val="tx1"/>
                </a:solidFill>
                <a:effectLst/>
                <a:latin typeface="+mn-lt"/>
                <a:ea typeface="Calibri" panose="020F0502020204030204" pitchFamily="34" charset="0"/>
                <a:cs typeface="Times New Roman" panose="02020603050405020304" pitchFamily="18" charset="0"/>
              </a:rPr>
              <a:t> : « Vous savez qu’un complément circonstanciel c’est parfois : préposition + groupe du nom. Et cette connaissance vous a permis de trouver les prépositions </a:t>
            </a:r>
            <a:r>
              <a:rPr lang="fr-FR" sz="1200" i="1" kern="100" dirty="0">
                <a:solidFill>
                  <a:schemeClr val="tx1"/>
                </a:solidFill>
                <a:effectLst/>
                <a:latin typeface="+mn-lt"/>
                <a:ea typeface="Calibri" panose="020F0502020204030204" pitchFamily="34" charset="0"/>
                <a:cs typeface="Times New Roman" panose="02020603050405020304" pitchFamily="18" charset="0"/>
              </a:rPr>
              <a:t>au cours de…, à côté de… </a:t>
            </a:r>
            <a:r>
              <a:rPr lang="fr-FR" sz="1200" kern="100" dirty="0">
                <a:solidFill>
                  <a:schemeClr val="tx1"/>
                </a:solidFill>
                <a:effectLst/>
                <a:latin typeface="+mn-lt"/>
                <a:ea typeface="Calibri" panose="020F0502020204030204" pitchFamily="34" charset="0"/>
                <a:cs typeface="Times New Roman" panose="02020603050405020304" pitchFamily="18" charset="0"/>
              </a:rPr>
              <a:t>et les groupes du nom </a:t>
            </a:r>
            <a:r>
              <a:rPr lang="fr-FR" sz="1200" i="1" kern="100" dirty="0">
                <a:solidFill>
                  <a:schemeClr val="tx1"/>
                </a:solidFill>
                <a:effectLst/>
                <a:latin typeface="+mn-lt"/>
                <a:ea typeface="Calibri" panose="020F0502020204030204" pitchFamily="34" charset="0"/>
                <a:cs typeface="Times New Roman" panose="02020603050405020304" pitchFamily="18" charset="0"/>
              </a:rPr>
              <a:t>la bagarre </a:t>
            </a:r>
            <a:r>
              <a:rPr lang="fr-FR" sz="1200" kern="100" dirty="0">
                <a:solidFill>
                  <a:schemeClr val="tx1"/>
                </a:solidFill>
                <a:effectLst/>
                <a:latin typeface="+mn-lt"/>
                <a:ea typeface="Calibri" panose="020F0502020204030204" pitchFamily="34" charset="0"/>
                <a:cs typeface="Times New Roman" panose="02020603050405020304" pitchFamily="18" charset="0"/>
              </a:rPr>
              <a:t>et </a:t>
            </a:r>
            <a:r>
              <a:rPr lang="fr-FR" sz="1200" i="1" kern="100" dirty="0">
                <a:solidFill>
                  <a:schemeClr val="tx1"/>
                </a:solidFill>
                <a:effectLst/>
                <a:latin typeface="+mn-lt"/>
                <a:ea typeface="Calibri" panose="020F0502020204030204" pitchFamily="34" charset="0"/>
                <a:cs typeface="Times New Roman" panose="02020603050405020304" pitchFamily="18" charset="0"/>
              </a:rPr>
              <a:t>la grange</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La connaissance de la structure du complément circonstanciel vous a permis d’identifier la préposition probable. Pour être sûrs, vous disposez d’un moyen pour vérifier qu’il s’agit bien d’une préposition : la remplacer par un mot dont on sait que c’est une préposition. »</a:t>
            </a:r>
          </a:p>
          <a:p>
            <a:endParaRPr lang="fr-FR" dirty="0"/>
          </a:p>
        </p:txBody>
      </p:sp>
      <p:sp>
        <p:nvSpPr>
          <p:cNvPr id="4" name="Espace réservé du numéro de diapositive 3"/>
          <p:cNvSpPr>
            <a:spLocks noGrp="1"/>
          </p:cNvSpPr>
          <p:nvPr>
            <p:ph type="sldNum" sz="quarter" idx="5"/>
          </p:nvPr>
        </p:nvSpPr>
        <p:spPr/>
        <p:txBody>
          <a:bodyPr/>
          <a:lstStyle/>
          <a:p>
            <a:fld id="{14C9B40B-93F8-F544-9816-A42AD1B6A826}" type="slidenum">
              <a:rPr lang="fr-FR" smtClean="0"/>
              <a:t>19</a:t>
            </a:fld>
            <a:endParaRPr lang="fr-FR"/>
          </a:p>
        </p:txBody>
      </p:sp>
    </p:spTree>
    <p:extLst>
      <p:ext uri="{BB962C8B-B14F-4D97-AF65-F5344CB8AC3E}">
        <p14:creationId xmlns:p14="http://schemas.microsoft.com/office/powerpoint/2010/main" val="3172615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solidFill>
                  <a:schemeClr val="tx1"/>
                </a:solidFill>
                <a:latin typeface="+mn-lt"/>
              </a:rPr>
              <a:t>PHASE 1 – Enrôlement</a:t>
            </a:r>
          </a:p>
          <a:p>
            <a:endParaRPr lang="fr-FR" sz="1200" b="1" dirty="0">
              <a:solidFill>
                <a:schemeClr val="tx1"/>
              </a:solidFill>
              <a:latin typeface="+mn-lt"/>
            </a:endParaRPr>
          </a:p>
          <a:p>
            <a:pPr algn="just"/>
            <a:r>
              <a:rPr lang="fr-FR" sz="1200" b="1" dirty="0">
                <a:solidFill>
                  <a:schemeClr val="tx1"/>
                </a:solidFill>
                <a:effectLst/>
                <a:latin typeface="+mn-lt"/>
                <a:ea typeface="Calibri" panose="020F0502020204030204" pitchFamily="34" charset="0"/>
              </a:rPr>
              <a:t>Demander</a:t>
            </a:r>
            <a:r>
              <a:rPr lang="fr-FR" sz="1200" dirty="0">
                <a:solidFill>
                  <a:schemeClr val="tx1"/>
                </a:solidFill>
                <a:effectLst/>
                <a:latin typeface="+mn-lt"/>
                <a:ea typeface="Calibri" panose="020F0502020204030204" pitchFamily="34" charset="0"/>
              </a:rPr>
              <a:t> : </a:t>
            </a:r>
            <a:r>
              <a:rPr lang="fr-FR" sz="1200" kern="100" dirty="0">
                <a:solidFill>
                  <a:schemeClr val="tx1"/>
                </a:solidFill>
                <a:effectLst/>
                <a:latin typeface="+mn-lt"/>
                <a:ea typeface="Calibri" panose="020F0502020204030204" pitchFamily="34" charset="0"/>
                <a:cs typeface="Times New Roman" panose="02020603050405020304" pitchFamily="18" charset="0"/>
              </a:rPr>
              <a:t>« Quelle est la phrase qui est bien orthographiée ? »</a:t>
            </a:r>
          </a:p>
          <a:p>
            <a:r>
              <a:rPr lang="fr-FR" sz="1200" u="sng" dirty="0">
                <a:solidFill>
                  <a:schemeClr val="tx1"/>
                </a:solidFill>
                <a:effectLst/>
                <a:latin typeface="+mn-lt"/>
                <a:ea typeface="Calibri" panose="020F0502020204030204" pitchFamily="34" charset="0"/>
              </a:rPr>
              <a:t>Réponses probables </a:t>
            </a:r>
            <a:r>
              <a:rPr lang="fr-FR" sz="1200" dirty="0">
                <a:solidFill>
                  <a:schemeClr val="tx1"/>
                </a:solidFill>
                <a:effectLst/>
                <a:latin typeface="+mn-lt"/>
                <a:ea typeface="Calibri" panose="020F0502020204030204" pitchFamily="34"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On ne sait pas. On ne sait pas ce que c’est que ce mot </a:t>
            </a:r>
            <a:r>
              <a:rPr lang="fr-FR" sz="1200" i="1" kern="100" dirty="0">
                <a:solidFill>
                  <a:schemeClr val="tx1"/>
                </a:solidFill>
                <a:effectLst/>
                <a:latin typeface="+mn-lt"/>
                <a:ea typeface="Calibri" panose="020F0502020204030204" pitchFamily="34" charset="0"/>
                <a:cs typeface="Times New Roman" panose="02020603050405020304" pitchFamily="18" charset="0"/>
              </a:rPr>
              <a:t>fort</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t>
            </a:r>
            <a:r>
              <a:rPr lang="fr-FR" sz="1200" i="1" kern="100" dirty="0">
                <a:solidFill>
                  <a:schemeClr val="tx1"/>
                </a:solidFill>
                <a:effectLst/>
                <a:latin typeface="+mn-lt"/>
                <a:ea typeface="Calibri" panose="020F0502020204030204" pitchFamily="34" charset="0"/>
                <a:cs typeface="Times New Roman" panose="02020603050405020304" pitchFamily="18" charset="0"/>
              </a:rPr>
              <a:t>fort</a:t>
            </a:r>
            <a:r>
              <a:rPr lang="fr-FR" sz="1200" kern="100" dirty="0">
                <a:solidFill>
                  <a:schemeClr val="tx1"/>
                </a:solidFill>
                <a:effectLst/>
                <a:latin typeface="+mn-lt"/>
                <a:ea typeface="Calibri" panose="020F0502020204030204" pitchFamily="34" charset="0"/>
                <a:cs typeface="Times New Roman" panose="02020603050405020304" pitchFamily="18" charset="0"/>
              </a:rPr>
              <a:t> est un adjectif, parce qu’on peut dire </a:t>
            </a:r>
            <a:r>
              <a:rPr lang="fr-FR" sz="1200" i="1" kern="100" dirty="0">
                <a:solidFill>
                  <a:schemeClr val="tx1"/>
                </a:solidFill>
                <a:effectLst/>
                <a:latin typeface="+mn-lt"/>
                <a:ea typeface="Calibri" panose="020F0502020204030204" pitchFamily="34" charset="0"/>
                <a:cs typeface="Times New Roman" panose="02020603050405020304" pitchFamily="18" charset="0"/>
              </a:rPr>
              <a:t>fort / forte</a:t>
            </a:r>
            <a:r>
              <a:rPr lang="fr-FR" sz="1200" kern="1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t>
            </a:r>
            <a:r>
              <a:rPr lang="fr-FR" sz="1200" i="1" kern="100" dirty="0">
                <a:solidFill>
                  <a:schemeClr val="tx1"/>
                </a:solidFill>
                <a:effectLst/>
                <a:latin typeface="+mn-lt"/>
                <a:ea typeface="Calibri" panose="020F0502020204030204" pitchFamily="34" charset="0"/>
                <a:cs typeface="Times New Roman" panose="02020603050405020304" pitchFamily="18" charset="0"/>
              </a:rPr>
              <a:t>fort </a:t>
            </a:r>
            <a:r>
              <a:rPr lang="fr-FR" sz="1200" kern="100" dirty="0">
                <a:solidFill>
                  <a:schemeClr val="tx1"/>
                </a:solidFill>
                <a:effectLst/>
                <a:latin typeface="+mn-lt"/>
                <a:ea typeface="Calibri" panose="020F0502020204030204" pitchFamily="34" charset="0"/>
                <a:cs typeface="Times New Roman" panose="02020603050405020304" pitchFamily="18" charset="0"/>
              </a:rPr>
              <a:t>est un adjectif qui dit comment sont les chiens. On écrit </a:t>
            </a:r>
            <a:r>
              <a:rPr lang="fr-FR" sz="1200" i="1" kern="100" dirty="0">
                <a:solidFill>
                  <a:schemeClr val="tx1"/>
                </a:solidFill>
                <a:effectLst/>
                <a:latin typeface="+mn-lt"/>
                <a:ea typeface="Calibri" panose="020F0502020204030204" pitchFamily="34" charset="0"/>
                <a:cs typeface="Times New Roman" panose="02020603050405020304" pitchFamily="18" charset="0"/>
              </a:rPr>
              <a:t>forts</a:t>
            </a:r>
            <a:r>
              <a:rPr lang="fr-FR" sz="1200" kern="100" dirty="0">
                <a:solidFill>
                  <a:schemeClr val="tx1"/>
                </a:solidFill>
                <a:effectLst/>
                <a:latin typeface="+mn-lt"/>
                <a:ea typeface="Calibri" panose="020F0502020204030204" pitchFamily="34" charset="0"/>
                <a:cs typeface="Times New Roman" panose="02020603050405020304" pitchFamily="18" charset="0"/>
              </a:rPr>
              <a:t> au pluriel.</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un adjectif mais qui ne dit pas comment sont les chiens : qui dit comment ils sont malins.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t>
            </a:r>
            <a:r>
              <a:rPr lang="fr-FR" sz="1200" i="1" kern="100" dirty="0">
                <a:solidFill>
                  <a:schemeClr val="tx1"/>
                </a:solidFill>
                <a:effectLst/>
                <a:latin typeface="+mn-lt"/>
                <a:ea typeface="Calibri" panose="020F0502020204030204" pitchFamily="34" charset="0"/>
                <a:cs typeface="Times New Roman" panose="02020603050405020304" pitchFamily="18" charset="0"/>
              </a:rPr>
              <a:t>malins</a:t>
            </a:r>
            <a:r>
              <a:rPr lang="fr-FR" sz="1200" kern="100" dirty="0">
                <a:solidFill>
                  <a:schemeClr val="tx1"/>
                </a:solidFill>
                <a:effectLst/>
                <a:latin typeface="+mn-lt"/>
                <a:ea typeface="Calibri" panose="020F0502020204030204" pitchFamily="34" charset="0"/>
                <a:cs typeface="Times New Roman" panose="02020603050405020304" pitchFamily="18" charset="0"/>
              </a:rPr>
              <a:t> est au pluriel, on met aussi </a:t>
            </a:r>
            <a:r>
              <a:rPr lang="fr-FR" sz="1200" i="1" kern="100" dirty="0">
                <a:solidFill>
                  <a:schemeClr val="tx1"/>
                </a:solidFill>
                <a:effectLst/>
                <a:latin typeface="+mn-lt"/>
                <a:ea typeface="Calibri" panose="020F0502020204030204" pitchFamily="34" charset="0"/>
                <a:cs typeface="Times New Roman" panose="02020603050405020304" pitchFamily="18" charset="0"/>
              </a:rPr>
              <a:t>forts</a:t>
            </a:r>
            <a:r>
              <a:rPr lang="fr-FR" sz="1200" kern="100" dirty="0">
                <a:solidFill>
                  <a:schemeClr val="tx1"/>
                </a:solidFill>
                <a:effectLst/>
                <a:latin typeface="+mn-lt"/>
                <a:ea typeface="Calibri" panose="020F0502020204030204" pitchFamily="34" charset="0"/>
                <a:cs typeface="Times New Roman" panose="02020603050405020304" pitchFamily="18" charset="0"/>
              </a:rPr>
              <a:t> au pluriel.</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t>
            </a:r>
            <a:r>
              <a:rPr lang="fr-FR" sz="1200" i="1" kern="100" dirty="0">
                <a:solidFill>
                  <a:schemeClr val="tx1"/>
                </a:solidFill>
                <a:effectLst/>
                <a:latin typeface="+mn-lt"/>
                <a:ea typeface="Calibri" panose="020F0502020204030204" pitchFamily="34" charset="0"/>
                <a:cs typeface="Times New Roman" panose="02020603050405020304" pitchFamily="18" charset="0"/>
              </a:rPr>
              <a:t>fort </a:t>
            </a:r>
            <a:r>
              <a:rPr lang="fr-FR" sz="1200" kern="100" dirty="0">
                <a:solidFill>
                  <a:schemeClr val="tx1"/>
                </a:solidFill>
                <a:effectLst/>
                <a:latin typeface="+mn-lt"/>
                <a:ea typeface="Calibri" panose="020F0502020204030204" pitchFamily="34" charset="0"/>
                <a:cs typeface="Times New Roman" panose="02020603050405020304" pitchFamily="18" charset="0"/>
              </a:rPr>
              <a:t>est un adjectif qui dit comment sont les chiens. On écrit </a:t>
            </a:r>
            <a:r>
              <a:rPr lang="fr-FR" sz="1200" i="1" kern="100" dirty="0">
                <a:solidFill>
                  <a:schemeClr val="tx1"/>
                </a:solidFill>
                <a:effectLst/>
                <a:latin typeface="+mn-lt"/>
                <a:ea typeface="Calibri" panose="020F0502020204030204" pitchFamily="34" charset="0"/>
                <a:cs typeface="Times New Roman" panose="02020603050405020304" pitchFamily="18" charset="0"/>
              </a:rPr>
              <a:t>forts</a:t>
            </a:r>
            <a:r>
              <a:rPr lang="fr-FR" sz="1200" kern="100" dirty="0">
                <a:solidFill>
                  <a:schemeClr val="tx1"/>
                </a:solidFill>
                <a:effectLst/>
                <a:latin typeface="+mn-lt"/>
                <a:ea typeface="Calibri" panose="020F0502020204030204" pitchFamily="34" charset="0"/>
                <a:cs typeface="Times New Roman" panose="02020603050405020304" pitchFamily="18" charset="0"/>
              </a:rPr>
              <a:t> au pluriel.</a:t>
            </a:r>
          </a:p>
          <a:p>
            <a:r>
              <a:rPr lang="fr-FR" sz="1200" dirty="0">
                <a:solidFill>
                  <a:schemeClr val="tx1"/>
                </a:solidFill>
                <a:effectLst/>
                <a:latin typeface="+mn-lt"/>
                <a:ea typeface="Calibri" panose="020F0502020204030204" pitchFamily="34" charset="0"/>
              </a:rPr>
              <a:t> </a:t>
            </a:r>
          </a:p>
          <a:p>
            <a:r>
              <a:rPr lang="fr-FR" sz="1200" b="1" dirty="0">
                <a:solidFill>
                  <a:schemeClr val="tx1"/>
                </a:solidFill>
                <a:effectLst/>
                <a:latin typeface="+mn-lt"/>
                <a:ea typeface="Calibri" panose="020F0502020204030204" pitchFamily="34" charset="0"/>
              </a:rPr>
              <a:t>NE PAS Trancher. </a:t>
            </a:r>
          </a:p>
          <a:p>
            <a:r>
              <a:rPr lang="fr-FR" sz="1200" b="1" dirty="0">
                <a:solidFill>
                  <a:schemeClr val="tx1"/>
                </a:solidFill>
                <a:effectLst/>
                <a:latin typeface="+mn-lt"/>
                <a:ea typeface="Calibri" panose="020F0502020204030204" pitchFamily="34" charset="0"/>
              </a:rPr>
              <a:t>Annoncer</a:t>
            </a:r>
            <a:r>
              <a:rPr lang="fr-FR" sz="1200" dirty="0">
                <a:solidFill>
                  <a:schemeClr val="tx1"/>
                </a:solidFill>
                <a:effectLst/>
                <a:latin typeface="+mn-lt"/>
                <a:ea typeface="Calibri" panose="020F0502020204030204" pitchFamily="34" charset="0"/>
              </a:rPr>
              <a:t> : « Pour savoir s’il faut accorder ou non le mot </a:t>
            </a:r>
            <a:r>
              <a:rPr lang="fr-FR" sz="1200" i="1" dirty="0">
                <a:solidFill>
                  <a:schemeClr val="tx1"/>
                </a:solidFill>
                <a:effectLst/>
                <a:latin typeface="+mn-lt"/>
                <a:ea typeface="Calibri" panose="020F0502020204030204" pitchFamily="34" charset="0"/>
              </a:rPr>
              <a:t>fort</a:t>
            </a:r>
            <a:r>
              <a:rPr lang="fr-FR" sz="1200" dirty="0">
                <a:solidFill>
                  <a:schemeClr val="tx1"/>
                </a:solidFill>
                <a:effectLst/>
                <a:latin typeface="+mn-lt"/>
                <a:ea typeface="Calibri" panose="020F0502020204030204" pitchFamily="34" charset="0"/>
              </a:rPr>
              <a:t>, il faut savoir ce que c’est que le mot </a:t>
            </a:r>
            <a:r>
              <a:rPr lang="fr-FR" sz="1200" i="1" dirty="0">
                <a:solidFill>
                  <a:schemeClr val="tx1"/>
                </a:solidFill>
                <a:effectLst/>
                <a:latin typeface="+mn-lt"/>
                <a:ea typeface="Calibri" panose="020F0502020204030204" pitchFamily="34" charset="0"/>
              </a:rPr>
              <a:t>fort</a:t>
            </a:r>
            <a:r>
              <a:rPr lang="fr-FR" sz="1200" dirty="0">
                <a:solidFill>
                  <a:schemeClr val="tx1"/>
                </a:solidFill>
                <a:effectLst/>
                <a:latin typeface="+mn-lt"/>
                <a:ea typeface="Calibri" panose="020F0502020204030204" pitchFamily="34" charset="0"/>
              </a:rPr>
              <a:t>, un adjectif ou autre chose… On va voir comment on peut réfléchir à cette question, ce que l’on peut faire pour trancher entre les deux graphies. On y reviendra. »</a:t>
            </a:r>
            <a:r>
              <a:rPr lang="fr-FR" sz="1200" dirty="0">
                <a:solidFill>
                  <a:schemeClr val="tx1"/>
                </a:solidFill>
                <a:effectLst/>
                <a:latin typeface="+mn-lt"/>
              </a:rPr>
              <a:t> </a:t>
            </a:r>
            <a:endParaRPr lang="fr-FR" sz="1200" b="1" dirty="0">
              <a:solidFill>
                <a:schemeClr val="tx1"/>
              </a:solidFill>
              <a:latin typeface="+mn-lt"/>
            </a:endParaRPr>
          </a:p>
        </p:txBody>
      </p:sp>
      <p:sp>
        <p:nvSpPr>
          <p:cNvPr id="4" name="Espace réservé du numéro de diapositive 3"/>
          <p:cNvSpPr>
            <a:spLocks noGrp="1"/>
          </p:cNvSpPr>
          <p:nvPr>
            <p:ph type="sldNum" sz="quarter" idx="5"/>
          </p:nvPr>
        </p:nvSpPr>
        <p:spPr/>
        <p:txBody>
          <a:bodyPr/>
          <a:lstStyle/>
          <a:p>
            <a:fld id="{14C9B40B-93F8-F544-9816-A42AD1B6A826}" type="slidenum">
              <a:rPr lang="fr-FR" smtClean="0"/>
              <a:t>2</a:t>
            </a:fld>
            <a:endParaRPr lang="fr-FR"/>
          </a:p>
        </p:txBody>
      </p:sp>
    </p:spTree>
    <p:extLst>
      <p:ext uri="{BB962C8B-B14F-4D97-AF65-F5344CB8AC3E}">
        <p14:creationId xmlns:p14="http://schemas.microsoft.com/office/powerpoint/2010/main" val="37818925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DB3ED-1B57-9054-0213-71485CF3FB6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D408835-2781-76DA-AA58-FBACEEDE448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AAD748F-7FB2-21C0-D591-27E8A510170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latin typeface="+mn-lt"/>
              </a:rPr>
              <a:t>PHASE 4 – Observation - Approcher une groupe syntaxique encore inconnu (le groupe adjectif)</a:t>
            </a:r>
          </a:p>
          <a:p>
            <a:endParaRPr lang="fr-FR" sz="1200" b="1"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00" dirty="0">
                <a:solidFill>
                  <a:schemeClr val="tx1"/>
                </a:solidFill>
                <a:effectLst/>
                <a:latin typeface="+mn-lt"/>
                <a:ea typeface="Calibri" panose="020F0502020204030204" pitchFamily="34" charset="0"/>
                <a:cs typeface="Times New Roman" panose="02020603050405020304" pitchFamily="18" charset="0"/>
              </a:rPr>
              <a:t>Demander</a:t>
            </a:r>
            <a:r>
              <a:rPr lang="fr-FR" sz="1200" kern="100" dirty="0">
                <a:solidFill>
                  <a:schemeClr val="tx1"/>
                </a:solidFill>
                <a:effectLst/>
                <a:latin typeface="+mn-lt"/>
                <a:ea typeface="Calibri" panose="020F0502020204030204" pitchFamily="34" charset="0"/>
                <a:cs typeface="Times New Roman" panose="02020603050405020304" pitchFamily="18" charset="0"/>
              </a:rPr>
              <a:t> : « Comment est fabriquée cette phrase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00" dirty="0">
                <a:solidFill>
                  <a:schemeClr val="tx1"/>
                </a:solidFill>
                <a:effectLst/>
                <a:latin typeface="+mn-lt"/>
                <a:ea typeface="Calibri" panose="020F0502020204030204" pitchFamily="34" charset="0"/>
                <a:cs typeface="Times New Roman" panose="02020603050405020304" pitchFamily="18" charset="0"/>
              </a:rPr>
              <a:t>[voir diapositive suivante]</a:t>
            </a:r>
          </a:p>
          <a:p>
            <a:endParaRPr lang="fr-FR" b="1" dirty="0"/>
          </a:p>
        </p:txBody>
      </p:sp>
      <p:sp>
        <p:nvSpPr>
          <p:cNvPr id="4" name="Espace réservé du numéro de diapositive 3">
            <a:extLst>
              <a:ext uri="{FF2B5EF4-FFF2-40B4-BE49-F238E27FC236}">
                <a16:creationId xmlns:a16="http://schemas.microsoft.com/office/drawing/2014/main" id="{100F39D1-66C0-53CE-B689-0910E8DB320B}"/>
              </a:ext>
            </a:extLst>
          </p:cNvPr>
          <p:cNvSpPr>
            <a:spLocks noGrp="1"/>
          </p:cNvSpPr>
          <p:nvPr>
            <p:ph type="sldNum" sz="quarter" idx="5"/>
          </p:nvPr>
        </p:nvSpPr>
        <p:spPr/>
        <p:txBody>
          <a:bodyPr/>
          <a:lstStyle/>
          <a:p>
            <a:fld id="{14C9B40B-93F8-F544-9816-A42AD1B6A826}" type="slidenum">
              <a:rPr lang="fr-FR" smtClean="0"/>
              <a:t>20</a:t>
            </a:fld>
            <a:endParaRPr lang="fr-FR"/>
          </a:p>
        </p:txBody>
      </p:sp>
    </p:spTree>
    <p:extLst>
      <p:ext uri="{BB962C8B-B14F-4D97-AF65-F5344CB8AC3E}">
        <p14:creationId xmlns:p14="http://schemas.microsoft.com/office/powerpoint/2010/main" val="34962604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0FBC0-08F6-ABC9-5CB2-6EC5FACA19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60482B9-59D0-AD0F-F649-EC45D66E8E2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00BEED5-552E-FB3B-4F8D-EF2F91CDD94D}"/>
              </a:ext>
            </a:extLst>
          </p:cNvPr>
          <p:cNvSpPr>
            <a:spLocks noGrp="1"/>
          </p:cNvSpPr>
          <p:nvPr>
            <p:ph type="body" idx="1"/>
          </p:nvPr>
        </p:nvSpPr>
        <p:spPr/>
        <p:txBody>
          <a:bodyPr/>
          <a:lstStyle/>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Demander</a:t>
            </a:r>
            <a:r>
              <a:rPr lang="fr-FR" sz="1200" kern="100" dirty="0">
                <a:solidFill>
                  <a:schemeClr val="tx1"/>
                </a:solidFill>
                <a:effectLst/>
                <a:latin typeface="+mn-lt"/>
                <a:ea typeface="Calibri" panose="020F0502020204030204" pitchFamily="34" charset="0"/>
                <a:cs typeface="Times New Roman" panose="02020603050405020304" pitchFamily="18" charset="0"/>
              </a:rPr>
              <a:t> : « Comment est fabriqué le groupe du verbe ? » Éventuellement, préciser : « Le mot </a:t>
            </a:r>
            <a:r>
              <a:rPr lang="fr-FR" sz="1200" i="1" kern="100" dirty="0">
                <a:solidFill>
                  <a:schemeClr val="tx1"/>
                </a:solidFill>
                <a:effectLst/>
                <a:latin typeface="+mn-lt"/>
                <a:ea typeface="Calibri" panose="020F0502020204030204" pitchFamily="34" charset="0"/>
                <a:cs typeface="Times New Roman" panose="02020603050405020304" pitchFamily="18" charset="0"/>
              </a:rPr>
              <a:t>malins</a:t>
            </a:r>
            <a:r>
              <a:rPr lang="fr-FR" sz="1200" kern="100" dirty="0">
                <a:solidFill>
                  <a:schemeClr val="tx1"/>
                </a:solidFill>
                <a:effectLst/>
                <a:latin typeface="+mn-lt"/>
                <a:ea typeface="Calibri" panose="020F0502020204030204" pitchFamily="34" charset="0"/>
                <a:cs typeface="Times New Roman" panose="02020603050405020304" pitchFamily="18" charset="0"/>
              </a:rPr>
              <a:t> va avec quel autre mot ?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Réponses attendues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La négation encadre le verbe </a:t>
            </a:r>
            <a:r>
              <a:rPr lang="fr-FR" sz="1200" i="1" kern="100" dirty="0">
                <a:solidFill>
                  <a:schemeClr val="tx1"/>
                </a:solidFill>
                <a:effectLst/>
                <a:latin typeface="+mn-lt"/>
                <a:ea typeface="Calibri" panose="020F0502020204030204" pitchFamily="34" charset="0"/>
                <a:cs typeface="Times New Roman" panose="02020603050405020304" pitchFamily="18" charset="0"/>
              </a:rPr>
              <a:t>sont</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Le mot </a:t>
            </a:r>
            <a:r>
              <a:rPr lang="fr-FR" sz="1200" i="1" kern="100" dirty="0">
                <a:solidFill>
                  <a:schemeClr val="tx1"/>
                </a:solidFill>
                <a:effectLst/>
                <a:latin typeface="+mn-lt"/>
                <a:ea typeface="Calibri" panose="020F0502020204030204" pitchFamily="34" charset="0"/>
                <a:cs typeface="Times New Roman" panose="02020603050405020304" pitchFamily="18" charset="0"/>
              </a:rPr>
              <a:t>malins</a:t>
            </a:r>
            <a:r>
              <a:rPr lang="fr-FR" sz="1200" kern="100" dirty="0">
                <a:solidFill>
                  <a:schemeClr val="tx1"/>
                </a:solidFill>
                <a:effectLst/>
                <a:latin typeface="+mn-lt"/>
                <a:ea typeface="Calibri" panose="020F0502020204030204" pitchFamily="34" charset="0"/>
                <a:cs typeface="Times New Roman" panose="02020603050405020304" pitchFamily="18" charset="0"/>
              </a:rPr>
              <a:t> va avec le mot </a:t>
            </a:r>
            <a:r>
              <a:rPr lang="fr-FR" sz="1200" i="1" kern="100" dirty="0">
                <a:solidFill>
                  <a:schemeClr val="tx1"/>
                </a:solidFill>
                <a:effectLst/>
                <a:latin typeface="+mn-lt"/>
                <a:ea typeface="Calibri" panose="020F0502020204030204" pitchFamily="34" charset="0"/>
                <a:cs typeface="Times New Roman" panose="02020603050405020304" pitchFamily="18" charset="0"/>
              </a:rPr>
              <a:t>chiens</a:t>
            </a:r>
            <a:r>
              <a:rPr lang="fr-FR" sz="1200" kern="100" dirty="0">
                <a:solidFill>
                  <a:schemeClr val="tx1"/>
                </a:solidFill>
                <a:effectLst/>
                <a:latin typeface="+mn-lt"/>
                <a:ea typeface="Calibri" panose="020F0502020204030204" pitchFamily="34" charset="0"/>
                <a:cs typeface="Times New Roman" panose="02020603050405020304" pitchFamily="18" charset="0"/>
              </a:rPr>
              <a:t> : ça parle de la même chose.</a:t>
            </a:r>
          </a:p>
          <a:p>
            <a:pPr algn="just"/>
            <a:r>
              <a:rPr lang="fr-FR" sz="1200" i="1" kern="100" dirty="0">
                <a:solidFill>
                  <a:schemeClr val="tx1"/>
                </a:solidFill>
                <a:effectLst/>
                <a:latin typeface="+mn-lt"/>
                <a:ea typeface="Calibri" panose="020F0502020204030204" pitchFamily="34" charset="0"/>
                <a:cs typeface="Times New Roman" panose="02020603050405020304" pitchFamily="18" charset="0"/>
              </a:rPr>
              <a:t>Malins</a:t>
            </a:r>
            <a:r>
              <a:rPr lang="fr-FR" sz="1200" kern="100" dirty="0">
                <a:solidFill>
                  <a:schemeClr val="tx1"/>
                </a:solidFill>
                <a:effectLst/>
                <a:latin typeface="+mn-lt"/>
                <a:ea typeface="Calibri" panose="020F0502020204030204" pitchFamily="34" charset="0"/>
                <a:cs typeface="Times New Roman" panose="02020603050405020304" pitchFamily="18" charset="0"/>
              </a:rPr>
              <a:t>, c’est un adjectif attribut.</a:t>
            </a:r>
          </a:p>
          <a:p>
            <a:endParaRPr lang="fr-FR" sz="1200" b="1" dirty="0">
              <a:solidFill>
                <a:schemeClr val="tx1"/>
              </a:solidFill>
              <a:latin typeface="+mn-lt"/>
            </a:endParaRP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Alors, on a le verbe, c’est </a:t>
            </a:r>
            <a:r>
              <a:rPr lang="fr-FR" sz="1200" i="1" kern="100" dirty="0">
                <a:solidFill>
                  <a:schemeClr val="tx1"/>
                </a:solidFill>
                <a:effectLst/>
                <a:latin typeface="+mn-lt"/>
                <a:ea typeface="Calibri" panose="020F0502020204030204" pitchFamily="34" charset="0"/>
                <a:cs typeface="Times New Roman" panose="02020603050405020304" pitchFamily="18" charset="0"/>
              </a:rPr>
              <a:t>sont</a:t>
            </a:r>
            <a:r>
              <a:rPr lang="fr-FR" sz="1200" kern="100" dirty="0">
                <a:solidFill>
                  <a:schemeClr val="tx1"/>
                </a:solidFill>
                <a:effectLst/>
                <a:latin typeface="+mn-lt"/>
                <a:ea typeface="Calibri" panose="020F0502020204030204" pitchFamily="34" charset="0"/>
                <a:cs typeface="Times New Roman" panose="02020603050405020304" pitchFamily="18" charset="0"/>
              </a:rPr>
              <a:t>. On a la négation </a:t>
            </a:r>
            <a:r>
              <a:rPr lang="fr-FR" sz="1200" i="1" kern="100" dirty="0">
                <a:solidFill>
                  <a:schemeClr val="tx1"/>
                </a:solidFill>
                <a:effectLst/>
                <a:latin typeface="+mn-lt"/>
                <a:ea typeface="Calibri" panose="020F0502020204030204" pitchFamily="34" charset="0"/>
                <a:cs typeface="Times New Roman" panose="02020603050405020304" pitchFamily="18" charset="0"/>
              </a:rPr>
              <a:t>ne… pas</a:t>
            </a:r>
            <a:r>
              <a:rPr lang="fr-FR" sz="1200" kern="100" dirty="0">
                <a:solidFill>
                  <a:schemeClr val="tx1"/>
                </a:solidFill>
                <a:effectLst/>
                <a:latin typeface="+mn-lt"/>
                <a:ea typeface="Calibri" panose="020F0502020204030204" pitchFamily="34" charset="0"/>
                <a:cs typeface="Times New Roman" panose="02020603050405020304" pitchFamily="18" charset="0"/>
              </a:rPr>
              <a:t>… Et l’étiquette du verbe </a:t>
            </a:r>
            <a:r>
              <a:rPr lang="fr-FR" sz="1200" i="1" kern="100" dirty="0">
                <a:solidFill>
                  <a:schemeClr val="tx1"/>
                </a:solidFill>
                <a:effectLst/>
                <a:latin typeface="+mn-lt"/>
                <a:ea typeface="Calibri" panose="020F0502020204030204" pitchFamily="34" charset="0"/>
                <a:cs typeface="Times New Roman" panose="02020603050405020304" pitchFamily="18" charset="0"/>
              </a:rPr>
              <a:t>être</a:t>
            </a:r>
            <a:r>
              <a:rPr lang="fr-FR" sz="1200" kern="100" dirty="0">
                <a:solidFill>
                  <a:schemeClr val="tx1"/>
                </a:solidFill>
                <a:effectLst/>
                <a:latin typeface="+mn-lt"/>
                <a:ea typeface="Calibri" panose="020F0502020204030204" pitchFamily="34" charset="0"/>
                <a:cs typeface="Times New Roman" panose="02020603050405020304" pitchFamily="18" charset="0"/>
              </a:rPr>
              <a:t>, c’est quoi ?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Réponse attendue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C’est </a:t>
            </a:r>
            <a:r>
              <a:rPr lang="fr-FR" sz="1200" i="1" kern="100" dirty="0">
                <a:solidFill>
                  <a:schemeClr val="tx1"/>
                </a:solidFill>
                <a:effectLst/>
                <a:latin typeface="+mn-lt"/>
                <a:ea typeface="Calibri" panose="020F0502020204030204" pitchFamily="34" charset="0"/>
                <a:cs typeface="Times New Roman" panose="02020603050405020304" pitchFamily="18" charset="0"/>
              </a:rPr>
              <a:t>être</a:t>
            </a:r>
            <a:r>
              <a:rPr lang="fr-FR" sz="1200" kern="100" dirty="0">
                <a:solidFill>
                  <a:schemeClr val="tx1"/>
                </a:solidFill>
                <a:effectLst/>
                <a:latin typeface="+mn-lt"/>
                <a:ea typeface="Calibri" panose="020F0502020204030204" pitchFamily="34" charset="0"/>
                <a:cs typeface="Times New Roman" panose="02020603050405020304" pitchFamily="18" charset="0"/>
              </a:rPr>
              <a:t> + attribut.  [Cf. CM1-23 Yanis est-il une truffe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Conclure</a:t>
            </a:r>
            <a:r>
              <a:rPr lang="fr-FR" sz="1200" kern="100" dirty="0">
                <a:solidFill>
                  <a:schemeClr val="tx1"/>
                </a:solidFill>
                <a:effectLst/>
                <a:latin typeface="+mn-lt"/>
                <a:ea typeface="Calibri" panose="020F0502020204030204" pitchFamily="34" charset="0"/>
                <a:cs typeface="Times New Roman" panose="02020603050405020304" pitchFamily="18" charset="0"/>
              </a:rPr>
              <a:t> : « Alors, on a le verbe </a:t>
            </a:r>
            <a:r>
              <a:rPr lang="fr-FR" sz="1200" i="1" kern="100" dirty="0">
                <a:solidFill>
                  <a:schemeClr val="tx1"/>
                </a:solidFill>
                <a:effectLst/>
                <a:latin typeface="+mn-lt"/>
                <a:ea typeface="Calibri" panose="020F0502020204030204" pitchFamily="34" charset="0"/>
                <a:cs typeface="Times New Roman" panose="02020603050405020304" pitchFamily="18" charset="0"/>
              </a:rPr>
              <a:t>être</a:t>
            </a:r>
            <a:r>
              <a:rPr lang="fr-FR" sz="1200" kern="100" dirty="0">
                <a:solidFill>
                  <a:schemeClr val="tx1"/>
                </a:solidFill>
                <a:effectLst/>
                <a:latin typeface="+mn-lt"/>
                <a:ea typeface="Calibri" panose="020F0502020204030204" pitchFamily="34" charset="0"/>
                <a:cs typeface="Times New Roman" panose="02020603050405020304" pitchFamily="18" charset="0"/>
              </a:rPr>
              <a:t> et l’attribut. Et l’attribut c’est </a:t>
            </a:r>
            <a:r>
              <a:rPr lang="fr-FR" sz="1200" i="1" kern="100" dirty="0">
                <a:solidFill>
                  <a:schemeClr val="tx1"/>
                </a:solidFill>
                <a:effectLst/>
                <a:latin typeface="+mn-lt"/>
                <a:ea typeface="Calibri" panose="020F0502020204030204" pitchFamily="34" charset="0"/>
                <a:cs typeface="Times New Roman" panose="02020603050405020304" pitchFamily="18" charset="0"/>
              </a:rPr>
              <a:t>fort malins</a:t>
            </a:r>
            <a:r>
              <a:rPr lang="fr-FR" sz="1200" kern="100" dirty="0">
                <a:solidFill>
                  <a:schemeClr val="tx1"/>
                </a:solidFill>
                <a:effectLst/>
                <a:latin typeface="+mn-lt"/>
                <a:ea typeface="Calibri" panose="020F0502020204030204" pitchFamily="34" charset="0"/>
                <a:cs typeface="Times New Roman" panose="02020603050405020304" pitchFamily="18" charset="0"/>
              </a:rPr>
              <a:t>. »</a:t>
            </a:r>
          </a:p>
        </p:txBody>
      </p:sp>
      <p:sp>
        <p:nvSpPr>
          <p:cNvPr id="4" name="Espace réservé du numéro de diapositive 3">
            <a:extLst>
              <a:ext uri="{FF2B5EF4-FFF2-40B4-BE49-F238E27FC236}">
                <a16:creationId xmlns:a16="http://schemas.microsoft.com/office/drawing/2014/main" id="{6662E00C-0C35-8F89-ECE7-377AEB949C40}"/>
              </a:ext>
            </a:extLst>
          </p:cNvPr>
          <p:cNvSpPr>
            <a:spLocks noGrp="1"/>
          </p:cNvSpPr>
          <p:nvPr>
            <p:ph type="sldNum" sz="quarter" idx="5"/>
          </p:nvPr>
        </p:nvSpPr>
        <p:spPr/>
        <p:txBody>
          <a:bodyPr/>
          <a:lstStyle/>
          <a:p>
            <a:fld id="{14C9B40B-93F8-F544-9816-A42AD1B6A826}" type="slidenum">
              <a:rPr lang="fr-FR" smtClean="0"/>
              <a:t>21</a:t>
            </a:fld>
            <a:endParaRPr lang="fr-FR"/>
          </a:p>
        </p:txBody>
      </p:sp>
    </p:spTree>
    <p:extLst>
      <p:ext uri="{BB962C8B-B14F-4D97-AF65-F5344CB8AC3E}">
        <p14:creationId xmlns:p14="http://schemas.microsoft.com/office/powerpoint/2010/main" val="21212966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035A1-DBEC-3791-4F53-4A4C1296E64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5CF162D-529A-712C-B239-183EDD68AF9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27A0051-16F3-8781-4B46-42593B6A7363}"/>
              </a:ext>
            </a:extLst>
          </p:cNvPr>
          <p:cNvSpPr>
            <a:spLocks noGrp="1"/>
          </p:cNvSpPr>
          <p:nvPr>
            <p:ph type="body" idx="1"/>
          </p:nvPr>
        </p:nvSpPr>
        <p:spPr/>
        <p:txBody>
          <a:bodyPr/>
          <a:lstStyle/>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Relancer</a:t>
            </a:r>
            <a:r>
              <a:rPr lang="fr-FR" sz="1200" kern="100" dirty="0">
                <a:solidFill>
                  <a:schemeClr val="tx1"/>
                </a:solidFill>
                <a:effectLst/>
                <a:latin typeface="+mn-lt"/>
                <a:ea typeface="Calibri" panose="020F0502020204030204" pitchFamily="34" charset="0"/>
                <a:cs typeface="Times New Roman" panose="02020603050405020304" pitchFamily="18" charset="0"/>
              </a:rPr>
              <a:t> : « Et le mot </a:t>
            </a:r>
            <a:r>
              <a:rPr lang="fr-FR" sz="1200" i="1" kern="100" dirty="0">
                <a:solidFill>
                  <a:schemeClr val="tx1"/>
                </a:solidFill>
                <a:effectLst/>
                <a:latin typeface="+mn-lt"/>
                <a:ea typeface="Calibri" panose="020F0502020204030204" pitchFamily="34" charset="0"/>
                <a:cs typeface="Times New Roman" panose="02020603050405020304" pitchFamily="18" charset="0"/>
              </a:rPr>
              <a:t>fort</a:t>
            </a:r>
            <a:r>
              <a:rPr lang="fr-FR" sz="1200" kern="100" dirty="0">
                <a:solidFill>
                  <a:schemeClr val="tx1"/>
                </a:solidFill>
                <a:effectLst/>
                <a:latin typeface="+mn-lt"/>
                <a:ea typeface="Calibri" panose="020F0502020204030204" pitchFamily="34" charset="0"/>
                <a:cs typeface="Times New Roman" panose="02020603050405020304" pitchFamily="18" charset="0"/>
              </a:rPr>
              <a:t>, il va avec quel mot ?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Il va avec l’adjectif </a:t>
            </a:r>
            <a:r>
              <a:rPr lang="fr-FR" sz="1200" i="1" kern="100" dirty="0">
                <a:solidFill>
                  <a:schemeClr val="tx1"/>
                </a:solidFill>
                <a:effectLst/>
                <a:latin typeface="+mn-lt"/>
                <a:ea typeface="Calibri" panose="020F0502020204030204" pitchFamily="34" charset="0"/>
                <a:cs typeface="Times New Roman" panose="02020603050405020304" pitchFamily="18" charset="0"/>
              </a:rPr>
              <a:t>malins</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endParaRPr lang="fr-FR" sz="1200" b="1" dirty="0">
              <a:solidFill>
                <a:schemeClr val="tx1"/>
              </a:solidFill>
              <a:latin typeface="+mn-lt"/>
            </a:endParaRP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Qu’est-ce qu’on pourrait avoir à la place de </a:t>
            </a:r>
            <a:r>
              <a:rPr lang="fr-FR" sz="1200" i="1" kern="100" dirty="0">
                <a:solidFill>
                  <a:schemeClr val="tx1"/>
                </a:solidFill>
                <a:effectLst/>
                <a:latin typeface="+mn-lt"/>
                <a:ea typeface="Calibri" panose="020F0502020204030204" pitchFamily="34" charset="0"/>
                <a:cs typeface="Times New Roman" panose="02020603050405020304" pitchFamily="18" charset="0"/>
              </a:rPr>
              <a:t>fort</a:t>
            </a:r>
            <a:r>
              <a:rPr lang="fr-FR" sz="1200" kern="100" dirty="0">
                <a:solidFill>
                  <a:schemeClr val="tx1"/>
                </a:solidFill>
                <a:effectLst/>
                <a:latin typeface="+mn-lt"/>
                <a:ea typeface="Calibri" panose="020F0502020204030204" pitchFamily="34" charset="0"/>
                <a:cs typeface="Times New Roman" panose="02020603050405020304" pitchFamily="18" charset="0"/>
              </a:rPr>
              <a:t> dans </a:t>
            </a:r>
            <a:r>
              <a:rPr lang="fr-FR" sz="1200" i="1" kern="100" dirty="0">
                <a:solidFill>
                  <a:schemeClr val="tx1"/>
                </a:solidFill>
                <a:effectLst/>
                <a:latin typeface="+mn-lt"/>
                <a:ea typeface="Calibri" panose="020F0502020204030204" pitchFamily="34" charset="0"/>
                <a:cs typeface="Times New Roman" panose="02020603050405020304" pitchFamily="18" charset="0"/>
              </a:rPr>
              <a:t>fort malins</a:t>
            </a:r>
            <a:r>
              <a:rPr lang="fr-FR" sz="1200" kern="100" dirty="0">
                <a:solidFill>
                  <a:schemeClr val="tx1"/>
                </a:solidFill>
                <a:effectLst/>
                <a:latin typeface="+mn-lt"/>
                <a:ea typeface="Calibri" panose="020F0502020204030204" pitchFamily="34" charset="0"/>
                <a:cs typeface="Times New Roman" panose="02020603050405020304" pitchFamily="18" charset="0"/>
              </a:rPr>
              <a:t> ?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r>
              <a:rPr lang="fr-FR" sz="1200" b="0" dirty="0">
                <a:solidFill>
                  <a:schemeClr val="tx1"/>
                </a:solidFill>
                <a:latin typeface="+mn-lt"/>
              </a:rPr>
              <a:t>[Voir diapositive suivante]</a:t>
            </a:r>
          </a:p>
        </p:txBody>
      </p:sp>
      <p:sp>
        <p:nvSpPr>
          <p:cNvPr id="4" name="Espace réservé du numéro de diapositive 3">
            <a:extLst>
              <a:ext uri="{FF2B5EF4-FFF2-40B4-BE49-F238E27FC236}">
                <a16:creationId xmlns:a16="http://schemas.microsoft.com/office/drawing/2014/main" id="{1A64AAA1-0AE6-172D-6AFF-D4CC45184A7F}"/>
              </a:ext>
            </a:extLst>
          </p:cNvPr>
          <p:cNvSpPr>
            <a:spLocks noGrp="1"/>
          </p:cNvSpPr>
          <p:nvPr>
            <p:ph type="sldNum" sz="quarter" idx="5"/>
          </p:nvPr>
        </p:nvSpPr>
        <p:spPr/>
        <p:txBody>
          <a:bodyPr/>
          <a:lstStyle/>
          <a:p>
            <a:fld id="{14C9B40B-93F8-F544-9816-A42AD1B6A826}" type="slidenum">
              <a:rPr lang="fr-FR" smtClean="0"/>
              <a:t>22</a:t>
            </a:fld>
            <a:endParaRPr lang="fr-FR"/>
          </a:p>
        </p:txBody>
      </p:sp>
    </p:spTree>
    <p:extLst>
      <p:ext uri="{BB962C8B-B14F-4D97-AF65-F5344CB8AC3E}">
        <p14:creationId xmlns:p14="http://schemas.microsoft.com/office/powerpoint/2010/main" val="21157721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B8827-6277-A2B7-597A-725947F0B3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9DC3F6A-1AF8-9F00-EEB5-13C9119F274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7771FBB-17B4-C4A3-897A-407BF0C8226B}"/>
              </a:ext>
            </a:extLst>
          </p:cNvPr>
          <p:cNvSpPr>
            <a:spLocks noGrp="1"/>
          </p:cNvSpPr>
          <p:nvPr>
            <p:ph type="body" idx="1"/>
          </p:nvPr>
        </p:nvSpPr>
        <p:spPr/>
        <p:txBody>
          <a:bodyPr/>
          <a:lstStyle/>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Demander</a:t>
            </a:r>
            <a:r>
              <a:rPr lang="fr-FR" sz="1200" kern="100" dirty="0">
                <a:solidFill>
                  <a:schemeClr val="tx1"/>
                </a:solidFill>
                <a:effectLst/>
                <a:latin typeface="+mn-lt"/>
                <a:ea typeface="Calibri" panose="020F0502020204030204" pitchFamily="34" charset="0"/>
                <a:cs typeface="Times New Roman" panose="02020603050405020304" pitchFamily="18" charset="0"/>
              </a:rPr>
              <a:t> : « Et est-ce que le mot</a:t>
            </a:r>
            <a:r>
              <a:rPr lang="fr-FR" sz="1200" i="1" kern="100" dirty="0">
                <a:solidFill>
                  <a:schemeClr val="tx1"/>
                </a:solidFill>
                <a:effectLst/>
                <a:latin typeface="+mn-lt"/>
                <a:ea typeface="Calibri" panose="020F0502020204030204" pitchFamily="34" charset="0"/>
                <a:cs typeface="Times New Roman" panose="02020603050405020304" pitchFamily="18" charset="0"/>
              </a:rPr>
              <a:t> trop</a:t>
            </a:r>
            <a:r>
              <a:rPr lang="fr-FR" sz="1200" kern="100" dirty="0">
                <a:solidFill>
                  <a:schemeClr val="tx1"/>
                </a:solidFill>
                <a:effectLst/>
                <a:latin typeface="+mn-lt"/>
                <a:ea typeface="Calibri" panose="020F0502020204030204" pitchFamily="34" charset="0"/>
                <a:cs typeface="Times New Roman" panose="02020603050405020304" pitchFamily="18" charset="0"/>
              </a:rPr>
              <a:t> est un mot qui varie comme un adjectif, est-ce qu’on voit parfois le mot </a:t>
            </a:r>
            <a:r>
              <a:rPr lang="fr-FR" sz="1200" i="1" kern="100" dirty="0">
                <a:solidFill>
                  <a:schemeClr val="tx1"/>
                </a:solidFill>
                <a:effectLst/>
                <a:latin typeface="+mn-lt"/>
                <a:ea typeface="Calibri" panose="020F0502020204030204" pitchFamily="34" charset="0"/>
                <a:cs typeface="Times New Roman" panose="02020603050405020304" pitchFamily="18" charset="0"/>
              </a:rPr>
              <a:t>trop</a:t>
            </a:r>
            <a:r>
              <a:rPr lang="fr-FR" sz="1200" kern="100" dirty="0">
                <a:solidFill>
                  <a:schemeClr val="tx1"/>
                </a:solidFill>
                <a:effectLst/>
                <a:latin typeface="+mn-lt"/>
                <a:ea typeface="Calibri" panose="020F0502020204030204" pitchFamily="34" charset="0"/>
                <a:cs typeface="Times New Roman" panose="02020603050405020304" pitchFamily="18" charset="0"/>
              </a:rPr>
              <a:t> avec un -</a:t>
            </a:r>
            <a:r>
              <a:rPr lang="fr-FR" sz="1200" i="1" kern="100" dirty="0">
                <a:solidFill>
                  <a:schemeClr val="tx1"/>
                </a:solidFill>
                <a:effectLst/>
                <a:latin typeface="+mn-lt"/>
                <a:ea typeface="Calibri" panose="020F0502020204030204" pitchFamily="34" charset="0"/>
                <a:cs typeface="Times New Roman" panose="02020603050405020304" pitchFamily="18" charset="0"/>
              </a:rPr>
              <a:t>s</a:t>
            </a:r>
            <a:r>
              <a:rPr lang="fr-FR" sz="1200" kern="100" dirty="0">
                <a:solidFill>
                  <a:schemeClr val="tx1"/>
                </a:solidFill>
                <a:effectLst/>
                <a:latin typeface="+mn-lt"/>
                <a:ea typeface="Calibri" panose="020F0502020204030204" pitchFamily="34" charset="0"/>
                <a:cs typeface="Times New Roman" panose="02020603050405020304" pitchFamily="18" charset="0"/>
              </a:rPr>
              <a:t> ? Est-ce qu’on dit </a:t>
            </a:r>
            <a:r>
              <a:rPr lang="fr-FR" sz="1200" i="1" kern="100" dirty="0">
                <a:solidFill>
                  <a:schemeClr val="tx1"/>
                </a:solidFill>
                <a:effectLst/>
                <a:latin typeface="+mn-lt"/>
                <a:ea typeface="Calibri" panose="020F0502020204030204" pitchFamily="34" charset="0"/>
                <a:cs typeface="Times New Roman" panose="02020603050405020304" pitchFamily="18" charset="0"/>
              </a:rPr>
              <a:t>trop</a:t>
            </a:r>
            <a:r>
              <a:rPr lang="fr-FR" sz="1200" kern="100" dirty="0">
                <a:solidFill>
                  <a:schemeClr val="tx1"/>
                </a:solidFill>
                <a:effectLst/>
                <a:latin typeface="+mn-lt"/>
                <a:ea typeface="Calibri" panose="020F0502020204030204" pitchFamily="34" charset="0"/>
                <a:cs typeface="Times New Roman" panose="02020603050405020304" pitchFamily="18" charset="0"/>
              </a:rPr>
              <a:t> / </a:t>
            </a:r>
            <a:r>
              <a:rPr lang="fr-FR" sz="1200" i="1" kern="100" dirty="0">
                <a:solidFill>
                  <a:schemeClr val="tx1"/>
                </a:solidFill>
                <a:effectLst/>
                <a:latin typeface="+mn-lt"/>
                <a:ea typeface="Calibri" panose="020F0502020204030204" pitchFamily="34" charset="0"/>
                <a:cs typeface="Times New Roman" panose="02020603050405020304" pitchFamily="18" charset="0"/>
              </a:rPr>
              <a:t>trope</a:t>
            </a:r>
            <a:r>
              <a:rPr lang="fr-FR" sz="1200" kern="100" dirty="0">
                <a:solidFill>
                  <a:schemeClr val="tx1"/>
                </a:solidFill>
                <a:effectLst/>
                <a:latin typeface="+mn-lt"/>
                <a:ea typeface="Calibri" panose="020F0502020204030204" pitchFamily="34" charset="0"/>
                <a:cs typeface="Times New Roman" panose="02020603050405020304" pitchFamily="18" charset="0"/>
              </a:rPr>
              <a:t> ?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Ben… non…</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Expliquer</a:t>
            </a:r>
            <a:r>
              <a:rPr lang="fr-FR" sz="1200" kern="100" dirty="0">
                <a:solidFill>
                  <a:schemeClr val="tx1"/>
                </a:solidFill>
                <a:effectLst/>
                <a:latin typeface="+mn-lt"/>
                <a:ea typeface="Calibri" panose="020F0502020204030204" pitchFamily="34" charset="0"/>
                <a:cs typeface="Times New Roman" panose="02020603050405020304" pitchFamily="18" charset="0"/>
              </a:rPr>
              <a:t> : « En fait, </a:t>
            </a:r>
            <a:r>
              <a:rPr lang="fr-FR" sz="1200" i="1" kern="100" dirty="0">
                <a:solidFill>
                  <a:schemeClr val="tx1"/>
                </a:solidFill>
                <a:effectLst/>
                <a:latin typeface="+mn-lt"/>
                <a:ea typeface="Calibri" panose="020F0502020204030204" pitchFamily="34" charset="0"/>
                <a:cs typeface="Times New Roman" panose="02020603050405020304" pitchFamily="18" charset="0"/>
              </a:rPr>
              <a:t>fort</a:t>
            </a:r>
            <a:r>
              <a:rPr lang="fr-FR" sz="1200" kern="100" dirty="0">
                <a:solidFill>
                  <a:schemeClr val="tx1"/>
                </a:solidFill>
                <a:effectLst/>
                <a:latin typeface="+mn-lt"/>
                <a:ea typeface="Calibri" panose="020F0502020204030204" pitchFamily="34" charset="0"/>
                <a:cs typeface="Times New Roman" panose="02020603050405020304" pitchFamily="18" charset="0"/>
              </a:rPr>
              <a:t>, ici, ce n’est pas un adjectif. C’est un mot invariable qui veut dire </a:t>
            </a:r>
            <a:r>
              <a:rPr lang="fr-FR" sz="1200" i="1" kern="100" dirty="0">
                <a:solidFill>
                  <a:schemeClr val="tx1"/>
                </a:solidFill>
                <a:effectLst/>
                <a:latin typeface="+mn-lt"/>
                <a:ea typeface="Calibri" panose="020F0502020204030204" pitchFamily="34" charset="0"/>
                <a:cs typeface="Times New Roman" panose="02020603050405020304" pitchFamily="18" charset="0"/>
              </a:rPr>
              <a:t>très</a:t>
            </a:r>
            <a:r>
              <a:rPr lang="fr-FR" sz="1200" kern="100" dirty="0">
                <a:solidFill>
                  <a:schemeClr val="tx1"/>
                </a:solidFill>
                <a:effectLst/>
                <a:latin typeface="+mn-lt"/>
                <a:ea typeface="Calibri" panose="020F0502020204030204" pitchFamily="34" charset="0"/>
                <a:cs typeface="Times New Roman" panose="02020603050405020304" pitchFamily="18" charset="0"/>
              </a:rPr>
              <a:t>, </a:t>
            </a:r>
            <a:r>
              <a:rPr lang="fr-FR" sz="1200" i="1" kern="100" dirty="0">
                <a:solidFill>
                  <a:schemeClr val="tx1"/>
                </a:solidFill>
                <a:effectLst/>
                <a:latin typeface="+mn-lt"/>
                <a:ea typeface="Calibri" panose="020F0502020204030204" pitchFamily="34" charset="0"/>
                <a:cs typeface="Times New Roman" panose="02020603050405020304" pitchFamily="18" charset="0"/>
              </a:rPr>
              <a:t>beaucoup</a:t>
            </a:r>
            <a:r>
              <a:rPr lang="fr-FR" sz="1200" kern="100" dirty="0">
                <a:solidFill>
                  <a:schemeClr val="tx1"/>
                </a:solidFill>
                <a:effectLst/>
                <a:latin typeface="+mn-lt"/>
                <a:ea typeface="Calibri" panose="020F0502020204030204" pitchFamily="34" charset="0"/>
                <a:cs typeface="Times New Roman" panose="02020603050405020304" pitchFamily="18" charset="0"/>
              </a:rPr>
              <a:t>… Il s’emploie avec un adjectif. Avec l’adjectif, il fait ce qu’on appelle un ‘groupe adjectif’. »</a:t>
            </a:r>
          </a:p>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Ajouter</a:t>
            </a:r>
            <a:r>
              <a:rPr lang="fr-FR" sz="1200" kern="100" dirty="0">
                <a:solidFill>
                  <a:schemeClr val="tx1"/>
                </a:solidFill>
                <a:effectLst/>
                <a:latin typeface="+mn-lt"/>
                <a:ea typeface="Calibri" panose="020F0502020204030204" pitchFamily="34" charset="0"/>
                <a:cs typeface="Times New Roman" panose="02020603050405020304" pitchFamily="18" charset="0"/>
              </a:rPr>
              <a:t> : « Vous savez qu’un groupe du verbe c’est parfois : verbe + adjectif attribut. Parce que vous savez comment sont construits les groupes du verbe, alors vous avez pu trouver que </a:t>
            </a:r>
            <a:r>
              <a:rPr lang="fr-FR" sz="1200" i="1" kern="100" dirty="0">
                <a:solidFill>
                  <a:schemeClr val="tx1"/>
                </a:solidFill>
                <a:effectLst/>
                <a:latin typeface="+mn-lt"/>
                <a:ea typeface="Calibri" panose="020F0502020204030204" pitchFamily="34" charset="0"/>
                <a:cs typeface="Times New Roman" panose="02020603050405020304" pitchFamily="18" charset="0"/>
              </a:rPr>
              <a:t>fort</a:t>
            </a:r>
            <a:r>
              <a:rPr lang="fr-FR" sz="1200" kern="100" dirty="0">
                <a:solidFill>
                  <a:schemeClr val="tx1"/>
                </a:solidFill>
                <a:effectLst/>
                <a:latin typeface="+mn-lt"/>
                <a:ea typeface="Calibri" panose="020F0502020204030204" pitchFamily="34" charset="0"/>
                <a:cs typeface="Times New Roman" panose="02020603050405020304" pitchFamily="18" charset="0"/>
              </a:rPr>
              <a:t> va avec l’adjectif </a:t>
            </a:r>
            <a:r>
              <a:rPr lang="fr-FR" sz="1200" i="1" kern="100" dirty="0">
                <a:solidFill>
                  <a:schemeClr val="tx1"/>
                </a:solidFill>
                <a:effectLst/>
                <a:latin typeface="+mn-lt"/>
                <a:ea typeface="Calibri" panose="020F0502020204030204" pitchFamily="34" charset="0"/>
                <a:cs typeface="Times New Roman" panose="02020603050405020304" pitchFamily="18" charset="0"/>
              </a:rPr>
              <a:t>malins</a:t>
            </a:r>
            <a:r>
              <a:rPr lang="fr-FR" sz="1200" kern="100" dirty="0">
                <a:solidFill>
                  <a:schemeClr val="tx1"/>
                </a:solidFill>
                <a:effectLst/>
                <a:latin typeface="+mn-lt"/>
                <a:ea typeface="Calibri" panose="020F0502020204030204" pitchFamily="34" charset="0"/>
                <a:cs typeface="Times New Roman" panose="02020603050405020304" pitchFamily="18" charset="0"/>
              </a:rPr>
              <a:t>. Et qu’ensemble ils sont l’attribut de </a:t>
            </a:r>
            <a:r>
              <a:rPr lang="fr-FR" sz="1200" i="1" kern="100" dirty="0">
                <a:solidFill>
                  <a:schemeClr val="tx1"/>
                </a:solidFill>
                <a:effectLst/>
                <a:latin typeface="+mn-lt"/>
                <a:ea typeface="Calibri" panose="020F0502020204030204" pitchFamily="34" charset="0"/>
                <a:cs typeface="Times New Roman" panose="02020603050405020304" pitchFamily="18" charset="0"/>
              </a:rPr>
              <a:t>chiens</a:t>
            </a:r>
            <a:r>
              <a:rPr lang="fr-FR" sz="1200" kern="1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Compléter</a:t>
            </a:r>
            <a:r>
              <a:rPr lang="fr-FR" sz="1200" kern="100" dirty="0">
                <a:solidFill>
                  <a:schemeClr val="tx1"/>
                </a:solidFill>
                <a:effectLst/>
                <a:latin typeface="+mn-lt"/>
                <a:ea typeface="Calibri" panose="020F0502020204030204" pitchFamily="34" charset="0"/>
                <a:cs typeface="Times New Roman" panose="02020603050405020304" pitchFamily="18" charset="0"/>
              </a:rPr>
              <a:t> : « Vous verrez plus tard que </a:t>
            </a:r>
            <a:r>
              <a:rPr lang="fr-FR" sz="1200" i="1" kern="100" dirty="0">
                <a:solidFill>
                  <a:schemeClr val="tx1"/>
                </a:solidFill>
                <a:effectLst/>
                <a:latin typeface="+mn-lt"/>
                <a:ea typeface="Calibri" panose="020F0502020204030204" pitchFamily="34" charset="0"/>
                <a:cs typeface="Times New Roman" panose="02020603050405020304" pitchFamily="18" charset="0"/>
              </a:rPr>
              <a:t>fort</a:t>
            </a:r>
            <a:r>
              <a:rPr lang="fr-FR" sz="1200" kern="100" dirty="0">
                <a:solidFill>
                  <a:schemeClr val="tx1"/>
                </a:solidFill>
                <a:effectLst/>
                <a:latin typeface="+mn-lt"/>
                <a:ea typeface="Calibri" panose="020F0502020204030204" pitchFamily="34" charset="0"/>
                <a:cs typeface="Times New Roman" panose="02020603050405020304" pitchFamily="18" charset="0"/>
              </a:rPr>
              <a:t> est un adverbe qu’on peut remplacer dans la phrase par d’autres adverbes comme </a:t>
            </a:r>
            <a:r>
              <a:rPr lang="fr-FR" sz="1200" i="1" kern="100" dirty="0">
                <a:solidFill>
                  <a:schemeClr val="tx1"/>
                </a:solidFill>
                <a:effectLst/>
                <a:latin typeface="+mn-lt"/>
                <a:ea typeface="Calibri" panose="020F0502020204030204" pitchFamily="34" charset="0"/>
                <a:cs typeface="Times New Roman" panose="02020603050405020304" pitchFamily="18" charset="0"/>
              </a:rPr>
              <a:t>très, trop, bien</a:t>
            </a:r>
            <a:r>
              <a:rPr lang="fr-FR" sz="1200" kern="100" dirty="0">
                <a:solidFill>
                  <a:schemeClr val="tx1"/>
                </a:solidFill>
                <a:effectLst/>
                <a:latin typeface="+mn-lt"/>
                <a:ea typeface="Calibri" panose="020F0502020204030204" pitchFamily="34" charset="0"/>
                <a:cs typeface="Times New Roman" panose="02020603050405020304" pitchFamily="18" charset="0"/>
              </a:rPr>
              <a:t>. »</a:t>
            </a:r>
          </a:p>
          <a:p>
            <a:pPr algn="just"/>
            <a:endParaRPr lang="fr-FR" b="0" dirty="0"/>
          </a:p>
        </p:txBody>
      </p:sp>
      <p:sp>
        <p:nvSpPr>
          <p:cNvPr id="4" name="Espace réservé du numéro de diapositive 3">
            <a:extLst>
              <a:ext uri="{FF2B5EF4-FFF2-40B4-BE49-F238E27FC236}">
                <a16:creationId xmlns:a16="http://schemas.microsoft.com/office/drawing/2014/main" id="{F7AB0C37-0527-2429-6109-E24D0BDCB982}"/>
              </a:ext>
            </a:extLst>
          </p:cNvPr>
          <p:cNvSpPr>
            <a:spLocks noGrp="1"/>
          </p:cNvSpPr>
          <p:nvPr>
            <p:ph type="sldNum" sz="quarter" idx="5"/>
          </p:nvPr>
        </p:nvSpPr>
        <p:spPr/>
        <p:txBody>
          <a:bodyPr/>
          <a:lstStyle/>
          <a:p>
            <a:fld id="{14C9B40B-93F8-F544-9816-A42AD1B6A826}" type="slidenum">
              <a:rPr lang="fr-FR" smtClean="0"/>
              <a:t>23</a:t>
            </a:fld>
            <a:endParaRPr lang="fr-FR"/>
          </a:p>
        </p:txBody>
      </p:sp>
    </p:spTree>
    <p:extLst>
      <p:ext uri="{BB962C8B-B14F-4D97-AF65-F5344CB8AC3E}">
        <p14:creationId xmlns:p14="http://schemas.microsoft.com/office/powerpoint/2010/main" val="19985190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Généraliser</a:t>
            </a:r>
            <a:r>
              <a:rPr lang="fr-FR" sz="1200" kern="100" dirty="0">
                <a:solidFill>
                  <a:schemeClr val="tx1"/>
                </a:solidFill>
                <a:effectLst/>
                <a:latin typeface="+mn-lt"/>
                <a:ea typeface="Calibri" panose="020F0502020204030204" pitchFamily="34" charset="0"/>
                <a:cs typeface="Times New Roman" panose="02020603050405020304" pitchFamily="18" charset="0"/>
              </a:rPr>
              <a:t> : « Les savoirs que vous avez sur la structure des phrases, celle des groupes du nom, celle des groupes du verbe, ces savoirs sont très utiles. Aujourd’hui, ils vous ont permis de trouver une erreur dans l’accord du verbe, de trouver les locutions déterminatives et les locutions prépositionnelles, et de voir un groupe syntaxique qu’on n’avait pas encore rencontré.</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C’est important, quand vous tombez sur une difficulté pour accorder ou pour comprendre un accord, de revenir sur ces savoirs. C’est eux qui peuvent vous aider à résoudre le problème. Ensuite, vous pouvez vérifier en cherchant d’autres mots ou d’autres groupes de mots qui pourraient venir à la place et que vous connaissez mieux. »</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14C9B40B-93F8-F544-9816-A42AD1B6A826}" type="slidenum">
              <a:rPr lang="fr-FR" smtClean="0"/>
              <a:t>24</a:t>
            </a:fld>
            <a:endParaRPr lang="fr-FR"/>
          </a:p>
        </p:txBody>
      </p:sp>
    </p:spTree>
    <p:extLst>
      <p:ext uri="{BB962C8B-B14F-4D97-AF65-F5344CB8AC3E}">
        <p14:creationId xmlns:p14="http://schemas.microsoft.com/office/powerpoint/2010/main" val="16445159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solidFill>
                  <a:schemeClr val="tx1"/>
                </a:solidFill>
                <a:latin typeface="+mn-lt"/>
              </a:rPr>
              <a:t>Récapituler</a:t>
            </a:r>
            <a:r>
              <a:rPr lang="fr-FR" sz="1200" dirty="0">
                <a:solidFill>
                  <a:schemeClr val="tx1"/>
                </a:solidFill>
                <a:latin typeface="+mn-lt"/>
              </a:rPr>
              <a:t> avec les élèves ce qu’on a appris</a:t>
            </a:r>
          </a:p>
          <a:p>
            <a:endParaRPr lang="fr-FR" sz="1200" dirty="0">
              <a:solidFill>
                <a:schemeClr val="tx1"/>
              </a:solidFill>
              <a:latin typeface="+mn-lt"/>
            </a:endParaRPr>
          </a:p>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Comment faire pour savoir à quelle classe grammaticale appartient un mot ?</a:t>
            </a:r>
            <a:endParaRPr lang="fr-FR" sz="1200" kern="1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Pour mieux comprendre comment une phrase est fabriquée, pour mieux la comprendre ou pour l’orthographier, on s’appuie sur les modèles qu’on a en tête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de la phrase (groupe sujet + groupe du verbe)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du groupe du nom (déterminant + nom ; préposition + déterminant + nom)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du groupe du verbe – selon l’étiquette du verbe.</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On peut contrôler nos hypothèses en cherchant des équivalents qu’on connait mieux.</a:t>
            </a:r>
          </a:p>
          <a:p>
            <a:endParaRPr lang="fr-FR" dirty="0"/>
          </a:p>
        </p:txBody>
      </p:sp>
      <p:sp>
        <p:nvSpPr>
          <p:cNvPr id="4" name="Espace réservé du numéro de diapositive 3"/>
          <p:cNvSpPr>
            <a:spLocks noGrp="1"/>
          </p:cNvSpPr>
          <p:nvPr>
            <p:ph type="sldNum" sz="quarter" idx="5"/>
          </p:nvPr>
        </p:nvSpPr>
        <p:spPr/>
        <p:txBody>
          <a:bodyPr/>
          <a:lstStyle/>
          <a:p>
            <a:fld id="{14C9B40B-93F8-F544-9816-A42AD1B6A826}" type="slidenum">
              <a:rPr lang="fr-FR" smtClean="0"/>
              <a:t>25</a:t>
            </a:fld>
            <a:endParaRPr lang="fr-FR"/>
          </a:p>
        </p:txBody>
      </p:sp>
    </p:spTree>
    <p:extLst>
      <p:ext uri="{BB962C8B-B14F-4D97-AF65-F5344CB8AC3E}">
        <p14:creationId xmlns:p14="http://schemas.microsoft.com/office/powerpoint/2010/main" val="32821427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4C9B40B-93F8-F544-9816-A42AD1B6A826}" type="slidenum">
              <a:rPr lang="fr-FR" smtClean="0"/>
              <a:t>26</a:t>
            </a:fld>
            <a:endParaRPr lang="fr-FR"/>
          </a:p>
        </p:txBody>
      </p:sp>
    </p:spTree>
    <p:extLst>
      <p:ext uri="{BB962C8B-B14F-4D97-AF65-F5344CB8AC3E}">
        <p14:creationId xmlns:p14="http://schemas.microsoft.com/office/powerpoint/2010/main" val="37775142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14C9B40B-93F8-F544-9816-A42AD1B6A826}" type="slidenum">
              <a:rPr lang="fr-FR" smtClean="0"/>
              <a:t>27</a:t>
            </a:fld>
            <a:endParaRPr lang="fr-FR"/>
          </a:p>
        </p:txBody>
      </p:sp>
    </p:spTree>
    <p:extLst>
      <p:ext uri="{BB962C8B-B14F-4D97-AF65-F5344CB8AC3E}">
        <p14:creationId xmlns:p14="http://schemas.microsoft.com/office/powerpoint/2010/main" val="4146043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Demander</a:t>
            </a:r>
            <a:r>
              <a:rPr lang="fr-FR" sz="1200" kern="100" dirty="0">
                <a:solidFill>
                  <a:schemeClr val="tx1"/>
                </a:solidFill>
                <a:effectLst/>
                <a:latin typeface="+mn-lt"/>
                <a:ea typeface="Calibri" panose="020F0502020204030204" pitchFamily="34" charset="0"/>
                <a:cs typeface="Times New Roman" panose="02020603050405020304" pitchFamily="18" charset="0"/>
              </a:rPr>
              <a:t> : « On a déjà parlé de la première phrase. Maintenant, regardez le verbe de la seconde phrase. À quelle personne est-il ?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Il est à la personne 3.</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Alors, quel mot est le sujet de ce verbe ?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C’est le mot tas.</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Comment est fabriqué le groupe sujet ?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Le nom chef du groupe, c’est </a:t>
            </a:r>
            <a:r>
              <a:rPr lang="fr-FR" sz="1200" i="1" kern="100" dirty="0">
                <a:solidFill>
                  <a:schemeClr val="tx1"/>
                </a:solidFill>
                <a:effectLst/>
                <a:latin typeface="+mn-lt"/>
                <a:ea typeface="Calibri" panose="020F0502020204030204" pitchFamily="34" charset="0"/>
                <a:cs typeface="Times New Roman" panose="02020603050405020304" pitchFamily="18" charset="0"/>
              </a:rPr>
              <a:t>tas</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Devant on a le déterminant </a:t>
            </a:r>
            <a:r>
              <a:rPr lang="fr-FR" sz="1200" i="1" kern="100" dirty="0">
                <a:solidFill>
                  <a:schemeClr val="tx1"/>
                </a:solidFill>
                <a:effectLst/>
                <a:latin typeface="+mn-lt"/>
                <a:ea typeface="Calibri" panose="020F0502020204030204" pitchFamily="34" charset="0"/>
                <a:cs typeface="Times New Roman" panose="02020603050405020304" pitchFamily="18" charset="0"/>
              </a:rPr>
              <a:t>un</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Après, c’est un complément du nom.</a:t>
            </a:r>
          </a:p>
          <a:p>
            <a:endParaRPr lang="fr-FR" dirty="0"/>
          </a:p>
        </p:txBody>
      </p:sp>
      <p:sp>
        <p:nvSpPr>
          <p:cNvPr id="4" name="Espace réservé du numéro de diapositive 3"/>
          <p:cNvSpPr>
            <a:spLocks noGrp="1"/>
          </p:cNvSpPr>
          <p:nvPr>
            <p:ph type="sldNum" sz="quarter" idx="5"/>
          </p:nvPr>
        </p:nvSpPr>
        <p:spPr/>
        <p:txBody>
          <a:bodyPr/>
          <a:lstStyle/>
          <a:p>
            <a:fld id="{14C9B40B-93F8-F544-9816-A42AD1B6A826}" type="slidenum">
              <a:rPr lang="fr-FR" smtClean="0"/>
              <a:t>28</a:t>
            </a:fld>
            <a:endParaRPr lang="fr-FR"/>
          </a:p>
        </p:txBody>
      </p:sp>
    </p:spTree>
    <p:extLst>
      <p:ext uri="{BB962C8B-B14F-4D97-AF65-F5344CB8AC3E}">
        <p14:creationId xmlns:p14="http://schemas.microsoft.com/office/powerpoint/2010/main" val="38430215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solidFill>
                  <a:schemeClr val="tx1"/>
                </a:solidFill>
                <a:effectLst/>
              </a:rPr>
              <a:t>Expliquer</a:t>
            </a:r>
            <a:r>
              <a:rPr lang="fr-FR" dirty="0">
                <a:solidFill>
                  <a:schemeClr val="tx1"/>
                </a:solidFill>
                <a:effectLst/>
              </a:rPr>
              <a:t> : « Les locutions viennent d’expressions qui ont parfois leur vrai sens. Les grains, ils sont vraiment en tas. Les oiseaux, ils ne sont pas en tas, comme un tas de grains ou un tas de pierres… Pour les oiseaux, c’est juste une expression, la locution déterminative pour dire qu’il y en a beaucoup. » </a:t>
            </a:r>
            <a:endParaRPr lang="fr-FR" dirty="0">
              <a:solidFill>
                <a:schemeClr val="tx1"/>
              </a:solidFill>
            </a:endParaRPr>
          </a:p>
        </p:txBody>
      </p:sp>
      <p:sp>
        <p:nvSpPr>
          <p:cNvPr id="4" name="Espace réservé du numéro de diapositive 3"/>
          <p:cNvSpPr>
            <a:spLocks noGrp="1"/>
          </p:cNvSpPr>
          <p:nvPr>
            <p:ph type="sldNum" sz="quarter" idx="5"/>
          </p:nvPr>
        </p:nvSpPr>
        <p:spPr/>
        <p:txBody>
          <a:bodyPr/>
          <a:lstStyle/>
          <a:p>
            <a:fld id="{14C9B40B-93F8-F544-9816-A42AD1B6A826}" type="slidenum">
              <a:rPr lang="fr-FR" smtClean="0"/>
              <a:t>29</a:t>
            </a:fld>
            <a:endParaRPr lang="fr-FR"/>
          </a:p>
        </p:txBody>
      </p:sp>
    </p:spTree>
    <p:extLst>
      <p:ext uri="{BB962C8B-B14F-4D97-AF65-F5344CB8AC3E}">
        <p14:creationId xmlns:p14="http://schemas.microsoft.com/office/powerpoint/2010/main" val="37421717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chemeClr val="tx1"/>
                </a:solidFill>
                <a:effectLst/>
                <a:latin typeface="+mn-lt"/>
                <a:ea typeface="Calibri" panose="020F0502020204030204" pitchFamily="34" charset="0"/>
              </a:rPr>
              <a:t>PHASE 2 </a:t>
            </a:r>
            <a:r>
              <a:rPr lang="fr-FR" sz="1200" b="1" i="1" dirty="0">
                <a:solidFill>
                  <a:schemeClr val="tx1"/>
                </a:solidFill>
                <a:effectLst/>
                <a:highlight>
                  <a:srgbClr val="D3D3D3"/>
                </a:highlight>
                <a:latin typeface="+mn-lt"/>
                <a:ea typeface="Calibri" panose="020F0502020204030204" pitchFamily="34" charset="0"/>
              </a:rPr>
              <a:t>- Observation</a:t>
            </a:r>
            <a:r>
              <a:rPr lang="fr-FR" sz="1200" b="1" dirty="0">
                <a:solidFill>
                  <a:schemeClr val="tx1"/>
                </a:solidFill>
                <a:effectLst/>
                <a:latin typeface="+mn-lt"/>
                <a:ea typeface="Calibri" panose="020F0502020204030204" pitchFamily="34" charset="0"/>
              </a:rPr>
              <a:t> – Identifier le verbe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chemeClr val="tx1"/>
              </a:solidFill>
              <a:latin typeface="+mn-lt"/>
            </a:endParaRPr>
          </a:p>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Demander</a:t>
            </a:r>
            <a:r>
              <a:rPr lang="fr-FR" sz="1200" kern="100" dirty="0">
                <a:solidFill>
                  <a:schemeClr val="tx1"/>
                </a:solidFill>
                <a:effectLst/>
                <a:latin typeface="+mn-lt"/>
                <a:ea typeface="Calibri" panose="020F0502020204030204" pitchFamily="34" charset="0"/>
                <a:cs typeface="Times New Roman" panose="02020603050405020304" pitchFamily="18" charset="0"/>
              </a:rPr>
              <a:t> : « Vous cherchez à vérifier si le verbe est bien accordé, comment allez-vous faire pour identifier le verbe ?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Réponses attendues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Il faut chercher le verbe et le sujet.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il faut chercher le groupe du verbe.</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il faut trouver les groupes de la phrase.</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Réponses possibles </a:t>
            </a:r>
            <a:r>
              <a:rPr lang="fr-FR" sz="1200" kern="100" dirty="0">
                <a:solidFill>
                  <a:schemeClr val="tx1"/>
                </a:solidFill>
                <a:effectLst/>
                <a:latin typeface="+mn-lt"/>
                <a:ea typeface="Calibri" panose="020F0502020204030204" pitchFamily="34" charset="0"/>
                <a:cs typeface="Times New Roman" panose="02020603050405020304" pitchFamily="18" charset="0"/>
              </a:rPr>
              <a:t>mais non pertinentes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on cherche le mot qui dit l’action.</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on cherche le mot qui change si on change de temps.</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on cherche le mot qu’on peut encadrer par </a:t>
            </a:r>
            <a:r>
              <a:rPr lang="fr-FR" sz="1200" i="1" kern="100" dirty="0">
                <a:solidFill>
                  <a:schemeClr val="tx1"/>
                </a:solidFill>
                <a:effectLst/>
                <a:latin typeface="+mn-lt"/>
                <a:ea typeface="Calibri" panose="020F0502020204030204" pitchFamily="34" charset="0"/>
                <a:cs typeface="Times New Roman" panose="02020603050405020304" pitchFamily="18" charset="0"/>
              </a:rPr>
              <a:t>ne… pas…</a:t>
            </a:r>
            <a:endParaRPr lang="fr-FR" sz="1200" kern="100" dirty="0">
              <a:solidFill>
                <a:schemeClr val="tx1"/>
              </a:solidFill>
              <a:effectLst/>
              <a:latin typeface="+mn-lt"/>
              <a:ea typeface="Calibri" panose="020F0502020204030204" pitchFamily="34" charset="0"/>
              <a:cs typeface="Times New Roman" panose="02020603050405020304" pitchFamily="18" charset="0"/>
            </a:endParaRPr>
          </a:p>
          <a:p>
            <a:pPr algn="just"/>
            <a:endParaRPr lang="fr-FR" sz="1800" dirty="0">
              <a:effectLst/>
              <a:latin typeface="Times New Roman" panose="02020603050405020304" pitchFamily="18" charset="0"/>
              <a:ea typeface="Calibri" panose="020F050202020403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fld id="{14C9B40B-93F8-F544-9816-A42AD1B6A826}" type="slidenum">
              <a:rPr lang="fr-FR" smtClean="0"/>
              <a:t>3</a:t>
            </a:fld>
            <a:endParaRPr lang="fr-FR"/>
          </a:p>
        </p:txBody>
      </p:sp>
    </p:spTree>
    <p:extLst>
      <p:ext uri="{BB962C8B-B14F-4D97-AF65-F5344CB8AC3E}">
        <p14:creationId xmlns:p14="http://schemas.microsoft.com/office/powerpoint/2010/main" val="15609880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Demander</a:t>
            </a:r>
            <a:r>
              <a:rPr lang="fr-FR" sz="1200" kern="100" dirty="0">
                <a:solidFill>
                  <a:schemeClr val="tx1"/>
                </a:solidFill>
                <a:effectLst/>
                <a:latin typeface="+mn-lt"/>
                <a:ea typeface="Calibri" panose="020F0502020204030204" pitchFamily="34" charset="0"/>
                <a:cs typeface="Times New Roman" panose="02020603050405020304" pitchFamily="18" charset="0"/>
              </a:rPr>
              <a:t> : « Cherchez les groupes de la phrase.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[Voir diapositive suivante]</a:t>
            </a:r>
          </a:p>
          <a:p>
            <a:endParaRPr lang="fr-FR" dirty="0"/>
          </a:p>
        </p:txBody>
      </p:sp>
      <p:sp>
        <p:nvSpPr>
          <p:cNvPr id="4" name="Espace réservé du numéro de diapositive 3"/>
          <p:cNvSpPr>
            <a:spLocks noGrp="1"/>
          </p:cNvSpPr>
          <p:nvPr>
            <p:ph type="sldNum" sz="quarter" idx="5"/>
          </p:nvPr>
        </p:nvSpPr>
        <p:spPr/>
        <p:txBody>
          <a:bodyPr/>
          <a:lstStyle/>
          <a:p>
            <a:fld id="{14C9B40B-93F8-F544-9816-A42AD1B6A826}" type="slidenum">
              <a:rPr lang="fr-FR" smtClean="0"/>
              <a:t>30</a:t>
            </a:fld>
            <a:endParaRPr lang="fr-FR"/>
          </a:p>
        </p:txBody>
      </p:sp>
    </p:spTree>
    <p:extLst>
      <p:ext uri="{BB962C8B-B14F-4D97-AF65-F5344CB8AC3E}">
        <p14:creationId xmlns:p14="http://schemas.microsoft.com/office/powerpoint/2010/main" val="24890498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02B3A-5732-E4FD-310F-AFABB49B01D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B8D0016-BA22-FA18-4893-B98645E6D4D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C17B52-C24B-EF92-873A-D5C884B702BA}"/>
              </a:ext>
            </a:extLst>
          </p:cNvPr>
          <p:cNvSpPr>
            <a:spLocks noGrp="1"/>
          </p:cNvSpPr>
          <p:nvPr>
            <p:ph type="body" idx="1"/>
          </p:nvPr>
        </p:nvSpPr>
        <p:spPr/>
        <p:txBody>
          <a:bodyPr/>
          <a:lstStyle/>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Demander</a:t>
            </a:r>
            <a:r>
              <a:rPr lang="fr-FR" sz="1200" kern="100" dirty="0">
                <a:solidFill>
                  <a:schemeClr val="tx1"/>
                </a:solidFill>
                <a:effectLst/>
                <a:latin typeface="+mn-lt"/>
                <a:ea typeface="Calibri" panose="020F0502020204030204" pitchFamily="34" charset="0"/>
                <a:cs typeface="Times New Roman" panose="02020603050405020304" pitchFamily="18" charset="0"/>
              </a:rPr>
              <a:t> : « Comment est fabriqué le groupe du verbe ? Quelle est l’étiquette du verbe ?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L’étiquette du verbe c’est </a:t>
            </a:r>
            <a:r>
              <a:rPr lang="fr-FR" sz="1200" i="1" kern="100" dirty="0">
                <a:solidFill>
                  <a:schemeClr val="tx1"/>
                </a:solidFill>
                <a:effectLst/>
                <a:latin typeface="+mn-lt"/>
                <a:ea typeface="Calibri" panose="020F0502020204030204" pitchFamily="34" charset="0"/>
                <a:cs typeface="Times New Roman" panose="02020603050405020304" pitchFamily="18" charset="0"/>
              </a:rPr>
              <a:t>correspondre à qqch</a:t>
            </a:r>
            <a:endParaRPr lang="fr-FR" sz="1200" kern="1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Comment est fabriqué le groupe </a:t>
            </a:r>
            <a:r>
              <a:rPr lang="fr-FR" sz="1200" i="1" kern="100" dirty="0">
                <a:solidFill>
                  <a:schemeClr val="tx1"/>
                </a:solidFill>
                <a:effectLst/>
                <a:latin typeface="+mn-lt"/>
                <a:ea typeface="Calibri" panose="020F0502020204030204" pitchFamily="34" charset="0"/>
                <a:cs typeface="Times New Roman" panose="02020603050405020304" pitchFamily="18" charset="0"/>
              </a:rPr>
              <a:t>au cours de la Loire</a:t>
            </a:r>
            <a:r>
              <a:rPr lang="fr-FR" sz="1200" kern="100" dirty="0">
                <a:solidFill>
                  <a:schemeClr val="tx1"/>
                </a:solidFill>
                <a:effectLst/>
                <a:latin typeface="+mn-lt"/>
                <a:ea typeface="Calibri" panose="020F0502020204030204" pitchFamily="34" charset="0"/>
                <a:cs typeface="Times New Roman" panose="02020603050405020304" pitchFamily="18" charset="0"/>
              </a:rPr>
              <a:t> ? Quel est le nom chef de ce groupe ?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Il y a la préposition </a:t>
            </a:r>
            <a:r>
              <a:rPr lang="fr-FR" sz="1200" i="1" kern="100" dirty="0">
                <a:solidFill>
                  <a:schemeClr val="tx1"/>
                </a:solidFill>
                <a:effectLst/>
                <a:latin typeface="+mn-lt"/>
                <a:ea typeface="Calibri" panose="020F0502020204030204" pitchFamily="34" charset="0"/>
                <a:cs typeface="Times New Roman" panose="02020603050405020304" pitchFamily="18" charset="0"/>
              </a:rPr>
              <a:t>à</a:t>
            </a:r>
            <a:r>
              <a:rPr lang="fr-FR" sz="1200" kern="100" dirty="0">
                <a:solidFill>
                  <a:schemeClr val="tx1"/>
                </a:solidFill>
                <a:effectLst/>
                <a:latin typeface="+mn-lt"/>
                <a:ea typeface="Calibri" panose="020F0502020204030204" pitchFamily="34" charset="0"/>
                <a:cs typeface="Times New Roman" panose="02020603050405020304" pitchFamily="18" charset="0"/>
              </a:rPr>
              <a:t> mélangée avec le déterminant </a:t>
            </a:r>
            <a:r>
              <a:rPr lang="fr-FR" sz="1200" i="1" kern="100" dirty="0">
                <a:solidFill>
                  <a:schemeClr val="tx1"/>
                </a:solidFill>
                <a:effectLst/>
                <a:latin typeface="+mn-lt"/>
                <a:ea typeface="Calibri" panose="020F0502020204030204" pitchFamily="34" charset="0"/>
                <a:cs typeface="Times New Roman" panose="02020603050405020304" pitchFamily="18" charset="0"/>
              </a:rPr>
              <a:t>le </a:t>
            </a:r>
            <a:r>
              <a:rPr lang="fr-FR" sz="1200" kern="100" dirty="0">
                <a:solidFill>
                  <a:schemeClr val="tx1"/>
                </a:solidFill>
                <a:effectLst/>
                <a:latin typeface="+mn-lt"/>
                <a:ea typeface="Calibri" panose="020F0502020204030204" pitchFamily="34" charset="0"/>
                <a:cs typeface="Times New Roman" panose="02020603050405020304" pitchFamily="18" charset="0"/>
              </a:rPr>
              <a:t>; le nom </a:t>
            </a:r>
            <a:r>
              <a:rPr lang="fr-FR" sz="1200" i="1" kern="100" dirty="0">
                <a:solidFill>
                  <a:schemeClr val="tx1"/>
                </a:solidFill>
                <a:effectLst/>
                <a:latin typeface="+mn-lt"/>
                <a:ea typeface="Calibri" panose="020F0502020204030204" pitchFamily="34" charset="0"/>
                <a:cs typeface="Times New Roman" panose="02020603050405020304" pitchFamily="18" charset="0"/>
              </a:rPr>
              <a:t>cours</a:t>
            </a:r>
            <a:r>
              <a:rPr lang="fr-FR" sz="1200" kern="100" dirty="0">
                <a:solidFill>
                  <a:schemeClr val="tx1"/>
                </a:solidFill>
                <a:effectLst/>
                <a:latin typeface="+mn-lt"/>
                <a:ea typeface="Calibri" panose="020F0502020204030204" pitchFamily="34" charset="0"/>
                <a:cs typeface="Times New Roman" panose="02020603050405020304" pitchFamily="18" charset="0"/>
              </a:rPr>
              <a:t> ; le complément du nom </a:t>
            </a:r>
            <a:r>
              <a:rPr lang="fr-FR" sz="1200" i="1" kern="100" dirty="0">
                <a:solidFill>
                  <a:schemeClr val="tx1"/>
                </a:solidFill>
                <a:effectLst/>
                <a:latin typeface="+mn-lt"/>
                <a:ea typeface="Calibri" panose="020F0502020204030204" pitchFamily="34" charset="0"/>
                <a:cs typeface="Times New Roman" panose="02020603050405020304" pitchFamily="18" charset="0"/>
              </a:rPr>
              <a:t>de la Loire</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endParaRPr lang="fr-FR" dirty="0"/>
          </a:p>
        </p:txBody>
      </p:sp>
      <p:sp>
        <p:nvSpPr>
          <p:cNvPr id="4" name="Espace réservé du numéro de diapositive 3">
            <a:extLst>
              <a:ext uri="{FF2B5EF4-FFF2-40B4-BE49-F238E27FC236}">
                <a16:creationId xmlns:a16="http://schemas.microsoft.com/office/drawing/2014/main" id="{05F358C9-9641-94F4-E72D-540D41476990}"/>
              </a:ext>
            </a:extLst>
          </p:cNvPr>
          <p:cNvSpPr>
            <a:spLocks noGrp="1"/>
          </p:cNvSpPr>
          <p:nvPr>
            <p:ph type="sldNum" sz="quarter" idx="5"/>
          </p:nvPr>
        </p:nvSpPr>
        <p:spPr/>
        <p:txBody>
          <a:bodyPr/>
          <a:lstStyle/>
          <a:p>
            <a:fld id="{14C9B40B-93F8-F544-9816-A42AD1B6A826}" type="slidenum">
              <a:rPr lang="fr-FR" smtClean="0"/>
              <a:t>31</a:t>
            </a:fld>
            <a:endParaRPr lang="fr-FR"/>
          </a:p>
        </p:txBody>
      </p:sp>
    </p:spTree>
    <p:extLst>
      <p:ext uri="{BB962C8B-B14F-4D97-AF65-F5344CB8AC3E}">
        <p14:creationId xmlns:p14="http://schemas.microsoft.com/office/powerpoint/2010/main" val="40562324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B4B6A-BBCF-89ED-1189-9C742BB9F0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CC86A1D-4164-3CA4-40F5-1413E486F9E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6F3FC9C-8EA0-F987-27C0-43A0CB44D67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00" dirty="0">
                <a:solidFill>
                  <a:schemeClr val="tx1"/>
                </a:solidFill>
                <a:effectLst/>
                <a:latin typeface="+mn-lt"/>
                <a:ea typeface="Calibri" panose="020F0502020204030204" pitchFamily="34" charset="0"/>
                <a:cs typeface="Times New Roman" panose="02020603050405020304" pitchFamily="18" charset="0"/>
              </a:rPr>
              <a:t>Expliquer</a:t>
            </a:r>
            <a:r>
              <a:rPr lang="fr-FR" sz="1200" kern="100" dirty="0">
                <a:solidFill>
                  <a:schemeClr val="tx1"/>
                </a:solidFill>
                <a:effectLst/>
                <a:latin typeface="+mn-lt"/>
                <a:ea typeface="Calibri" panose="020F0502020204030204" pitchFamily="34" charset="0"/>
                <a:cs typeface="Times New Roman" panose="02020603050405020304" pitchFamily="18" charset="0"/>
              </a:rPr>
              <a:t> : « Dans cette phrase encore, il n’y a pas la locution prépositionnelle </a:t>
            </a:r>
            <a:r>
              <a:rPr lang="fr-FR" sz="1200" i="1" kern="100" dirty="0">
                <a:solidFill>
                  <a:schemeClr val="tx1"/>
                </a:solidFill>
                <a:effectLst/>
                <a:latin typeface="+mn-lt"/>
                <a:ea typeface="Calibri" panose="020F0502020204030204" pitchFamily="34" charset="0"/>
                <a:cs typeface="Times New Roman" panose="02020603050405020304" pitchFamily="18" charset="0"/>
              </a:rPr>
              <a:t>au cours de</a:t>
            </a:r>
            <a:r>
              <a:rPr lang="fr-FR" sz="1200" kern="100" dirty="0">
                <a:solidFill>
                  <a:schemeClr val="tx1"/>
                </a:solidFill>
                <a:effectLst/>
                <a:latin typeface="+mn-lt"/>
                <a:ea typeface="Calibri" panose="020F0502020204030204" pitchFamily="34" charset="0"/>
                <a:cs typeface="Times New Roman" panose="02020603050405020304" pitchFamily="18" charset="0"/>
              </a:rPr>
              <a:t>… mais le mot </a:t>
            </a:r>
            <a:r>
              <a:rPr lang="fr-FR" sz="1200" i="1" kern="100" dirty="0">
                <a:solidFill>
                  <a:schemeClr val="tx1"/>
                </a:solidFill>
                <a:effectLst/>
                <a:latin typeface="+mn-lt"/>
                <a:ea typeface="Calibri" panose="020F0502020204030204" pitchFamily="34" charset="0"/>
                <a:cs typeface="Times New Roman" panose="02020603050405020304" pitchFamily="18" charset="0"/>
              </a:rPr>
              <a:t>cours</a:t>
            </a:r>
            <a:r>
              <a:rPr lang="fr-FR" sz="1200" kern="100" dirty="0">
                <a:solidFill>
                  <a:schemeClr val="tx1"/>
                </a:solidFill>
                <a:effectLst/>
                <a:latin typeface="+mn-lt"/>
                <a:ea typeface="Calibri" panose="020F0502020204030204" pitchFamily="34" charset="0"/>
                <a:cs typeface="Times New Roman" panose="02020603050405020304" pitchFamily="18" charset="0"/>
              </a:rPr>
              <a:t> a son vrai sens, le </a:t>
            </a:r>
            <a:r>
              <a:rPr lang="fr-FR" sz="1200" i="1" kern="100" dirty="0">
                <a:solidFill>
                  <a:schemeClr val="tx1"/>
                </a:solidFill>
                <a:effectLst/>
                <a:latin typeface="+mn-lt"/>
                <a:ea typeface="Calibri" panose="020F0502020204030204" pitchFamily="34" charset="0"/>
                <a:cs typeface="Times New Roman" panose="02020603050405020304" pitchFamily="18" charset="0"/>
              </a:rPr>
              <a:t>cours d’eau</a:t>
            </a:r>
            <a:r>
              <a:rPr lang="fr-FR" sz="1200" kern="100" dirty="0">
                <a:solidFill>
                  <a:schemeClr val="tx1"/>
                </a:solidFill>
                <a:effectLst/>
                <a:latin typeface="+mn-lt"/>
                <a:ea typeface="Calibri" panose="020F0502020204030204" pitchFamily="34" charset="0"/>
                <a:cs typeface="Times New Roman" panose="02020603050405020304" pitchFamily="18" charset="0"/>
              </a:rPr>
              <a:t>, avec un complément du nom. »</a:t>
            </a:r>
          </a:p>
          <a:p>
            <a:endParaRPr lang="fr-FR" dirty="0"/>
          </a:p>
        </p:txBody>
      </p:sp>
      <p:sp>
        <p:nvSpPr>
          <p:cNvPr id="4" name="Espace réservé du numéro de diapositive 3">
            <a:extLst>
              <a:ext uri="{FF2B5EF4-FFF2-40B4-BE49-F238E27FC236}">
                <a16:creationId xmlns:a16="http://schemas.microsoft.com/office/drawing/2014/main" id="{FEE4FE3E-183A-9CBD-EF53-14683AC02070}"/>
              </a:ext>
            </a:extLst>
          </p:cNvPr>
          <p:cNvSpPr>
            <a:spLocks noGrp="1"/>
          </p:cNvSpPr>
          <p:nvPr>
            <p:ph type="sldNum" sz="quarter" idx="5"/>
          </p:nvPr>
        </p:nvSpPr>
        <p:spPr/>
        <p:txBody>
          <a:bodyPr/>
          <a:lstStyle/>
          <a:p>
            <a:fld id="{14C9B40B-93F8-F544-9816-A42AD1B6A826}" type="slidenum">
              <a:rPr lang="fr-FR" smtClean="0"/>
              <a:t>32</a:t>
            </a:fld>
            <a:endParaRPr lang="fr-FR"/>
          </a:p>
        </p:txBody>
      </p:sp>
    </p:spTree>
    <p:extLst>
      <p:ext uri="{BB962C8B-B14F-4D97-AF65-F5344CB8AC3E}">
        <p14:creationId xmlns:p14="http://schemas.microsoft.com/office/powerpoint/2010/main" val="30406858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14C9B40B-93F8-F544-9816-A42AD1B6A826}" type="slidenum">
              <a:rPr lang="fr-FR" smtClean="0"/>
              <a:t>33</a:t>
            </a:fld>
            <a:endParaRPr lang="fr-FR"/>
          </a:p>
        </p:txBody>
      </p:sp>
    </p:spTree>
    <p:extLst>
      <p:ext uri="{BB962C8B-B14F-4D97-AF65-F5344CB8AC3E}">
        <p14:creationId xmlns:p14="http://schemas.microsoft.com/office/powerpoint/2010/main" val="24477369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4C9B40B-93F8-F544-9816-A42AD1B6A826}" type="slidenum">
              <a:rPr lang="fr-FR" smtClean="0"/>
              <a:t>34</a:t>
            </a:fld>
            <a:endParaRPr lang="fr-FR"/>
          </a:p>
        </p:txBody>
      </p:sp>
    </p:spTree>
    <p:extLst>
      <p:ext uri="{BB962C8B-B14F-4D97-AF65-F5344CB8AC3E}">
        <p14:creationId xmlns:p14="http://schemas.microsoft.com/office/powerpoint/2010/main" val="37862758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57023-4E76-EDD9-3D57-22EAA46375B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89BF19A-9ACB-E1AA-CB2D-48EE798B984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CEA7559-681F-85BF-AD85-14A644ABBE82}"/>
              </a:ext>
            </a:extLst>
          </p:cNvPr>
          <p:cNvSpPr>
            <a:spLocks noGrp="1"/>
          </p:cNvSpPr>
          <p:nvPr>
            <p:ph type="body" idx="1"/>
          </p:nvPr>
        </p:nvSpPr>
        <p:spPr/>
        <p:txBody>
          <a:bodyPr/>
          <a:lstStyle/>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Aristobule a raison : il faut bien chercher à identifier le déterminant qui probablement va signaler le nombre de l’expression </a:t>
            </a:r>
            <a:r>
              <a:rPr lang="fr-FR" sz="1200" i="1" kern="100" dirty="0">
                <a:solidFill>
                  <a:schemeClr val="tx1"/>
                </a:solidFill>
                <a:effectLst/>
                <a:latin typeface="+mn-lt"/>
                <a:ea typeface="Calibri" panose="020F0502020204030204" pitchFamily="34" charset="0"/>
                <a:cs typeface="Times New Roman" panose="02020603050405020304" pitchFamily="18" charset="0"/>
              </a:rPr>
              <a:t>légumes verts</a:t>
            </a:r>
            <a:r>
              <a:rPr lang="fr-FR" sz="1200" kern="1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Là où Aristobule se trompe, c’est dans l’identification du déterminant.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Une foule de légumes verts // ne poussent pas en dessous de 8°.</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Le verbe est à la personne 6, le sujet doit donc être un pluriel.</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Le groupe sujet est </a:t>
            </a:r>
            <a:r>
              <a:rPr lang="fr-FR" sz="1200" i="1" kern="100" dirty="0">
                <a:solidFill>
                  <a:schemeClr val="tx1"/>
                </a:solidFill>
                <a:effectLst/>
                <a:latin typeface="+mn-lt"/>
                <a:ea typeface="Calibri" panose="020F0502020204030204" pitchFamily="34" charset="0"/>
                <a:cs typeface="Times New Roman" panose="02020603050405020304" pitchFamily="18" charset="0"/>
              </a:rPr>
              <a:t>une foule de légumes verts</a:t>
            </a:r>
            <a:r>
              <a:rPr lang="fr-FR" sz="1200" kern="100" dirty="0">
                <a:solidFill>
                  <a:schemeClr val="tx1"/>
                </a:solidFill>
                <a:effectLst/>
                <a:latin typeface="+mn-lt"/>
                <a:ea typeface="Calibri" panose="020F0502020204030204" pitchFamily="34" charset="0"/>
                <a:cs typeface="Times New Roman" panose="02020603050405020304" pitchFamily="18" charset="0"/>
              </a:rPr>
              <a:t>. Il faut donc que </a:t>
            </a:r>
            <a:r>
              <a:rPr lang="fr-FR" sz="1200" i="1" kern="100" dirty="0">
                <a:solidFill>
                  <a:schemeClr val="tx1"/>
                </a:solidFill>
                <a:effectLst/>
                <a:latin typeface="+mn-lt"/>
                <a:ea typeface="Calibri" panose="020F0502020204030204" pitchFamily="34" charset="0"/>
                <a:cs typeface="Times New Roman" panose="02020603050405020304" pitchFamily="18" charset="0"/>
              </a:rPr>
              <a:t>légumes</a:t>
            </a:r>
            <a:r>
              <a:rPr lang="fr-FR" sz="1200" kern="100" dirty="0">
                <a:solidFill>
                  <a:schemeClr val="tx1"/>
                </a:solidFill>
                <a:effectLst/>
                <a:latin typeface="+mn-lt"/>
                <a:ea typeface="Calibri" panose="020F0502020204030204" pitchFamily="34" charset="0"/>
                <a:cs typeface="Times New Roman" panose="02020603050405020304" pitchFamily="18" charset="0"/>
              </a:rPr>
              <a:t> – au pluriel – soit le nom chef du groupe, et </a:t>
            </a:r>
            <a:r>
              <a:rPr lang="fr-FR" sz="1200" i="1" kern="100" dirty="0">
                <a:solidFill>
                  <a:schemeClr val="tx1"/>
                </a:solidFill>
                <a:effectLst/>
                <a:latin typeface="+mn-lt"/>
                <a:ea typeface="Calibri" panose="020F0502020204030204" pitchFamily="34" charset="0"/>
                <a:cs typeface="Times New Roman" panose="02020603050405020304" pitchFamily="18" charset="0"/>
              </a:rPr>
              <a:t>une foule de</a:t>
            </a:r>
            <a:r>
              <a:rPr lang="fr-FR" sz="1200" kern="100" dirty="0">
                <a:solidFill>
                  <a:schemeClr val="tx1"/>
                </a:solidFill>
                <a:effectLst/>
                <a:latin typeface="+mn-lt"/>
                <a:ea typeface="Calibri" panose="020F0502020204030204" pitchFamily="34" charset="0"/>
                <a:cs typeface="Times New Roman" panose="02020603050405020304" pitchFamily="18" charset="0"/>
              </a:rPr>
              <a:t> le déterminant en plusieurs mots, une locution déterminative dont le sens indique un pluriel. On met donc </a:t>
            </a:r>
            <a:r>
              <a:rPr lang="fr-FR" sz="1200" i="1" kern="100" dirty="0">
                <a:solidFill>
                  <a:schemeClr val="tx1"/>
                </a:solidFill>
                <a:effectLst/>
                <a:latin typeface="+mn-lt"/>
                <a:ea typeface="Calibri" panose="020F0502020204030204" pitchFamily="34" charset="0"/>
                <a:cs typeface="Times New Roman" panose="02020603050405020304" pitchFamily="18" charset="0"/>
              </a:rPr>
              <a:t>légumes verts</a:t>
            </a:r>
            <a:r>
              <a:rPr lang="fr-FR" sz="1200" kern="100" dirty="0">
                <a:solidFill>
                  <a:schemeClr val="tx1"/>
                </a:solidFill>
                <a:effectLst/>
                <a:latin typeface="+mn-lt"/>
                <a:ea typeface="Calibri" panose="020F0502020204030204" pitchFamily="34" charset="0"/>
                <a:cs typeface="Times New Roman" panose="02020603050405020304" pitchFamily="18" charset="0"/>
              </a:rPr>
              <a:t> au pluriel.</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Aristobule n’a pas fait attention à la marque de la personne 6 sur le verbe.</a:t>
            </a:r>
          </a:p>
          <a:p>
            <a:endParaRPr lang="fr-FR" dirty="0"/>
          </a:p>
        </p:txBody>
      </p:sp>
      <p:sp>
        <p:nvSpPr>
          <p:cNvPr id="4" name="Espace réservé du numéro de diapositive 3">
            <a:extLst>
              <a:ext uri="{FF2B5EF4-FFF2-40B4-BE49-F238E27FC236}">
                <a16:creationId xmlns:a16="http://schemas.microsoft.com/office/drawing/2014/main" id="{AAD70977-6F4B-0194-F114-0AFD6147CA1E}"/>
              </a:ext>
            </a:extLst>
          </p:cNvPr>
          <p:cNvSpPr>
            <a:spLocks noGrp="1"/>
          </p:cNvSpPr>
          <p:nvPr>
            <p:ph type="sldNum" sz="quarter" idx="5"/>
          </p:nvPr>
        </p:nvSpPr>
        <p:spPr/>
        <p:txBody>
          <a:bodyPr/>
          <a:lstStyle/>
          <a:p>
            <a:fld id="{14C9B40B-93F8-F544-9816-A42AD1B6A826}" type="slidenum">
              <a:rPr lang="fr-FR" smtClean="0"/>
              <a:t>35</a:t>
            </a:fld>
            <a:endParaRPr lang="fr-FR"/>
          </a:p>
        </p:txBody>
      </p:sp>
    </p:spTree>
    <p:extLst>
      <p:ext uri="{BB962C8B-B14F-4D97-AF65-F5344CB8AC3E}">
        <p14:creationId xmlns:p14="http://schemas.microsoft.com/office/powerpoint/2010/main" val="26859285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4C9B40B-93F8-F544-9816-A42AD1B6A826}" type="slidenum">
              <a:rPr lang="fr-FR" smtClean="0"/>
              <a:t>36</a:t>
            </a:fld>
            <a:endParaRPr lang="fr-FR"/>
          </a:p>
        </p:txBody>
      </p:sp>
    </p:spTree>
    <p:extLst>
      <p:ext uri="{BB962C8B-B14F-4D97-AF65-F5344CB8AC3E}">
        <p14:creationId xmlns:p14="http://schemas.microsoft.com/office/powerpoint/2010/main" val="40159520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942A8-B9E9-3B98-8823-F1B79C0B10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AB60595-F211-0770-0D39-C1114B14B43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C82F64D-DBE6-9904-FB26-71E4C6B61A05}"/>
              </a:ext>
            </a:extLst>
          </p:cNvPr>
          <p:cNvSpPr>
            <a:spLocks noGrp="1"/>
          </p:cNvSpPr>
          <p:nvPr>
            <p:ph type="body" idx="1"/>
          </p:nvPr>
        </p:nvSpPr>
        <p:spPr/>
        <p:txBody>
          <a:bodyPr/>
          <a:lstStyle/>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a. </a:t>
            </a:r>
            <a:r>
              <a:rPr lang="fr-FR" sz="1200" i="1" kern="100" dirty="0">
                <a:solidFill>
                  <a:schemeClr val="tx1"/>
                </a:solidFill>
                <a:effectLst/>
                <a:latin typeface="+mn-lt"/>
                <a:ea typeface="Calibri" panose="020F0502020204030204" pitchFamily="34" charset="0"/>
                <a:cs typeface="Times New Roman" panose="02020603050405020304" pitchFamily="18" charset="0"/>
              </a:rPr>
              <a:t>à l’entrée de la clairière </a:t>
            </a:r>
            <a:r>
              <a:rPr lang="fr-FR" sz="1200" kern="100" dirty="0">
                <a:solidFill>
                  <a:schemeClr val="tx1"/>
                </a:solidFill>
                <a:effectLst/>
                <a:latin typeface="+mn-lt"/>
                <a:ea typeface="Calibri" panose="020F0502020204030204" pitchFamily="34" charset="0"/>
                <a:cs typeface="Times New Roman" panose="02020603050405020304" pitchFamily="18" charset="0"/>
              </a:rPr>
              <a:t>est un complément circonstanciel (groupe qui dit où ça se passe). Assez souvent, la structure est </a:t>
            </a:r>
            <a:r>
              <a:rPr lang="fr-FR" sz="1200" i="1" kern="100" dirty="0">
                <a:solidFill>
                  <a:schemeClr val="tx1"/>
                </a:solidFill>
                <a:effectLst/>
                <a:latin typeface="+mn-lt"/>
                <a:ea typeface="Calibri" panose="020F0502020204030204" pitchFamily="34" charset="0"/>
                <a:cs typeface="Times New Roman" panose="02020603050405020304" pitchFamily="18" charset="0"/>
              </a:rPr>
              <a:t>préposition + groupe du nom</a:t>
            </a:r>
            <a:r>
              <a:rPr lang="fr-FR" sz="1200" kern="100" dirty="0">
                <a:solidFill>
                  <a:schemeClr val="tx1"/>
                </a:solidFill>
                <a:effectLst/>
                <a:latin typeface="+mn-lt"/>
                <a:ea typeface="Calibri" panose="020F0502020204030204" pitchFamily="34" charset="0"/>
                <a:cs typeface="Times New Roman" panose="02020603050405020304" pitchFamily="18" charset="0"/>
              </a:rPr>
              <a:t>. Ici, </a:t>
            </a:r>
            <a:r>
              <a:rPr lang="fr-FR" sz="1200" i="1" kern="100" dirty="0">
                <a:solidFill>
                  <a:schemeClr val="tx1"/>
                </a:solidFill>
                <a:effectLst/>
                <a:latin typeface="+mn-lt"/>
                <a:ea typeface="Calibri" panose="020F0502020204030204" pitchFamily="34" charset="0"/>
                <a:cs typeface="Times New Roman" panose="02020603050405020304" pitchFamily="18" charset="0"/>
              </a:rPr>
              <a:t>à</a:t>
            </a:r>
            <a:r>
              <a:rPr lang="fr-FR" sz="1200" kern="100" dirty="0">
                <a:solidFill>
                  <a:schemeClr val="tx1"/>
                </a:solidFill>
                <a:effectLst/>
                <a:latin typeface="+mn-lt"/>
                <a:ea typeface="Calibri" panose="020F0502020204030204" pitchFamily="34" charset="0"/>
                <a:cs typeface="Times New Roman" panose="02020603050405020304" pitchFamily="18" charset="0"/>
              </a:rPr>
              <a:t> est la préposition et cette préposition prend un accent.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b. </a:t>
            </a:r>
            <a:r>
              <a:rPr lang="fr-FR" sz="1200" i="1" kern="100" dirty="0">
                <a:solidFill>
                  <a:schemeClr val="tx1"/>
                </a:solidFill>
                <a:effectLst/>
                <a:latin typeface="+mn-lt"/>
                <a:ea typeface="Calibri" panose="020F0502020204030204" pitchFamily="34" charset="0"/>
                <a:cs typeface="Times New Roman" panose="02020603050405020304" pitchFamily="18" charset="0"/>
              </a:rPr>
              <a:t>a une fourrure épaisse </a:t>
            </a:r>
            <a:r>
              <a:rPr lang="fr-FR" sz="1200" kern="100" dirty="0">
                <a:solidFill>
                  <a:schemeClr val="tx1"/>
                </a:solidFill>
                <a:effectLst/>
                <a:latin typeface="+mn-lt"/>
                <a:ea typeface="Calibri" panose="020F0502020204030204" pitchFamily="34" charset="0"/>
                <a:cs typeface="Times New Roman" panose="02020603050405020304" pitchFamily="18" charset="0"/>
              </a:rPr>
              <a:t>est un groupe du verbe (qu’est-ce qu’on dit de la mère). C’est l’étiquette </a:t>
            </a:r>
            <a:r>
              <a:rPr lang="fr-FR" sz="1200" i="1" kern="100" dirty="0">
                <a:solidFill>
                  <a:schemeClr val="tx1"/>
                </a:solidFill>
                <a:effectLst/>
                <a:latin typeface="+mn-lt"/>
                <a:ea typeface="Calibri" panose="020F0502020204030204" pitchFamily="34" charset="0"/>
                <a:cs typeface="Times New Roman" panose="02020603050405020304" pitchFamily="18" charset="0"/>
              </a:rPr>
              <a:t>avoir qqch</a:t>
            </a:r>
            <a:r>
              <a:rPr lang="fr-FR" sz="1200" kern="100" dirty="0">
                <a:solidFill>
                  <a:schemeClr val="tx1"/>
                </a:solidFill>
                <a:effectLst/>
                <a:latin typeface="+mn-lt"/>
                <a:ea typeface="Calibri" panose="020F0502020204030204" pitchFamily="34" charset="0"/>
                <a:cs typeface="Times New Roman" panose="02020603050405020304" pitchFamily="18" charset="0"/>
              </a:rPr>
              <a:t>. Le premier mot du groupe est le verbe avoir, il ne prend donc pas d’accent.</a:t>
            </a:r>
          </a:p>
          <a:p>
            <a:endParaRPr lang="fr-FR" dirty="0"/>
          </a:p>
        </p:txBody>
      </p:sp>
      <p:sp>
        <p:nvSpPr>
          <p:cNvPr id="4" name="Espace réservé du numéro de diapositive 3">
            <a:extLst>
              <a:ext uri="{FF2B5EF4-FFF2-40B4-BE49-F238E27FC236}">
                <a16:creationId xmlns:a16="http://schemas.microsoft.com/office/drawing/2014/main" id="{EB0FD38D-A50D-3E7A-B258-9CC517E3CE5D}"/>
              </a:ext>
            </a:extLst>
          </p:cNvPr>
          <p:cNvSpPr>
            <a:spLocks noGrp="1"/>
          </p:cNvSpPr>
          <p:nvPr>
            <p:ph type="sldNum" sz="quarter" idx="5"/>
          </p:nvPr>
        </p:nvSpPr>
        <p:spPr/>
        <p:txBody>
          <a:bodyPr/>
          <a:lstStyle/>
          <a:p>
            <a:fld id="{14C9B40B-93F8-F544-9816-A42AD1B6A826}" type="slidenum">
              <a:rPr lang="fr-FR" smtClean="0"/>
              <a:t>37</a:t>
            </a:fld>
            <a:endParaRPr lang="fr-FR"/>
          </a:p>
        </p:txBody>
      </p:sp>
    </p:spTree>
    <p:extLst>
      <p:ext uri="{BB962C8B-B14F-4D97-AF65-F5344CB8AC3E}">
        <p14:creationId xmlns:p14="http://schemas.microsoft.com/office/powerpoint/2010/main" val="13953304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14C9B40B-93F8-F544-9816-A42AD1B6A826}" type="slidenum">
              <a:rPr lang="fr-FR" smtClean="0"/>
              <a:t>38</a:t>
            </a:fld>
            <a:endParaRPr lang="fr-FR"/>
          </a:p>
        </p:txBody>
      </p:sp>
    </p:spTree>
    <p:extLst>
      <p:ext uri="{BB962C8B-B14F-4D97-AF65-F5344CB8AC3E}">
        <p14:creationId xmlns:p14="http://schemas.microsoft.com/office/powerpoint/2010/main" val="16030714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4C9B40B-93F8-F544-9816-A42AD1B6A826}" type="slidenum">
              <a:rPr lang="fr-FR" smtClean="0"/>
              <a:t>39</a:t>
            </a:fld>
            <a:endParaRPr lang="fr-FR"/>
          </a:p>
        </p:txBody>
      </p:sp>
    </p:spTree>
    <p:extLst>
      <p:ext uri="{BB962C8B-B14F-4D97-AF65-F5344CB8AC3E}">
        <p14:creationId xmlns:p14="http://schemas.microsoft.com/office/powerpoint/2010/main" val="4030708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8AC97-0B4F-78E5-AFF9-367DC1D37B6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95010C8-11BF-10D3-0044-FF1CFB06CE9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F9BD8B8-539D-4928-3869-4C115A9D0F17}"/>
              </a:ext>
            </a:extLst>
          </p:cNvPr>
          <p:cNvSpPr>
            <a:spLocks noGrp="1"/>
          </p:cNvSpPr>
          <p:nvPr>
            <p:ph type="body" idx="1"/>
          </p:nvPr>
        </p:nvSpPr>
        <p:spPr/>
        <p:txBody>
          <a:bodyPr/>
          <a:lstStyle/>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Distribuer</a:t>
            </a:r>
            <a:r>
              <a:rPr lang="fr-FR" sz="1200" kern="100" dirty="0">
                <a:solidFill>
                  <a:schemeClr val="tx1"/>
                </a:solidFill>
                <a:effectLst/>
                <a:latin typeface="+mn-lt"/>
                <a:ea typeface="Calibri" panose="020F0502020204030204" pitchFamily="34" charset="0"/>
                <a:cs typeface="Times New Roman" panose="02020603050405020304" pitchFamily="18" charset="0"/>
              </a:rPr>
              <a:t> la phrase à étudier et </a:t>
            </a:r>
            <a:r>
              <a:rPr lang="fr-FR" sz="1200" b="1" kern="100" dirty="0">
                <a:solidFill>
                  <a:schemeClr val="tx1"/>
                </a:solidFill>
                <a:effectLst/>
                <a:latin typeface="+mn-lt"/>
                <a:ea typeface="Calibri" panose="020F0502020204030204" pitchFamily="34" charset="0"/>
                <a:cs typeface="Times New Roman" panose="02020603050405020304" pitchFamily="18" charset="0"/>
              </a:rPr>
              <a:t>donner la consigne </a:t>
            </a:r>
            <a:r>
              <a:rPr lang="fr-FR" sz="1200" kern="100" dirty="0">
                <a:solidFill>
                  <a:schemeClr val="tx1"/>
                </a:solidFill>
                <a:effectLst/>
                <a:latin typeface="+mn-lt"/>
                <a:ea typeface="Calibri" panose="020F0502020204030204" pitchFamily="34" charset="0"/>
                <a:cs typeface="Times New Roman" panose="02020603050405020304" pitchFamily="18" charset="0"/>
              </a:rPr>
              <a:t>: « Trouvez le verbe.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Lors de la discussion :</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t>
            </a:r>
            <a:r>
              <a:rPr lang="fr-FR" sz="1200" b="1" kern="100" dirty="0">
                <a:solidFill>
                  <a:schemeClr val="tx1"/>
                </a:solidFill>
                <a:effectLst/>
                <a:latin typeface="+mn-lt"/>
                <a:ea typeface="Calibri" panose="020F0502020204030204" pitchFamily="34" charset="0"/>
                <a:cs typeface="Times New Roman" panose="02020603050405020304" pitchFamily="18" charset="0"/>
              </a:rPr>
              <a:t>montrer</a:t>
            </a:r>
            <a:r>
              <a:rPr lang="fr-FR" sz="1200" kern="100" dirty="0">
                <a:solidFill>
                  <a:schemeClr val="tx1"/>
                </a:solidFill>
                <a:effectLst/>
                <a:latin typeface="+mn-lt"/>
                <a:ea typeface="Calibri" panose="020F0502020204030204" pitchFamily="34" charset="0"/>
                <a:cs typeface="Times New Roman" panose="02020603050405020304" pitchFamily="18" charset="0"/>
              </a:rPr>
              <a:t> les limites des procédures locales.</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On cherche le mot qui dit l’action : il y en a deux : </a:t>
            </a:r>
            <a:r>
              <a:rPr lang="fr-FR" sz="1200" i="1" kern="100" dirty="0">
                <a:solidFill>
                  <a:schemeClr val="tx1"/>
                </a:solidFill>
                <a:effectLst/>
                <a:latin typeface="+mn-lt"/>
                <a:ea typeface="Calibri" panose="020F0502020204030204" pitchFamily="34" charset="0"/>
                <a:cs typeface="Times New Roman" panose="02020603050405020304" pitchFamily="18" charset="0"/>
              </a:rPr>
              <a:t>tombe</a:t>
            </a:r>
            <a:r>
              <a:rPr lang="fr-FR" sz="1200" kern="100" dirty="0">
                <a:solidFill>
                  <a:schemeClr val="tx1"/>
                </a:solidFill>
                <a:effectLst/>
                <a:latin typeface="+mn-lt"/>
                <a:ea typeface="Calibri" panose="020F0502020204030204" pitchFamily="34" charset="0"/>
                <a:cs typeface="Times New Roman" panose="02020603050405020304" pitchFamily="18" charset="0"/>
              </a:rPr>
              <a:t>, </a:t>
            </a:r>
            <a:r>
              <a:rPr lang="fr-FR" sz="1200" i="1" kern="100" dirty="0">
                <a:solidFill>
                  <a:schemeClr val="tx1"/>
                </a:solidFill>
                <a:effectLst/>
                <a:latin typeface="+mn-lt"/>
                <a:ea typeface="Calibri" panose="020F0502020204030204" pitchFamily="34" charset="0"/>
                <a:cs typeface="Times New Roman" panose="02020603050405020304" pitchFamily="18" charset="0"/>
              </a:rPr>
              <a:t>marche.</a:t>
            </a:r>
            <a:endParaRPr lang="fr-FR" sz="1200" kern="1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On cherche le mot qui change si on change de temps : il y en a au moins deux : </a:t>
            </a:r>
            <a:r>
              <a:rPr lang="fr-FR" sz="1200" i="1" kern="100" dirty="0">
                <a:solidFill>
                  <a:schemeClr val="tx1"/>
                </a:solidFill>
                <a:effectLst/>
                <a:latin typeface="+mn-lt"/>
                <a:ea typeface="Calibri" panose="020F0502020204030204" pitchFamily="34" charset="0"/>
                <a:cs typeface="Times New Roman" panose="02020603050405020304" pitchFamily="18" charset="0"/>
              </a:rPr>
              <a:t>tombe</a:t>
            </a:r>
            <a:r>
              <a:rPr lang="fr-FR" sz="1200" kern="100" dirty="0">
                <a:solidFill>
                  <a:schemeClr val="tx1"/>
                </a:solidFill>
                <a:effectLst/>
                <a:latin typeface="+mn-lt"/>
                <a:ea typeface="Calibri" panose="020F0502020204030204" pitchFamily="34" charset="0"/>
                <a:cs typeface="Times New Roman" panose="02020603050405020304" pitchFamily="18" charset="0"/>
              </a:rPr>
              <a:t> et </a:t>
            </a:r>
            <a:r>
              <a:rPr lang="fr-FR" sz="1200" i="1" kern="100" dirty="0">
                <a:solidFill>
                  <a:schemeClr val="tx1"/>
                </a:solidFill>
                <a:effectLst/>
                <a:latin typeface="+mn-lt"/>
                <a:ea typeface="Calibri" panose="020F0502020204030204" pitchFamily="34" charset="0"/>
                <a:cs typeface="Times New Roman" panose="02020603050405020304" pitchFamily="18" charset="0"/>
              </a:rPr>
              <a:t>entrave.</a:t>
            </a:r>
            <a:endParaRPr lang="fr-FR" sz="1200" kern="100" dirty="0">
              <a:solidFill>
                <a:schemeClr val="tx1"/>
              </a:solidFill>
              <a:effectLst/>
              <a:latin typeface="+mn-lt"/>
              <a:ea typeface="Calibri" panose="020F0502020204030204" pitchFamily="34" charset="0"/>
              <a:cs typeface="Times New Roman" panose="02020603050405020304" pitchFamily="18" charset="0"/>
            </a:endParaRP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On cherche le mot qu’on peut encadrer par </a:t>
            </a:r>
            <a:r>
              <a:rPr lang="fr-FR" sz="1200" i="1" kern="100" dirty="0">
                <a:solidFill>
                  <a:schemeClr val="tx1"/>
                </a:solidFill>
                <a:effectLst/>
                <a:latin typeface="+mn-lt"/>
                <a:ea typeface="Calibri" panose="020F0502020204030204" pitchFamily="34" charset="0"/>
                <a:cs typeface="Times New Roman" panose="02020603050405020304" pitchFamily="18" charset="0"/>
              </a:rPr>
              <a:t>ne… pas</a:t>
            </a:r>
            <a:r>
              <a:rPr lang="fr-FR" sz="1200" kern="100" dirty="0">
                <a:solidFill>
                  <a:schemeClr val="tx1"/>
                </a:solidFill>
                <a:effectLst/>
                <a:latin typeface="+mn-lt"/>
                <a:ea typeface="Calibri" panose="020F0502020204030204" pitchFamily="34" charset="0"/>
                <a:cs typeface="Times New Roman" panose="02020603050405020304" pitchFamily="18" charset="0"/>
              </a:rPr>
              <a:t>… : il y en a deux ; </a:t>
            </a:r>
            <a:r>
              <a:rPr lang="fr-FR" sz="1200" i="1" kern="100" dirty="0">
                <a:solidFill>
                  <a:schemeClr val="tx1"/>
                </a:solidFill>
                <a:effectLst/>
                <a:latin typeface="+mn-lt"/>
                <a:ea typeface="Calibri" panose="020F0502020204030204" pitchFamily="34" charset="0"/>
                <a:cs typeface="Times New Roman" panose="02020603050405020304" pitchFamily="18" charset="0"/>
              </a:rPr>
              <a:t>tombe</a:t>
            </a:r>
            <a:r>
              <a:rPr lang="fr-FR" sz="1200" kern="100" dirty="0">
                <a:solidFill>
                  <a:schemeClr val="tx1"/>
                </a:solidFill>
                <a:effectLst/>
                <a:latin typeface="+mn-lt"/>
                <a:ea typeface="Calibri" panose="020F0502020204030204" pitchFamily="34" charset="0"/>
                <a:cs typeface="Times New Roman" panose="02020603050405020304" pitchFamily="18" charset="0"/>
              </a:rPr>
              <a:t> et </a:t>
            </a:r>
            <a:r>
              <a:rPr lang="fr-FR" sz="1200" i="1" kern="100" dirty="0">
                <a:solidFill>
                  <a:schemeClr val="tx1"/>
                </a:solidFill>
                <a:effectLst/>
                <a:latin typeface="+mn-lt"/>
                <a:ea typeface="Calibri" panose="020F0502020204030204" pitchFamily="34" charset="0"/>
                <a:cs typeface="Times New Roman" panose="02020603050405020304" pitchFamily="18" charset="0"/>
              </a:rPr>
              <a:t>entrave.</a:t>
            </a:r>
            <a:endParaRPr lang="fr-FR" sz="1200" kern="100" dirty="0">
              <a:solidFill>
                <a:schemeClr val="tx1"/>
              </a:solidFill>
              <a:effectLst/>
              <a:latin typeface="+mn-lt"/>
              <a:ea typeface="Calibri" panose="020F0502020204030204" pitchFamily="34" charset="0"/>
              <a:cs typeface="Times New Roman" panose="02020603050405020304" pitchFamily="18" charset="0"/>
            </a:endParaRPr>
          </a:p>
          <a:p>
            <a:pPr marL="0" indent="0" algn="just">
              <a:buFontTx/>
              <a:buNone/>
            </a:pPr>
            <a:r>
              <a:rPr lang="fr-FR" sz="1200" b="1" kern="100" dirty="0">
                <a:solidFill>
                  <a:schemeClr val="tx1"/>
                </a:solidFill>
                <a:effectLst/>
                <a:latin typeface="+mn-lt"/>
                <a:ea typeface="Calibri" panose="020F0502020204030204" pitchFamily="34" charset="0"/>
                <a:cs typeface="Times New Roman" panose="02020603050405020304" pitchFamily="18" charset="0"/>
              </a:rPr>
              <a:t>- mettre en valeur </a:t>
            </a:r>
            <a:r>
              <a:rPr lang="fr-FR" sz="1200" kern="100" dirty="0">
                <a:solidFill>
                  <a:schemeClr val="tx1"/>
                </a:solidFill>
                <a:effectLst/>
                <a:latin typeface="+mn-lt"/>
                <a:ea typeface="Calibri" panose="020F0502020204030204" pitchFamily="34" charset="0"/>
                <a:cs typeface="Times New Roman" panose="02020603050405020304" pitchFamily="18" charset="0"/>
              </a:rPr>
              <a:t>la démarche syntaxique : recherche des groupes de la phrase.</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kern="100" dirty="0">
                <a:solidFill>
                  <a:schemeClr val="tx1"/>
                </a:solidFill>
                <a:effectLst/>
                <a:latin typeface="+mn-lt"/>
                <a:ea typeface="Calibri" panose="020F0502020204030204" pitchFamily="34" charset="0"/>
                <a:cs typeface="Times New Roman" panose="02020603050405020304" pitchFamily="18" charset="0"/>
              </a:rPr>
              <a:t>- étayer</a:t>
            </a:r>
            <a:r>
              <a:rPr lang="fr-FR" sz="1200" kern="100" dirty="0">
                <a:solidFill>
                  <a:schemeClr val="tx1"/>
                </a:solidFill>
                <a:effectLst/>
                <a:latin typeface="+mn-lt"/>
                <a:ea typeface="Calibri" panose="020F0502020204030204" pitchFamily="34" charset="0"/>
                <a:cs typeface="Times New Roman" panose="02020603050405020304" pitchFamily="18" charset="0"/>
              </a:rPr>
              <a:t> l’identification des groupes de la phrase en proposant de supprimer les expansions des groupes du nom</a:t>
            </a:r>
          </a:p>
          <a:p>
            <a:pPr marL="285750" indent="-285750" algn="just">
              <a:buFontTx/>
              <a:buChar char="-"/>
            </a:pPr>
            <a:endParaRPr lang="fr-FR"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fr-FR" sz="1800" dirty="0">
              <a:effectLst/>
              <a:latin typeface="Times New Roman" panose="02020603050405020304" pitchFamily="18" charset="0"/>
              <a:ea typeface="Calibri" panose="020F0502020204030204" pitchFamily="34" charset="0"/>
            </a:endParaRPr>
          </a:p>
          <a:p>
            <a:endParaRPr lang="fr-FR" dirty="0"/>
          </a:p>
        </p:txBody>
      </p:sp>
      <p:sp>
        <p:nvSpPr>
          <p:cNvPr id="4" name="Espace réservé du numéro de diapositive 3">
            <a:extLst>
              <a:ext uri="{FF2B5EF4-FFF2-40B4-BE49-F238E27FC236}">
                <a16:creationId xmlns:a16="http://schemas.microsoft.com/office/drawing/2014/main" id="{364847C5-A91D-78CE-EFCC-6949AA642FE6}"/>
              </a:ext>
            </a:extLst>
          </p:cNvPr>
          <p:cNvSpPr>
            <a:spLocks noGrp="1"/>
          </p:cNvSpPr>
          <p:nvPr>
            <p:ph type="sldNum" sz="quarter" idx="5"/>
          </p:nvPr>
        </p:nvSpPr>
        <p:spPr/>
        <p:txBody>
          <a:bodyPr/>
          <a:lstStyle/>
          <a:p>
            <a:fld id="{14C9B40B-93F8-F544-9816-A42AD1B6A826}" type="slidenum">
              <a:rPr lang="fr-FR" smtClean="0"/>
              <a:t>4</a:t>
            </a:fld>
            <a:endParaRPr lang="fr-FR"/>
          </a:p>
        </p:txBody>
      </p:sp>
    </p:spTree>
    <p:extLst>
      <p:ext uri="{BB962C8B-B14F-4D97-AF65-F5344CB8AC3E}">
        <p14:creationId xmlns:p14="http://schemas.microsoft.com/office/powerpoint/2010/main" val="14238985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0" dirty="0">
                <a:solidFill>
                  <a:schemeClr val="tx1"/>
                </a:solidFill>
                <a:effectLst/>
                <a:latin typeface="+mn-lt"/>
                <a:ea typeface="Times New Roman" panose="02020603050405020304" pitchFamily="18" charset="0"/>
                <a:cs typeface="Times New Roman" panose="02020603050405020304" pitchFamily="18" charset="0"/>
              </a:rPr>
              <a:t>Tu rentres ou tu sors ? Pour l’instant, avant d’entrer dans le gymnase, j’ai observé un paquet de joueurs et quatre arbitres vraiment filiformes.</a:t>
            </a:r>
            <a:endParaRPr lang="fr-FR" sz="1200" kern="100" dirty="0">
              <a:solidFill>
                <a:schemeClr val="tx1"/>
              </a:solidFill>
              <a:effectLst/>
              <a:latin typeface="+mn-lt"/>
              <a:ea typeface="Calibri" panose="020F0502020204030204" pitchFamily="34" charset="0"/>
              <a:cs typeface="Times New Roman" panose="02020603050405020304" pitchFamily="18" charset="0"/>
            </a:endParaRPr>
          </a:p>
          <a:p>
            <a:endParaRPr lang="fr-FR" sz="1200" dirty="0">
              <a:solidFill>
                <a:schemeClr val="tx1"/>
              </a:solidFill>
              <a:latin typeface="+mn-lt"/>
            </a:endParaRPr>
          </a:p>
          <a:p>
            <a:pPr algn="l"/>
            <a:r>
              <a:rPr lang="fr-FR" sz="1200" kern="100" dirty="0">
                <a:solidFill>
                  <a:schemeClr val="tx1"/>
                </a:solidFill>
                <a:effectLst/>
                <a:latin typeface="+mn-lt"/>
                <a:ea typeface="Calibri" panose="020F0502020204030204" pitchFamily="34" charset="0"/>
                <a:cs typeface="Times New Roman" panose="02020603050405020304" pitchFamily="18" charset="0"/>
              </a:rPr>
              <a:t>Points à traiter à privilégier :</a:t>
            </a:r>
          </a:p>
          <a:p>
            <a:pPr algn="l"/>
            <a:r>
              <a:rPr lang="fr-FR" sz="1200" kern="100" dirty="0">
                <a:solidFill>
                  <a:schemeClr val="tx1"/>
                </a:solidFill>
                <a:effectLst/>
                <a:latin typeface="+mn-lt"/>
                <a:ea typeface="Calibri" panose="020F0502020204030204" pitchFamily="34" charset="0"/>
                <a:cs typeface="Times New Roman" panose="02020603050405020304" pitchFamily="18" charset="0"/>
              </a:rPr>
              <a:t>- accord dans le GN (D/N/R/A), rupteur entre nom et déterminant</a:t>
            </a:r>
          </a:p>
          <a:p>
            <a:pPr algn="l"/>
            <a:r>
              <a:rPr lang="fr-FR" sz="1200" kern="100" dirty="0">
                <a:solidFill>
                  <a:schemeClr val="tx1"/>
                </a:solidFill>
                <a:effectLst/>
                <a:latin typeface="+mn-lt"/>
                <a:ea typeface="Calibri" panose="020F0502020204030204" pitchFamily="34" charset="0"/>
                <a:cs typeface="Times New Roman" panose="02020603050405020304" pitchFamily="18" charset="0"/>
              </a:rPr>
              <a:t>- locution déterminative, déterminant numéral</a:t>
            </a:r>
          </a:p>
          <a:p>
            <a:pPr algn="l"/>
            <a:r>
              <a:rPr lang="fr-FR" sz="1200" kern="100" dirty="0">
                <a:solidFill>
                  <a:schemeClr val="tx1"/>
                </a:solidFill>
                <a:effectLst/>
                <a:latin typeface="+mn-lt"/>
                <a:ea typeface="Calibri" panose="020F0502020204030204" pitchFamily="34" charset="0"/>
                <a:cs typeface="Times New Roman" panose="02020603050405020304" pitchFamily="18" charset="0"/>
              </a:rPr>
              <a:t>- accord S/V</a:t>
            </a:r>
          </a:p>
          <a:p>
            <a:pPr algn="l"/>
            <a:r>
              <a:rPr lang="fr-FR" sz="1200" kern="100" dirty="0">
                <a:solidFill>
                  <a:schemeClr val="tx1"/>
                </a:solidFill>
                <a:effectLst/>
                <a:latin typeface="+mn-lt"/>
                <a:ea typeface="Calibri" panose="020F0502020204030204" pitchFamily="34" charset="0"/>
                <a:cs typeface="Times New Roman" panose="02020603050405020304" pitchFamily="18" charset="0"/>
              </a:rPr>
              <a:t>- verbes en -</a:t>
            </a:r>
            <a:r>
              <a:rPr lang="fr-FR" sz="1200" i="1" kern="100" dirty="0">
                <a:solidFill>
                  <a:schemeClr val="tx1"/>
                </a:solidFill>
                <a:effectLst/>
                <a:latin typeface="+mn-lt"/>
                <a:ea typeface="Calibri" panose="020F0502020204030204" pitchFamily="34" charset="0"/>
                <a:cs typeface="Times New Roman" panose="02020603050405020304" pitchFamily="18" charset="0"/>
              </a:rPr>
              <a:t>e, -es, -e,</a:t>
            </a:r>
            <a:r>
              <a:rPr lang="fr-FR" sz="1200" kern="100" dirty="0">
                <a:solidFill>
                  <a:schemeClr val="tx1"/>
                </a:solidFill>
                <a:effectLst/>
                <a:latin typeface="+mn-lt"/>
                <a:ea typeface="Calibri" panose="020F0502020204030204" pitchFamily="34" charset="0"/>
                <a:cs typeface="Times New Roman" panose="02020603050405020304" pitchFamily="18" charset="0"/>
              </a:rPr>
              <a:t> verbes en </a:t>
            </a:r>
            <a:r>
              <a:rPr lang="fr-FR" sz="1200" i="1" kern="100" dirty="0">
                <a:solidFill>
                  <a:schemeClr val="tx1"/>
                </a:solidFill>
                <a:effectLst/>
                <a:latin typeface="+mn-lt"/>
                <a:ea typeface="Calibri" panose="020F0502020204030204" pitchFamily="34" charset="0"/>
                <a:cs typeface="Times New Roman" panose="02020603050405020304" pitchFamily="18" charset="0"/>
              </a:rPr>
              <a:t>-s, -s, -t</a:t>
            </a:r>
            <a:endParaRPr lang="fr-FR" sz="1200" kern="100" dirty="0">
              <a:solidFill>
                <a:schemeClr val="tx1"/>
              </a:solidFill>
              <a:effectLst/>
              <a:latin typeface="+mn-lt"/>
              <a:ea typeface="Calibri" panose="020F0502020204030204" pitchFamily="34" charset="0"/>
              <a:cs typeface="Times New Roman" panose="02020603050405020304" pitchFamily="18" charset="0"/>
            </a:endParaRPr>
          </a:p>
          <a:p>
            <a:pPr algn="l"/>
            <a:r>
              <a:rPr lang="fr-FR" sz="1200" kern="100" dirty="0">
                <a:solidFill>
                  <a:schemeClr val="tx1"/>
                </a:solidFill>
                <a:effectLst/>
                <a:latin typeface="+mn-lt"/>
                <a:ea typeface="Calibri" panose="020F0502020204030204" pitchFamily="34" charset="0"/>
                <a:cs typeface="Times New Roman" panose="02020603050405020304" pitchFamily="18" charset="0"/>
              </a:rPr>
              <a:t>- présent, passé composé</a:t>
            </a:r>
          </a:p>
          <a:p>
            <a:pPr algn="just">
              <a:tabLst>
                <a:tab pos="2186305" algn="l"/>
              </a:tabLst>
            </a:pPr>
            <a:r>
              <a:rPr lang="fr-FR" sz="1200" kern="100" dirty="0">
                <a:solidFill>
                  <a:schemeClr val="tx1"/>
                </a:solidFill>
                <a:effectLst/>
                <a:latin typeface="+mn-lt"/>
                <a:ea typeface="Calibri" panose="020F0502020204030204" pitchFamily="34" charset="0"/>
                <a:cs typeface="Times New Roman" panose="02020603050405020304" pitchFamily="18" charset="0"/>
              </a:rPr>
              <a:t>- Verbe à l’infinitif (Le verbe est ici à l’infinitif parce qu’on peut mettre un groupe du nom à la place : avant d’entrer dans le gymnase / avant l’entrée dans le gymnase)</a:t>
            </a:r>
          </a:p>
          <a:p>
            <a:pPr algn="just">
              <a:tabLst>
                <a:tab pos="2186305" algn="l"/>
              </a:tabLst>
            </a:pPr>
            <a:r>
              <a:rPr lang="fr-FR" sz="1200" kern="100" dirty="0">
                <a:solidFill>
                  <a:schemeClr val="tx1"/>
                </a:solidFill>
                <a:effectLst/>
                <a:latin typeface="+mn-lt"/>
                <a:ea typeface="Calibri" panose="020F0502020204030204" pitchFamily="34" charset="0"/>
                <a:cs typeface="Times New Roman" panose="02020603050405020304" pitchFamily="18" charset="0"/>
              </a:rPr>
              <a:t>- </a:t>
            </a:r>
            <a:r>
              <a:rPr lang="fr-FR" sz="1200" i="1" kern="100" dirty="0">
                <a:solidFill>
                  <a:schemeClr val="tx1"/>
                </a:solidFill>
                <a:effectLst/>
                <a:latin typeface="+mn-lt"/>
                <a:ea typeface="Calibri" panose="020F0502020204030204" pitchFamily="34" charset="0"/>
                <a:cs typeface="Times New Roman" panose="02020603050405020304" pitchFamily="18" charset="0"/>
              </a:rPr>
              <a:t>et, ou </a:t>
            </a:r>
            <a:r>
              <a:rPr lang="fr-FR" sz="1200" kern="100" dirty="0">
                <a:solidFill>
                  <a:schemeClr val="tx1"/>
                </a:solidFill>
                <a:effectLst/>
                <a:latin typeface="+mn-lt"/>
                <a:ea typeface="Calibri" panose="020F0502020204030204" pitchFamily="34" charset="0"/>
                <a:cs typeface="Times New Roman" panose="02020603050405020304" pitchFamily="18" charset="0"/>
              </a:rPr>
              <a:t>(structure : mots qui relient deux mots ou groupes de mots fabriqués de la même manière)</a:t>
            </a:r>
          </a:p>
          <a:p>
            <a:endParaRPr lang="fr-FR" dirty="0"/>
          </a:p>
        </p:txBody>
      </p:sp>
      <p:sp>
        <p:nvSpPr>
          <p:cNvPr id="4" name="Espace réservé du numéro de diapositive 3"/>
          <p:cNvSpPr>
            <a:spLocks noGrp="1"/>
          </p:cNvSpPr>
          <p:nvPr>
            <p:ph type="sldNum" sz="quarter" idx="5"/>
          </p:nvPr>
        </p:nvSpPr>
        <p:spPr/>
        <p:txBody>
          <a:bodyPr/>
          <a:lstStyle/>
          <a:p>
            <a:fld id="{14C9B40B-93F8-F544-9816-A42AD1B6A826}" type="slidenum">
              <a:rPr lang="fr-FR" smtClean="0"/>
              <a:t>40</a:t>
            </a:fld>
            <a:endParaRPr lang="fr-FR"/>
          </a:p>
        </p:txBody>
      </p:sp>
    </p:spTree>
    <p:extLst>
      <p:ext uri="{BB962C8B-B14F-4D97-AF65-F5344CB8AC3E}">
        <p14:creationId xmlns:p14="http://schemas.microsoft.com/office/powerpoint/2010/main" val="13300880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CD1A3-61B7-484B-8EA7-4A4DCD163D0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FD44E6E-96B1-5288-4D06-8A711BD9223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36F72BC-01D7-DA2B-4676-A082B6E4C772}"/>
              </a:ext>
            </a:extLst>
          </p:cNvPr>
          <p:cNvSpPr>
            <a:spLocks noGrp="1"/>
          </p:cNvSpPr>
          <p:nvPr>
            <p:ph type="body" idx="1"/>
          </p:nvPr>
        </p:nvSpPr>
        <p:spPr/>
        <p:txBody>
          <a:bodyPr/>
          <a:lstStyle/>
          <a:p>
            <a:pPr algn="l"/>
            <a:r>
              <a:rPr lang="fr-FR" sz="1200" kern="100" dirty="0">
                <a:solidFill>
                  <a:schemeClr val="tx1"/>
                </a:solidFill>
                <a:effectLst/>
                <a:latin typeface="+mn-lt"/>
                <a:ea typeface="Calibri" panose="020F0502020204030204" pitchFamily="34" charset="0"/>
                <a:cs typeface="Times New Roman" panose="02020603050405020304" pitchFamily="18" charset="0"/>
              </a:rPr>
              <a:t>Points à traiter à privilégier :</a:t>
            </a:r>
          </a:p>
          <a:p>
            <a:pPr algn="l"/>
            <a:r>
              <a:rPr lang="fr-FR" sz="1200" kern="100" dirty="0">
                <a:solidFill>
                  <a:schemeClr val="tx1"/>
                </a:solidFill>
                <a:effectLst/>
                <a:latin typeface="+mn-lt"/>
                <a:ea typeface="Calibri" panose="020F0502020204030204" pitchFamily="34" charset="0"/>
                <a:cs typeface="Times New Roman" panose="02020603050405020304" pitchFamily="18" charset="0"/>
              </a:rPr>
              <a:t>- accord dans le GN (D/N/R/A), rupteur entre nom et déterminant</a:t>
            </a:r>
          </a:p>
          <a:p>
            <a:pPr algn="l"/>
            <a:r>
              <a:rPr lang="fr-FR" sz="1200" kern="100" dirty="0">
                <a:solidFill>
                  <a:schemeClr val="tx1"/>
                </a:solidFill>
                <a:effectLst/>
                <a:latin typeface="+mn-lt"/>
                <a:ea typeface="Calibri" panose="020F0502020204030204" pitchFamily="34" charset="0"/>
                <a:cs typeface="Times New Roman" panose="02020603050405020304" pitchFamily="18" charset="0"/>
              </a:rPr>
              <a:t>- locution déterminative, déterminant numéral</a:t>
            </a:r>
          </a:p>
          <a:p>
            <a:pPr algn="l"/>
            <a:r>
              <a:rPr lang="fr-FR" sz="1200" kern="100" dirty="0">
                <a:solidFill>
                  <a:schemeClr val="tx1"/>
                </a:solidFill>
                <a:effectLst/>
                <a:latin typeface="+mn-lt"/>
                <a:ea typeface="Calibri" panose="020F0502020204030204" pitchFamily="34" charset="0"/>
                <a:cs typeface="Times New Roman" panose="02020603050405020304" pitchFamily="18" charset="0"/>
              </a:rPr>
              <a:t>- accord S/V</a:t>
            </a:r>
          </a:p>
          <a:p>
            <a:pPr algn="l"/>
            <a:r>
              <a:rPr lang="fr-FR" sz="1200" kern="100" dirty="0">
                <a:solidFill>
                  <a:schemeClr val="tx1"/>
                </a:solidFill>
                <a:effectLst/>
                <a:latin typeface="+mn-lt"/>
                <a:ea typeface="Calibri" panose="020F0502020204030204" pitchFamily="34" charset="0"/>
                <a:cs typeface="Times New Roman" panose="02020603050405020304" pitchFamily="18" charset="0"/>
              </a:rPr>
              <a:t>- verbes en -</a:t>
            </a:r>
            <a:r>
              <a:rPr lang="fr-FR" sz="1200" i="1" kern="100" dirty="0">
                <a:solidFill>
                  <a:schemeClr val="tx1"/>
                </a:solidFill>
                <a:effectLst/>
                <a:latin typeface="+mn-lt"/>
                <a:ea typeface="Calibri" panose="020F0502020204030204" pitchFamily="34" charset="0"/>
                <a:cs typeface="Times New Roman" panose="02020603050405020304" pitchFamily="18" charset="0"/>
              </a:rPr>
              <a:t>e, -es, -e,</a:t>
            </a:r>
            <a:r>
              <a:rPr lang="fr-FR" sz="1200" kern="100" dirty="0">
                <a:solidFill>
                  <a:schemeClr val="tx1"/>
                </a:solidFill>
                <a:effectLst/>
                <a:latin typeface="+mn-lt"/>
                <a:ea typeface="Calibri" panose="020F0502020204030204" pitchFamily="34" charset="0"/>
                <a:cs typeface="Times New Roman" panose="02020603050405020304" pitchFamily="18" charset="0"/>
              </a:rPr>
              <a:t> verbes en </a:t>
            </a:r>
            <a:r>
              <a:rPr lang="fr-FR" sz="1200" i="1" kern="100" dirty="0">
                <a:solidFill>
                  <a:schemeClr val="tx1"/>
                </a:solidFill>
                <a:effectLst/>
                <a:latin typeface="+mn-lt"/>
                <a:ea typeface="Calibri" panose="020F0502020204030204" pitchFamily="34" charset="0"/>
                <a:cs typeface="Times New Roman" panose="02020603050405020304" pitchFamily="18" charset="0"/>
              </a:rPr>
              <a:t>-s, -s, -t</a:t>
            </a:r>
            <a:endParaRPr lang="fr-FR" sz="1200" kern="100" dirty="0">
              <a:solidFill>
                <a:schemeClr val="tx1"/>
              </a:solidFill>
              <a:effectLst/>
              <a:latin typeface="+mn-lt"/>
              <a:ea typeface="Calibri" panose="020F0502020204030204" pitchFamily="34" charset="0"/>
              <a:cs typeface="Times New Roman" panose="02020603050405020304" pitchFamily="18" charset="0"/>
            </a:endParaRPr>
          </a:p>
          <a:p>
            <a:pPr algn="l"/>
            <a:r>
              <a:rPr lang="fr-FR" sz="1200" kern="100" dirty="0">
                <a:solidFill>
                  <a:schemeClr val="tx1"/>
                </a:solidFill>
                <a:effectLst/>
                <a:latin typeface="+mn-lt"/>
                <a:ea typeface="Calibri" panose="020F0502020204030204" pitchFamily="34" charset="0"/>
                <a:cs typeface="Times New Roman" panose="02020603050405020304" pitchFamily="18" charset="0"/>
              </a:rPr>
              <a:t>- présent, passé composé</a:t>
            </a:r>
          </a:p>
          <a:p>
            <a:pPr algn="just">
              <a:tabLst>
                <a:tab pos="2186305" algn="l"/>
              </a:tabLst>
            </a:pPr>
            <a:r>
              <a:rPr lang="fr-FR" sz="1200" kern="100" dirty="0">
                <a:solidFill>
                  <a:schemeClr val="tx1"/>
                </a:solidFill>
                <a:effectLst/>
                <a:latin typeface="+mn-lt"/>
                <a:ea typeface="Calibri" panose="020F0502020204030204" pitchFamily="34" charset="0"/>
                <a:cs typeface="Times New Roman" panose="02020603050405020304" pitchFamily="18" charset="0"/>
              </a:rPr>
              <a:t>- Verbe à l’infinitif (Le verbe est ici à l’infinitif parce qu’on peut mettre un groupe du nom à la place : avant d’entrer dans le gymnase / avant l’entrée dans le gymnase)</a:t>
            </a:r>
          </a:p>
          <a:p>
            <a:pPr algn="just">
              <a:tabLst>
                <a:tab pos="2186305" algn="l"/>
              </a:tabLst>
            </a:pPr>
            <a:r>
              <a:rPr lang="fr-FR" sz="1200" kern="100" dirty="0">
                <a:solidFill>
                  <a:schemeClr val="tx1"/>
                </a:solidFill>
                <a:effectLst/>
                <a:latin typeface="+mn-lt"/>
                <a:ea typeface="Calibri" panose="020F0502020204030204" pitchFamily="34" charset="0"/>
                <a:cs typeface="Times New Roman" panose="02020603050405020304" pitchFamily="18" charset="0"/>
              </a:rPr>
              <a:t>- </a:t>
            </a:r>
            <a:r>
              <a:rPr lang="fr-FR" sz="1200" i="1" kern="100" dirty="0">
                <a:solidFill>
                  <a:schemeClr val="tx1"/>
                </a:solidFill>
                <a:effectLst/>
                <a:latin typeface="+mn-lt"/>
                <a:ea typeface="Calibri" panose="020F0502020204030204" pitchFamily="34" charset="0"/>
                <a:cs typeface="Times New Roman" panose="02020603050405020304" pitchFamily="18" charset="0"/>
              </a:rPr>
              <a:t>et, ou </a:t>
            </a:r>
            <a:r>
              <a:rPr lang="fr-FR" sz="1200" kern="100" dirty="0">
                <a:solidFill>
                  <a:schemeClr val="tx1"/>
                </a:solidFill>
                <a:effectLst/>
                <a:latin typeface="+mn-lt"/>
                <a:ea typeface="Calibri" panose="020F0502020204030204" pitchFamily="34" charset="0"/>
                <a:cs typeface="Times New Roman" panose="02020603050405020304" pitchFamily="18" charset="0"/>
              </a:rPr>
              <a:t>(structure : mots qui relient deux mots ou groupes de mots fabriqués de la même manière)</a:t>
            </a:r>
          </a:p>
          <a:p>
            <a:endParaRPr lang="fr-FR" dirty="0"/>
          </a:p>
        </p:txBody>
      </p:sp>
      <p:sp>
        <p:nvSpPr>
          <p:cNvPr id="4" name="Espace réservé du numéro de diapositive 3">
            <a:extLst>
              <a:ext uri="{FF2B5EF4-FFF2-40B4-BE49-F238E27FC236}">
                <a16:creationId xmlns:a16="http://schemas.microsoft.com/office/drawing/2014/main" id="{F6752441-C682-A9E6-CC97-C0A099E7ABFF}"/>
              </a:ext>
            </a:extLst>
          </p:cNvPr>
          <p:cNvSpPr>
            <a:spLocks noGrp="1"/>
          </p:cNvSpPr>
          <p:nvPr>
            <p:ph type="sldNum" sz="quarter" idx="5"/>
          </p:nvPr>
        </p:nvSpPr>
        <p:spPr/>
        <p:txBody>
          <a:bodyPr/>
          <a:lstStyle/>
          <a:p>
            <a:fld id="{14C9B40B-93F8-F544-9816-A42AD1B6A826}" type="slidenum">
              <a:rPr lang="fr-FR" smtClean="0"/>
              <a:t>41</a:t>
            </a:fld>
            <a:endParaRPr lang="fr-FR"/>
          </a:p>
        </p:txBody>
      </p:sp>
    </p:spTree>
    <p:extLst>
      <p:ext uri="{BB962C8B-B14F-4D97-AF65-F5344CB8AC3E}">
        <p14:creationId xmlns:p14="http://schemas.microsoft.com/office/powerpoint/2010/main" val="828533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9C906-47E3-6C8B-6DBF-6D7A4FF0D6E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C765F0B-ACC5-7A5E-51DD-5E1CC081B51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EA6F0C-7EF9-7253-C868-D50DFDC390F6}"/>
              </a:ext>
            </a:extLst>
          </p:cNvPr>
          <p:cNvSpPr>
            <a:spLocks noGrp="1"/>
          </p:cNvSpPr>
          <p:nvPr>
            <p:ph type="body" idx="1"/>
          </p:nvPr>
        </p:nvSpPr>
        <p:spPr/>
        <p:txBody>
          <a:bodyPr/>
          <a:lstStyle/>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Demander</a:t>
            </a:r>
            <a:r>
              <a:rPr lang="fr-FR" sz="1200" kern="100" dirty="0">
                <a:solidFill>
                  <a:schemeClr val="tx1"/>
                </a:solidFill>
                <a:effectLst/>
                <a:latin typeface="+mn-lt"/>
                <a:ea typeface="Calibri" panose="020F0502020204030204" pitchFamily="34" charset="0"/>
                <a:cs typeface="Times New Roman" panose="02020603050405020304" pitchFamily="18" charset="0"/>
              </a:rPr>
              <a:t> : « Est-ce que vous pouvez maintenant me dire les groupes de la phrase ?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indent="449580" algn="just"/>
            <a:r>
              <a:rPr lang="fr-FR" sz="1200" kern="100" dirty="0">
                <a:solidFill>
                  <a:schemeClr val="tx1"/>
                </a:solidFill>
                <a:effectLst/>
                <a:latin typeface="+mn-lt"/>
                <a:ea typeface="Calibri" panose="020F0502020204030204" pitchFamily="34" charset="0"/>
                <a:cs typeface="Times New Roman" panose="02020603050405020304" pitchFamily="18" charset="0"/>
              </a:rPr>
              <a:t>Le vent  et la pluie  // entrave la marche des voyageurs.</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Le vent violent et la pluie glaciale qui tombe de nuages noirs  // entrave la marche des voyageurs égarés.</a:t>
            </a:r>
          </a:p>
          <a:p>
            <a:pPr marL="285750" indent="-285750" algn="just">
              <a:buFontTx/>
              <a:buChar char="-"/>
            </a:pPr>
            <a:endParaRPr lang="fr-FR"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fr-FR" sz="1800" dirty="0">
              <a:effectLst/>
              <a:latin typeface="Times New Roman" panose="02020603050405020304" pitchFamily="18" charset="0"/>
              <a:ea typeface="Calibri" panose="020F0502020204030204" pitchFamily="34" charset="0"/>
            </a:endParaRPr>
          </a:p>
          <a:p>
            <a:endParaRPr lang="fr-FR" dirty="0"/>
          </a:p>
        </p:txBody>
      </p:sp>
      <p:sp>
        <p:nvSpPr>
          <p:cNvPr id="4" name="Espace réservé du numéro de diapositive 3">
            <a:extLst>
              <a:ext uri="{FF2B5EF4-FFF2-40B4-BE49-F238E27FC236}">
                <a16:creationId xmlns:a16="http://schemas.microsoft.com/office/drawing/2014/main" id="{7E3D3A50-B0DF-0986-95CF-16A4371CBC45}"/>
              </a:ext>
            </a:extLst>
          </p:cNvPr>
          <p:cNvSpPr>
            <a:spLocks noGrp="1"/>
          </p:cNvSpPr>
          <p:nvPr>
            <p:ph type="sldNum" sz="quarter" idx="5"/>
          </p:nvPr>
        </p:nvSpPr>
        <p:spPr/>
        <p:txBody>
          <a:bodyPr/>
          <a:lstStyle/>
          <a:p>
            <a:fld id="{14C9B40B-93F8-F544-9816-A42AD1B6A826}" type="slidenum">
              <a:rPr lang="fr-FR" smtClean="0"/>
              <a:t>5</a:t>
            </a:fld>
            <a:endParaRPr lang="fr-FR"/>
          </a:p>
        </p:txBody>
      </p:sp>
    </p:spTree>
    <p:extLst>
      <p:ext uri="{BB962C8B-B14F-4D97-AF65-F5344CB8AC3E}">
        <p14:creationId xmlns:p14="http://schemas.microsoft.com/office/powerpoint/2010/main" val="2282764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F22B7-2D54-B36B-E0E9-4494CFF1246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4EBF59-C099-1015-A246-B26BD1BB7DD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015D8DB-C58A-3871-3D40-6B66ABF69349}"/>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kern="100" dirty="0">
                <a:solidFill>
                  <a:schemeClr val="tx1"/>
                </a:solidFill>
                <a:effectLst/>
                <a:latin typeface="+mn-lt"/>
                <a:ea typeface="Calibri" panose="020F0502020204030204" pitchFamily="34" charset="0"/>
                <a:cs typeface="Times New Roman" panose="02020603050405020304" pitchFamily="18" charset="0"/>
              </a:rPr>
              <a:t>Demander</a:t>
            </a:r>
            <a:r>
              <a:rPr lang="fr-FR" sz="1200" kern="100" dirty="0">
                <a:solidFill>
                  <a:schemeClr val="tx1"/>
                </a:solidFill>
                <a:effectLst/>
                <a:latin typeface="+mn-lt"/>
                <a:ea typeface="Calibri" panose="020F0502020204030204" pitchFamily="34" charset="0"/>
                <a:cs typeface="Times New Roman" panose="02020603050405020304" pitchFamily="18" charset="0"/>
              </a:rPr>
              <a:t> : « Maintenant que vous avez les groupes de la phrase, quel est le mot qui est le verbe ? Est-ce que vous pouvez dire si le verbe est bien accordé ?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Le verbe, c’est </a:t>
            </a:r>
            <a:r>
              <a:rPr lang="fr-FR" sz="1200" i="1" kern="100" dirty="0">
                <a:solidFill>
                  <a:schemeClr val="tx1"/>
                </a:solidFill>
                <a:effectLst/>
                <a:latin typeface="+mn-lt"/>
                <a:ea typeface="Calibri" panose="020F0502020204030204" pitchFamily="34" charset="0"/>
                <a:cs typeface="Times New Roman" panose="02020603050405020304" pitchFamily="18" charset="0"/>
              </a:rPr>
              <a:t>entrave</a:t>
            </a:r>
            <a:r>
              <a:rPr lang="fr-FR" sz="1200" kern="100" dirty="0">
                <a:solidFill>
                  <a:schemeClr val="tx1"/>
                </a:solidFill>
                <a:effectLst/>
                <a:latin typeface="+mn-lt"/>
                <a:ea typeface="Calibri" panose="020F0502020204030204" pitchFamily="34" charset="0"/>
                <a:cs typeface="Times New Roman" panose="02020603050405020304" pitchFamily="18" charset="0"/>
              </a:rPr>
              <a:t>, le premier mot du groupe du verbe.</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Il est mal accordé parce que le groupe sujet, c’est le vent ET la pluie, il y a deux sujets.</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a:t>
            </a:r>
          </a:p>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Demander</a:t>
            </a:r>
            <a:r>
              <a:rPr lang="fr-FR" sz="1200" kern="100" dirty="0">
                <a:solidFill>
                  <a:schemeClr val="tx1"/>
                </a:solidFill>
                <a:effectLst/>
                <a:latin typeface="+mn-lt"/>
                <a:ea typeface="Calibri" panose="020F0502020204030204" pitchFamily="34" charset="0"/>
                <a:cs typeface="Times New Roman" panose="02020603050405020304" pitchFamily="18" charset="0"/>
              </a:rPr>
              <a:t> : « Est-ce qu’on peut vérifier qu’on a bien trouvé le verbe et qu’on ne s’est pas trompé ? Comment va-t-on faire ? »</a:t>
            </a:r>
          </a:p>
          <a:p>
            <a:pPr marR="2609850"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attendue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On va essayer en changeant le temps, en mettant au passé.</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Le vent violent et la pluie glaciale qui tombe de nuages noirs entravaient la marche des voyageurs égarés.</a:t>
            </a:r>
          </a:p>
          <a:p>
            <a:pPr marR="2609850" algn="just"/>
            <a:r>
              <a:rPr lang="fr-FR" sz="1200" kern="100" dirty="0">
                <a:solidFill>
                  <a:schemeClr val="tx1"/>
                </a:solidFill>
                <a:effectLst/>
                <a:latin typeface="+mn-lt"/>
                <a:ea typeface="Calibri" panose="020F0502020204030204" pitchFamily="34" charset="0"/>
                <a:cs typeface="Times New Roman" panose="02020603050405020304" pitchFamily="18" charset="0"/>
              </a:rPr>
              <a:t> </a:t>
            </a:r>
          </a:p>
          <a:p>
            <a:pPr marR="2609850" algn="just"/>
            <a:r>
              <a:rPr lang="fr-FR" sz="1200" kern="100" dirty="0">
                <a:solidFill>
                  <a:schemeClr val="tx1"/>
                </a:solidFill>
                <a:effectLst/>
                <a:latin typeface="+mn-lt"/>
                <a:ea typeface="Calibri" panose="020F0502020204030204" pitchFamily="34" charset="0"/>
                <a:cs typeface="Times New Roman" panose="02020603050405020304" pitchFamily="18" charset="0"/>
              </a:rPr>
              <a:t>en employant la négation</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     Le vent violent et la pluie glaciale qui tombe de nuages noirs n’entravent pas la marche des voyageurs égarés.</a:t>
            </a:r>
          </a:p>
          <a:p>
            <a:pPr algn="just"/>
            <a:endParaRPr lang="fr-FR" sz="1800" dirty="0">
              <a:effectLst/>
              <a:latin typeface="Times New Roman" panose="02020603050405020304" pitchFamily="18" charset="0"/>
              <a:ea typeface="Calibri" panose="020F0502020204030204" pitchFamily="34" charset="0"/>
            </a:endParaRPr>
          </a:p>
          <a:p>
            <a:endParaRPr lang="fr-FR" dirty="0"/>
          </a:p>
        </p:txBody>
      </p:sp>
      <p:sp>
        <p:nvSpPr>
          <p:cNvPr id="4" name="Espace réservé du numéro de diapositive 3">
            <a:extLst>
              <a:ext uri="{FF2B5EF4-FFF2-40B4-BE49-F238E27FC236}">
                <a16:creationId xmlns:a16="http://schemas.microsoft.com/office/drawing/2014/main" id="{C67A2107-5DE1-231E-9ED0-CE7AAA6CFDDC}"/>
              </a:ext>
            </a:extLst>
          </p:cNvPr>
          <p:cNvSpPr>
            <a:spLocks noGrp="1"/>
          </p:cNvSpPr>
          <p:nvPr>
            <p:ph type="sldNum" sz="quarter" idx="5"/>
          </p:nvPr>
        </p:nvSpPr>
        <p:spPr/>
        <p:txBody>
          <a:bodyPr/>
          <a:lstStyle/>
          <a:p>
            <a:fld id="{14C9B40B-93F8-F544-9816-A42AD1B6A826}" type="slidenum">
              <a:rPr lang="fr-FR" smtClean="0"/>
              <a:t>6</a:t>
            </a:fld>
            <a:endParaRPr lang="fr-FR"/>
          </a:p>
        </p:txBody>
      </p:sp>
    </p:spTree>
    <p:extLst>
      <p:ext uri="{BB962C8B-B14F-4D97-AF65-F5344CB8AC3E}">
        <p14:creationId xmlns:p14="http://schemas.microsoft.com/office/powerpoint/2010/main" val="2438300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FD42C-3A51-EE6E-5DB2-2CFCBDCEA5E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7F1EF78-CCA8-DE27-085D-9EF697CB9C4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F679885-4073-DA3E-4184-9EDE210E31BE}"/>
              </a:ext>
            </a:extLst>
          </p:cNvPr>
          <p:cNvSpPr>
            <a:spLocks noGrp="1"/>
          </p:cNvSpPr>
          <p:nvPr>
            <p:ph type="body" idx="1"/>
          </p:nvPr>
        </p:nvSpPr>
        <p:spPr/>
        <p:txBody>
          <a:bodyPr/>
          <a:lstStyle/>
          <a:p>
            <a:pPr algn="just"/>
            <a:r>
              <a:rPr lang="fr-FR" sz="1200" b="1" kern="1200" dirty="0">
                <a:solidFill>
                  <a:schemeClr val="tx1"/>
                </a:solidFill>
                <a:effectLst/>
                <a:latin typeface="+mn-lt"/>
                <a:ea typeface="Calibri" panose="020F0502020204030204" pitchFamily="34" charset="0"/>
                <a:cs typeface="+mn-cs"/>
              </a:rPr>
              <a:t>Demander</a:t>
            </a:r>
            <a:r>
              <a:rPr lang="fr-FR" sz="1200" kern="1200" dirty="0">
                <a:solidFill>
                  <a:schemeClr val="tx1"/>
                </a:solidFill>
                <a:effectLst/>
                <a:latin typeface="+mn-lt"/>
                <a:ea typeface="Calibri" panose="020F0502020204030204" pitchFamily="34" charset="0"/>
                <a:cs typeface="+mn-cs"/>
              </a:rPr>
              <a:t> : </a:t>
            </a:r>
            <a:r>
              <a:rPr lang="fr-FR" sz="1200" kern="100" dirty="0">
                <a:solidFill>
                  <a:schemeClr val="tx1"/>
                </a:solidFill>
                <a:effectLst/>
                <a:latin typeface="+mn-lt"/>
                <a:ea typeface="Calibri" panose="020F0502020204030204" pitchFamily="34" charset="0"/>
                <a:cs typeface="Times New Roman" panose="02020603050405020304" pitchFamily="18" charset="0"/>
              </a:rPr>
              <a:t>« Est-ce qu’il n’y a pas une autre façon de vérifier ? »</a:t>
            </a:r>
          </a:p>
          <a:p>
            <a:pPr algn="just"/>
            <a:r>
              <a:rPr lang="fr-FR" sz="1200" u="sng" kern="100" dirty="0">
                <a:solidFill>
                  <a:schemeClr val="tx1"/>
                </a:solidFill>
                <a:effectLst/>
                <a:latin typeface="+mn-lt"/>
                <a:ea typeface="Calibri" panose="020F0502020204030204" pitchFamily="34" charset="0"/>
                <a:cs typeface="Times New Roman" panose="02020603050405020304" pitchFamily="18" charset="0"/>
              </a:rPr>
              <a:t>Réponse probable </a:t>
            </a:r>
            <a:r>
              <a:rPr lang="fr-FR" sz="1200" kern="100" dirty="0">
                <a:solidFill>
                  <a:schemeClr val="tx1"/>
                </a:solidFill>
                <a:effectLst/>
                <a:latin typeface="+mn-lt"/>
                <a:ea typeface="Calibri" panose="020F0502020204030204" pitchFamily="34" charset="0"/>
                <a:cs typeface="Times New Roman" panose="02020603050405020304" pitchFamily="18" charset="0"/>
              </a:rPr>
              <a:t>:</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On ne sait pas.</a:t>
            </a:r>
          </a:p>
          <a:p>
            <a:endParaRPr lang="fr-FR" sz="1200" dirty="0">
              <a:solidFill>
                <a:schemeClr val="tx1"/>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00" dirty="0">
                <a:solidFill>
                  <a:schemeClr val="tx1"/>
                </a:solidFill>
                <a:effectLst/>
                <a:latin typeface="+mn-lt"/>
                <a:ea typeface="Calibri" panose="020F0502020204030204" pitchFamily="34" charset="0"/>
                <a:cs typeface="Times New Roman" panose="02020603050405020304" pitchFamily="18" charset="0"/>
              </a:rPr>
              <a:t>Expliquer</a:t>
            </a:r>
            <a:r>
              <a:rPr lang="fr-FR" sz="1200" kern="100" dirty="0">
                <a:solidFill>
                  <a:schemeClr val="tx1"/>
                </a:solidFill>
                <a:effectLst/>
                <a:latin typeface="+mn-lt"/>
                <a:ea typeface="Calibri" panose="020F0502020204030204" pitchFamily="34" charset="0"/>
                <a:cs typeface="Times New Roman" panose="02020603050405020304" pitchFamily="18" charset="0"/>
              </a:rPr>
              <a:t> : « Étant donné le sens de la phrase, le mot </a:t>
            </a:r>
            <a:r>
              <a:rPr lang="fr-FR" sz="1200" i="1" kern="100" dirty="0">
                <a:solidFill>
                  <a:schemeClr val="tx1"/>
                </a:solidFill>
                <a:effectLst/>
                <a:latin typeface="+mn-lt"/>
                <a:ea typeface="Calibri" panose="020F0502020204030204" pitchFamily="34" charset="0"/>
                <a:cs typeface="Times New Roman" panose="02020603050405020304" pitchFamily="18" charset="0"/>
              </a:rPr>
              <a:t>entraver</a:t>
            </a:r>
            <a:r>
              <a:rPr lang="fr-FR" sz="1200" kern="100" dirty="0">
                <a:solidFill>
                  <a:schemeClr val="tx1"/>
                </a:solidFill>
                <a:effectLst/>
                <a:latin typeface="+mn-lt"/>
                <a:ea typeface="Calibri" panose="020F0502020204030204" pitchFamily="34" charset="0"/>
                <a:cs typeface="Times New Roman" panose="02020603050405020304" pitchFamily="18" charset="0"/>
              </a:rPr>
              <a:t> doit signifier </a:t>
            </a:r>
            <a:r>
              <a:rPr lang="fr-FR" sz="1200" i="1" kern="100" dirty="0">
                <a:solidFill>
                  <a:schemeClr val="tx1"/>
                </a:solidFill>
                <a:effectLst/>
                <a:latin typeface="+mn-lt"/>
                <a:ea typeface="Calibri" panose="020F0502020204030204" pitchFamily="34" charset="0"/>
                <a:cs typeface="Times New Roman" panose="02020603050405020304" pitchFamily="18" charset="0"/>
              </a:rPr>
              <a:t>empêcher, gêner, </a:t>
            </a:r>
            <a:r>
              <a:rPr lang="fr-FR" sz="1200" kern="100" dirty="0">
                <a:solidFill>
                  <a:schemeClr val="tx1"/>
                </a:solidFill>
                <a:effectLst/>
                <a:latin typeface="+mn-lt"/>
                <a:ea typeface="Calibri" panose="020F0502020204030204" pitchFamily="34" charset="0"/>
                <a:cs typeface="Times New Roman" panose="02020603050405020304" pitchFamily="18" charset="0"/>
              </a:rPr>
              <a:t>mots dont on sait que ce sont des verbes. On peut vérifier en mettant à la place un autre mot dont on sait que c’est un verbe. Si la phrase est toujours bien construite, cela signifie que e</a:t>
            </a:r>
            <a:r>
              <a:rPr lang="fr-FR" sz="1200" i="1" kern="100" dirty="0">
                <a:solidFill>
                  <a:schemeClr val="tx1"/>
                </a:solidFill>
                <a:effectLst/>
                <a:latin typeface="+mn-lt"/>
                <a:ea typeface="Calibri" panose="020F0502020204030204" pitchFamily="34" charset="0"/>
                <a:cs typeface="Times New Roman" panose="02020603050405020304" pitchFamily="18" charset="0"/>
              </a:rPr>
              <a:t>ntrave</a:t>
            </a:r>
            <a:r>
              <a:rPr lang="fr-FR" sz="1200" kern="100" dirty="0">
                <a:solidFill>
                  <a:schemeClr val="tx1"/>
                </a:solidFill>
                <a:effectLst/>
                <a:latin typeface="+mn-lt"/>
                <a:ea typeface="Calibri" panose="020F0502020204030204" pitchFamily="34" charset="0"/>
                <a:cs typeface="Times New Roman" panose="02020603050405020304" pitchFamily="18" charset="0"/>
              </a:rPr>
              <a:t> est bien un verbe. »</a:t>
            </a:r>
          </a:p>
          <a:p>
            <a:endParaRPr lang="fr-FR" dirty="0"/>
          </a:p>
        </p:txBody>
      </p:sp>
      <p:sp>
        <p:nvSpPr>
          <p:cNvPr id="4" name="Espace réservé du numéro de diapositive 3">
            <a:extLst>
              <a:ext uri="{FF2B5EF4-FFF2-40B4-BE49-F238E27FC236}">
                <a16:creationId xmlns:a16="http://schemas.microsoft.com/office/drawing/2014/main" id="{919A96A1-AA38-A99E-DCE2-9D64EA4EF9BF}"/>
              </a:ext>
            </a:extLst>
          </p:cNvPr>
          <p:cNvSpPr>
            <a:spLocks noGrp="1"/>
          </p:cNvSpPr>
          <p:nvPr>
            <p:ph type="sldNum" sz="quarter" idx="5"/>
          </p:nvPr>
        </p:nvSpPr>
        <p:spPr/>
        <p:txBody>
          <a:bodyPr/>
          <a:lstStyle/>
          <a:p>
            <a:fld id="{14C9B40B-93F8-F544-9816-A42AD1B6A826}" type="slidenum">
              <a:rPr lang="fr-FR" smtClean="0"/>
              <a:t>7</a:t>
            </a:fld>
            <a:endParaRPr lang="fr-FR"/>
          </a:p>
        </p:txBody>
      </p:sp>
    </p:spTree>
    <p:extLst>
      <p:ext uri="{BB962C8B-B14F-4D97-AF65-F5344CB8AC3E}">
        <p14:creationId xmlns:p14="http://schemas.microsoft.com/office/powerpoint/2010/main" val="2015823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2A520-6CC9-6F6A-6BE5-FD3D3E4665E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501743D-D527-59E6-C187-BB4BE40A61C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0143F5B-4D6E-07ED-9C51-8DDB320A37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00" dirty="0">
                <a:solidFill>
                  <a:schemeClr val="tx1"/>
                </a:solidFill>
                <a:effectLst/>
                <a:latin typeface="+mn-lt"/>
                <a:ea typeface="Calibri" panose="020F0502020204030204" pitchFamily="34" charset="0"/>
                <a:cs typeface="Times New Roman" panose="02020603050405020304" pitchFamily="18" charset="0"/>
              </a:rPr>
              <a:t>Expliquer</a:t>
            </a:r>
            <a:r>
              <a:rPr lang="fr-FR" sz="1200" kern="100" dirty="0">
                <a:solidFill>
                  <a:schemeClr val="tx1"/>
                </a:solidFill>
                <a:effectLst/>
                <a:latin typeface="+mn-lt"/>
                <a:ea typeface="Calibri" panose="020F0502020204030204" pitchFamily="34" charset="0"/>
                <a:cs typeface="Times New Roman" panose="02020603050405020304" pitchFamily="18" charset="0"/>
              </a:rPr>
              <a:t> : « Dans une phrase, pour vérifier que tel mot est bien un verbe, on peut essayer de le remplacer par un autre verbe. Si la phrase est toujours bien construire, c’est qu’il s’agit bien d’un verbe. Dans une phrase, on ne peut remplacer un verbe que par un autre verbe. Et si on peut remplacer un mot par un verbe, alors c’est que ce mot est un verbe. »</a:t>
            </a:r>
          </a:p>
          <a:p>
            <a:endParaRPr lang="fr-FR" dirty="0"/>
          </a:p>
        </p:txBody>
      </p:sp>
      <p:sp>
        <p:nvSpPr>
          <p:cNvPr id="4" name="Espace réservé du numéro de diapositive 3">
            <a:extLst>
              <a:ext uri="{FF2B5EF4-FFF2-40B4-BE49-F238E27FC236}">
                <a16:creationId xmlns:a16="http://schemas.microsoft.com/office/drawing/2014/main" id="{9E101B87-915D-4731-F17B-E82AC43D2D51}"/>
              </a:ext>
            </a:extLst>
          </p:cNvPr>
          <p:cNvSpPr>
            <a:spLocks noGrp="1"/>
          </p:cNvSpPr>
          <p:nvPr>
            <p:ph type="sldNum" sz="quarter" idx="5"/>
          </p:nvPr>
        </p:nvSpPr>
        <p:spPr/>
        <p:txBody>
          <a:bodyPr/>
          <a:lstStyle/>
          <a:p>
            <a:fld id="{14C9B40B-93F8-F544-9816-A42AD1B6A826}" type="slidenum">
              <a:rPr lang="fr-FR" smtClean="0"/>
              <a:t>8</a:t>
            </a:fld>
            <a:endParaRPr lang="fr-FR"/>
          </a:p>
        </p:txBody>
      </p:sp>
    </p:spTree>
    <p:extLst>
      <p:ext uri="{BB962C8B-B14F-4D97-AF65-F5344CB8AC3E}">
        <p14:creationId xmlns:p14="http://schemas.microsoft.com/office/powerpoint/2010/main" val="13893308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31354-DCC0-5B7F-C3BE-2236DBDCEE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65BFC8B-A9DA-C5C8-906E-114CF279F21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FDEF88B-B8E4-4E81-BB3E-F637346D769B}"/>
              </a:ext>
            </a:extLst>
          </p:cNvPr>
          <p:cNvSpPr>
            <a:spLocks noGrp="1"/>
          </p:cNvSpPr>
          <p:nvPr>
            <p:ph type="body" idx="1"/>
          </p:nvPr>
        </p:nvSpPr>
        <p:spPr/>
        <p:txBody>
          <a:bodyPr/>
          <a:lstStyle/>
          <a:p>
            <a:pPr algn="just"/>
            <a:r>
              <a:rPr lang="fr-FR" sz="1200" b="1" kern="100" dirty="0">
                <a:solidFill>
                  <a:schemeClr val="tx1"/>
                </a:solidFill>
                <a:effectLst/>
                <a:latin typeface="+mn-lt"/>
                <a:ea typeface="Calibri" panose="020F0502020204030204" pitchFamily="34" charset="0"/>
                <a:cs typeface="Times New Roman" panose="02020603050405020304" pitchFamily="18" charset="0"/>
              </a:rPr>
              <a:t>Expliquer</a:t>
            </a:r>
            <a:r>
              <a:rPr lang="fr-FR" sz="1200" kern="100" dirty="0">
                <a:solidFill>
                  <a:schemeClr val="tx1"/>
                </a:solidFill>
                <a:effectLst/>
                <a:latin typeface="+mn-lt"/>
                <a:ea typeface="Calibri" panose="020F0502020204030204" pitchFamily="34" charset="0"/>
                <a:cs typeface="Times New Roman" panose="02020603050405020304" pitchFamily="18" charset="0"/>
              </a:rPr>
              <a:t> : « Même si vous ne connaissiez pas bien le mot </a:t>
            </a:r>
            <a:r>
              <a:rPr lang="fr-FR" sz="1200" i="1" kern="100" dirty="0">
                <a:solidFill>
                  <a:schemeClr val="tx1"/>
                </a:solidFill>
                <a:effectLst/>
                <a:latin typeface="+mn-lt"/>
                <a:ea typeface="Calibri" panose="020F0502020204030204" pitchFamily="34" charset="0"/>
                <a:cs typeface="Times New Roman" panose="02020603050405020304" pitchFamily="18" charset="0"/>
              </a:rPr>
              <a:t>entrave</a:t>
            </a:r>
            <a:r>
              <a:rPr lang="fr-FR" sz="1200" kern="100" dirty="0">
                <a:solidFill>
                  <a:schemeClr val="tx1"/>
                </a:solidFill>
                <a:effectLst/>
                <a:latin typeface="+mn-lt"/>
                <a:ea typeface="Calibri" panose="020F0502020204030204" pitchFamily="34" charset="0"/>
                <a:cs typeface="Times New Roman" panose="02020603050405020304" pitchFamily="18" charset="0"/>
              </a:rPr>
              <a:t> (vous ne m’avez pas dit tout de suite : ‘c’est le verbe, on le connait’), vous connaissiez la structure de la phrase.</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Le mot </a:t>
            </a:r>
            <a:r>
              <a:rPr lang="fr-FR" sz="1200" b="1" i="1" kern="100" dirty="0">
                <a:solidFill>
                  <a:schemeClr val="tx1"/>
                </a:solidFill>
                <a:effectLst/>
                <a:latin typeface="+mn-lt"/>
                <a:ea typeface="Calibri" panose="020F0502020204030204" pitchFamily="34" charset="0"/>
                <a:cs typeface="Times New Roman" panose="02020603050405020304" pitchFamily="18" charset="0"/>
              </a:rPr>
              <a:t>structure</a:t>
            </a:r>
            <a:r>
              <a:rPr lang="fr-FR" sz="1200" kern="100" dirty="0">
                <a:solidFill>
                  <a:schemeClr val="tx1"/>
                </a:solidFill>
                <a:effectLst/>
                <a:latin typeface="+mn-lt"/>
                <a:ea typeface="Calibri" panose="020F0502020204030204" pitchFamily="34" charset="0"/>
                <a:cs typeface="Times New Roman" panose="02020603050405020304" pitchFamily="18" charset="0"/>
              </a:rPr>
              <a:t>, c’est un mot de la même famille que con</a:t>
            </a:r>
            <a:r>
              <a:rPr lang="fr-FR" sz="1200" b="1" i="1" kern="100" dirty="0">
                <a:solidFill>
                  <a:schemeClr val="tx1"/>
                </a:solidFill>
                <a:effectLst/>
                <a:latin typeface="+mn-lt"/>
                <a:ea typeface="Calibri" panose="020F0502020204030204" pitchFamily="34" charset="0"/>
                <a:cs typeface="Times New Roman" panose="02020603050405020304" pitchFamily="18" charset="0"/>
              </a:rPr>
              <a:t>struct</a:t>
            </a:r>
            <a:r>
              <a:rPr lang="fr-FR" sz="1200" kern="100" dirty="0">
                <a:solidFill>
                  <a:schemeClr val="tx1"/>
                </a:solidFill>
                <a:effectLst/>
                <a:latin typeface="+mn-lt"/>
                <a:ea typeface="Calibri" panose="020F0502020204030204" pitchFamily="34" charset="0"/>
                <a:cs typeface="Times New Roman" panose="02020603050405020304" pitchFamily="18" charset="0"/>
              </a:rPr>
              <a:t>ion : une phrase est construite avec deux briques, le groupe sujet et le groupe du verbe. Sa structure, c’est : groupe sujet + groupe du verbe. Et cette connaissance vous a permis de retrouver le groupe sujet et le groupe du verbe, et de trouver le verbe au début du groupe du verbe.</a:t>
            </a:r>
          </a:p>
          <a:p>
            <a:pPr algn="just"/>
            <a:r>
              <a:rPr lang="fr-FR" sz="1200" kern="100" dirty="0">
                <a:solidFill>
                  <a:schemeClr val="tx1"/>
                </a:solidFill>
                <a:effectLst/>
                <a:latin typeface="+mn-lt"/>
                <a:ea typeface="Calibri" panose="020F0502020204030204" pitchFamily="34" charset="0"/>
                <a:cs typeface="Times New Roman" panose="02020603050405020304" pitchFamily="18" charset="0"/>
              </a:rPr>
              <a:t>La connaissance de la structure de la phrase vous a permis d’identifier le verbe probable. Pour être sûrs, vous disposez de moyens pour vérifier qu’il s’agit bien du verbe : changement de temps, encadrement par </a:t>
            </a:r>
            <a:r>
              <a:rPr lang="fr-FR" sz="1200" i="1" kern="100" dirty="0">
                <a:solidFill>
                  <a:schemeClr val="tx1"/>
                </a:solidFill>
                <a:effectLst/>
                <a:latin typeface="+mn-lt"/>
                <a:ea typeface="Calibri" panose="020F0502020204030204" pitchFamily="34" charset="0"/>
                <a:cs typeface="Times New Roman" panose="02020603050405020304" pitchFamily="18" charset="0"/>
              </a:rPr>
              <a:t>ne</a:t>
            </a:r>
            <a:r>
              <a:rPr lang="fr-FR" sz="1200" kern="100" dirty="0">
                <a:solidFill>
                  <a:schemeClr val="tx1"/>
                </a:solidFill>
                <a:effectLst/>
                <a:latin typeface="+mn-lt"/>
                <a:ea typeface="Calibri" panose="020F0502020204030204" pitchFamily="34" charset="0"/>
                <a:cs typeface="Times New Roman" panose="02020603050405020304" pitchFamily="18" charset="0"/>
              </a:rPr>
              <a:t>… </a:t>
            </a:r>
            <a:r>
              <a:rPr lang="fr-FR" sz="1200" i="1" kern="100" dirty="0">
                <a:solidFill>
                  <a:schemeClr val="tx1"/>
                </a:solidFill>
                <a:effectLst/>
                <a:latin typeface="+mn-lt"/>
                <a:ea typeface="Calibri" panose="020F0502020204030204" pitchFamily="34" charset="0"/>
                <a:cs typeface="Times New Roman" panose="02020603050405020304" pitchFamily="18" charset="0"/>
              </a:rPr>
              <a:t>pas</a:t>
            </a:r>
            <a:r>
              <a:rPr lang="fr-FR" sz="1200" kern="100" dirty="0">
                <a:solidFill>
                  <a:schemeClr val="tx1"/>
                </a:solidFill>
                <a:effectLst/>
                <a:latin typeface="+mn-lt"/>
                <a:ea typeface="Calibri" panose="020F0502020204030204" pitchFamily="34" charset="0"/>
                <a:cs typeface="Times New Roman" panose="02020603050405020304" pitchFamily="18" charset="0"/>
              </a:rPr>
              <a:t>…, ou remplacement par un mot dont on sait que c’est un verbe.»</a:t>
            </a:r>
          </a:p>
          <a:p>
            <a:endParaRPr lang="fr-FR" dirty="0"/>
          </a:p>
        </p:txBody>
      </p:sp>
      <p:sp>
        <p:nvSpPr>
          <p:cNvPr id="4" name="Espace réservé du numéro de diapositive 3">
            <a:extLst>
              <a:ext uri="{FF2B5EF4-FFF2-40B4-BE49-F238E27FC236}">
                <a16:creationId xmlns:a16="http://schemas.microsoft.com/office/drawing/2014/main" id="{B3BD243E-AF43-1E41-3062-19BB1C26A74A}"/>
              </a:ext>
            </a:extLst>
          </p:cNvPr>
          <p:cNvSpPr>
            <a:spLocks noGrp="1"/>
          </p:cNvSpPr>
          <p:nvPr>
            <p:ph type="sldNum" sz="quarter" idx="5"/>
          </p:nvPr>
        </p:nvSpPr>
        <p:spPr/>
        <p:txBody>
          <a:bodyPr/>
          <a:lstStyle/>
          <a:p>
            <a:fld id="{14C9B40B-93F8-F544-9816-A42AD1B6A826}" type="slidenum">
              <a:rPr lang="fr-FR" smtClean="0"/>
              <a:t>9</a:t>
            </a:fld>
            <a:endParaRPr lang="fr-FR"/>
          </a:p>
        </p:txBody>
      </p:sp>
    </p:spTree>
    <p:extLst>
      <p:ext uri="{BB962C8B-B14F-4D97-AF65-F5344CB8AC3E}">
        <p14:creationId xmlns:p14="http://schemas.microsoft.com/office/powerpoint/2010/main" val="299492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5C3266-947D-2BB3-C3F3-BE33B1201AA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BD3EC50-B6B2-EBD9-93E0-F8D1BCD5B0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6E902DE-372F-A445-1CD6-643B81B7C1E1}"/>
              </a:ext>
            </a:extLst>
          </p:cNvPr>
          <p:cNvSpPr>
            <a:spLocks noGrp="1"/>
          </p:cNvSpPr>
          <p:nvPr>
            <p:ph type="dt" sz="half" idx="10"/>
          </p:nvPr>
        </p:nvSpPr>
        <p:spPr/>
        <p:txBody>
          <a:bodyPr/>
          <a:lstStyle/>
          <a:p>
            <a:fld id="{64A347ED-F7B1-914F-A5F2-BA45A7567EF9}" type="datetimeFigureOut">
              <a:rPr lang="fr-FR" smtClean="0"/>
              <a:t>18/08/2026</a:t>
            </a:fld>
            <a:endParaRPr lang="fr-FR"/>
          </a:p>
        </p:txBody>
      </p:sp>
      <p:sp>
        <p:nvSpPr>
          <p:cNvPr id="5" name="Espace réservé du pied de page 4">
            <a:extLst>
              <a:ext uri="{FF2B5EF4-FFF2-40B4-BE49-F238E27FC236}">
                <a16:creationId xmlns:a16="http://schemas.microsoft.com/office/drawing/2014/main" id="{3D6A25CB-073F-0B6C-F475-9BF1FFA32CE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443B07C-747F-82A6-11D7-F76AF3079FAF}"/>
              </a:ext>
            </a:extLst>
          </p:cNvPr>
          <p:cNvSpPr>
            <a:spLocks noGrp="1"/>
          </p:cNvSpPr>
          <p:nvPr>
            <p:ph type="sldNum" sz="quarter" idx="12"/>
          </p:nvPr>
        </p:nvSpPr>
        <p:spPr/>
        <p:txBody>
          <a:bodyPr/>
          <a:lstStyle/>
          <a:p>
            <a:fld id="{61423459-9384-5746-A31B-FDD9BD3668CE}" type="slidenum">
              <a:rPr lang="fr-FR" smtClean="0"/>
              <a:t>‹N°›</a:t>
            </a:fld>
            <a:endParaRPr lang="fr-FR"/>
          </a:p>
        </p:txBody>
      </p:sp>
    </p:spTree>
    <p:extLst>
      <p:ext uri="{BB962C8B-B14F-4D97-AF65-F5344CB8AC3E}">
        <p14:creationId xmlns:p14="http://schemas.microsoft.com/office/powerpoint/2010/main" val="2103703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CFFBE9-368B-5CAA-BC4E-689A3275387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0A455E5-2FA0-AFA3-19A4-518B17AA809B}"/>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56BAEB8-B477-48EE-6DD5-DEFB823EA2D3}"/>
              </a:ext>
            </a:extLst>
          </p:cNvPr>
          <p:cNvSpPr>
            <a:spLocks noGrp="1"/>
          </p:cNvSpPr>
          <p:nvPr>
            <p:ph type="dt" sz="half" idx="10"/>
          </p:nvPr>
        </p:nvSpPr>
        <p:spPr/>
        <p:txBody>
          <a:bodyPr/>
          <a:lstStyle/>
          <a:p>
            <a:fld id="{64A347ED-F7B1-914F-A5F2-BA45A7567EF9}" type="datetimeFigureOut">
              <a:rPr lang="fr-FR" smtClean="0"/>
              <a:t>18/08/2026</a:t>
            </a:fld>
            <a:endParaRPr lang="fr-FR"/>
          </a:p>
        </p:txBody>
      </p:sp>
      <p:sp>
        <p:nvSpPr>
          <p:cNvPr id="5" name="Espace réservé du pied de page 4">
            <a:extLst>
              <a:ext uri="{FF2B5EF4-FFF2-40B4-BE49-F238E27FC236}">
                <a16:creationId xmlns:a16="http://schemas.microsoft.com/office/drawing/2014/main" id="{277D1B23-1BB0-4067-1390-DDBD779A0B4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773DF2A-7BAA-40A3-AAB6-D0D6B6CD0C4E}"/>
              </a:ext>
            </a:extLst>
          </p:cNvPr>
          <p:cNvSpPr>
            <a:spLocks noGrp="1"/>
          </p:cNvSpPr>
          <p:nvPr>
            <p:ph type="sldNum" sz="quarter" idx="12"/>
          </p:nvPr>
        </p:nvSpPr>
        <p:spPr/>
        <p:txBody>
          <a:bodyPr/>
          <a:lstStyle/>
          <a:p>
            <a:fld id="{61423459-9384-5746-A31B-FDD9BD3668CE}" type="slidenum">
              <a:rPr lang="fr-FR" smtClean="0"/>
              <a:t>‹N°›</a:t>
            </a:fld>
            <a:endParaRPr lang="fr-FR"/>
          </a:p>
        </p:txBody>
      </p:sp>
    </p:spTree>
    <p:extLst>
      <p:ext uri="{BB962C8B-B14F-4D97-AF65-F5344CB8AC3E}">
        <p14:creationId xmlns:p14="http://schemas.microsoft.com/office/powerpoint/2010/main" val="3347455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2979F6B-7993-A806-C484-79F0C65F378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1616FC9-4A95-6E68-D90F-283B638A39F4}"/>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DDE52E6-03B9-0F91-506D-0ABE850B21C5}"/>
              </a:ext>
            </a:extLst>
          </p:cNvPr>
          <p:cNvSpPr>
            <a:spLocks noGrp="1"/>
          </p:cNvSpPr>
          <p:nvPr>
            <p:ph type="dt" sz="half" idx="10"/>
          </p:nvPr>
        </p:nvSpPr>
        <p:spPr/>
        <p:txBody>
          <a:bodyPr/>
          <a:lstStyle/>
          <a:p>
            <a:fld id="{64A347ED-F7B1-914F-A5F2-BA45A7567EF9}" type="datetimeFigureOut">
              <a:rPr lang="fr-FR" smtClean="0"/>
              <a:t>18/08/2026</a:t>
            </a:fld>
            <a:endParaRPr lang="fr-FR"/>
          </a:p>
        </p:txBody>
      </p:sp>
      <p:sp>
        <p:nvSpPr>
          <p:cNvPr id="5" name="Espace réservé du pied de page 4">
            <a:extLst>
              <a:ext uri="{FF2B5EF4-FFF2-40B4-BE49-F238E27FC236}">
                <a16:creationId xmlns:a16="http://schemas.microsoft.com/office/drawing/2014/main" id="{F90FA4D1-95E2-40AA-99CE-F35FA245CC6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3AD209B-0E4F-5D50-869B-C72BBA217905}"/>
              </a:ext>
            </a:extLst>
          </p:cNvPr>
          <p:cNvSpPr>
            <a:spLocks noGrp="1"/>
          </p:cNvSpPr>
          <p:nvPr>
            <p:ph type="sldNum" sz="quarter" idx="12"/>
          </p:nvPr>
        </p:nvSpPr>
        <p:spPr/>
        <p:txBody>
          <a:bodyPr/>
          <a:lstStyle/>
          <a:p>
            <a:fld id="{61423459-9384-5746-A31B-FDD9BD3668CE}" type="slidenum">
              <a:rPr lang="fr-FR" smtClean="0"/>
              <a:t>‹N°›</a:t>
            </a:fld>
            <a:endParaRPr lang="fr-FR"/>
          </a:p>
        </p:txBody>
      </p:sp>
    </p:spTree>
    <p:extLst>
      <p:ext uri="{BB962C8B-B14F-4D97-AF65-F5344CB8AC3E}">
        <p14:creationId xmlns:p14="http://schemas.microsoft.com/office/powerpoint/2010/main" val="1870317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E0DCD8-93BD-FD0E-15E3-1F786711129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59BA3E1-5B66-3457-9D0C-F1D4AFB4B2C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4BB033F-F6EA-C27C-E517-080D11A28A6D}"/>
              </a:ext>
            </a:extLst>
          </p:cNvPr>
          <p:cNvSpPr>
            <a:spLocks noGrp="1"/>
          </p:cNvSpPr>
          <p:nvPr>
            <p:ph type="dt" sz="half" idx="10"/>
          </p:nvPr>
        </p:nvSpPr>
        <p:spPr/>
        <p:txBody>
          <a:bodyPr/>
          <a:lstStyle/>
          <a:p>
            <a:fld id="{64A347ED-F7B1-914F-A5F2-BA45A7567EF9}" type="datetimeFigureOut">
              <a:rPr lang="fr-FR" smtClean="0"/>
              <a:t>18/08/2026</a:t>
            </a:fld>
            <a:endParaRPr lang="fr-FR"/>
          </a:p>
        </p:txBody>
      </p:sp>
      <p:sp>
        <p:nvSpPr>
          <p:cNvPr id="5" name="Espace réservé du pied de page 4">
            <a:extLst>
              <a:ext uri="{FF2B5EF4-FFF2-40B4-BE49-F238E27FC236}">
                <a16:creationId xmlns:a16="http://schemas.microsoft.com/office/drawing/2014/main" id="{3088A689-6BE9-E454-7ED2-C92B1AB067A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193AD1E-E270-797A-560D-6B7EB422F84D}"/>
              </a:ext>
            </a:extLst>
          </p:cNvPr>
          <p:cNvSpPr>
            <a:spLocks noGrp="1"/>
          </p:cNvSpPr>
          <p:nvPr>
            <p:ph type="sldNum" sz="quarter" idx="12"/>
          </p:nvPr>
        </p:nvSpPr>
        <p:spPr/>
        <p:txBody>
          <a:bodyPr/>
          <a:lstStyle/>
          <a:p>
            <a:fld id="{61423459-9384-5746-A31B-FDD9BD3668CE}" type="slidenum">
              <a:rPr lang="fr-FR" smtClean="0"/>
              <a:t>‹N°›</a:t>
            </a:fld>
            <a:endParaRPr lang="fr-FR"/>
          </a:p>
        </p:txBody>
      </p:sp>
    </p:spTree>
    <p:extLst>
      <p:ext uri="{BB962C8B-B14F-4D97-AF65-F5344CB8AC3E}">
        <p14:creationId xmlns:p14="http://schemas.microsoft.com/office/powerpoint/2010/main" val="652305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D232C9-95D8-D65B-759E-D5772123162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6F1371BC-8D77-3930-A698-6FF2AEEEE8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62962BC-EE53-7CE4-F329-37D1092CCBEA}"/>
              </a:ext>
            </a:extLst>
          </p:cNvPr>
          <p:cNvSpPr>
            <a:spLocks noGrp="1"/>
          </p:cNvSpPr>
          <p:nvPr>
            <p:ph type="dt" sz="half" idx="10"/>
          </p:nvPr>
        </p:nvSpPr>
        <p:spPr/>
        <p:txBody>
          <a:bodyPr/>
          <a:lstStyle/>
          <a:p>
            <a:fld id="{64A347ED-F7B1-914F-A5F2-BA45A7567EF9}" type="datetimeFigureOut">
              <a:rPr lang="fr-FR" smtClean="0"/>
              <a:t>18/08/2026</a:t>
            </a:fld>
            <a:endParaRPr lang="fr-FR"/>
          </a:p>
        </p:txBody>
      </p:sp>
      <p:sp>
        <p:nvSpPr>
          <p:cNvPr id="5" name="Espace réservé du pied de page 4">
            <a:extLst>
              <a:ext uri="{FF2B5EF4-FFF2-40B4-BE49-F238E27FC236}">
                <a16:creationId xmlns:a16="http://schemas.microsoft.com/office/drawing/2014/main" id="{803DF368-2F2F-C773-DCF6-DE8B2C22FF1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1175203-DDE1-6B4B-2B02-B735A8DE13C6}"/>
              </a:ext>
            </a:extLst>
          </p:cNvPr>
          <p:cNvSpPr>
            <a:spLocks noGrp="1"/>
          </p:cNvSpPr>
          <p:nvPr>
            <p:ph type="sldNum" sz="quarter" idx="12"/>
          </p:nvPr>
        </p:nvSpPr>
        <p:spPr/>
        <p:txBody>
          <a:bodyPr/>
          <a:lstStyle/>
          <a:p>
            <a:fld id="{61423459-9384-5746-A31B-FDD9BD3668CE}" type="slidenum">
              <a:rPr lang="fr-FR" smtClean="0"/>
              <a:t>‹N°›</a:t>
            </a:fld>
            <a:endParaRPr lang="fr-FR"/>
          </a:p>
        </p:txBody>
      </p:sp>
    </p:spTree>
    <p:extLst>
      <p:ext uri="{BB962C8B-B14F-4D97-AF65-F5344CB8AC3E}">
        <p14:creationId xmlns:p14="http://schemas.microsoft.com/office/powerpoint/2010/main" val="2599675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CB7536-368E-8BC1-1622-5555F5D5B22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995FE9E-7A0A-4496-7681-7E569580D50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93ED3115-92F1-82D2-338A-5555AB465DB5}"/>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53BA5748-4A13-97B7-AD4E-7D73E5458322}"/>
              </a:ext>
            </a:extLst>
          </p:cNvPr>
          <p:cNvSpPr>
            <a:spLocks noGrp="1"/>
          </p:cNvSpPr>
          <p:nvPr>
            <p:ph type="dt" sz="half" idx="10"/>
          </p:nvPr>
        </p:nvSpPr>
        <p:spPr/>
        <p:txBody>
          <a:bodyPr/>
          <a:lstStyle/>
          <a:p>
            <a:fld id="{64A347ED-F7B1-914F-A5F2-BA45A7567EF9}" type="datetimeFigureOut">
              <a:rPr lang="fr-FR" smtClean="0"/>
              <a:t>18/08/2026</a:t>
            </a:fld>
            <a:endParaRPr lang="fr-FR"/>
          </a:p>
        </p:txBody>
      </p:sp>
      <p:sp>
        <p:nvSpPr>
          <p:cNvPr id="6" name="Espace réservé du pied de page 5">
            <a:extLst>
              <a:ext uri="{FF2B5EF4-FFF2-40B4-BE49-F238E27FC236}">
                <a16:creationId xmlns:a16="http://schemas.microsoft.com/office/drawing/2014/main" id="{5E027B92-3503-0E19-B99F-72FFD8DB27E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2732430-5A8B-E03B-38F0-116B5F499701}"/>
              </a:ext>
            </a:extLst>
          </p:cNvPr>
          <p:cNvSpPr>
            <a:spLocks noGrp="1"/>
          </p:cNvSpPr>
          <p:nvPr>
            <p:ph type="sldNum" sz="quarter" idx="12"/>
          </p:nvPr>
        </p:nvSpPr>
        <p:spPr/>
        <p:txBody>
          <a:bodyPr/>
          <a:lstStyle/>
          <a:p>
            <a:fld id="{61423459-9384-5746-A31B-FDD9BD3668CE}" type="slidenum">
              <a:rPr lang="fr-FR" smtClean="0"/>
              <a:t>‹N°›</a:t>
            </a:fld>
            <a:endParaRPr lang="fr-FR"/>
          </a:p>
        </p:txBody>
      </p:sp>
    </p:spTree>
    <p:extLst>
      <p:ext uri="{BB962C8B-B14F-4D97-AF65-F5344CB8AC3E}">
        <p14:creationId xmlns:p14="http://schemas.microsoft.com/office/powerpoint/2010/main" val="4059447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C5105C-2D52-FB51-51EC-44D316FA9F4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3A435E4-36C7-35D0-572D-0F649D6B51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721CD63-9968-E6F7-8F0C-6A399E24395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3A1D5CB-9ECD-0F4C-1336-F4F72967F6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049C780-753D-15B9-84BA-D1540600480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6CEBB0F-6447-0DB8-69BF-6CAF93255E5E}"/>
              </a:ext>
            </a:extLst>
          </p:cNvPr>
          <p:cNvSpPr>
            <a:spLocks noGrp="1"/>
          </p:cNvSpPr>
          <p:nvPr>
            <p:ph type="dt" sz="half" idx="10"/>
          </p:nvPr>
        </p:nvSpPr>
        <p:spPr/>
        <p:txBody>
          <a:bodyPr/>
          <a:lstStyle/>
          <a:p>
            <a:fld id="{64A347ED-F7B1-914F-A5F2-BA45A7567EF9}" type="datetimeFigureOut">
              <a:rPr lang="fr-FR" smtClean="0"/>
              <a:t>18/08/2026</a:t>
            </a:fld>
            <a:endParaRPr lang="fr-FR"/>
          </a:p>
        </p:txBody>
      </p:sp>
      <p:sp>
        <p:nvSpPr>
          <p:cNvPr id="8" name="Espace réservé du pied de page 7">
            <a:extLst>
              <a:ext uri="{FF2B5EF4-FFF2-40B4-BE49-F238E27FC236}">
                <a16:creationId xmlns:a16="http://schemas.microsoft.com/office/drawing/2014/main" id="{8B022F77-008B-2CA0-9747-4EA34D63B33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123051-EA06-D7C9-6F80-B14B450DDCA6}"/>
              </a:ext>
            </a:extLst>
          </p:cNvPr>
          <p:cNvSpPr>
            <a:spLocks noGrp="1"/>
          </p:cNvSpPr>
          <p:nvPr>
            <p:ph type="sldNum" sz="quarter" idx="12"/>
          </p:nvPr>
        </p:nvSpPr>
        <p:spPr/>
        <p:txBody>
          <a:bodyPr/>
          <a:lstStyle/>
          <a:p>
            <a:fld id="{61423459-9384-5746-A31B-FDD9BD3668CE}" type="slidenum">
              <a:rPr lang="fr-FR" smtClean="0"/>
              <a:t>‹N°›</a:t>
            </a:fld>
            <a:endParaRPr lang="fr-FR"/>
          </a:p>
        </p:txBody>
      </p:sp>
    </p:spTree>
    <p:extLst>
      <p:ext uri="{BB962C8B-B14F-4D97-AF65-F5344CB8AC3E}">
        <p14:creationId xmlns:p14="http://schemas.microsoft.com/office/powerpoint/2010/main" val="3584807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376AD7-D599-12CB-D2A7-0BFDCDB011E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90A048D-6A5A-3938-1D15-496AEC65C8C8}"/>
              </a:ext>
            </a:extLst>
          </p:cNvPr>
          <p:cNvSpPr>
            <a:spLocks noGrp="1"/>
          </p:cNvSpPr>
          <p:nvPr>
            <p:ph type="dt" sz="half" idx="10"/>
          </p:nvPr>
        </p:nvSpPr>
        <p:spPr/>
        <p:txBody>
          <a:bodyPr/>
          <a:lstStyle/>
          <a:p>
            <a:fld id="{64A347ED-F7B1-914F-A5F2-BA45A7567EF9}" type="datetimeFigureOut">
              <a:rPr lang="fr-FR" smtClean="0"/>
              <a:t>18/08/2026</a:t>
            </a:fld>
            <a:endParaRPr lang="fr-FR"/>
          </a:p>
        </p:txBody>
      </p:sp>
      <p:sp>
        <p:nvSpPr>
          <p:cNvPr id="4" name="Espace réservé du pied de page 3">
            <a:extLst>
              <a:ext uri="{FF2B5EF4-FFF2-40B4-BE49-F238E27FC236}">
                <a16:creationId xmlns:a16="http://schemas.microsoft.com/office/drawing/2014/main" id="{917296DA-654B-AF19-53D7-CECF6080E4D3}"/>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A98F55C8-8FF6-D512-D89E-F909E28CF9EA}"/>
              </a:ext>
            </a:extLst>
          </p:cNvPr>
          <p:cNvSpPr>
            <a:spLocks noGrp="1"/>
          </p:cNvSpPr>
          <p:nvPr>
            <p:ph type="sldNum" sz="quarter" idx="12"/>
          </p:nvPr>
        </p:nvSpPr>
        <p:spPr/>
        <p:txBody>
          <a:bodyPr/>
          <a:lstStyle/>
          <a:p>
            <a:fld id="{61423459-9384-5746-A31B-FDD9BD3668CE}" type="slidenum">
              <a:rPr lang="fr-FR" smtClean="0"/>
              <a:t>‹N°›</a:t>
            </a:fld>
            <a:endParaRPr lang="fr-FR"/>
          </a:p>
        </p:txBody>
      </p:sp>
    </p:spTree>
    <p:extLst>
      <p:ext uri="{BB962C8B-B14F-4D97-AF65-F5344CB8AC3E}">
        <p14:creationId xmlns:p14="http://schemas.microsoft.com/office/powerpoint/2010/main" val="1006047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0A0391D-8559-4E69-FC7C-9B2D1BF2A5CC}"/>
              </a:ext>
            </a:extLst>
          </p:cNvPr>
          <p:cNvSpPr>
            <a:spLocks noGrp="1"/>
          </p:cNvSpPr>
          <p:nvPr>
            <p:ph type="dt" sz="half" idx="10"/>
          </p:nvPr>
        </p:nvSpPr>
        <p:spPr/>
        <p:txBody>
          <a:bodyPr/>
          <a:lstStyle/>
          <a:p>
            <a:fld id="{64A347ED-F7B1-914F-A5F2-BA45A7567EF9}" type="datetimeFigureOut">
              <a:rPr lang="fr-FR" smtClean="0"/>
              <a:t>18/08/2026</a:t>
            </a:fld>
            <a:endParaRPr lang="fr-FR"/>
          </a:p>
        </p:txBody>
      </p:sp>
      <p:sp>
        <p:nvSpPr>
          <p:cNvPr id="3" name="Espace réservé du pied de page 2">
            <a:extLst>
              <a:ext uri="{FF2B5EF4-FFF2-40B4-BE49-F238E27FC236}">
                <a16:creationId xmlns:a16="http://schemas.microsoft.com/office/drawing/2014/main" id="{18382355-7A90-BA81-1D29-7DE955E24F7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9D8184A-10DF-A686-52F5-B45F6328A4B5}"/>
              </a:ext>
            </a:extLst>
          </p:cNvPr>
          <p:cNvSpPr>
            <a:spLocks noGrp="1"/>
          </p:cNvSpPr>
          <p:nvPr>
            <p:ph type="sldNum" sz="quarter" idx="12"/>
          </p:nvPr>
        </p:nvSpPr>
        <p:spPr/>
        <p:txBody>
          <a:bodyPr/>
          <a:lstStyle/>
          <a:p>
            <a:fld id="{61423459-9384-5746-A31B-FDD9BD3668CE}" type="slidenum">
              <a:rPr lang="fr-FR" smtClean="0"/>
              <a:t>‹N°›</a:t>
            </a:fld>
            <a:endParaRPr lang="fr-FR"/>
          </a:p>
        </p:txBody>
      </p:sp>
    </p:spTree>
    <p:extLst>
      <p:ext uri="{BB962C8B-B14F-4D97-AF65-F5344CB8AC3E}">
        <p14:creationId xmlns:p14="http://schemas.microsoft.com/office/powerpoint/2010/main" val="1872089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A7839C-6895-889A-3FA3-F55FEA90639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82A2743-C6AD-1F52-3AA0-E44F032176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86E07192-30BE-81D3-920F-15633A6A22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CDD2BA7-3609-4BCD-40E3-CDC48F612061}"/>
              </a:ext>
            </a:extLst>
          </p:cNvPr>
          <p:cNvSpPr>
            <a:spLocks noGrp="1"/>
          </p:cNvSpPr>
          <p:nvPr>
            <p:ph type="dt" sz="half" idx="10"/>
          </p:nvPr>
        </p:nvSpPr>
        <p:spPr/>
        <p:txBody>
          <a:bodyPr/>
          <a:lstStyle/>
          <a:p>
            <a:fld id="{64A347ED-F7B1-914F-A5F2-BA45A7567EF9}" type="datetimeFigureOut">
              <a:rPr lang="fr-FR" smtClean="0"/>
              <a:t>18/08/2026</a:t>
            </a:fld>
            <a:endParaRPr lang="fr-FR"/>
          </a:p>
        </p:txBody>
      </p:sp>
      <p:sp>
        <p:nvSpPr>
          <p:cNvPr id="6" name="Espace réservé du pied de page 5">
            <a:extLst>
              <a:ext uri="{FF2B5EF4-FFF2-40B4-BE49-F238E27FC236}">
                <a16:creationId xmlns:a16="http://schemas.microsoft.com/office/drawing/2014/main" id="{5664D166-677A-6301-20C1-AE8DD2657BF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6C61EEA-7455-E56D-4A9B-89038D23C010}"/>
              </a:ext>
            </a:extLst>
          </p:cNvPr>
          <p:cNvSpPr>
            <a:spLocks noGrp="1"/>
          </p:cNvSpPr>
          <p:nvPr>
            <p:ph type="sldNum" sz="quarter" idx="12"/>
          </p:nvPr>
        </p:nvSpPr>
        <p:spPr/>
        <p:txBody>
          <a:bodyPr/>
          <a:lstStyle/>
          <a:p>
            <a:fld id="{61423459-9384-5746-A31B-FDD9BD3668CE}" type="slidenum">
              <a:rPr lang="fr-FR" smtClean="0"/>
              <a:t>‹N°›</a:t>
            </a:fld>
            <a:endParaRPr lang="fr-FR"/>
          </a:p>
        </p:txBody>
      </p:sp>
    </p:spTree>
    <p:extLst>
      <p:ext uri="{BB962C8B-B14F-4D97-AF65-F5344CB8AC3E}">
        <p14:creationId xmlns:p14="http://schemas.microsoft.com/office/powerpoint/2010/main" val="3157172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7AB41A-81B1-5B42-1F00-C47F7FAF25D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93B27855-AC89-16AA-F600-D760D3D0DE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873F56CB-2AD8-BA6E-4995-1935F8EA5F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41A35F4-158F-A3AA-BEEB-A6935F211F58}"/>
              </a:ext>
            </a:extLst>
          </p:cNvPr>
          <p:cNvSpPr>
            <a:spLocks noGrp="1"/>
          </p:cNvSpPr>
          <p:nvPr>
            <p:ph type="dt" sz="half" idx="10"/>
          </p:nvPr>
        </p:nvSpPr>
        <p:spPr/>
        <p:txBody>
          <a:bodyPr/>
          <a:lstStyle/>
          <a:p>
            <a:fld id="{64A347ED-F7B1-914F-A5F2-BA45A7567EF9}" type="datetimeFigureOut">
              <a:rPr lang="fr-FR" smtClean="0"/>
              <a:t>18/08/2026</a:t>
            </a:fld>
            <a:endParaRPr lang="fr-FR"/>
          </a:p>
        </p:txBody>
      </p:sp>
      <p:sp>
        <p:nvSpPr>
          <p:cNvPr id="6" name="Espace réservé du pied de page 5">
            <a:extLst>
              <a:ext uri="{FF2B5EF4-FFF2-40B4-BE49-F238E27FC236}">
                <a16:creationId xmlns:a16="http://schemas.microsoft.com/office/drawing/2014/main" id="{650A1FBA-07EC-E0B8-6088-57116393C98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CEF5F6F-9E9A-0BF2-BCB9-E1199931D833}"/>
              </a:ext>
            </a:extLst>
          </p:cNvPr>
          <p:cNvSpPr>
            <a:spLocks noGrp="1"/>
          </p:cNvSpPr>
          <p:nvPr>
            <p:ph type="sldNum" sz="quarter" idx="12"/>
          </p:nvPr>
        </p:nvSpPr>
        <p:spPr/>
        <p:txBody>
          <a:bodyPr/>
          <a:lstStyle/>
          <a:p>
            <a:fld id="{61423459-9384-5746-A31B-FDD9BD3668CE}" type="slidenum">
              <a:rPr lang="fr-FR" smtClean="0"/>
              <a:t>‹N°›</a:t>
            </a:fld>
            <a:endParaRPr lang="fr-FR"/>
          </a:p>
        </p:txBody>
      </p:sp>
    </p:spTree>
    <p:extLst>
      <p:ext uri="{BB962C8B-B14F-4D97-AF65-F5344CB8AC3E}">
        <p14:creationId xmlns:p14="http://schemas.microsoft.com/office/powerpoint/2010/main" val="2466448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272E159-EBF0-614B-5DAB-EFC37966E8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0E2A8C8-94D3-45E4-F284-4859FF3384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AA3D5A6-4944-BFB4-DAC1-1121C24ECF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A347ED-F7B1-914F-A5F2-BA45A7567EF9}" type="datetimeFigureOut">
              <a:rPr lang="fr-FR" smtClean="0"/>
              <a:t>18/08/2026</a:t>
            </a:fld>
            <a:endParaRPr lang="fr-FR"/>
          </a:p>
        </p:txBody>
      </p:sp>
      <p:sp>
        <p:nvSpPr>
          <p:cNvPr id="5" name="Espace réservé du pied de page 4">
            <a:extLst>
              <a:ext uri="{FF2B5EF4-FFF2-40B4-BE49-F238E27FC236}">
                <a16:creationId xmlns:a16="http://schemas.microsoft.com/office/drawing/2014/main" id="{8DF83F7A-FF67-3232-766E-697AD44A5C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6E10277E-2161-4A17-6B6C-7AC981B8F0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423459-9384-5746-A31B-FDD9BD3668CE}" type="slidenum">
              <a:rPr lang="fr-FR" smtClean="0"/>
              <a:t>‹N°›</a:t>
            </a:fld>
            <a:endParaRPr lang="fr-FR"/>
          </a:p>
        </p:txBody>
      </p:sp>
    </p:spTree>
    <p:extLst>
      <p:ext uri="{BB962C8B-B14F-4D97-AF65-F5344CB8AC3E}">
        <p14:creationId xmlns:p14="http://schemas.microsoft.com/office/powerpoint/2010/main" val="37823976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CC643B-2B8F-C8DF-709B-4630C51E2EF3}"/>
              </a:ext>
            </a:extLst>
          </p:cNvPr>
          <p:cNvSpPr>
            <a:spLocks noGrp="1"/>
          </p:cNvSpPr>
          <p:nvPr>
            <p:ph type="ctrTitle"/>
          </p:nvPr>
        </p:nvSpPr>
        <p:spPr>
          <a:xfrm>
            <a:off x="1524000" y="1122362"/>
            <a:ext cx="9144000" cy="2863041"/>
          </a:xfrm>
        </p:spPr>
        <p:txBody>
          <a:bodyPr/>
          <a:lstStyle/>
          <a:p>
            <a:r>
              <a:rPr lang="fr-FR" dirty="0"/>
              <a:t>Au cours de… grammaire</a:t>
            </a:r>
          </a:p>
        </p:txBody>
      </p:sp>
      <p:sp>
        <p:nvSpPr>
          <p:cNvPr id="3" name="Sous-titre 2">
            <a:extLst>
              <a:ext uri="{FF2B5EF4-FFF2-40B4-BE49-F238E27FC236}">
                <a16:creationId xmlns:a16="http://schemas.microsoft.com/office/drawing/2014/main" id="{09E228E1-00E6-F6EE-F196-F6537FBE2FFB}"/>
              </a:ext>
            </a:extLst>
          </p:cNvPr>
          <p:cNvSpPr>
            <a:spLocks noGrp="1"/>
          </p:cNvSpPr>
          <p:nvPr>
            <p:ph type="subTitle" idx="1"/>
          </p:nvPr>
        </p:nvSpPr>
        <p:spPr>
          <a:xfrm>
            <a:off x="1524000" y="3985404"/>
            <a:ext cx="9144000" cy="1272396"/>
          </a:xfrm>
        </p:spPr>
        <p:txBody>
          <a:bodyPr/>
          <a:lstStyle/>
          <a:p>
            <a:endParaRPr lang="fr-FR" dirty="0"/>
          </a:p>
        </p:txBody>
      </p:sp>
      <p:sp>
        <p:nvSpPr>
          <p:cNvPr id="4" name="ZoneTexte 3">
            <a:extLst>
              <a:ext uri="{FF2B5EF4-FFF2-40B4-BE49-F238E27FC236}">
                <a16:creationId xmlns:a16="http://schemas.microsoft.com/office/drawing/2014/main" id="{459F34B4-D099-4DD6-2C0B-FA3BBF03512A}"/>
              </a:ext>
            </a:extLst>
          </p:cNvPr>
          <p:cNvSpPr txBox="1"/>
          <p:nvPr/>
        </p:nvSpPr>
        <p:spPr>
          <a:xfrm>
            <a:off x="1524000" y="1122363"/>
            <a:ext cx="3234690" cy="1207770"/>
          </a:xfrm>
          <a:prstGeom prst="rect">
            <a:avLst/>
          </a:prstGeom>
          <a:noFill/>
        </p:spPr>
        <p:txBody>
          <a:bodyPr wrap="none" rtlCol="0">
            <a:spAutoFit/>
          </a:bodyPr>
          <a:lstStyle/>
          <a:p>
            <a:pPr algn="just"/>
            <a:r>
              <a:rPr lang="fr-FR"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 petite fabrique de grammaire</a:t>
            </a:r>
            <a:endParaRPr lang="fr-FR" sz="120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 Ansart</a:t>
            </a:r>
            <a:endParaRPr lang="fr-FR" sz="120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 Dégeorges</a:t>
            </a:r>
            <a:endParaRPr lang="fr-FR" sz="120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fr-FR"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 Sève</a:t>
            </a:r>
            <a:endParaRPr lang="fr-FR" sz="120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24341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C95BF9-0A2E-C10A-DAAB-2069D53D90A5}"/>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A01491C-30B5-6651-FEFF-EB14109C0F77}"/>
              </a:ext>
            </a:extLst>
          </p:cNvPr>
          <p:cNvSpPr>
            <a:spLocks noGrp="1"/>
          </p:cNvSpPr>
          <p:nvPr>
            <p:ph idx="1"/>
          </p:nvPr>
        </p:nvSpPr>
        <p:spPr/>
        <p:txBody>
          <a:bodyPr/>
          <a:lstStyle/>
          <a:p>
            <a:pPr marL="0" indent="0">
              <a:buNone/>
            </a:pPr>
            <a:endParaRPr lang="fr-FR" dirty="0"/>
          </a:p>
          <a:p>
            <a:pPr marL="0" indent="0">
              <a:buNone/>
            </a:pPr>
            <a:r>
              <a:rPr lang="fr-FR"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On ne voyait de loin qu’une masse grouillante et colorée : un tas d’oiseaux se disputaient du maïs répandu par terre. </a:t>
            </a:r>
            <a:endParaRPr lang="fr-FR"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1594427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90F7D-031F-70C6-2437-62DE877AF3E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EB7D20C-694C-95AD-3DA1-4495DC59F03E}"/>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60CEB79-F75D-890F-B243-53E220DD8FE1}"/>
              </a:ext>
            </a:extLst>
          </p:cNvPr>
          <p:cNvSpPr>
            <a:spLocks noGrp="1"/>
          </p:cNvSpPr>
          <p:nvPr>
            <p:ph idx="1"/>
          </p:nvPr>
        </p:nvSpPr>
        <p:spPr/>
        <p:txBody>
          <a:bodyPr/>
          <a:lstStyle/>
          <a:p>
            <a:pPr marL="0" indent="0">
              <a:buNone/>
            </a:pPr>
            <a:endParaRPr lang="fr-FR" dirty="0"/>
          </a:p>
          <a:p>
            <a:pPr marL="0" indent="0">
              <a:buNone/>
            </a:pPr>
            <a:r>
              <a:rPr lang="fr-FR"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On ne voyait de loin qu’ </a:t>
            </a:r>
            <a:r>
              <a:rPr lang="fr-FR" sz="2000" kern="1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une</a:t>
            </a:r>
            <a:r>
              <a:rPr lang="fr-FR"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20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masse</a:t>
            </a:r>
            <a:r>
              <a:rPr lang="fr-FR"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grouillante et colorée : </a:t>
            </a:r>
            <a:r>
              <a:rPr lang="fr-FR" sz="2000" kern="1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un</a:t>
            </a:r>
            <a:r>
              <a:rPr lang="fr-FR"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20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tas</a:t>
            </a:r>
            <a:r>
              <a:rPr lang="fr-FR"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d’oiseaux se disputaient </a:t>
            </a:r>
            <a:r>
              <a:rPr lang="fr-FR" sz="2000" kern="1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du</a:t>
            </a:r>
            <a:r>
              <a:rPr lang="fr-FR"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fr-FR" sz="20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maïs</a:t>
            </a:r>
            <a:r>
              <a:rPr lang="fr-FR"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répandu par terre. </a:t>
            </a:r>
            <a:endParaRPr lang="fr-FR"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576203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8AB77-29B1-D750-59C6-2ACE1B2BC2B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64671FC-6E72-DAB2-39ED-02E72E2DB5A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09231DA-D73B-D9FD-EFBE-CD048C45A7F0}"/>
              </a:ext>
            </a:extLst>
          </p:cNvPr>
          <p:cNvSpPr>
            <a:spLocks noGrp="1"/>
          </p:cNvSpPr>
          <p:nvPr>
            <p:ph idx="1"/>
          </p:nvPr>
        </p:nvSpPr>
        <p:spPr/>
        <p:txBody>
          <a:bodyPr/>
          <a:lstStyle/>
          <a:p>
            <a:pPr marL="0" indent="0">
              <a:buNone/>
            </a:pPr>
            <a:endParaRPr lang="fr-FR" dirty="0"/>
          </a:p>
          <a:p>
            <a:pPr marL="0" indent="0">
              <a:buNone/>
            </a:pPr>
            <a:r>
              <a:rPr lang="fr-FR" sz="2000" kern="100" dirty="0">
                <a:latin typeface="Times New Roman" panose="02020603050405020304" pitchFamily="18" charset="0"/>
                <a:ea typeface="Calibri" panose="020F0502020204030204" pitchFamily="34" charset="0"/>
                <a:cs typeface="Times New Roman" panose="02020603050405020304" pitchFamily="18" charset="0"/>
              </a:rPr>
              <a:t>U</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n tas d’oiseaux se disputaient du maïs. </a:t>
            </a:r>
          </a:p>
          <a:p>
            <a:pPr marL="0" indent="0">
              <a:buNone/>
            </a:pPr>
            <a:endParaRPr lang="fr-FR" dirty="0"/>
          </a:p>
        </p:txBody>
      </p:sp>
    </p:spTree>
    <p:extLst>
      <p:ext uri="{BB962C8B-B14F-4D97-AF65-F5344CB8AC3E}">
        <p14:creationId xmlns:p14="http://schemas.microsoft.com/office/powerpoint/2010/main" val="3916709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E4D26-A8F8-D782-15A0-30E4E68FA35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5B62496-3AC0-9040-7D9E-0C902FB46550}"/>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16ABBCE-219F-7335-CC9B-F252D55358DE}"/>
              </a:ext>
            </a:extLst>
          </p:cNvPr>
          <p:cNvSpPr>
            <a:spLocks noGrp="1"/>
          </p:cNvSpPr>
          <p:nvPr>
            <p:ph idx="1"/>
          </p:nvPr>
        </p:nvSpPr>
        <p:spPr/>
        <p:txBody>
          <a:bodyPr/>
          <a:lstStyle/>
          <a:p>
            <a:pPr marL="0" indent="0">
              <a:buNone/>
            </a:pPr>
            <a:endParaRPr lang="fr-FR" dirty="0"/>
          </a:p>
          <a:p>
            <a:pPr marL="0" indent="0">
              <a:buNone/>
            </a:pPr>
            <a:r>
              <a:rPr lang="fr-FR" sz="2000" kern="1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U</a:t>
            </a:r>
            <a:r>
              <a:rPr lang="fr-FR" sz="20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n tas d’oiseaux </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se disputaient du maïs</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indent="0">
              <a:buNone/>
            </a:pPr>
            <a:endParaRPr lang="fr-FR" dirty="0"/>
          </a:p>
        </p:txBody>
      </p:sp>
    </p:spTree>
    <p:extLst>
      <p:ext uri="{BB962C8B-B14F-4D97-AF65-F5344CB8AC3E}">
        <p14:creationId xmlns:p14="http://schemas.microsoft.com/office/powerpoint/2010/main" val="1697188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73CCB-E5E6-A8E8-58ED-644B006CC26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116F081-66DA-24DA-8BAF-BE89FAA79087}"/>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7CDC6414-1308-0C71-48F2-A35CE82903E6}"/>
              </a:ext>
            </a:extLst>
          </p:cNvPr>
          <p:cNvSpPr>
            <a:spLocks noGrp="1"/>
          </p:cNvSpPr>
          <p:nvPr>
            <p:ph idx="1"/>
          </p:nvPr>
        </p:nvSpPr>
        <p:spPr/>
        <p:txBody>
          <a:bodyPr/>
          <a:lstStyle/>
          <a:p>
            <a:pPr marL="0" indent="0">
              <a:buNone/>
            </a:pPr>
            <a:endParaRPr lang="fr-FR" dirty="0"/>
          </a:p>
          <a:p>
            <a:pPr marL="0" indent="0">
              <a:buNone/>
            </a:pPr>
            <a:r>
              <a:rPr lang="fr-FR" sz="2000" kern="100"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U</a:t>
            </a:r>
            <a:r>
              <a:rPr lang="fr-FR" sz="2000" kern="1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n tas d’   </a:t>
            </a:r>
            <a:r>
              <a:rPr lang="fr-FR" sz="20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oiseaux </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se disputaient du maïs</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indent="0">
              <a:buNone/>
            </a:pPr>
            <a:r>
              <a:rPr lang="fr-FR" sz="2000" kern="100"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Beaucoup </a:t>
            </a:r>
            <a:r>
              <a:rPr lang="fr-FR" sz="20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oiseaux </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se disputaient du maïs</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2000" kern="100" dirty="0">
              <a:solidFill>
                <a:srgbClr val="00B0F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2000" kern="1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Plusieurs. </a:t>
            </a:r>
            <a:r>
              <a:rPr lang="fr-FR" sz="20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oiseaux </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se disputaient du maïs</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2000" kern="1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2000" kern="100"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Onze        </a:t>
            </a:r>
            <a:r>
              <a:rPr lang="fr-FR" sz="20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oiseaux </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se disputaient du maïs</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2000" kern="100" dirty="0">
              <a:solidFill>
                <a:srgbClr val="00B0F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fr-FR" sz="2000" kern="1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Des          </a:t>
            </a:r>
            <a:r>
              <a:rPr lang="fr-FR" sz="20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oiseaux </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se disputaient du maïs</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2000" kern="1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3815060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5BB932-B1EB-2A5A-F629-405727B012C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9CF37C9F-4EDB-5EB9-36E9-42F6E4712163}"/>
              </a:ext>
            </a:extLst>
          </p:cNvPr>
          <p:cNvSpPr>
            <a:spLocks noGrp="1"/>
          </p:cNvSpPr>
          <p:nvPr>
            <p:ph idx="1"/>
          </p:nvPr>
        </p:nvSpPr>
        <p:spPr/>
        <p:txBody>
          <a:bodyPr/>
          <a:lstStyle/>
          <a:p>
            <a:pPr marL="0" indent="0">
              <a:buNone/>
            </a:pP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Au cours de la bagarre, un évènement provoqua la surprise. À côté de la grange le chien de la maison aboya soudainement et mit tout le monde en fuite.</a:t>
            </a:r>
          </a:p>
          <a:p>
            <a:pPr marL="0" indent="0">
              <a:buNone/>
            </a:pPr>
            <a:endParaRPr lang="fr-FR" dirty="0"/>
          </a:p>
        </p:txBody>
      </p:sp>
    </p:spTree>
    <p:extLst>
      <p:ext uri="{BB962C8B-B14F-4D97-AF65-F5344CB8AC3E}">
        <p14:creationId xmlns:p14="http://schemas.microsoft.com/office/powerpoint/2010/main" val="40571244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27E6D-DAF4-CBFC-A62F-0CCCA010978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C894820-2C62-95D4-FCDE-A9125DB74025}"/>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BE40179C-0426-CD35-AC07-45F1D97C16D0}"/>
              </a:ext>
            </a:extLst>
          </p:cNvPr>
          <p:cNvSpPr>
            <a:spLocks noGrp="1"/>
          </p:cNvSpPr>
          <p:nvPr>
            <p:ph idx="1"/>
          </p:nvPr>
        </p:nvSpPr>
        <p:spPr/>
        <p:txBody>
          <a:bodyPr/>
          <a:lstStyle/>
          <a:p>
            <a:pPr marL="0" indent="0">
              <a:buNone/>
            </a:pPr>
            <a:r>
              <a:rPr lang="fr-FR" sz="2000" kern="1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Au cours de la bagarre, </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un évènement </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provoqua la surprise</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buNone/>
            </a:pP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kern="1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À côté de la grange </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l</a:t>
            </a:r>
            <a:r>
              <a:rPr lang="fr-FR" sz="20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e chien de la maison </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aboya soudainement et mit tout le monde en fuite</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buNone/>
            </a:pPr>
            <a:endParaRPr lang="fr-FR" dirty="0"/>
          </a:p>
        </p:txBody>
      </p:sp>
    </p:spTree>
    <p:extLst>
      <p:ext uri="{BB962C8B-B14F-4D97-AF65-F5344CB8AC3E}">
        <p14:creationId xmlns:p14="http://schemas.microsoft.com/office/powerpoint/2010/main" val="32979444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E45D37-2A20-8108-4E47-D4DE2A728491}"/>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410220E4-201D-AE25-2CC9-86ADFC6DADA9}"/>
              </a:ext>
            </a:extLst>
          </p:cNvPr>
          <p:cNvPicPr>
            <a:picLocks noGrp="1" noChangeAspect="1"/>
          </p:cNvPicPr>
          <p:nvPr>
            <p:ph idx="1"/>
          </p:nvPr>
        </p:nvPicPr>
        <p:blipFill>
          <a:blip r:embed="rId3"/>
          <a:stretch>
            <a:fillRect/>
          </a:stretch>
        </p:blipFill>
        <p:spPr>
          <a:xfrm>
            <a:off x="1909788" y="2723862"/>
            <a:ext cx="8372424" cy="2941132"/>
          </a:xfrm>
        </p:spPr>
      </p:pic>
    </p:spTree>
    <p:extLst>
      <p:ext uri="{BB962C8B-B14F-4D97-AF65-F5344CB8AC3E}">
        <p14:creationId xmlns:p14="http://schemas.microsoft.com/office/powerpoint/2010/main" val="5950475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91885-9D19-8AF6-C4F9-2311E57AB68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41C5F04-1A63-393A-5B8D-A3C29EC1C276}"/>
              </a:ext>
            </a:extLst>
          </p:cNvPr>
          <p:cNvSpPr>
            <a:spLocks noGrp="1"/>
          </p:cNvSpPr>
          <p:nvPr>
            <p:ph type="title"/>
          </p:nvPr>
        </p:nvSpPr>
        <p:spPr>
          <a:xfrm>
            <a:off x="838200" y="1193006"/>
            <a:ext cx="10515600" cy="1325563"/>
          </a:xfrm>
        </p:spPr>
        <p:txBody>
          <a:bodyPr>
            <a:normAutofit/>
          </a:bodyPr>
          <a:lstStyle/>
          <a:p>
            <a:r>
              <a:rPr lang="fr-FR" sz="2000" dirty="0"/>
              <a:t>Au cours de la bagarre</a:t>
            </a:r>
            <a:br>
              <a:rPr lang="fr-FR" sz="2000" dirty="0"/>
            </a:br>
            <a:r>
              <a:rPr lang="fr-FR" sz="2000" dirty="0"/>
              <a:t>À côté de la grange</a:t>
            </a:r>
          </a:p>
        </p:txBody>
      </p:sp>
      <p:pic>
        <p:nvPicPr>
          <p:cNvPr id="5" name="Espace réservé du contenu 4">
            <a:extLst>
              <a:ext uri="{FF2B5EF4-FFF2-40B4-BE49-F238E27FC236}">
                <a16:creationId xmlns:a16="http://schemas.microsoft.com/office/drawing/2014/main" id="{CE863F2E-173F-96D4-7C41-911178A0DF25}"/>
              </a:ext>
            </a:extLst>
          </p:cNvPr>
          <p:cNvPicPr>
            <a:picLocks noGrp="1" noChangeAspect="1"/>
          </p:cNvPicPr>
          <p:nvPr>
            <p:ph idx="1"/>
          </p:nvPr>
        </p:nvPicPr>
        <p:blipFill>
          <a:blip r:embed="rId3"/>
          <a:stretch>
            <a:fillRect/>
          </a:stretch>
        </p:blipFill>
        <p:spPr>
          <a:xfrm>
            <a:off x="1909788" y="2723862"/>
            <a:ext cx="8372424" cy="2941132"/>
          </a:xfrm>
        </p:spPr>
      </p:pic>
    </p:spTree>
    <p:extLst>
      <p:ext uri="{BB962C8B-B14F-4D97-AF65-F5344CB8AC3E}">
        <p14:creationId xmlns:p14="http://schemas.microsoft.com/office/powerpoint/2010/main" val="25305876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F927F2-369D-2299-B39A-94253F863EC6}"/>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F1A7862-FB97-70CC-0184-6BDFACFF4640}"/>
              </a:ext>
            </a:extLst>
          </p:cNvPr>
          <p:cNvSpPr>
            <a:spLocks noGrp="1"/>
          </p:cNvSpPr>
          <p:nvPr>
            <p:ph idx="1"/>
          </p:nvPr>
        </p:nvSpPr>
        <p:spPr/>
        <p:txBody>
          <a:bodyPr/>
          <a:lstStyle/>
          <a:p>
            <a:pPr marL="0" indent="0" algn="just">
              <a:buNone/>
            </a:pP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Au cours de la bagarre		à côté de la grange</a:t>
            </a:r>
          </a:p>
          <a:p>
            <a:pPr marL="0" indent="0" algn="just">
              <a:buNone/>
            </a:pP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Pendant la bagarre		devant la grange</a:t>
            </a:r>
          </a:p>
          <a:p>
            <a:pPr marL="0" indent="0" algn="just">
              <a:buNone/>
            </a:pP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dans la grange</a:t>
            </a:r>
          </a:p>
          <a:p>
            <a:pPr marL="0" indent="0">
              <a:buNone/>
            </a:pPr>
            <a:endParaRPr lang="fr-FR" dirty="0"/>
          </a:p>
        </p:txBody>
      </p:sp>
    </p:spTree>
    <p:extLst>
      <p:ext uri="{BB962C8B-B14F-4D97-AF65-F5344CB8AC3E}">
        <p14:creationId xmlns:p14="http://schemas.microsoft.com/office/powerpoint/2010/main" val="3100735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180983-A4E6-3B50-B6FE-A15F8070DEDB}"/>
              </a:ext>
            </a:extLst>
          </p:cNvPr>
          <p:cNvSpPr>
            <a:spLocks noGrp="1"/>
          </p:cNvSpPr>
          <p:nvPr>
            <p:ph type="title"/>
          </p:nvPr>
        </p:nvSpPr>
        <p:spPr/>
        <p:txBody>
          <a:bodyPr/>
          <a:lstStyle/>
          <a:p>
            <a:endParaRPr lang="fr-FR"/>
          </a:p>
        </p:txBody>
      </p:sp>
      <p:sp>
        <p:nvSpPr>
          <p:cNvPr id="7" name="ZoneTexte 6">
            <a:extLst>
              <a:ext uri="{FF2B5EF4-FFF2-40B4-BE49-F238E27FC236}">
                <a16:creationId xmlns:a16="http://schemas.microsoft.com/office/drawing/2014/main" id="{61AB2167-19E5-4672-4E16-D7BEB583AD4F}"/>
              </a:ext>
            </a:extLst>
          </p:cNvPr>
          <p:cNvSpPr txBox="1"/>
          <p:nvPr/>
        </p:nvSpPr>
        <p:spPr>
          <a:xfrm>
            <a:off x="975360" y="2275840"/>
            <a:ext cx="7172669" cy="830997"/>
          </a:xfrm>
          <a:prstGeom prst="rect">
            <a:avLst/>
          </a:prstGeom>
          <a:noFill/>
        </p:spPr>
        <p:txBody>
          <a:bodyPr wrap="none" rtlCol="0">
            <a:spAutoFit/>
          </a:bodyPr>
          <a:lstStyle/>
          <a:p>
            <a:r>
              <a:rPr lang="fr-FR" sz="2400" dirty="0"/>
              <a:t>Les petits chiens de mon voisin ne sont pas forts malins.</a:t>
            </a:r>
          </a:p>
          <a:p>
            <a:r>
              <a:rPr lang="fr-FR" sz="2400" dirty="0"/>
              <a:t>Les petits chiens de mon voisin ne sont pas fort   malins.</a:t>
            </a:r>
          </a:p>
        </p:txBody>
      </p:sp>
    </p:spTree>
    <p:extLst>
      <p:ext uri="{BB962C8B-B14F-4D97-AF65-F5344CB8AC3E}">
        <p14:creationId xmlns:p14="http://schemas.microsoft.com/office/powerpoint/2010/main" val="3541914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586DE-3E50-9654-CE66-9312885C45A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7E8A0FE-D37C-E670-4F32-88C4C13F37C9}"/>
              </a:ext>
            </a:extLst>
          </p:cNvPr>
          <p:cNvSpPr>
            <a:spLocks noGrp="1"/>
          </p:cNvSpPr>
          <p:nvPr>
            <p:ph type="title"/>
          </p:nvPr>
        </p:nvSpPr>
        <p:spPr/>
        <p:txBody>
          <a:bodyPr/>
          <a:lstStyle/>
          <a:p>
            <a:endParaRPr lang="fr-FR"/>
          </a:p>
        </p:txBody>
      </p:sp>
      <p:sp>
        <p:nvSpPr>
          <p:cNvPr id="7" name="ZoneTexte 6">
            <a:extLst>
              <a:ext uri="{FF2B5EF4-FFF2-40B4-BE49-F238E27FC236}">
                <a16:creationId xmlns:a16="http://schemas.microsoft.com/office/drawing/2014/main" id="{DDE19B2A-B5A2-AE19-D0A2-277D68E898AF}"/>
              </a:ext>
            </a:extLst>
          </p:cNvPr>
          <p:cNvSpPr txBox="1"/>
          <p:nvPr/>
        </p:nvSpPr>
        <p:spPr>
          <a:xfrm>
            <a:off x="975360" y="2275840"/>
            <a:ext cx="7172669" cy="830997"/>
          </a:xfrm>
          <a:prstGeom prst="rect">
            <a:avLst/>
          </a:prstGeom>
          <a:noFill/>
        </p:spPr>
        <p:txBody>
          <a:bodyPr wrap="none" rtlCol="0">
            <a:spAutoFit/>
          </a:bodyPr>
          <a:lstStyle/>
          <a:p>
            <a:r>
              <a:rPr lang="fr-FR" sz="2400" dirty="0"/>
              <a:t>Les petits chiens de mon voisin ne sont pas forts malins.</a:t>
            </a:r>
          </a:p>
          <a:p>
            <a:r>
              <a:rPr lang="fr-FR" sz="2400" dirty="0"/>
              <a:t>Les petits chiens de mon voisin ne sont pas fort   malins.</a:t>
            </a:r>
          </a:p>
        </p:txBody>
      </p:sp>
    </p:spTree>
    <p:extLst>
      <p:ext uri="{BB962C8B-B14F-4D97-AF65-F5344CB8AC3E}">
        <p14:creationId xmlns:p14="http://schemas.microsoft.com/office/powerpoint/2010/main" val="13535279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6E633-24B4-63A5-CD89-3D9F424401D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0F0440F-FE8E-F103-16D0-B81D8E95799E}"/>
              </a:ext>
            </a:extLst>
          </p:cNvPr>
          <p:cNvSpPr>
            <a:spLocks noGrp="1"/>
          </p:cNvSpPr>
          <p:nvPr>
            <p:ph type="title"/>
          </p:nvPr>
        </p:nvSpPr>
        <p:spPr/>
        <p:txBody>
          <a:bodyPr/>
          <a:lstStyle/>
          <a:p>
            <a:endParaRPr lang="fr-FR"/>
          </a:p>
        </p:txBody>
      </p:sp>
      <p:sp>
        <p:nvSpPr>
          <p:cNvPr id="7" name="ZoneTexte 6">
            <a:extLst>
              <a:ext uri="{FF2B5EF4-FFF2-40B4-BE49-F238E27FC236}">
                <a16:creationId xmlns:a16="http://schemas.microsoft.com/office/drawing/2014/main" id="{03AA78D0-5B6B-EDE9-5053-1D2AF05207EB}"/>
              </a:ext>
            </a:extLst>
          </p:cNvPr>
          <p:cNvSpPr txBox="1"/>
          <p:nvPr/>
        </p:nvSpPr>
        <p:spPr>
          <a:xfrm>
            <a:off x="975360" y="2275840"/>
            <a:ext cx="7478842" cy="830997"/>
          </a:xfrm>
          <a:prstGeom prst="rect">
            <a:avLst/>
          </a:prstGeom>
          <a:noFill/>
        </p:spPr>
        <p:txBody>
          <a:bodyPr wrap="none" rtlCol="0">
            <a:spAutoFit/>
          </a:bodyPr>
          <a:lstStyle/>
          <a:p>
            <a:r>
              <a:rPr lang="fr-FR" sz="2400" dirty="0">
                <a:solidFill>
                  <a:srgbClr val="00B050"/>
                </a:solidFill>
              </a:rPr>
              <a:t>Les petits chiens de mon voisin </a:t>
            </a:r>
            <a:r>
              <a:rPr lang="fr-FR" sz="2400" dirty="0"/>
              <a:t>// </a:t>
            </a:r>
            <a:r>
              <a:rPr lang="fr-FR" sz="2400" dirty="0">
                <a:solidFill>
                  <a:srgbClr val="FF0000"/>
                </a:solidFill>
              </a:rPr>
              <a:t>ne sont pas forts malins</a:t>
            </a:r>
            <a:r>
              <a:rPr lang="fr-FR" sz="2400" dirty="0"/>
              <a:t>.</a:t>
            </a:r>
          </a:p>
          <a:p>
            <a:r>
              <a:rPr lang="fr-FR" sz="2400" dirty="0">
                <a:solidFill>
                  <a:srgbClr val="00B050"/>
                </a:solidFill>
              </a:rPr>
              <a:t>Les petits chiens de mon voisin </a:t>
            </a:r>
            <a:r>
              <a:rPr lang="fr-FR" sz="2400" dirty="0"/>
              <a:t>// </a:t>
            </a:r>
            <a:r>
              <a:rPr lang="fr-FR" sz="2400" dirty="0">
                <a:solidFill>
                  <a:srgbClr val="FF0000"/>
                </a:solidFill>
              </a:rPr>
              <a:t>ne sont pas fort   malins</a:t>
            </a:r>
            <a:r>
              <a:rPr lang="fr-FR" sz="2400" dirty="0"/>
              <a:t>.</a:t>
            </a:r>
          </a:p>
        </p:txBody>
      </p:sp>
    </p:spTree>
    <p:extLst>
      <p:ext uri="{BB962C8B-B14F-4D97-AF65-F5344CB8AC3E}">
        <p14:creationId xmlns:p14="http://schemas.microsoft.com/office/powerpoint/2010/main" val="19067222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CB9CC-1803-12AB-9FF7-9AAF2137EF4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43B49E6-2CB8-D188-6888-C230D555CC29}"/>
              </a:ext>
            </a:extLst>
          </p:cNvPr>
          <p:cNvSpPr>
            <a:spLocks noGrp="1"/>
          </p:cNvSpPr>
          <p:nvPr>
            <p:ph type="title"/>
          </p:nvPr>
        </p:nvSpPr>
        <p:spPr/>
        <p:txBody>
          <a:bodyPr/>
          <a:lstStyle/>
          <a:p>
            <a:endParaRPr lang="fr-FR"/>
          </a:p>
        </p:txBody>
      </p:sp>
      <p:sp>
        <p:nvSpPr>
          <p:cNvPr id="7" name="ZoneTexte 6">
            <a:extLst>
              <a:ext uri="{FF2B5EF4-FFF2-40B4-BE49-F238E27FC236}">
                <a16:creationId xmlns:a16="http://schemas.microsoft.com/office/drawing/2014/main" id="{FCB1E56D-BC84-87A0-4AD3-DF5D0037F0A9}"/>
              </a:ext>
            </a:extLst>
          </p:cNvPr>
          <p:cNvSpPr txBox="1"/>
          <p:nvPr/>
        </p:nvSpPr>
        <p:spPr>
          <a:xfrm>
            <a:off x="975360" y="2275840"/>
            <a:ext cx="7478842" cy="830997"/>
          </a:xfrm>
          <a:prstGeom prst="rect">
            <a:avLst/>
          </a:prstGeom>
          <a:noFill/>
        </p:spPr>
        <p:txBody>
          <a:bodyPr wrap="none" rtlCol="0">
            <a:spAutoFit/>
          </a:bodyPr>
          <a:lstStyle/>
          <a:p>
            <a:r>
              <a:rPr lang="fr-FR" sz="2400" dirty="0">
                <a:solidFill>
                  <a:srgbClr val="00B050"/>
                </a:solidFill>
              </a:rPr>
              <a:t>Les petits chiens de mon voisin </a:t>
            </a:r>
            <a:r>
              <a:rPr lang="fr-FR" sz="2400" dirty="0"/>
              <a:t>// </a:t>
            </a:r>
            <a:r>
              <a:rPr lang="fr-FR" sz="2400" dirty="0">
                <a:solidFill>
                  <a:srgbClr val="FF0000"/>
                </a:solidFill>
              </a:rPr>
              <a:t>ne sont pas forts malins</a:t>
            </a:r>
            <a:r>
              <a:rPr lang="fr-FR" sz="2400" dirty="0"/>
              <a:t>.</a:t>
            </a:r>
          </a:p>
          <a:p>
            <a:r>
              <a:rPr lang="fr-FR" sz="2400" dirty="0">
                <a:solidFill>
                  <a:srgbClr val="00B050"/>
                </a:solidFill>
              </a:rPr>
              <a:t>Les petits chiens de mon voisin </a:t>
            </a:r>
            <a:r>
              <a:rPr lang="fr-FR" sz="2400" dirty="0"/>
              <a:t>// </a:t>
            </a:r>
            <a:r>
              <a:rPr lang="fr-FR" sz="2400" dirty="0">
                <a:solidFill>
                  <a:srgbClr val="FF0000"/>
                </a:solidFill>
              </a:rPr>
              <a:t>ne sont pas fort   malins</a:t>
            </a:r>
            <a:r>
              <a:rPr lang="fr-FR" sz="2400" dirty="0"/>
              <a:t>.</a:t>
            </a:r>
          </a:p>
        </p:txBody>
      </p:sp>
    </p:spTree>
    <p:extLst>
      <p:ext uri="{BB962C8B-B14F-4D97-AF65-F5344CB8AC3E}">
        <p14:creationId xmlns:p14="http://schemas.microsoft.com/office/powerpoint/2010/main" val="19346863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AFE3A-8C4B-3B48-819E-BCC24918B69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E439037-49D1-F219-FD97-321507193AFE}"/>
              </a:ext>
            </a:extLst>
          </p:cNvPr>
          <p:cNvSpPr>
            <a:spLocks noGrp="1"/>
          </p:cNvSpPr>
          <p:nvPr>
            <p:ph type="title"/>
          </p:nvPr>
        </p:nvSpPr>
        <p:spPr/>
        <p:txBody>
          <a:bodyPr/>
          <a:lstStyle/>
          <a:p>
            <a:endParaRPr lang="fr-FR"/>
          </a:p>
        </p:txBody>
      </p:sp>
      <p:sp>
        <p:nvSpPr>
          <p:cNvPr id="7" name="ZoneTexte 6">
            <a:extLst>
              <a:ext uri="{FF2B5EF4-FFF2-40B4-BE49-F238E27FC236}">
                <a16:creationId xmlns:a16="http://schemas.microsoft.com/office/drawing/2014/main" id="{016602EA-D823-8674-B832-FB7E0D02A5E2}"/>
              </a:ext>
            </a:extLst>
          </p:cNvPr>
          <p:cNvSpPr txBox="1"/>
          <p:nvPr/>
        </p:nvSpPr>
        <p:spPr>
          <a:xfrm>
            <a:off x="975360" y="2275840"/>
            <a:ext cx="7478842" cy="2677656"/>
          </a:xfrm>
          <a:prstGeom prst="rect">
            <a:avLst/>
          </a:prstGeom>
          <a:noFill/>
        </p:spPr>
        <p:txBody>
          <a:bodyPr wrap="none" rtlCol="0">
            <a:spAutoFit/>
          </a:bodyPr>
          <a:lstStyle/>
          <a:p>
            <a:r>
              <a:rPr lang="fr-FR" sz="2400" dirty="0">
                <a:solidFill>
                  <a:srgbClr val="00B050"/>
                </a:solidFill>
              </a:rPr>
              <a:t>Les petits chiens de mon voisin </a:t>
            </a:r>
            <a:r>
              <a:rPr lang="fr-FR" sz="2400" dirty="0"/>
              <a:t>// </a:t>
            </a:r>
            <a:r>
              <a:rPr lang="fr-FR" sz="2400" dirty="0">
                <a:solidFill>
                  <a:srgbClr val="FF0000"/>
                </a:solidFill>
              </a:rPr>
              <a:t>ne sont pas forts malins</a:t>
            </a:r>
            <a:r>
              <a:rPr lang="fr-FR" sz="2400" dirty="0"/>
              <a:t>.</a:t>
            </a:r>
          </a:p>
          <a:p>
            <a:r>
              <a:rPr lang="fr-FR" sz="2400" dirty="0">
                <a:solidFill>
                  <a:srgbClr val="00B050"/>
                </a:solidFill>
              </a:rPr>
              <a:t>Les petits chiens de mon voisin </a:t>
            </a:r>
            <a:r>
              <a:rPr lang="fr-FR" sz="2400" dirty="0"/>
              <a:t>// </a:t>
            </a:r>
            <a:r>
              <a:rPr lang="fr-FR" sz="2400" dirty="0">
                <a:solidFill>
                  <a:srgbClr val="FF0000"/>
                </a:solidFill>
              </a:rPr>
              <a:t>ne sont pas fort   malins</a:t>
            </a:r>
            <a:r>
              <a:rPr lang="fr-FR" sz="2400" dirty="0"/>
              <a:t>.</a:t>
            </a:r>
          </a:p>
          <a:p>
            <a:endParaRPr lang="fr-FR" sz="2400" dirty="0"/>
          </a:p>
          <a:p>
            <a:endParaRPr lang="fr-FR" sz="2400" dirty="0"/>
          </a:p>
          <a:p>
            <a:r>
              <a:rPr lang="fr-FR" sz="2400" dirty="0">
                <a:solidFill>
                  <a:srgbClr val="FF0000"/>
                </a:solidFill>
              </a:rPr>
              <a:t>                                                              ne sont pas </a:t>
            </a:r>
            <a:r>
              <a:rPr lang="fr-FR" sz="2400" dirty="0">
                <a:solidFill>
                  <a:schemeClr val="accent1"/>
                </a:solidFill>
              </a:rPr>
              <a:t>très</a:t>
            </a:r>
            <a:r>
              <a:rPr lang="fr-FR" sz="2400" dirty="0">
                <a:solidFill>
                  <a:srgbClr val="FF0000"/>
                </a:solidFill>
              </a:rPr>
              <a:t> malins</a:t>
            </a:r>
          </a:p>
          <a:p>
            <a:r>
              <a:rPr lang="fr-FR" sz="2400" dirty="0">
                <a:solidFill>
                  <a:srgbClr val="FF0000"/>
                </a:solidFill>
              </a:rPr>
              <a:t>                                                              ne sont pas </a:t>
            </a:r>
            <a:r>
              <a:rPr lang="fr-FR" sz="2400" dirty="0">
                <a:solidFill>
                  <a:schemeClr val="accent1"/>
                </a:solidFill>
              </a:rPr>
              <a:t>bien</a:t>
            </a:r>
            <a:r>
              <a:rPr lang="fr-FR" sz="2400" dirty="0">
                <a:solidFill>
                  <a:srgbClr val="FF0000"/>
                </a:solidFill>
              </a:rPr>
              <a:t> malins</a:t>
            </a:r>
          </a:p>
          <a:p>
            <a:r>
              <a:rPr lang="fr-FR" sz="2400" dirty="0">
                <a:solidFill>
                  <a:srgbClr val="FF0000"/>
                </a:solidFill>
              </a:rPr>
              <a:t>                                                              ne sont pas </a:t>
            </a:r>
            <a:r>
              <a:rPr lang="fr-FR" sz="2400" dirty="0">
                <a:solidFill>
                  <a:schemeClr val="accent1"/>
                </a:solidFill>
              </a:rPr>
              <a:t>trop</a:t>
            </a:r>
            <a:r>
              <a:rPr lang="fr-FR" sz="2400" dirty="0">
                <a:solidFill>
                  <a:srgbClr val="FF0000"/>
                </a:solidFill>
              </a:rPr>
              <a:t> malins</a:t>
            </a:r>
          </a:p>
        </p:txBody>
      </p:sp>
    </p:spTree>
    <p:extLst>
      <p:ext uri="{BB962C8B-B14F-4D97-AF65-F5344CB8AC3E}">
        <p14:creationId xmlns:p14="http://schemas.microsoft.com/office/powerpoint/2010/main" val="10899224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48A59B-5EF3-DCAD-C348-13A3F848F4E3}"/>
              </a:ext>
            </a:extLst>
          </p:cNvPr>
          <p:cNvSpPr>
            <a:spLocks noGrp="1"/>
          </p:cNvSpPr>
          <p:nvPr>
            <p:ph type="title"/>
          </p:nvPr>
        </p:nvSpPr>
        <p:spPr/>
        <p:txBody>
          <a:bodyPr/>
          <a:lstStyle/>
          <a:p>
            <a:endParaRPr lang="fr-FR"/>
          </a:p>
        </p:txBody>
      </p:sp>
      <p:pic>
        <p:nvPicPr>
          <p:cNvPr id="4" name="Espace réservé du contenu 3" descr="Une image contenant croquis, dessin, Dessin d’enfant, Dessin au trait&#10;&#10;Description générée automatiquement">
            <a:extLst>
              <a:ext uri="{FF2B5EF4-FFF2-40B4-BE49-F238E27FC236}">
                <a16:creationId xmlns:a16="http://schemas.microsoft.com/office/drawing/2014/main" id="{5F228248-BB0E-DC7D-2A9B-203B9255BAB1}"/>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158105" y="2247947"/>
            <a:ext cx="1875790" cy="2362106"/>
          </a:xfrm>
          <a:prstGeom prst="rect">
            <a:avLst/>
          </a:prstGeom>
        </p:spPr>
      </p:pic>
    </p:spTree>
    <p:extLst>
      <p:ext uri="{BB962C8B-B14F-4D97-AF65-F5344CB8AC3E}">
        <p14:creationId xmlns:p14="http://schemas.microsoft.com/office/powerpoint/2010/main" val="1809235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A729FB-77BB-E94D-355F-E66A8627F1AD}"/>
              </a:ext>
            </a:extLst>
          </p:cNvPr>
          <p:cNvSpPr>
            <a:spLocks noGrp="1"/>
          </p:cNvSpPr>
          <p:nvPr>
            <p:ph type="title"/>
          </p:nvPr>
        </p:nvSpPr>
        <p:spPr/>
        <p:txBody>
          <a:bodyPr/>
          <a:lstStyle/>
          <a:p>
            <a:endParaRPr lang="fr-FR"/>
          </a:p>
        </p:txBody>
      </p:sp>
      <p:pic>
        <p:nvPicPr>
          <p:cNvPr id="4" name="Espace réservé du contenu 3" descr="Une image contenant croquis, dessin, illustration, Dessin d’enfant&#10;&#10;Description générée automatiquement">
            <a:extLst>
              <a:ext uri="{FF2B5EF4-FFF2-40B4-BE49-F238E27FC236}">
                <a16:creationId xmlns:a16="http://schemas.microsoft.com/office/drawing/2014/main" id="{546732FD-F840-D1DD-1468-B62F79F3CCF8}"/>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713951" y="1690688"/>
            <a:ext cx="2764097" cy="3581308"/>
          </a:xfrm>
          <a:prstGeom prst="rect">
            <a:avLst/>
          </a:prstGeom>
        </p:spPr>
      </p:pic>
    </p:spTree>
    <p:extLst>
      <p:ext uri="{BB962C8B-B14F-4D97-AF65-F5344CB8AC3E}">
        <p14:creationId xmlns:p14="http://schemas.microsoft.com/office/powerpoint/2010/main" val="9996815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5338B2-3098-4023-B41C-EB92466C5F30}"/>
              </a:ext>
            </a:extLst>
          </p:cNvPr>
          <p:cNvSpPr>
            <a:spLocks noGrp="1"/>
          </p:cNvSpPr>
          <p:nvPr>
            <p:ph type="title"/>
          </p:nvPr>
        </p:nvSpPr>
        <p:spPr/>
        <p:txBody>
          <a:bodyPr/>
          <a:lstStyle/>
          <a:p>
            <a:r>
              <a:rPr lang="fr-FR" dirty="0"/>
              <a:t> </a:t>
            </a:r>
          </a:p>
        </p:txBody>
      </p:sp>
      <p:pic>
        <p:nvPicPr>
          <p:cNvPr id="5" name="Espace réservé du contenu 4">
            <a:extLst>
              <a:ext uri="{FF2B5EF4-FFF2-40B4-BE49-F238E27FC236}">
                <a16:creationId xmlns:a16="http://schemas.microsoft.com/office/drawing/2014/main" id="{229EFE68-4913-8218-3245-B710A3B3373A}"/>
              </a:ext>
            </a:extLst>
          </p:cNvPr>
          <p:cNvPicPr>
            <a:picLocks noGrp="1" noChangeAspect="1"/>
          </p:cNvPicPr>
          <p:nvPr>
            <p:ph idx="1"/>
          </p:nvPr>
        </p:nvPicPr>
        <p:blipFill>
          <a:blip r:embed="rId3"/>
          <a:stretch>
            <a:fillRect/>
          </a:stretch>
        </p:blipFill>
        <p:spPr>
          <a:xfrm>
            <a:off x="3637280" y="447340"/>
            <a:ext cx="5750560" cy="6208450"/>
          </a:xfrm>
        </p:spPr>
      </p:pic>
    </p:spTree>
    <p:extLst>
      <p:ext uri="{BB962C8B-B14F-4D97-AF65-F5344CB8AC3E}">
        <p14:creationId xmlns:p14="http://schemas.microsoft.com/office/powerpoint/2010/main" val="15265003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F5365F-ED7C-9A0B-7370-1F677B108977}"/>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6586B3AF-D1AC-F099-C954-582CEF135FC2}"/>
              </a:ext>
            </a:extLst>
          </p:cNvPr>
          <p:cNvSpPr>
            <a:spLocks noGrp="1"/>
          </p:cNvSpPr>
          <p:nvPr>
            <p:ph idx="1"/>
          </p:nvPr>
        </p:nvSpPr>
        <p:spPr/>
        <p:txBody>
          <a:bodyPr/>
          <a:lstStyle/>
          <a:p>
            <a:pPr marL="0" indent="0">
              <a:buNone/>
            </a:pPr>
            <a:endParaRPr lang="fr-FR" dirty="0"/>
          </a:p>
          <a:p>
            <a:pPr marL="0" indent="0">
              <a:buNone/>
            </a:pPr>
            <a:endParaRPr lang="fr-FR" dirty="0"/>
          </a:p>
          <a:p>
            <a:pPr marL="0" indent="0">
              <a:buNone/>
            </a:pPr>
            <a:r>
              <a:rPr lang="fr-FR" dirty="0"/>
              <a:t>			</a:t>
            </a:r>
            <a:r>
              <a:rPr lang="fr-FR" b="1" dirty="0">
                <a:solidFill>
                  <a:schemeClr val="accent2"/>
                </a:solidFill>
              </a:rPr>
              <a:t>Pour aller plus loin</a:t>
            </a:r>
          </a:p>
        </p:txBody>
      </p:sp>
    </p:spTree>
    <p:extLst>
      <p:ext uri="{BB962C8B-B14F-4D97-AF65-F5344CB8AC3E}">
        <p14:creationId xmlns:p14="http://schemas.microsoft.com/office/powerpoint/2010/main" val="39296119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003390-6122-C26F-CE62-1BDB54A0615E}"/>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4D70FD8-A6DA-2076-2D60-B360A059B907}"/>
              </a:ext>
            </a:extLst>
          </p:cNvPr>
          <p:cNvSpPr>
            <a:spLocks noGrp="1"/>
          </p:cNvSpPr>
          <p:nvPr>
            <p:ph idx="1"/>
          </p:nvPr>
        </p:nvSpPr>
        <p:spPr/>
        <p:txBody>
          <a:bodyPr/>
          <a:lstStyle/>
          <a:p>
            <a:pPr marL="0" indent="0" algn="just">
              <a:buNone/>
            </a:pP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Un tas d’oiseaux se disputaient du maïs répandu par terre. </a:t>
            </a:r>
          </a:p>
          <a:p>
            <a:pPr marL="0" indent="0" algn="just">
              <a:buNone/>
            </a:pP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Un tas de grains était stocké en hauteur et s’éboulait sur un côté.</a:t>
            </a:r>
          </a:p>
          <a:p>
            <a:pPr marL="0" indent="0">
              <a:buNone/>
            </a:pPr>
            <a:endParaRPr lang="fr-FR" dirty="0"/>
          </a:p>
        </p:txBody>
      </p:sp>
    </p:spTree>
    <p:extLst>
      <p:ext uri="{BB962C8B-B14F-4D97-AF65-F5344CB8AC3E}">
        <p14:creationId xmlns:p14="http://schemas.microsoft.com/office/powerpoint/2010/main" val="37689534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3788CE-B2E4-82CA-C393-4CFA8A881325}"/>
              </a:ext>
            </a:extLst>
          </p:cNvPr>
          <p:cNvSpPr>
            <a:spLocks noGrp="1"/>
          </p:cNvSpPr>
          <p:nvPr>
            <p:ph type="title"/>
          </p:nvPr>
        </p:nvSpPr>
        <p:spPr/>
        <p:txBody>
          <a:bodyPr/>
          <a:lstStyle/>
          <a:p>
            <a:r>
              <a:rPr lang="fr-FR" dirty="0"/>
              <a:t> </a:t>
            </a:r>
          </a:p>
        </p:txBody>
      </p:sp>
      <p:sp>
        <p:nvSpPr>
          <p:cNvPr id="3" name="Espace réservé du contenu 2">
            <a:extLst>
              <a:ext uri="{FF2B5EF4-FFF2-40B4-BE49-F238E27FC236}">
                <a16:creationId xmlns:a16="http://schemas.microsoft.com/office/drawing/2014/main" id="{CF42C694-09B6-529B-FA58-831AFBC233AC}"/>
              </a:ext>
            </a:extLst>
          </p:cNvPr>
          <p:cNvSpPr>
            <a:spLocks noGrp="1"/>
          </p:cNvSpPr>
          <p:nvPr>
            <p:ph idx="1"/>
          </p:nvPr>
        </p:nvSpPr>
        <p:spPr>
          <a:xfrm>
            <a:off x="838200" y="894080"/>
            <a:ext cx="10515600" cy="5282883"/>
          </a:xfrm>
        </p:spPr>
        <p:txBody>
          <a:bodyPr/>
          <a:lstStyle/>
          <a:p>
            <a:pPr marL="0" indent="0">
              <a:buNone/>
            </a:pPr>
            <a:endParaRPr lang="fr-FR" dirty="0"/>
          </a:p>
          <a:p>
            <a:pPr marL="0" indent="0">
              <a:buNone/>
            </a:pPr>
            <a:endParaRPr lang="fr-FR" dirty="0"/>
          </a:p>
          <a:p>
            <a:pPr marL="0" indent="0">
              <a:buNone/>
            </a:pPr>
            <a:r>
              <a:rPr lang="fr-FR" dirty="0">
                <a:solidFill>
                  <a:srgbClr val="00B050"/>
                </a:solidFill>
              </a:rPr>
              <a:t>Un tas d’</a:t>
            </a:r>
            <a:r>
              <a:rPr lang="fr-FR" b="1" dirty="0">
                <a:solidFill>
                  <a:srgbClr val="00B050"/>
                </a:solidFill>
              </a:rPr>
              <a:t>oiseaux</a:t>
            </a:r>
            <a:r>
              <a:rPr lang="fr-FR" dirty="0">
                <a:solidFill>
                  <a:srgbClr val="00B050"/>
                </a:solidFill>
              </a:rPr>
              <a:t> </a:t>
            </a:r>
            <a:r>
              <a:rPr lang="fr-FR" dirty="0"/>
              <a:t>// </a:t>
            </a:r>
            <a:r>
              <a:rPr lang="fr-FR" dirty="0">
                <a:solidFill>
                  <a:srgbClr val="FF0000"/>
                </a:solidFill>
              </a:rPr>
              <a:t>se disputai</a:t>
            </a:r>
            <a:r>
              <a:rPr lang="fr-FR" dirty="0">
                <a:solidFill>
                  <a:srgbClr val="00B0F0"/>
                </a:solidFill>
              </a:rPr>
              <a:t>ent</a:t>
            </a:r>
            <a:r>
              <a:rPr lang="fr-FR" dirty="0">
                <a:solidFill>
                  <a:srgbClr val="FF0000"/>
                </a:solidFill>
              </a:rPr>
              <a:t> du maïs</a:t>
            </a:r>
            <a:r>
              <a:rPr lang="fr-FR" dirty="0"/>
              <a:t>.</a:t>
            </a:r>
          </a:p>
          <a:p>
            <a:pPr marL="0" indent="0">
              <a:buNone/>
            </a:pPr>
            <a:endParaRPr lang="fr-FR" dirty="0"/>
          </a:p>
          <a:p>
            <a:pPr marL="0" indent="0">
              <a:buNone/>
            </a:pPr>
            <a:endParaRPr lang="fr-FR" dirty="0"/>
          </a:p>
          <a:p>
            <a:pPr marL="0" indent="0">
              <a:buNone/>
            </a:pPr>
            <a:endParaRPr lang="fr-FR" dirty="0"/>
          </a:p>
          <a:p>
            <a:pPr marL="0" indent="0">
              <a:buNone/>
            </a:pPr>
            <a:r>
              <a:rPr lang="fr-FR" dirty="0"/>
              <a:t>				</a:t>
            </a:r>
            <a:r>
              <a:rPr lang="fr-FR" dirty="0">
                <a:solidFill>
                  <a:srgbClr val="00B050"/>
                </a:solidFill>
              </a:rPr>
              <a:t>Un </a:t>
            </a:r>
            <a:r>
              <a:rPr lang="fr-FR" b="1" dirty="0">
                <a:solidFill>
                  <a:srgbClr val="00B050"/>
                </a:solidFill>
              </a:rPr>
              <a:t>tas</a:t>
            </a:r>
            <a:r>
              <a:rPr lang="fr-FR" dirty="0">
                <a:solidFill>
                  <a:srgbClr val="00B050"/>
                </a:solidFill>
              </a:rPr>
              <a:t> de grains </a:t>
            </a:r>
            <a:r>
              <a:rPr lang="fr-FR" dirty="0"/>
              <a:t>// </a:t>
            </a:r>
            <a:r>
              <a:rPr lang="fr-FR" dirty="0">
                <a:solidFill>
                  <a:srgbClr val="FF0000"/>
                </a:solidFill>
              </a:rPr>
              <a:t>étai</a:t>
            </a:r>
            <a:r>
              <a:rPr lang="fr-FR" dirty="0">
                <a:solidFill>
                  <a:srgbClr val="00B0F0"/>
                </a:solidFill>
              </a:rPr>
              <a:t>t</a:t>
            </a:r>
            <a:r>
              <a:rPr lang="fr-FR" dirty="0">
                <a:solidFill>
                  <a:srgbClr val="FF0000"/>
                </a:solidFill>
              </a:rPr>
              <a:t> stocké en hauteur</a:t>
            </a:r>
            <a:r>
              <a:rPr lang="fr-FR" dirty="0"/>
              <a:t>.</a:t>
            </a:r>
          </a:p>
        </p:txBody>
      </p:sp>
      <p:sp>
        <p:nvSpPr>
          <p:cNvPr id="4" name="Bulle rectangulaire à coins arrondis 3">
            <a:extLst>
              <a:ext uri="{FF2B5EF4-FFF2-40B4-BE49-F238E27FC236}">
                <a16:creationId xmlns:a16="http://schemas.microsoft.com/office/drawing/2014/main" id="{53185336-D7D3-DE03-7F9B-41E1479863A9}"/>
              </a:ext>
            </a:extLst>
          </p:cNvPr>
          <p:cNvSpPr/>
          <p:nvPr/>
        </p:nvSpPr>
        <p:spPr>
          <a:xfrm>
            <a:off x="2458720" y="975360"/>
            <a:ext cx="2072640" cy="715328"/>
          </a:xfrm>
          <a:prstGeom prst="wedgeRoundRectCallout">
            <a:avLst>
              <a:gd name="adj1" fmla="val -33578"/>
              <a:gd name="adj2" fmla="val 79544"/>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dirty="0"/>
              <a:t>Nom chef du groupe</a:t>
            </a:r>
          </a:p>
        </p:txBody>
      </p:sp>
      <p:sp>
        <p:nvSpPr>
          <p:cNvPr id="5" name="Bulle rectangulaire à coins arrondis 4">
            <a:extLst>
              <a:ext uri="{FF2B5EF4-FFF2-40B4-BE49-F238E27FC236}">
                <a16:creationId xmlns:a16="http://schemas.microsoft.com/office/drawing/2014/main" id="{906DB0BD-4746-6446-FDED-FD33A800D11A}"/>
              </a:ext>
            </a:extLst>
          </p:cNvPr>
          <p:cNvSpPr/>
          <p:nvPr/>
        </p:nvSpPr>
        <p:spPr>
          <a:xfrm>
            <a:off x="4907280" y="3071336"/>
            <a:ext cx="2072640" cy="715328"/>
          </a:xfrm>
          <a:prstGeom prst="wedgeRoundRectCallout">
            <a:avLst>
              <a:gd name="adj1" fmla="val -33578"/>
              <a:gd name="adj2" fmla="val 79544"/>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dirty="0"/>
              <a:t>Nom chef du groupe</a:t>
            </a:r>
          </a:p>
        </p:txBody>
      </p:sp>
      <p:sp>
        <p:nvSpPr>
          <p:cNvPr id="6" name="Bulle rectangulaire à coins arrondis 5">
            <a:extLst>
              <a:ext uri="{FF2B5EF4-FFF2-40B4-BE49-F238E27FC236}">
                <a16:creationId xmlns:a16="http://schemas.microsoft.com/office/drawing/2014/main" id="{2AC4EEB7-665D-786B-4C66-D2065ECC3E6F}"/>
              </a:ext>
            </a:extLst>
          </p:cNvPr>
          <p:cNvSpPr/>
          <p:nvPr/>
        </p:nvSpPr>
        <p:spPr>
          <a:xfrm>
            <a:off x="838200" y="2820193"/>
            <a:ext cx="2072640" cy="715328"/>
          </a:xfrm>
          <a:prstGeom prst="wedgeRoundRectCallout">
            <a:avLst>
              <a:gd name="adj1" fmla="val -11029"/>
              <a:gd name="adj2" fmla="val -105099"/>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dirty="0"/>
              <a:t>Déterminant</a:t>
            </a:r>
          </a:p>
        </p:txBody>
      </p:sp>
      <p:cxnSp>
        <p:nvCxnSpPr>
          <p:cNvPr id="8" name="Connecteur droit 7">
            <a:extLst>
              <a:ext uri="{FF2B5EF4-FFF2-40B4-BE49-F238E27FC236}">
                <a16:creationId xmlns:a16="http://schemas.microsoft.com/office/drawing/2014/main" id="{C96CC052-5518-C487-16C9-3C7B6C451F9E}"/>
              </a:ext>
            </a:extLst>
          </p:cNvPr>
          <p:cNvCxnSpPr>
            <a:cxnSpLocks/>
          </p:cNvCxnSpPr>
          <p:nvPr/>
        </p:nvCxnSpPr>
        <p:spPr>
          <a:xfrm>
            <a:off x="838200" y="2377440"/>
            <a:ext cx="1295400" cy="0"/>
          </a:xfrm>
          <a:prstGeom prst="line">
            <a:avLst/>
          </a:prstGeom>
          <a:ln w="38100"/>
        </p:spPr>
        <p:style>
          <a:lnRef idx="2">
            <a:schemeClr val="accent6"/>
          </a:lnRef>
          <a:fillRef idx="0">
            <a:schemeClr val="accent6"/>
          </a:fillRef>
          <a:effectRef idx="1">
            <a:schemeClr val="accent6"/>
          </a:effectRef>
          <a:fontRef idx="minor">
            <a:schemeClr val="tx1"/>
          </a:fontRef>
        </p:style>
      </p:cxnSp>
      <p:cxnSp>
        <p:nvCxnSpPr>
          <p:cNvPr id="10" name="Connecteur droit 9">
            <a:extLst>
              <a:ext uri="{FF2B5EF4-FFF2-40B4-BE49-F238E27FC236}">
                <a16:creationId xmlns:a16="http://schemas.microsoft.com/office/drawing/2014/main" id="{BC11F3F0-D15F-908D-B8A7-3CB0B12EAA5E}"/>
              </a:ext>
            </a:extLst>
          </p:cNvPr>
          <p:cNvCxnSpPr>
            <a:cxnSpLocks/>
          </p:cNvCxnSpPr>
          <p:nvPr/>
        </p:nvCxnSpPr>
        <p:spPr>
          <a:xfrm>
            <a:off x="5669280" y="4419600"/>
            <a:ext cx="1310640" cy="0"/>
          </a:xfrm>
          <a:prstGeom prst="line">
            <a:avLst/>
          </a:prstGeom>
          <a:ln w="38100"/>
        </p:spPr>
        <p:style>
          <a:lnRef idx="2">
            <a:schemeClr val="accent6"/>
          </a:lnRef>
          <a:fillRef idx="0">
            <a:schemeClr val="accent6"/>
          </a:fillRef>
          <a:effectRef idx="1">
            <a:schemeClr val="accent6"/>
          </a:effectRef>
          <a:fontRef idx="minor">
            <a:schemeClr val="tx1"/>
          </a:fontRef>
        </p:style>
      </p:cxnSp>
      <p:sp>
        <p:nvSpPr>
          <p:cNvPr id="13" name="Bulle rectangulaire à coins arrondis 12">
            <a:extLst>
              <a:ext uri="{FF2B5EF4-FFF2-40B4-BE49-F238E27FC236}">
                <a16:creationId xmlns:a16="http://schemas.microsoft.com/office/drawing/2014/main" id="{9D20100B-EFCD-E06B-5074-E3DC7D6CE7B0}"/>
              </a:ext>
            </a:extLst>
          </p:cNvPr>
          <p:cNvSpPr/>
          <p:nvPr/>
        </p:nvSpPr>
        <p:spPr>
          <a:xfrm>
            <a:off x="3454400" y="4809648"/>
            <a:ext cx="2072640" cy="715328"/>
          </a:xfrm>
          <a:prstGeom prst="wedgeRoundRectCallout">
            <a:avLst>
              <a:gd name="adj1" fmla="val 10540"/>
              <a:gd name="adj2" fmla="val -107940"/>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dirty="0"/>
              <a:t>Déterminant</a:t>
            </a:r>
          </a:p>
        </p:txBody>
      </p:sp>
      <p:sp>
        <p:nvSpPr>
          <p:cNvPr id="14" name="Bulle rectangulaire à coins arrondis 13">
            <a:extLst>
              <a:ext uri="{FF2B5EF4-FFF2-40B4-BE49-F238E27FC236}">
                <a16:creationId xmlns:a16="http://schemas.microsoft.com/office/drawing/2014/main" id="{8520637A-4A38-1819-B39C-E576FCCD6368}"/>
              </a:ext>
            </a:extLst>
          </p:cNvPr>
          <p:cNvSpPr/>
          <p:nvPr/>
        </p:nvSpPr>
        <p:spPr>
          <a:xfrm>
            <a:off x="5943600" y="4809648"/>
            <a:ext cx="2072640" cy="715328"/>
          </a:xfrm>
          <a:prstGeom prst="wedgeRoundRectCallout">
            <a:avLst>
              <a:gd name="adj1" fmla="val -11029"/>
              <a:gd name="adj2" fmla="val -105099"/>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dirty="0"/>
              <a:t>Complément </a:t>
            </a:r>
          </a:p>
          <a:p>
            <a:pPr algn="ctr"/>
            <a:r>
              <a:rPr lang="fr-FR" sz="2000" dirty="0"/>
              <a:t>du nom</a:t>
            </a:r>
          </a:p>
        </p:txBody>
      </p:sp>
    </p:spTree>
    <p:extLst>
      <p:ext uri="{BB962C8B-B14F-4D97-AF65-F5344CB8AC3E}">
        <p14:creationId xmlns:p14="http://schemas.microsoft.com/office/powerpoint/2010/main" val="2645569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392BE6-CAB8-3974-17AB-5CAFD09DAD53}"/>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1BBFE5A0-4027-2D97-7D11-F8BF40EDA769}"/>
              </a:ext>
            </a:extLst>
          </p:cNvPr>
          <p:cNvSpPr>
            <a:spLocks noGrp="1"/>
          </p:cNvSpPr>
          <p:nvPr>
            <p:ph idx="1"/>
          </p:nvPr>
        </p:nvSpPr>
        <p:spPr/>
        <p:txBody>
          <a:bodyPr/>
          <a:lstStyle/>
          <a:p>
            <a:pPr marL="0" indent="0">
              <a:buNone/>
            </a:pPr>
            <a:endParaRPr lang="fr-FR" dirty="0"/>
          </a:p>
          <a:p>
            <a:pPr marL="0" indent="0">
              <a:buNone/>
            </a:pPr>
            <a:endParaRPr lang="fr-FR" dirty="0"/>
          </a:p>
          <a:p>
            <a:pPr marL="0" indent="0" algn="just">
              <a:buNone/>
            </a:pP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Le vent violent et la pluie glaciale qui tombe de nuages noirs entrave la marche des voyageurs égarés.</a:t>
            </a:r>
          </a:p>
        </p:txBody>
      </p:sp>
    </p:spTree>
    <p:extLst>
      <p:ext uri="{BB962C8B-B14F-4D97-AF65-F5344CB8AC3E}">
        <p14:creationId xmlns:p14="http://schemas.microsoft.com/office/powerpoint/2010/main" val="3290338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2B4703-DF08-5F27-7164-4BDAB695B158}"/>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7ECD3BB3-4236-6DA7-06DC-8CF741234D40}"/>
              </a:ext>
            </a:extLst>
          </p:cNvPr>
          <p:cNvSpPr>
            <a:spLocks noGrp="1"/>
          </p:cNvSpPr>
          <p:nvPr>
            <p:ph idx="1"/>
          </p:nvPr>
        </p:nvSpPr>
        <p:spPr/>
        <p:txBody>
          <a:bodyPr/>
          <a:lstStyle/>
          <a:p>
            <a:pPr marL="0" indent="0">
              <a:buNone/>
            </a:pPr>
            <a:endParaRPr lang="fr-FR" dirty="0"/>
          </a:p>
          <a:p>
            <a:pPr marL="0" indent="0">
              <a:buNone/>
            </a:pPr>
            <a:endParaRPr lang="fr-FR" dirty="0"/>
          </a:p>
          <a:p>
            <a:pPr marL="0" indent="0">
              <a:buNone/>
            </a:pP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Sur la carte routière, le tracé bleu correspond au cours de la Loire.</a:t>
            </a:r>
          </a:p>
          <a:p>
            <a:pPr marL="0" indent="0">
              <a:buNone/>
            </a:pPr>
            <a:endParaRPr lang="fr-FR" dirty="0"/>
          </a:p>
        </p:txBody>
      </p:sp>
    </p:spTree>
    <p:extLst>
      <p:ext uri="{BB962C8B-B14F-4D97-AF65-F5344CB8AC3E}">
        <p14:creationId xmlns:p14="http://schemas.microsoft.com/office/powerpoint/2010/main" val="35687846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B1E22-6493-ADBF-DE79-F449A023CAD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1424605-B9DE-47EE-C907-6D2C5C5FC76D}"/>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BA52D4CD-078D-9690-8AD7-DF30B7DFFA29}"/>
              </a:ext>
            </a:extLst>
          </p:cNvPr>
          <p:cNvSpPr>
            <a:spLocks noGrp="1"/>
          </p:cNvSpPr>
          <p:nvPr>
            <p:ph idx="1"/>
          </p:nvPr>
        </p:nvSpPr>
        <p:spPr/>
        <p:txBody>
          <a:bodyPr/>
          <a:lstStyle/>
          <a:p>
            <a:pPr marL="0" indent="0">
              <a:buNone/>
            </a:pPr>
            <a:endParaRPr lang="fr-FR" dirty="0"/>
          </a:p>
          <a:p>
            <a:pPr marL="0" indent="0">
              <a:buNone/>
            </a:pPr>
            <a:endParaRPr lang="fr-FR" dirty="0"/>
          </a:p>
          <a:p>
            <a:pPr marL="0" indent="0">
              <a:buNone/>
            </a:pP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kern="1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Sur la carte routière</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 </a:t>
            </a:r>
            <a:r>
              <a:rPr lang="fr-FR" sz="20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le tracé bleu </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correspond au cours de la Loire</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buNone/>
            </a:pPr>
            <a:endParaRPr lang="fr-FR" dirty="0"/>
          </a:p>
        </p:txBody>
      </p:sp>
    </p:spTree>
    <p:extLst>
      <p:ext uri="{BB962C8B-B14F-4D97-AF65-F5344CB8AC3E}">
        <p14:creationId xmlns:p14="http://schemas.microsoft.com/office/powerpoint/2010/main" val="26973715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79FBD-CE7F-766A-C6AF-0C8D360B061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A0E614C-AE3D-7832-3B05-E3ACDCFCCA8D}"/>
              </a:ext>
            </a:extLst>
          </p:cNvPr>
          <p:cNvSpPr>
            <a:spLocks noGrp="1"/>
          </p:cNvSpPr>
          <p:nvPr>
            <p:ph type="title"/>
          </p:nvPr>
        </p:nvSpPr>
        <p:spPr/>
        <p:txBody>
          <a:bodyPr/>
          <a:lstStyle/>
          <a:p>
            <a:r>
              <a:rPr lang="fr-FR" dirty="0"/>
              <a:t> </a:t>
            </a:r>
          </a:p>
        </p:txBody>
      </p:sp>
      <p:sp>
        <p:nvSpPr>
          <p:cNvPr id="3" name="Espace réservé du contenu 2">
            <a:extLst>
              <a:ext uri="{FF2B5EF4-FFF2-40B4-BE49-F238E27FC236}">
                <a16:creationId xmlns:a16="http://schemas.microsoft.com/office/drawing/2014/main" id="{4636BD80-6E03-0D4A-242F-4F59E00822A6}"/>
              </a:ext>
            </a:extLst>
          </p:cNvPr>
          <p:cNvSpPr>
            <a:spLocks noGrp="1"/>
          </p:cNvSpPr>
          <p:nvPr>
            <p:ph idx="1"/>
          </p:nvPr>
        </p:nvSpPr>
        <p:spPr>
          <a:xfrm>
            <a:off x="838200" y="1361440"/>
            <a:ext cx="10515600" cy="4815523"/>
          </a:xfrm>
        </p:spPr>
        <p:txBody>
          <a:bodyPr/>
          <a:lstStyle/>
          <a:p>
            <a:pPr marL="0" indent="0">
              <a:buNone/>
            </a:pPr>
            <a:endParaRPr lang="fr-FR" dirty="0"/>
          </a:p>
          <a:p>
            <a:pPr marL="0" indent="0">
              <a:buNone/>
            </a:pPr>
            <a:r>
              <a:rPr lang="fr-FR" sz="2000" dirty="0">
                <a:solidFill>
                  <a:schemeClr val="accent2"/>
                </a:solidFill>
              </a:rPr>
              <a:t>Au cours de la</a:t>
            </a:r>
            <a:r>
              <a:rPr lang="fr-FR" sz="2000" b="1" dirty="0">
                <a:solidFill>
                  <a:schemeClr val="accent2"/>
                </a:solidFill>
              </a:rPr>
              <a:t> bagarre </a:t>
            </a:r>
            <a:r>
              <a:rPr lang="fr-FR" sz="2000" dirty="0"/>
              <a:t>// </a:t>
            </a:r>
            <a:r>
              <a:rPr lang="fr-FR" sz="2000" dirty="0">
                <a:solidFill>
                  <a:srgbClr val="00B050"/>
                </a:solidFill>
              </a:rPr>
              <a:t>le chien </a:t>
            </a:r>
            <a:r>
              <a:rPr lang="fr-FR" sz="2000" dirty="0"/>
              <a:t>// </a:t>
            </a:r>
            <a:r>
              <a:rPr lang="fr-FR" sz="2000" dirty="0">
                <a:solidFill>
                  <a:srgbClr val="FF0000"/>
                </a:solidFill>
              </a:rPr>
              <a:t>aboya</a:t>
            </a:r>
            <a:r>
              <a:rPr lang="fr-FR" sz="2000" dirty="0"/>
              <a:t>.</a:t>
            </a:r>
          </a:p>
          <a:p>
            <a:pPr marL="0" indent="0">
              <a:spcBef>
                <a:spcPts val="0"/>
              </a:spcBef>
              <a:buNone/>
            </a:pPr>
            <a:endParaRPr lang="fr-FR" sz="500"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r>
              <a:rPr lang="fr-FR"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kern="1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Sur la carte routière</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 </a:t>
            </a:r>
            <a:r>
              <a:rPr lang="fr-FR" sz="20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le tracé bleu </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correspond au </a:t>
            </a:r>
            <a:r>
              <a:rPr lang="fr-FR" sz="2000" b="1"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cours</a:t>
            </a:r>
            <a:r>
              <a:rPr lang="fr-FR" sz="2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de la Loire</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indent="0">
              <a:buNone/>
            </a:pPr>
            <a:endParaRPr lang="fr-FR" dirty="0"/>
          </a:p>
        </p:txBody>
      </p:sp>
      <p:sp>
        <p:nvSpPr>
          <p:cNvPr id="4" name="Bulle rectangulaire à coins arrondis 3">
            <a:extLst>
              <a:ext uri="{FF2B5EF4-FFF2-40B4-BE49-F238E27FC236}">
                <a16:creationId xmlns:a16="http://schemas.microsoft.com/office/drawing/2014/main" id="{A923A163-9043-DB93-F7D7-6F6D792D384C}"/>
              </a:ext>
            </a:extLst>
          </p:cNvPr>
          <p:cNvSpPr/>
          <p:nvPr/>
        </p:nvSpPr>
        <p:spPr>
          <a:xfrm>
            <a:off x="7020560" y="3466465"/>
            <a:ext cx="2072640" cy="715328"/>
          </a:xfrm>
          <a:prstGeom prst="wedgeRoundRectCallout">
            <a:avLst>
              <a:gd name="adj1" fmla="val -33578"/>
              <a:gd name="adj2" fmla="val 79544"/>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dirty="0"/>
              <a:t>Nom chef du groupe</a:t>
            </a:r>
          </a:p>
        </p:txBody>
      </p:sp>
      <p:cxnSp>
        <p:nvCxnSpPr>
          <p:cNvPr id="5" name="Connecteur droit 4">
            <a:extLst>
              <a:ext uri="{FF2B5EF4-FFF2-40B4-BE49-F238E27FC236}">
                <a16:creationId xmlns:a16="http://schemas.microsoft.com/office/drawing/2014/main" id="{7A97559C-240A-3DDC-F4FF-71ADAB31ED75}"/>
              </a:ext>
            </a:extLst>
          </p:cNvPr>
          <p:cNvCxnSpPr>
            <a:cxnSpLocks/>
          </p:cNvCxnSpPr>
          <p:nvPr/>
        </p:nvCxnSpPr>
        <p:spPr>
          <a:xfrm>
            <a:off x="7782560" y="4744720"/>
            <a:ext cx="1097280" cy="0"/>
          </a:xfrm>
          <a:prstGeom prst="line">
            <a:avLst/>
          </a:prstGeom>
          <a:ln w="38100"/>
        </p:spPr>
        <p:style>
          <a:lnRef idx="2">
            <a:schemeClr val="accent6"/>
          </a:lnRef>
          <a:fillRef idx="0">
            <a:schemeClr val="accent6"/>
          </a:fillRef>
          <a:effectRef idx="1">
            <a:schemeClr val="accent6"/>
          </a:effectRef>
          <a:fontRef idx="minor">
            <a:schemeClr val="tx1"/>
          </a:fontRef>
        </p:style>
      </p:cxnSp>
      <p:sp>
        <p:nvSpPr>
          <p:cNvPr id="7" name="Bulle rectangulaire à coins arrondis 6">
            <a:extLst>
              <a:ext uri="{FF2B5EF4-FFF2-40B4-BE49-F238E27FC236}">
                <a16:creationId xmlns:a16="http://schemas.microsoft.com/office/drawing/2014/main" id="{2CEDC7AA-A7A0-93C0-F4BE-BC4E1BB5BCF6}"/>
              </a:ext>
            </a:extLst>
          </p:cNvPr>
          <p:cNvSpPr/>
          <p:nvPr/>
        </p:nvSpPr>
        <p:spPr>
          <a:xfrm>
            <a:off x="7762240" y="5103178"/>
            <a:ext cx="2072640" cy="715328"/>
          </a:xfrm>
          <a:prstGeom prst="wedgeRoundRectCallout">
            <a:avLst>
              <a:gd name="adj1" fmla="val -18872"/>
              <a:gd name="adj2" fmla="val -96577"/>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dirty="0"/>
              <a:t>Complément </a:t>
            </a:r>
          </a:p>
          <a:p>
            <a:pPr algn="ctr"/>
            <a:r>
              <a:rPr lang="fr-FR" sz="2000" dirty="0"/>
              <a:t>du nom</a:t>
            </a:r>
          </a:p>
        </p:txBody>
      </p:sp>
      <p:sp>
        <p:nvSpPr>
          <p:cNvPr id="8" name="Bulle rectangulaire à coins arrondis 7">
            <a:extLst>
              <a:ext uri="{FF2B5EF4-FFF2-40B4-BE49-F238E27FC236}">
                <a16:creationId xmlns:a16="http://schemas.microsoft.com/office/drawing/2014/main" id="{16D079D0-1A62-D98D-3C85-2604B9ADF94E}"/>
              </a:ext>
            </a:extLst>
          </p:cNvPr>
          <p:cNvSpPr/>
          <p:nvPr/>
        </p:nvSpPr>
        <p:spPr>
          <a:xfrm>
            <a:off x="4612640" y="5153342"/>
            <a:ext cx="2844800" cy="715328"/>
          </a:xfrm>
          <a:prstGeom prst="wedgeRoundRectCallout">
            <a:avLst>
              <a:gd name="adj1" fmla="val 33423"/>
              <a:gd name="adj2" fmla="val -110780"/>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dirty="0"/>
              <a:t>Déterminant contracté</a:t>
            </a:r>
          </a:p>
          <a:p>
            <a:pPr algn="ctr"/>
            <a:r>
              <a:rPr lang="fr-FR" sz="2000" i="1" dirty="0"/>
              <a:t>à + le</a:t>
            </a:r>
          </a:p>
        </p:txBody>
      </p:sp>
      <p:sp>
        <p:nvSpPr>
          <p:cNvPr id="9" name="Bulle rectangulaire à coins arrondis 8">
            <a:extLst>
              <a:ext uri="{FF2B5EF4-FFF2-40B4-BE49-F238E27FC236}">
                <a16:creationId xmlns:a16="http://schemas.microsoft.com/office/drawing/2014/main" id="{EB22D603-0C6C-A95E-5417-EBA973B4269C}"/>
              </a:ext>
            </a:extLst>
          </p:cNvPr>
          <p:cNvSpPr/>
          <p:nvPr/>
        </p:nvSpPr>
        <p:spPr>
          <a:xfrm>
            <a:off x="2540000" y="975360"/>
            <a:ext cx="2072640" cy="715328"/>
          </a:xfrm>
          <a:prstGeom prst="wedgeRoundRectCallout">
            <a:avLst>
              <a:gd name="adj1" fmla="val -33578"/>
              <a:gd name="adj2" fmla="val 79544"/>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dirty="0"/>
              <a:t>Nom chef du groupe</a:t>
            </a:r>
          </a:p>
        </p:txBody>
      </p:sp>
      <p:cxnSp>
        <p:nvCxnSpPr>
          <p:cNvPr id="10" name="Connecteur droit 9">
            <a:extLst>
              <a:ext uri="{FF2B5EF4-FFF2-40B4-BE49-F238E27FC236}">
                <a16:creationId xmlns:a16="http://schemas.microsoft.com/office/drawing/2014/main" id="{071F9C8E-5B35-E720-0367-F300C7388E96}"/>
              </a:ext>
            </a:extLst>
          </p:cNvPr>
          <p:cNvCxnSpPr>
            <a:cxnSpLocks/>
          </p:cNvCxnSpPr>
          <p:nvPr/>
        </p:nvCxnSpPr>
        <p:spPr>
          <a:xfrm>
            <a:off x="838200" y="2255520"/>
            <a:ext cx="1254760" cy="0"/>
          </a:xfrm>
          <a:prstGeom prst="line">
            <a:avLst/>
          </a:prstGeom>
          <a:ln w="38100"/>
        </p:spPr>
        <p:style>
          <a:lnRef idx="2">
            <a:schemeClr val="accent6"/>
          </a:lnRef>
          <a:fillRef idx="0">
            <a:schemeClr val="accent6"/>
          </a:fillRef>
          <a:effectRef idx="1">
            <a:schemeClr val="accent6"/>
          </a:effectRef>
          <a:fontRef idx="minor">
            <a:schemeClr val="tx1"/>
          </a:fontRef>
        </p:style>
      </p:cxnSp>
      <p:sp>
        <p:nvSpPr>
          <p:cNvPr id="12" name="Bulle rectangulaire à coins arrondis 11">
            <a:extLst>
              <a:ext uri="{FF2B5EF4-FFF2-40B4-BE49-F238E27FC236}">
                <a16:creationId xmlns:a16="http://schemas.microsoft.com/office/drawing/2014/main" id="{2AA3DE26-7FC3-A92F-2359-830EE499CA3C}"/>
              </a:ext>
            </a:extLst>
          </p:cNvPr>
          <p:cNvSpPr/>
          <p:nvPr/>
        </p:nvSpPr>
        <p:spPr>
          <a:xfrm>
            <a:off x="929640" y="2628266"/>
            <a:ext cx="3220720" cy="715328"/>
          </a:xfrm>
          <a:prstGeom prst="wedgeRoundRectCallout">
            <a:avLst>
              <a:gd name="adj1" fmla="val -32659"/>
              <a:gd name="adj2" fmla="val -96577"/>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dirty="0"/>
              <a:t>Locution prépositionnelle</a:t>
            </a:r>
            <a:endParaRPr lang="fr-FR" sz="2000" i="1" dirty="0"/>
          </a:p>
        </p:txBody>
      </p:sp>
    </p:spTree>
    <p:extLst>
      <p:ext uri="{BB962C8B-B14F-4D97-AF65-F5344CB8AC3E}">
        <p14:creationId xmlns:p14="http://schemas.microsoft.com/office/powerpoint/2010/main" val="42149526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66B522-DB87-9469-2C96-2A193F5EC525}"/>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022310C9-03CB-A4B5-2F3B-00514EF4371B}"/>
              </a:ext>
            </a:extLst>
          </p:cNvPr>
          <p:cNvSpPr>
            <a:spLocks noGrp="1"/>
          </p:cNvSpPr>
          <p:nvPr>
            <p:ph idx="1"/>
          </p:nvPr>
        </p:nvSpPr>
        <p:spPr/>
        <p:txBody>
          <a:bodyPr/>
          <a:lstStyle/>
          <a:p>
            <a:pPr marL="0" indent="0">
              <a:buNone/>
            </a:pPr>
            <a:endParaRPr lang="fr-FR" dirty="0"/>
          </a:p>
          <a:p>
            <a:pPr marL="0" indent="0">
              <a:buNone/>
            </a:pPr>
            <a:endParaRPr lang="fr-FR" dirty="0"/>
          </a:p>
          <a:p>
            <a:pPr marL="0" indent="0">
              <a:buNone/>
            </a:pPr>
            <a:r>
              <a:rPr lang="fr-FR" dirty="0"/>
              <a:t>			</a:t>
            </a:r>
            <a:r>
              <a:rPr lang="fr-FR" sz="3200" b="1" dirty="0">
                <a:solidFill>
                  <a:schemeClr val="accent2"/>
                </a:solidFill>
              </a:rPr>
              <a:t>As-tu bien compris ?</a:t>
            </a:r>
          </a:p>
        </p:txBody>
      </p:sp>
    </p:spTree>
    <p:extLst>
      <p:ext uri="{BB962C8B-B14F-4D97-AF65-F5344CB8AC3E}">
        <p14:creationId xmlns:p14="http://schemas.microsoft.com/office/powerpoint/2010/main" val="30464254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A32D29-B1DF-71C8-2827-4CC214855BDC}"/>
              </a:ext>
            </a:extLst>
          </p:cNvPr>
          <p:cNvSpPr>
            <a:spLocks noGrp="1"/>
          </p:cNvSpPr>
          <p:nvPr>
            <p:ph type="title"/>
          </p:nvPr>
        </p:nvSpPr>
        <p:spPr/>
        <p:txBody>
          <a:bodyPr/>
          <a:lstStyle/>
          <a:p>
            <a:r>
              <a:rPr lang="fr-FR" dirty="0"/>
              <a:t> </a:t>
            </a:r>
          </a:p>
        </p:txBody>
      </p:sp>
      <p:sp>
        <p:nvSpPr>
          <p:cNvPr id="3" name="Espace réservé du contenu 2">
            <a:extLst>
              <a:ext uri="{FF2B5EF4-FFF2-40B4-BE49-F238E27FC236}">
                <a16:creationId xmlns:a16="http://schemas.microsoft.com/office/drawing/2014/main" id="{56189538-09EF-10D0-5509-06EDA1F36710}"/>
              </a:ext>
            </a:extLst>
          </p:cNvPr>
          <p:cNvSpPr>
            <a:spLocks noGrp="1"/>
          </p:cNvSpPr>
          <p:nvPr>
            <p:ph idx="1"/>
          </p:nvPr>
        </p:nvSpPr>
        <p:spPr>
          <a:xfrm>
            <a:off x="838200" y="765544"/>
            <a:ext cx="10515600" cy="5727331"/>
          </a:xfrm>
        </p:spPr>
        <p:txBody>
          <a:bodyPr>
            <a:normAutofit/>
          </a:bodyPr>
          <a:lstStyle/>
          <a:p>
            <a:pPr marL="0" indent="0">
              <a:buNone/>
            </a:pPr>
            <a:r>
              <a:rPr lang="fr-FR" sz="2400" b="1" dirty="0">
                <a:solidFill>
                  <a:srgbClr val="000000"/>
                </a:solidFill>
                <a:effectLst/>
                <a:latin typeface="Times New Roman" panose="02020603050405020304" pitchFamily="18" charset="0"/>
                <a:ea typeface="Calibri" panose="020F0502020204030204" pitchFamily="34" charset="0"/>
              </a:rPr>
              <a:t>Aristobule a écrit :</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a:solidFill>
                  <a:srgbClr val="000000"/>
                </a:solidFill>
                <a:effectLst/>
                <a:latin typeface="SignPainter-HouseScript" panose="02000006070000020004" pitchFamily="2" charset="0"/>
                <a:ea typeface="Calibri" panose="020F0502020204030204" pitchFamily="34" charset="0"/>
                <a:cs typeface="Times New Roman" panose="02020603050405020304" pitchFamily="18" charset="0"/>
              </a:rPr>
              <a:t>Une foule de légume vert ne poussent pas en dessous de 8°.</a:t>
            </a:r>
            <a:endParaRPr lang="fr-FR" dirty="0">
              <a:effectLst/>
            </a:endParaRP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lgn="just">
              <a:buNone/>
            </a:pPr>
            <a:r>
              <a:rPr lang="fr-FR" sz="2400" dirty="0">
                <a:solidFill>
                  <a:srgbClr val="000000"/>
                </a:solidFill>
                <a:effectLst/>
                <a:latin typeface="Times New Roman" panose="02020603050405020304" pitchFamily="18" charset="0"/>
                <a:ea typeface="Calibri" panose="020F0502020204030204" pitchFamily="34" charset="0"/>
              </a:rPr>
              <a:t>Es-tu d’accord avec son raisonnement ?………..</a:t>
            </a:r>
            <a:endParaRPr lang="fr-FR" sz="2400" dirty="0">
              <a:effectLst/>
              <a:latin typeface="Times New Roman" panose="02020603050405020304" pitchFamily="18" charset="0"/>
              <a:ea typeface="Calibri" panose="020F0502020204030204" pitchFamily="34" charset="0"/>
            </a:endParaRPr>
          </a:p>
          <a:p>
            <a:pPr marL="0" indent="0" algn="just">
              <a:buNone/>
            </a:pPr>
            <a:r>
              <a:rPr lang="fr-FR" sz="2400" dirty="0">
                <a:solidFill>
                  <a:srgbClr val="000000"/>
                </a:solidFill>
                <a:effectLst/>
                <a:latin typeface="Times New Roman" panose="02020603050405020304" pitchFamily="18" charset="0"/>
                <a:ea typeface="Calibri" panose="020F0502020204030204" pitchFamily="34" charset="0"/>
              </a:rPr>
              <a:t>Si non, réécris </a:t>
            </a:r>
            <a:r>
              <a:rPr lang="fr-FR" sz="2400" dirty="0">
                <a:solidFill>
                  <a:srgbClr val="000000"/>
                </a:solidFill>
                <a:latin typeface="Times New Roman" panose="02020603050405020304" pitchFamily="18" charset="0"/>
                <a:ea typeface="Calibri" panose="020F0502020204030204" pitchFamily="34" charset="0"/>
              </a:rPr>
              <a:t>comme il te semble :</a:t>
            </a:r>
          </a:p>
          <a:p>
            <a:pPr marL="0" indent="0" algn="just">
              <a:buNone/>
            </a:pPr>
            <a:r>
              <a:rPr lang="fr-FR" sz="2400" dirty="0">
                <a:solidFill>
                  <a:srgbClr val="000000"/>
                </a:solidFill>
                <a:effectLst/>
                <a:latin typeface="Times New Roman" panose="02020603050405020304" pitchFamily="18" charset="0"/>
                <a:ea typeface="Calibri" panose="020F0502020204030204" pitchFamily="34" charset="0"/>
              </a:rPr>
              <a:t>………………………………………………………………………………………………………………………………………………………………………………</a:t>
            </a:r>
            <a:endParaRPr lang="fr-FR" sz="2400" dirty="0">
              <a:effectLst/>
              <a:latin typeface="Times New Roman" panose="02020603050405020304" pitchFamily="18" charset="0"/>
              <a:ea typeface="Calibri" panose="020F0502020204030204" pitchFamily="34" charset="0"/>
            </a:endParaRPr>
          </a:p>
          <a:p>
            <a:pPr marL="0" indent="0">
              <a:buNone/>
            </a:pPr>
            <a:endParaRPr lang="fr-FR" dirty="0"/>
          </a:p>
        </p:txBody>
      </p:sp>
      <p:pic>
        <p:nvPicPr>
          <p:cNvPr id="4" name="Image 3" descr="Une image contenant clipart, poupée&#10;&#10;Description générée automatiquement">
            <a:extLst>
              <a:ext uri="{FF2B5EF4-FFF2-40B4-BE49-F238E27FC236}">
                <a16:creationId xmlns:a16="http://schemas.microsoft.com/office/drawing/2014/main" id="{53EDCF2F-0AED-179F-61EB-847F5B4BB1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8533" r="34411"/>
          <a:stretch/>
        </p:blipFill>
        <p:spPr bwMode="auto">
          <a:xfrm>
            <a:off x="1169837" y="1723893"/>
            <a:ext cx="1686777" cy="2367888"/>
          </a:xfrm>
          <a:prstGeom prst="rect">
            <a:avLst/>
          </a:prstGeom>
          <a:noFill/>
          <a:ln>
            <a:noFill/>
          </a:ln>
          <a:effectLst>
            <a:outerShdw blurRad="50800" dist="38100" dir="5400000" algn="t" rotWithShape="0">
              <a:prstClr val="black">
                <a:alpha val="40000"/>
              </a:prstClr>
            </a:outerShdw>
          </a:effectLst>
          <a:extLst>
            <a:ext uri="{53640926-AAD7-44D8-BBD7-CCE9431645EC}">
              <a14:shadowObscured xmlns:a14="http://schemas.microsoft.com/office/drawing/2010/main"/>
            </a:ext>
          </a:extLst>
        </p:spPr>
      </p:pic>
      <p:sp>
        <p:nvSpPr>
          <p:cNvPr id="6" name="Bulle ronde 5">
            <a:extLst>
              <a:ext uri="{FF2B5EF4-FFF2-40B4-BE49-F238E27FC236}">
                <a16:creationId xmlns:a16="http://schemas.microsoft.com/office/drawing/2014/main" id="{50EFDFFC-B168-2BEC-F2F4-EC69BAEDF87F}"/>
              </a:ext>
            </a:extLst>
          </p:cNvPr>
          <p:cNvSpPr/>
          <p:nvPr/>
        </p:nvSpPr>
        <p:spPr>
          <a:xfrm>
            <a:off x="2696889" y="1723893"/>
            <a:ext cx="6548711" cy="1325564"/>
          </a:xfrm>
          <a:prstGeom prst="wedgeEllipseCallout">
            <a:avLst>
              <a:gd name="adj1" fmla="val -50287"/>
              <a:gd name="adj2" fmla="val 3250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J’ai pas mis de -</a:t>
            </a:r>
            <a:r>
              <a:rPr lang="fr-FR" i="1" dirty="0">
                <a:solidFill>
                  <a:schemeClr val="tx1"/>
                </a:solidFill>
              </a:rPr>
              <a:t>s</a:t>
            </a:r>
            <a:r>
              <a:rPr lang="fr-FR" dirty="0">
                <a:solidFill>
                  <a:schemeClr val="tx1"/>
                </a:solidFill>
              </a:rPr>
              <a:t> à </a:t>
            </a:r>
            <a:r>
              <a:rPr lang="fr-FR" i="1" dirty="0">
                <a:solidFill>
                  <a:schemeClr val="tx1"/>
                </a:solidFill>
              </a:rPr>
              <a:t>légume vert</a:t>
            </a:r>
            <a:r>
              <a:rPr lang="fr-FR" dirty="0">
                <a:solidFill>
                  <a:schemeClr val="tx1"/>
                </a:solidFill>
              </a:rPr>
              <a:t>, parce que </a:t>
            </a:r>
          </a:p>
          <a:p>
            <a:pPr algn="ctr"/>
            <a:r>
              <a:rPr lang="fr-FR" dirty="0">
                <a:solidFill>
                  <a:schemeClr val="tx1"/>
                </a:solidFill>
              </a:rPr>
              <a:t>le déterminant, c’est </a:t>
            </a:r>
            <a:r>
              <a:rPr lang="fr-FR" i="1" dirty="0">
                <a:solidFill>
                  <a:schemeClr val="tx1"/>
                </a:solidFill>
              </a:rPr>
              <a:t>une</a:t>
            </a:r>
            <a:r>
              <a:rPr lang="fr-FR" dirty="0">
                <a:solidFill>
                  <a:schemeClr val="tx1"/>
                </a:solidFill>
              </a:rPr>
              <a:t>.</a:t>
            </a:r>
          </a:p>
        </p:txBody>
      </p:sp>
    </p:spTree>
    <p:extLst>
      <p:ext uri="{BB962C8B-B14F-4D97-AF65-F5344CB8AC3E}">
        <p14:creationId xmlns:p14="http://schemas.microsoft.com/office/powerpoint/2010/main" val="10808064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BF5A9-AEF5-AD53-936B-B975CF3643C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411B80D-154A-4629-A2B1-6C7C5F764AB4}"/>
              </a:ext>
            </a:extLst>
          </p:cNvPr>
          <p:cNvSpPr>
            <a:spLocks noGrp="1"/>
          </p:cNvSpPr>
          <p:nvPr>
            <p:ph type="title"/>
          </p:nvPr>
        </p:nvSpPr>
        <p:spPr/>
        <p:txBody>
          <a:bodyPr/>
          <a:lstStyle/>
          <a:p>
            <a:r>
              <a:rPr lang="fr-FR" dirty="0"/>
              <a:t> </a:t>
            </a:r>
          </a:p>
        </p:txBody>
      </p:sp>
      <p:sp>
        <p:nvSpPr>
          <p:cNvPr id="3" name="Espace réservé du contenu 2">
            <a:extLst>
              <a:ext uri="{FF2B5EF4-FFF2-40B4-BE49-F238E27FC236}">
                <a16:creationId xmlns:a16="http://schemas.microsoft.com/office/drawing/2014/main" id="{445A0CA2-CCEF-280A-F4EC-B83C616A137E}"/>
              </a:ext>
            </a:extLst>
          </p:cNvPr>
          <p:cNvSpPr>
            <a:spLocks noGrp="1"/>
          </p:cNvSpPr>
          <p:nvPr>
            <p:ph idx="1"/>
          </p:nvPr>
        </p:nvSpPr>
        <p:spPr>
          <a:xfrm>
            <a:off x="838200" y="765544"/>
            <a:ext cx="10515600" cy="5727331"/>
          </a:xfrm>
        </p:spPr>
        <p:txBody>
          <a:bodyPr>
            <a:normAutofit/>
          </a:bodyPr>
          <a:lstStyle/>
          <a:p>
            <a:pPr marL="0" indent="0">
              <a:buNone/>
            </a:pPr>
            <a:r>
              <a:rPr lang="fr-FR" sz="2400" b="1" dirty="0">
                <a:solidFill>
                  <a:srgbClr val="000000"/>
                </a:solidFill>
                <a:effectLst/>
                <a:latin typeface="Times New Roman" panose="02020603050405020304" pitchFamily="18" charset="0"/>
                <a:ea typeface="Calibri" panose="020F0502020204030204" pitchFamily="34" charset="0"/>
              </a:rPr>
              <a:t>Aristobule a écrit :</a:t>
            </a: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a:solidFill>
                  <a:srgbClr val="000000"/>
                </a:solidFill>
                <a:effectLst/>
                <a:latin typeface="SignPainter-HouseScript" panose="02000006070000020004" pitchFamily="2" charset="0"/>
                <a:ea typeface="Calibri" panose="020F0502020204030204" pitchFamily="34" charset="0"/>
                <a:cs typeface="Times New Roman" panose="02020603050405020304" pitchFamily="18" charset="0"/>
              </a:rPr>
              <a:t>Une foule de légume vert ne poussent plus en dessous de 8°.</a:t>
            </a:r>
            <a:endParaRPr lang="fr-FR" dirty="0">
              <a:effectLst/>
            </a:endParaRP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lgn="just">
              <a:buNone/>
            </a:pPr>
            <a:r>
              <a:rPr lang="fr-FR" sz="2400" dirty="0">
                <a:solidFill>
                  <a:srgbClr val="000000"/>
                </a:solidFill>
                <a:effectLst/>
                <a:latin typeface="Times New Roman" panose="02020603050405020304" pitchFamily="18" charset="0"/>
                <a:ea typeface="Calibri" panose="020F0502020204030204" pitchFamily="34" charset="0"/>
              </a:rPr>
              <a:t>Es-tu d’accord avec son raisonnement ?… </a:t>
            </a:r>
            <a:r>
              <a:rPr lang="fr-FR" sz="2400" dirty="0">
                <a:solidFill>
                  <a:schemeClr val="accent2"/>
                </a:solidFill>
                <a:effectLst/>
                <a:latin typeface="Times New Roman" panose="02020603050405020304" pitchFamily="18" charset="0"/>
                <a:ea typeface="Calibri" panose="020F0502020204030204" pitchFamily="34" charset="0"/>
              </a:rPr>
              <a:t>Non</a:t>
            </a:r>
            <a:r>
              <a:rPr lang="fr-FR" sz="2400" dirty="0">
                <a:solidFill>
                  <a:srgbClr val="000000"/>
                </a:solidFill>
                <a:effectLst/>
                <a:latin typeface="Times New Roman" panose="02020603050405020304" pitchFamily="18" charset="0"/>
                <a:ea typeface="Calibri" panose="020F0502020204030204" pitchFamily="34" charset="0"/>
              </a:rPr>
              <a:t> …</a:t>
            </a:r>
            <a:endParaRPr lang="fr-FR" sz="2400" dirty="0">
              <a:effectLst/>
              <a:latin typeface="Times New Roman" panose="02020603050405020304" pitchFamily="18" charset="0"/>
              <a:ea typeface="Calibri" panose="020F0502020204030204" pitchFamily="34" charset="0"/>
            </a:endParaRPr>
          </a:p>
          <a:p>
            <a:pPr marL="0" indent="0" algn="just">
              <a:buNone/>
            </a:pPr>
            <a:r>
              <a:rPr lang="fr-FR" sz="2400" dirty="0">
                <a:solidFill>
                  <a:srgbClr val="000000"/>
                </a:solidFill>
                <a:effectLst/>
                <a:latin typeface="Times New Roman" panose="02020603050405020304" pitchFamily="18" charset="0"/>
                <a:ea typeface="Calibri" panose="020F0502020204030204" pitchFamily="34" charset="0"/>
              </a:rPr>
              <a:t>Si non, réécris </a:t>
            </a:r>
            <a:r>
              <a:rPr lang="fr-FR" sz="2400" dirty="0">
                <a:solidFill>
                  <a:srgbClr val="000000"/>
                </a:solidFill>
                <a:latin typeface="Times New Roman" panose="02020603050405020304" pitchFamily="18" charset="0"/>
                <a:ea typeface="Calibri" panose="020F0502020204030204" pitchFamily="34" charset="0"/>
              </a:rPr>
              <a:t>comme il te semble :</a:t>
            </a:r>
          </a:p>
          <a:p>
            <a:pPr marL="0" indent="0" algn="just">
              <a:buNone/>
            </a:pPr>
            <a:r>
              <a:rPr lang="fr-FR" sz="2400" dirty="0">
                <a:solidFill>
                  <a:srgbClr val="000000"/>
                </a:solidFill>
                <a:effectLst/>
                <a:latin typeface="Times New Roman" panose="02020603050405020304" pitchFamily="18" charset="0"/>
                <a:ea typeface="Calibri" panose="020F0502020204030204" pitchFamily="34" charset="0"/>
              </a:rPr>
              <a:t>… </a:t>
            </a:r>
            <a:r>
              <a:rPr lang="fr-FR" sz="2400" dirty="0">
                <a:solidFill>
                  <a:schemeClr val="accent2"/>
                </a:solidFill>
                <a:effectLst/>
                <a:latin typeface="Times New Roman" panose="02020603050405020304" pitchFamily="18" charset="0"/>
                <a:ea typeface="Calibri" panose="020F0502020204030204" pitchFamily="34" charset="0"/>
              </a:rPr>
              <a:t>Une foule de légumes verts ne poussent plus en dessous de 8°.</a:t>
            </a:r>
            <a:r>
              <a:rPr lang="fr-FR" sz="2400" dirty="0">
                <a:solidFill>
                  <a:srgbClr val="000000"/>
                </a:solidFill>
                <a:effectLst/>
                <a:latin typeface="Times New Roman" panose="02020603050405020304" pitchFamily="18" charset="0"/>
                <a:ea typeface="Calibri" panose="020F0502020204030204" pitchFamily="34" charset="0"/>
              </a:rPr>
              <a:t> ………………… ………………………………………………………………………………………</a:t>
            </a:r>
            <a:endParaRPr lang="fr-FR" dirty="0"/>
          </a:p>
        </p:txBody>
      </p:sp>
      <p:pic>
        <p:nvPicPr>
          <p:cNvPr id="4" name="Image 3" descr="Une image contenant clipart, poupée&#10;&#10;Description générée automatiquement">
            <a:extLst>
              <a:ext uri="{FF2B5EF4-FFF2-40B4-BE49-F238E27FC236}">
                <a16:creationId xmlns:a16="http://schemas.microsoft.com/office/drawing/2014/main" id="{99E0C61C-787A-4192-16C6-F4BA92EAC0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8533" r="34411"/>
          <a:stretch/>
        </p:blipFill>
        <p:spPr bwMode="auto">
          <a:xfrm>
            <a:off x="1169837" y="1723893"/>
            <a:ext cx="1686777" cy="2367888"/>
          </a:xfrm>
          <a:prstGeom prst="rect">
            <a:avLst/>
          </a:prstGeom>
          <a:noFill/>
          <a:ln>
            <a:noFill/>
          </a:ln>
          <a:effectLst>
            <a:outerShdw blurRad="50800" dist="38100" dir="5400000" algn="t" rotWithShape="0">
              <a:prstClr val="black">
                <a:alpha val="40000"/>
              </a:prstClr>
            </a:outerShdw>
          </a:effectLst>
          <a:extLst>
            <a:ext uri="{53640926-AAD7-44D8-BBD7-CCE9431645EC}">
              <a14:shadowObscured xmlns:a14="http://schemas.microsoft.com/office/drawing/2010/main"/>
            </a:ext>
          </a:extLst>
        </p:spPr>
      </p:pic>
      <p:sp>
        <p:nvSpPr>
          <p:cNvPr id="6" name="Bulle ronde 5">
            <a:extLst>
              <a:ext uri="{FF2B5EF4-FFF2-40B4-BE49-F238E27FC236}">
                <a16:creationId xmlns:a16="http://schemas.microsoft.com/office/drawing/2014/main" id="{A3A73682-39C0-86E3-C594-3FE247B00D26}"/>
              </a:ext>
            </a:extLst>
          </p:cNvPr>
          <p:cNvSpPr/>
          <p:nvPr/>
        </p:nvSpPr>
        <p:spPr>
          <a:xfrm>
            <a:off x="2696889" y="1723893"/>
            <a:ext cx="6548711" cy="1325564"/>
          </a:xfrm>
          <a:prstGeom prst="wedgeEllipseCallout">
            <a:avLst>
              <a:gd name="adj1" fmla="val -50287"/>
              <a:gd name="adj2" fmla="val 3250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J’ai pas mis de -</a:t>
            </a:r>
            <a:r>
              <a:rPr lang="fr-FR" i="1" dirty="0">
                <a:solidFill>
                  <a:schemeClr val="tx1"/>
                </a:solidFill>
              </a:rPr>
              <a:t>s</a:t>
            </a:r>
            <a:r>
              <a:rPr lang="fr-FR" dirty="0">
                <a:solidFill>
                  <a:schemeClr val="tx1"/>
                </a:solidFill>
              </a:rPr>
              <a:t> à </a:t>
            </a:r>
            <a:r>
              <a:rPr lang="fr-FR" i="1" dirty="0">
                <a:solidFill>
                  <a:schemeClr val="tx1"/>
                </a:solidFill>
              </a:rPr>
              <a:t>légume vert</a:t>
            </a:r>
            <a:r>
              <a:rPr lang="fr-FR" dirty="0">
                <a:solidFill>
                  <a:schemeClr val="tx1"/>
                </a:solidFill>
              </a:rPr>
              <a:t>, parce que </a:t>
            </a:r>
          </a:p>
          <a:p>
            <a:pPr algn="ctr"/>
            <a:r>
              <a:rPr lang="fr-FR" dirty="0">
                <a:solidFill>
                  <a:schemeClr val="tx1"/>
                </a:solidFill>
              </a:rPr>
              <a:t>le déterminant, c’est </a:t>
            </a:r>
            <a:r>
              <a:rPr lang="fr-FR" i="1" dirty="0">
                <a:solidFill>
                  <a:schemeClr val="tx1"/>
                </a:solidFill>
              </a:rPr>
              <a:t>une</a:t>
            </a:r>
            <a:r>
              <a:rPr lang="fr-FR" dirty="0">
                <a:solidFill>
                  <a:schemeClr val="tx1"/>
                </a:solidFill>
              </a:rPr>
              <a:t>.</a:t>
            </a:r>
          </a:p>
        </p:txBody>
      </p:sp>
    </p:spTree>
    <p:extLst>
      <p:ext uri="{BB962C8B-B14F-4D97-AF65-F5344CB8AC3E}">
        <p14:creationId xmlns:p14="http://schemas.microsoft.com/office/powerpoint/2010/main" val="30323254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6D22A3-58BD-4490-EDBA-6FEFDD847270}"/>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81F745C8-661C-EF86-3491-E2D5AE54EE3C}"/>
              </a:ext>
            </a:extLst>
          </p:cNvPr>
          <p:cNvSpPr>
            <a:spLocks noGrp="1"/>
          </p:cNvSpPr>
          <p:nvPr>
            <p:ph idx="1"/>
          </p:nvPr>
        </p:nvSpPr>
        <p:spPr/>
        <p:txBody>
          <a:bodyPr>
            <a:normAutofit/>
          </a:bodyPr>
          <a:lstStyle/>
          <a:p>
            <a:pPr marL="0" indent="0">
              <a:buNone/>
            </a:pPr>
            <a:r>
              <a:rPr lang="fr-FR" sz="2000" b="1" dirty="0">
                <a:latin typeface="Times New Roman" panose="02020603050405020304" pitchFamily="18" charset="0"/>
                <a:ea typeface="Calibri" panose="020F0502020204030204" pitchFamily="34" charset="0"/>
              </a:rPr>
              <a:t>2</a:t>
            </a:r>
            <a:r>
              <a:rPr lang="fr-FR" sz="2000" b="1" dirty="0">
                <a:effectLst/>
                <a:latin typeface="Times New Roman" panose="02020603050405020304" pitchFamily="18" charset="0"/>
                <a:ea typeface="Calibri" panose="020F0502020204030204" pitchFamily="34" charset="0"/>
              </a:rPr>
              <a:t>. Justifie les lettres encadrées.</a:t>
            </a:r>
            <a:endParaRPr lang="fr-FR" sz="2000" dirty="0">
              <a:effectLst/>
              <a:latin typeface="Times New Roman" panose="02020603050405020304" pitchFamily="18" charset="0"/>
              <a:ea typeface="Calibri" panose="020F0502020204030204" pitchFamily="34" charset="0"/>
            </a:endParaRPr>
          </a:p>
          <a:p>
            <a:pPr marL="0" indent="0">
              <a:buNone/>
            </a:pPr>
            <a:r>
              <a:rPr lang="fr-FR" sz="900" dirty="0">
                <a:effectLst/>
                <a:latin typeface="Times New Roman" panose="02020603050405020304" pitchFamily="18" charset="0"/>
                <a:ea typeface="Calibri" panose="020F0502020204030204" pitchFamily="34" charset="0"/>
              </a:rPr>
              <a:t>  </a:t>
            </a:r>
          </a:p>
          <a:p>
            <a:pPr marL="0" indent="0">
              <a:buNone/>
            </a:pPr>
            <a:r>
              <a:rPr lang="fr-FR" sz="2000" dirty="0">
                <a:effectLst/>
                <a:latin typeface="Times New Roman" panose="02020603050405020304" pitchFamily="18" charset="0"/>
                <a:ea typeface="Calibri" panose="020F0502020204030204" pitchFamily="34" charset="0"/>
              </a:rPr>
              <a:t>À l’entrée de la clairière, nous observons la louve et ses petits. La mère  a  une fourrure épaisse. </a:t>
            </a:r>
          </a:p>
          <a:p>
            <a:pPr marL="0" indent="0">
              <a:lnSpc>
                <a:spcPct val="150000"/>
              </a:lnSpc>
              <a:buNone/>
            </a:pPr>
            <a:r>
              <a:rPr lang="fr-FR" sz="2000" dirty="0">
                <a:effectLst/>
                <a:latin typeface="Times New Roman" panose="02020603050405020304" pitchFamily="18" charset="0"/>
                <a:ea typeface="Calibri" panose="020F0502020204030204" pitchFamily="34" charset="0"/>
              </a:rPr>
              <a:t>a</a:t>
            </a:r>
            <a:r>
              <a:rPr lang="fr-FR" sz="2000" b="1" i="1" dirty="0">
                <a:effectLst/>
                <a:latin typeface="Times New Roman" panose="02020603050405020304" pitchFamily="18" charset="0"/>
                <a:ea typeface="Calibri" panose="020F0502020204030204" pitchFamily="34" charset="0"/>
              </a:rPr>
              <a:t> - À</a:t>
            </a:r>
            <a:r>
              <a:rPr lang="fr-FR" sz="2000" dirty="0">
                <a:effectLst/>
                <a:latin typeface="Times New Roman" panose="02020603050405020304" pitchFamily="18" charset="0"/>
                <a:ea typeface="Calibri" panose="020F0502020204030204" pitchFamily="34" charset="0"/>
              </a:rPr>
              <a:t> s’écrit avec un accent parce que ………………………</a:t>
            </a:r>
          </a:p>
          <a:p>
            <a:pPr marL="342900" indent="-342900">
              <a:lnSpc>
                <a:spcPct val="150000"/>
              </a:lnSpc>
              <a:buAutoNum type="alphaLcPeriod"/>
            </a:pPr>
            <a:endParaRPr lang="fr-FR" sz="2000" dirty="0">
              <a:solidFill>
                <a:schemeClr val="accent2"/>
              </a:solidFill>
              <a:effectLst/>
            </a:endParaRPr>
          </a:p>
          <a:p>
            <a:pPr marL="0" indent="0">
              <a:lnSpc>
                <a:spcPct val="150000"/>
              </a:lnSpc>
              <a:buNone/>
            </a:pPr>
            <a:r>
              <a:rPr lang="fr-FR" sz="2000" dirty="0">
                <a:effectLst/>
                <a:latin typeface="Times New Roman" panose="02020603050405020304" pitchFamily="18" charset="0"/>
                <a:ea typeface="Calibri" panose="020F0502020204030204" pitchFamily="34" charset="0"/>
              </a:rPr>
              <a:t>b</a:t>
            </a:r>
            <a:r>
              <a:rPr lang="fr-FR" sz="2000" b="1" i="1" dirty="0">
                <a:effectLst/>
                <a:latin typeface="Times New Roman" panose="02020603050405020304" pitchFamily="18" charset="0"/>
                <a:ea typeface="Calibri" panose="020F0502020204030204" pitchFamily="34" charset="0"/>
              </a:rPr>
              <a:t> - a</a:t>
            </a:r>
            <a:r>
              <a:rPr lang="fr-FR" sz="2000" dirty="0">
                <a:effectLst/>
                <a:latin typeface="Times New Roman" panose="02020603050405020304" pitchFamily="18" charset="0"/>
                <a:ea typeface="Calibri" panose="020F0502020204030204" pitchFamily="34" charset="0"/>
              </a:rPr>
              <a:t> s’écrit sans accent parce que ………………………</a:t>
            </a:r>
          </a:p>
          <a:p>
            <a:pPr marL="0" indent="0">
              <a:buNone/>
            </a:pPr>
            <a:endParaRPr lang="fr-FR" dirty="0"/>
          </a:p>
        </p:txBody>
      </p:sp>
      <p:sp>
        <p:nvSpPr>
          <p:cNvPr id="4" name="Rectangle 3">
            <a:extLst>
              <a:ext uri="{FF2B5EF4-FFF2-40B4-BE49-F238E27FC236}">
                <a16:creationId xmlns:a16="http://schemas.microsoft.com/office/drawing/2014/main" id="{93DDECB9-1B68-D1CD-F7CE-73DC6F060C39}"/>
              </a:ext>
            </a:extLst>
          </p:cNvPr>
          <p:cNvSpPr/>
          <p:nvPr/>
        </p:nvSpPr>
        <p:spPr>
          <a:xfrm>
            <a:off x="8203367" y="2539152"/>
            <a:ext cx="272321" cy="267325"/>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CC2D4F3F-C4F7-FAF0-FA8E-CEECF806E7FD}"/>
              </a:ext>
            </a:extLst>
          </p:cNvPr>
          <p:cNvSpPr/>
          <p:nvPr/>
        </p:nvSpPr>
        <p:spPr>
          <a:xfrm>
            <a:off x="838200" y="2431810"/>
            <a:ext cx="272321" cy="366349"/>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208971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E3760-F47B-2542-BD1D-12B834298D0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2E04215-5642-6CEB-955E-9A963924048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EE56F1DB-B5CD-16D6-1D0B-03EFEC37E47B}"/>
              </a:ext>
            </a:extLst>
          </p:cNvPr>
          <p:cNvSpPr>
            <a:spLocks noGrp="1"/>
          </p:cNvSpPr>
          <p:nvPr>
            <p:ph idx="1"/>
          </p:nvPr>
        </p:nvSpPr>
        <p:spPr/>
        <p:txBody>
          <a:bodyPr>
            <a:normAutofit/>
          </a:bodyPr>
          <a:lstStyle/>
          <a:p>
            <a:pPr marL="0" indent="0">
              <a:buNone/>
            </a:pPr>
            <a:r>
              <a:rPr lang="fr-FR" sz="2000" b="1" dirty="0">
                <a:effectLst/>
                <a:latin typeface="Times New Roman" panose="02020603050405020304" pitchFamily="18" charset="0"/>
                <a:ea typeface="Calibri" panose="020F0502020204030204" pitchFamily="34" charset="0"/>
              </a:rPr>
              <a:t>3. Justifie les lettres encadrées.</a:t>
            </a:r>
            <a:endParaRPr lang="fr-FR" sz="2000" dirty="0">
              <a:effectLst/>
              <a:latin typeface="Times New Roman" panose="02020603050405020304" pitchFamily="18" charset="0"/>
              <a:ea typeface="Calibri" panose="020F0502020204030204" pitchFamily="34" charset="0"/>
            </a:endParaRPr>
          </a:p>
          <a:p>
            <a:pPr marL="0" indent="0">
              <a:buNone/>
            </a:pPr>
            <a:r>
              <a:rPr lang="fr-FR" sz="900" dirty="0">
                <a:effectLst/>
                <a:latin typeface="Times New Roman" panose="02020603050405020304" pitchFamily="18" charset="0"/>
                <a:ea typeface="Calibri" panose="020F0502020204030204" pitchFamily="34" charset="0"/>
              </a:rPr>
              <a:t>  </a:t>
            </a:r>
          </a:p>
          <a:p>
            <a:pPr marL="0" indent="0">
              <a:buNone/>
            </a:pPr>
            <a:r>
              <a:rPr lang="fr-FR" sz="2000" dirty="0">
                <a:solidFill>
                  <a:schemeClr val="accent2"/>
                </a:solidFill>
                <a:effectLst/>
                <a:latin typeface="Times New Roman" panose="02020603050405020304" pitchFamily="18" charset="0"/>
                <a:ea typeface="Calibri" panose="020F0502020204030204" pitchFamily="34" charset="0"/>
              </a:rPr>
              <a:t>À l’entrée de la clairière</a:t>
            </a:r>
            <a:r>
              <a:rPr lang="fr-FR" sz="2000" dirty="0">
                <a:effectLst/>
                <a:latin typeface="Times New Roman" panose="02020603050405020304" pitchFamily="18" charset="0"/>
                <a:ea typeface="Calibri" panose="020F0502020204030204" pitchFamily="34" charset="0"/>
              </a:rPr>
              <a:t>, // </a:t>
            </a:r>
            <a:r>
              <a:rPr lang="fr-FR" sz="2000" dirty="0">
                <a:solidFill>
                  <a:srgbClr val="00B050"/>
                </a:solidFill>
                <a:effectLst/>
                <a:latin typeface="Times New Roman" panose="02020603050405020304" pitchFamily="18" charset="0"/>
                <a:ea typeface="Calibri" panose="020F0502020204030204" pitchFamily="34" charset="0"/>
              </a:rPr>
              <a:t>nous</a:t>
            </a:r>
            <a:r>
              <a:rPr lang="fr-FR" sz="2000" dirty="0">
                <a:effectLst/>
                <a:latin typeface="Times New Roman" panose="02020603050405020304" pitchFamily="18" charset="0"/>
                <a:ea typeface="Calibri" panose="020F0502020204030204" pitchFamily="34" charset="0"/>
              </a:rPr>
              <a:t> // </a:t>
            </a:r>
            <a:r>
              <a:rPr lang="fr-FR" sz="2000" dirty="0">
                <a:solidFill>
                  <a:srgbClr val="FF0000"/>
                </a:solidFill>
                <a:effectLst/>
                <a:latin typeface="Times New Roman" panose="02020603050405020304" pitchFamily="18" charset="0"/>
                <a:ea typeface="Calibri" panose="020F0502020204030204" pitchFamily="34" charset="0"/>
              </a:rPr>
              <a:t>observons la louve et ses petits</a:t>
            </a:r>
            <a:r>
              <a:rPr lang="fr-FR" sz="2000" dirty="0">
                <a:effectLst/>
                <a:latin typeface="Times New Roman" panose="02020603050405020304" pitchFamily="18" charset="0"/>
                <a:ea typeface="Calibri" panose="020F0502020204030204" pitchFamily="34" charset="0"/>
              </a:rPr>
              <a:t>. </a:t>
            </a:r>
            <a:r>
              <a:rPr lang="fr-FR" sz="2000" dirty="0">
                <a:solidFill>
                  <a:srgbClr val="00B050"/>
                </a:solidFill>
                <a:effectLst/>
                <a:latin typeface="Times New Roman" panose="02020603050405020304" pitchFamily="18" charset="0"/>
                <a:ea typeface="Calibri" panose="020F0502020204030204" pitchFamily="34" charset="0"/>
              </a:rPr>
              <a:t>La mère  </a:t>
            </a:r>
            <a:r>
              <a:rPr lang="fr-FR" sz="2000" dirty="0">
                <a:effectLst/>
                <a:latin typeface="Times New Roman" panose="02020603050405020304" pitchFamily="18" charset="0"/>
                <a:ea typeface="Calibri" panose="020F0502020204030204" pitchFamily="34" charset="0"/>
              </a:rPr>
              <a:t>// </a:t>
            </a:r>
            <a:r>
              <a:rPr lang="fr-FR" sz="2000" dirty="0">
                <a:solidFill>
                  <a:srgbClr val="FF0000"/>
                </a:solidFill>
                <a:effectLst/>
                <a:latin typeface="Times New Roman" panose="02020603050405020304" pitchFamily="18" charset="0"/>
                <a:ea typeface="Calibri" panose="020F0502020204030204" pitchFamily="34" charset="0"/>
              </a:rPr>
              <a:t>a  une fourrure épaisse</a:t>
            </a:r>
            <a:r>
              <a:rPr lang="fr-FR" sz="2000" dirty="0">
                <a:effectLst/>
                <a:latin typeface="Times New Roman" panose="02020603050405020304" pitchFamily="18" charset="0"/>
                <a:ea typeface="Calibri" panose="020F0502020204030204" pitchFamily="34" charset="0"/>
              </a:rPr>
              <a:t>. </a:t>
            </a:r>
          </a:p>
          <a:p>
            <a:pPr marL="0" indent="0">
              <a:lnSpc>
                <a:spcPct val="150000"/>
              </a:lnSpc>
              <a:buNone/>
            </a:pPr>
            <a:r>
              <a:rPr lang="fr-FR" sz="2000" dirty="0">
                <a:effectLst/>
                <a:latin typeface="Times New Roman" panose="02020603050405020304" pitchFamily="18" charset="0"/>
                <a:ea typeface="Calibri" panose="020F0502020204030204" pitchFamily="34" charset="0"/>
              </a:rPr>
              <a:t>a</a:t>
            </a:r>
            <a:r>
              <a:rPr lang="fr-FR" sz="2000" b="1" i="1" dirty="0">
                <a:effectLst/>
                <a:latin typeface="Times New Roman" panose="02020603050405020304" pitchFamily="18" charset="0"/>
                <a:ea typeface="Calibri" panose="020F0502020204030204" pitchFamily="34" charset="0"/>
              </a:rPr>
              <a:t> - À</a:t>
            </a:r>
            <a:r>
              <a:rPr lang="fr-FR" sz="2000" dirty="0">
                <a:effectLst/>
                <a:latin typeface="Times New Roman" panose="02020603050405020304" pitchFamily="18" charset="0"/>
                <a:ea typeface="Calibri" panose="020F0502020204030204" pitchFamily="34" charset="0"/>
              </a:rPr>
              <a:t> s’écrit avec un accent parce que … </a:t>
            </a:r>
            <a:r>
              <a:rPr lang="fr-FR" sz="2000" dirty="0">
                <a:solidFill>
                  <a:schemeClr val="accent2"/>
                </a:solidFill>
                <a:effectLst/>
                <a:latin typeface="Times New Roman" panose="02020603050405020304" pitchFamily="18" charset="0"/>
                <a:ea typeface="Calibri" panose="020F0502020204030204" pitchFamily="34" charset="0"/>
              </a:rPr>
              <a:t>c’est la préposition qui introduit le complément circonstanciel </a:t>
            </a:r>
            <a:r>
              <a:rPr lang="fr-FR" sz="2000" dirty="0">
                <a:effectLst/>
                <a:latin typeface="Times New Roman" panose="02020603050405020304" pitchFamily="18" charset="0"/>
                <a:ea typeface="Calibri" panose="020F0502020204030204" pitchFamily="34" charset="0"/>
              </a:rPr>
              <a:t>…………………………………………………………………………………………</a:t>
            </a:r>
          </a:p>
          <a:p>
            <a:pPr marL="342900" indent="-342900">
              <a:lnSpc>
                <a:spcPct val="150000"/>
              </a:lnSpc>
              <a:buAutoNum type="alphaLcPeriod"/>
            </a:pPr>
            <a:endParaRPr lang="fr-FR" sz="2000" dirty="0">
              <a:solidFill>
                <a:schemeClr val="accent2"/>
              </a:solidFill>
              <a:effectLst/>
            </a:endParaRPr>
          </a:p>
          <a:p>
            <a:pPr marL="0" indent="0">
              <a:lnSpc>
                <a:spcPct val="150000"/>
              </a:lnSpc>
              <a:buNone/>
            </a:pPr>
            <a:r>
              <a:rPr lang="fr-FR" sz="2000" dirty="0">
                <a:effectLst/>
                <a:latin typeface="Times New Roman" panose="02020603050405020304" pitchFamily="18" charset="0"/>
                <a:ea typeface="Calibri" panose="020F0502020204030204" pitchFamily="34" charset="0"/>
              </a:rPr>
              <a:t>b</a:t>
            </a:r>
            <a:r>
              <a:rPr lang="fr-FR" sz="2000" b="1" i="1" dirty="0">
                <a:effectLst/>
                <a:latin typeface="Times New Roman" panose="02020603050405020304" pitchFamily="18" charset="0"/>
                <a:ea typeface="Calibri" panose="020F0502020204030204" pitchFamily="34" charset="0"/>
              </a:rPr>
              <a:t> - a</a:t>
            </a:r>
            <a:r>
              <a:rPr lang="fr-FR" sz="2000" dirty="0">
                <a:effectLst/>
                <a:latin typeface="Times New Roman" panose="02020603050405020304" pitchFamily="18" charset="0"/>
                <a:ea typeface="Calibri" panose="020F0502020204030204" pitchFamily="34" charset="0"/>
              </a:rPr>
              <a:t> s’écrit sans accent parce que … </a:t>
            </a:r>
            <a:r>
              <a:rPr lang="fr-FR" sz="2000" dirty="0">
                <a:solidFill>
                  <a:schemeClr val="accent2"/>
                </a:solidFill>
                <a:effectLst/>
                <a:latin typeface="Times New Roman" panose="02020603050405020304" pitchFamily="18" charset="0"/>
                <a:ea typeface="Calibri" panose="020F0502020204030204" pitchFamily="34" charset="0"/>
              </a:rPr>
              <a:t>c’est le verbe </a:t>
            </a:r>
            <a:r>
              <a:rPr lang="fr-FR" sz="2000" i="1" dirty="0">
                <a:solidFill>
                  <a:schemeClr val="accent2"/>
                </a:solidFill>
                <a:effectLst/>
                <a:latin typeface="Times New Roman" panose="02020603050405020304" pitchFamily="18" charset="0"/>
                <a:ea typeface="Calibri" panose="020F0502020204030204" pitchFamily="34" charset="0"/>
              </a:rPr>
              <a:t>avoir </a:t>
            </a:r>
            <a:r>
              <a:rPr lang="fr-FR" sz="2000" dirty="0">
                <a:solidFill>
                  <a:schemeClr val="accent2"/>
                </a:solidFill>
                <a:effectLst/>
                <a:latin typeface="Times New Roman" panose="02020603050405020304" pitchFamily="18" charset="0"/>
                <a:ea typeface="Calibri" panose="020F0502020204030204" pitchFamily="34" charset="0"/>
              </a:rPr>
              <a:t>dans l’étiquette </a:t>
            </a:r>
            <a:r>
              <a:rPr lang="fr-FR" sz="2000" i="1" dirty="0">
                <a:solidFill>
                  <a:schemeClr val="accent2"/>
                </a:solidFill>
                <a:effectLst/>
                <a:latin typeface="Times New Roman" panose="02020603050405020304" pitchFamily="18" charset="0"/>
                <a:ea typeface="Calibri" panose="020F0502020204030204" pitchFamily="34" charset="0"/>
              </a:rPr>
              <a:t>avoir qqch </a:t>
            </a:r>
            <a:r>
              <a:rPr lang="fr-FR" sz="2000" dirty="0">
                <a:solidFill>
                  <a:schemeClr val="accent2"/>
                </a:solidFill>
                <a:effectLst/>
                <a:latin typeface="Times New Roman" panose="02020603050405020304" pitchFamily="18" charset="0"/>
                <a:ea typeface="Calibri" panose="020F0502020204030204" pitchFamily="34" charset="0"/>
              </a:rPr>
              <a:t> </a:t>
            </a:r>
            <a:r>
              <a:rPr lang="fr-FR" sz="2000" dirty="0">
                <a:effectLst/>
                <a:latin typeface="Times New Roman" panose="02020603050405020304" pitchFamily="18" charset="0"/>
                <a:ea typeface="Calibri" panose="020F0502020204030204" pitchFamily="34" charset="0"/>
              </a:rPr>
              <a:t>………………</a:t>
            </a:r>
          </a:p>
          <a:p>
            <a:pPr marL="0" indent="0">
              <a:buNone/>
            </a:pPr>
            <a:endParaRPr lang="fr-FR" dirty="0"/>
          </a:p>
        </p:txBody>
      </p:sp>
      <p:sp>
        <p:nvSpPr>
          <p:cNvPr id="4" name="Rectangle 3">
            <a:extLst>
              <a:ext uri="{FF2B5EF4-FFF2-40B4-BE49-F238E27FC236}">
                <a16:creationId xmlns:a16="http://schemas.microsoft.com/office/drawing/2014/main" id="{643C8713-502E-3682-5C16-165AC5FCDC1F}"/>
              </a:ext>
            </a:extLst>
          </p:cNvPr>
          <p:cNvSpPr/>
          <p:nvPr/>
        </p:nvSpPr>
        <p:spPr>
          <a:xfrm>
            <a:off x="8833287" y="2530834"/>
            <a:ext cx="272321" cy="267325"/>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DCA8CE03-4EF9-5F61-3784-B3E4773A9709}"/>
              </a:ext>
            </a:extLst>
          </p:cNvPr>
          <p:cNvSpPr/>
          <p:nvPr/>
        </p:nvSpPr>
        <p:spPr>
          <a:xfrm>
            <a:off x="838200" y="2431810"/>
            <a:ext cx="272321" cy="366349"/>
          </a:xfrm>
          <a:prstGeom prst="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064135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0922C1-F772-604A-8261-6B16F46FA81A}"/>
              </a:ext>
            </a:extLst>
          </p:cNvPr>
          <p:cNvSpPr>
            <a:spLocks noGrp="1"/>
          </p:cNvSpPr>
          <p:nvPr>
            <p:ph type="title"/>
          </p:nvPr>
        </p:nvSpPr>
        <p:spPr/>
        <p:txBody>
          <a:bodyPr/>
          <a:lstStyle/>
          <a:p>
            <a:r>
              <a:rPr lang="fr-FR" dirty="0"/>
              <a:t> </a:t>
            </a:r>
          </a:p>
        </p:txBody>
      </p:sp>
      <p:sp>
        <p:nvSpPr>
          <p:cNvPr id="3" name="Espace réservé du contenu 2">
            <a:extLst>
              <a:ext uri="{FF2B5EF4-FFF2-40B4-BE49-F238E27FC236}">
                <a16:creationId xmlns:a16="http://schemas.microsoft.com/office/drawing/2014/main" id="{8F6B846A-6CB5-08EF-3150-13904DED46AE}"/>
              </a:ext>
            </a:extLst>
          </p:cNvPr>
          <p:cNvSpPr>
            <a:spLocks noGrp="1"/>
          </p:cNvSpPr>
          <p:nvPr>
            <p:ph idx="1"/>
          </p:nvPr>
        </p:nvSpPr>
        <p:spPr>
          <a:xfrm>
            <a:off x="838200" y="1076960"/>
            <a:ext cx="10515600" cy="5100003"/>
          </a:xfrm>
        </p:spPr>
        <p:txBody>
          <a:bodyPr/>
          <a:lstStyle/>
          <a:p>
            <a:pPr marL="0" indent="0">
              <a:spcBef>
                <a:spcPts val="0"/>
              </a:spcBef>
              <a:buNone/>
            </a:pPr>
            <a:r>
              <a:rPr lang="fr-FR" sz="2000" b="1" dirty="0">
                <a:latin typeface="Times New Roman" panose="02020603050405020304" pitchFamily="18" charset="0"/>
                <a:ea typeface="Calibri" panose="020F0502020204030204" pitchFamily="34" charset="0"/>
              </a:rPr>
              <a:t>2</a:t>
            </a:r>
            <a:r>
              <a:rPr lang="fr-FR" sz="2000" b="1" dirty="0">
                <a:effectLst/>
                <a:latin typeface="Times New Roman" panose="02020603050405020304" pitchFamily="18" charset="0"/>
                <a:ea typeface="Calibri" panose="020F0502020204030204" pitchFamily="34" charset="0"/>
              </a:rPr>
              <a:t>. </a:t>
            </a:r>
            <a:r>
              <a:rPr lang="fr-FR" sz="2000" b="1" dirty="0">
                <a:latin typeface="Times New Roman" panose="02020603050405020304" pitchFamily="18" charset="0"/>
                <a:ea typeface="Calibri" panose="020F0502020204030204" pitchFamily="34" charset="0"/>
              </a:rPr>
              <a:t>Classe les mots suivants dans le tableau.</a:t>
            </a:r>
          </a:p>
          <a:p>
            <a:pPr marL="0" indent="0">
              <a:spcBef>
                <a:spcPts val="0"/>
              </a:spcBef>
              <a:buNone/>
            </a:pPr>
            <a:r>
              <a:rPr lang="fr-FR" sz="2000" b="1" dirty="0">
                <a:effectLst/>
                <a:latin typeface="Times New Roman" panose="02020603050405020304" pitchFamily="18" charset="0"/>
                <a:ea typeface="Calibri" panose="020F0502020204030204" pitchFamily="34" charset="0"/>
              </a:rPr>
              <a:t>Tu ne connais pas les mots, mais tes connaissances sur les phrases et sur les groupes du nom doivent t’aider.</a:t>
            </a:r>
          </a:p>
          <a:p>
            <a:pPr marL="0" indent="0">
              <a:buNone/>
            </a:pPr>
            <a:endParaRPr lang="fr-FR" sz="2000" b="1" dirty="0">
              <a:latin typeface="Times New Roman" panose="02020603050405020304" pitchFamily="18" charset="0"/>
              <a:ea typeface="Calibri" panose="020F0502020204030204" pitchFamily="34" charset="0"/>
            </a:endParaRPr>
          </a:p>
          <a:p>
            <a:pPr marL="0" indent="0">
              <a:buNone/>
            </a:pPr>
            <a:r>
              <a:rPr lang="fr-FR" sz="2000" dirty="0">
                <a:effectLst/>
                <a:latin typeface="Times New Roman" panose="02020603050405020304" pitchFamily="18" charset="0"/>
                <a:ea typeface="Calibri" panose="020F0502020204030204" pitchFamily="34" charset="0"/>
              </a:rPr>
              <a:t>L</a:t>
            </a:r>
            <a:r>
              <a:rPr lang="fr-FR" sz="2000" dirty="0">
                <a:latin typeface="Times New Roman" panose="02020603050405020304" pitchFamily="18" charset="0"/>
                <a:ea typeface="Calibri" panose="020F0502020204030204" pitchFamily="34" charset="0"/>
              </a:rPr>
              <a:t>’orateur prolixe dissimulait sous des circonlocutions une pensée sibylline. Sa mansuétude contrastait avec l’acrimonie de ses détracteurs.</a:t>
            </a:r>
            <a:endParaRPr lang="fr-FR" sz="2000" dirty="0">
              <a:effectLst/>
              <a:latin typeface="Times New Roman" panose="02020603050405020304" pitchFamily="18" charset="0"/>
              <a:ea typeface="Calibri" panose="020F0502020204030204" pitchFamily="34" charset="0"/>
            </a:endParaRPr>
          </a:p>
          <a:p>
            <a:pPr marL="0" indent="0">
              <a:buNone/>
            </a:pPr>
            <a:r>
              <a:rPr lang="fr-FR" dirty="0"/>
              <a:t> </a:t>
            </a:r>
          </a:p>
        </p:txBody>
      </p:sp>
      <p:graphicFrame>
        <p:nvGraphicFramePr>
          <p:cNvPr id="4" name="Tableau 3">
            <a:extLst>
              <a:ext uri="{FF2B5EF4-FFF2-40B4-BE49-F238E27FC236}">
                <a16:creationId xmlns:a16="http://schemas.microsoft.com/office/drawing/2014/main" id="{05200AD2-6A67-C963-D1C1-9796ECF1066B}"/>
              </a:ext>
            </a:extLst>
          </p:cNvPr>
          <p:cNvGraphicFramePr>
            <a:graphicFrameLocks noGrp="1"/>
          </p:cNvGraphicFramePr>
          <p:nvPr>
            <p:extLst>
              <p:ext uri="{D42A27DB-BD31-4B8C-83A1-F6EECF244321}">
                <p14:modId xmlns:p14="http://schemas.microsoft.com/office/powerpoint/2010/main" val="2193208747"/>
              </p:ext>
            </p:extLst>
          </p:nvPr>
        </p:nvGraphicFramePr>
        <p:xfrm>
          <a:off x="1503680" y="3787986"/>
          <a:ext cx="8128000" cy="2108200"/>
        </p:xfrm>
        <a:graphic>
          <a:graphicData uri="http://schemas.openxmlformats.org/drawingml/2006/table">
            <a:tbl>
              <a:tblPr firstRow="1" bandRow="1">
                <a:tableStyleId>{5940675A-B579-460E-94D1-54222C63F5DA}</a:tableStyleId>
              </a:tblPr>
              <a:tblGrid>
                <a:gridCol w="1625600">
                  <a:extLst>
                    <a:ext uri="{9D8B030D-6E8A-4147-A177-3AD203B41FA5}">
                      <a16:colId xmlns:a16="http://schemas.microsoft.com/office/drawing/2014/main" val="1840206722"/>
                    </a:ext>
                  </a:extLst>
                </a:gridCol>
                <a:gridCol w="1625600">
                  <a:extLst>
                    <a:ext uri="{9D8B030D-6E8A-4147-A177-3AD203B41FA5}">
                      <a16:colId xmlns:a16="http://schemas.microsoft.com/office/drawing/2014/main" val="519271278"/>
                    </a:ext>
                  </a:extLst>
                </a:gridCol>
                <a:gridCol w="1625600">
                  <a:extLst>
                    <a:ext uri="{9D8B030D-6E8A-4147-A177-3AD203B41FA5}">
                      <a16:colId xmlns:a16="http://schemas.microsoft.com/office/drawing/2014/main" val="3127790836"/>
                    </a:ext>
                  </a:extLst>
                </a:gridCol>
                <a:gridCol w="1625600">
                  <a:extLst>
                    <a:ext uri="{9D8B030D-6E8A-4147-A177-3AD203B41FA5}">
                      <a16:colId xmlns:a16="http://schemas.microsoft.com/office/drawing/2014/main" val="604615173"/>
                    </a:ext>
                  </a:extLst>
                </a:gridCol>
                <a:gridCol w="1625600">
                  <a:extLst>
                    <a:ext uri="{9D8B030D-6E8A-4147-A177-3AD203B41FA5}">
                      <a16:colId xmlns:a16="http://schemas.microsoft.com/office/drawing/2014/main" val="2545228096"/>
                    </a:ext>
                  </a:extLst>
                </a:gridCol>
              </a:tblGrid>
              <a:tr h="370840">
                <a:tc>
                  <a:txBody>
                    <a:bodyPr/>
                    <a:lstStyle/>
                    <a:p>
                      <a:r>
                        <a:rPr lang="fr-FR" dirty="0"/>
                        <a:t>Déterminants</a:t>
                      </a:r>
                    </a:p>
                  </a:txBody>
                  <a:tcPr/>
                </a:tc>
                <a:tc>
                  <a:txBody>
                    <a:bodyPr/>
                    <a:lstStyle/>
                    <a:p>
                      <a:r>
                        <a:rPr lang="fr-FR" dirty="0"/>
                        <a:t>Noms</a:t>
                      </a:r>
                    </a:p>
                  </a:txBody>
                  <a:tcPr/>
                </a:tc>
                <a:tc>
                  <a:txBody>
                    <a:bodyPr/>
                    <a:lstStyle/>
                    <a:p>
                      <a:r>
                        <a:rPr lang="fr-FR" dirty="0"/>
                        <a:t>Adjectifs</a:t>
                      </a:r>
                    </a:p>
                  </a:txBody>
                  <a:tcPr/>
                </a:tc>
                <a:tc>
                  <a:txBody>
                    <a:bodyPr/>
                    <a:lstStyle/>
                    <a:p>
                      <a:r>
                        <a:rPr lang="fr-FR" dirty="0"/>
                        <a:t>Verbes</a:t>
                      </a:r>
                    </a:p>
                  </a:txBody>
                  <a:tcPr/>
                </a:tc>
                <a:tc>
                  <a:txBody>
                    <a:bodyPr/>
                    <a:lstStyle/>
                    <a:p>
                      <a:r>
                        <a:rPr lang="fr-FR" dirty="0"/>
                        <a:t>Prépositions</a:t>
                      </a:r>
                    </a:p>
                  </a:txBody>
                  <a:tcPr/>
                </a:tc>
                <a:extLst>
                  <a:ext uri="{0D108BD9-81ED-4DB2-BD59-A6C34878D82A}">
                    <a16:rowId xmlns:a16="http://schemas.microsoft.com/office/drawing/2014/main" val="3201006114"/>
                  </a:ext>
                </a:extLst>
              </a:tr>
              <a:tr h="370840">
                <a:tc>
                  <a:txBody>
                    <a:bodyPr/>
                    <a:lstStyle/>
                    <a:p>
                      <a:endParaRPr lang="fr-FR" dirty="0"/>
                    </a:p>
                    <a:p>
                      <a:endParaRPr lang="fr-FR" dirty="0"/>
                    </a:p>
                    <a:p>
                      <a:endParaRPr lang="fr-FR" dirty="0"/>
                    </a:p>
                    <a:p>
                      <a:endParaRPr lang="fr-FR" dirty="0"/>
                    </a:p>
                    <a:p>
                      <a:endParaRPr lang="fr-FR" dirty="0"/>
                    </a:p>
                    <a:p>
                      <a:endParaRPr lang="fr-FR" dirty="0"/>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2044451622"/>
                  </a:ext>
                </a:extLst>
              </a:tr>
            </a:tbl>
          </a:graphicData>
        </a:graphic>
      </p:graphicFrame>
    </p:spTree>
    <p:extLst>
      <p:ext uri="{BB962C8B-B14F-4D97-AF65-F5344CB8AC3E}">
        <p14:creationId xmlns:p14="http://schemas.microsoft.com/office/powerpoint/2010/main" val="3846923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92812-E114-C6A0-5169-2F9128CA513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B01879D-1D12-5D41-33D7-DB6BA6A615C3}"/>
              </a:ext>
            </a:extLst>
          </p:cNvPr>
          <p:cNvSpPr>
            <a:spLocks noGrp="1"/>
          </p:cNvSpPr>
          <p:nvPr>
            <p:ph type="title"/>
          </p:nvPr>
        </p:nvSpPr>
        <p:spPr/>
        <p:txBody>
          <a:bodyPr/>
          <a:lstStyle/>
          <a:p>
            <a:r>
              <a:rPr lang="fr-FR" dirty="0"/>
              <a:t> </a:t>
            </a:r>
          </a:p>
        </p:txBody>
      </p:sp>
      <p:sp>
        <p:nvSpPr>
          <p:cNvPr id="3" name="Espace réservé du contenu 2">
            <a:extLst>
              <a:ext uri="{FF2B5EF4-FFF2-40B4-BE49-F238E27FC236}">
                <a16:creationId xmlns:a16="http://schemas.microsoft.com/office/drawing/2014/main" id="{D39314BB-8B89-9769-45C7-D945DE3F38F3}"/>
              </a:ext>
            </a:extLst>
          </p:cNvPr>
          <p:cNvSpPr>
            <a:spLocks noGrp="1"/>
          </p:cNvSpPr>
          <p:nvPr>
            <p:ph idx="1"/>
          </p:nvPr>
        </p:nvSpPr>
        <p:spPr>
          <a:xfrm>
            <a:off x="838200" y="1076960"/>
            <a:ext cx="10515600" cy="5100003"/>
          </a:xfrm>
        </p:spPr>
        <p:txBody>
          <a:bodyPr/>
          <a:lstStyle/>
          <a:p>
            <a:pPr marL="0" indent="0">
              <a:spcBef>
                <a:spcPts val="0"/>
              </a:spcBef>
              <a:buNone/>
            </a:pPr>
            <a:r>
              <a:rPr lang="fr-FR" sz="2000" b="1" dirty="0">
                <a:latin typeface="Times New Roman" panose="02020603050405020304" pitchFamily="18" charset="0"/>
                <a:ea typeface="Calibri" panose="020F0502020204030204" pitchFamily="34" charset="0"/>
              </a:rPr>
              <a:t>2</a:t>
            </a:r>
            <a:r>
              <a:rPr lang="fr-FR" sz="2000" b="1" dirty="0">
                <a:effectLst/>
                <a:latin typeface="Times New Roman" panose="02020603050405020304" pitchFamily="18" charset="0"/>
                <a:ea typeface="Calibri" panose="020F0502020204030204" pitchFamily="34" charset="0"/>
              </a:rPr>
              <a:t>. </a:t>
            </a:r>
            <a:r>
              <a:rPr lang="fr-FR" sz="2000" b="1" dirty="0">
                <a:latin typeface="Times New Roman" panose="02020603050405020304" pitchFamily="18" charset="0"/>
                <a:ea typeface="Calibri" panose="020F0502020204030204" pitchFamily="34" charset="0"/>
              </a:rPr>
              <a:t>Classe les mots suivants dans le tableau.</a:t>
            </a:r>
          </a:p>
          <a:p>
            <a:pPr marL="0" indent="0">
              <a:spcBef>
                <a:spcPts val="0"/>
              </a:spcBef>
              <a:buNone/>
            </a:pPr>
            <a:r>
              <a:rPr lang="fr-FR" sz="2000" b="1" dirty="0">
                <a:effectLst/>
                <a:latin typeface="Times New Roman" panose="02020603050405020304" pitchFamily="18" charset="0"/>
                <a:ea typeface="Calibri" panose="020F0502020204030204" pitchFamily="34" charset="0"/>
              </a:rPr>
              <a:t>Tu ne connais pas les mots, mais tes connaissances sur les phrases et sur les groupes du nom doivent t’aider.</a:t>
            </a:r>
          </a:p>
          <a:p>
            <a:pPr marL="0" indent="0">
              <a:buNone/>
            </a:pPr>
            <a:endParaRPr lang="fr-FR" sz="2000" b="1" dirty="0">
              <a:latin typeface="Times New Roman" panose="02020603050405020304" pitchFamily="18" charset="0"/>
              <a:ea typeface="Calibri" panose="020F0502020204030204" pitchFamily="34" charset="0"/>
            </a:endParaRPr>
          </a:p>
          <a:p>
            <a:pPr marL="0" indent="0">
              <a:buNone/>
            </a:pPr>
            <a:r>
              <a:rPr lang="fr-FR" sz="2000" dirty="0">
                <a:effectLst/>
                <a:latin typeface="Times New Roman" panose="02020603050405020304" pitchFamily="18" charset="0"/>
                <a:ea typeface="Calibri" panose="020F0502020204030204" pitchFamily="34" charset="0"/>
              </a:rPr>
              <a:t>L</a:t>
            </a:r>
            <a:r>
              <a:rPr lang="fr-FR" sz="2000" dirty="0">
                <a:latin typeface="Times New Roman" panose="02020603050405020304" pitchFamily="18" charset="0"/>
                <a:ea typeface="Calibri" panose="020F0502020204030204" pitchFamily="34" charset="0"/>
              </a:rPr>
              <a:t>’orateur prolixe dissimulait sous des circonlocutions une pensée sibylline. Sa mansuétude contrastait avec l’acrimonie de ses détracteurs.</a:t>
            </a:r>
            <a:endParaRPr lang="fr-FR" sz="2000" dirty="0">
              <a:effectLst/>
              <a:latin typeface="Times New Roman" panose="02020603050405020304" pitchFamily="18" charset="0"/>
              <a:ea typeface="Calibri" panose="020F0502020204030204" pitchFamily="34" charset="0"/>
            </a:endParaRPr>
          </a:p>
          <a:p>
            <a:pPr marL="0" indent="0">
              <a:buNone/>
            </a:pPr>
            <a:r>
              <a:rPr lang="fr-FR" dirty="0"/>
              <a:t> </a:t>
            </a:r>
          </a:p>
        </p:txBody>
      </p:sp>
      <p:graphicFrame>
        <p:nvGraphicFramePr>
          <p:cNvPr id="4" name="Tableau 3">
            <a:extLst>
              <a:ext uri="{FF2B5EF4-FFF2-40B4-BE49-F238E27FC236}">
                <a16:creationId xmlns:a16="http://schemas.microsoft.com/office/drawing/2014/main" id="{1F7F9B96-B3F5-BB7E-FEB9-1CDE6AE5E36F}"/>
              </a:ext>
            </a:extLst>
          </p:cNvPr>
          <p:cNvGraphicFramePr>
            <a:graphicFrameLocks noGrp="1"/>
          </p:cNvGraphicFramePr>
          <p:nvPr>
            <p:extLst>
              <p:ext uri="{D42A27DB-BD31-4B8C-83A1-F6EECF244321}">
                <p14:modId xmlns:p14="http://schemas.microsoft.com/office/powerpoint/2010/main" val="649520913"/>
              </p:ext>
            </p:extLst>
          </p:nvPr>
        </p:nvGraphicFramePr>
        <p:xfrm>
          <a:off x="1503680" y="3787986"/>
          <a:ext cx="8128000" cy="2108200"/>
        </p:xfrm>
        <a:graphic>
          <a:graphicData uri="http://schemas.openxmlformats.org/drawingml/2006/table">
            <a:tbl>
              <a:tblPr firstRow="1" bandRow="1">
                <a:tableStyleId>{5940675A-B579-460E-94D1-54222C63F5DA}</a:tableStyleId>
              </a:tblPr>
              <a:tblGrid>
                <a:gridCol w="1625600">
                  <a:extLst>
                    <a:ext uri="{9D8B030D-6E8A-4147-A177-3AD203B41FA5}">
                      <a16:colId xmlns:a16="http://schemas.microsoft.com/office/drawing/2014/main" val="1840206722"/>
                    </a:ext>
                  </a:extLst>
                </a:gridCol>
                <a:gridCol w="1625600">
                  <a:extLst>
                    <a:ext uri="{9D8B030D-6E8A-4147-A177-3AD203B41FA5}">
                      <a16:colId xmlns:a16="http://schemas.microsoft.com/office/drawing/2014/main" val="519271278"/>
                    </a:ext>
                  </a:extLst>
                </a:gridCol>
                <a:gridCol w="1625600">
                  <a:extLst>
                    <a:ext uri="{9D8B030D-6E8A-4147-A177-3AD203B41FA5}">
                      <a16:colId xmlns:a16="http://schemas.microsoft.com/office/drawing/2014/main" val="3127790836"/>
                    </a:ext>
                  </a:extLst>
                </a:gridCol>
                <a:gridCol w="1625600">
                  <a:extLst>
                    <a:ext uri="{9D8B030D-6E8A-4147-A177-3AD203B41FA5}">
                      <a16:colId xmlns:a16="http://schemas.microsoft.com/office/drawing/2014/main" val="604615173"/>
                    </a:ext>
                  </a:extLst>
                </a:gridCol>
                <a:gridCol w="1625600">
                  <a:extLst>
                    <a:ext uri="{9D8B030D-6E8A-4147-A177-3AD203B41FA5}">
                      <a16:colId xmlns:a16="http://schemas.microsoft.com/office/drawing/2014/main" val="2545228096"/>
                    </a:ext>
                  </a:extLst>
                </a:gridCol>
              </a:tblGrid>
              <a:tr h="370840">
                <a:tc>
                  <a:txBody>
                    <a:bodyPr/>
                    <a:lstStyle/>
                    <a:p>
                      <a:r>
                        <a:rPr lang="fr-FR" dirty="0"/>
                        <a:t>Déterminants</a:t>
                      </a:r>
                    </a:p>
                  </a:txBody>
                  <a:tcPr/>
                </a:tc>
                <a:tc>
                  <a:txBody>
                    <a:bodyPr/>
                    <a:lstStyle/>
                    <a:p>
                      <a:r>
                        <a:rPr lang="fr-FR" dirty="0"/>
                        <a:t>Noms</a:t>
                      </a:r>
                    </a:p>
                  </a:txBody>
                  <a:tcPr/>
                </a:tc>
                <a:tc>
                  <a:txBody>
                    <a:bodyPr/>
                    <a:lstStyle/>
                    <a:p>
                      <a:r>
                        <a:rPr lang="fr-FR" dirty="0"/>
                        <a:t>Adjectifs</a:t>
                      </a:r>
                    </a:p>
                  </a:txBody>
                  <a:tcPr/>
                </a:tc>
                <a:tc>
                  <a:txBody>
                    <a:bodyPr/>
                    <a:lstStyle/>
                    <a:p>
                      <a:r>
                        <a:rPr lang="fr-FR" dirty="0"/>
                        <a:t>Verbes</a:t>
                      </a:r>
                    </a:p>
                  </a:txBody>
                  <a:tcPr/>
                </a:tc>
                <a:tc>
                  <a:txBody>
                    <a:bodyPr/>
                    <a:lstStyle/>
                    <a:p>
                      <a:r>
                        <a:rPr lang="fr-FR" dirty="0"/>
                        <a:t>Prépositions</a:t>
                      </a:r>
                    </a:p>
                  </a:txBody>
                  <a:tcPr/>
                </a:tc>
                <a:extLst>
                  <a:ext uri="{0D108BD9-81ED-4DB2-BD59-A6C34878D82A}">
                    <a16:rowId xmlns:a16="http://schemas.microsoft.com/office/drawing/2014/main" val="3201006114"/>
                  </a:ext>
                </a:extLst>
              </a:tr>
              <a:tr h="370840">
                <a:tc>
                  <a:txBody>
                    <a:bodyPr/>
                    <a:lstStyle/>
                    <a:p>
                      <a:r>
                        <a:rPr lang="fr-FR" dirty="0">
                          <a:solidFill>
                            <a:schemeClr val="accent2"/>
                          </a:solidFill>
                        </a:rPr>
                        <a:t>L’</a:t>
                      </a:r>
                    </a:p>
                    <a:p>
                      <a:r>
                        <a:rPr lang="fr-FR" dirty="0">
                          <a:solidFill>
                            <a:schemeClr val="accent2"/>
                          </a:solidFill>
                        </a:rPr>
                        <a:t>des</a:t>
                      </a:r>
                    </a:p>
                    <a:p>
                      <a:r>
                        <a:rPr lang="fr-FR" dirty="0">
                          <a:solidFill>
                            <a:schemeClr val="accent2"/>
                          </a:solidFill>
                        </a:rPr>
                        <a:t>une</a:t>
                      </a:r>
                    </a:p>
                    <a:p>
                      <a:r>
                        <a:rPr lang="fr-FR" dirty="0">
                          <a:solidFill>
                            <a:schemeClr val="accent2"/>
                          </a:solidFill>
                        </a:rPr>
                        <a:t>sa</a:t>
                      </a:r>
                    </a:p>
                    <a:p>
                      <a:r>
                        <a:rPr lang="fr-FR" dirty="0">
                          <a:solidFill>
                            <a:schemeClr val="accent2"/>
                          </a:solidFill>
                        </a:rPr>
                        <a:t>l’</a:t>
                      </a:r>
                    </a:p>
                    <a:p>
                      <a:r>
                        <a:rPr lang="fr-FR" dirty="0">
                          <a:solidFill>
                            <a:schemeClr val="accent2"/>
                          </a:solidFill>
                        </a:rPr>
                        <a:t>ses</a:t>
                      </a:r>
                    </a:p>
                  </a:txBody>
                  <a:tcPr/>
                </a:tc>
                <a:tc>
                  <a:txBody>
                    <a:bodyPr/>
                    <a:lstStyle/>
                    <a:p>
                      <a:r>
                        <a:rPr lang="fr-FR" dirty="0">
                          <a:solidFill>
                            <a:schemeClr val="accent2"/>
                          </a:solidFill>
                        </a:rPr>
                        <a:t>orateur</a:t>
                      </a:r>
                    </a:p>
                    <a:p>
                      <a:r>
                        <a:rPr lang="fr-FR" dirty="0">
                          <a:solidFill>
                            <a:schemeClr val="accent2"/>
                          </a:solidFill>
                        </a:rPr>
                        <a:t>circonlocutions</a:t>
                      </a:r>
                    </a:p>
                    <a:p>
                      <a:r>
                        <a:rPr lang="fr-FR" dirty="0">
                          <a:solidFill>
                            <a:schemeClr val="accent2"/>
                          </a:solidFill>
                        </a:rPr>
                        <a:t>pensée</a:t>
                      </a:r>
                    </a:p>
                    <a:p>
                      <a:r>
                        <a:rPr lang="fr-FR" dirty="0">
                          <a:solidFill>
                            <a:schemeClr val="accent2"/>
                          </a:solidFill>
                        </a:rPr>
                        <a:t>mansuétude</a:t>
                      </a:r>
                    </a:p>
                    <a:p>
                      <a:r>
                        <a:rPr lang="fr-FR" dirty="0">
                          <a:solidFill>
                            <a:schemeClr val="accent2"/>
                          </a:solidFill>
                        </a:rPr>
                        <a:t>acrimonie</a:t>
                      </a:r>
                    </a:p>
                    <a:p>
                      <a:r>
                        <a:rPr lang="fr-FR" dirty="0">
                          <a:solidFill>
                            <a:schemeClr val="accent2"/>
                          </a:solidFill>
                        </a:rPr>
                        <a:t>détracteurs</a:t>
                      </a:r>
                    </a:p>
                  </a:txBody>
                  <a:tcPr/>
                </a:tc>
                <a:tc>
                  <a:txBody>
                    <a:bodyPr/>
                    <a:lstStyle/>
                    <a:p>
                      <a:r>
                        <a:rPr lang="fr-FR" dirty="0">
                          <a:solidFill>
                            <a:schemeClr val="accent2"/>
                          </a:solidFill>
                        </a:rPr>
                        <a:t>prolixe</a:t>
                      </a:r>
                    </a:p>
                    <a:p>
                      <a:endParaRPr lang="fr-FR" dirty="0">
                        <a:solidFill>
                          <a:schemeClr val="accent2"/>
                        </a:solidFill>
                      </a:endParaRPr>
                    </a:p>
                    <a:p>
                      <a:r>
                        <a:rPr lang="fr-FR" dirty="0">
                          <a:solidFill>
                            <a:schemeClr val="accent2"/>
                          </a:solidFill>
                        </a:rPr>
                        <a:t>sibylline</a:t>
                      </a:r>
                    </a:p>
                  </a:txBody>
                  <a:tcPr/>
                </a:tc>
                <a:tc>
                  <a:txBody>
                    <a:bodyPr/>
                    <a:lstStyle/>
                    <a:p>
                      <a:r>
                        <a:rPr lang="fr-FR" dirty="0">
                          <a:solidFill>
                            <a:schemeClr val="accent2"/>
                          </a:solidFill>
                        </a:rPr>
                        <a:t>dissimulait</a:t>
                      </a:r>
                    </a:p>
                    <a:p>
                      <a:endParaRPr lang="fr-FR" dirty="0">
                        <a:solidFill>
                          <a:schemeClr val="accent2"/>
                        </a:solidFill>
                      </a:endParaRPr>
                    </a:p>
                    <a:p>
                      <a:endParaRPr lang="fr-FR" dirty="0">
                        <a:solidFill>
                          <a:schemeClr val="accent2"/>
                        </a:solidFill>
                      </a:endParaRPr>
                    </a:p>
                    <a:p>
                      <a:r>
                        <a:rPr lang="fr-FR" dirty="0">
                          <a:solidFill>
                            <a:schemeClr val="accent2"/>
                          </a:solidFill>
                        </a:rPr>
                        <a:t>contrastait</a:t>
                      </a:r>
                    </a:p>
                  </a:txBody>
                  <a:tcPr/>
                </a:tc>
                <a:tc>
                  <a:txBody>
                    <a:bodyPr/>
                    <a:lstStyle/>
                    <a:p>
                      <a:r>
                        <a:rPr lang="fr-FR" dirty="0">
                          <a:solidFill>
                            <a:schemeClr val="accent2"/>
                          </a:solidFill>
                        </a:rPr>
                        <a:t>sous</a:t>
                      </a:r>
                    </a:p>
                    <a:p>
                      <a:endParaRPr lang="fr-FR" dirty="0">
                        <a:solidFill>
                          <a:schemeClr val="accent2"/>
                        </a:solidFill>
                      </a:endParaRPr>
                    </a:p>
                    <a:p>
                      <a:endParaRPr lang="fr-FR" dirty="0">
                        <a:solidFill>
                          <a:schemeClr val="accent2"/>
                        </a:solidFill>
                      </a:endParaRPr>
                    </a:p>
                    <a:p>
                      <a:r>
                        <a:rPr lang="fr-FR" dirty="0">
                          <a:solidFill>
                            <a:schemeClr val="accent2"/>
                          </a:solidFill>
                        </a:rPr>
                        <a:t>avec</a:t>
                      </a:r>
                    </a:p>
                    <a:p>
                      <a:r>
                        <a:rPr lang="fr-FR" dirty="0">
                          <a:solidFill>
                            <a:schemeClr val="accent2"/>
                          </a:solidFill>
                        </a:rPr>
                        <a:t>de</a:t>
                      </a:r>
                    </a:p>
                  </a:txBody>
                  <a:tcPr/>
                </a:tc>
                <a:extLst>
                  <a:ext uri="{0D108BD9-81ED-4DB2-BD59-A6C34878D82A}">
                    <a16:rowId xmlns:a16="http://schemas.microsoft.com/office/drawing/2014/main" val="2044451622"/>
                  </a:ext>
                </a:extLst>
              </a:tr>
            </a:tbl>
          </a:graphicData>
        </a:graphic>
      </p:graphicFrame>
    </p:spTree>
    <p:extLst>
      <p:ext uri="{BB962C8B-B14F-4D97-AF65-F5344CB8AC3E}">
        <p14:creationId xmlns:p14="http://schemas.microsoft.com/office/powerpoint/2010/main" val="2122478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C6CE9-A089-58BA-BF3D-D9FC01ED263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4EB3EE4-856D-51DC-FE1F-CB63C5270CF1}"/>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D45B9930-5AC8-2E8F-BD84-D408D2EA13D7}"/>
              </a:ext>
            </a:extLst>
          </p:cNvPr>
          <p:cNvSpPr>
            <a:spLocks noGrp="1"/>
          </p:cNvSpPr>
          <p:nvPr>
            <p:ph idx="1"/>
          </p:nvPr>
        </p:nvSpPr>
        <p:spPr/>
        <p:txBody>
          <a:bodyPr/>
          <a:lstStyle/>
          <a:p>
            <a:pPr marL="0" indent="0">
              <a:buNone/>
            </a:pPr>
            <a:endParaRPr lang="fr-FR" dirty="0"/>
          </a:p>
          <a:p>
            <a:pPr marL="0" indent="0">
              <a:buNone/>
            </a:pPr>
            <a:endParaRPr lang="fr-FR" dirty="0"/>
          </a:p>
          <a:p>
            <a:pPr marL="0" indent="0" algn="just">
              <a:buNone/>
            </a:pP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Le vent violent et la pluie glaciale qui tombe de nuages noirs entrave la marche des voyageurs égarés.</a:t>
            </a:r>
          </a:p>
        </p:txBody>
      </p:sp>
    </p:spTree>
    <p:extLst>
      <p:ext uri="{BB962C8B-B14F-4D97-AF65-F5344CB8AC3E}">
        <p14:creationId xmlns:p14="http://schemas.microsoft.com/office/powerpoint/2010/main" val="1774153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C5260C-C429-9DAA-0EA3-254562F1A230}"/>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A81D254-D048-47C0-2B36-86B0599B851A}"/>
              </a:ext>
            </a:extLst>
          </p:cNvPr>
          <p:cNvSpPr>
            <a:spLocks noGrp="1"/>
          </p:cNvSpPr>
          <p:nvPr>
            <p:ph idx="1"/>
          </p:nvPr>
        </p:nvSpPr>
        <p:spPr>
          <a:xfrm>
            <a:off x="838200" y="1845945"/>
            <a:ext cx="10515600" cy="4351338"/>
          </a:xfrm>
        </p:spPr>
        <p:txBody>
          <a:bodyPr>
            <a:normAutofit/>
          </a:bodyPr>
          <a:lstStyle/>
          <a:p>
            <a:pPr marL="0" indent="0">
              <a:buNone/>
            </a:pPr>
            <a:r>
              <a:rPr lang="fr-FR" sz="2400" b="1" dirty="0"/>
              <a:t>4 – Dictée :</a:t>
            </a:r>
          </a:p>
          <a:p>
            <a:pPr marL="0" indent="0">
              <a:buNone/>
            </a:pPr>
            <a:r>
              <a:rPr lang="fr-FR" sz="2400" dirty="0">
                <a:solidFill>
                  <a:srgbClr val="000000"/>
                </a:solidFill>
                <a:effectLst/>
                <a:latin typeface="Times New Roman" panose="02020603050405020304" pitchFamily="18" charset="0"/>
                <a:ea typeface="Calibri" panose="020F0502020204030204" pitchFamily="34" charset="0"/>
              </a:rPr>
              <a:t>………………………………………………………………………………………………………………………………………………………………………………</a:t>
            </a:r>
            <a:endParaRPr lang="fr-FR" sz="2400" dirty="0">
              <a:effectLst/>
              <a:latin typeface="Times New Roman" panose="02020603050405020304" pitchFamily="18" charset="0"/>
              <a:ea typeface="Calibri" panose="020F0502020204030204" pitchFamily="34" charset="0"/>
            </a:endParaRPr>
          </a:p>
          <a:p>
            <a:pPr marL="0" indent="0">
              <a:buNone/>
            </a:pPr>
            <a:endParaRPr lang="fr-FR" sz="2400" dirty="0"/>
          </a:p>
        </p:txBody>
      </p:sp>
    </p:spTree>
    <p:extLst>
      <p:ext uri="{BB962C8B-B14F-4D97-AF65-F5344CB8AC3E}">
        <p14:creationId xmlns:p14="http://schemas.microsoft.com/office/powerpoint/2010/main" val="10873078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30AC7-92DF-A5C2-F5BC-8475868BFA3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AAE6665-5D4B-A71C-0B21-914C3ECFC47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E933299-7B79-C92A-6823-39863DE81C1E}"/>
              </a:ext>
            </a:extLst>
          </p:cNvPr>
          <p:cNvSpPr>
            <a:spLocks noGrp="1"/>
          </p:cNvSpPr>
          <p:nvPr>
            <p:ph idx="1"/>
          </p:nvPr>
        </p:nvSpPr>
        <p:spPr>
          <a:xfrm>
            <a:off x="838200" y="1845945"/>
            <a:ext cx="10515600" cy="4351338"/>
          </a:xfrm>
        </p:spPr>
        <p:txBody>
          <a:bodyPr>
            <a:normAutofit/>
          </a:bodyPr>
          <a:lstStyle/>
          <a:p>
            <a:pPr marL="0" indent="0">
              <a:buNone/>
            </a:pPr>
            <a:r>
              <a:rPr lang="fr-FR" sz="2400" b="1" dirty="0"/>
              <a:t>4 – Dictée :</a:t>
            </a:r>
          </a:p>
          <a:p>
            <a:pPr marL="0" indent="0">
              <a:buNone/>
            </a:pPr>
            <a:r>
              <a:rPr lang="fr-FR" sz="2400" dirty="0">
                <a:solidFill>
                  <a:srgbClr val="000000"/>
                </a:solidFill>
                <a:effectLst/>
                <a:latin typeface="Times New Roman" panose="02020603050405020304" pitchFamily="18" charset="0"/>
                <a:ea typeface="Calibri" panose="020F0502020204030204" pitchFamily="34" charset="0"/>
              </a:rPr>
              <a:t>… </a:t>
            </a:r>
            <a:r>
              <a:rPr lang="fr-FR" sz="2400" kern="0"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Tu rentres ou tu sors ? Pour l’instant, avant d’entrer dans le gymnase, j’ai observé un paquet de joueurs et quatre arbitres vraiment filiformes.</a:t>
            </a:r>
            <a:r>
              <a:rPr lang="fr-FR" sz="2400" kern="100" dirty="0">
                <a:solidFill>
                  <a:schemeClr val="accent2"/>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400" dirty="0">
                <a:solidFill>
                  <a:srgbClr val="000000"/>
                </a:solidFill>
                <a:effectLst/>
                <a:latin typeface="Times New Roman" panose="02020603050405020304" pitchFamily="18" charset="0"/>
                <a:ea typeface="Calibri" panose="020F0502020204030204" pitchFamily="34" charset="0"/>
              </a:rPr>
              <a:t>…………</a:t>
            </a:r>
            <a:endParaRPr lang="fr-FR" sz="2400" dirty="0"/>
          </a:p>
        </p:txBody>
      </p:sp>
    </p:spTree>
    <p:extLst>
      <p:ext uri="{BB962C8B-B14F-4D97-AF65-F5344CB8AC3E}">
        <p14:creationId xmlns:p14="http://schemas.microsoft.com/office/powerpoint/2010/main" val="4067942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22FFB-8305-C64E-4F19-FA00926C3D8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207E711-8F44-75A5-1EF2-5BF9F5818E65}"/>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42E0976-2C0F-C1B1-DFEF-236C7221A19E}"/>
              </a:ext>
            </a:extLst>
          </p:cNvPr>
          <p:cNvSpPr>
            <a:spLocks noGrp="1"/>
          </p:cNvSpPr>
          <p:nvPr>
            <p:ph idx="1"/>
          </p:nvPr>
        </p:nvSpPr>
        <p:spPr/>
        <p:txBody>
          <a:bodyPr/>
          <a:lstStyle/>
          <a:p>
            <a:pPr marL="0" indent="0">
              <a:buNone/>
            </a:pPr>
            <a:endParaRPr lang="fr-FR" dirty="0"/>
          </a:p>
          <a:p>
            <a:pPr marL="0" indent="0">
              <a:buNone/>
            </a:pPr>
            <a:endParaRPr lang="fr-FR" dirty="0"/>
          </a:p>
          <a:p>
            <a:pPr marL="0" indent="0" algn="just">
              <a:buNone/>
            </a:pP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Le vent </a:t>
            </a:r>
            <a:r>
              <a:rPr lang="fr-FR" sz="2000" strike="sngStrike" kern="100" dirty="0">
                <a:effectLst/>
                <a:latin typeface="Times New Roman" panose="02020603050405020304" pitchFamily="18" charset="0"/>
                <a:ea typeface="Calibri" panose="020F0502020204030204" pitchFamily="34" charset="0"/>
                <a:cs typeface="Times New Roman" panose="02020603050405020304" pitchFamily="18" charset="0"/>
              </a:rPr>
              <a:t>violent</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et la pluie </a:t>
            </a:r>
            <a:r>
              <a:rPr lang="fr-FR" sz="2000" strike="sngStrike" kern="100" dirty="0">
                <a:effectLst/>
                <a:latin typeface="Times New Roman" panose="02020603050405020304" pitchFamily="18" charset="0"/>
                <a:ea typeface="Calibri" panose="020F0502020204030204" pitchFamily="34" charset="0"/>
                <a:cs typeface="Times New Roman" panose="02020603050405020304" pitchFamily="18" charset="0"/>
              </a:rPr>
              <a:t>glaciale</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strike="sngStrike" kern="100" dirty="0">
                <a:effectLst/>
                <a:latin typeface="Times New Roman" panose="02020603050405020304" pitchFamily="18" charset="0"/>
                <a:ea typeface="Calibri" panose="020F0502020204030204" pitchFamily="34" charset="0"/>
                <a:cs typeface="Times New Roman" panose="02020603050405020304" pitchFamily="18" charset="0"/>
              </a:rPr>
              <a:t>qui tombe de nuages noirs</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entrave la marche des voyageurs </a:t>
            </a:r>
            <a:r>
              <a:rPr lang="fr-FR" sz="2000" strike="sngStrike" kern="100" dirty="0">
                <a:effectLst/>
                <a:latin typeface="Times New Roman" panose="02020603050405020304" pitchFamily="18" charset="0"/>
                <a:ea typeface="Calibri" panose="020F0502020204030204" pitchFamily="34" charset="0"/>
                <a:cs typeface="Times New Roman" panose="02020603050405020304" pitchFamily="18" charset="0"/>
              </a:rPr>
              <a:t>égarés</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1766707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F6829-F785-99DA-D9F7-1163B95363C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43D93E2-EA6E-BEB1-0F38-495BFC18EDB3}"/>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960081E2-239C-893A-9306-7AB3BA6C814D}"/>
              </a:ext>
            </a:extLst>
          </p:cNvPr>
          <p:cNvSpPr>
            <a:spLocks noGrp="1"/>
          </p:cNvSpPr>
          <p:nvPr>
            <p:ph idx="1"/>
          </p:nvPr>
        </p:nvSpPr>
        <p:spPr>
          <a:xfrm>
            <a:off x="629920" y="1825625"/>
            <a:ext cx="10911840" cy="4351338"/>
          </a:xfrm>
        </p:spPr>
        <p:txBody>
          <a:bodyPr/>
          <a:lstStyle/>
          <a:p>
            <a:pPr marL="0" indent="0">
              <a:buNone/>
            </a:pPr>
            <a:endParaRPr lang="fr-FR" dirty="0"/>
          </a:p>
          <a:p>
            <a:pPr marL="0" indent="0">
              <a:buNone/>
            </a:pPr>
            <a:endParaRPr lang="fr-FR" dirty="0"/>
          </a:p>
          <a:p>
            <a:pPr marL="0" indent="0" algn="just">
              <a:buNone/>
            </a:pPr>
            <a:r>
              <a:rPr lang="fr-FR" sz="20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Le vent violent et la pluie glaciale qui tombe de nuages noirs </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entrave la marche des voyageurs égarés.</a:t>
            </a:r>
          </a:p>
        </p:txBody>
      </p:sp>
    </p:spTree>
    <p:extLst>
      <p:ext uri="{BB962C8B-B14F-4D97-AF65-F5344CB8AC3E}">
        <p14:creationId xmlns:p14="http://schemas.microsoft.com/office/powerpoint/2010/main" val="661849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9996E-096B-C03D-1ED8-F2A59722637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304A786-8568-B987-51C6-3D61E1548FD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B1EBE2A4-701C-E6FD-A106-C45D3201CAF3}"/>
              </a:ext>
            </a:extLst>
          </p:cNvPr>
          <p:cNvSpPr>
            <a:spLocks noGrp="1"/>
          </p:cNvSpPr>
          <p:nvPr>
            <p:ph idx="1"/>
          </p:nvPr>
        </p:nvSpPr>
        <p:spPr>
          <a:xfrm>
            <a:off x="345440" y="1825625"/>
            <a:ext cx="11338560" cy="4351338"/>
          </a:xfrm>
        </p:spPr>
        <p:txBody>
          <a:bodyPr/>
          <a:lstStyle/>
          <a:p>
            <a:pPr marL="0" indent="0">
              <a:buNone/>
            </a:pPr>
            <a:endParaRPr lang="fr-FR" dirty="0"/>
          </a:p>
          <a:p>
            <a:pPr marL="0" indent="0">
              <a:buNone/>
            </a:pPr>
            <a:endParaRPr lang="fr-FR" dirty="0"/>
          </a:p>
          <a:p>
            <a:pPr marL="0" indent="0" algn="just">
              <a:buNone/>
            </a:pPr>
            <a:endParaRPr lang="fr-FR" sz="2000" kern="1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Le vent violent et la pluie glaciale qui tombe de nuages noirs </a:t>
            </a:r>
            <a:r>
              <a:rPr lang="fr-FR" sz="2000" kern="100" dirty="0" err="1">
                <a:effectLst/>
                <a:latin typeface="Times New Roman" panose="02020603050405020304" pitchFamily="18" charset="0"/>
                <a:ea typeface="Calibri" panose="020F0502020204030204" pitchFamily="34" charset="0"/>
                <a:cs typeface="Times New Roman" panose="02020603050405020304" pitchFamily="18" charset="0"/>
              </a:rPr>
              <a:t>entrav</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fr-FR" sz="2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ai</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fr-FR" sz="2000" kern="100"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ent</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la marche des voyageurs égarés.</a:t>
            </a:r>
          </a:p>
          <a:p>
            <a:pPr marL="0" indent="0" algn="just">
              <a:buNone/>
            </a:pP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Le vent violent et la pluie glaciale qui tombe de nuages noirs </a:t>
            </a:r>
            <a:r>
              <a:rPr lang="fr-FR" sz="2000" kern="1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n</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’entravent </a:t>
            </a:r>
            <a:r>
              <a:rPr lang="fr-FR" sz="2000" kern="1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pas</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la marche des voyageurs égarés.</a:t>
            </a:r>
          </a:p>
          <a:p>
            <a:pPr marL="0" indent="0" algn="just">
              <a:buNone/>
            </a:pPr>
            <a:endParaRPr lang="fr-FR" sz="2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2270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A2A64-E079-4303-EFEE-F53AC4FC22E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C0E0141-85A5-B089-7AF0-1B16FDDBCD25}"/>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5A9E3652-3079-6311-4880-3EC0149A67F7}"/>
              </a:ext>
            </a:extLst>
          </p:cNvPr>
          <p:cNvSpPr>
            <a:spLocks noGrp="1"/>
          </p:cNvSpPr>
          <p:nvPr>
            <p:ph idx="1"/>
          </p:nvPr>
        </p:nvSpPr>
        <p:spPr>
          <a:xfrm>
            <a:off x="609600" y="1825625"/>
            <a:ext cx="11074400" cy="4351338"/>
          </a:xfrm>
        </p:spPr>
        <p:txBody>
          <a:bodyPr/>
          <a:lstStyle/>
          <a:p>
            <a:pPr marL="0" indent="0">
              <a:buNone/>
            </a:pPr>
            <a:endParaRPr lang="fr-FR" dirty="0"/>
          </a:p>
          <a:p>
            <a:pPr marL="0" indent="0">
              <a:buNone/>
            </a:pPr>
            <a:endParaRPr lang="fr-FR" dirty="0"/>
          </a:p>
          <a:p>
            <a:pPr marL="0" indent="0" algn="just">
              <a:buNone/>
            </a:pPr>
            <a:endParaRPr lang="fr-FR" sz="2000" kern="1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Le vent violent et la pluie glaciale qui tombe de nuages noirs entrav</a:t>
            </a:r>
            <a:r>
              <a:rPr lang="fr-FR" sz="2000" kern="100" dirty="0">
                <a:latin typeface="Times New Roman" panose="02020603050405020304" pitchFamily="18" charset="0"/>
                <a:ea typeface="Calibri" panose="020F0502020204030204" pitchFamily="34" charset="0"/>
                <a:cs typeface="Times New Roman" panose="02020603050405020304" pitchFamily="18" charset="0"/>
              </a:rPr>
              <a:t>ent</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la marche des voyageurs égarés.</a:t>
            </a:r>
          </a:p>
          <a:p>
            <a:pPr marL="0" indent="0" algn="just">
              <a:buNone/>
            </a:pP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empêchent</a:t>
            </a:r>
          </a:p>
          <a:p>
            <a:pPr marL="0" indent="0" algn="just">
              <a:buNone/>
            </a:pPr>
            <a:r>
              <a:rPr lang="fr-FR" sz="2000" kern="100" dirty="0">
                <a:latin typeface="Times New Roman" panose="02020603050405020304" pitchFamily="18" charset="0"/>
                <a:ea typeface="Calibri" panose="020F0502020204030204" pitchFamily="34" charset="0"/>
                <a:cs typeface="Times New Roman" panose="02020603050405020304" pitchFamily="18" charset="0"/>
              </a:rPr>
              <a:t>                                                                                                  gênent</a:t>
            </a:r>
            <a:endParaRPr lang="fr-FR" sz="20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1284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D2D10-B5FB-6DC7-D6BD-65936690347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127829E-2962-883C-B6E7-C43A2DAC41B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2F494D9B-1524-1354-F7C1-A24FA6B02E37}"/>
              </a:ext>
            </a:extLst>
          </p:cNvPr>
          <p:cNvSpPr>
            <a:spLocks noGrp="1"/>
          </p:cNvSpPr>
          <p:nvPr>
            <p:ph idx="1"/>
          </p:nvPr>
        </p:nvSpPr>
        <p:spPr>
          <a:xfrm>
            <a:off x="609600" y="1825625"/>
            <a:ext cx="11074400" cy="4351338"/>
          </a:xfrm>
        </p:spPr>
        <p:txBody>
          <a:bodyPr/>
          <a:lstStyle/>
          <a:p>
            <a:pPr marL="0" indent="0">
              <a:buNone/>
            </a:pPr>
            <a:endParaRPr lang="fr-FR" dirty="0"/>
          </a:p>
          <a:p>
            <a:pPr marL="0" indent="0">
              <a:buNone/>
            </a:pPr>
            <a:endParaRPr lang="fr-FR" dirty="0"/>
          </a:p>
          <a:p>
            <a:pPr marL="0" indent="0" algn="just">
              <a:buNone/>
            </a:pPr>
            <a:endParaRPr lang="fr-FR" sz="2000" kern="1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fr-FR" sz="2000" kern="1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Le vent violent et la pluie glaciale qui tombe de nuages noirs </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entrav</a:t>
            </a:r>
            <a:r>
              <a:rPr lang="fr-FR" sz="2000" kern="1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ent</a:t>
            </a:r>
            <a:r>
              <a:rPr lang="fr-FR" sz="20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la marche des voyageurs égarés</a:t>
            </a:r>
            <a:r>
              <a:rPr lang="fr-FR" sz="2000" kern="100" dirty="0">
                <a:effectLst/>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308801982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2802</TotalTime>
  <Words>4329</Words>
  <Application>Microsoft Macintosh PowerPoint</Application>
  <PresentationFormat>Grand écran</PresentationFormat>
  <Paragraphs>459</Paragraphs>
  <Slides>41</Slides>
  <Notes>41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41</vt:i4>
      </vt:variant>
    </vt:vector>
  </HeadingPairs>
  <TitlesOfParts>
    <vt:vector size="47" baseType="lpstr">
      <vt:lpstr>Arial</vt:lpstr>
      <vt:lpstr>Calibri</vt:lpstr>
      <vt:lpstr>Calibri Light</vt:lpstr>
      <vt:lpstr>SignPainter-HouseScript</vt:lpstr>
      <vt:lpstr>Times New Roman</vt:lpstr>
      <vt:lpstr>Thème Office</vt:lpstr>
      <vt:lpstr>Au cours de… grammaire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Au cours de la bagarre À côté de la grange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vt:lpstr>
      <vt:lpstr>Présentation PowerPoint</vt:lpstr>
      <vt:lpstr>Présentation PowerPoint</vt:lpstr>
      <vt:lpstr> </vt:lpstr>
      <vt:lpstr>Présentation PowerPoint</vt:lpstr>
      <vt:lpstr>Présentation PowerPoint</vt:lpstr>
      <vt:lpstr> </vt:lpstr>
      <vt:lpstr>Présentation PowerPoint</vt:lpstr>
      <vt:lpstr> </vt:lpstr>
      <vt:lpstr> </vt:lpstr>
      <vt:lpstr>Présentation PowerPoint</vt:lpstr>
      <vt:lpstr>Présentation PowerPoint</vt:lpstr>
      <vt:lpstr> </vt:lpstr>
      <vt:lpstr> </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Pierre Seve</dc:creator>
  <cp:lastModifiedBy>Pierre Seve</cp:lastModifiedBy>
  <cp:revision>28</cp:revision>
  <cp:lastPrinted>2026-08-13T17:54:26Z</cp:lastPrinted>
  <dcterms:created xsi:type="dcterms:W3CDTF">2024-09-07T07:48:16Z</dcterms:created>
  <dcterms:modified xsi:type="dcterms:W3CDTF">2026-08-18T05:52:51Z</dcterms:modified>
</cp:coreProperties>
</file>