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57" r:id="rId3"/>
    <p:sldId id="258" r:id="rId4"/>
    <p:sldId id="429" r:id="rId5"/>
    <p:sldId id="453" r:id="rId6"/>
    <p:sldId id="454" r:id="rId7"/>
    <p:sldId id="455" r:id="rId8"/>
    <p:sldId id="461" r:id="rId9"/>
    <p:sldId id="456" r:id="rId10"/>
    <p:sldId id="266" r:id="rId11"/>
    <p:sldId id="435" r:id="rId12"/>
    <p:sldId id="415" r:id="rId13"/>
    <p:sldId id="416" r:id="rId14"/>
    <p:sldId id="457" r:id="rId15"/>
    <p:sldId id="458" r:id="rId16"/>
    <p:sldId id="459" r:id="rId17"/>
    <p:sldId id="451" r:id="rId18"/>
    <p:sldId id="460" r:id="rId1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390"/>
    <p:restoredTop sz="60000"/>
  </p:normalViewPr>
  <p:slideViewPr>
    <p:cSldViewPr snapToGrid="0">
      <p:cViewPr varScale="1">
        <p:scale>
          <a:sx n="55" d="100"/>
          <a:sy n="55" d="100"/>
        </p:scale>
        <p:origin x="141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704990-90B1-9944-9347-BA30534B9A9F}" type="datetimeFigureOut">
              <a:rPr lang="fr-FR" smtClean="0"/>
              <a:t>04/08/2026</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D31AE9-63BD-2C46-83DF-3F7E40509CED}" type="slidenum">
              <a:rPr lang="fr-FR" smtClean="0"/>
              <a:t>‹N°›</a:t>
            </a:fld>
            <a:endParaRPr lang="fr-FR" dirty="0"/>
          </a:p>
        </p:txBody>
      </p:sp>
    </p:spTree>
    <p:extLst>
      <p:ext uri="{BB962C8B-B14F-4D97-AF65-F5344CB8AC3E}">
        <p14:creationId xmlns:p14="http://schemas.microsoft.com/office/powerpoint/2010/main" val="1959072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dirty="0">
                <a:solidFill>
                  <a:schemeClr val="tx1"/>
                </a:solidFill>
                <a:latin typeface="+mn-lt"/>
              </a:rPr>
              <a:t>LE GROUPE DU NOM </a:t>
            </a:r>
            <a:r>
              <a:rPr lang="fr-FR" sz="1200" i="1" dirty="0">
                <a:solidFill>
                  <a:schemeClr val="tx1"/>
                </a:solidFill>
                <a:latin typeface="+mn-lt"/>
              </a:rPr>
              <a:t>Accord au féminin pluriel</a:t>
            </a:r>
          </a:p>
          <a:p>
            <a:r>
              <a:rPr lang="fr-FR" sz="1200" b="1" i="0" dirty="0">
                <a:solidFill>
                  <a:schemeClr val="tx1"/>
                </a:solidFill>
                <a:latin typeface="+mn-lt"/>
              </a:rPr>
              <a:t>CM2-22  À quoi faut-il faire bien attention quand on accorde un groupe du nom ?</a:t>
            </a:r>
          </a:p>
          <a:p>
            <a:endParaRPr lang="fr-FR" sz="1200" b="1" i="0" dirty="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i="1" dirty="0">
                <a:solidFill>
                  <a:schemeClr val="tx1"/>
                </a:solidFill>
                <a:effectLst/>
                <a:latin typeface="+mn-lt"/>
                <a:ea typeface="Calibri" panose="020F0502020204030204" pitchFamily="34" charset="0"/>
                <a:cs typeface="Times New Roman" panose="02020603050405020304" pitchFamily="18" charset="0"/>
              </a:rPr>
              <a:t>Certaines diapositives ont été dupliquées afin de scinder le commentaire du mode présentateur en deux parties lorsque le propos est long. Cela vous permettra de poursuivre vos explications de manière plus fluide. </a:t>
            </a:r>
            <a:endParaRPr lang="fr-FR" sz="1200" dirty="0">
              <a:solidFill>
                <a:schemeClr val="tx1"/>
              </a:solidFill>
              <a:effectLst/>
              <a:latin typeface="+mn-lt"/>
              <a:ea typeface="Calibri" panose="020F0502020204030204" pitchFamily="34" charset="0"/>
              <a:cs typeface="Times New Roman" panose="02020603050405020304" pitchFamily="18" charset="0"/>
            </a:endParaRPr>
          </a:p>
          <a:p>
            <a:endParaRPr lang="fr-FR" b="1" i="0" dirty="0"/>
          </a:p>
          <a:p>
            <a:endParaRPr lang="fr-FR" i="0" dirty="0"/>
          </a:p>
          <a:p>
            <a:endParaRPr lang="fr-FR" i="0" dirty="0"/>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1</a:t>
            </a:fld>
            <a:endParaRPr lang="fr-FR" dirty="0"/>
          </a:p>
        </p:txBody>
      </p:sp>
    </p:spTree>
    <p:extLst>
      <p:ext uri="{BB962C8B-B14F-4D97-AF65-F5344CB8AC3E}">
        <p14:creationId xmlns:p14="http://schemas.microsoft.com/office/powerpoint/2010/main" val="9802855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dirty="0">
                <a:solidFill>
                  <a:schemeClr val="tx1"/>
                </a:solidFill>
                <a:latin typeface="+mn-lt"/>
              </a:rPr>
              <a:t>Reformuler</a:t>
            </a:r>
            <a:r>
              <a:rPr lang="fr-FR" sz="1200" dirty="0">
                <a:solidFill>
                  <a:schemeClr val="tx1"/>
                </a:solidFill>
                <a:latin typeface="+mn-lt"/>
              </a:rPr>
              <a:t> avec les élève ce qu’on a appris</a:t>
            </a:r>
          </a:p>
          <a:p>
            <a:endParaRPr lang="fr-FR" sz="1200" dirty="0">
              <a:solidFill>
                <a:schemeClr val="tx1"/>
              </a:solidFill>
              <a:latin typeface="+mn-lt"/>
            </a:endParaRPr>
          </a:p>
          <a:p>
            <a:pPr algn="just"/>
            <a:r>
              <a:rPr lang="fr-FR" sz="1200" b="1" dirty="0">
                <a:solidFill>
                  <a:schemeClr val="tx1"/>
                </a:solidFill>
                <a:effectLst/>
                <a:latin typeface="+mn-lt"/>
                <a:ea typeface="Times New Roman" panose="02020603050405020304" pitchFamily="18" charset="0"/>
              </a:rPr>
              <a:t>À quoi faut-il faire attention pour bien accorder les groupes du nom et montrer leur cohésion ?</a:t>
            </a:r>
            <a:endParaRPr lang="fr-FR" sz="1200" dirty="0">
              <a:solidFill>
                <a:schemeClr val="tx1"/>
              </a:solidFill>
              <a:effectLst/>
              <a:latin typeface="+mn-lt"/>
              <a:ea typeface="Times New Roman" panose="02020603050405020304" pitchFamily="18" charset="0"/>
            </a:endParaRPr>
          </a:p>
          <a:p>
            <a:pPr algn="just"/>
            <a:r>
              <a:rPr lang="fr-FR" sz="1200" dirty="0">
                <a:solidFill>
                  <a:schemeClr val="tx1"/>
                </a:solidFill>
                <a:effectLst/>
                <a:latin typeface="+mn-lt"/>
                <a:ea typeface="Times New Roman" panose="02020603050405020304" pitchFamily="18" charset="0"/>
              </a:rPr>
              <a:t> </a:t>
            </a:r>
          </a:p>
          <a:p>
            <a:pPr algn="just"/>
            <a:r>
              <a:rPr lang="fr-FR" sz="1200" dirty="0">
                <a:solidFill>
                  <a:schemeClr val="tx1"/>
                </a:solidFill>
                <a:effectLst/>
                <a:latin typeface="+mn-lt"/>
                <a:ea typeface="Times New Roman" panose="02020603050405020304" pitchFamily="18" charset="0"/>
              </a:rPr>
              <a:t>Pour bien réussir l’accord en genre et en nombre, il faut </a:t>
            </a:r>
            <a:r>
              <a:rPr lang="fr-FR" sz="1200">
                <a:solidFill>
                  <a:schemeClr val="tx1"/>
                </a:solidFill>
                <a:effectLst/>
                <a:latin typeface="+mn-lt"/>
                <a:ea typeface="Times New Roman" panose="02020603050405020304" pitchFamily="18" charset="0"/>
              </a:rPr>
              <a:t>faire attention, dans l’ordre, ET au genre ET au nombre.</a:t>
            </a:r>
            <a:endParaRPr lang="fr-FR" sz="1200" dirty="0">
              <a:solidFill>
                <a:schemeClr val="tx1"/>
              </a:solidFill>
              <a:effectLst/>
              <a:latin typeface="+mn-lt"/>
              <a:ea typeface="Times New Roman" panose="02020603050405020304" pitchFamily="18" charset="0"/>
            </a:endParaRPr>
          </a:p>
          <a:p>
            <a:pPr algn="just"/>
            <a:r>
              <a:rPr lang="fr-FR" sz="1200" dirty="0">
                <a:solidFill>
                  <a:schemeClr val="tx1"/>
                </a:solidFill>
                <a:effectLst/>
                <a:latin typeface="+mn-lt"/>
                <a:ea typeface="Times New Roman" panose="02020603050405020304" pitchFamily="18" charset="0"/>
              </a:rPr>
              <a:t>Pour l’accord au singulier ou au pluriel, souvent le déterminant donne l’indication. Sinon, il faut un peu de réflexion.</a:t>
            </a:r>
          </a:p>
          <a:p>
            <a:pPr algn="just"/>
            <a:r>
              <a:rPr lang="fr-FR" sz="1200" dirty="0">
                <a:solidFill>
                  <a:schemeClr val="tx1"/>
                </a:solidFill>
                <a:effectLst/>
                <a:latin typeface="+mn-lt"/>
                <a:ea typeface="Times New Roman" panose="02020603050405020304" pitchFamily="18" charset="0"/>
              </a:rPr>
              <a:t>Pour le masculin et le féminin, il faut trouver le nom chef du groupe et trouver son genre. Alors souvent on l’oublie. Pourtant c’est important de bien marquer l’unité de groupe du nom.</a:t>
            </a:r>
          </a:p>
          <a:p>
            <a:endParaRPr lang="fr-FR" dirty="0"/>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10</a:t>
            </a:fld>
            <a:endParaRPr lang="fr-FR" dirty="0"/>
          </a:p>
        </p:txBody>
      </p:sp>
    </p:spTree>
    <p:extLst>
      <p:ext uri="{BB962C8B-B14F-4D97-AF65-F5344CB8AC3E}">
        <p14:creationId xmlns:p14="http://schemas.microsoft.com/office/powerpoint/2010/main" val="35908261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solidFill>
                  <a:schemeClr val="tx1"/>
                </a:solidFill>
              </a:rPr>
              <a:t>Distribuer</a:t>
            </a:r>
            <a:r>
              <a:rPr lang="fr-FR" dirty="0">
                <a:solidFill>
                  <a:schemeClr val="tx1"/>
                </a:solidFill>
              </a:rPr>
              <a:t> la trace écrite.</a:t>
            </a:r>
          </a:p>
          <a:p>
            <a:r>
              <a:rPr lang="fr-FR" dirty="0">
                <a:solidFill>
                  <a:schemeClr val="tx1"/>
                </a:solidFill>
              </a:rPr>
              <a:t>« Avec votre crayon bleu, soulignez le mot </a:t>
            </a:r>
            <a:r>
              <a:rPr lang="fr-FR" i="1" dirty="0">
                <a:solidFill>
                  <a:schemeClr val="tx1"/>
                </a:solidFill>
              </a:rPr>
              <a:t>nombre</a:t>
            </a:r>
            <a:r>
              <a:rPr lang="fr-FR" dirty="0">
                <a:solidFill>
                  <a:schemeClr val="tx1"/>
                </a:solidFill>
              </a:rPr>
              <a:t> repassez sur les marques du pluriel et sur les flèches en dessous des exemples.</a:t>
            </a:r>
          </a:p>
          <a:p>
            <a:r>
              <a:rPr lang="fr-FR" dirty="0">
                <a:solidFill>
                  <a:schemeClr val="tx1"/>
                </a:solidFill>
              </a:rPr>
              <a:t>Avec votre crayon jaune, repassez sur les marques de féminin, sur les flèches au dessus des exemples et sur le cadre qui entoure le mot </a:t>
            </a:r>
            <a:r>
              <a:rPr lang="fr-FR" i="1" dirty="0">
                <a:solidFill>
                  <a:schemeClr val="tx1"/>
                </a:solidFill>
              </a:rPr>
              <a:t>portes</a:t>
            </a:r>
            <a:r>
              <a:rPr lang="fr-FR" dirty="0">
                <a:solidFill>
                  <a:schemeClr val="tx1"/>
                </a:solidFill>
              </a:rPr>
              <a:t>. Soulignez le mot </a:t>
            </a:r>
            <a:r>
              <a:rPr lang="fr-FR" i="1" dirty="0">
                <a:solidFill>
                  <a:schemeClr val="tx1"/>
                </a:solidFill>
              </a:rPr>
              <a:t>genre</a:t>
            </a:r>
            <a:r>
              <a:rPr lang="fr-FR" dirty="0">
                <a:solidFill>
                  <a:schemeClr val="tx1"/>
                </a:solidFill>
              </a:rPr>
              <a:t>. »</a:t>
            </a: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11</a:t>
            </a:fld>
            <a:endParaRPr lang="fr-FR" dirty="0"/>
          </a:p>
        </p:txBody>
      </p:sp>
    </p:spTree>
    <p:extLst>
      <p:ext uri="{BB962C8B-B14F-4D97-AF65-F5344CB8AC3E}">
        <p14:creationId xmlns:p14="http://schemas.microsoft.com/office/powerpoint/2010/main" val="31442161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a:t>
            </a: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12</a:t>
            </a:fld>
            <a:endParaRPr lang="fr-FR" dirty="0"/>
          </a:p>
        </p:txBody>
      </p:sp>
    </p:spTree>
    <p:extLst>
      <p:ext uri="{BB962C8B-B14F-4D97-AF65-F5344CB8AC3E}">
        <p14:creationId xmlns:p14="http://schemas.microsoft.com/office/powerpoint/2010/main" val="23284981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a:solidFill>
                  <a:schemeClr val="tx1"/>
                </a:solidFill>
                <a:effectLst/>
                <a:latin typeface="+mn-lt"/>
                <a:ea typeface="Calibri" panose="020F0502020204030204" pitchFamily="34" charset="0"/>
              </a:rPr>
              <a:t> </a:t>
            </a: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13</a:t>
            </a:fld>
            <a:endParaRPr lang="fr-FR" dirty="0"/>
          </a:p>
        </p:txBody>
      </p:sp>
    </p:spTree>
    <p:extLst>
      <p:ext uri="{BB962C8B-B14F-4D97-AF65-F5344CB8AC3E}">
        <p14:creationId xmlns:p14="http://schemas.microsoft.com/office/powerpoint/2010/main" val="17191699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Times New Roman" panose="02020603050405020304" pitchFamily="18" charset="0"/>
              </a:rPr>
              <a:t>Aristobule a raison : </a:t>
            </a:r>
            <a:r>
              <a:rPr lang="fr-FR" sz="1200" i="1" dirty="0">
                <a:solidFill>
                  <a:schemeClr val="tx1"/>
                </a:solidFill>
                <a:effectLst/>
                <a:latin typeface="+mn-lt"/>
                <a:ea typeface="Times New Roman" panose="02020603050405020304" pitchFamily="18" charset="0"/>
              </a:rPr>
              <a:t>Des</a:t>
            </a:r>
            <a:r>
              <a:rPr lang="fr-FR" sz="1200" dirty="0">
                <a:solidFill>
                  <a:schemeClr val="tx1"/>
                </a:solidFill>
                <a:effectLst/>
                <a:latin typeface="+mn-lt"/>
                <a:ea typeface="Times New Roman" panose="02020603050405020304" pitchFamily="18" charset="0"/>
              </a:rPr>
              <a:t> signale bien le pluriel donc le nom et l’adjectif du groupe du nom </a:t>
            </a:r>
            <a:r>
              <a:rPr lang="fr-FR" sz="1200" i="1" dirty="0">
                <a:solidFill>
                  <a:schemeClr val="tx1"/>
                </a:solidFill>
                <a:effectLst/>
                <a:latin typeface="+mn-lt"/>
                <a:ea typeface="Times New Roman" panose="02020603050405020304" pitchFamily="18" charset="0"/>
              </a:rPr>
              <a:t>des gommettes colorés</a:t>
            </a:r>
            <a:r>
              <a:rPr lang="fr-FR" sz="1200" dirty="0">
                <a:solidFill>
                  <a:schemeClr val="tx1"/>
                </a:solidFill>
                <a:effectLst/>
                <a:latin typeface="+mn-lt"/>
                <a:ea typeface="Times New Roman" panose="02020603050405020304" pitchFamily="18" charset="0"/>
              </a:rPr>
              <a:t> doivent recevoir la marque du pluriel, </a:t>
            </a:r>
            <a:r>
              <a:rPr lang="fr-FR" sz="1200" i="1" dirty="0">
                <a:solidFill>
                  <a:schemeClr val="tx1"/>
                </a:solidFill>
                <a:effectLst/>
                <a:latin typeface="+mn-lt"/>
                <a:ea typeface="Times New Roman" panose="02020603050405020304" pitchFamily="18" charset="0"/>
              </a:rPr>
              <a:t>gommette</a:t>
            </a:r>
            <a:r>
              <a:rPr lang="fr-FR" sz="1200" dirty="0">
                <a:solidFill>
                  <a:schemeClr val="tx1"/>
                </a:solidFill>
                <a:effectLst/>
                <a:latin typeface="+mn-lt"/>
                <a:ea typeface="Times New Roman" panose="02020603050405020304" pitchFamily="18" charset="0"/>
              </a:rPr>
              <a:t> et </a:t>
            </a:r>
            <a:r>
              <a:rPr lang="fr-FR" sz="1200" i="1" dirty="0">
                <a:solidFill>
                  <a:schemeClr val="tx1"/>
                </a:solidFill>
                <a:effectLst/>
                <a:latin typeface="+mn-lt"/>
                <a:ea typeface="Times New Roman" panose="02020603050405020304" pitchFamily="18" charset="0"/>
              </a:rPr>
              <a:t>coloré</a:t>
            </a:r>
            <a:r>
              <a:rPr lang="fr-FR" sz="1200" dirty="0">
                <a:solidFill>
                  <a:schemeClr val="tx1"/>
                </a:solidFill>
                <a:effectLst/>
                <a:latin typeface="+mn-lt"/>
                <a:ea typeface="Times New Roman" panose="02020603050405020304" pitchFamily="18" charset="0"/>
              </a:rPr>
              <a:t> prennent donc un </a:t>
            </a:r>
            <a:r>
              <a:rPr lang="fr-FR" sz="1200" i="1" dirty="0">
                <a:solidFill>
                  <a:schemeClr val="tx1"/>
                </a:solidFill>
                <a:effectLst/>
                <a:latin typeface="+mn-lt"/>
                <a:ea typeface="Times New Roman" panose="02020603050405020304" pitchFamily="18" charset="0"/>
              </a:rPr>
              <a:t>-s</a:t>
            </a:r>
            <a:r>
              <a:rPr lang="fr-FR" sz="1200" dirty="0">
                <a:solidFill>
                  <a:schemeClr val="tx1"/>
                </a:solidFill>
                <a:effectLst/>
                <a:latin typeface="+mn-lt"/>
                <a:ea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Times New Roman" panose="02020603050405020304" pitchFamily="18" charset="0"/>
              </a:rPr>
              <a:t>Là où Aristobule se trompe, c’est qu’il a oublié l’accord en genre. Il doit se demander quel est le genre du nom </a:t>
            </a:r>
            <a:r>
              <a:rPr lang="fr-FR" sz="1200" i="1" dirty="0">
                <a:solidFill>
                  <a:schemeClr val="tx1"/>
                </a:solidFill>
                <a:effectLst/>
                <a:latin typeface="+mn-lt"/>
                <a:ea typeface="Times New Roman" panose="02020603050405020304" pitchFamily="18" charset="0"/>
              </a:rPr>
              <a:t>gommette</a:t>
            </a:r>
            <a:r>
              <a:rPr lang="fr-FR" sz="1200" dirty="0">
                <a:solidFill>
                  <a:schemeClr val="tx1"/>
                </a:solidFill>
                <a:effectLst/>
                <a:latin typeface="+mn-lt"/>
                <a:ea typeface="Times New Roman" panose="02020603050405020304" pitchFamily="18" charset="0"/>
              </a:rPr>
              <a:t>. </a:t>
            </a:r>
            <a:r>
              <a:rPr lang="fr-FR" sz="1200" i="1" dirty="0">
                <a:solidFill>
                  <a:schemeClr val="tx1"/>
                </a:solidFill>
                <a:effectLst/>
                <a:latin typeface="+mn-lt"/>
                <a:ea typeface="Times New Roman" panose="02020603050405020304" pitchFamily="18" charset="0"/>
              </a:rPr>
              <a:t>Gommette </a:t>
            </a:r>
            <a:r>
              <a:rPr lang="fr-FR" sz="1200" dirty="0">
                <a:solidFill>
                  <a:schemeClr val="tx1"/>
                </a:solidFill>
                <a:effectLst/>
                <a:latin typeface="+mn-lt"/>
                <a:ea typeface="Times New Roman" panose="02020603050405020304" pitchFamily="18" charset="0"/>
              </a:rPr>
              <a:t>est un nom féminin, l’adjectif </a:t>
            </a:r>
            <a:r>
              <a:rPr lang="fr-FR" sz="1200" i="1" dirty="0">
                <a:solidFill>
                  <a:schemeClr val="tx1"/>
                </a:solidFill>
                <a:effectLst/>
                <a:latin typeface="+mn-lt"/>
                <a:ea typeface="Times New Roman" panose="02020603050405020304" pitchFamily="18" charset="0"/>
              </a:rPr>
              <a:t>coloré </a:t>
            </a:r>
            <a:r>
              <a:rPr lang="fr-FR" sz="1200" dirty="0">
                <a:solidFill>
                  <a:schemeClr val="tx1"/>
                </a:solidFill>
                <a:effectLst/>
                <a:latin typeface="+mn-lt"/>
                <a:ea typeface="Times New Roman" panose="02020603050405020304" pitchFamily="18" charset="0"/>
              </a:rPr>
              <a:t>doit donc aussi s’accorder en genre avec </a:t>
            </a:r>
            <a:r>
              <a:rPr lang="fr-FR" sz="1200" i="1" dirty="0">
                <a:solidFill>
                  <a:schemeClr val="tx1"/>
                </a:solidFill>
                <a:effectLst/>
                <a:latin typeface="+mn-lt"/>
                <a:ea typeface="Times New Roman" panose="02020603050405020304" pitchFamily="18" charset="0"/>
              </a:rPr>
              <a:t>gommette</a:t>
            </a:r>
            <a:r>
              <a:rPr lang="fr-FR" sz="1200" dirty="0">
                <a:solidFill>
                  <a:schemeClr val="tx1"/>
                </a:solidFill>
                <a:effectLst/>
                <a:latin typeface="+mn-lt"/>
                <a:ea typeface="Times New Roman" panose="02020603050405020304" pitchFamily="18" charset="0"/>
              </a:rPr>
              <a:t> (dit comment sont les gommettes). Donc </a:t>
            </a:r>
            <a:r>
              <a:rPr lang="fr-FR" sz="1200" i="1" dirty="0">
                <a:solidFill>
                  <a:schemeClr val="tx1"/>
                </a:solidFill>
                <a:effectLst/>
                <a:latin typeface="+mn-lt"/>
                <a:ea typeface="Times New Roman" panose="02020603050405020304" pitchFamily="18" charset="0"/>
              </a:rPr>
              <a:t>colorés</a:t>
            </a:r>
            <a:r>
              <a:rPr lang="fr-FR" sz="1200" dirty="0">
                <a:solidFill>
                  <a:schemeClr val="tx1"/>
                </a:solidFill>
                <a:effectLst/>
                <a:latin typeface="+mn-lt"/>
                <a:ea typeface="Times New Roman" panose="02020603050405020304" pitchFamily="18" charset="0"/>
              </a:rPr>
              <a:t> prend la marque du féminin </a:t>
            </a:r>
            <a:r>
              <a:rPr lang="fr-FR" sz="1200" i="1" dirty="0">
                <a:solidFill>
                  <a:schemeClr val="tx1"/>
                </a:solidFill>
                <a:effectLst/>
                <a:latin typeface="+mn-lt"/>
                <a:ea typeface="Times New Roman" panose="02020603050405020304" pitchFamily="18" charset="0"/>
              </a:rPr>
              <a:t>-e</a:t>
            </a:r>
            <a:r>
              <a:rPr lang="fr-FR" sz="1200" dirty="0">
                <a:solidFill>
                  <a:schemeClr val="tx1"/>
                </a:solidFill>
                <a:effectLst/>
                <a:latin typeface="+mn-lt"/>
                <a:ea typeface="Times New Roman" panose="02020603050405020304" pitchFamily="18" charset="0"/>
              </a:rPr>
              <a:t>.</a:t>
            </a:r>
          </a:p>
          <a:p>
            <a:endParaRPr lang="fr-FR" dirty="0"/>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14</a:t>
            </a:fld>
            <a:endParaRPr lang="fr-FR" dirty="0"/>
          </a:p>
        </p:txBody>
      </p:sp>
    </p:spTree>
    <p:extLst>
      <p:ext uri="{BB962C8B-B14F-4D97-AF65-F5344CB8AC3E}">
        <p14:creationId xmlns:p14="http://schemas.microsoft.com/office/powerpoint/2010/main" val="4293418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a:t>
            </a: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15</a:t>
            </a:fld>
            <a:endParaRPr lang="fr-FR" dirty="0"/>
          </a:p>
        </p:txBody>
      </p:sp>
    </p:spTree>
    <p:extLst>
      <p:ext uri="{BB962C8B-B14F-4D97-AF65-F5344CB8AC3E}">
        <p14:creationId xmlns:p14="http://schemas.microsoft.com/office/powerpoint/2010/main" val="27756702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dirty="0">
                <a:solidFill>
                  <a:schemeClr val="tx1"/>
                </a:solidFill>
                <a:effectLst/>
                <a:latin typeface="+mn-lt"/>
                <a:ea typeface="Times New Roman" panose="02020603050405020304" pitchFamily="18" charset="0"/>
              </a:rPr>
              <a:t>tentacule </a:t>
            </a:r>
          </a:p>
          <a:p>
            <a:r>
              <a:rPr lang="fr-FR" sz="1200" dirty="0">
                <a:solidFill>
                  <a:schemeClr val="tx1"/>
                </a:solidFill>
                <a:effectLst/>
                <a:latin typeface="+mn-lt"/>
                <a:ea typeface="Times New Roman" panose="02020603050405020304" pitchFamily="18" charset="0"/>
              </a:rPr>
              <a:t>Dans le groupe nominal </a:t>
            </a:r>
            <a:r>
              <a:rPr lang="fr-FR" sz="1200" i="1" dirty="0">
                <a:solidFill>
                  <a:schemeClr val="tx1"/>
                </a:solidFill>
                <a:effectLst/>
                <a:latin typeface="+mn-lt"/>
                <a:ea typeface="Times New Roman" panose="02020603050405020304" pitchFamily="18" charset="0"/>
              </a:rPr>
              <a:t>de longs tentacules, </a:t>
            </a:r>
            <a:r>
              <a:rPr lang="fr-FR" sz="1200" dirty="0">
                <a:solidFill>
                  <a:schemeClr val="tx1"/>
                </a:solidFill>
                <a:effectLst/>
                <a:latin typeface="+mn-lt"/>
                <a:ea typeface="Times New Roman" panose="02020603050405020304" pitchFamily="18" charset="0"/>
              </a:rPr>
              <a:t>l’adjectif </a:t>
            </a:r>
            <a:r>
              <a:rPr lang="fr-FR" sz="1200" i="1" dirty="0">
                <a:solidFill>
                  <a:schemeClr val="tx1"/>
                </a:solidFill>
                <a:effectLst/>
                <a:latin typeface="+mn-lt"/>
                <a:ea typeface="Times New Roman" panose="02020603050405020304" pitchFamily="18" charset="0"/>
              </a:rPr>
              <a:t>longs</a:t>
            </a:r>
            <a:r>
              <a:rPr lang="fr-FR" sz="1200" dirty="0">
                <a:solidFill>
                  <a:schemeClr val="tx1"/>
                </a:solidFill>
                <a:effectLst/>
                <a:latin typeface="+mn-lt"/>
                <a:ea typeface="Times New Roman" panose="02020603050405020304" pitchFamily="18" charset="0"/>
              </a:rPr>
              <a:t> (dit comment sont les tentacules) est au masculin. Comme il est accordé en genre avec le nom </a:t>
            </a:r>
            <a:r>
              <a:rPr lang="fr-FR" sz="1200" i="1" dirty="0">
                <a:solidFill>
                  <a:schemeClr val="tx1"/>
                </a:solidFill>
                <a:effectLst/>
                <a:latin typeface="+mn-lt"/>
                <a:ea typeface="Times New Roman" panose="02020603050405020304" pitchFamily="18" charset="0"/>
              </a:rPr>
              <a:t>tentacule</a:t>
            </a:r>
            <a:r>
              <a:rPr lang="fr-FR" sz="1200" dirty="0">
                <a:solidFill>
                  <a:schemeClr val="tx1"/>
                </a:solidFill>
                <a:effectLst/>
                <a:latin typeface="+mn-lt"/>
                <a:ea typeface="Times New Roman" panose="02020603050405020304" pitchFamily="18" charset="0"/>
              </a:rPr>
              <a:t>, on en déduit que </a:t>
            </a:r>
            <a:r>
              <a:rPr lang="fr-FR" sz="1200" i="1" dirty="0">
                <a:solidFill>
                  <a:schemeClr val="tx1"/>
                </a:solidFill>
                <a:effectLst/>
                <a:latin typeface="+mn-lt"/>
                <a:ea typeface="Times New Roman" panose="02020603050405020304" pitchFamily="18" charset="0"/>
              </a:rPr>
              <a:t>tentacule</a:t>
            </a:r>
            <a:r>
              <a:rPr lang="fr-FR" sz="1200" dirty="0">
                <a:solidFill>
                  <a:schemeClr val="tx1"/>
                </a:solidFill>
                <a:effectLst/>
                <a:latin typeface="+mn-lt"/>
                <a:ea typeface="Times New Roman" panose="02020603050405020304" pitchFamily="18" charset="0"/>
              </a:rPr>
              <a:t> est un nom masculin.</a:t>
            </a:r>
          </a:p>
          <a:p>
            <a:r>
              <a:rPr lang="fr-FR" sz="1200" b="1" dirty="0">
                <a:solidFill>
                  <a:schemeClr val="tx1"/>
                </a:solidFill>
                <a:effectLst/>
                <a:latin typeface="+mn-lt"/>
                <a:ea typeface="Times New Roman" panose="02020603050405020304" pitchFamily="18" charset="0"/>
              </a:rPr>
              <a:t>après-midi </a:t>
            </a:r>
          </a:p>
          <a:p>
            <a:r>
              <a:rPr lang="fr-FR" sz="1200" dirty="0">
                <a:solidFill>
                  <a:schemeClr val="tx1"/>
                </a:solidFill>
                <a:effectLst/>
                <a:latin typeface="+mn-lt"/>
                <a:ea typeface="Times New Roman" panose="02020603050405020304" pitchFamily="18" charset="0"/>
              </a:rPr>
              <a:t>Raisonnements identiques à celui ci-dessus.</a:t>
            </a:r>
          </a:p>
          <a:p>
            <a:r>
              <a:rPr lang="fr-FR" sz="1200" dirty="0">
                <a:solidFill>
                  <a:schemeClr val="tx1"/>
                </a:solidFill>
                <a:effectLst/>
                <a:latin typeface="+mn-lt"/>
                <a:ea typeface="Times New Roman" panose="02020603050405020304" pitchFamily="18" charset="0"/>
              </a:rPr>
              <a:t>On peut préciser qu’il s’agit d’un nom épicène comme il existe des adjectifs épicènes (rouge : </a:t>
            </a:r>
            <a:r>
              <a:rPr lang="fr-FR" sz="1200" i="1" dirty="0">
                <a:solidFill>
                  <a:schemeClr val="tx1"/>
                </a:solidFill>
                <a:effectLst/>
                <a:latin typeface="+mn-lt"/>
                <a:ea typeface="Times New Roman" panose="02020603050405020304" pitchFamily="18" charset="0"/>
              </a:rPr>
              <a:t>une voiture</a:t>
            </a:r>
            <a:r>
              <a:rPr lang="fr-FR" sz="1200" dirty="0">
                <a:solidFill>
                  <a:schemeClr val="tx1"/>
                </a:solidFill>
                <a:effectLst/>
                <a:latin typeface="+mn-lt"/>
                <a:ea typeface="Times New Roman" panose="02020603050405020304" pitchFamily="18" charset="0"/>
              </a:rPr>
              <a:t> </a:t>
            </a:r>
            <a:r>
              <a:rPr lang="fr-FR" sz="1200" i="1" dirty="0">
                <a:solidFill>
                  <a:schemeClr val="tx1"/>
                </a:solidFill>
                <a:effectLst/>
                <a:latin typeface="+mn-lt"/>
                <a:ea typeface="Times New Roman" panose="02020603050405020304" pitchFamily="18" charset="0"/>
              </a:rPr>
              <a:t>rouge, un stylo rouge</a:t>
            </a:r>
            <a:r>
              <a:rPr lang="fr-FR" sz="1200" dirty="0">
                <a:solidFill>
                  <a:schemeClr val="tx1"/>
                </a:solidFill>
                <a:effectLst/>
                <a:latin typeface="+mn-lt"/>
                <a:ea typeface="Times New Roman" panose="02020603050405020304" pitchFamily="18" charset="0"/>
              </a:rPr>
              <a:t>, même forme au masculin et au féminin).</a:t>
            </a:r>
          </a:p>
          <a:p>
            <a:endParaRPr lang="fr-FR" dirty="0"/>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16</a:t>
            </a:fld>
            <a:endParaRPr lang="fr-FR" dirty="0"/>
          </a:p>
        </p:txBody>
      </p:sp>
    </p:spTree>
    <p:extLst>
      <p:ext uri="{BB962C8B-B14F-4D97-AF65-F5344CB8AC3E}">
        <p14:creationId xmlns:p14="http://schemas.microsoft.com/office/powerpoint/2010/main" val="35302944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a:solidFill>
                  <a:schemeClr val="tx1"/>
                </a:solidFill>
                <a:effectLst/>
                <a:latin typeface="+mn-lt"/>
                <a:ea typeface="Times New Roman" panose="02020603050405020304" pitchFamily="18" charset="0"/>
              </a:rPr>
              <a:t>[Donner éventuellement le mot : </a:t>
            </a:r>
            <a:r>
              <a:rPr lang="fr-FR" sz="1200" i="1" dirty="0">
                <a:solidFill>
                  <a:schemeClr val="tx1"/>
                </a:solidFill>
                <a:effectLst/>
                <a:latin typeface="+mn-lt"/>
                <a:ea typeface="Times New Roman" panose="02020603050405020304" pitchFamily="18" charset="0"/>
              </a:rPr>
              <a:t>araignée.]</a:t>
            </a:r>
            <a:endParaRPr lang="fr-FR" sz="1200" dirty="0">
              <a:solidFill>
                <a:schemeClr val="tx1"/>
              </a:solidFill>
              <a:effectLst/>
              <a:latin typeface="+mn-lt"/>
              <a:ea typeface="Times New Roman" panose="02020603050405020304" pitchFamily="18" charset="0"/>
            </a:endParaRPr>
          </a:p>
          <a:p>
            <a:r>
              <a:rPr lang="fr-FR" sz="1200" dirty="0">
                <a:solidFill>
                  <a:schemeClr val="tx1"/>
                </a:solidFill>
                <a:effectLst/>
                <a:latin typeface="+mn-lt"/>
                <a:ea typeface="Times New Roman" panose="02020603050405020304" pitchFamily="18" charset="0"/>
              </a:rPr>
              <a:t>six araignées velues</a:t>
            </a:r>
          </a:p>
          <a:p>
            <a:r>
              <a:rPr lang="fr-FR" sz="1200" dirty="0">
                <a:solidFill>
                  <a:schemeClr val="tx1"/>
                </a:solidFill>
                <a:effectLst/>
                <a:latin typeface="+mn-lt"/>
                <a:ea typeface="Times New Roman" panose="02020603050405020304" pitchFamily="18" charset="0"/>
              </a:rPr>
              <a:t>un tas de cailloux usés</a:t>
            </a:r>
          </a:p>
          <a:p>
            <a:r>
              <a:rPr lang="fr-FR" sz="1200" dirty="0">
                <a:solidFill>
                  <a:schemeClr val="tx1"/>
                </a:solidFill>
                <a:effectLst/>
                <a:latin typeface="+mn-lt"/>
                <a:ea typeface="Times New Roman" panose="02020603050405020304" pitchFamily="18" charset="0"/>
              </a:rPr>
              <a:t>quelques objets pointus</a:t>
            </a:r>
          </a:p>
          <a:p>
            <a:r>
              <a:rPr lang="fr-FR" sz="1200" dirty="0">
                <a:solidFill>
                  <a:schemeClr val="tx1"/>
                </a:solidFill>
                <a:effectLst/>
                <a:latin typeface="+mn-lt"/>
                <a:ea typeface="Times New Roman" panose="02020603050405020304" pitchFamily="18" charset="0"/>
              </a:rPr>
              <a:t>certaines îles isolées</a:t>
            </a:r>
          </a:p>
          <a:p>
            <a:r>
              <a:rPr lang="fr-FR" sz="1200" dirty="0">
                <a:solidFill>
                  <a:schemeClr val="tx1"/>
                </a:solidFill>
                <a:effectLst/>
                <a:latin typeface="+mn-lt"/>
                <a:ea typeface="Times New Roman" panose="02020603050405020304" pitchFamily="18" charset="0"/>
              </a:rPr>
              <a:t>des femmes âgées</a:t>
            </a:r>
          </a:p>
          <a:p>
            <a:r>
              <a:rPr lang="fr-FR" sz="1200" dirty="0">
                <a:solidFill>
                  <a:schemeClr val="tx1"/>
                </a:solidFill>
                <a:effectLst/>
                <a:latin typeface="+mn-lt"/>
                <a:ea typeface="Times New Roman" panose="02020603050405020304" pitchFamily="18" charset="0"/>
              </a:rPr>
              <a:t>des enfants très polis</a:t>
            </a:r>
          </a:p>
          <a:p>
            <a:r>
              <a:rPr lang="fr-FR" sz="1200" dirty="0">
                <a:solidFill>
                  <a:schemeClr val="tx1"/>
                </a:solidFill>
                <a:effectLst/>
                <a:latin typeface="+mn-lt"/>
                <a:ea typeface="Times New Roman" panose="02020603050405020304" pitchFamily="18" charset="0"/>
              </a:rPr>
              <a:t>plusieurs routes pentues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solidFill>
                <a:schemeClr val="tx1"/>
              </a:solidFill>
              <a:effectLst/>
              <a:latin typeface="+mn-lt"/>
              <a:ea typeface="Calibri" panose="020F0502020204030204" pitchFamily="34" charset="0"/>
            </a:endParaRPr>
          </a:p>
          <a:p>
            <a:r>
              <a:rPr lang="fr-FR" sz="1200" dirty="0">
                <a:solidFill>
                  <a:schemeClr val="tx1"/>
                </a:solidFill>
                <a:effectLst/>
                <a:latin typeface="+mn-lt"/>
                <a:ea typeface="Times New Roman" panose="02020603050405020304" pitchFamily="18" charset="0"/>
              </a:rPr>
              <a:t>Points à traiter à privilégier :</a:t>
            </a:r>
          </a:p>
          <a:p>
            <a:r>
              <a:rPr lang="fr-FR" sz="1200" dirty="0">
                <a:solidFill>
                  <a:schemeClr val="tx1"/>
                </a:solidFill>
                <a:effectLst/>
                <a:latin typeface="+mn-lt"/>
                <a:ea typeface="Times New Roman" panose="02020603050405020304" pitchFamily="18" charset="0"/>
              </a:rPr>
              <a:t>- accord en genre et en nombre dans le GN (D/N/A),  déterminants particuliers, locutions déterminatives</a:t>
            </a:r>
          </a:p>
          <a:p>
            <a:endParaRPr lang="fr-FR" dirty="0"/>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17</a:t>
            </a:fld>
            <a:endParaRPr lang="fr-FR" dirty="0"/>
          </a:p>
        </p:txBody>
      </p:sp>
    </p:spTree>
    <p:extLst>
      <p:ext uri="{BB962C8B-B14F-4D97-AF65-F5344CB8AC3E}">
        <p14:creationId xmlns:p14="http://schemas.microsoft.com/office/powerpoint/2010/main" val="33922743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FB215-4AEB-A094-2759-F33C7AF1AF5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E6F0291-AE6C-01A0-A034-4DE28232093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A55170D-13A1-330F-8699-0C80A882838C}"/>
              </a:ext>
            </a:extLst>
          </p:cNvPr>
          <p:cNvSpPr>
            <a:spLocks noGrp="1"/>
          </p:cNvSpPr>
          <p:nvPr>
            <p:ph type="body" idx="1"/>
          </p:nvPr>
        </p:nvSpPr>
        <p:spPr/>
        <p:txBody>
          <a:bodyPr/>
          <a:lstStyle/>
          <a:p>
            <a:r>
              <a:rPr lang="fr-FR" sz="1200" dirty="0">
                <a:solidFill>
                  <a:schemeClr val="tx1"/>
                </a:solidFill>
                <a:effectLst/>
                <a:latin typeface="+mn-lt"/>
                <a:ea typeface="Times New Roman" panose="02020603050405020304" pitchFamily="18" charset="0"/>
              </a:rPr>
              <a:t>Points à traiter à privilégier :</a:t>
            </a:r>
          </a:p>
          <a:p>
            <a:r>
              <a:rPr lang="fr-FR" sz="1200" dirty="0">
                <a:solidFill>
                  <a:schemeClr val="tx1"/>
                </a:solidFill>
                <a:effectLst/>
                <a:latin typeface="+mn-lt"/>
                <a:ea typeface="Times New Roman" panose="02020603050405020304" pitchFamily="18" charset="0"/>
              </a:rPr>
              <a:t>- accord en genre et en nombre dans le GN (D/N/A),  déterminants particuliers, locutions déterminatives</a:t>
            </a:r>
          </a:p>
          <a:p>
            <a:endParaRPr lang="fr-FR" dirty="0"/>
          </a:p>
        </p:txBody>
      </p:sp>
      <p:sp>
        <p:nvSpPr>
          <p:cNvPr id="4" name="Espace réservé du numéro de diapositive 3">
            <a:extLst>
              <a:ext uri="{FF2B5EF4-FFF2-40B4-BE49-F238E27FC236}">
                <a16:creationId xmlns:a16="http://schemas.microsoft.com/office/drawing/2014/main" id="{DA4D9322-20E8-1D61-43F4-406697D39976}"/>
              </a:ext>
            </a:extLst>
          </p:cNvPr>
          <p:cNvSpPr>
            <a:spLocks noGrp="1"/>
          </p:cNvSpPr>
          <p:nvPr>
            <p:ph type="sldNum" sz="quarter" idx="5"/>
          </p:nvPr>
        </p:nvSpPr>
        <p:spPr/>
        <p:txBody>
          <a:bodyPr/>
          <a:lstStyle/>
          <a:p>
            <a:fld id="{DED31AE9-63BD-2C46-83DF-3F7E40509CED}" type="slidenum">
              <a:rPr lang="fr-FR" smtClean="0"/>
              <a:t>18</a:t>
            </a:fld>
            <a:endParaRPr lang="fr-FR" dirty="0"/>
          </a:p>
        </p:txBody>
      </p:sp>
    </p:spTree>
    <p:extLst>
      <p:ext uri="{BB962C8B-B14F-4D97-AF65-F5344CB8AC3E}">
        <p14:creationId xmlns:p14="http://schemas.microsoft.com/office/powerpoint/2010/main" val="1485684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dirty="0">
                <a:solidFill>
                  <a:schemeClr val="tx1"/>
                </a:solidFill>
                <a:latin typeface="+mn-lt"/>
              </a:rPr>
              <a:t>PHASE 1 – Enrôlement</a:t>
            </a:r>
          </a:p>
          <a:p>
            <a:endParaRPr lang="fr-FR" sz="1200" dirty="0">
              <a:solidFill>
                <a:schemeClr val="tx1"/>
              </a:solidFill>
              <a:latin typeface="+mn-lt"/>
            </a:endParaRPr>
          </a:p>
          <a:p>
            <a:pPr algn="just"/>
            <a:r>
              <a:rPr lang="fr-FR" sz="1200" b="1" dirty="0">
                <a:solidFill>
                  <a:schemeClr val="tx1"/>
                </a:solidFill>
                <a:effectLst/>
                <a:latin typeface="+mn-lt"/>
                <a:ea typeface="Times New Roman" panose="02020603050405020304" pitchFamily="18" charset="0"/>
              </a:rPr>
              <a:t>Expliquer</a:t>
            </a:r>
            <a:r>
              <a:rPr lang="fr-FR" sz="1200" dirty="0">
                <a:solidFill>
                  <a:schemeClr val="tx1"/>
                </a:solidFill>
                <a:effectLst/>
                <a:latin typeface="+mn-lt"/>
                <a:ea typeface="Times New Roman" panose="02020603050405020304" pitchFamily="18" charset="0"/>
              </a:rPr>
              <a:t> : « Certaines études montrent qu’en classe de 3</a:t>
            </a:r>
            <a:r>
              <a:rPr lang="fr-FR" sz="1200" baseline="30000" dirty="0">
                <a:solidFill>
                  <a:schemeClr val="tx1"/>
                </a:solidFill>
                <a:effectLst/>
                <a:latin typeface="+mn-lt"/>
                <a:ea typeface="Times New Roman" panose="02020603050405020304" pitchFamily="18" charset="0"/>
              </a:rPr>
              <a:t>ème</a:t>
            </a:r>
            <a:r>
              <a:rPr lang="fr-FR" sz="1200" dirty="0">
                <a:solidFill>
                  <a:schemeClr val="tx1"/>
                </a:solidFill>
                <a:effectLst/>
                <a:latin typeface="+mn-lt"/>
                <a:ea typeface="Times New Roman" panose="02020603050405020304" pitchFamily="18" charset="0"/>
              </a:rPr>
              <a:t> seulement la moitié des élèves mettent un -</a:t>
            </a:r>
            <a:r>
              <a:rPr lang="fr-FR" sz="1200" i="1" dirty="0">
                <a:solidFill>
                  <a:schemeClr val="tx1"/>
                </a:solidFill>
                <a:effectLst/>
                <a:latin typeface="+mn-lt"/>
                <a:ea typeface="Times New Roman" panose="02020603050405020304" pitchFamily="18" charset="0"/>
              </a:rPr>
              <a:t>e</a:t>
            </a:r>
            <a:r>
              <a:rPr lang="fr-FR" sz="1200" dirty="0">
                <a:solidFill>
                  <a:schemeClr val="tx1"/>
                </a:solidFill>
                <a:effectLst/>
                <a:latin typeface="+mn-lt"/>
                <a:ea typeface="Times New Roman" panose="02020603050405020304" pitchFamily="18" charset="0"/>
              </a:rPr>
              <a:t>- dans le groupe nominal </a:t>
            </a:r>
            <a:r>
              <a:rPr lang="fr-FR" sz="1200" i="1" dirty="0">
                <a:solidFill>
                  <a:schemeClr val="tx1"/>
                </a:solidFill>
                <a:effectLst/>
                <a:latin typeface="+mn-lt"/>
                <a:ea typeface="Times New Roman" panose="02020603050405020304" pitchFamily="18" charset="0"/>
              </a:rPr>
              <a:t>des portes fermées</a:t>
            </a:r>
            <a:r>
              <a:rPr lang="fr-FR" sz="1200" dirty="0">
                <a:solidFill>
                  <a:schemeClr val="tx1"/>
                </a:solidFill>
                <a:effectLst/>
                <a:latin typeface="+mn-lt"/>
                <a:ea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solidFill>
                <a:schemeClr val="tx1"/>
              </a:solidFill>
              <a:effectLst/>
              <a:latin typeface="+mn-l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Times New Roman" panose="02020603050405020304" pitchFamily="18" charset="0"/>
              </a:rPr>
              <a:t>Annoncer</a:t>
            </a:r>
            <a:r>
              <a:rPr lang="fr-FR" sz="1200" dirty="0">
                <a:solidFill>
                  <a:schemeClr val="tx1"/>
                </a:solidFill>
                <a:effectLst/>
                <a:latin typeface="+mn-lt"/>
                <a:ea typeface="Times New Roman" panose="02020603050405020304" pitchFamily="18" charset="0"/>
              </a:rPr>
              <a:t> : « Aujourd’hui on va réfléchir au pourquoi. »</a:t>
            </a:r>
            <a:r>
              <a:rPr lang="fr-FR" sz="1200" dirty="0">
                <a:solidFill>
                  <a:schemeClr val="tx1"/>
                </a:solidFill>
                <a:effectLst/>
                <a:latin typeface="+mn-lt"/>
              </a:rPr>
              <a:t> </a:t>
            </a:r>
            <a:endParaRPr lang="fr-FR" sz="1200" dirty="0">
              <a:solidFill>
                <a:schemeClr val="tx1"/>
              </a:solidFill>
              <a:effectLst/>
              <a:latin typeface="+mn-lt"/>
              <a:ea typeface="Calibri" panose="020F0502020204030204" pitchFamily="34" charset="0"/>
            </a:endParaRPr>
          </a:p>
          <a:p>
            <a:endParaRPr lang="fr-FR" sz="1800" dirty="0">
              <a:effectLst/>
              <a:latin typeface="Times New Roman" panose="02020603050405020304" pitchFamily="18"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effectLst/>
              <a:latin typeface="Times New Roman" panose="02020603050405020304" pitchFamily="18" charset="0"/>
              <a:ea typeface="Calibri" panose="020F0502020204030204" pitchFamily="34" charset="0"/>
            </a:endParaRPr>
          </a:p>
          <a:p>
            <a:endParaRPr lang="fr-FR" sz="1200" dirty="0">
              <a:solidFill>
                <a:schemeClr val="tx1"/>
              </a:solidFill>
              <a:latin typeface="+mn-lt"/>
            </a:endParaRP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2</a:t>
            </a:fld>
            <a:endParaRPr lang="fr-FR" dirty="0"/>
          </a:p>
        </p:txBody>
      </p:sp>
    </p:spTree>
    <p:extLst>
      <p:ext uri="{BB962C8B-B14F-4D97-AF65-F5344CB8AC3E}">
        <p14:creationId xmlns:p14="http://schemas.microsoft.com/office/powerpoint/2010/main" val="831302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libri" panose="020F0502020204030204" pitchFamily="34" charset="0"/>
                <a:cs typeface="Times New Roman" panose="02020603050405020304" pitchFamily="18" charset="0"/>
              </a:rPr>
              <a:t>PHASE 2 – </a:t>
            </a:r>
            <a:r>
              <a:rPr lang="fr-FR" sz="1200" b="1" i="1" dirty="0">
                <a:solidFill>
                  <a:schemeClr val="tx1"/>
                </a:solidFill>
                <a:effectLst/>
                <a:highlight>
                  <a:srgbClr val="D3D3D3"/>
                </a:highlight>
                <a:latin typeface="+mn-lt"/>
                <a:ea typeface="Calibri" panose="020F0502020204030204" pitchFamily="34" charset="0"/>
                <a:cs typeface="Times New Roman" panose="02020603050405020304" pitchFamily="18" charset="0"/>
              </a:rPr>
              <a:t>Observation </a:t>
            </a:r>
            <a:r>
              <a:rPr lang="fr-FR" sz="1200" b="1" dirty="0">
                <a:solidFill>
                  <a:schemeClr val="tx1"/>
                </a:solidFill>
                <a:effectLst/>
                <a:latin typeface="+mn-lt"/>
                <a:ea typeface="Calibri" panose="020F0502020204030204" pitchFamily="34" charset="0"/>
                <a:cs typeface="Times New Roman" panose="02020603050405020304" pitchFamily="18" charset="0"/>
              </a:rPr>
              <a:t>– </a:t>
            </a:r>
            <a:r>
              <a:rPr lang="fr-FR" sz="1200" b="1" dirty="0">
                <a:solidFill>
                  <a:schemeClr val="tx1"/>
                </a:solidFill>
                <a:effectLst/>
                <a:latin typeface="+mn-lt"/>
                <a:ea typeface="Times New Roman" panose="02020603050405020304" pitchFamily="18" charset="0"/>
              </a:rPr>
              <a:t>Comprendre la différence de stratégie entre l’accord au pluriel et l’accord en genre</a:t>
            </a:r>
            <a:r>
              <a:rPr lang="fr-FR" sz="1200" dirty="0">
                <a:solidFill>
                  <a:schemeClr val="tx1"/>
                </a:solidFill>
                <a:effectLst/>
                <a:latin typeface="+mn-lt"/>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200" b="1" dirty="0">
              <a:solidFill>
                <a:schemeClr val="tx1"/>
              </a:solidFill>
              <a:effectLst/>
              <a:latin typeface="+mn-lt"/>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Times New Roman" panose="02020603050405020304" pitchFamily="18" charset="0"/>
              </a:rPr>
              <a:t>Annoncer</a:t>
            </a:r>
            <a:r>
              <a:rPr lang="fr-FR" sz="1200" dirty="0">
                <a:solidFill>
                  <a:schemeClr val="tx1"/>
                </a:solidFill>
                <a:effectLst/>
                <a:latin typeface="+mn-lt"/>
                <a:ea typeface="Times New Roman" panose="02020603050405020304" pitchFamily="18" charset="0"/>
              </a:rPr>
              <a:t> : « On va faire un jeu. Je vais vous dicter des groupes du nom et vous écrirez le dernier mot sur un brouillon (pas sur ardoise). Attention, je ne vous laisserai pas beaucoup de temps. Ensuite, on regardera le nombre d’erreurs.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2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b="1" dirty="0">
                <a:solidFill>
                  <a:schemeClr val="tx1"/>
                </a:solidFill>
                <a:effectLst/>
                <a:latin typeface="+mn-lt"/>
                <a:ea typeface="Calibri" panose="020F0502020204030204" pitchFamily="34" charset="0"/>
                <a:cs typeface="Times New Roman" panose="02020603050405020304" pitchFamily="18" charset="0"/>
              </a:rPr>
              <a:t>Dicter </a:t>
            </a:r>
            <a:r>
              <a:rPr lang="fr-FR" sz="1200" b="0" dirty="0">
                <a:solidFill>
                  <a:schemeClr val="tx1"/>
                </a:solidFill>
                <a:effectLst/>
                <a:latin typeface="+mn-lt"/>
                <a:ea typeface="Calibri" panose="020F0502020204030204" pitchFamily="34" charset="0"/>
                <a:cs typeface="Times New Roman" panose="02020603050405020304" pitchFamily="18" charset="0"/>
              </a:rPr>
              <a:t>à un bon rythme (le temps d’écrire) :</a:t>
            </a:r>
          </a:p>
          <a:p>
            <a:pPr algn="just"/>
            <a:r>
              <a:rPr lang="fr-FR" sz="1200" dirty="0">
                <a:solidFill>
                  <a:schemeClr val="tx1"/>
                </a:solidFill>
                <a:effectLst/>
                <a:latin typeface="+mn-lt"/>
                <a:ea typeface="Times New Roman" panose="02020603050405020304" pitchFamily="18" charset="0"/>
              </a:rPr>
              <a:t>	Un endroit </a:t>
            </a:r>
            <a:r>
              <a:rPr lang="fr-FR" sz="1200" u="sng" dirty="0">
                <a:solidFill>
                  <a:schemeClr val="tx1"/>
                </a:solidFill>
                <a:effectLst/>
                <a:latin typeface="+mn-lt"/>
                <a:ea typeface="Times New Roman" panose="02020603050405020304" pitchFamily="18" charset="0"/>
              </a:rPr>
              <a:t>sinistre</a:t>
            </a:r>
            <a:r>
              <a:rPr lang="fr-FR" sz="1200" dirty="0">
                <a:solidFill>
                  <a:schemeClr val="tx1"/>
                </a:solidFill>
                <a:effectLst/>
                <a:latin typeface="+mn-lt"/>
                <a:ea typeface="Times New Roman" panose="02020603050405020304" pitchFamily="18" charset="0"/>
              </a:rPr>
              <a:t>	</a:t>
            </a:r>
          </a:p>
          <a:p>
            <a:pPr algn="just"/>
            <a:r>
              <a:rPr lang="fr-FR" sz="1200" dirty="0">
                <a:solidFill>
                  <a:schemeClr val="tx1"/>
                </a:solidFill>
                <a:effectLst/>
                <a:latin typeface="+mn-lt"/>
                <a:ea typeface="Times New Roman" panose="02020603050405020304" pitchFamily="18" charset="0"/>
              </a:rPr>
              <a:t>	Des doigts </a:t>
            </a:r>
            <a:r>
              <a:rPr lang="fr-FR" sz="1200" u="sng" dirty="0">
                <a:solidFill>
                  <a:schemeClr val="tx1"/>
                </a:solidFill>
                <a:effectLst/>
                <a:latin typeface="+mn-lt"/>
                <a:ea typeface="Times New Roman" panose="02020603050405020304" pitchFamily="18" charset="0"/>
              </a:rPr>
              <a:t>crochus</a:t>
            </a:r>
            <a:endParaRPr lang="fr-FR" sz="1200" dirty="0">
              <a:solidFill>
                <a:schemeClr val="tx1"/>
              </a:solidFill>
              <a:effectLst/>
              <a:latin typeface="+mn-lt"/>
              <a:ea typeface="Times New Roman" panose="02020603050405020304" pitchFamily="18" charset="0"/>
            </a:endParaRPr>
          </a:p>
          <a:p>
            <a:pPr algn="just"/>
            <a:r>
              <a:rPr lang="fr-FR" sz="1200" dirty="0">
                <a:solidFill>
                  <a:schemeClr val="tx1"/>
                </a:solidFill>
                <a:effectLst/>
                <a:latin typeface="+mn-lt"/>
                <a:ea typeface="Times New Roman" panose="02020603050405020304" pitchFamily="18" charset="0"/>
              </a:rPr>
              <a:t>	Trois visages </a:t>
            </a:r>
            <a:r>
              <a:rPr lang="fr-FR" sz="1200" u="sng" dirty="0">
                <a:solidFill>
                  <a:schemeClr val="tx1"/>
                </a:solidFill>
                <a:effectLst/>
                <a:latin typeface="+mn-lt"/>
                <a:ea typeface="Times New Roman" panose="02020603050405020304" pitchFamily="18" charset="0"/>
              </a:rPr>
              <a:t>ridés</a:t>
            </a:r>
            <a:endParaRPr lang="fr-FR" sz="1200" dirty="0">
              <a:solidFill>
                <a:schemeClr val="tx1"/>
              </a:solidFill>
              <a:effectLst/>
              <a:latin typeface="+mn-lt"/>
              <a:ea typeface="Times New Roman" panose="02020603050405020304" pitchFamily="18" charset="0"/>
            </a:endParaRPr>
          </a:p>
          <a:p>
            <a:pPr algn="just"/>
            <a:r>
              <a:rPr lang="fr-FR" sz="1200" dirty="0">
                <a:solidFill>
                  <a:schemeClr val="tx1"/>
                </a:solidFill>
                <a:effectLst/>
                <a:latin typeface="+mn-lt"/>
                <a:ea typeface="Times New Roman" panose="02020603050405020304" pitchFamily="18" charset="0"/>
              </a:rPr>
              <a:t>	Plusieurs fenêtres </a:t>
            </a:r>
            <a:r>
              <a:rPr lang="fr-FR" sz="1200" u="sng" dirty="0">
                <a:solidFill>
                  <a:schemeClr val="tx1"/>
                </a:solidFill>
                <a:effectLst/>
                <a:latin typeface="+mn-lt"/>
                <a:ea typeface="Times New Roman" panose="02020603050405020304" pitchFamily="18" charset="0"/>
              </a:rPr>
              <a:t>cassées</a:t>
            </a:r>
            <a:endParaRPr lang="fr-FR" sz="1200" dirty="0">
              <a:solidFill>
                <a:schemeClr val="tx1"/>
              </a:solidFill>
              <a:effectLst/>
              <a:latin typeface="+mn-lt"/>
              <a:ea typeface="Times New Roman" panose="02020603050405020304" pitchFamily="18" charset="0"/>
            </a:endParaRPr>
          </a:p>
          <a:p>
            <a:pPr indent="449580" algn="just"/>
            <a:r>
              <a:rPr lang="fr-FR" sz="1200" dirty="0">
                <a:solidFill>
                  <a:schemeClr val="tx1"/>
                </a:solidFill>
                <a:effectLst/>
                <a:latin typeface="+mn-lt"/>
                <a:ea typeface="Times New Roman" panose="02020603050405020304" pitchFamily="18" charset="0"/>
              </a:rPr>
              <a:t>	Un crapaud </a:t>
            </a:r>
            <a:r>
              <a:rPr lang="fr-FR" sz="1200" u="sng" dirty="0">
                <a:solidFill>
                  <a:schemeClr val="tx1"/>
                </a:solidFill>
                <a:effectLst/>
                <a:latin typeface="+mn-lt"/>
                <a:ea typeface="Times New Roman" panose="02020603050405020304" pitchFamily="18" charset="0"/>
              </a:rPr>
              <a:t>étonné</a:t>
            </a:r>
            <a:endParaRPr lang="fr-FR" sz="1200" dirty="0">
              <a:solidFill>
                <a:schemeClr val="tx1"/>
              </a:solidFill>
              <a:effectLst/>
              <a:latin typeface="+mn-lt"/>
              <a:ea typeface="Times New Roman" panose="02020603050405020304" pitchFamily="18" charset="0"/>
            </a:endParaRPr>
          </a:p>
          <a:p>
            <a:pPr algn="just"/>
            <a:r>
              <a:rPr lang="fr-FR" sz="1200" dirty="0">
                <a:solidFill>
                  <a:schemeClr val="tx1"/>
                </a:solidFill>
                <a:effectLst/>
                <a:latin typeface="+mn-lt"/>
                <a:ea typeface="Times New Roman" panose="02020603050405020304" pitchFamily="18" charset="0"/>
              </a:rPr>
              <a:t>	Plein de pots </a:t>
            </a:r>
            <a:r>
              <a:rPr lang="fr-FR" sz="1200" u="sng" dirty="0">
                <a:solidFill>
                  <a:schemeClr val="tx1"/>
                </a:solidFill>
                <a:effectLst/>
                <a:latin typeface="+mn-lt"/>
                <a:ea typeface="Times New Roman" panose="02020603050405020304" pitchFamily="18" charset="0"/>
              </a:rPr>
              <a:t>dégoutants</a:t>
            </a:r>
            <a:endParaRPr lang="fr-FR" sz="1200" dirty="0">
              <a:solidFill>
                <a:schemeClr val="tx1"/>
              </a:solidFill>
              <a:effectLst/>
              <a:latin typeface="+mn-lt"/>
              <a:ea typeface="Times New Roman" panose="02020603050405020304" pitchFamily="18" charset="0"/>
            </a:endParaRPr>
          </a:p>
          <a:p>
            <a:pPr algn="just"/>
            <a:r>
              <a:rPr lang="fr-FR" sz="1200" dirty="0">
                <a:solidFill>
                  <a:schemeClr val="tx1"/>
                </a:solidFill>
                <a:effectLst/>
                <a:latin typeface="+mn-lt"/>
                <a:ea typeface="Times New Roman" panose="02020603050405020304" pitchFamily="18" charset="0"/>
              </a:rPr>
              <a:t>	Des toiles d’araignées </a:t>
            </a:r>
            <a:r>
              <a:rPr lang="fr-FR" sz="1200" u="sng" dirty="0">
                <a:solidFill>
                  <a:schemeClr val="tx1"/>
                </a:solidFill>
                <a:effectLst/>
                <a:latin typeface="+mn-lt"/>
                <a:ea typeface="Times New Roman" panose="02020603050405020304" pitchFamily="18" charset="0"/>
              </a:rPr>
              <a:t>suspendues</a:t>
            </a:r>
            <a:endParaRPr lang="fr-FR" sz="1200" dirty="0">
              <a:solidFill>
                <a:schemeClr val="tx1"/>
              </a:solidFill>
              <a:effectLst/>
              <a:latin typeface="+mn-lt"/>
              <a:ea typeface="Times New Roman" panose="02020603050405020304" pitchFamily="18" charset="0"/>
            </a:endParaRPr>
          </a:p>
          <a:p>
            <a:pPr algn="just"/>
            <a:r>
              <a:rPr lang="fr-FR" sz="1200" dirty="0">
                <a:solidFill>
                  <a:schemeClr val="tx1"/>
                </a:solidFill>
                <a:effectLst/>
                <a:latin typeface="+mn-lt"/>
                <a:ea typeface="Times New Roman" panose="02020603050405020304" pitchFamily="18" charset="0"/>
              </a:rPr>
              <a:t>	Quelques casseroles </a:t>
            </a:r>
            <a:r>
              <a:rPr lang="fr-FR" sz="1200" u="sng" dirty="0">
                <a:solidFill>
                  <a:schemeClr val="tx1"/>
                </a:solidFill>
                <a:effectLst/>
                <a:latin typeface="+mn-lt"/>
                <a:ea typeface="Times New Roman" panose="02020603050405020304" pitchFamily="18" charset="0"/>
              </a:rPr>
              <a:t>rafistolées</a:t>
            </a:r>
            <a:endParaRPr lang="fr-FR" sz="1200" dirty="0">
              <a:solidFill>
                <a:schemeClr val="tx1"/>
              </a:solidFill>
              <a:effectLst/>
              <a:latin typeface="+mn-lt"/>
              <a:ea typeface="Times New Roman" panose="02020603050405020304" pitchFamily="18" charset="0"/>
            </a:endParaRPr>
          </a:p>
          <a:p>
            <a:pPr algn="just"/>
            <a:endParaRPr lang="fr-FR" sz="1200" b="0" dirty="0">
              <a:solidFill>
                <a:schemeClr val="tx1"/>
              </a:solidFill>
              <a:effectLst/>
              <a:latin typeface="+mn-lt"/>
              <a:ea typeface="Calibri" panose="020F0502020204030204" pitchFamily="34"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3</a:t>
            </a:fld>
            <a:endParaRPr lang="fr-FR" dirty="0"/>
          </a:p>
        </p:txBody>
      </p:sp>
    </p:spTree>
    <p:extLst>
      <p:ext uri="{BB962C8B-B14F-4D97-AF65-F5344CB8AC3E}">
        <p14:creationId xmlns:p14="http://schemas.microsoft.com/office/powerpoint/2010/main" val="15537255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5BCD8-7DBE-B34E-5A3B-6A7C585A40B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F91F9B8-D5C9-7EFF-C09D-F33B6A9DEFC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B6884AE-4815-433D-B6DE-BF810E98BCCF}"/>
              </a:ext>
            </a:extLst>
          </p:cNvPr>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Times New Roman" panose="02020603050405020304" pitchFamily="18" charset="0"/>
              </a:rPr>
              <a:t>Donner la consigne </a:t>
            </a:r>
            <a:r>
              <a:rPr lang="fr-FR" sz="1200" dirty="0">
                <a:solidFill>
                  <a:schemeClr val="tx1"/>
                </a:solidFill>
                <a:effectLst/>
                <a:latin typeface="+mn-lt"/>
                <a:ea typeface="Times New Roman" panose="02020603050405020304" pitchFamily="18" charset="0"/>
              </a:rPr>
              <a:t>: « Regardez les erreurs d’accords que vous avez faites sur le dernier mot de chaque groupe que je vous ai dicté. Comptez séparément les erreurs qui portent sur les groupes masculins pluriels et les erreurs qui portent sur les groupes féminins pluriels.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200" dirty="0">
              <a:solidFill>
                <a:schemeClr val="tx1"/>
              </a:solidFill>
              <a:effectLst/>
              <a:latin typeface="+mn-lt"/>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Times New Roman" panose="02020603050405020304" pitchFamily="18" charset="0"/>
              </a:rPr>
              <a:t>Demander</a:t>
            </a:r>
            <a:r>
              <a:rPr lang="fr-FR" sz="1200" dirty="0">
                <a:solidFill>
                  <a:schemeClr val="tx1"/>
                </a:solidFill>
                <a:effectLst/>
                <a:latin typeface="+mn-lt"/>
                <a:ea typeface="Times New Roman" panose="02020603050405020304" pitchFamily="18" charset="0"/>
              </a:rPr>
              <a:t> pour chaque groupe du nom : « Combien d’élèves ont oublié le </a:t>
            </a:r>
            <a:r>
              <a:rPr lang="fr-FR" sz="1200" i="1" dirty="0">
                <a:solidFill>
                  <a:schemeClr val="tx1"/>
                </a:solidFill>
                <a:effectLst/>
                <a:latin typeface="+mn-lt"/>
                <a:ea typeface="Times New Roman" panose="02020603050405020304" pitchFamily="18" charset="0"/>
              </a:rPr>
              <a:t>-s</a:t>
            </a:r>
            <a:r>
              <a:rPr lang="fr-FR" sz="1200" dirty="0">
                <a:solidFill>
                  <a:schemeClr val="tx1"/>
                </a:solidFill>
                <a:effectLst/>
                <a:latin typeface="+mn-lt"/>
                <a:ea typeface="Times New Roman" panose="02020603050405020304" pitchFamily="18" charset="0"/>
              </a:rPr>
              <a:t> ? le </a:t>
            </a:r>
            <a:r>
              <a:rPr lang="fr-FR" sz="1200" i="1" dirty="0">
                <a:solidFill>
                  <a:schemeClr val="tx1"/>
                </a:solidFill>
                <a:effectLst/>
                <a:latin typeface="+mn-lt"/>
                <a:ea typeface="Times New Roman" panose="02020603050405020304" pitchFamily="18" charset="0"/>
              </a:rPr>
              <a:t>-e </a:t>
            </a:r>
            <a:r>
              <a:rPr lang="fr-FR" sz="1200" dirty="0">
                <a:solidFill>
                  <a:schemeClr val="tx1"/>
                </a:solidFill>
                <a:effectLst/>
                <a:latin typeface="+mn-lt"/>
                <a:ea typeface="Times New Roman" panose="02020603050405020304" pitchFamily="18" charset="0"/>
              </a:rPr>
              <a:t>? »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Times New Roman" panose="02020603050405020304" pitchFamily="18" charset="0"/>
              </a:rPr>
              <a:t>Noter</a:t>
            </a:r>
            <a:r>
              <a:rPr lang="fr-FR" sz="1200" dirty="0">
                <a:solidFill>
                  <a:schemeClr val="tx1"/>
                </a:solidFill>
                <a:effectLst/>
                <a:latin typeface="+mn-lt"/>
                <a:ea typeface="Times New Roman" panose="02020603050405020304" pitchFamily="18" charset="0"/>
              </a:rPr>
              <a:t> les résultats et </a:t>
            </a:r>
            <a:r>
              <a:rPr lang="fr-FR" sz="1200" b="1" dirty="0">
                <a:solidFill>
                  <a:schemeClr val="tx1"/>
                </a:solidFill>
                <a:effectLst/>
                <a:latin typeface="+mn-lt"/>
                <a:ea typeface="Times New Roman" panose="02020603050405020304" pitchFamily="18" charset="0"/>
              </a:rPr>
              <a:t>faire la somme</a:t>
            </a:r>
            <a:r>
              <a:rPr lang="fr-FR" sz="1200" dirty="0">
                <a:solidFill>
                  <a:schemeClr val="tx1"/>
                </a:solidFill>
                <a:effectLst/>
                <a:latin typeface="+mn-lt"/>
                <a:ea typeface="Times New Roman" panose="02020603050405020304" pitchFamily="18" charset="0"/>
              </a:rPr>
              <a:t> des résultats à l’échelle de la classe.</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200" dirty="0">
              <a:solidFill>
                <a:schemeClr val="tx1"/>
              </a:solidFill>
              <a:effectLst/>
              <a:latin typeface="+mn-lt"/>
              <a:ea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Times New Roman" panose="02020603050405020304" pitchFamily="18" charset="0"/>
              </a:rPr>
              <a:t>Calculer les pourcentages et les annoncer à la classe.</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endParaRPr lang="fr-FR" sz="1200" b="1" dirty="0">
              <a:solidFill>
                <a:schemeClr val="tx1"/>
              </a:solidFill>
              <a:effectLst/>
              <a:latin typeface="+mn-lt"/>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CA1C4F50-FFE5-AA56-C8F1-9B3FD9DF65C9}"/>
              </a:ext>
            </a:extLst>
          </p:cNvPr>
          <p:cNvSpPr>
            <a:spLocks noGrp="1"/>
          </p:cNvSpPr>
          <p:nvPr>
            <p:ph type="sldNum" sz="quarter" idx="5"/>
          </p:nvPr>
        </p:nvSpPr>
        <p:spPr/>
        <p:txBody>
          <a:bodyPr/>
          <a:lstStyle/>
          <a:p>
            <a:fld id="{DED31AE9-63BD-2C46-83DF-3F7E40509CED}" type="slidenum">
              <a:rPr lang="fr-FR" smtClean="0"/>
              <a:t>4</a:t>
            </a:fld>
            <a:endParaRPr lang="fr-FR" dirty="0"/>
          </a:p>
        </p:txBody>
      </p:sp>
    </p:spTree>
    <p:extLst>
      <p:ext uri="{BB962C8B-B14F-4D97-AF65-F5344CB8AC3E}">
        <p14:creationId xmlns:p14="http://schemas.microsoft.com/office/powerpoint/2010/main" val="23702898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AA2AE-B5AB-2C94-712D-8F15ED7C373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3A8E15-D429-9EE8-2BA4-BD36BA49A7C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B32FCAD-CF3A-87AC-A2A2-13A6BB9C5E55}"/>
              </a:ext>
            </a:extLst>
          </p:cNvPr>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Times New Roman" panose="02020603050405020304" pitchFamily="18" charset="0"/>
                <a:cs typeface="Calibri" panose="020F0502020204030204" pitchFamily="34" charset="0"/>
              </a:rPr>
              <a:t>Demander</a:t>
            </a:r>
            <a:r>
              <a:rPr lang="fr-FR" sz="1200" dirty="0">
                <a:solidFill>
                  <a:schemeClr val="tx1"/>
                </a:solidFill>
                <a:effectLst/>
                <a:latin typeface="+mn-lt"/>
                <a:ea typeface="Times New Roman" panose="02020603050405020304" pitchFamily="18" charset="0"/>
                <a:cs typeface="Calibri" panose="020F0502020204030204" pitchFamily="34" charset="0"/>
              </a:rPr>
              <a:t> (modalité </a:t>
            </a:r>
            <a:r>
              <a:rPr lang="fr-FR" sz="1200" i="1" dirty="0">
                <a:solidFill>
                  <a:schemeClr val="tx1"/>
                </a:solidFill>
                <a:effectLst/>
                <a:latin typeface="+mn-lt"/>
                <a:ea typeface="Times New Roman" panose="02020603050405020304" pitchFamily="18" charset="0"/>
                <a:cs typeface="Calibri" panose="020F0502020204030204" pitchFamily="34" charset="0"/>
              </a:rPr>
              <a:t>réfléchir/échanger/partager</a:t>
            </a:r>
            <a:r>
              <a:rPr lang="fr-FR" sz="1200" dirty="0">
                <a:solidFill>
                  <a:schemeClr val="tx1"/>
                </a:solidFill>
                <a:effectLst/>
                <a:latin typeface="+mn-lt"/>
                <a:ea typeface="Times New Roman" panose="02020603050405020304" pitchFamily="18" charset="0"/>
                <a:cs typeface="Calibri" panose="020F0502020204030204" pitchFamily="34" charset="0"/>
              </a:rPr>
              <a:t>) :</a:t>
            </a:r>
            <a:r>
              <a:rPr lang="fr-FR" sz="1200" b="1" dirty="0">
                <a:solidFill>
                  <a:schemeClr val="tx1"/>
                </a:solidFill>
                <a:effectLst/>
                <a:latin typeface="+mn-lt"/>
                <a:ea typeface="Times New Roman" panose="02020603050405020304" pitchFamily="18" charset="0"/>
                <a:cs typeface="Calibri" panose="020F0502020204030204" pitchFamily="34" charset="0"/>
              </a:rPr>
              <a:t> « </a:t>
            </a:r>
            <a:r>
              <a:rPr lang="fr-FR" sz="1200" dirty="0">
                <a:solidFill>
                  <a:schemeClr val="tx1"/>
                </a:solidFill>
                <a:effectLst/>
                <a:latin typeface="+mn-lt"/>
                <a:ea typeface="Times New Roman" panose="02020603050405020304" pitchFamily="18" charset="0"/>
                <a:cs typeface="Calibri" panose="020F0502020204030204" pitchFamily="34" charset="0"/>
              </a:rPr>
              <a:t>Qu’est-ce que vous avez tendance à oublier ?</a:t>
            </a:r>
            <a:r>
              <a:rPr lang="fr-FR" sz="1200" b="1" dirty="0">
                <a:solidFill>
                  <a:schemeClr val="tx1"/>
                </a:solidFill>
                <a:effectLst/>
                <a:latin typeface="+mn-lt"/>
                <a:ea typeface="Times New Roman" panose="02020603050405020304" pitchFamily="18" charset="0"/>
                <a:cs typeface="Calibri" panose="020F0502020204030204" pitchFamily="34" charset="0"/>
              </a:rPr>
              <a:t> </a:t>
            </a:r>
            <a:r>
              <a:rPr lang="fr-FR" sz="1200" dirty="0">
                <a:solidFill>
                  <a:schemeClr val="tx1"/>
                </a:solidFill>
                <a:effectLst/>
                <a:latin typeface="+mn-lt"/>
                <a:ea typeface="Times New Roman" panose="02020603050405020304" pitchFamily="18" charset="0"/>
                <a:cs typeface="Calibri" panose="020F0502020204030204" pitchFamily="34" charset="0"/>
              </a:rPr>
              <a:t>Comment vous expliquez</a:t>
            </a:r>
            <a:r>
              <a:rPr lang="fr-FR" sz="1200" b="1" dirty="0">
                <a:solidFill>
                  <a:schemeClr val="tx1"/>
                </a:solidFill>
                <a:effectLst/>
                <a:latin typeface="+mn-lt"/>
                <a:ea typeface="Times New Roman" panose="02020603050405020304" pitchFamily="18" charset="0"/>
                <a:cs typeface="Calibri" panose="020F0502020204030204" pitchFamily="34" charset="0"/>
              </a:rPr>
              <a:t> </a:t>
            </a:r>
            <a:r>
              <a:rPr lang="fr-FR" sz="1200" dirty="0">
                <a:solidFill>
                  <a:schemeClr val="tx1"/>
                </a:solidFill>
                <a:effectLst/>
                <a:latin typeface="+mn-lt"/>
                <a:ea typeface="Times New Roman" panose="02020603050405020304" pitchFamily="18" charset="0"/>
                <a:cs typeface="Calibri" panose="020F0502020204030204" pitchFamily="34" charset="0"/>
              </a:rPr>
              <a:t>cette différence de résultats ? »</a:t>
            </a:r>
          </a:p>
          <a:p>
            <a:pPr algn="just"/>
            <a:r>
              <a:rPr lang="fr-FR" sz="1200" u="sng" dirty="0">
                <a:solidFill>
                  <a:schemeClr val="tx1"/>
                </a:solidFill>
                <a:effectLst/>
                <a:latin typeface="+mn-lt"/>
                <a:ea typeface="Times New Roman" panose="02020603050405020304" pitchFamily="18" charset="0"/>
                <a:cs typeface="Calibri" panose="020F0502020204030204" pitchFamily="34" charset="0"/>
              </a:rPr>
              <a:t>Réponse attendue </a:t>
            </a:r>
            <a:r>
              <a:rPr lang="fr-FR" sz="1200" dirty="0">
                <a:solidFill>
                  <a:schemeClr val="tx1"/>
                </a:solidFill>
                <a:effectLst/>
                <a:latin typeface="+mn-lt"/>
                <a:ea typeface="Times New Roman" panose="02020603050405020304" pitchFamily="18" charset="0"/>
                <a:cs typeface="Calibri" panose="020F0502020204030204" pitchFamily="34" charset="0"/>
              </a:rPr>
              <a:t>:</a:t>
            </a:r>
            <a:endParaRPr lang="fr-FR" sz="1200" dirty="0">
              <a:solidFill>
                <a:schemeClr val="tx1"/>
              </a:solidFill>
              <a:effectLst/>
              <a:latin typeface="+mn-lt"/>
              <a:ea typeface="Times New Roman" panose="02020603050405020304" pitchFamily="18" charset="0"/>
            </a:endParaRPr>
          </a:p>
          <a:p>
            <a:pPr algn="just"/>
            <a:r>
              <a:rPr lang="fr-FR" sz="1200" dirty="0">
                <a:solidFill>
                  <a:schemeClr val="tx1"/>
                </a:solidFill>
                <a:effectLst/>
                <a:latin typeface="+mn-lt"/>
                <a:ea typeface="Times New Roman" panose="02020603050405020304" pitchFamily="18" charset="0"/>
                <a:cs typeface="Calibri" panose="020F0502020204030204" pitchFamily="34" charset="0"/>
              </a:rPr>
              <a:t>On pense aux </a:t>
            </a:r>
            <a:r>
              <a:rPr lang="fr-FR" sz="1200" i="1" dirty="0">
                <a:solidFill>
                  <a:schemeClr val="tx1"/>
                </a:solidFill>
                <a:effectLst/>
                <a:latin typeface="+mn-lt"/>
                <a:ea typeface="Times New Roman" panose="02020603050405020304" pitchFamily="18" charset="0"/>
                <a:cs typeface="Calibri" panose="020F0502020204030204" pitchFamily="34" charset="0"/>
              </a:rPr>
              <a:t>-s</a:t>
            </a:r>
            <a:r>
              <a:rPr lang="fr-FR" sz="1200" dirty="0">
                <a:solidFill>
                  <a:schemeClr val="tx1"/>
                </a:solidFill>
                <a:effectLst/>
                <a:latin typeface="+mn-lt"/>
                <a:ea typeface="Times New Roman" panose="02020603050405020304" pitchFamily="18" charset="0"/>
                <a:cs typeface="Calibri" panose="020F0502020204030204" pitchFamily="34" charset="0"/>
              </a:rPr>
              <a:t> mais on a tendance à oublier les </a:t>
            </a:r>
            <a:r>
              <a:rPr lang="fr-FR" sz="1200" i="1" dirty="0">
                <a:solidFill>
                  <a:schemeClr val="tx1"/>
                </a:solidFill>
                <a:effectLst/>
                <a:latin typeface="+mn-lt"/>
                <a:ea typeface="Times New Roman" panose="02020603050405020304" pitchFamily="18" charset="0"/>
                <a:cs typeface="Calibri" panose="020F0502020204030204" pitchFamily="34" charset="0"/>
              </a:rPr>
              <a:t>-e</a:t>
            </a:r>
            <a:r>
              <a:rPr lang="fr-FR" sz="1200" dirty="0">
                <a:solidFill>
                  <a:schemeClr val="tx1"/>
                </a:solidFill>
                <a:effectLst/>
                <a:latin typeface="+mn-lt"/>
                <a:ea typeface="Times New Roman" panose="02020603050405020304" pitchFamily="18" charset="0"/>
                <a:cs typeface="Calibri" panose="020F0502020204030204" pitchFamily="34" charset="0"/>
              </a:rPr>
              <a:t>.</a:t>
            </a:r>
            <a:endParaRPr lang="fr-FR" sz="1200" dirty="0">
              <a:solidFill>
                <a:schemeClr val="tx1"/>
              </a:solidFill>
              <a:effectLst/>
              <a:latin typeface="+mn-lt"/>
              <a:ea typeface="Times New Roman" panose="02020603050405020304" pitchFamily="18" charset="0"/>
            </a:endParaRPr>
          </a:p>
          <a:p>
            <a:pPr algn="just"/>
            <a:r>
              <a:rPr lang="fr-FR" sz="1200" dirty="0">
                <a:solidFill>
                  <a:schemeClr val="tx1"/>
                </a:solidFill>
                <a:effectLst/>
                <a:latin typeface="+mn-lt"/>
                <a:ea typeface="Times New Roman" panose="02020603050405020304" pitchFamily="18" charset="0"/>
                <a:cs typeface="Calibri" panose="020F0502020204030204" pitchFamily="34" charset="0"/>
              </a:rPr>
              <a:t>Pour les </a:t>
            </a:r>
            <a:r>
              <a:rPr lang="fr-FR" sz="1200" i="1" dirty="0">
                <a:solidFill>
                  <a:schemeClr val="tx1"/>
                </a:solidFill>
                <a:effectLst/>
                <a:latin typeface="+mn-lt"/>
                <a:ea typeface="Times New Roman" panose="02020603050405020304" pitchFamily="18" charset="0"/>
                <a:cs typeface="Calibri" panose="020F0502020204030204" pitchFamily="34" charset="0"/>
              </a:rPr>
              <a:t>-s</a:t>
            </a:r>
            <a:r>
              <a:rPr lang="fr-FR" sz="1200" dirty="0">
                <a:solidFill>
                  <a:schemeClr val="tx1"/>
                </a:solidFill>
                <a:effectLst/>
                <a:latin typeface="+mn-lt"/>
                <a:ea typeface="Times New Roman" panose="02020603050405020304" pitchFamily="18" charset="0"/>
                <a:cs typeface="Calibri" panose="020F0502020204030204" pitchFamily="34" charset="0"/>
              </a:rPr>
              <a:t>, c’est facile, on a chaque fois un indice : déterminants pluriels.</a:t>
            </a:r>
            <a:endParaRPr lang="fr-FR" sz="1200" dirty="0">
              <a:solidFill>
                <a:schemeClr val="tx1"/>
              </a:solidFill>
              <a:effectLst/>
              <a:latin typeface="+mn-lt"/>
              <a:ea typeface="Times New Roman" panose="02020603050405020304" pitchFamily="18" charset="0"/>
            </a:endParaRPr>
          </a:p>
          <a:p>
            <a:pPr algn="just"/>
            <a:r>
              <a:rPr lang="fr-FR" sz="1200" dirty="0">
                <a:solidFill>
                  <a:schemeClr val="tx1"/>
                </a:solidFill>
                <a:effectLst/>
                <a:latin typeface="+mn-lt"/>
                <a:ea typeface="Times New Roman" panose="02020603050405020304" pitchFamily="18" charset="0"/>
                <a:cs typeface="Calibri" panose="020F0502020204030204" pitchFamily="34" charset="0"/>
              </a:rPr>
              <a:t>Pour les </a:t>
            </a:r>
            <a:r>
              <a:rPr lang="fr-FR" sz="1200" i="1" dirty="0">
                <a:solidFill>
                  <a:schemeClr val="tx1"/>
                </a:solidFill>
                <a:effectLst/>
                <a:latin typeface="+mn-lt"/>
                <a:ea typeface="Times New Roman" panose="02020603050405020304" pitchFamily="18" charset="0"/>
                <a:cs typeface="Calibri" panose="020F0502020204030204" pitchFamily="34" charset="0"/>
              </a:rPr>
              <a:t>-e</a:t>
            </a:r>
            <a:r>
              <a:rPr lang="fr-FR" sz="1200" dirty="0">
                <a:solidFill>
                  <a:schemeClr val="tx1"/>
                </a:solidFill>
                <a:effectLst/>
                <a:latin typeface="+mn-lt"/>
                <a:ea typeface="Times New Roman" panose="02020603050405020304" pitchFamily="18" charset="0"/>
                <a:cs typeface="Calibri" panose="020F0502020204030204" pitchFamily="34" charset="0"/>
              </a:rPr>
              <a:t>, c’est plus difficile, on n’a pas d’indice.</a:t>
            </a:r>
            <a:endParaRPr lang="fr-FR" sz="1200" dirty="0">
              <a:solidFill>
                <a:schemeClr val="tx1"/>
              </a:solidFill>
              <a:effectLst/>
              <a:latin typeface="+mn-lt"/>
              <a:ea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800" dirty="0">
              <a:effectLst/>
              <a:latin typeface="Times New Roman" panose="02020603050405020304" pitchFamily="18" charset="0"/>
              <a:ea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endParaRPr lang="fr-FR" sz="1200" b="1" dirty="0">
              <a:solidFill>
                <a:schemeClr val="tx1"/>
              </a:solidFill>
              <a:effectLst/>
              <a:latin typeface="+mn-lt"/>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42706174-039A-9203-9820-B855C30AC309}"/>
              </a:ext>
            </a:extLst>
          </p:cNvPr>
          <p:cNvSpPr>
            <a:spLocks noGrp="1"/>
          </p:cNvSpPr>
          <p:nvPr>
            <p:ph type="sldNum" sz="quarter" idx="5"/>
          </p:nvPr>
        </p:nvSpPr>
        <p:spPr/>
        <p:txBody>
          <a:bodyPr/>
          <a:lstStyle/>
          <a:p>
            <a:fld id="{DED31AE9-63BD-2C46-83DF-3F7E40509CED}" type="slidenum">
              <a:rPr lang="fr-FR" smtClean="0"/>
              <a:t>5</a:t>
            </a:fld>
            <a:endParaRPr lang="fr-FR" dirty="0"/>
          </a:p>
        </p:txBody>
      </p:sp>
    </p:spTree>
    <p:extLst>
      <p:ext uri="{BB962C8B-B14F-4D97-AF65-F5344CB8AC3E}">
        <p14:creationId xmlns:p14="http://schemas.microsoft.com/office/powerpoint/2010/main" val="7922086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200" dirty="0">
                <a:solidFill>
                  <a:schemeClr val="tx1"/>
                </a:solidFill>
                <a:effectLst/>
                <a:latin typeface="+mn-lt"/>
                <a:ea typeface="Times New Roman" panose="02020603050405020304" pitchFamily="18" charset="0"/>
              </a:rPr>
              <a:t>« Pourtant, les déterminants </a:t>
            </a:r>
            <a:r>
              <a:rPr lang="fr-FR" sz="1200" i="1" dirty="0">
                <a:solidFill>
                  <a:schemeClr val="tx1"/>
                </a:solidFill>
                <a:effectLst/>
                <a:latin typeface="+mn-lt"/>
                <a:ea typeface="Times New Roman" panose="02020603050405020304" pitchFamily="18" charset="0"/>
              </a:rPr>
              <a:t>la </a:t>
            </a:r>
            <a:r>
              <a:rPr lang="fr-FR" sz="1200" dirty="0">
                <a:solidFill>
                  <a:schemeClr val="tx1"/>
                </a:solidFill>
                <a:effectLst/>
                <a:latin typeface="+mn-lt"/>
                <a:ea typeface="Times New Roman" panose="02020603050405020304" pitchFamily="18" charset="0"/>
              </a:rPr>
              <a:t>et</a:t>
            </a:r>
            <a:r>
              <a:rPr lang="fr-FR" sz="1200" i="1" dirty="0">
                <a:solidFill>
                  <a:schemeClr val="tx1"/>
                </a:solidFill>
                <a:effectLst/>
                <a:latin typeface="+mn-lt"/>
                <a:ea typeface="Times New Roman" panose="02020603050405020304" pitchFamily="18" charset="0"/>
              </a:rPr>
              <a:t> une</a:t>
            </a:r>
            <a:r>
              <a:rPr lang="fr-FR" sz="1200" dirty="0">
                <a:solidFill>
                  <a:schemeClr val="tx1"/>
                </a:solidFill>
                <a:effectLst/>
                <a:latin typeface="+mn-lt"/>
                <a:ea typeface="Times New Roman" panose="02020603050405020304" pitchFamily="18" charset="0"/>
              </a:rPr>
              <a:t> signalent bien le féminin dans ces groupes. »</a:t>
            </a:r>
          </a:p>
          <a:p>
            <a:pPr algn="just"/>
            <a:r>
              <a:rPr lang="fr-FR" sz="1200" u="sng" dirty="0">
                <a:solidFill>
                  <a:schemeClr val="tx1"/>
                </a:solidFill>
                <a:effectLst/>
                <a:latin typeface="+mn-lt"/>
                <a:ea typeface="Times New Roman" panose="02020603050405020304" pitchFamily="18" charset="0"/>
              </a:rPr>
              <a:t>Réponse attendue </a:t>
            </a:r>
            <a:r>
              <a:rPr lang="fr-FR" sz="1200" dirty="0">
                <a:solidFill>
                  <a:schemeClr val="tx1"/>
                </a:solidFill>
                <a:effectLst/>
                <a:latin typeface="+mn-lt"/>
                <a:ea typeface="Times New Roman" panose="02020603050405020304" pitchFamily="18" charset="0"/>
              </a:rPr>
              <a:t>:</a:t>
            </a:r>
          </a:p>
          <a:p>
            <a:pPr algn="just"/>
            <a:r>
              <a:rPr lang="fr-FR" sz="1200" dirty="0">
                <a:solidFill>
                  <a:schemeClr val="tx1"/>
                </a:solidFill>
                <a:effectLst/>
                <a:latin typeface="+mn-lt"/>
                <a:ea typeface="Times New Roman" panose="02020603050405020304" pitchFamily="18" charset="0"/>
              </a:rPr>
              <a:t>Oui mais au pluriel, on n’entend plus cet indice. L’indice, on ne l’entend qu’au singulier.</a:t>
            </a:r>
          </a:p>
          <a:p>
            <a:endParaRPr lang="fr-FR" dirty="0"/>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6</a:t>
            </a:fld>
            <a:endParaRPr lang="fr-FR" dirty="0"/>
          </a:p>
        </p:txBody>
      </p:sp>
    </p:spTree>
    <p:extLst>
      <p:ext uri="{BB962C8B-B14F-4D97-AF65-F5344CB8AC3E}">
        <p14:creationId xmlns:p14="http://schemas.microsoft.com/office/powerpoint/2010/main" val="34924640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F952B-6D85-6324-57FA-E10143BCAAB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AC125F6-7059-E392-47BC-B7BA0EB8445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5A08CDE-1C78-EA1E-B666-A98932ADB049}"/>
              </a:ext>
            </a:extLst>
          </p:cNvPr>
          <p:cNvSpPr>
            <a:spLocks noGrp="1"/>
          </p:cNvSpPr>
          <p:nvPr>
            <p:ph type="body" idx="1"/>
          </p:nvPr>
        </p:nvSpPr>
        <p:spPr/>
        <p:txBody>
          <a:bodyPr/>
          <a:lstStyle/>
          <a:p>
            <a:pPr algn="just"/>
            <a:r>
              <a:rPr lang="fr-FR" sz="1200" b="1" dirty="0">
                <a:solidFill>
                  <a:schemeClr val="tx1"/>
                </a:solidFill>
                <a:effectLst/>
                <a:latin typeface="+mn-lt"/>
                <a:ea typeface="Times New Roman" panose="02020603050405020304" pitchFamily="18" charset="0"/>
              </a:rPr>
              <a:t>Expliquer</a:t>
            </a:r>
            <a:r>
              <a:rPr lang="fr-FR" sz="1200" dirty="0">
                <a:solidFill>
                  <a:schemeClr val="tx1"/>
                </a:solidFill>
                <a:effectLst/>
                <a:latin typeface="+mn-lt"/>
                <a:ea typeface="Times New Roman" panose="02020603050405020304" pitchFamily="18" charset="0"/>
              </a:rPr>
              <a:t> : « Au singulier, souvent, le déterminant donne deux signaux : il signale le nombre (singulier) et il signale le genre (masculin ou féminin).</a:t>
            </a:r>
          </a:p>
          <a:p>
            <a:pPr algn="just"/>
            <a:r>
              <a:rPr lang="fr-FR" sz="1200" dirty="0">
                <a:solidFill>
                  <a:schemeClr val="tx1"/>
                </a:solidFill>
                <a:effectLst/>
                <a:latin typeface="+mn-lt"/>
                <a:ea typeface="Times New Roman" panose="02020603050405020304" pitchFamily="18" charset="0"/>
              </a:rPr>
              <a:t>En revanche, au pluriel, le déterminant ne donne plus de signal sur le genre. </a:t>
            </a:r>
          </a:p>
          <a:p>
            <a:pPr algn="just"/>
            <a:r>
              <a:rPr lang="fr-FR" sz="1200" dirty="0">
                <a:solidFill>
                  <a:schemeClr val="tx1"/>
                </a:solidFill>
                <a:effectLst/>
                <a:latin typeface="+mn-lt"/>
                <a:ea typeface="Times New Roman" panose="02020603050405020304" pitchFamily="18" charset="0"/>
              </a:rPr>
              <a:t>Il est banal qu’il y ait plus d’erreurs sur les groupes du nom féminins. C’est qu’on met sans trop de difficulté la marque du pluriel, mais pour la marque du féminin, il faut se souvenir qu’on doit accorder en genre et il faut en plus réfléchir pour trouver le nom chef du groupe et trouver son genre. » </a:t>
            </a:r>
          </a:p>
          <a:p>
            <a:endParaRPr lang="fr-FR" dirty="0"/>
          </a:p>
        </p:txBody>
      </p:sp>
      <p:sp>
        <p:nvSpPr>
          <p:cNvPr id="4" name="Espace réservé du numéro de diapositive 3">
            <a:extLst>
              <a:ext uri="{FF2B5EF4-FFF2-40B4-BE49-F238E27FC236}">
                <a16:creationId xmlns:a16="http://schemas.microsoft.com/office/drawing/2014/main" id="{282677B6-11DC-AE75-C8C1-CF91C9080432}"/>
              </a:ext>
            </a:extLst>
          </p:cNvPr>
          <p:cNvSpPr>
            <a:spLocks noGrp="1"/>
          </p:cNvSpPr>
          <p:nvPr>
            <p:ph type="sldNum" sz="quarter" idx="5"/>
          </p:nvPr>
        </p:nvSpPr>
        <p:spPr/>
        <p:txBody>
          <a:bodyPr/>
          <a:lstStyle/>
          <a:p>
            <a:fld id="{DED31AE9-63BD-2C46-83DF-3F7E40509CED}" type="slidenum">
              <a:rPr lang="fr-FR" smtClean="0"/>
              <a:t>7</a:t>
            </a:fld>
            <a:endParaRPr lang="fr-FR" dirty="0"/>
          </a:p>
        </p:txBody>
      </p:sp>
    </p:spTree>
    <p:extLst>
      <p:ext uri="{BB962C8B-B14F-4D97-AF65-F5344CB8AC3E}">
        <p14:creationId xmlns:p14="http://schemas.microsoft.com/office/powerpoint/2010/main" val="15392944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155C7-B4D6-9A26-F07F-92C490DF2C0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6A5DCC4-2A09-E8B6-E108-D0C15C6D543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CE944F4-C7F5-6636-9D04-77CF5F6BE243}"/>
              </a:ext>
            </a:extLst>
          </p:cNvPr>
          <p:cNvSpPr>
            <a:spLocks noGrp="1"/>
          </p:cNvSpPr>
          <p:nvPr>
            <p:ph type="body" idx="1"/>
          </p:nvPr>
        </p:nvSpPr>
        <p:spPr/>
        <p:txBody>
          <a:bodyPr/>
          <a:lstStyle/>
          <a:p>
            <a:pPr algn="just"/>
            <a:r>
              <a:rPr lang="fr-FR" sz="1200" dirty="0">
                <a:solidFill>
                  <a:schemeClr val="tx1"/>
                </a:solidFill>
                <a:effectLst/>
                <a:latin typeface="+mn-lt"/>
                <a:ea typeface="Times New Roman" panose="02020603050405020304" pitchFamily="18" charset="0"/>
              </a:rPr>
              <a:t>« De plus, dans un groupe du nom au pluriel, la marque de pluriel (ou le sens de pluriel) est portée par le déterminant, le nom et l’adjectif alors que la marque du féminin est seulement portée par l’adjectif. Cet accord au féminin est beaucoup plus discret.</a:t>
            </a:r>
          </a:p>
          <a:p>
            <a:pPr algn="just"/>
            <a:r>
              <a:rPr lang="fr-FR" sz="1200" dirty="0">
                <a:solidFill>
                  <a:schemeClr val="tx1"/>
                </a:solidFill>
                <a:effectLst/>
                <a:latin typeface="+mn-lt"/>
                <a:ea typeface="Times New Roman" panose="02020603050405020304" pitchFamily="18" charset="0"/>
              </a:rPr>
              <a:t>Alors souvent, on ne fait que la moitié : on met la marque du pluriel et on s’en satisfait. On ne pense pas qu’avant le -</a:t>
            </a:r>
            <a:r>
              <a:rPr lang="fr-FR" sz="1200" i="1" dirty="0">
                <a:solidFill>
                  <a:schemeClr val="tx1"/>
                </a:solidFill>
                <a:effectLst/>
                <a:latin typeface="+mn-lt"/>
                <a:ea typeface="Times New Roman" panose="02020603050405020304" pitchFamily="18" charset="0"/>
              </a:rPr>
              <a:t>s</a:t>
            </a:r>
            <a:r>
              <a:rPr lang="fr-FR" sz="1200" dirty="0">
                <a:solidFill>
                  <a:schemeClr val="tx1"/>
                </a:solidFill>
                <a:effectLst/>
                <a:latin typeface="+mn-lt"/>
                <a:ea typeface="Times New Roman" panose="02020603050405020304" pitchFamily="18" charset="0"/>
              </a:rPr>
              <a:t> de pluriel il fallait peut-être un -</a:t>
            </a:r>
            <a:r>
              <a:rPr lang="fr-FR" sz="1200" i="1" dirty="0">
                <a:solidFill>
                  <a:schemeClr val="tx1"/>
                </a:solidFill>
                <a:effectLst/>
                <a:latin typeface="+mn-lt"/>
                <a:ea typeface="Times New Roman" panose="02020603050405020304" pitchFamily="18" charset="0"/>
              </a:rPr>
              <a:t>e</a:t>
            </a:r>
            <a:r>
              <a:rPr lang="fr-FR" sz="1200" dirty="0">
                <a:solidFill>
                  <a:schemeClr val="tx1"/>
                </a:solidFill>
                <a:effectLst/>
                <a:latin typeface="+mn-lt"/>
                <a:ea typeface="Times New Roman" panose="02020603050405020304" pitchFamily="18" charset="0"/>
              </a:rPr>
              <a:t> de féminin. C’est comme si l’accord au féminin était caché par l’accord au pluriel : on pense à l’accord au pluriel et on ne pense plus à l’accord au féminin. » </a:t>
            </a:r>
          </a:p>
          <a:p>
            <a:pPr algn="just"/>
            <a:r>
              <a:rPr lang="fr-FR" sz="1200" b="1" dirty="0">
                <a:solidFill>
                  <a:schemeClr val="tx1"/>
                </a:solidFill>
                <a:effectLst/>
                <a:latin typeface="+mn-lt"/>
                <a:ea typeface="Times New Roman" panose="02020603050405020304" pitchFamily="18" charset="0"/>
              </a:rPr>
              <a:t>Rappeler</a:t>
            </a:r>
            <a:r>
              <a:rPr lang="fr-FR" sz="1200" dirty="0">
                <a:solidFill>
                  <a:schemeClr val="tx1"/>
                </a:solidFill>
                <a:effectLst/>
                <a:latin typeface="+mn-lt"/>
                <a:ea typeface="Times New Roman" panose="02020603050405020304" pitchFamily="18" charset="0"/>
              </a:rPr>
              <a:t> (cf. leçon CM2-14 </a:t>
            </a:r>
            <a:r>
              <a:rPr lang="fr-FR" sz="1200" i="1" dirty="0">
                <a:solidFill>
                  <a:schemeClr val="tx1"/>
                </a:solidFill>
                <a:effectLst/>
                <a:latin typeface="+mn-lt"/>
                <a:ea typeface="Times New Roman" panose="02020603050405020304" pitchFamily="18" charset="0"/>
              </a:rPr>
              <a:t>La colle grammaticale</a:t>
            </a:r>
            <a:r>
              <a:rPr lang="fr-FR" sz="1200" dirty="0">
                <a:solidFill>
                  <a:schemeClr val="tx1"/>
                </a:solidFill>
                <a:effectLst/>
                <a:latin typeface="+mn-lt"/>
                <a:ea typeface="Times New Roman" panose="02020603050405020304" pitchFamily="18" charset="0"/>
              </a:rPr>
              <a:t>) : « Mais pour faciliter la compréhension du lecteur, pour assurer la cohésion, il reste toujours important de bien montrer l’unité des groupes du nom. Et c’est les accords en nombre et en genre qui le font ! »</a:t>
            </a:r>
          </a:p>
          <a:p>
            <a:endParaRPr lang="fr-FR" dirty="0"/>
          </a:p>
        </p:txBody>
      </p:sp>
      <p:sp>
        <p:nvSpPr>
          <p:cNvPr id="4" name="Espace réservé du numéro de diapositive 3">
            <a:extLst>
              <a:ext uri="{FF2B5EF4-FFF2-40B4-BE49-F238E27FC236}">
                <a16:creationId xmlns:a16="http://schemas.microsoft.com/office/drawing/2014/main" id="{10E7C4D3-DFD9-C9D8-471B-88001469A7EA}"/>
              </a:ext>
            </a:extLst>
          </p:cNvPr>
          <p:cNvSpPr>
            <a:spLocks noGrp="1"/>
          </p:cNvSpPr>
          <p:nvPr>
            <p:ph type="sldNum" sz="quarter" idx="5"/>
          </p:nvPr>
        </p:nvSpPr>
        <p:spPr/>
        <p:txBody>
          <a:bodyPr/>
          <a:lstStyle/>
          <a:p>
            <a:fld id="{DED31AE9-63BD-2C46-83DF-3F7E40509CED}" type="slidenum">
              <a:rPr lang="fr-FR" smtClean="0"/>
              <a:t>8</a:t>
            </a:fld>
            <a:endParaRPr lang="fr-FR" dirty="0"/>
          </a:p>
        </p:txBody>
      </p:sp>
    </p:spTree>
    <p:extLst>
      <p:ext uri="{BB962C8B-B14F-4D97-AF65-F5344CB8AC3E}">
        <p14:creationId xmlns:p14="http://schemas.microsoft.com/office/powerpoint/2010/main" val="35332267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05AFA-1F0F-63F3-0C22-7C98EE300C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A6EFFC-EC9A-139B-BEB5-DDCAFCFBD0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91D81BF-4AEF-1A9A-55FB-56EE675C5926}"/>
              </a:ext>
            </a:extLst>
          </p:cNvPr>
          <p:cNvSpPr>
            <a:spLocks noGrp="1"/>
          </p:cNvSpPr>
          <p:nvPr>
            <p:ph type="body" idx="1"/>
          </p:nvPr>
        </p:nvSpPr>
        <p:spPr/>
        <p:txBody>
          <a:bodyPr/>
          <a:lstStyle/>
          <a:p>
            <a:pPr algn="just"/>
            <a:r>
              <a:rPr lang="fr-FR" sz="1200" b="1" dirty="0">
                <a:solidFill>
                  <a:schemeClr val="tx1"/>
                </a:solidFill>
                <a:effectLst/>
                <a:latin typeface="+mn-lt"/>
                <a:ea typeface="Times New Roman" panose="02020603050405020304" pitchFamily="18" charset="0"/>
              </a:rPr>
              <a:t>Revenir</a:t>
            </a:r>
            <a:r>
              <a:rPr lang="fr-FR" sz="1200" dirty="0">
                <a:solidFill>
                  <a:schemeClr val="tx1"/>
                </a:solidFill>
                <a:effectLst/>
                <a:latin typeface="+mn-lt"/>
                <a:ea typeface="Times New Roman" panose="02020603050405020304" pitchFamily="18" charset="0"/>
              </a:rPr>
              <a:t> sur l’enrôlement et </a:t>
            </a:r>
            <a:r>
              <a:rPr lang="fr-FR" sz="1200" b="1" dirty="0">
                <a:solidFill>
                  <a:schemeClr val="tx1"/>
                </a:solidFill>
                <a:effectLst/>
                <a:latin typeface="+mn-lt"/>
                <a:ea typeface="Times New Roman" panose="02020603050405020304" pitchFamily="18" charset="0"/>
              </a:rPr>
              <a:t>demander</a:t>
            </a:r>
            <a:r>
              <a:rPr lang="fr-FR" sz="1200" dirty="0">
                <a:solidFill>
                  <a:schemeClr val="tx1"/>
                </a:solidFill>
                <a:effectLst/>
                <a:latin typeface="+mn-lt"/>
                <a:ea typeface="Times New Roman" panose="02020603050405020304" pitchFamily="18" charset="0"/>
              </a:rPr>
              <a:t> : « Pourquoi, en classe de 3</a:t>
            </a:r>
            <a:r>
              <a:rPr lang="fr-FR" sz="1200" baseline="30000" dirty="0">
                <a:solidFill>
                  <a:schemeClr val="tx1"/>
                </a:solidFill>
                <a:effectLst/>
                <a:latin typeface="+mn-lt"/>
                <a:ea typeface="Times New Roman" panose="02020603050405020304" pitchFamily="18" charset="0"/>
              </a:rPr>
              <a:t>ème</a:t>
            </a:r>
            <a:r>
              <a:rPr lang="fr-FR" sz="1200" dirty="0">
                <a:solidFill>
                  <a:schemeClr val="tx1"/>
                </a:solidFill>
                <a:effectLst/>
                <a:latin typeface="+mn-lt"/>
                <a:ea typeface="Times New Roman" panose="02020603050405020304" pitchFamily="18" charset="0"/>
              </a:rPr>
              <a:t>, seulement la moitié des élèves mettent un -</a:t>
            </a:r>
            <a:r>
              <a:rPr lang="fr-FR" sz="1200" i="1" dirty="0">
                <a:solidFill>
                  <a:schemeClr val="tx1"/>
                </a:solidFill>
                <a:effectLst/>
                <a:latin typeface="+mn-lt"/>
                <a:ea typeface="Times New Roman" panose="02020603050405020304" pitchFamily="18" charset="0"/>
              </a:rPr>
              <a:t>e</a:t>
            </a:r>
            <a:r>
              <a:rPr lang="fr-FR" sz="1200" dirty="0">
                <a:solidFill>
                  <a:schemeClr val="tx1"/>
                </a:solidFill>
                <a:effectLst/>
                <a:latin typeface="+mn-lt"/>
                <a:ea typeface="Times New Roman" panose="02020603050405020304" pitchFamily="18" charset="0"/>
              </a:rPr>
              <a:t>- dans le groupe nominal </a:t>
            </a:r>
            <a:r>
              <a:rPr lang="fr-FR" sz="1200" i="1" dirty="0">
                <a:solidFill>
                  <a:schemeClr val="tx1"/>
                </a:solidFill>
                <a:effectLst/>
                <a:latin typeface="+mn-lt"/>
                <a:ea typeface="Times New Roman" panose="02020603050405020304" pitchFamily="18" charset="0"/>
              </a:rPr>
              <a:t>des portes fermées</a:t>
            </a:r>
            <a:r>
              <a:rPr lang="fr-FR" sz="1200" dirty="0">
                <a:solidFill>
                  <a:schemeClr val="tx1"/>
                </a:solidFill>
                <a:effectLst/>
                <a:latin typeface="+mn-lt"/>
                <a:ea typeface="Times New Roman" panose="02020603050405020304" pitchFamily="18" charset="0"/>
              </a:rPr>
              <a:t> ? »</a:t>
            </a:r>
          </a:p>
          <a:p>
            <a:pPr algn="just"/>
            <a:r>
              <a:rPr lang="fr-FR" sz="1200" u="sng" dirty="0">
                <a:solidFill>
                  <a:schemeClr val="tx1"/>
                </a:solidFill>
                <a:effectLst/>
                <a:latin typeface="+mn-lt"/>
                <a:ea typeface="Times New Roman" panose="02020603050405020304" pitchFamily="18" charset="0"/>
              </a:rPr>
              <a:t>Réponse attendue </a:t>
            </a:r>
            <a:r>
              <a:rPr lang="fr-FR" sz="1200" dirty="0">
                <a:solidFill>
                  <a:schemeClr val="tx1"/>
                </a:solidFill>
                <a:effectLst/>
                <a:latin typeface="+mn-lt"/>
                <a:ea typeface="Times New Roman" panose="02020603050405020304" pitchFamily="18" charset="0"/>
              </a:rPr>
              <a:t>:</a:t>
            </a:r>
          </a:p>
          <a:p>
            <a:pPr algn="just"/>
            <a:r>
              <a:rPr lang="fr-FR" sz="1200" dirty="0">
                <a:solidFill>
                  <a:schemeClr val="tx1"/>
                </a:solidFill>
                <a:effectLst/>
                <a:latin typeface="+mn-lt"/>
                <a:ea typeface="Times New Roman" panose="02020603050405020304" pitchFamily="18" charset="0"/>
              </a:rPr>
              <a:t>Ils pensent certainement d’abord à mettre le </a:t>
            </a:r>
            <a:r>
              <a:rPr lang="fr-FR" sz="1200" i="1" dirty="0">
                <a:solidFill>
                  <a:schemeClr val="tx1"/>
                </a:solidFill>
                <a:effectLst/>
                <a:latin typeface="+mn-lt"/>
                <a:ea typeface="Times New Roman" panose="02020603050405020304" pitchFamily="18" charset="0"/>
              </a:rPr>
              <a:t>-s </a:t>
            </a:r>
            <a:r>
              <a:rPr lang="fr-FR" sz="1200" dirty="0">
                <a:solidFill>
                  <a:schemeClr val="tx1"/>
                </a:solidFill>
                <a:effectLst/>
                <a:latin typeface="+mn-lt"/>
                <a:ea typeface="Times New Roman" panose="02020603050405020304" pitchFamily="18" charset="0"/>
              </a:rPr>
              <a:t>(indice du déterminant pluriel qui signale le pluriel) et puis ils oublient le -</a:t>
            </a:r>
            <a:r>
              <a:rPr lang="fr-FR" sz="1200" i="1" dirty="0">
                <a:solidFill>
                  <a:schemeClr val="tx1"/>
                </a:solidFill>
                <a:effectLst/>
                <a:latin typeface="+mn-lt"/>
                <a:ea typeface="Times New Roman" panose="02020603050405020304" pitchFamily="18" charset="0"/>
              </a:rPr>
              <a:t>e- </a:t>
            </a:r>
            <a:r>
              <a:rPr lang="fr-FR" sz="1200" dirty="0">
                <a:solidFill>
                  <a:schemeClr val="tx1"/>
                </a:solidFill>
                <a:effectLst/>
                <a:latin typeface="+mn-lt"/>
                <a:ea typeface="Times New Roman" panose="02020603050405020304" pitchFamily="18" charset="0"/>
              </a:rPr>
              <a:t>du féminin (pas d’indice, raisonnement à élaborer : </a:t>
            </a:r>
            <a:r>
              <a:rPr lang="fr-FR" sz="1200" i="1" dirty="0">
                <a:solidFill>
                  <a:schemeClr val="tx1"/>
                </a:solidFill>
                <a:effectLst/>
                <a:latin typeface="+mn-lt"/>
                <a:ea typeface="Times New Roman" panose="02020603050405020304" pitchFamily="18" charset="0"/>
              </a:rPr>
              <a:t>porte</a:t>
            </a:r>
            <a:r>
              <a:rPr lang="fr-FR" sz="1200" dirty="0">
                <a:solidFill>
                  <a:schemeClr val="tx1"/>
                </a:solidFill>
                <a:effectLst/>
                <a:latin typeface="+mn-lt"/>
                <a:ea typeface="Times New Roman" panose="02020603050405020304" pitchFamily="18" charset="0"/>
              </a:rPr>
              <a:t> est le nom chef du groupe, </a:t>
            </a:r>
            <a:r>
              <a:rPr lang="fr-FR" sz="1200" i="1" dirty="0">
                <a:solidFill>
                  <a:schemeClr val="tx1"/>
                </a:solidFill>
                <a:effectLst/>
                <a:latin typeface="+mn-lt"/>
                <a:ea typeface="Times New Roman" panose="02020603050405020304" pitchFamily="18" charset="0"/>
              </a:rPr>
              <a:t>porte </a:t>
            </a:r>
            <a:r>
              <a:rPr lang="fr-FR" sz="1200" dirty="0">
                <a:solidFill>
                  <a:schemeClr val="tx1"/>
                </a:solidFill>
                <a:effectLst/>
                <a:latin typeface="+mn-lt"/>
                <a:ea typeface="Times New Roman" panose="02020603050405020304" pitchFamily="18" charset="0"/>
              </a:rPr>
              <a:t>est féminin, donc accord de l’adjectif au féminin).</a:t>
            </a:r>
          </a:p>
          <a:p>
            <a:endParaRPr lang="fr-FR" sz="1800" dirty="0">
              <a:effectLst/>
              <a:latin typeface="Times New Roman" panose="02020603050405020304" pitchFamily="18" charset="0"/>
              <a:ea typeface="Calibri" panose="020F0502020204030204" pitchFamily="34" charset="0"/>
            </a:endParaRPr>
          </a:p>
          <a:p>
            <a:endParaRPr lang="fr-FR" sz="1800" dirty="0">
              <a:effectLst/>
              <a:latin typeface="Times New Roman" panose="02020603050405020304" pitchFamily="18"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effectLst/>
              <a:latin typeface="Times New Roman" panose="02020603050405020304" pitchFamily="18" charset="0"/>
              <a:ea typeface="Calibri" panose="020F0502020204030204" pitchFamily="34" charset="0"/>
            </a:endParaRPr>
          </a:p>
          <a:p>
            <a:endParaRPr lang="fr-FR" sz="1200" dirty="0">
              <a:solidFill>
                <a:schemeClr val="tx1"/>
              </a:solidFill>
              <a:latin typeface="+mn-lt"/>
            </a:endParaRPr>
          </a:p>
        </p:txBody>
      </p:sp>
      <p:sp>
        <p:nvSpPr>
          <p:cNvPr id="4" name="Espace réservé du numéro de diapositive 3">
            <a:extLst>
              <a:ext uri="{FF2B5EF4-FFF2-40B4-BE49-F238E27FC236}">
                <a16:creationId xmlns:a16="http://schemas.microsoft.com/office/drawing/2014/main" id="{ABDF2DCF-FDFF-FAF4-9A33-673493B73251}"/>
              </a:ext>
            </a:extLst>
          </p:cNvPr>
          <p:cNvSpPr>
            <a:spLocks noGrp="1"/>
          </p:cNvSpPr>
          <p:nvPr>
            <p:ph type="sldNum" sz="quarter" idx="5"/>
          </p:nvPr>
        </p:nvSpPr>
        <p:spPr/>
        <p:txBody>
          <a:bodyPr/>
          <a:lstStyle/>
          <a:p>
            <a:fld id="{DED31AE9-63BD-2C46-83DF-3F7E40509CED}" type="slidenum">
              <a:rPr lang="fr-FR" smtClean="0"/>
              <a:t>9</a:t>
            </a:fld>
            <a:endParaRPr lang="fr-FR" dirty="0"/>
          </a:p>
        </p:txBody>
      </p:sp>
    </p:spTree>
    <p:extLst>
      <p:ext uri="{BB962C8B-B14F-4D97-AF65-F5344CB8AC3E}">
        <p14:creationId xmlns:p14="http://schemas.microsoft.com/office/powerpoint/2010/main" val="7872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DDE85D-E6BD-4DAB-5761-BBBB9E04383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45233908-E8AE-23C4-4483-FBB9E24B54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82024136-6BE2-44BA-4B45-11AD3A0EF3ED}"/>
              </a:ext>
            </a:extLst>
          </p:cNvPr>
          <p:cNvSpPr>
            <a:spLocks noGrp="1"/>
          </p:cNvSpPr>
          <p:nvPr>
            <p:ph type="dt" sz="half" idx="10"/>
          </p:nvPr>
        </p:nvSpPr>
        <p:spPr/>
        <p:txBody>
          <a:bodyPr/>
          <a:lstStyle/>
          <a:p>
            <a:fld id="{24BA9177-A5FA-BD49-BE0F-F35893358A5B}" type="datetimeFigureOut">
              <a:rPr lang="fr-FR" smtClean="0"/>
              <a:t>04/08/2026</a:t>
            </a:fld>
            <a:endParaRPr lang="fr-FR" dirty="0"/>
          </a:p>
        </p:txBody>
      </p:sp>
      <p:sp>
        <p:nvSpPr>
          <p:cNvPr id="5" name="Espace réservé du pied de page 4">
            <a:extLst>
              <a:ext uri="{FF2B5EF4-FFF2-40B4-BE49-F238E27FC236}">
                <a16:creationId xmlns:a16="http://schemas.microsoft.com/office/drawing/2014/main" id="{C822AEC9-5B90-1D71-3765-7D4655EAA53D}"/>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E7FD3335-5FB4-7B45-B0F6-301114A80109}"/>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1673680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6425C8-4D88-1F41-5099-FFF9CEC1955C}"/>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423AE38-0990-EB07-BC1A-7865A557F01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EFC442-18FE-5C47-1560-80270FD7DE13}"/>
              </a:ext>
            </a:extLst>
          </p:cNvPr>
          <p:cNvSpPr>
            <a:spLocks noGrp="1"/>
          </p:cNvSpPr>
          <p:nvPr>
            <p:ph type="dt" sz="half" idx="10"/>
          </p:nvPr>
        </p:nvSpPr>
        <p:spPr/>
        <p:txBody>
          <a:bodyPr/>
          <a:lstStyle/>
          <a:p>
            <a:fld id="{24BA9177-A5FA-BD49-BE0F-F35893358A5B}" type="datetimeFigureOut">
              <a:rPr lang="fr-FR" smtClean="0"/>
              <a:t>04/08/2026</a:t>
            </a:fld>
            <a:endParaRPr lang="fr-FR" dirty="0"/>
          </a:p>
        </p:txBody>
      </p:sp>
      <p:sp>
        <p:nvSpPr>
          <p:cNvPr id="5" name="Espace réservé du pied de page 4">
            <a:extLst>
              <a:ext uri="{FF2B5EF4-FFF2-40B4-BE49-F238E27FC236}">
                <a16:creationId xmlns:a16="http://schemas.microsoft.com/office/drawing/2014/main" id="{93F072C0-E7F4-743C-0AE4-2549C1782656}"/>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6A1FFF5A-BBFE-F52B-A28C-686D0067E796}"/>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3677833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0D493F53-EF5E-B40F-61CF-39A7701E4F2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1C72441-0976-EDF6-3C3F-EAC7613CC43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EE6C0B2-6AC4-EF15-EBA5-C271DB2F9F29}"/>
              </a:ext>
            </a:extLst>
          </p:cNvPr>
          <p:cNvSpPr>
            <a:spLocks noGrp="1"/>
          </p:cNvSpPr>
          <p:nvPr>
            <p:ph type="dt" sz="half" idx="10"/>
          </p:nvPr>
        </p:nvSpPr>
        <p:spPr/>
        <p:txBody>
          <a:bodyPr/>
          <a:lstStyle/>
          <a:p>
            <a:fld id="{24BA9177-A5FA-BD49-BE0F-F35893358A5B}" type="datetimeFigureOut">
              <a:rPr lang="fr-FR" smtClean="0"/>
              <a:t>04/08/2026</a:t>
            </a:fld>
            <a:endParaRPr lang="fr-FR" dirty="0"/>
          </a:p>
        </p:txBody>
      </p:sp>
      <p:sp>
        <p:nvSpPr>
          <p:cNvPr id="5" name="Espace réservé du pied de page 4">
            <a:extLst>
              <a:ext uri="{FF2B5EF4-FFF2-40B4-BE49-F238E27FC236}">
                <a16:creationId xmlns:a16="http://schemas.microsoft.com/office/drawing/2014/main" id="{F00E01EF-A442-25B1-36DE-C7CABCB733C7}"/>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5F5F624F-2E4B-0EBA-D44D-2B937437CF1D}"/>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1017232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4B3EDF-7136-AF70-1737-BAF09E99594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88F2C45-78ED-C4FB-5682-C906975B7BB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E060DB5-4B2F-7163-19C1-296109CE7F59}"/>
              </a:ext>
            </a:extLst>
          </p:cNvPr>
          <p:cNvSpPr>
            <a:spLocks noGrp="1"/>
          </p:cNvSpPr>
          <p:nvPr>
            <p:ph type="dt" sz="half" idx="10"/>
          </p:nvPr>
        </p:nvSpPr>
        <p:spPr/>
        <p:txBody>
          <a:bodyPr/>
          <a:lstStyle/>
          <a:p>
            <a:fld id="{24BA9177-A5FA-BD49-BE0F-F35893358A5B}" type="datetimeFigureOut">
              <a:rPr lang="fr-FR" smtClean="0"/>
              <a:t>04/08/2026</a:t>
            </a:fld>
            <a:endParaRPr lang="fr-FR" dirty="0"/>
          </a:p>
        </p:txBody>
      </p:sp>
      <p:sp>
        <p:nvSpPr>
          <p:cNvPr id="5" name="Espace réservé du pied de page 4">
            <a:extLst>
              <a:ext uri="{FF2B5EF4-FFF2-40B4-BE49-F238E27FC236}">
                <a16:creationId xmlns:a16="http://schemas.microsoft.com/office/drawing/2014/main" id="{5416EB94-C325-5291-B46B-2E0529149719}"/>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D2978BE2-4768-8498-304F-5C2EFC289537}"/>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3082479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33886D-FBD0-DD1B-BF05-C647262A3B9C}"/>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B9CD904E-A40B-B171-8195-EA5E90EBADB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131DECA7-2FC4-A422-C085-49387A6F9EDC}"/>
              </a:ext>
            </a:extLst>
          </p:cNvPr>
          <p:cNvSpPr>
            <a:spLocks noGrp="1"/>
          </p:cNvSpPr>
          <p:nvPr>
            <p:ph type="dt" sz="half" idx="10"/>
          </p:nvPr>
        </p:nvSpPr>
        <p:spPr/>
        <p:txBody>
          <a:bodyPr/>
          <a:lstStyle/>
          <a:p>
            <a:fld id="{24BA9177-A5FA-BD49-BE0F-F35893358A5B}" type="datetimeFigureOut">
              <a:rPr lang="fr-FR" smtClean="0"/>
              <a:t>04/08/2026</a:t>
            </a:fld>
            <a:endParaRPr lang="fr-FR" dirty="0"/>
          </a:p>
        </p:txBody>
      </p:sp>
      <p:sp>
        <p:nvSpPr>
          <p:cNvPr id="5" name="Espace réservé du pied de page 4">
            <a:extLst>
              <a:ext uri="{FF2B5EF4-FFF2-40B4-BE49-F238E27FC236}">
                <a16:creationId xmlns:a16="http://schemas.microsoft.com/office/drawing/2014/main" id="{A897DD49-E4C3-61D6-7180-E66FBD1774F3}"/>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B9F9EED4-3711-6491-EB54-0AF37BAD0A22}"/>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2423358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D93841-034B-D7D1-610F-5920E6A3627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F5A6095-C3C5-6007-F63D-13E338D811F2}"/>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EF0C1E2F-DD3B-D25D-B58B-61543DE2A9AF}"/>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5906CFE7-9C60-FA67-2E8E-00969A5B2D62}"/>
              </a:ext>
            </a:extLst>
          </p:cNvPr>
          <p:cNvSpPr>
            <a:spLocks noGrp="1"/>
          </p:cNvSpPr>
          <p:nvPr>
            <p:ph type="dt" sz="half" idx="10"/>
          </p:nvPr>
        </p:nvSpPr>
        <p:spPr/>
        <p:txBody>
          <a:bodyPr/>
          <a:lstStyle/>
          <a:p>
            <a:fld id="{24BA9177-A5FA-BD49-BE0F-F35893358A5B}" type="datetimeFigureOut">
              <a:rPr lang="fr-FR" smtClean="0"/>
              <a:t>04/08/2026</a:t>
            </a:fld>
            <a:endParaRPr lang="fr-FR" dirty="0"/>
          </a:p>
        </p:txBody>
      </p:sp>
      <p:sp>
        <p:nvSpPr>
          <p:cNvPr id="6" name="Espace réservé du pied de page 5">
            <a:extLst>
              <a:ext uri="{FF2B5EF4-FFF2-40B4-BE49-F238E27FC236}">
                <a16:creationId xmlns:a16="http://schemas.microsoft.com/office/drawing/2014/main" id="{DB1AEF13-CB5E-D66C-001C-2943E05F60B1}"/>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891DCEEE-3A51-3E97-05F3-64B4095E6468}"/>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3048302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3B520A-E6C0-47B8-F4F9-4C8B5A71B4D4}"/>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7C809371-1037-6AA1-7600-7F8E55C794B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C3EC1234-AF1D-FB14-2837-E2C12C99A41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F04EB2B8-0A73-F71A-5A4A-11F0D78D24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1A63D9E-D041-994B-3B39-3D9E57FAE515}"/>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23C525A5-CB7F-4A02-C034-2138D124F853}"/>
              </a:ext>
            </a:extLst>
          </p:cNvPr>
          <p:cNvSpPr>
            <a:spLocks noGrp="1"/>
          </p:cNvSpPr>
          <p:nvPr>
            <p:ph type="dt" sz="half" idx="10"/>
          </p:nvPr>
        </p:nvSpPr>
        <p:spPr/>
        <p:txBody>
          <a:bodyPr/>
          <a:lstStyle/>
          <a:p>
            <a:fld id="{24BA9177-A5FA-BD49-BE0F-F35893358A5B}" type="datetimeFigureOut">
              <a:rPr lang="fr-FR" smtClean="0"/>
              <a:t>04/08/2026</a:t>
            </a:fld>
            <a:endParaRPr lang="fr-FR" dirty="0"/>
          </a:p>
        </p:txBody>
      </p:sp>
      <p:sp>
        <p:nvSpPr>
          <p:cNvPr id="8" name="Espace réservé du pied de page 7">
            <a:extLst>
              <a:ext uri="{FF2B5EF4-FFF2-40B4-BE49-F238E27FC236}">
                <a16:creationId xmlns:a16="http://schemas.microsoft.com/office/drawing/2014/main" id="{81A8A77A-15FD-E19A-A6C5-D4BDC2A86C38}"/>
              </a:ext>
            </a:extLst>
          </p:cNvPr>
          <p:cNvSpPr>
            <a:spLocks noGrp="1"/>
          </p:cNvSpPr>
          <p:nvPr>
            <p:ph type="ftr" sz="quarter" idx="11"/>
          </p:nvPr>
        </p:nvSpPr>
        <p:spPr/>
        <p:txBody>
          <a:bodyPr/>
          <a:lstStyle/>
          <a:p>
            <a:endParaRPr lang="fr-FR" dirty="0"/>
          </a:p>
        </p:txBody>
      </p:sp>
      <p:sp>
        <p:nvSpPr>
          <p:cNvPr id="9" name="Espace réservé du numéro de diapositive 8">
            <a:extLst>
              <a:ext uri="{FF2B5EF4-FFF2-40B4-BE49-F238E27FC236}">
                <a16:creationId xmlns:a16="http://schemas.microsoft.com/office/drawing/2014/main" id="{5E51C0E2-EE07-67BD-D6A1-77435719859E}"/>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319265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C77E32-8979-3BB2-F3D0-44B20AF1FA38}"/>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6507439B-0BC4-ABBC-68AF-EDCBE0E8E4CA}"/>
              </a:ext>
            </a:extLst>
          </p:cNvPr>
          <p:cNvSpPr>
            <a:spLocks noGrp="1"/>
          </p:cNvSpPr>
          <p:nvPr>
            <p:ph type="dt" sz="half" idx="10"/>
          </p:nvPr>
        </p:nvSpPr>
        <p:spPr/>
        <p:txBody>
          <a:bodyPr/>
          <a:lstStyle/>
          <a:p>
            <a:fld id="{24BA9177-A5FA-BD49-BE0F-F35893358A5B}" type="datetimeFigureOut">
              <a:rPr lang="fr-FR" smtClean="0"/>
              <a:t>04/08/2026</a:t>
            </a:fld>
            <a:endParaRPr lang="fr-FR" dirty="0"/>
          </a:p>
        </p:txBody>
      </p:sp>
      <p:sp>
        <p:nvSpPr>
          <p:cNvPr id="4" name="Espace réservé du pied de page 3">
            <a:extLst>
              <a:ext uri="{FF2B5EF4-FFF2-40B4-BE49-F238E27FC236}">
                <a16:creationId xmlns:a16="http://schemas.microsoft.com/office/drawing/2014/main" id="{9DEAFA83-55C4-415D-D4A9-D06396C618F0}"/>
              </a:ext>
            </a:extLst>
          </p:cNvPr>
          <p:cNvSpPr>
            <a:spLocks noGrp="1"/>
          </p:cNvSpPr>
          <p:nvPr>
            <p:ph type="ftr" sz="quarter" idx="11"/>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4B71AB30-E8B6-7825-5130-A86BE529AE56}"/>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246215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3471372-E3F8-B21F-1788-9664DFF44955}"/>
              </a:ext>
            </a:extLst>
          </p:cNvPr>
          <p:cNvSpPr>
            <a:spLocks noGrp="1"/>
          </p:cNvSpPr>
          <p:nvPr>
            <p:ph type="dt" sz="half" idx="10"/>
          </p:nvPr>
        </p:nvSpPr>
        <p:spPr/>
        <p:txBody>
          <a:bodyPr/>
          <a:lstStyle/>
          <a:p>
            <a:fld id="{24BA9177-A5FA-BD49-BE0F-F35893358A5B}" type="datetimeFigureOut">
              <a:rPr lang="fr-FR" smtClean="0"/>
              <a:t>04/08/2026</a:t>
            </a:fld>
            <a:endParaRPr lang="fr-FR" dirty="0"/>
          </a:p>
        </p:txBody>
      </p:sp>
      <p:sp>
        <p:nvSpPr>
          <p:cNvPr id="3" name="Espace réservé du pied de page 2">
            <a:extLst>
              <a:ext uri="{FF2B5EF4-FFF2-40B4-BE49-F238E27FC236}">
                <a16:creationId xmlns:a16="http://schemas.microsoft.com/office/drawing/2014/main" id="{11C3522E-C982-2C7E-5478-F3A52B9970D1}"/>
              </a:ext>
            </a:extLst>
          </p:cNvPr>
          <p:cNvSpPr>
            <a:spLocks noGrp="1"/>
          </p:cNvSpPr>
          <p:nvPr>
            <p:ph type="ftr" sz="quarter" idx="1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C50A301-AE6A-657B-B3F5-06F12A65D7C6}"/>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1076097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12D949-FDCA-9645-9326-76FD1E599A5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68C76AB-3CED-91A0-F489-0050B349F8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2AA0D-1D47-BC8F-180A-CCA0906CAB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3A5593C-A6ED-5D04-2811-D0A9E72B1D88}"/>
              </a:ext>
            </a:extLst>
          </p:cNvPr>
          <p:cNvSpPr>
            <a:spLocks noGrp="1"/>
          </p:cNvSpPr>
          <p:nvPr>
            <p:ph type="dt" sz="half" idx="10"/>
          </p:nvPr>
        </p:nvSpPr>
        <p:spPr/>
        <p:txBody>
          <a:bodyPr/>
          <a:lstStyle/>
          <a:p>
            <a:fld id="{24BA9177-A5FA-BD49-BE0F-F35893358A5B}" type="datetimeFigureOut">
              <a:rPr lang="fr-FR" smtClean="0"/>
              <a:t>04/08/2026</a:t>
            </a:fld>
            <a:endParaRPr lang="fr-FR" dirty="0"/>
          </a:p>
        </p:txBody>
      </p:sp>
      <p:sp>
        <p:nvSpPr>
          <p:cNvPr id="6" name="Espace réservé du pied de page 5">
            <a:extLst>
              <a:ext uri="{FF2B5EF4-FFF2-40B4-BE49-F238E27FC236}">
                <a16:creationId xmlns:a16="http://schemas.microsoft.com/office/drawing/2014/main" id="{50AFA900-3134-54D7-65FA-2BBD9EAFB08C}"/>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15A46EEE-6558-6721-A4B7-55ABF0724A38}"/>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25688600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7C21EC-1348-92FA-0F9C-FED4D4BE090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39D2F779-0727-F67D-E803-06909F7F53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a:extLst>
              <a:ext uri="{FF2B5EF4-FFF2-40B4-BE49-F238E27FC236}">
                <a16:creationId xmlns:a16="http://schemas.microsoft.com/office/drawing/2014/main" id="{6FCE19E7-7D92-A25B-26A4-9CB624E1A2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592529E-72A4-8DDF-6B21-77363D45CD05}"/>
              </a:ext>
            </a:extLst>
          </p:cNvPr>
          <p:cNvSpPr>
            <a:spLocks noGrp="1"/>
          </p:cNvSpPr>
          <p:nvPr>
            <p:ph type="dt" sz="half" idx="10"/>
          </p:nvPr>
        </p:nvSpPr>
        <p:spPr/>
        <p:txBody>
          <a:bodyPr/>
          <a:lstStyle/>
          <a:p>
            <a:fld id="{24BA9177-A5FA-BD49-BE0F-F35893358A5B}" type="datetimeFigureOut">
              <a:rPr lang="fr-FR" smtClean="0"/>
              <a:t>04/08/2026</a:t>
            </a:fld>
            <a:endParaRPr lang="fr-FR" dirty="0"/>
          </a:p>
        </p:txBody>
      </p:sp>
      <p:sp>
        <p:nvSpPr>
          <p:cNvPr id="6" name="Espace réservé du pied de page 5">
            <a:extLst>
              <a:ext uri="{FF2B5EF4-FFF2-40B4-BE49-F238E27FC236}">
                <a16:creationId xmlns:a16="http://schemas.microsoft.com/office/drawing/2014/main" id="{20119904-C17A-43DA-E2AB-59E38B328C65}"/>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C43A75D4-9594-9270-5127-926351ECFAEB}"/>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924268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452B3A8-3F9C-DC55-3BF2-CA33F29138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DF45602-76A8-B61D-1C9C-9816ADBC2C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D2FD77B-552E-FBAC-14F9-4F814F46EE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BA9177-A5FA-BD49-BE0F-F35893358A5B}" type="datetimeFigureOut">
              <a:rPr lang="fr-FR" smtClean="0"/>
              <a:t>04/08/2026</a:t>
            </a:fld>
            <a:endParaRPr lang="fr-FR" dirty="0"/>
          </a:p>
        </p:txBody>
      </p:sp>
      <p:sp>
        <p:nvSpPr>
          <p:cNvPr id="5" name="Espace réservé du pied de page 4">
            <a:extLst>
              <a:ext uri="{FF2B5EF4-FFF2-40B4-BE49-F238E27FC236}">
                <a16:creationId xmlns:a16="http://schemas.microsoft.com/office/drawing/2014/main" id="{DDB33253-B81F-D584-84B2-90DEDA61A2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2456A033-0194-3354-CE3D-EA289145CF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2CB69B-DB04-8044-B9C4-086B41E7140F}" type="slidenum">
              <a:rPr lang="fr-FR" smtClean="0"/>
              <a:t>‹N°›</a:t>
            </a:fld>
            <a:endParaRPr lang="fr-FR" dirty="0"/>
          </a:p>
        </p:txBody>
      </p:sp>
    </p:spTree>
    <p:extLst>
      <p:ext uri="{BB962C8B-B14F-4D97-AF65-F5344CB8AC3E}">
        <p14:creationId xmlns:p14="http://schemas.microsoft.com/office/powerpoint/2010/main" val="3114347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5F78B3-4AB2-6631-6A4F-E68DBF6B84C3}"/>
              </a:ext>
            </a:extLst>
          </p:cNvPr>
          <p:cNvSpPr>
            <a:spLocks noGrp="1"/>
          </p:cNvSpPr>
          <p:nvPr>
            <p:ph type="ctrTitle"/>
          </p:nvPr>
        </p:nvSpPr>
        <p:spPr>
          <a:xfrm>
            <a:off x="1524000" y="1722863"/>
            <a:ext cx="9144000" cy="2819717"/>
          </a:xfrm>
        </p:spPr>
        <p:txBody>
          <a:bodyPr/>
          <a:lstStyle/>
          <a:p>
            <a:r>
              <a:rPr lang="fr-FR" dirty="0"/>
              <a:t>Cache-cache avec </a:t>
            </a:r>
            <a:br>
              <a:rPr lang="fr-FR" dirty="0"/>
            </a:br>
            <a:r>
              <a:rPr lang="fr-FR" dirty="0"/>
              <a:t>le féminin pluriel</a:t>
            </a:r>
          </a:p>
        </p:txBody>
      </p:sp>
      <p:sp>
        <p:nvSpPr>
          <p:cNvPr id="3" name="Sous-titre 2">
            <a:extLst>
              <a:ext uri="{FF2B5EF4-FFF2-40B4-BE49-F238E27FC236}">
                <a16:creationId xmlns:a16="http://schemas.microsoft.com/office/drawing/2014/main" id="{D9B614C2-316B-7755-EC59-57EE5DF44532}"/>
              </a:ext>
            </a:extLst>
          </p:cNvPr>
          <p:cNvSpPr>
            <a:spLocks noGrp="1"/>
          </p:cNvSpPr>
          <p:nvPr>
            <p:ph type="subTitle" idx="1"/>
          </p:nvPr>
        </p:nvSpPr>
        <p:spPr/>
        <p:txBody>
          <a:bodyPr/>
          <a:lstStyle/>
          <a:p>
            <a:r>
              <a:rPr lang="fr-FR" dirty="0"/>
              <a:t> </a:t>
            </a:r>
          </a:p>
        </p:txBody>
      </p:sp>
      <p:sp>
        <p:nvSpPr>
          <p:cNvPr id="4" name="ZoneTexte 3">
            <a:extLst>
              <a:ext uri="{FF2B5EF4-FFF2-40B4-BE49-F238E27FC236}">
                <a16:creationId xmlns:a16="http://schemas.microsoft.com/office/drawing/2014/main" id="{459F34B4-D099-4DD6-2C0B-FA3BBF03512A}"/>
              </a:ext>
            </a:extLst>
          </p:cNvPr>
          <p:cNvSpPr txBox="1"/>
          <p:nvPr/>
        </p:nvSpPr>
        <p:spPr>
          <a:xfrm>
            <a:off x="1524000" y="856830"/>
            <a:ext cx="3234690" cy="1207770"/>
          </a:xfrm>
          <a:prstGeom prst="rect">
            <a:avLst/>
          </a:prstGeom>
          <a:noFill/>
        </p:spPr>
        <p:txBody>
          <a:bodyPr wrap="none" rtlCol="0">
            <a:spAutoFit/>
          </a:bodyPr>
          <a:lstStyle/>
          <a:p>
            <a:pPr algn="just"/>
            <a:r>
              <a:rPr lang="fr-FR" sz="18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 petite fabrique de grammaire</a:t>
            </a:r>
            <a:endParaRPr lang="fr-FR"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fr-FR"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 Ansart</a:t>
            </a:r>
            <a:endParaRPr lang="fr-FR"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fr-FR"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St. Dégeorges</a:t>
            </a:r>
            <a:endParaRPr lang="fr-FR"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fr-FR"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 Sève</a:t>
            </a:r>
            <a:endParaRPr lang="fr-FR"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18379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EBDB0A-A148-CB37-732E-AFFDE1CC1FB0}"/>
              </a:ext>
            </a:extLst>
          </p:cNvPr>
          <p:cNvSpPr>
            <a:spLocks noGrp="1"/>
          </p:cNvSpPr>
          <p:nvPr>
            <p:ph type="title"/>
          </p:nvPr>
        </p:nvSpPr>
        <p:spPr/>
        <p:txBody>
          <a:bodyPr/>
          <a:lstStyle/>
          <a:p>
            <a:endParaRPr lang="fr-FR" dirty="0"/>
          </a:p>
        </p:txBody>
      </p:sp>
      <p:pic>
        <p:nvPicPr>
          <p:cNvPr id="7" name="Espace réservé du contenu 6" descr="Une image contenant croquis, dessin, illustration, Dessin d’enfant&#10;&#10;Description générée automatiquement">
            <a:extLst>
              <a:ext uri="{FF2B5EF4-FFF2-40B4-BE49-F238E27FC236}">
                <a16:creationId xmlns:a16="http://schemas.microsoft.com/office/drawing/2014/main" id="{546732FD-F840-D1DD-1468-B62F79F3CCF8}"/>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689889" y="1792643"/>
            <a:ext cx="2525920" cy="3272714"/>
          </a:xfrm>
          <a:prstGeom prst="rect">
            <a:avLst/>
          </a:prstGeom>
        </p:spPr>
      </p:pic>
    </p:spTree>
    <p:extLst>
      <p:ext uri="{BB962C8B-B14F-4D97-AF65-F5344CB8AC3E}">
        <p14:creationId xmlns:p14="http://schemas.microsoft.com/office/powerpoint/2010/main" val="2090801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E7CC81-9825-A5E4-3DFE-C397D8605293}"/>
              </a:ext>
            </a:extLst>
          </p:cNvPr>
          <p:cNvSpPr>
            <a:spLocks noGrp="1"/>
          </p:cNvSpPr>
          <p:nvPr>
            <p:ph type="title"/>
          </p:nvPr>
        </p:nvSpPr>
        <p:spPr/>
        <p:txBody>
          <a:bodyPr/>
          <a:lstStyle/>
          <a:p>
            <a:r>
              <a:rPr lang="fr-FR" dirty="0"/>
              <a:t> </a:t>
            </a:r>
          </a:p>
        </p:txBody>
      </p:sp>
      <p:pic>
        <p:nvPicPr>
          <p:cNvPr id="7" name="Espace réservé du contenu 6">
            <a:extLst>
              <a:ext uri="{FF2B5EF4-FFF2-40B4-BE49-F238E27FC236}">
                <a16:creationId xmlns:a16="http://schemas.microsoft.com/office/drawing/2014/main" id="{8F842F7C-5B50-D964-73E1-743DE77BB99C}"/>
              </a:ext>
            </a:extLst>
          </p:cNvPr>
          <p:cNvPicPr>
            <a:picLocks noGrp="1" noChangeAspect="1"/>
          </p:cNvPicPr>
          <p:nvPr>
            <p:ph idx="1"/>
          </p:nvPr>
        </p:nvPicPr>
        <p:blipFill>
          <a:blip r:embed="rId3"/>
          <a:stretch>
            <a:fillRect/>
          </a:stretch>
        </p:blipFill>
        <p:spPr>
          <a:xfrm>
            <a:off x="691626" y="1149727"/>
            <a:ext cx="10662174" cy="4558545"/>
          </a:xfrm>
        </p:spPr>
      </p:pic>
    </p:spTree>
    <p:extLst>
      <p:ext uri="{BB962C8B-B14F-4D97-AF65-F5344CB8AC3E}">
        <p14:creationId xmlns:p14="http://schemas.microsoft.com/office/powerpoint/2010/main" val="33657628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C86593-8A50-4130-6AE1-5A788A72C082}"/>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C3BB6DD9-EB69-9366-C800-463BBDD5FB8B}"/>
              </a:ext>
            </a:extLst>
          </p:cNvPr>
          <p:cNvSpPr>
            <a:spLocks noGrp="1"/>
          </p:cNvSpPr>
          <p:nvPr>
            <p:ph idx="1"/>
          </p:nvPr>
        </p:nvSpPr>
        <p:spPr/>
        <p:txBody>
          <a:bodyPr/>
          <a:lstStyle/>
          <a:p>
            <a:pPr marL="0" indent="0">
              <a:buNone/>
            </a:pPr>
            <a:endParaRPr lang="fr-FR" dirty="0"/>
          </a:p>
          <a:p>
            <a:pPr marL="0" indent="0">
              <a:buNone/>
            </a:pPr>
            <a:endParaRPr lang="fr-FR" dirty="0"/>
          </a:p>
          <a:p>
            <a:pPr marL="0" indent="0">
              <a:buNone/>
            </a:pPr>
            <a:r>
              <a:rPr lang="fr-FR" dirty="0"/>
              <a:t>			</a:t>
            </a:r>
            <a:r>
              <a:rPr lang="fr-FR" sz="3600" b="1" dirty="0">
                <a:solidFill>
                  <a:schemeClr val="accent2"/>
                </a:solidFill>
              </a:rPr>
              <a:t>Pour aller plus loin</a:t>
            </a:r>
          </a:p>
        </p:txBody>
      </p:sp>
    </p:spTree>
    <p:extLst>
      <p:ext uri="{BB962C8B-B14F-4D97-AF65-F5344CB8AC3E}">
        <p14:creationId xmlns:p14="http://schemas.microsoft.com/office/powerpoint/2010/main" val="30485962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767738-C084-5CEE-7740-D35E14BAD14D}"/>
              </a:ext>
            </a:extLst>
          </p:cNvPr>
          <p:cNvSpPr>
            <a:spLocks noGrp="1"/>
          </p:cNvSpPr>
          <p:nvPr>
            <p:ph type="title"/>
          </p:nvPr>
        </p:nvSpPr>
        <p:spPr/>
        <p:txBody>
          <a:bodyPr/>
          <a:lstStyle/>
          <a:p>
            <a:r>
              <a:rPr lang="fr-FR" dirty="0"/>
              <a:t> </a:t>
            </a:r>
          </a:p>
        </p:txBody>
      </p:sp>
      <p:sp>
        <p:nvSpPr>
          <p:cNvPr id="3" name="Espace réservé du contenu 2">
            <a:extLst>
              <a:ext uri="{FF2B5EF4-FFF2-40B4-BE49-F238E27FC236}">
                <a16:creationId xmlns:a16="http://schemas.microsoft.com/office/drawing/2014/main" id="{2CB764F5-8998-5FE4-13A4-7852904F9B3C}"/>
              </a:ext>
            </a:extLst>
          </p:cNvPr>
          <p:cNvSpPr>
            <a:spLocks noGrp="1"/>
          </p:cNvSpPr>
          <p:nvPr>
            <p:ph idx="1"/>
          </p:nvPr>
        </p:nvSpPr>
        <p:spPr/>
        <p:txBody>
          <a:bodyPr/>
          <a:lstStyle/>
          <a:p>
            <a:pPr marL="0" indent="0">
              <a:buNone/>
            </a:pPr>
            <a:endParaRPr lang="fr-FR" dirty="0"/>
          </a:p>
          <a:p>
            <a:pPr marL="0" indent="0">
              <a:buNone/>
            </a:pPr>
            <a:endParaRPr lang="fr-FR" dirty="0"/>
          </a:p>
          <a:p>
            <a:pPr marL="0" indent="0">
              <a:buNone/>
            </a:pPr>
            <a:r>
              <a:rPr lang="fr-FR" sz="2400" dirty="0"/>
              <a:t>	</a:t>
            </a:r>
            <a:r>
              <a:rPr lang="fr-FR" sz="24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fr-FR" dirty="0"/>
          </a:p>
        </p:txBody>
      </p:sp>
      <p:pic>
        <p:nvPicPr>
          <p:cNvPr id="5" name="Image 4">
            <a:extLst>
              <a:ext uri="{FF2B5EF4-FFF2-40B4-BE49-F238E27FC236}">
                <a16:creationId xmlns:a16="http://schemas.microsoft.com/office/drawing/2014/main" id="{D758C684-C0AF-3CF6-3C8A-5CD959857864}"/>
              </a:ext>
            </a:extLst>
          </p:cNvPr>
          <p:cNvPicPr>
            <a:picLocks noChangeAspect="1"/>
          </p:cNvPicPr>
          <p:nvPr/>
        </p:nvPicPr>
        <p:blipFill>
          <a:blip r:embed="rId3"/>
          <a:stretch>
            <a:fillRect/>
          </a:stretch>
        </p:blipFill>
        <p:spPr>
          <a:xfrm>
            <a:off x="838200" y="1027906"/>
            <a:ext cx="10560256" cy="4646063"/>
          </a:xfrm>
          <a:prstGeom prst="rect">
            <a:avLst/>
          </a:prstGeom>
        </p:spPr>
      </p:pic>
    </p:spTree>
    <p:extLst>
      <p:ext uri="{BB962C8B-B14F-4D97-AF65-F5344CB8AC3E}">
        <p14:creationId xmlns:p14="http://schemas.microsoft.com/office/powerpoint/2010/main" val="2226289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C0F974-7047-2525-438C-C3BAF71B3191}"/>
              </a:ext>
            </a:extLst>
          </p:cNvPr>
          <p:cNvSpPr>
            <a:spLocks noGrp="1"/>
          </p:cNvSpPr>
          <p:nvPr>
            <p:ph type="title"/>
          </p:nvPr>
        </p:nvSpPr>
        <p:spPr/>
        <p:txBody>
          <a:bodyPr/>
          <a:lstStyle/>
          <a:p>
            <a:r>
              <a:rPr lang="fr-FR" dirty="0"/>
              <a:t> </a:t>
            </a:r>
          </a:p>
        </p:txBody>
      </p:sp>
      <p:pic>
        <p:nvPicPr>
          <p:cNvPr id="5" name="Espace réservé du contenu 4">
            <a:extLst>
              <a:ext uri="{FF2B5EF4-FFF2-40B4-BE49-F238E27FC236}">
                <a16:creationId xmlns:a16="http://schemas.microsoft.com/office/drawing/2014/main" id="{E82D2628-AE8C-362C-1F05-614049839658}"/>
              </a:ext>
            </a:extLst>
          </p:cNvPr>
          <p:cNvPicPr>
            <a:picLocks noGrp="1" noChangeAspect="1"/>
          </p:cNvPicPr>
          <p:nvPr>
            <p:ph idx="1"/>
          </p:nvPr>
        </p:nvPicPr>
        <p:blipFill>
          <a:blip r:embed="rId3"/>
          <a:stretch>
            <a:fillRect/>
          </a:stretch>
        </p:blipFill>
        <p:spPr>
          <a:xfrm>
            <a:off x="742077" y="1239421"/>
            <a:ext cx="10707846" cy="4867203"/>
          </a:xfrm>
        </p:spPr>
      </p:pic>
    </p:spTree>
    <p:extLst>
      <p:ext uri="{BB962C8B-B14F-4D97-AF65-F5344CB8AC3E}">
        <p14:creationId xmlns:p14="http://schemas.microsoft.com/office/powerpoint/2010/main" val="15506668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6A4B63-B220-4608-18C3-A5BB4099E793}"/>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0A290EDF-397C-B7F7-14A1-51FC046A050E}"/>
              </a:ext>
            </a:extLst>
          </p:cNvPr>
          <p:cNvPicPr>
            <a:picLocks noGrp="1" noChangeAspect="1"/>
          </p:cNvPicPr>
          <p:nvPr>
            <p:ph idx="1"/>
          </p:nvPr>
        </p:nvPicPr>
        <p:blipFill>
          <a:blip r:embed="rId3"/>
          <a:stretch>
            <a:fillRect/>
          </a:stretch>
        </p:blipFill>
        <p:spPr>
          <a:xfrm>
            <a:off x="838200" y="1614069"/>
            <a:ext cx="10515600" cy="3629861"/>
          </a:xfrm>
        </p:spPr>
      </p:pic>
    </p:spTree>
    <p:extLst>
      <p:ext uri="{BB962C8B-B14F-4D97-AF65-F5344CB8AC3E}">
        <p14:creationId xmlns:p14="http://schemas.microsoft.com/office/powerpoint/2010/main" val="2216254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C671B9-3362-C22A-6942-21FD579E4908}"/>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ADAD7FFD-D4ED-91E0-0D3E-A24D91747014}"/>
              </a:ext>
            </a:extLst>
          </p:cNvPr>
          <p:cNvPicPr>
            <a:picLocks noGrp="1" noChangeAspect="1"/>
          </p:cNvPicPr>
          <p:nvPr>
            <p:ph idx="1"/>
          </p:nvPr>
        </p:nvPicPr>
        <p:blipFill>
          <a:blip r:embed="rId3"/>
          <a:stretch>
            <a:fillRect/>
          </a:stretch>
        </p:blipFill>
        <p:spPr>
          <a:xfrm>
            <a:off x="838200" y="1690688"/>
            <a:ext cx="10515600" cy="3557239"/>
          </a:xfrm>
        </p:spPr>
      </p:pic>
    </p:spTree>
    <p:extLst>
      <p:ext uri="{BB962C8B-B14F-4D97-AF65-F5344CB8AC3E}">
        <p14:creationId xmlns:p14="http://schemas.microsoft.com/office/powerpoint/2010/main" val="25851556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735E9B-2850-87A1-70A1-4CE4FEC00BB2}"/>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374563E4-6F37-598D-3E43-93171ED3DAEB}"/>
              </a:ext>
            </a:extLst>
          </p:cNvPr>
          <p:cNvSpPr>
            <a:spLocks noGrp="1"/>
          </p:cNvSpPr>
          <p:nvPr>
            <p:ph idx="1"/>
          </p:nvPr>
        </p:nvSpPr>
        <p:spPr/>
        <p:txBody>
          <a:bodyPr/>
          <a:lstStyle/>
          <a:p>
            <a:pPr marL="0" indent="0">
              <a:buNone/>
            </a:pPr>
            <a:r>
              <a:rPr lang="fr-FR" sz="2400" b="1" dirty="0">
                <a:latin typeface="Times New Roman" panose="02020603050405020304" pitchFamily="18" charset="0"/>
                <a:cs typeface="Times New Roman" panose="02020603050405020304" pitchFamily="18" charset="0"/>
              </a:rPr>
              <a:t>5. Dictée</a:t>
            </a:r>
            <a:endParaRPr lang="fr-FR" dirty="0"/>
          </a:p>
          <a:p>
            <a:pPr marL="0" indent="0">
              <a:buNone/>
            </a:pPr>
            <a:r>
              <a:rPr lang="fr-FR" dirty="0"/>
              <a:t>…………………………………………………………………………………………………………………………………………………………………………………………………………………………</a:t>
            </a:r>
          </a:p>
        </p:txBody>
      </p:sp>
    </p:spTree>
    <p:extLst>
      <p:ext uri="{BB962C8B-B14F-4D97-AF65-F5344CB8AC3E}">
        <p14:creationId xmlns:p14="http://schemas.microsoft.com/office/powerpoint/2010/main" val="6002603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209A7-8866-6AB7-BC3D-8E537D2B666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31CE258-2435-23BE-0ED7-ADC2696E3797}"/>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CB58D9AF-132E-0DDD-098D-5B13A6A7C777}"/>
              </a:ext>
            </a:extLst>
          </p:cNvPr>
          <p:cNvSpPr>
            <a:spLocks noGrp="1"/>
          </p:cNvSpPr>
          <p:nvPr>
            <p:ph idx="1"/>
          </p:nvPr>
        </p:nvSpPr>
        <p:spPr/>
        <p:txBody>
          <a:bodyPr/>
          <a:lstStyle/>
          <a:p>
            <a:pPr marL="0" indent="0">
              <a:buNone/>
            </a:pPr>
            <a:r>
              <a:rPr lang="fr-FR" sz="2400" b="1" dirty="0">
                <a:latin typeface="Times New Roman" panose="02020603050405020304" pitchFamily="18" charset="0"/>
                <a:cs typeface="Times New Roman" panose="02020603050405020304" pitchFamily="18" charset="0"/>
              </a:rPr>
              <a:t>5. Dictée</a:t>
            </a:r>
            <a:endParaRPr lang="fr-FR" dirty="0"/>
          </a:p>
          <a:p>
            <a:pPr marL="0" indent="0">
              <a:spcBef>
                <a:spcPts val="0"/>
              </a:spcBef>
              <a:buNone/>
            </a:pPr>
            <a:r>
              <a:rPr lang="fr-FR" sz="2400" dirty="0">
                <a:solidFill>
                  <a:schemeClr val="accent2"/>
                </a:solidFill>
                <a:effectLst/>
                <a:latin typeface="Times New Roman" panose="02020603050405020304" pitchFamily="18" charset="0"/>
                <a:ea typeface="Times New Roman" panose="02020603050405020304" pitchFamily="18" charset="0"/>
              </a:rPr>
              <a:t>	six araignées velues</a:t>
            </a:r>
          </a:p>
          <a:p>
            <a:pPr marL="0" indent="0">
              <a:spcBef>
                <a:spcPts val="0"/>
              </a:spcBef>
              <a:buNone/>
            </a:pPr>
            <a:r>
              <a:rPr lang="fr-FR" sz="2400" dirty="0">
                <a:solidFill>
                  <a:schemeClr val="accent2"/>
                </a:solidFill>
                <a:effectLst/>
                <a:latin typeface="Times New Roman" panose="02020603050405020304" pitchFamily="18" charset="0"/>
                <a:ea typeface="Times New Roman" panose="02020603050405020304" pitchFamily="18" charset="0"/>
              </a:rPr>
              <a:t>	un tas de cailloux usés</a:t>
            </a:r>
          </a:p>
          <a:p>
            <a:pPr marL="0" indent="0">
              <a:spcBef>
                <a:spcPts val="0"/>
              </a:spcBef>
              <a:buNone/>
            </a:pPr>
            <a:r>
              <a:rPr lang="fr-FR" sz="2400" dirty="0">
                <a:solidFill>
                  <a:schemeClr val="accent2"/>
                </a:solidFill>
                <a:effectLst/>
                <a:latin typeface="Times New Roman" panose="02020603050405020304" pitchFamily="18" charset="0"/>
                <a:ea typeface="Times New Roman" panose="02020603050405020304" pitchFamily="18" charset="0"/>
              </a:rPr>
              <a:t>	quelques objets pointus</a:t>
            </a:r>
          </a:p>
          <a:p>
            <a:pPr marL="0" indent="0">
              <a:spcBef>
                <a:spcPts val="0"/>
              </a:spcBef>
              <a:buNone/>
            </a:pPr>
            <a:r>
              <a:rPr lang="fr-FR" sz="2400" dirty="0">
                <a:solidFill>
                  <a:schemeClr val="accent2"/>
                </a:solidFill>
                <a:effectLst/>
                <a:latin typeface="Times New Roman" panose="02020603050405020304" pitchFamily="18" charset="0"/>
                <a:ea typeface="Times New Roman" panose="02020603050405020304" pitchFamily="18" charset="0"/>
              </a:rPr>
              <a:t>	certaines iles isolées</a:t>
            </a:r>
          </a:p>
          <a:p>
            <a:pPr marL="0" indent="0">
              <a:spcBef>
                <a:spcPts val="0"/>
              </a:spcBef>
              <a:buNone/>
            </a:pPr>
            <a:r>
              <a:rPr lang="fr-FR" sz="2400" dirty="0">
                <a:solidFill>
                  <a:schemeClr val="accent2"/>
                </a:solidFill>
                <a:effectLst/>
                <a:latin typeface="Times New Roman" panose="02020603050405020304" pitchFamily="18" charset="0"/>
                <a:ea typeface="Times New Roman" panose="02020603050405020304" pitchFamily="18" charset="0"/>
              </a:rPr>
              <a:t>	des femmes âgées</a:t>
            </a:r>
          </a:p>
          <a:p>
            <a:pPr marL="0" indent="0">
              <a:spcBef>
                <a:spcPts val="0"/>
              </a:spcBef>
              <a:buNone/>
            </a:pPr>
            <a:r>
              <a:rPr lang="fr-FR" sz="2400" dirty="0">
                <a:solidFill>
                  <a:schemeClr val="accent2"/>
                </a:solidFill>
                <a:effectLst/>
                <a:latin typeface="Times New Roman" panose="02020603050405020304" pitchFamily="18" charset="0"/>
                <a:ea typeface="Times New Roman" panose="02020603050405020304" pitchFamily="18" charset="0"/>
              </a:rPr>
              <a:t>	des enfants très polis</a:t>
            </a:r>
          </a:p>
          <a:p>
            <a:pPr marL="0" indent="0">
              <a:spcBef>
                <a:spcPts val="0"/>
              </a:spcBef>
              <a:buNone/>
            </a:pPr>
            <a:r>
              <a:rPr lang="fr-FR" sz="2400" dirty="0">
                <a:solidFill>
                  <a:schemeClr val="accent2"/>
                </a:solidFill>
                <a:effectLst/>
                <a:latin typeface="Times New Roman" panose="02020603050405020304" pitchFamily="18" charset="0"/>
                <a:ea typeface="Times New Roman" panose="02020603050405020304" pitchFamily="18" charset="0"/>
              </a:rPr>
              <a:t>	plusieurs routes pentues</a:t>
            </a:r>
          </a:p>
        </p:txBody>
      </p:sp>
    </p:spTree>
    <p:extLst>
      <p:ext uri="{BB962C8B-B14F-4D97-AF65-F5344CB8AC3E}">
        <p14:creationId xmlns:p14="http://schemas.microsoft.com/office/powerpoint/2010/main" val="41589337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C3BAE-A370-A15A-D893-3B1A875C765C}"/>
              </a:ext>
            </a:extLst>
          </p:cNvPr>
          <p:cNvSpPr>
            <a:spLocks noGrp="1"/>
          </p:cNvSpPr>
          <p:nvPr>
            <p:ph type="title"/>
          </p:nvPr>
        </p:nvSpPr>
        <p:spPr/>
        <p:txBody>
          <a:bodyPr/>
          <a:lstStyle/>
          <a:p>
            <a:r>
              <a:rPr lang="fr-FR" dirty="0"/>
              <a:t> </a:t>
            </a:r>
          </a:p>
        </p:txBody>
      </p:sp>
      <p:sp>
        <p:nvSpPr>
          <p:cNvPr id="5" name="Espace réservé du contenu 4">
            <a:extLst>
              <a:ext uri="{FF2B5EF4-FFF2-40B4-BE49-F238E27FC236}">
                <a16:creationId xmlns:a16="http://schemas.microsoft.com/office/drawing/2014/main" id="{CA502357-AA70-F98F-31D1-E2E49C47F13D}"/>
              </a:ext>
            </a:extLst>
          </p:cNvPr>
          <p:cNvSpPr>
            <a:spLocks noGrp="1"/>
          </p:cNvSpPr>
          <p:nvPr>
            <p:ph idx="1"/>
          </p:nvPr>
        </p:nvSpPr>
        <p:spPr>
          <a:xfrm>
            <a:off x="901148" y="1629206"/>
            <a:ext cx="10515600" cy="4076665"/>
          </a:xfrm>
        </p:spPr>
        <p:txBody>
          <a:bodyPr/>
          <a:lstStyle/>
          <a:p>
            <a:pPr marL="0" indent="0">
              <a:buNone/>
            </a:pPr>
            <a:r>
              <a:rPr lang="fr-FR" dirty="0"/>
              <a:t> </a:t>
            </a:r>
          </a:p>
          <a:p>
            <a:pPr marL="0" indent="0">
              <a:buNone/>
            </a:pPr>
            <a:endParaRPr lang="fr-FR" dirty="0"/>
          </a:p>
          <a:p>
            <a:pPr marL="0" indent="0">
              <a:buNone/>
            </a:pPr>
            <a:r>
              <a:rPr lang="fr-FR" dirty="0"/>
              <a:t>	</a:t>
            </a:r>
            <a:endParaRPr lang="fr-FR" sz="2400" dirty="0"/>
          </a:p>
        </p:txBody>
      </p:sp>
      <p:sp>
        <p:nvSpPr>
          <p:cNvPr id="4" name="ZoneTexte 3">
            <a:extLst>
              <a:ext uri="{FF2B5EF4-FFF2-40B4-BE49-F238E27FC236}">
                <a16:creationId xmlns:a16="http://schemas.microsoft.com/office/drawing/2014/main" id="{47BE9B08-6A65-4AAF-A8F3-D3E837E60974}"/>
              </a:ext>
            </a:extLst>
          </p:cNvPr>
          <p:cNvSpPr txBox="1"/>
          <p:nvPr/>
        </p:nvSpPr>
        <p:spPr>
          <a:xfrm>
            <a:off x="3708400" y="3144318"/>
            <a:ext cx="2981970" cy="523220"/>
          </a:xfrm>
          <a:prstGeom prst="rect">
            <a:avLst/>
          </a:prstGeom>
          <a:noFill/>
        </p:spPr>
        <p:txBody>
          <a:bodyPr wrap="none" rtlCol="0">
            <a:spAutoFit/>
          </a:bodyPr>
          <a:lstStyle/>
          <a:p>
            <a:r>
              <a:rPr lang="fr-FR" sz="2800" dirty="0"/>
              <a:t>des portes fermées</a:t>
            </a:r>
          </a:p>
        </p:txBody>
      </p:sp>
    </p:spTree>
    <p:extLst>
      <p:ext uri="{BB962C8B-B14F-4D97-AF65-F5344CB8AC3E}">
        <p14:creationId xmlns:p14="http://schemas.microsoft.com/office/powerpoint/2010/main" val="3597795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16003AFE-4F65-5F39-13F3-6433AE98DD01}"/>
              </a:ext>
            </a:extLst>
          </p:cNvPr>
          <p:cNvSpPr>
            <a:spLocks noGrp="1"/>
          </p:cNvSpPr>
          <p:nvPr>
            <p:ph type="title"/>
          </p:nvPr>
        </p:nvSpPr>
        <p:spPr/>
        <p:txBody>
          <a:bodyPr/>
          <a:lstStyle/>
          <a:p>
            <a:r>
              <a:rPr lang="fr-FR" dirty="0"/>
              <a:t> </a:t>
            </a:r>
          </a:p>
        </p:txBody>
      </p:sp>
      <p:pic>
        <p:nvPicPr>
          <p:cNvPr id="2" name="Espace réservé du contenu 1" descr="Une image contenant croquis, dessin, Dessin d’enfant, Dessin au trait&#10;&#10;Description générée automatiquement">
            <a:extLst>
              <a:ext uri="{FF2B5EF4-FFF2-40B4-BE49-F238E27FC236}">
                <a16:creationId xmlns:a16="http://schemas.microsoft.com/office/drawing/2014/main" id="{5F228248-BB0E-DC7D-2A9B-203B9255BAB1}"/>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857750" y="1869722"/>
            <a:ext cx="2476500" cy="3118556"/>
          </a:xfrm>
          <a:prstGeom prst="rect">
            <a:avLst/>
          </a:prstGeom>
        </p:spPr>
      </p:pic>
    </p:spTree>
    <p:extLst>
      <p:ext uri="{BB962C8B-B14F-4D97-AF65-F5344CB8AC3E}">
        <p14:creationId xmlns:p14="http://schemas.microsoft.com/office/powerpoint/2010/main" val="618617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CEA82-6180-9049-A752-B02B68DDF8ED}"/>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F9330E4E-B393-F560-1AD2-708D0F0B82B3}"/>
              </a:ext>
            </a:extLst>
          </p:cNvPr>
          <p:cNvSpPr>
            <a:spLocks noGrp="1"/>
          </p:cNvSpPr>
          <p:nvPr>
            <p:ph type="title"/>
          </p:nvPr>
        </p:nvSpPr>
        <p:spPr/>
        <p:txBody>
          <a:bodyPr/>
          <a:lstStyle/>
          <a:p>
            <a:r>
              <a:rPr lang="fr-FR" dirty="0"/>
              <a:t> </a:t>
            </a:r>
          </a:p>
        </p:txBody>
      </p:sp>
      <p:sp>
        <p:nvSpPr>
          <p:cNvPr id="5" name="Espace réservé du contenu 4">
            <a:extLst>
              <a:ext uri="{FF2B5EF4-FFF2-40B4-BE49-F238E27FC236}">
                <a16:creationId xmlns:a16="http://schemas.microsoft.com/office/drawing/2014/main" id="{81D137E2-21E0-3DAB-8DEF-1915C1C1F28F}"/>
              </a:ext>
            </a:extLst>
          </p:cNvPr>
          <p:cNvSpPr>
            <a:spLocks noGrp="1"/>
          </p:cNvSpPr>
          <p:nvPr>
            <p:ph idx="1"/>
          </p:nvPr>
        </p:nvSpPr>
        <p:spPr>
          <a:xfrm>
            <a:off x="838200" y="1825625"/>
            <a:ext cx="10959790" cy="4351338"/>
          </a:xfrm>
        </p:spPr>
        <p:txBody>
          <a:bodyPr/>
          <a:lstStyle/>
          <a:p>
            <a:pPr marL="0" indent="0" algn="just">
              <a:buNone/>
            </a:pPr>
            <a:r>
              <a:rPr lang="fr-FR" sz="2400" dirty="0">
                <a:solidFill>
                  <a:srgbClr val="000000"/>
                </a:solidFill>
                <a:effectLst/>
                <a:latin typeface="Times New Roman" panose="02020603050405020304" pitchFamily="18" charset="0"/>
                <a:ea typeface="Times New Roman" panose="02020603050405020304" pitchFamily="18" charset="0"/>
              </a:rPr>
              <a:t>	Un endroit sinistre	</a:t>
            </a:r>
            <a:endParaRPr lang="fr-FR" sz="2400" dirty="0">
              <a:effectLst/>
              <a:latin typeface="Times New Roman" panose="02020603050405020304" pitchFamily="18" charset="0"/>
              <a:ea typeface="Times New Roman" panose="02020603050405020304" pitchFamily="18" charset="0"/>
            </a:endParaRPr>
          </a:p>
          <a:p>
            <a:pPr marL="0" indent="0" algn="just">
              <a:buNone/>
            </a:pPr>
            <a:r>
              <a:rPr lang="fr-FR" sz="2400" dirty="0">
                <a:solidFill>
                  <a:srgbClr val="000000"/>
                </a:solidFill>
                <a:effectLst/>
                <a:latin typeface="Times New Roman" panose="02020603050405020304" pitchFamily="18" charset="0"/>
                <a:ea typeface="Times New Roman" panose="02020603050405020304" pitchFamily="18" charset="0"/>
              </a:rPr>
              <a:t>	Des doigts crochu</a:t>
            </a:r>
            <a:r>
              <a:rPr lang="fr-FR" sz="2400" dirty="0">
                <a:solidFill>
                  <a:srgbClr val="00B0F0"/>
                </a:solidFill>
                <a:effectLst/>
                <a:latin typeface="Times New Roman" panose="02020603050405020304" pitchFamily="18" charset="0"/>
                <a:ea typeface="Times New Roman" panose="02020603050405020304" pitchFamily="18" charset="0"/>
              </a:rPr>
              <a:t>s</a:t>
            </a:r>
          </a:p>
          <a:p>
            <a:pPr marL="0" indent="0" algn="just">
              <a:buNone/>
            </a:pPr>
            <a:r>
              <a:rPr lang="fr-FR" sz="2400" dirty="0">
                <a:solidFill>
                  <a:srgbClr val="000000"/>
                </a:solidFill>
                <a:effectLst/>
                <a:latin typeface="Times New Roman" panose="02020603050405020304" pitchFamily="18" charset="0"/>
                <a:ea typeface="Times New Roman" panose="02020603050405020304" pitchFamily="18" charset="0"/>
              </a:rPr>
              <a:t>	Trois visages ridé</a:t>
            </a:r>
            <a:r>
              <a:rPr lang="fr-FR" sz="2400" dirty="0">
                <a:solidFill>
                  <a:srgbClr val="00B0F0"/>
                </a:solidFill>
                <a:effectLst/>
                <a:latin typeface="Times New Roman" panose="02020603050405020304" pitchFamily="18" charset="0"/>
                <a:ea typeface="Times New Roman" panose="02020603050405020304" pitchFamily="18" charset="0"/>
              </a:rPr>
              <a:t>s</a:t>
            </a:r>
          </a:p>
          <a:p>
            <a:pPr marL="0" indent="0" algn="just">
              <a:buNone/>
            </a:pPr>
            <a:r>
              <a:rPr lang="fr-FR" sz="2400" dirty="0">
                <a:solidFill>
                  <a:srgbClr val="000000"/>
                </a:solidFill>
                <a:effectLst/>
                <a:latin typeface="Times New Roman" panose="02020603050405020304" pitchFamily="18" charset="0"/>
                <a:ea typeface="Times New Roman" panose="02020603050405020304" pitchFamily="18" charset="0"/>
              </a:rPr>
              <a:t>	Plusieurs fenêtres cassé</a:t>
            </a:r>
            <a:r>
              <a:rPr lang="fr-FR" sz="2400" dirty="0">
                <a:solidFill>
                  <a:schemeClr val="accent2"/>
                </a:solidFill>
                <a:effectLst/>
                <a:latin typeface="Times New Roman" panose="02020603050405020304" pitchFamily="18" charset="0"/>
                <a:ea typeface="Times New Roman" panose="02020603050405020304" pitchFamily="18" charset="0"/>
              </a:rPr>
              <a:t>e</a:t>
            </a:r>
            <a:r>
              <a:rPr lang="fr-FR" sz="2400" dirty="0">
                <a:solidFill>
                  <a:srgbClr val="00B0F0"/>
                </a:solidFill>
                <a:effectLst/>
                <a:latin typeface="Times New Roman" panose="02020603050405020304" pitchFamily="18" charset="0"/>
                <a:ea typeface="Times New Roman" panose="02020603050405020304" pitchFamily="18" charset="0"/>
              </a:rPr>
              <a:t>s</a:t>
            </a:r>
            <a:endParaRPr lang="fr-FR" sz="2400" dirty="0">
              <a:effectLst/>
              <a:latin typeface="Times New Roman" panose="02020603050405020304" pitchFamily="18" charset="0"/>
              <a:ea typeface="Times New Roman" panose="02020603050405020304" pitchFamily="18" charset="0"/>
            </a:endParaRPr>
          </a:p>
          <a:p>
            <a:pPr indent="0" algn="just">
              <a:buNone/>
            </a:pPr>
            <a:r>
              <a:rPr lang="fr-FR" sz="2400" dirty="0">
                <a:solidFill>
                  <a:srgbClr val="000000"/>
                </a:solidFill>
                <a:effectLst/>
                <a:latin typeface="Times New Roman" panose="02020603050405020304" pitchFamily="18" charset="0"/>
                <a:ea typeface="Times New Roman" panose="02020603050405020304" pitchFamily="18" charset="0"/>
              </a:rPr>
              <a:t>	Un crapaud étonné</a:t>
            </a:r>
            <a:endParaRPr lang="fr-FR" sz="2400" dirty="0">
              <a:effectLst/>
              <a:latin typeface="Times New Roman" panose="02020603050405020304" pitchFamily="18" charset="0"/>
              <a:ea typeface="Times New Roman" panose="02020603050405020304" pitchFamily="18" charset="0"/>
            </a:endParaRPr>
          </a:p>
          <a:p>
            <a:pPr marL="0" indent="0" algn="just">
              <a:buNone/>
            </a:pPr>
            <a:r>
              <a:rPr lang="fr-FR" sz="2400" dirty="0">
                <a:solidFill>
                  <a:srgbClr val="000000"/>
                </a:solidFill>
                <a:effectLst/>
                <a:latin typeface="Times New Roman" panose="02020603050405020304" pitchFamily="18" charset="0"/>
                <a:ea typeface="Times New Roman" panose="02020603050405020304" pitchFamily="18" charset="0"/>
              </a:rPr>
              <a:t>	Plein de pots dégoutant</a:t>
            </a:r>
            <a:r>
              <a:rPr lang="fr-FR" sz="2400" dirty="0">
                <a:solidFill>
                  <a:srgbClr val="00B0F0"/>
                </a:solidFill>
                <a:effectLst/>
                <a:latin typeface="Times New Roman" panose="02020603050405020304" pitchFamily="18" charset="0"/>
                <a:ea typeface="Times New Roman" panose="02020603050405020304" pitchFamily="18" charset="0"/>
              </a:rPr>
              <a:t>s</a:t>
            </a:r>
            <a:endParaRPr lang="fr-FR" sz="2400" dirty="0">
              <a:effectLst/>
              <a:latin typeface="Times New Roman" panose="02020603050405020304" pitchFamily="18" charset="0"/>
              <a:ea typeface="Times New Roman" panose="02020603050405020304" pitchFamily="18" charset="0"/>
            </a:endParaRPr>
          </a:p>
          <a:p>
            <a:pPr marL="0" indent="0" algn="just">
              <a:buNone/>
            </a:pPr>
            <a:r>
              <a:rPr lang="fr-FR" sz="2400" dirty="0">
                <a:solidFill>
                  <a:srgbClr val="000000"/>
                </a:solidFill>
                <a:effectLst/>
                <a:latin typeface="Times New Roman" panose="02020603050405020304" pitchFamily="18" charset="0"/>
                <a:ea typeface="Times New Roman" panose="02020603050405020304" pitchFamily="18" charset="0"/>
              </a:rPr>
              <a:t>	Des toiles d’araignées suspendu</a:t>
            </a:r>
            <a:r>
              <a:rPr lang="fr-FR" sz="2400" dirty="0">
                <a:solidFill>
                  <a:schemeClr val="accent2"/>
                </a:solidFill>
                <a:effectLst/>
                <a:latin typeface="Times New Roman" panose="02020603050405020304" pitchFamily="18" charset="0"/>
                <a:ea typeface="Times New Roman" panose="02020603050405020304" pitchFamily="18" charset="0"/>
              </a:rPr>
              <a:t>e</a:t>
            </a:r>
            <a:r>
              <a:rPr lang="fr-FR" sz="2400" dirty="0">
                <a:solidFill>
                  <a:srgbClr val="00B0F0"/>
                </a:solidFill>
                <a:effectLst/>
                <a:latin typeface="Times New Roman" panose="02020603050405020304" pitchFamily="18" charset="0"/>
                <a:ea typeface="Times New Roman" panose="02020603050405020304" pitchFamily="18" charset="0"/>
              </a:rPr>
              <a:t>s</a:t>
            </a:r>
            <a:endParaRPr lang="fr-FR" sz="2400" dirty="0">
              <a:effectLst/>
              <a:latin typeface="Times New Roman" panose="02020603050405020304" pitchFamily="18" charset="0"/>
              <a:ea typeface="Times New Roman" panose="02020603050405020304" pitchFamily="18" charset="0"/>
            </a:endParaRPr>
          </a:p>
          <a:p>
            <a:pPr marL="0" indent="0" algn="just">
              <a:buNone/>
            </a:pPr>
            <a:r>
              <a:rPr lang="fr-FR" sz="2400" dirty="0">
                <a:solidFill>
                  <a:srgbClr val="000000"/>
                </a:solidFill>
                <a:effectLst/>
                <a:latin typeface="Times New Roman" panose="02020603050405020304" pitchFamily="18" charset="0"/>
                <a:ea typeface="Times New Roman" panose="02020603050405020304" pitchFamily="18" charset="0"/>
              </a:rPr>
              <a:t>	Quelques casseroles rafistolé</a:t>
            </a:r>
            <a:r>
              <a:rPr lang="fr-FR" sz="2400" dirty="0">
                <a:solidFill>
                  <a:schemeClr val="accent2"/>
                </a:solidFill>
                <a:effectLst/>
                <a:latin typeface="Times New Roman" panose="02020603050405020304" pitchFamily="18" charset="0"/>
                <a:ea typeface="Times New Roman" panose="02020603050405020304" pitchFamily="18" charset="0"/>
              </a:rPr>
              <a:t>e</a:t>
            </a:r>
            <a:r>
              <a:rPr lang="fr-FR" sz="2400" dirty="0">
                <a:solidFill>
                  <a:srgbClr val="00B0F0"/>
                </a:solidFill>
                <a:effectLst/>
                <a:latin typeface="Times New Roman" panose="02020603050405020304" pitchFamily="18" charset="0"/>
                <a:ea typeface="Times New Roman" panose="02020603050405020304" pitchFamily="18" charset="0"/>
              </a:rPr>
              <a:t>s</a:t>
            </a:r>
            <a:endParaRPr lang="fr-FR" sz="2400" dirty="0">
              <a:effectLst/>
              <a:latin typeface="Times New Roman" panose="02020603050405020304" pitchFamily="18" charset="0"/>
              <a:ea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3531161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90CC5-455C-1D58-4D58-5EADBDBD7666}"/>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9619B893-23BD-F8D2-90FB-7955FAACE2C4}"/>
              </a:ext>
            </a:extLst>
          </p:cNvPr>
          <p:cNvSpPr>
            <a:spLocks noGrp="1"/>
          </p:cNvSpPr>
          <p:nvPr>
            <p:ph type="title"/>
          </p:nvPr>
        </p:nvSpPr>
        <p:spPr/>
        <p:txBody>
          <a:bodyPr/>
          <a:lstStyle/>
          <a:p>
            <a:r>
              <a:rPr lang="fr-FR" dirty="0"/>
              <a:t> </a:t>
            </a:r>
          </a:p>
        </p:txBody>
      </p:sp>
      <p:sp>
        <p:nvSpPr>
          <p:cNvPr id="5" name="Espace réservé du contenu 4">
            <a:extLst>
              <a:ext uri="{FF2B5EF4-FFF2-40B4-BE49-F238E27FC236}">
                <a16:creationId xmlns:a16="http://schemas.microsoft.com/office/drawing/2014/main" id="{3D95D892-8A7F-C150-A415-AAAFD7B1EF9A}"/>
              </a:ext>
            </a:extLst>
          </p:cNvPr>
          <p:cNvSpPr>
            <a:spLocks noGrp="1"/>
          </p:cNvSpPr>
          <p:nvPr>
            <p:ph idx="1"/>
          </p:nvPr>
        </p:nvSpPr>
        <p:spPr>
          <a:xfrm>
            <a:off x="838200" y="1825625"/>
            <a:ext cx="10959790" cy="4351338"/>
          </a:xfrm>
        </p:spPr>
        <p:txBody>
          <a:bodyPr/>
          <a:lstStyle/>
          <a:p>
            <a:pPr marL="0" indent="0" algn="just">
              <a:buNone/>
            </a:pPr>
            <a:r>
              <a:rPr lang="fr-FR" sz="2400" dirty="0">
                <a:solidFill>
                  <a:srgbClr val="000000"/>
                </a:solidFill>
                <a:effectLst/>
                <a:latin typeface="Times New Roman" panose="02020603050405020304" pitchFamily="18" charset="0"/>
                <a:ea typeface="Times New Roman" panose="02020603050405020304" pitchFamily="18" charset="0"/>
              </a:rPr>
              <a:t>	Un endroit sinistre	</a:t>
            </a:r>
            <a:endParaRPr lang="fr-FR" sz="2400" dirty="0">
              <a:effectLst/>
              <a:latin typeface="Times New Roman" panose="02020603050405020304" pitchFamily="18" charset="0"/>
              <a:ea typeface="Times New Roman" panose="02020603050405020304" pitchFamily="18" charset="0"/>
            </a:endParaRPr>
          </a:p>
          <a:p>
            <a:pPr marL="0" indent="0" algn="just">
              <a:buNone/>
            </a:pPr>
            <a:r>
              <a:rPr lang="fr-FR" sz="2400" dirty="0">
                <a:solidFill>
                  <a:srgbClr val="000000"/>
                </a:solidFill>
                <a:effectLst/>
                <a:latin typeface="Times New Roman" panose="02020603050405020304" pitchFamily="18" charset="0"/>
                <a:ea typeface="Times New Roman" panose="02020603050405020304" pitchFamily="18" charset="0"/>
              </a:rPr>
              <a:t>	Des doigts crochu</a:t>
            </a:r>
            <a:r>
              <a:rPr lang="fr-FR" sz="2400" dirty="0">
                <a:solidFill>
                  <a:srgbClr val="00B0F0"/>
                </a:solidFill>
                <a:effectLst/>
                <a:latin typeface="Times New Roman" panose="02020603050405020304" pitchFamily="18" charset="0"/>
                <a:ea typeface="Times New Roman" panose="02020603050405020304" pitchFamily="18" charset="0"/>
              </a:rPr>
              <a:t>s</a:t>
            </a:r>
          </a:p>
          <a:p>
            <a:pPr marL="0" indent="0" algn="just">
              <a:buNone/>
            </a:pPr>
            <a:r>
              <a:rPr lang="fr-FR" sz="2400" dirty="0">
                <a:solidFill>
                  <a:srgbClr val="000000"/>
                </a:solidFill>
                <a:effectLst/>
                <a:latin typeface="Times New Roman" panose="02020603050405020304" pitchFamily="18" charset="0"/>
                <a:ea typeface="Times New Roman" panose="02020603050405020304" pitchFamily="18" charset="0"/>
              </a:rPr>
              <a:t>	Trois visages ridé</a:t>
            </a:r>
            <a:r>
              <a:rPr lang="fr-FR" sz="2400" dirty="0">
                <a:solidFill>
                  <a:srgbClr val="00B0F0"/>
                </a:solidFill>
                <a:effectLst/>
                <a:latin typeface="Times New Roman" panose="02020603050405020304" pitchFamily="18" charset="0"/>
                <a:ea typeface="Times New Roman" panose="02020603050405020304" pitchFamily="18" charset="0"/>
              </a:rPr>
              <a:t>s</a:t>
            </a:r>
          </a:p>
          <a:p>
            <a:pPr marL="0" indent="0" algn="just">
              <a:buNone/>
            </a:pPr>
            <a:r>
              <a:rPr lang="fr-FR" sz="2400" dirty="0">
                <a:solidFill>
                  <a:srgbClr val="000000"/>
                </a:solidFill>
                <a:effectLst/>
                <a:latin typeface="Times New Roman" panose="02020603050405020304" pitchFamily="18" charset="0"/>
                <a:ea typeface="Times New Roman" panose="02020603050405020304" pitchFamily="18" charset="0"/>
              </a:rPr>
              <a:t>	Plusieurs fenêtres cassé</a:t>
            </a:r>
            <a:r>
              <a:rPr lang="fr-FR" sz="2400" dirty="0">
                <a:solidFill>
                  <a:schemeClr val="accent2"/>
                </a:solidFill>
                <a:effectLst/>
                <a:latin typeface="Times New Roman" panose="02020603050405020304" pitchFamily="18" charset="0"/>
                <a:ea typeface="Times New Roman" panose="02020603050405020304" pitchFamily="18" charset="0"/>
              </a:rPr>
              <a:t>e</a:t>
            </a:r>
            <a:r>
              <a:rPr lang="fr-FR" sz="2400" dirty="0">
                <a:solidFill>
                  <a:srgbClr val="00B0F0"/>
                </a:solidFill>
                <a:effectLst/>
                <a:latin typeface="Times New Roman" panose="02020603050405020304" pitchFamily="18" charset="0"/>
                <a:ea typeface="Times New Roman" panose="02020603050405020304" pitchFamily="18" charset="0"/>
              </a:rPr>
              <a:t>s</a:t>
            </a:r>
            <a:endParaRPr lang="fr-FR" sz="2400" dirty="0">
              <a:effectLst/>
              <a:latin typeface="Times New Roman" panose="02020603050405020304" pitchFamily="18" charset="0"/>
              <a:ea typeface="Times New Roman" panose="02020603050405020304" pitchFamily="18" charset="0"/>
            </a:endParaRPr>
          </a:p>
          <a:p>
            <a:pPr indent="0" algn="just">
              <a:buNone/>
            </a:pPr>
            <a:r>
              <a:rPr lang="fr-FR" sz="2400" dirty="0">
                <a:solidFill>
                  <a:srgbClr val="000000"/>
                </a:solidFill>
                <a:effectLst/>
                <a:latin typeface="Times New Roman" panose="02020603050405020304" pitchFamily="18" charset="0"/>
                <a:ea typeface="Times New Roman" panose="02020603050405020304" pitchFamily="18" charset="0"/>
              </a:rPr>
              <a:t>	Un crapaud étonné</a:t>
            </a:r>
            <a:endParaRPr lang="fr-FR" sz="2400" dirty="0">
              <a:effectLst/>
              <a:latin typeface="Times New Roman" panose="02020603050405020304" pitchFamily="18" charset="0"/>
              <a:ea typeface="Times New Roman" panose="02020603050405020304" pitchFamily="18" charset="0"/>
            </a:endParaRPr>
          </a:p>
          <a:p>
            <a:pPr marL="0" indent="0" algn="just">
              <a:buNone/>
            </a:pPr>
            <a:r>
              <a:rPr lang="fr-FR" sz="2400" dirty="0">
                <a:solidFill>
                  <a:srgbClr val="000000"/>
                </a:solidFill>
                <a:effectLst/>
                <a:latin typeface="Times New Roman" panose="02020603050405020304" pitchFamily="18" charset="0"/>
                <a:ea typeface="Times New Roman" panose="02020603050405020304" pitchFamily="18" charset="0"/>
              </a:rPr>
              <a:t>	Plein de pots dégoutant</a:t>
            </a:r>
            <a:r>
              <a:rPr lang="fr-FR" sz="2400" dirty="0">
                <a:solidFill>
                  <a:srgbClr val="00B0F0"/>
                </a:solidFill>
                <a:effectLst/>
                <a:latin typeface="Times New Roman" panose="02020603050405020304" pitchFamily="18" charset="0"/>
                <a:ea typeface="Times New Roman" panose="02020603050405020304" pitchFamily="18" charset="0"/>
              </a:rPr>
              <a:t>s</a:t>
            </a:r>
            <a:endParaRPr lang="fr-FR" sz="2400" dirty="0">
              <a:effectLst/>
              <a:latin typeface="Times New Roman" panose="02020603050405020304" pitchFamily="18" charset="0"/>
              <a:ea typeface="Times New Roman" panose="02020603050405020304" pitchFamily="18" charset="0"/>
            </a:endParaRPr>
          </a:p>
          <a:p>
            <a:pPr marL="0" indent="0" algn="just">
              <a:buNone/>
            </a:pPr>
            <a:r>
              <a:rPr lang="fr-FR" sz="2400" dirty="0">
                <a:solidFill>
                  <a:srgbClr val="000000"/>
                </a:solidFill>
                <a:effectLst/>
                <a:latin typeface="Times New Roman" panose="02020603050405020304" pitchFamily="18" charset="0"/>
                <a:ea typeface="Times New Roman" panose="02020603050405020304" pitchFamily="18" charset="0"/>
              </a:rPr>
              <a:t>	Des toiles d’araignées suspendu</a:t>
            </a:r>
            <a:r>
              <a:rPr lang="fr-FR" sz="2400" dirty="0">
                <a:solidFill>
                  <a:schemeClr val="accent2"/>
                </a:solidFill>
                <a:effectLst/>
                <a:latin typeface="Times New Roman" panose="02020603050405020304" pitchFamily="18" charset="0"/>
                <a:ea typeface="Times New Roman" panose="02020603050405020304" pitchFamily="18" charset="0"/>
              </a:rPr>
              <a:t>e</a:t>
            </a:r>
            <a:r>
              <a:rPr lang="fr-FR" sz="2400" dirty="0">
                <a:solidFill>
                  <a:srgbClr val="00B0F0"/>
                </a:solidFill>
                <a:effectLst/>
                <a:latin typeface="Times New Roman" panose="02020603050405020304" pitchFamily="18" charset="0"/>
                <a:ea typeface="Times New Roman" panose="02020603050405020304" pitchFamily="18" charset="0"/>
              </a:rPr>
              <a:t>s</a:t>
            </a:r>
            <a:endParaRPr lang="fr-FR" sz="2400" dirty="0">
              <a:effectLst/>
              <a:latin typeface="Times New Roman" panose="02020603050405020304" pitchFamily="18" charset="0"/>
              <a:ea typeface="Times New Roman" panose="02020603050405020304" pitchFamily="18" charset="0"/>
            </a:endParaRPr>
          </a:p>
          <a:p>
            <a:pPr marL="0" indent="0" algn="just">
              <a:buNone/>
            </a:pPr>
            <a:r>
              <a:rPr lang="fr-FR" sz="2400" dirty="0">
                <a:solidFill>
                  <a:srgbClr val="000000"/>
                </a:solidFill>
                <a:effectLst/>
                <a:latin typeface="Times New Roman" panose="02020603050405020304" pitchFamily="18" charset="0"/>
                <a:ea typeface="Times New Roman" panose="02020603050405020304" pitchFamily="18" charset="0"/>
              </a:rPr>
              <a:t>	Quelques casseroles rafistolé</a:t>
            </a:r>
            <a:r>
              <a:rPr lang="fr-FR" sz="2400" dirty="0">
                <a:solidFill>
                  <a:schemeClr val="accent2"/>
                </a:solidFill>
                <a:effectLst/>
                <a:latin typeface="Times New Roman" panose="02020603050405020304" pitchFamily="18" charset="0"/>
                <a:ea typeface="Times New Roman" panose="02020603050405020304" pitchFamily="18" charset="0"/>
              </a:rPr>
              <a:t>e</a:t>
            </a:r>
            <a:r>
              <a:rPr lang="fr-FR" sz="2400" dirty="0">
                <a:solidFill>
                  <a:srgbClr val="00B0F0"/>
                </a:solidFill>
                <a:effectLst/>
                <a:latin typeface="Times New Roman" panose="02020603050405020304" pitchFamily="18" charset="0"/>
                <a:ea typeface="Times New Roman" panose="02020603050405020304" pitchFamily="18" charset="0"/>
              </a:rPr>
              <a:t>s</a:t>
            </a:r>
            <a:endParaRPr lang="fr-FR" sz="2400" dirty="0">
              <a:effectLst/>
              <a:latin typeface="Times New Roman" panose="02020603050405020304" pitchFamily="18" charset="0"/>
              <a:ea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2490664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37BD9C-665C-7761-AC87-212AAA2FB27E}"/>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A3AEE8CC-4024-BF33-6510-6AE2DA3C367F}"/>
              </a:ext>
            </a:extLst>
          </p:cNvPr>
          <p:cNvSpPr>
            <a:spLocks noGrp="1"/>
          </p:cNvSpPr>
          <p:nvPr>
            <p:ph idx="1"/>
          </p:nvPr>
        </p:nvSpPr>
        <p:spPr/>
        <p:txBody>
          <a:bodyPr/>
          <a:lstStyle/>
          <a:p>
            <a:pPr marL="0" indent="0" algn="just">
              <a:buNone/>
            </a:pPr>
            <a:endParaRPr lang="fr-FR" sz="1800" dirty="0">
              <a:solidFill>
                <a:srgbClr val="000000"/>
              </a:solidFill>
              <a:effectLst/>
              <a:latin typeface="Times New Roman" panose="02020603050405020304" pitchFamily="18" charset="0"/>
              <a:ea typeface="Times New Roman" panose="02020603050405020304" pitchFamily="18" charset="0"/>
            </a:endParaRPr>
          </a:p>
          <a:p>
            <a:pPr marL="0" indent="0" algn="just">
              <a:buNone/>
            </a:pPr>
            <a:endParaRPr lang="fr-FR" sz="1800" dirty="0">
              <a:solidFill>
                <a:srgbClr val="000000"/>
              </a:solidFill>
              <a:latin typeface="Times New Roman" panose="02020603050405020304" pitchFamily="18" charset="0"/>
              <a:ea typeface="Times New Roman" panose="02020603050405020304" pitchFamily="18" charset="0"/>
            </a:endParaRPr>
          </a:p>
          <a:p>
            <a:pPr marL="0" indent="0" algn="just">
              <a:buNone/>
            </a:pPr>
            <a:endParaRPr lang="fr-FR" sz="1800" dirty="0">
              <a:solidFill>
                <a:srgbClr val="000000"/>
              </a:solidFill>
              <a:effectLst/>
              <a:latin typeface="Times New Roman" panose="02020603050405020304" pitchFamily="18" charset="0"/>
              <a:ea typeface="Times New Roman" panose="02020603050405020304" pitchFamily="18" charset="0"/>
            </a:endParaRPr>
          </a:p>
          <a:p>
            <a:pPr marL="0" indent="0" algn="just">
              <a:buNone/>
            </a:pPr>
            <a:r>
              <a:rPr lang="fr-FR" sz="2400" dirty="0">
                <a:solidFill>
                  <a:srgbClr val="000000"/>
                </a:solidFill>
                <a:effectLst/>
                <a:latin typeface="Times New Roman" panose="02020603050405020304" pitchFamily="18" charset="0"/>
                <a:ea typeface="Times New Roman" panose="02020603050405020304" pitchFamily="18" charset="0"/>
              </a:rPr>
              <a:t>	Une fenêtre cassée</a:t>
            </a:r>
            <a:endParaRPr lang="fr-FR" sz="2400" dirty="0">
              <a:effectLst/>
              <a:latin typeface="Times New Roman" panose="02020603050405020304" pitchFamily="18" charset="0"/>
              <a:ea typeface="Times New Roman" panose="02020603050405020304" pitchFamily="18" charset="0"/>
            </a:endParaRPr>
          </a:p>
          <a:p>
            <a:pPr marL="0" indent="0" algn="just">
              <a:buNone/>
            </a:pPr>
            <a:r>
              <a:rPr lang="fr-FR" sz="2400" dirty="0">
                <a:solidFill>
                  <a:srgbClr val="000000"/>
                </a:solidFill>
                <a:effectLst/>
                <a:latin typeface="Times New Roman" panose="02020603050405020304" pitchFamily="18" charset="0"/>
                <a:ea typeface="Times New Roman" panose="02020603050405020304" pitchFamily="18" charset="0"/>
              </a:rPr>
              <a:t>	La toile d’araignée suspendue</a:t>
            </a:r>
            <a:endParaRPr lang="fr-FR" sz="2400" dirty="0">
              <a:effectLst/>
              <a:latin typeface="Times New Roman" panose="02020603050405020304" pitchFamily="18" charset="0"/>
              <a:ea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929928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3393F-22FF-A4C4-067D-14E7B827C6A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7804002-15AE-B4BC-F6F8-EA19FAAAEE92}"/>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7603E029-D126-4494-8EE1-FC7DFD80D4D6}"/>
              </a:ext>
            </a:extLst>
          </p:cNvPr>
          <p:cNvSpPr>
            <a:spLocks noGrp="1"/>
          </p:cNvSpPr>
          <p:nvPr>
            <p:ph idx="1"/>
          </p:nvPr>
        </p:nvSpPr>
        <p:spPr/>
        <p:txBody>
          <a:bodyPr/>
          <a:lstStyle/>
          <a:p>
            <a:pPr marL="0" indent="0" algn="just">
              <a:buNone/>
            </a:pPr>
            <a:endParaRPr lang="fr-FR" sz="1800" dirty="0">
              <a:solidFill>
                <a:srgbClr val="000000"/>
              </a:solidFill>
              <a:effectLst/>
              <a:latin typeface="Times New Roman" panose="02020603050405020304" pitchFamily="18" charset="0"/>
              <a:ea typeface="Times New Roman" panose="02020603050405020304" pitchFamily="18" charset="0"/>
            </a:endParaRPr>
          </a:p>
          <a:p>
            <a:pPr marL="0" indent="0" algn="just">
              <a:buNone/>
            </a:pPr>
            <a:endParaRPr lang="fr-FR" sz="1800" dirty="0">
              <a:solidFill>
                <a:srgbClr val="000000"/>
              </a:solidFill>
              <a:latin typeface="Times New Roman" panose="02020603050405020304" pitchFamily="18" charset="0"/>
              <a:ea typeface="Times New Roman" panose="02020603050405020304" pitchFamily="18" charset="0"/>
            </a:endParaRPr>
          </a:p>
          <a:p>
            <a:pPr marL="0" indent="0" algn="just">
              <a:buNone/>
            </a:pPr>
            <a:endParaRPr lang="fr-FR" sz="1800" dirty="0">
              <a:solidFill>
                <a:srgbClr val="000000"/>
              </a:solidFill>
              <a:effectLst/>
              <a:latin typeface="Times New Roman" panose="02020603050405020304" pitchFamily="18" charset="0"/>
              <a:ea typeface="Times New Roman" panose="02020603050405020304" pitchFamily="18" charset="0"/>
            </a:endParaRPr>
          </a:p>
          <a:p>
            <a:pPr marL="0" indent="0" algn="just">
              <a:buNone/>
            </a:pPr>
            <a:r>
              <a:rPr lang="fr-FR" sz="2400" dirty="0">
                <a:solidFill>
                  <a:srgbClr val="000000"/>
                </a:solidFill>
                <a:effectLst/>
                <a:latin typeface="Times New Roman" panose="02020603050405020304" pitchFamily="18" charset="0"/>
                <a:ea typeface="Times New Roman" panose="02020603050405020304" pitchFamily="18" charset="0"/>
              </a:rPr>
              <a:t>	Une fenêtre cassée</a:t>
            </a:r>
            <a:endParaRPr lang="fr-FR" sz="2400" dirty="0">
              <a:effectLst/>
              <a:latin typeface="Times New Roman" panose="02020603050405020304" pitchFamily="18" charset="0"/>
              <a:ea typeface="Times New Roman" panose="02020603050405020304" pitchFamily="18" charset="0"/>
            </a:endParaRPr>
          </a:p>
          <a:p>
            <a:pPr marL="0" indent="0" algn="just">
              <a:buNone/>
            </a:pPr>
            <a:r>
              <a:rPr lang="fr-FR" sz="2400" dirty="0">
                <a:solidFill>
                  <a:srgbClr val="000000"/>
                </a:solidFill>
                <a:effectLst/>
                <a:latin typeface="Times New Roman" panose="02020603050405020304" pitchFamily="18" charset="0"/>
                <a:ea typeface="Times New Roman" panose="02020603050405020304" pitchFamily="18" charset="0"/>
              </a:rPr>
              <a:t>	La toile d’araignée suspendue</a:t>
            </a:r>
            <a:endParaRPr lang="fr-FR" sz="2400" dirty="0">
              <a:effectLst/>
              <a:latin typeface="Times New Roman" panose="02020603050405020304" pitchFamily="18" charset="0"/>
              <a:ea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13666822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AD1C5-A9A1-D9EA-2021-F02CE6C33EF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B1FE84F-200A-5F1D-012C-CC5492922952}"/>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F05DAFBB-426A-1D8B-5285-113DDC4A3218}"/>
              </a:ext>
            </a:extLst>
          </p:cNvPr>
          <p:cNvSpPr>
            <a:spLocks noGrp="1"/>
          </p:cNvSpPr>
          <p:nvPr>
            <p:ph idx="1"/>
          </p:nvPr>
        </p:nvSpPr>
        <p:spPr/>
        <p:txBody>
          <a:bodyPr/>
          <a:lstStyle/>
          <a:p>
            <a:pPr marL="0" indent="0" algn="just">
              <a:buNone/>
            </a:pPr>
            <a:endParaRPr lang="fr-FR" sz="1800" dirty="0">
              <a:solidFill>
                <a:srgbClr val="000000"/>
              </a:solidFill>
              <a:effectLst/>
              <a:latin typeface="Times New Roman" panose="02020603050405020304" pitchFamily="18" charset="0"/>
              <a:ea typeface="Times New Roman" panose="02020603050405020304" pitchFamily="18" charset="0"/>
            </a:endParaRPr>
          </a:p>
          <a:p>
            <a:pPr marL="0" indent="0" algn="just">
              <a:buNone/>
            </a:pPr>
            <a:endParaRPr lang="fr-FR" sz="1800" dirty="0">
              <a:solidFill>
                <a:srgbClr val="000000"/>
              </a:solidFill>
              <a:latin typeface="Times New Roman" panose="02020603050405020304" pitchFamily="18" charset="0"/>
              <a:ea typeface="Times New Roman" panose="02020603050405020304" pitchFamily="18" charset="0"/>
            </a:endParaRPr>
          </a:p>
          <a:p>
            <a:pPr marL="0" indent="0" algn="just">
              <a:buNone/>
            </a:pPr>
            <a:endParaRPr lang="fr-FR" sz="1800" dirty="0">
              <a:solidFill>
                <a:srgbClr val="000000"/>
              </a:solidFill>
              <a:effectLst/>
              <a:latin typeface="Times New Roman" panose="02020603050405020304" pitchFamily="18" charset="0"/>
              <a:ea typeface="Times New Roman" panose="02020603050405020304" pitchFamily="18" charset="0"/>
            </a:endParaRPr>
          </a:p>
          <a:p>
            <a:pPr marL="0" indent="0" algn="just">
              <a:buNone/>
            </a:pPr>
            <a:r>
              <a:rPr lang="fr-FR" sz="2400" dirty="0">
                <a:solidFill>
                  <a:srgbClr val="000000"/>
                </a:solidFill>
                <a:effectLst/>
                <a:latin typeface="Times New Roman" panose="02020603050405020304" pitchFamily="18" charset="0"/>
                <a:ea typeface="Times New Roman" panose="02020603050405020304" pitchFamily="18" charset="0"/>
              </a:rPr>
              <a:t>	Une fenêtre cassée</a:t>
            </a:r>
            <a:endParaRPr lang="fr-FR" sz="2400" dirty="0">
              <a:effectLst/>
              <a:latin typeface="Times New Roman" panose="02020603050405020304" pitchFamily="18" charset="0"/>
              <a:ea typeface="Times New Roman" panose="02020603050405020304" pitchFamily="18" charset="0"/>
            </a:endParaRPr>
          </a:p>
          <a:p>
            <a:pPr marL="0" indent="0" algn="just">
              <a:buNone/>
            </a:pPr>
            <a:r>
              <a:rPr lang="fr-FR" sz="2400" dirty="0">
                <a:solidFill>
                  <a:srgbClr val="000000"/>
                </a:solidFill>
                <a:effectLst/>
                <a:latin typeface="Times New Roman" panose="02020603050405020304" pitchFamily="18" charset="0"/>
                <a:ea typeface="Times New Roman" panose="02020603050405020304" pitchFamily="18" charset="0"/>
              </a:rPr>
              <a:t>	La toile d’araignée suspendue</a:t>
            </a:r>
            <a:endParaRPr lang="fr-FR" sz="2400" dirty="0">
              <a:effectLst/>
              <a:latin typeface="Times New Roman" panose="02020603050405020304" pitchFamily="18" charset="0"/>
              <a:ea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9831341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DD016-6C9D-A1AB-634C-E54009061AD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C60255B-9E12-5740-8283-D9DD1E899E52}"/>
              </a:ext>
            </a:extLst>
          </p:cNvPr>
          <p:cNvSpPr>
            <a:spLocks noGrp="1"/>
          </p:cNvSpPr>
          <p:nvPr>
            <p:ph type="title"/>
          </p:nvPr>
        </p:nvSpPr>
        <p:spPr/>
        <p:txBody>
          <a:bodyPr/>
          <a:lstStyle/>
          <a:p>
            <a:r>
              <a:rPr lang="fr-FR" dirty="0"/>
              <a:t> </a:t>
            </a:r>
          </a:p>
        </p:txBody>
      </p:sp>
      <p:sp>
        <p:nvSpPr>
          <p:cNvPr id="5" name="Espace réservé du contenu 4">
            <a:extLst>
              <a:ext uri="{FF2B5EF4-FFF2-40B4-BE49-F238E27FC236}">
                <a16:creationId xmlns:a16="http://schemas.microsoft.com/office/drawing/2014/main" id="{20A488A4-057A-9A25-57EF-4B8B7C1FBAEB}"/>
              </a:ext>
            </a:extLst>
          </p:cNvPr>
          <p:cNvSpPr>
            <a:spLocks noGrp="1"/>
          </p:cNvSpPr>
          <p:nvPr>
            <p:ph idx="1"/>
          </p:nvPr>
        </p:nvSpPr>
        <p:spPr>
          <a:xfrm>
            <a:off x="901148" y="1629206"/>
            <a:ext cx="10515600" cy="4076665"/>
          </a:xfrm>
        </p:spPr>
        <p:txBody>
          <a:bodyPr/>
          <a:lstStyle/>
          <a:p>
            <a:pPr marL="0" indent="0">
              <a:buNone/>
            </a:pPr>
            <a:r>
              <a:rPr lang="fr-FR" dirty="0"/>
              <a:t> </a:t>
            </a:r>
          </a:p>
          <a:p>
            <a:pPr marL="0" indent="0">
              <a:buNone/>
            </a:pPr>
            <a:endParaRPr lang="fr-FR" dirty="0"/>
          </a:p>
          <a:p>
            <a:pPr marL="0" indent="0">
              <a:buNone/>
            </a:pPr>
            <a:r>
              <a:rPr lang="fr-FR" dirty="0"/>
              <a:t>	</a:t>
            </a:r>
            <a:endParaRPr lang="fr-FR" sz="2400" dirty="0"/>
          </a:p>
        </p:txBody>
      </p:sp>
      <p:sp>
        <p:nvSpPr>
          <p:cNvPr id="4" name="ZoneTexte 3">
            <a:extLst>
              <a:ext uri="{FF2B5EF4-FFF2-40B4-BE49-F238E27FC236}">
                <a16:creationId xmlns:a16="http://schemas.microsoft.com/office/drawing/2014/main" id="{1AB46A9F-D235-7009-7F7D-64207417E533}"/>
              </a:ext>
            </a:extLst>
          </p:cNvPr>
          <p:cNvSpPr txBox="1"/>
          <p:nvPr/>
        </p:nvSpPr>
        <p:spPr>
          <a:xfrm>
            <a:off x="3708400" y="3144318"/>
            <a:ext cx="2981970" cy="523220"/>
          </a:xfrm>
          <a:prstGeom prst="rect">
            <a:avLst/>
          </a:prstGeom>
          <a:noFill/>
        </p:spPr>
        <p:txBody>
          <a:bodyPr wrap="none" rtlCol="0">
            <a:spAutoFit/>
          </a:bodyPr>
          <a:lstStyle/>
          <a:p>
            <a:r>
              <a:rPr lang="fr-FR" sz="2800" dirty="0"/>
              <a:t>des portes fermées</a:t>
            </a:r>
          </a:p>
        </p:txBody>
      </p:sp>
    </p:spTree>
    <p:extLst>
      <p:ext uri="{BB962C8B-B14F-4D97-AF65-F5344CB8AC3E}">
        <p14:creationId xmlns:p14="http://schemas.microsoft.com/office/powerpoint/2010/main" val="256395254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10857</TotalTime>
  <Words>1450</Words>
  <Application>Microsoft Macintosh PowerPoint</Application>
  <PresentationFormat>Grand écran</PresentationFormat>
  <Paragraphs>170</Paragraphs>
  <Slides>18</Slides>
  <Notes>18</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18</vt:i4>
      </vt:variant>
    </vt:vector>
  </HeadingPairs>
  <TitlesOfParts>
    <vt:vector size="23" baseType="lpstr">
      <vt:lpstr>Arial</vt:lpstr>
      <vt:lpstr>Calibri</vt:lpstr>
      <vt:lpstr>Calibri Light</vt:lpstr>
      <vt:lpstr>Times New Roman</vt:lpstr>
      <vt:lpstr>Thème Office</vt:lpstr>
      <vt:lpstr>Cache-cache avec  le féminin pluriel</vt:lpstr>
      <vt:lpstr> </vt:lpstr>
      <vt:lpstr> </vt:lpstr>
      <vt:lpstr> </vt:lpstr>
      <vt:lpstr> </vt:lpstr>
      <vt:lpstr>Présentation PowerPoint</vt:lpstr>
      <vt:lpstr>Présentation PowerPoint</vt:lpstr>
      <vt:lpstr>Présentation PowerPoint</vt:lpstr>
      <vt:lpstr> </vt:lpstr>
      <vt:lpstr>Présentation PowerPoint</vt:lpstr>
      <vt:lpstr> </vt:lpstr>
      <vt:lpstr>Présentation PowerPoint</vt:lpstr>
      <vt:lpstr> </vt:lpstr>
      <vt:lpstr> </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Ponctuer, oraliser</dc:title>
  <dc:creator>Pierre Seve</dc:creator>
  <cp:lastModifiedBy>Pierre Seve</cp:lastModifiedBy>
  <cp:revision>84</cp:revision>
  <cp:lastPrinted>2026-08-04T14:49:46Z</cp:lastPrinted>
  <dcterms:created xsi:type="dcterms:W3CDTF">2023-11-28T21:07:40Z</dcterms:created>
  <dcterms:modified xsi:type="dcterms:W3CDTF">2026-08-04T15:17:36Z</dcterms:modified>
</cp:coreProperties>
</file>