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6" r:id="rId2"/>
    <p:sldId id="257" r:id="rId3"/>
    <p:sldId id="427" r:id="rId4"/>
    <p:sldId id="428" r:id="rId5"/>
    <p:sldId id="258" r:id="rId6"/>
    <p:sldId id="429" r:id="rId7"/>
    <p:sldId id="430" r:id="rId8"/>
    <p:sldId id="431" r:id="rId9"/>
    <p:sldId id="413" r:id="rId10"/>
    <p:sldId id="432" r:id="rId11"/>
    <p:sldId id="433" r:id="rId12"/>
    <p:sldId id="434" r:id="rId13"/>
    <p:sldId id="436" r:id="rId14"/>
    <p:sldId id="437" r:id="rId15"/>
    <p:sldId id="438" r:id="rId16"/>
    <p:sldId id="439" r:id="rId17"/>
    <p:sldId id="441" r:id="rId18"/>
    <p:sldId id="266" r:id="rId19"/>
    <p:sldId id="435" r:id="rId20"/>
    <p:sldId id="415" r:id="rId21"/>
    <p:sldId id="416" r:id="rId22"/>
    <p:sldId id="442" r:id="rId23"/>
    <p:sldId id="269" r:id="rId24"/>
    <p:sldId id="443" r:id="rId25"/>
    <p:sldId id="444" r:id="rId26"/>
    <p:sldId id="445" r:id="rId27"/>
    <p:sldId id="446" r:id="rId28"/>
    <p:sldId id="447" r:id="rId29"/>
    <p:sldId id="448" r:id="rId30"/>
    <p:sldId id="449" r:id="rId31"/>
    <p:sldId id="450" r:id="rId32"/>
    <p:sldId id="451" r:id="rId33"/>
    <p:sldId id="452" r:id="rId3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43"/>
    <p:restoredTop sz="55418"/>
  </p:normalViewPr>
  <p:slideViewPr>
    <p:cSldViewPr snapToGrid="0">
      <p:cViewPr varScale="1">
        <p:scale>
          <a:sx n="58" d="100"/>
          <a:sy n="58" d="100"/>
        </p:scale>
        <p:origin x="127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704990-90B1-9944-9347-BA30534B9A9F}" type="datetimeFigureOut">
              <a:rPr lang="fr-FR" smtClean="0"/>
              <a:t>03/08/2026</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D31AE9-63BD-2C46-83DF-3F7E40509CED}" type="slidenum">
              <a:rPr lang="fr-FR" smtClean="0"/>
              <a:t>‹N°›</a:t>
            </a:fld>
            <a:endParaRPr lang="fr-FR" dirty="0"/>
          </a:p>
        </p:txBody>
      </p:sp>
    </p:spTree>
    <p:extLst>
      <p:ext uri="{BB962C8B-B14F-4D97-AF65-F5344CB8AC3E}">
        <p14:creationId xmlns:p14="http://schemas.microsoft.com/office/powerpoint/2010/main" val="1959072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solidFill>
                  <a:schemeClr val="tx1"/>
                </a:solidFill>
                <a:latin typeface="+mn-lt"/>
              </a:rPr>
              <a:t>LA PHRASE </a:t>
            </a:r>
            <a:r>
              <a:rPr lang="fr-FR" sz="1200" i="1" dirty="0">
                <a:solidFill>
                  <a:schemeClr val="tx1"/>
                </a:solidFill>
                <a:latin typeface="+mn-lt"/>
              </a:rPr>
              <a:t>Accord des participes passés</a:t>
            </a:r>
          </a:p>
          <a:p>
            <a:r>
              <a:rPr lang="fr-FR" sz="1200" b="1" i="0" dirty="0">
                <a:solidFill>
                  <a:schemeClr val="tx1"/>
                </a:solidFill>
                <a:latin typeface="+mn-lt"/>
              </a:rPr>
              <a:t>CM2-21  Est-ce qu’on accorde le participe ?</a:t>
            </a:r>
          </a:p>
          <a:p>
            <a:endParaRPr lang="fr-FR" sz="1200" b="1" i="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i="1" dirty="0">
                <a:solidFill>
                  <a:schemeClr val="tx1"/>
                </a:solidFill>
                <a:effectLst/>
                <a:latin typeface="+mn-lt"/>
                <a:ea typeface="Calibri" panose="020F0502020204030204" pitchFamily="34" charset="0"/>
                <a:cs typeface="Times New Roman" panose="02020603050405020304" pitchFamily="18" charset="0"/>
              </a:rPr>
              <a:t>Certaines diapositives ont été dupliquées afin de scinder le commentaire du mode présentateur en deux parties lorsque le propos est long. Cela vous permettra de poursuivre vos explications de manière plus fluide. </a:t>
            </a:r>
            <a:endParaRPr lang="fr-FR" sz="1200" dirty="0">
              <a:solidFill>
                <a:schemeClr val="tx1"/>
              </a:solidFill>
              <a:effectLst/>
              <a:latin typeface="+mn-lt"/>
              <a:ea typeface="Calibri" panose="020F0502020204030204" pitchFamily="34" charset="0"/>
              <a:cs typeface="Times New Roman" panose="02020603050405020304" pitchFamily="18" charset="0"/>
            </a:endParaRPr>
          </a:p>
          <a:p>
            <a:endParaRPr lang="fr-FR" b="1" i="0" dirty="0"/>
          </a:p>
          <a:p>
            <a:endParaRPr lang="fr-FR" i="0" dirty="0"/>
          </a:p>
          <a:p>
            <a:endParaRPr lang="fr-FR" i="0"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1</a:t>
            </a:fld>
            <a:endParaRPr lang="fr-FR" dirty="0"/>
          </a:p>
        </p:txBody>
      </p:sp>
    </p:spTree>
    <p:extLst>
      <p:ext uri="{BB962C8B-B14F-4D97-AF65-F5344CB8AC3E}">
        <p14:creationId xmlns:p14="http://schemas.microsoft.com/office/powerpoint/2010/main" val="980285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37238-2C79-EFDA-81BE-A766746A71D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B244AC-0C88-D7F8-4F3F-FD469568507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44EA137-DC2D-CF84-D1A9-4724E64EAD8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latin typeface="+mn-lt"/>
              </a:rPr>
              <a:t>Réponse attendue </a:t>
            </a:r>
            <a:r>
              <a:rPr lang="fr-FR" sz="1200" dirty="0">
                <a:solidFill>
                  <a:schemeClr val="tx1"/>
                </a:solidFill>
                <a:latin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i="1" dirty="0">
                <a:solidFill>
                  <a:schemeClr val="tx1"/>
                </a:solidFill>
                <a:effectLst/>
                <a:latin typeface="+mn-lt"/>
                <a:ea typeface="Calibri" panose="020F0502020204030204" pitchFamily="34" charset="0"/>
              </a:rPr>
              <a:t>Contente</a:t>
            </a:r>
            <a:r>
              <a:rPr lang="fr-FR" sz="1200" dirty="0">
                <a:solidFill>
                  <a:schemeClr val="tx1"/>
                </a:solidFill>
                <a:effectLst/>
                <a:latin typeface="+mn-lt"/>
                <a:ea typeface="Calibri" panose="020F0502020204030204" pitchFamily="34" charset="0"/>
              </a:rPr>
              <a:t> est un adjectif, il dit comment est l’otarie.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rPr>
              <a:t>Expliquer</a:t>
            </a:r>
            <a:r>
              <a:rPr lang="fr-FR" sz="1200" dirty="0">
                <a:solidFill>
                  <a:schemeClr val="tx1"/>
                </a:solidFill>
                <a:effectLst/>
                <a:latin typeface="+mn-lt"/>
                <a:ea typeface="Calibri" panose="020F0502020204030204" pitchFamily="34" charset="0"/>
              </a:rPr>
              <a:t> : « </a:t>
            </a:r>
            <a:r>
              <a:rPr lang="fr-FR" sz="1200" i="1" dirty="0">
                <a:solidFill>
                  <a:schemeClr val="tx1"/>
                </a:solidFill>
                <a:effectLst/>
                <a:latin typeface="+mn-lt"/>
                <a:ea typeface="Calibri" panose="020F0502020204030204" pitchFamily="34" charset="0"/>
              </a:rPr>
              <a:t>Contente </a:t>
            </a:r>
            <a:r>
              <a:rPr lang="fr-FR" sz="1200" dirty="0">
                <a:solidFill>
                  <a:schemeClr val="tx1"/>
                </a:solidFill>
                <a:effectLst/>
                <a:latin typeface="+mn-lt"/>
                <a:ea typeface="Calibri" panose="020F0502020204030204" pitchFamily="34" charset="0"/>
              </a:rPr>
              <a:t>est un adjectif qui dit comment est l’otarie. Il est dans le groupe du verbe et il renvoie à la même personne que le sujet du verbe. C’est donc un attribut du sujet. L’attribut du sujet s’accorde avec le sujet. </a:t>
            </a:r>
            <a:r>
              <a:rPr lang="fr-FR" sz="1200" i="1" dirty="0">
                <a:solidFill>
                  <a:schemeClr val="tx1"/>
                </a:solidFill>
                <a:effectLst/>
                <a:latin typeface="+mn-lt"/>
                <a:ea typeface="Calibri" panose="020F0502020204030204" pitchFamily="34" charset="0"/>
              </a:rPr>
              <a:t>Contente</a:t>
            </a:r>
            <a:r>
              <a:rPr lang="fr-FR" sz="1200" dirty="0">
                <a:solidFill>
                  <a:schemeClr val="tx1"/>
                </a:solidFill>
                <a:effectLst/>
                <a:latin typeface="+mn-lt"/>
                <a:ea typeface="Calibri" panose="020F0502020204030204" pitchFamily="34" charset="0"/>
              </a:rPr>
              <a:t> est au féminin, il est accordé au féminin parce que le sujet est un groupe du nom féminin.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latin typeface="+mn-lt"/>
            </a:endParaRPr>
          </a:p>
        </p:txBody>
      </p:sp>
      <p:sp>
        <p:nvSpPr>
          <p:cNvPr id="4" name="Espace réservé du numéro de diapositive 3">
            <a:extLst>
              <a:ext uri="{FF2B5EF4-FFF2-40B4-BE49-F238E27FC236}">
                <a16:creationId xmlns:a16="http://schemas.microsoft.com/office/drawing/2014/main" id="{E11CB631-2FBE-F0D3-67E9-A54E89AE8F8E}"/>
              </a:ext>
            </a:extLst>
          </p:cNvPr>
          <p:cNvSpPr>
            <a:spLocks noGrp="1"/>
          </p:cNvSpPr>
          <p:nvPr>
            <p:ph type="sldNum" sz="quarter" idx="5"/>
          </p:nvPr>
        </p:nvSpPr>
        <p:spPr/>
        <p:txBody>
          <a:bodyPr/>
          <a:lstStyle/>
          <a:p>
            <a:fld id="{DED31AE9-63BD-2C46-83DF-3F7E40509CED}" type="slidenum">
              <a:rPr lang="fr-FR" smtClean="0"/>
              <a:t>10</a:t>
            </a:fld>
            <a:endParaRPr lang="fr-FR" dirty="0"/>
          </a:p>
        </p:txBody>
      </p:sp>
    </p:spTree>
    <p:extLst>
      <p:ext uri="{BB962C8B-B14F-4D97-AF65-F5344CB8AC3E}">
        <p14:creationId xmlns:p14="http://schemas.microsoft.com/office/powerpoint/2010/main" val="1476243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Commenter</a:t>
            </a:r>
            <a:r>
              <a:rPr lang="fr-FR" dirty="0"/>
              <a:t> : « Vous vous souvenez ? L’attribut du sujet parle de la même chose que le sujet. Quand l’oiseau et le repas sont une seule et même chose, alors l’oiseau est une proie.</a:t>
            </a:r>
          </a:p>
          <a:p>
            <a:r>
              <a:rPr lang="fr-FR" dirty="0"/>
              <a:t>Dans notre phrase, </a:t>
            </a:r>
            <a:r>
              <a:rPr lang="fr-FR" i="1" dirty="0"/>
              <a:t>contente</a:t>
            </a:r>
            <a:r>
              <a:rPr lang="fr-FR" dirty="0"/>
              <a:t> parle du même animal que le mot </a:t>
            </a:r>
            <a:r>
              <a:rPr lang="fr-FR" i="1" dirty="0"/>
              <a:t>otarie</a:t>
            </a:r>
            <a:r>
              <a:rPr lang="fr-FR" dirty="0"/>
              <a:t>. C’est un attribut du sujet. »</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11</a:t>
            </a:fld>
            <a:endParaRPr lang="fr-FR" dirty="0"/>
          </a:p>
        </p:txBody>
      </p:sp>
    </p:spTree>
    <p:extLst>
      <p:ext uri="{BB962C8B-B14F-4D97-AF65-F5344CB8AC3E}">
        <p14:creationId xmlns:p14="http://schemas.microsoft.com/office/powerpoint/2010/main" val="11614807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D74C8-80EE-39E6-B2D2-94981BCA5F2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85E01F1-4612-57AC-7AC4-BDD15D20F9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D402BDF-5F67-6DD3-3798-C0AA6CE37664}"/>
              </a:ext>
            </a:extLst>
          </p:cNvPr>
          <p:cNvSpPr>
            <a:spLocks noGrp="1"/>
          </p:cNvSpPr>
          <p:nvPr>
            <p:ph type="body" idx="1"/>
          </p:nvPr>
        </p:nvSpPr>
        <p:spPr/>
        <p:txBody>
          <a:bodyPr/>
          <a:lstStyle/>
          <a:p>
            <a:pPr algn="just"/>
            <a:r>
              <a:rPr lang="fr-FR" sz="1200" dirty="0">
                <a:solidFill>
                  <a:schemeClr val="tx1"/>
                </a:solidFill>
                <a:effectLst/>
                <a:latin typeface="+mn-lt"/>
                <a:ea typeface="Calibri" panose="020F0502020204030204" pitchFamily="34" charset="0"/>
              </a:rPr>
              <a:t>Demander : « Pourquoi est-ce qu’il y a un -</a:t>
            </a:r>
            <a:r>
              <a:rPr lang="fr-FR" sz="1200" i="1" dirty="0">
                <a:solidFill>
                  <a:schemeClr val="tx1"/>
                </a:solidFill>
                <a:effectLst/>
                <a:latin typeface="+mn-lt"/>
                <a:ea typeface="Calibri" panose="020F0502020204030204" pitchFamily="34" charset="0"/>
              </a:rPr>
              <a:t>e </a:t>
            </a:r>
            <a:r>
              <a:rPr lang="fr-FR" sz="1200" dirty="0">
                <a:solidFill>
                  <a:schemeClr val="tx1"/>
                </a:solidFill>
                <a:effectLst/>
                <a:latin typeface="+mn-lt"/>
                <a:ea typeface="Calibri" panose="020F0502020204030204" pitchFamily="34" charset="0"/>
              </a:rPr>
              <a:t>au participe passé </a:t>
            </a:r>
            <a:r>
              <a:rPr lang="fr-FR" sz="1200" i="1" dirty="0">
                <a:solidFill>
                  <a:schemeClr val="tx1"/>
                </a:solidFill>
                <a:effectLst/>
                <a:latin typeface="+mn-lt"/>
                <a:ea typeface="Calibri" panose="020F0502020204030204" pitchFamily="34" charset="0"/>
              </a:rPr>
              <a:t>partie</a:t>
            </a:r>
            <a:r>
              <a:rPr lang="fr-FR" sz="1200" dirty="0">
                <a:solidFill>
                  <a:schemeClr val="tx1"/>
                </a:solidFill>
                <a:effectLst/>
                <a:latin typeface="+mn-lt"/>
                <a:ea typeface="Calibri" panose="020F0502020204030204" pitchFamily="34" charset="0"/>
              </a:rPr>
              <a:t> ? »</a:t>
            </a:r>
          </a:p>
          <a:p>
            <a:pPr algn="just"/>
            <a:r>
              <a:rPr lang="fr-FR" sz="1200" u="sng" dirty="0">
                <a:solidFill>
                  <a:schemeClr val="tx1"/>
                </a:solidFill>
                <a:effectLst/>
                <a:latin typeface="+mn-lt"/>
                <a:ea typeface="Calibri" panose="020F0502020204030204" pitchFamily="34" charset="0"/>
              </a:rPr>
              <a:t>Réponse probable </a:t>
            </a:r>
            <a:r>
              <a:rPr lang="fr-FR" sz="1200" dirty="0">
                <a:solidFill>
                  <a:schemeClr val="tx1"/>
                </a:solidFill>
                <a:effectLst/>
                <a:latin typeface="+mn-lt"/>
                <a:ea typeface="Calibri" panose="020F0502020204030204" pitchFamily="34" charset="0"/>
              </a:rPr>
              <a:t>:</a:t>
            </a:r>
          </a:p>
          <a:p>
            <a:pPr algn="just"/>
            <a:r>
              <a:rPr lang="fr-FR" sz="1200" dirty="0">
                <a:solidFill>
                  <a:schemeClr val="tx1"/>
                </a:solidFill>
                <a:effectLst/>
                <a:latin typeface="+mn-lt"/>
                <a:ea typeface="Calibri" panose="020F0502020204030204" pitchFamily="34" charset="0"/>
              </a:rPr>
              <a:t>Parce que ça va avec le mot </a:t>
            </a:r>
            <a:r>
              <a:rPr lang="fr-FR" sz="1200" i="1" dirty="0">
                <a:solidFill>
                  <a:schemeClr val="tx1"/>
                </a:solidFill>
                <a:effectLst/>
                <a:latin typeface="+mn-lt"/>
                <a:ea typeface="Calibri" panose="020F0502020204030204" pitchFamily="34" charset="0"/>
              </a:rPr>
              <a:t>elle</a:t>
            </a:r>
            <a:r>
              <a:rPr lang="fr-FR" sz="1200" dirty="0">
                <a:solidFill>
                  <a:schemeClr val="tx1"/>
                </a:solidFill>
                <a:effectLst/>
                <a:latin typeface="+mn-lt"/>
                <a:ea typeface="Calibri" panose="020F0502020204030204" pitchFamily="34" charset="0"/>
              </a:rPr>
              <a:t>.</a:t>
            </a:r>
          </a:p>
          <a:p>
            <a:pPr algn="just"/>
            <a:r>
              <a:rPr lang="fr-FR" sz="1200" dirty="0">
                <a:solidFill>
                  <a:schemeClr val="tx1"/>
                </a:solidFill>
                <a:effectLst/>
                <a:latin typeface="+mn-lt"/>
                <a:ea typeface="Calibri" panose="020F0502020204030204" pitchFamily="34" charset="0"/>
              </a:rPr>
              <a:t> </a:t>
            </a:r>
          </a:p>
          <a:p>
            <a:pPr algn="just"/>
            <a:r>
              <a:rPr lang="fr-FR" sz="1200" b="1" dirty="0">
                <a:solidFill>
                  <a:schemeClr val="tx1"/>
                </a:solidFill>
                <a:effectLst/>
                <a:latin typeface="+mn-lt"/>
                <a:ea typeface="Calibri" panose="020F0502020204030204" pitchFamily="34" charset="0"/>
              </a:rPr>
              <a:t>Expliquer</a:t>
            </a:r>
            <a:r>
              <a:rPr lang="fr-FR" sz="1200" dirty="0">
                <a:solidFill>
                  <a:schemeClr val="tx1"/>
                </a:solidFill>
                <a:effectLst/>
                <a:latin typeface="+mn-lt"/>
                <a:ea typeface="Calibri" panose="020F0502020204030204" pitchFamily="34" charset="0"/>
              </a:rPr>
              <a:t> : « </a:t>
            </a:r>
            <a:r>
              <a:rPr lang="fr-FR" sz="1200" i="1" dirty="0">
                <a:solidFill>
                  <a:schemeClr val="tx1"/>
                </a:solidFill>
                <a:effectLst/>
                <a:latin typeface="+mn-lt"/>
                <a:ea typeface="Calibri" panose="020F0502020204030204" pitchFamily="34" charset="0"/>
              </a:rPr>
              <a:t>est partie</a:t>
            </a:r>
            <a:r>
              <a:rPr lang="fr-FR" sz="1200" dirty="0">
                <a:solidFill>
                  <a:schemeClr val="tx1"/>
                </a:solidFill>
                <a:effectLst/>
                <a:latin typeface="+mn-lt"/>
                <a:ea typeface="Calibri" panose="020F0502020204030204" pitchFamily="34" charset="0"/>
              </a:rPr>
              <a:t> est le passé composé du verbe </a:t>
            </a:r>
            <a:r>
              <a:rPr lang="fr-FR" sz="1200" i="1" dirty="0">
                <a:solidFill>
                  <a:schemeClr val="tx1"/>
                </a:solidFill>
                <a:effectLst/>
                <a:latin typeface="+mn-lt"/>
                <a:ea typeface="Calibri" panose="020F0502020204030204" pitchFamily="34" charset="0"/>
              </a:rPr>
              <a:t>partir</a:t>
            </a:r>
            <a:r>
              <a:rPr lang="fr-FR" sz="1200" dirty="0">
                <a:solidFill>
                  <a:schemeClr val="tx1"/>
                </a:solidFill>
                <a:effectLst/>
                <a:latin typeface="+mn-lt"/>
                <a:ea typeface="Calibri" panose="020F0502020204030204" pitchFamily="34" charset="0"/>
              </a:rPr>
              <a:t>, ici </a:t>
            </a:r>
            <a:r>
              <a:rPr lang="fr-FR" sz="1200" i="1" dirty="0">
                <a:solidFill>
                  <a:schemeClr val="tx1"/>
                </a:solidFill>
                <a:effectLst/>
                <a:latin typeface="+mn-lt"/>
                <a:ea typeface="Calibri" panose="020F0502020204030204" pitchFamily="34" charset="0"/>
              </a:rPr>
              <a:t>partie</a:t>
            </a:r>
            <a:r>
              <a:rPr lang="fr-FR" sz="1200" dirty="0">
                <a:solidFill>
                  <a:schemeClr val="tx1"/>
                </a:solidFill>
                <a:effectLst/>
                <a:latin typeface="+mn-lt"/>
                <a:ea typeface="Calibri" panose="020F0502020204030204" pitchFamily="34" charset="0"/>
              </a:rPr>
              <a:t> n’est pas un adjectif mais c’est un morceau du passé composé. Mais on fait </a:t>
            </a:r>
            <a:r>
              <a:rPr lang="fr-FR" sz="1200" b="1" dirty="0">
                <a:solidFill>
                  <a:schemeClr val="tx1"/>
                </a:solidFill>
                <a:effectLst/>
                <a:latin typeface="+mn-lt"/>
                <a:ea typeface="Calibri" panose="020F0502020204030204" pitchFamily="34" charset="0"/>
              </a:rPr>
              <a:t>comme si</a:t>
            </a:r>
            <a:r>
              <a:rPr lang="fr-FR" sz="1200" dirty="0">
                <a:solidFill>
                  <a:schemeClr val="tx1"/>
                </a:solidFill>
                <a:effectLst/>
                <a:latin typeface="+mn-lt"/>
                <a:ea typeface="Calibri" panose="020F0502020204030204" pitchFamily="34" charset="0"/>
              </a:rPr>
              <a:t> c’était un adjectif attribut. En fait, </a:t>
            </a:r>
            <a:r>
              <a:rPr lang="fr-FR" sz="1200" i="1" dirty="0">
                <a:solidFill>
                  <a:schemeClr val="tx1"/>
                </a:solidFill>
                <a:effectLst/>
                <a:latin typeface="+mn-lt"/>
                <a:ea typeface="Calibri" panose="020F0502020204030204" pitchFamily="34" charset="0"/>
              </a:rPr>
              <a:t>partie </a:t>
            </a:r>
            <a:r>
              <a:rPr lang="fr-FR" sz="1200" dirty="0">
                <a:solidFill>
                  <a:schemeClr val="tx1"/>
                </a:solidFill>
                <a:effectLst/>
                <a:latin typeface="+mn-lt"/>
                <a:ea typeface="Calibri" panose="020F0502020204030204" pitchFamily="34" charset="0"/>
              </a:rPr>
              <a:t>appartient à deux classes grammaticales : c’est le participe passé mais c’est aussi la forme adjective du verbe (</a:t>
            </a:r>
            <a:r>
              <a:rPr lang="fr-FR" sz="1200" i="1" dirty="0">
                <a:solidFill>
                  <a:schemeClr val="tx1"/>
                </a:solidFill>
                <a:effectLst/>
                <a:latin typeface="+mn-lt"/>
                <a:ea typeface="Calibri" panose="020F0502020204030204" pitchFamily="34" charset="0"/>
              </a:rPr>
              <a:t>ton frère semble parti</a:t>
            </a:r>
            <a:r>
              <a:rPr lang="fr-FR" sz="1200" dirty="0">
                <a:solidFill>
                  <a:schemeClr val="tx1"/>
                </a:solidFill>
                <a:effectLst/>
                <a:latin typeface="+mn-lt"/>
                <a:ea typeface="Calibri" panose="020F0502020204030204" pitchFamily="34" charset="0"/>
              </a:rPr>
              <a:t>).  Avec l’auxiliaire </a:t>
            </a:r>
            <a:r>
              <a:rPr lang="fr-FR" sz="1200" i="1" dirty="0">
                <a:solidFill>
                  <a:schemeClr val="tx1"/>
                </a:solidFill>
                <a:effectLst/>
                <a:latin typeface="+mn-lt"/>
                <a:ea typeface="Calibri" panose="020F0502020204030204" pitchFamily="34" charset="0"/>
              </a:rPr>
              <a:t>être</a:t>
            </a:r>
            <a:r>
              <a:rPr lang="fr-FR" sz="1200" dirty="0">
                <a:solidFill>
                  <a:schemeClr val="tx1"/>
                </a:solidFill>
                <a:effectLst/>
                <a:latin typeface="+mn-lt"/>
                <a:ea typeface="Calibri" panose="020F0502020204030204" pitchFamily="34" charset="0"/>
              </a:rPr>
              <a:t>, on fait </a:t>
            </a:r>
            <a:r>
              <a:rPr lang="fr-FR" sz="1200" b="1" dirty="0">
                <a:solidFill>
                  <a:schemeClr val="tx1"/>
                </a:solidFill>
                <a:effectLst/>
                <a:latin typeface="+mn-lt"/>
                <a:ea typeface="Calibri" panose="020F0502020204030204" pitchFamily="34" charset="0"/>
              </a:rPr>
              <a:t>comme si</a:t>
            </a:r>
            <a:r>
              <a:rPr lang="fr-FR" sz="1200" dirty="0">
                <a:solidFill>
                  <a:schemeClr val="tx1"/>
                </a:solidFill>
                <a:effectLst/>
                <a:latin typeface="+mn-lt"/>
                <a:ea typeface="Calibri" panose="020F0502020204030204" pitchFamily="34" charset="0"/>
              </a:rPr>
              <a:t> le participe était un attribut et on l’accorde avec le sujet. »</a:t>
            </a:r>
          </a:p>
          <a:p>
            <a:endParaRPr lang="fr-FR" sz="1200" dirty="0">
              <a:solidFill>
                <a:schemeClr val="tx1"/>
              </a:solidFill>
              <a:latin typeface="+mn-lt"/>
            </a:endParaRPr>
          </a:p>
        </p:txBody>
      </p:sp>
      <p:sp>
        <p:nvSpPr>
          <p:cNvPr id="4" name="Espace réservé du numéro de diapositive 3">
            <a:extLst>
              <a:ext uri="{FF2B5EF4-FFF2-40B4-BE49-F238E27FC236}">
                <a16:creationId xmlns:a16="http://schemas.microsoft.com/office/drawing/2014/main" id="{45571E26-5634-BE0D-CA96-40FB8AF9BEC5}"/>
              </a:ext>
            </a:extLst>
          </p:cNvPr>
          <p:cNvSpPr>
            <a:spLocks noGrp="1"/>
          </p:cNvSpPr>
          <p:nvPr>
            <p:ph type="sldNum" sz="quarter" idx="5"/>
          </p:nvPr>
        </p:nvSpPr>
        <p:spPr/>
        <p:txBody>
          <a:bodyPr/>
          <a:lstStyle/>
          <a:p>
            <a:fld id="{DED31AE9-63BD-2C46-83DF-3F7E40509CED}" type="slidenum">
              <a:rPr lang="fr-FR" smtClean="0"/>
              <a:t>12</a:t>
            </a:fld>
            <a:endParaRPr lang="fr-FR" dirty="0"/>
          </a:p>
        </p:txBody>
      </p:sp>
    </p:spTree>
    <p:extLst>
      <p:ext uri="{BB962C8B-B14F-4D97-AF65-F5344CB8AC3E}">
        <p14:creationId xmlns:p14="http://schemas.microsoft.com/office/powerpoint/2010/main" val="3416844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D1F2C-6A91-5CCA-725D-1C98D958CB4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2AED6DC-125A-29A9-EB06-2C9C0A2294B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2F05764-783E-2F6F-EA1E-777F1A90DA6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cs typeface="Calibri" panose="020F0502020204030204" pitchFamily="34" charset="0"/>
              </a:rPr>
              <a:t>Donner la consigne</a:t>
            </a:r>
            <a:r>
              <a:rPr lang="fr-FR" sz="1200" b="1" dirty="0">
                <a:solidFill>
                  <a:schemeClr val="tx1"/>
                </a:solidFill>
                <a:effectLst/>
                <a:latin typeface="+mn-lt"/>
                <a:ea typeface="Calibri" panose="020F0502020204030204" pitchFamily="34" charset="0"/>
              </a:rPr>
              <a:t> </a:t>
            </a:r>
            <a:r>
              <a:rPr lang="fr-FR" sz="1200" dirty="0">
                <a:solidFill>
                  <a:schemeClr val="tx1"/>
                </a:solidFill>
                <a:effectLst/>
                <a:latin typeface="+mn-lt"/>
                <a:ea typeface="Calibri" panose="020F0502020204030204" pitchFamily="34" charset="0"/>
              </a:rPr>
              <a:t>: « Sur votre ardoise, écrivez le participe passé et justifiez sa graphie.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rPr>
              <a:t>Réponse attendue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libri" panose="020F0502020204030204" pitchFamily="34" charset="0"/>
              </a:rPr>
              <a:t>[Voir diapositive suivante]</a:t>
            </a:r>
          </a:p>
          <a:p>
            <a:endParaRPr lang="fr-FR" sz="1200" dirty="0">
              <a:solidFill>
                <a:schemeClr val="tx1"/>
              </a:solidFill>
              <a:latin typeface="+mn-lt"/>
            </a:endParaRPr>
          </a:p>
        </p:txBody>
      </p:sp>
      <p:sp>
        <p:nvSpPr>
          <p:cNvPr id="4" name="Espace réservé du numéro de diapositive 3">
            <a:extLst>
              <a:ext uri="{FF2B5EF4-FFF2-40B4-BE49-F238E27FC236}">
                <a16:creationId xmlns:a16="http://schemas.microsoft.com/office/drawing/2014/main" id="{BDF84CCD-858F-EF1F-4B79-0DE286EAFC49}"/>
              </a:ext>
            </a:extLst>
          </p:cNvPr>
          <p:cNvSpPr>
            <a:spLocks noGrp="1"/>
          </p:cNvSpPr>
          <p:nvPr>
            <p:ph type="sldNum" sz="quarter" idx="5"/>
          </p:nvPr>
        </p:nvSpPr>
        <p:spPr/>
        <p:txBody>
          <a:bodyPr/>
          <a:lstStyle/>
          <a:p>
            <a:fld id="{DED31AE9-63BD-2C46-83DF-3F7E40509CED}" type="slidenum">
              <a:rPr lang="fr-FR" smtClean="0"/>
              <a:t>13</a:t>
            </a:fld>
            <a:endParaRPr lang="fr-FR" dirty="0"/>
          </a:p>
        </p:txBody>
      </p:sp>
    </p:spTree>
    <p:extLst>
      <p:ext uri="{BB962C8B-B14F-4D97-AF65-F5344CB8AC3E}">
        <p14:creationId xmlns:p14="http://schemas.microsoft.com/office/powerpoint/2010/main" val="24253875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3984E-73CF-6DE7-7F1B-502F577DC7F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521642C-F44C-AD5B-6228-B7E2F41B24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6E9438-71C5-3D0E-E3FF-486AC020103C}"/>
              </a:ext>
            </a:extLst>
          </p:cNvPr>
          <p:cNvSpPr>
            <a:spLocks noGrp="1"/>
          </p:cNvSpPr>
          <p:nvPr>
            <p:ph type="body" idx="1"/>
          </p:nvPr>
        </p:nvSpPr>
        <p:spPr/>
        <p:txBody>
          <a:bodyPr/>
          <a:lstStyle/>
          <a:p>
            <a:pPr>
              <a:tabLst>
                <a:tab pos="567690" algn="l"/>
              </a:tabLst>
            </a:pPr>
            <a:r>
              <a:rPr lang="fr-FR" sz="1200" u="sng" dirty="0">
                <a:solidFill>
                  <a:schemeClr val="tx1"/>
                </a:solidFill>
                <a:effectLst/>
                <a:latin typeface="+mn-lt"/>
                <a:ea typeface="Calibri" panose="020F0502020204030204" pitchFamily="34" charset="0"/>
              </a:rPr>
              <a:t>Réponse attendue </a:t>
            </a:r>
            <a:r>
              <a:rPr lang="fr-FR" sz="1200" dirty="0">
                <a:solidFill>
                  <a:schemeClr val="tx1"/>
                </a:solidFill>
                <a:effectLst/>
                <a:latin typeface="+mn-lt"/>
                <a:ea typeface="Calibri" panose="020F0502020204030204" pitchFamily="34" charset="0"/>
              </a:rPr>
              <a:t>:</a:t>
            </a:r>
          </a:p>
          <a:p>
            <a:pPr>
              <a:tabLst>
                <a:tab pos="567690" algn="l"/>
              </a:tabLst>
            </a:pPr>
            <a:r>
              <a:rPr lang="fr-FR" sz="1200" dirty="0">
                <a:solidFill>
                  <a:schemeClr val="tx1"/>
                </a:solidFill>
                <a:effectLst/>
                <a:latin typeface="+mn-lt"/>
                <a:ea typeface="Calibri" panose="020F0502020204030204" pitchFamily="34" charset="0"/>
              </a:rPr>
              <a:t>Le participe passé s’accorde en genre et en nombre avec le sujet </a:t>
            </a:r>
            <a:r>
              <a:rPr lang="fr-FR" sz="1200" i="1" dirty="0">
                <a:solidFill>
                  <a:schemeClr val="tx1"/>
                </a:solidFill>
                <a:effectLst/>
                <a:latin typeface="+mn-lt"/>
                <a:ea typeface="Calibri" panose="020F0502020204030204" pitchFamily="34" charset="0"/>
              </a:rPr>
              <a:t>les otaries</a:t>
            </a:r>
            <a:r>
              <a:rPr lang="fr-FR" sz="1200" dirty="0">
                <a:solidFill>
                  <a:schemeClr val="tx1"/>
                </a:solidFill>
                <a:effectLst/>
                <a:latin typeface="+mn-lt"/>
                <a:ea typeface="Calibri" panose="020F0502020204030204" pitchFamily="34" charset="0"/>
              </a:rPr>
              <a:t> féminin pluriel.</a:t>
            </a:r>
          </a:p>
          <a:p>
            <a:r>
              <a:rPr lang="fr-FR" sz="1200" dirty="0">
                <a:solidFill>
                  <a:schemeClr val="tx1"/>
                </a:solidFill>
                <a:effectLst/>
                <a:latin typeface="+mn-lt"/>
                <a:ea typeface="Calibri" panose="020F0502020204030204" pitchFamily="34" charset="0"/>
              </a:rPr>
              <a:t> </a:t>
            </a:r>
          </a:p>
          <a:p>
            <a:r>
              <a:rPr lang="fr-FR" sz="1200" b="1" dirty="0">
                <a:solidFill>
                  <a:schemeClr val="tx1"/>
                </a:solidFill>
                <a:effectLst/>
                <a:latin typeface="+mn-lt"/>
                <a:ea typeface="Calibri" panose="020F0502020204030204" pitchFamily="34" charset="0"/>
              </a:rPr>
              <a:t>Expliquer</a:t>
            </a:r>
            <a:r>
              <a:rPr lang="fr-FR" sz="1200" dirty="0">
                <a:solidFill>
                  <a:schemeClr val="tx1"/>
                </a:solidFill>
                <a:effectLst/>
                <a:latin typeface="+mn-lt"/>
                <a:ea typeface="Calibri" panose="020F0502020204030204" pitchFamily="34" charset="0"/>
              </a:rPr>
              <a:t> : « Au passé composé, avec l’auxiliaire </a:t>
            </a:r>
            <a:r>
              <a:rPr lang="fr-FR" sz="1200" i="1" dirty="0">
                <a:solidFill>
                  <a:schemeClr val="tx1"/>
                </a:solidFill>
                <a:effectLst/>
                <a:latin typeface="+mn-lt"/>
                <a:ea typeface="Calibri" panose="020F0502020204030204" pitchFamily="34" charset="0"/>
              </a:rPr>
              <a:t>être</a:t>
            </a:r>
            <a:r>
              <a:rPr lang="fr-FR" sz="1200" dirty="0">
                <a:solidFill>
                  <a:schemeClr val="tx1"/>
                </a:solidFill>
                <a:effectLst/>
                <a:latin typeface="+mn-lt"/>
                <a:ea typeface="Calibri" panose="020F0502020204030204" pitchFamily="34" charset="0"/>
              </a:rPr>
              <a:t>, le participe passé s’accorde en genre mais aussi en nombre avec le sujet. »</a:t>
            </a:r>
          </a:p>
          <a:p>
            <a:endParaRPr lang="fr-FR" sz="1200" dirty="0">
              <a:solidFill>
                <a:schemeClr val="tx1"/>
              </a:solidFill>
              <a:latin typeface="+mn-lt"/>
            </a:endParaRPr>
          </a:p>
          <a:p>
            <a:endParaRPr lang="fr-FR" sz="1200" dirty="0">
              <a:solidFill>
                <a:schemeClr val="tx1"/>
              </a:solidFill>
              <a:latin typeface="+mn-lt"/>
            </a:endParaRPr>
          </a:p>
          <a:p>
            <a:endParaRPr lang="fr-FR" sz="1200" dirty="0">
              <a:solidFill>
                <a:schemeClr val="tx1"/>
              </a:solidFill>
              <a:latin typeface="+mn-lt"/>
            </a:endParaRPr>
          </a:p>
        </p:txBody>
      </p:sp>
      <p:sp>
        <p:nvSpPr>
          <p:cNvPr id="4" name="Espace réservé du numéro de diapositive 3">
            <a:extLst>
              <a:ext uri="{FF2B5EF4-FFF2-40B4-BE49-F238E27FC236}">
                <a16:creationId xmlns:a16="http://schemas.microsoft.com/office/drawing/2014/main" id="{1C2A71E0-1D9F-93ED-4E06-E457CA95789E}"/>
              </a:ext>
            </a:extLst>
          </p:cNvPr>
          <p:cNvSpPr>
            <a:spLocks noGrp="1"/>
          </p:cNvSpPr>
          <p:nvPr>
            <p:ph type="sldNum" sz="quarter" idx="5"/>
          </p:nvPr>
        </p:nvSpPr>
        <p:spPr/>
        <p:txBody>
          <a:bodyPr/>
          <a:lstStyle/>
          <a:p>
            <a:fld id="{DED31AE9-63BD-2C46-83DF-3F7E40509CED}" type="slidenum">
              <a:rPr lang="fr-FR" smtClean="0"/>
              <a:t>14</a:t>
            </a:fld>
            <a:endParaRPr lang="fr-FR" dirty="0"/>
          </a:p>
        </p:txBody>
      </p:sp>
    </p:spTree>
    <p:extLst>
      <p:ext uri="{BB962C8B-B14F-4D97-AF65-F5344CB8AC3E}">
        <p14:creationId xmlns:p14="http://schemas.microsoft.com/office/powerpoint/2010/main" val="21102519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9D5E5-8DFE-BA1C-4EB5-68CE21B0C37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BD70DA9-52E7-F488-46BB-B32D9AEEF53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9D0116B-0443-CC03-F5EA-3647598B1091}"/>
              </a:ext>
            </a:extLst>
          </p:cNvPr>
          <p:cNvSpPr>
            <a:spLocks noGrp="1"/>
          </p:cNvSpPr>
          <p:nvPr>
            <p:ph type="body" idx="1"/>
          </p:nvPr>
        </p:nvSpPr>
        <p:spPr/>
        <p:txBody>
          <a:bodyPr/>
          <a:lstStyle/>
          <a:p>
            <a:r>
              <a:rPr lang="fr-FR" sz="1200" b="1" kern="0" dirty="0">
                <a:solidFill>
                  <a:schemeClr val="tx1"/>
                </a:solidFill>
                <a:effectLst/>
                <a:latin typeface="+mn-lt"/>
                <a:ea typeface="Calibri" panose="020F0502020204030204" pitchFamily="34" charset="0"/>
              </a:rPr>
              <a:t>Demander</a:t>
            </a:r>
            <a:r>
              <a:rPr lang="fr-FR" sz="1200" kern="0" dirty="0">
                <a:solidFill>
                  <a:schemeClr val="tx1"/>
                </a:solidFill>
                <a:effectLst/>
                <a:latin typeface="+mn-lt"/>
                <a:ea typeface="Calibri" panose="020F0502020204030204" pitchFamily="34" charset="0"/>
              </a:rPr>
              <a:t> : « Mais alors, si le participe passé s’accorde en genre avec le sujet, c’est quelle partie du verbe qui prend la marque de personne ? »</a:t>
            </a:r>
            <a:r>
              <a:rPr lang="fr-FR" sz="1200" dirty="0">
                <a:solidFill>
                  <a:schemeClr val="tx1"/>
                </a:solidFill>
                <a:effectLst/>
                <a:latin typeface="+mn-lt"/>
              </a:rPr>
              <a:t> et </a:t>
            </a:r>
            <a:r>
              <a:rPr lang="fr-FR" sz="1200" b="1" dirty="0">
                <a:solidFill>
                  <a:schemeClr val="tx1"/>
                </a:solidFill>
                <a:effectLst/>
                <a:latin typeface="+mn-lt"/>
              </a:rPr>
              <a:t>préciser</a:t>
            </a:r>
            <a:r>
              <a:rPr lang="fr-FR" sz="1200" dirty="0">
                <a:solidFill>
                  <a:schemeClr val="tx1"/>
                </a:solidFill>
                <a:effectLst/>
                <a:latin typeface="+mn-lt"/>
              </a:rPr>
              <a:t> : « Ici, on a la première phrase à la personne 3 et la seconde à la personne 6. Quelle marque est-ce qu’on attend pour la personne 3 Quelle marque pour la personne 6 ? »</a:t>
            </a:r>
          </a:p>
          <a:p>
            <a:r>
              <a:rPr lang="fr-FR" sz="1200" u="sng" dirty="0">
                <a:solidFill>
                  <a:schemeClr val="tx1"/>
                </a:solidFill>
                <a:effectLst/>
                <a:latin typeface="+mn-lt"/>
              </a:rPr>
              <a:t>Réponses attendues </a:t>
            </a:r>
            <a:r>
              <a:rPr lang="fr-FR" sz="1200" dirty="0">
                <a:solidFill>
                  <a:schemeClr val="tx1"/>
                </a:solidFill>
                <a:effectLst/>
                <a:latin typeface="+mn-lt"/>
              </a:rPr>
              <a:t>:</a:t>
            </a:r>
          </a:p>
          <a:p>
            <a:r>
              <a:rPr lang="fr-FR" sz="1200" dirty="0">
                <a:solidFill>
                  <a:schemeClr val="tx1"/>
                </a:solidFill>
                <a:effectLst/>
                <a:latin typeface="+mn-lt"/>
              </a:rPr>
              <a:t>À la personne 3, on attend </a:t>
            </a:r>
            <a:r>
              <a:rPr lang="fr-FR" sz="1200" i="1" dirty="0">
                <a:solidFill>
                  <a:schemeClr val="tx1"/>
                </a:solidFill>
                <a:effectLst/>
                <a:latin typeface="+mn-lt"/>
              </a:rPr>
              <a:t>-e </a:t>
            </a:r>
            <a:r>
              <a:rPr lang="fr-FR" sz="1200" dirty="0">
                <a:solidFill>
                  <a:schemeClr val="tx1"/>
                </a:solidFill>
                <a:effectLst/>
                <a:latin typeface="+mn-lt"/>
              </a:rPr>
              <a:t>ou</a:t>
            </a:r>
            <a:r>
              <a:rPr lang="fr-FR" sz="1200" i="1" dirty="0">
                <a:solidFill>
                  <a:schemeClr val="tx1"/>
                </a:solidFill>
                <a:effectLst/>
                <a:latin typeface="+mn-lt"/>
              </a:rPr>
              <a:t> -t, </a:t>
            </a:r>
            <a:r>
              <a:rPr lang="fr-FR" sz="1200" i="0" dirty="0">
                <a:solidFill>
                  <a:schemeClr val="tx1"/>
                </a:solidFill>
                <a:effectLst/>
                <a:latin typeface="+mn-lt"/>
              </a:rPr>
              <a:t>ici </a:t>
            </a:r>
            <a:r>
              <a:rPr lang="fr-FR" sz="1200" i="1" dirty="0">
                <a:solidFill>
                  <a:schemeClr val="tx1"/>
                </a:solidFill>
                <a:effectLst/>
                <a:latin typeface="+mn-lt"/>
              </a:rPr>
              <a:t>-t </a:t>
            </a:r>
            <a:r>
              <a:rPr lang="fr-FR" sz="1200" i="0" dirty="0">
                <a:solidFill>
                  <a:schemeClr val="tx1"/>
                </a:solidFill>
                <a:effectLst/>
                <a:latin typeface="+mn-lt"/>
              </a:rPr>
              <a:t>parce que </a:t>
            </a:r>
            <a:r>
              <a:rPr lang="fr-FR" sz="1200" i="1" dirty="0">
                <a:solidFill>
                  <a:schemeClr val="tx1"/>
                </a:solidFill>
                <a:effectLst/>
                <a:latin typeface="+mn-lt"/>
              </a:rPr>
              <a:t>être </a:t>
            </a:r>
            <a:r>
              <a:rPr lang="fr-FR" sz="1200" i="0" dirty="0">
                <a:solidFill>
                  <a:schemeClr val="tx1"/>
                </a:solidFill>
                <a:effectLst/>
                <a:latin typeface="+mn-lt"/>
              </a:rPr>
              <a:t>est un verbe en </a:t>
            </a:r>
            <a:r>
              <a:rPr lang="fr-FR" sz="1200" i="1" dirty="0">
                <a:solidFill>
                  <a:schemeClr val="tx1"/>
                </a:solidFill>
                <a:effectLst/>
                <a:latin typeface="+mn-lt"/>
              </a:rPr>
              <a:t>–s, -s, -t</a:t>
            </a:r>
          </a:p>
          <a:p>
            <a:r>
              <a:rPr lang="fr-FR" sz="1200" dirty="0">
                <a:solidFill>
                  <a:schemeClr val="tx1"/>
                </a:solidFill>
                <a:effectLst/>
                <a:latin typeface="+mn-lt"/>
              </a:rPr>
              <a:t>À la personne 6, on attend </a:t>
            </a:r>
            <a:r>
              <a:rPr lang="fr-FR" sz="1200" i="1" dirty="0">
                <a:solidFill>
                  <a:schemeClr val="tx1"/>
                </a:solidFill>
                <a:effectLst/>
                <a:latin typeface="+mn-lt"/>
              </a:rPr>
              <a:t>-nt</a:t>
            </a:r>
          </a:p>
          <a:p>
            <a:r>
              <a:rPr lang="fr-FR" sz="1200" dirty="0">
                <a:solidFill>
                  <a:schemeClr val="tx1"/>
                </a:solidFill>
                <a:effectLst/>
                <a:latin typeface="+mn-lt"/>
              </a:rPr>
              <a:t>On retrouve ces marques à la fin de l’auxiliaire.</a:t>
            </a:r>
          </a:p>
          <a:p>
            <a:endParaRPr lang="fr-FR" sz="1200" dirty="0">
              <a:solidFill>
                <a:schemeClr val="tx1"/>
              </a:solidFill>
              <a:latin typeface="+mn-lt"/>
            </a:endParaRPr>
          </a:p>
          <a:p>
            <a:endParaRPr lang="fr-FR" sz="1200" dirty="0">
              <a:solidFill>
                <a:schemeClr val="tx1"/>
              </a:solidFill>
              <a:latin typeface="+mn-lt"/>
            </a:endParaRPr>
          </a:p>
          <a:p>
            <a:endParaRPr lang="fr-FR" sz="1200" dirty="0">
              <a:solidFill>
                <a:schemeClr val="tx1"/>
              </a:solidFill>
              <a:latin typeface="+mn-lt"/>
            </a:endParaRPr>
          </a:p>
        </p:txBody>
      </p:sp>
      <p:sp>
        <p:nvSpPr>
          <p:cNvPr id="4" name="Espace réservé du numéro de diapositive 3">
            <a:extLst>
              <a:ext uri="{FF2B5EF4-FFF2-40B4-BE49-F238E27FC236}">
                <a16:creationId xmlns:a16="http://schemas.microsoft.com/office/drawing/2014/main" id="{780F1E6D-4D1D-CBF6-8AED-29824EAC4122}"/>
              </a:ext>
            </a:extLst>
          </p:cNvPr>
          <p:cNvSpPr>
            <a:spLocks noGrp="1"/>
          </p:cNvSpPr>
          <p:nvPr>
            <p:ph type="sldNum" sz="quarter" idx="5"/>
          </p:nvPr>
        </p:nvSpPr>
        <p:spPr/>
        <p:txBody>
          <a:bodyPr/>
          <a:lstStyle/>
          <a:p>
            <a:fld id="{DED31AE9-63BD-2C46-83DF-3F7E40509CED}" type="slidenum">
              <a:rPr lang="fr-FR" smtClean="0"/>
              <a:t>15</a:t>
            </a:fld>
            <a:endParaRPr lang="fr-FR" dirty="0"/>
          </a:p>
        </p:txBody>
      </p:sp>
    </p:spTree>
    <p:extLst>
      <p:ext uri="{BB962C8B-B14F-4D97-AF65-F5344CB8AC3E}">
        <p14:creationId xmlns:p14="http://schemas.microsoft.com/office/powerpoint/2010/main" val="24474124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43494-228B-F489-7960-F08EA0C8B99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C453500-EC99-F1EF-77D1-9E89E53ACB2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097E69A-BA6F-B0B5-97FC-7EBB463CC39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rPr>
              <a:t>Expliquer</a:t>
            </a:r>
            <a:r>
              <a:rPr lang="fr-FR" sz="1200" dirty="0">
                <a:solidFill>
                  <a:schemeClr val="tx1"/>
                </a:solidFill>
                <a:effectLst/>
                <a:latin typeface="+mn-lt"/>
                <a:ea typeface="Calibri" panose="020F0502020204030204" pitchFamily="34" charset="0"/>
              </a:rPr>
              <a:t> : « Dans le passé composé, c’est l’auxiliaire qui prend la marque de personne – avec les formes particulières pour </a:t>
            </a:r>
            <a:r>
              <a:rPr lang="fr-FR" sz="1200" i="1" dirty="0">
                <a:solidFill>
                  <a:schemeClr val="tx1"/>
                </a:solidFill>
                <a:effectLst/>
                <a:latin typeface="+mn-lt"/>
                <a:ea typeface="Calibri" panose="020F0502020204030204" pitchFamily="34" charset="0"/>
              </a:rPr>
              <a:t>nous</a:t>
            </a:r>
            <a:r>
              <a:rPr lang="fr-FR" sz="1200" dirty="0">
                <a:solidFill>
                  <a:schemeClr val="tx1"/>
                </a:solidFill>
                <a:effectLst/>
                <a:latin typeface="+mn-lt"/>
                <a:ea typeface="Calibri" panose="020F0502020204030204" pitchFamily="34" charset="0"/>
              </a:rPr>
              <a:t> et </a:t>
            </a:r>
            <a:r>
              <a:rPr lang="fr-FR" sz="1200" i="1" dirty="0">
                <a:solidFill>
                  <a:schemeClr val="tx1"/>
                </a:solidFill>
                <a:effectLst/>
                <a:latin typeface="+mn-lt"/>
                <a:ea typeface="Calibri" panose="020F0502020204030204" pitchFamily="34" charset="0"/>
              </a:rPr>
              <a:t>vous</a:t>
            </a:r>
            <a:r>
              <a:rPr lang="fr-FR" sz="1200" dirty="0">
                <a:solidFill>
                  <a:schemeClr val="tx1"/>
                </a:solidFill>
                <a:effectLst/>
                <a:latin typeface="+mn-lt"/>
                <a:ea typeface="Calibri" panose="020F0502020204030204" pitchFamily="34" charset="0"/>
              </a:rPr>
              <a:t>. C’est la forme de l’auxiliaire qui indique la personne. »</a:t>
            </a:r>
          </a:p>
          <a:p>
            <a:endParaRPr lang="fr-FR" sz="1200" dirty="0">
              <a:solidFill>
                <a:schemeClr val="tx1"/>
              </a:solidFill>
              <a:latin typeface="+mn-lt"/>
            </a:endParaRPr>
          </a:p>
          <a:p>
            <a:endParaRPr lang="fr-FR" sz="1200" dirty="0">
              <a:solidFill>
                <a:schemeClr val="tx1"/>
              </a:solidFill>
              <a:latin typeface="+mn-lt"/>
            </a:endParaRPr>
          </a:p>
          <a:p>
            <a:endParaRPr lang="fr-FR" sz="1200" dirty="0">
              <a:solidFill>
                <a:schemeClr val="tx1"/>
              </a:solidFill>
              <a:latin typeface="+mn-lt"/>
            </a:endParaRPr>
          </a:p>
        </p:txBody>
      </p:sp>
      <p:sp>
        <p:nvSpPr>
          <p:cNvPr id="4" name="Espace réservé du numéro de diapositive 3">
            <a:extLst>
              <a:ext uri="{FF2B5EF4-FFF2-40B4-BE49-F238E27FC236}">
                <a16:creationId xmlns:a16="http://schemas.microsoft.com/office/drawing/2014/main" id="{F5C7B2A0-F0BC-F24C-FA17-F702B0D9A6BD}"/>
              </a:ext>
            </a:extLst>
          </p:cNvPr>
          <p:cNvSpPr>
            <a:spLocks noGrp="1"/>
          </p:cNvSpPr>
          <p:nvPr>
            <p:ph type="sldNum" sz="quarter" idx="5"/>
          </p:nvPr>
        </p:nvSpPr>
        <p:spPr/>
        <p:txBody>
          <a:bodyPr/>
          <a:lstStyle/>
          <a:p>
            <a:fld id="{DED31AE9-63BD-2C46-83DF-3F7E40509CED}" type="slidenum">
              <a:rPr lang="fr-FR" smtClean="0"/>
              <a:t>16</a:t>
            </a:fld>
            <a:endParaRPr lang="fr-FR" dirty="0"/>
          </a:p>
        </p:txBody>
      </p:sp>
    </p:spTree>
    <p:extLst>
      <p:ext uri="{BB962C8B-B14F-4D97-AF65-F5344CB8AC3E}">
        <p14:creationId xmlns:p14="http://schemas.microsoft.com/office/powerpoint/2010/main" val="25471065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4B6BC-8FEC-F220-AE19-BC0B17E3533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D1BC200-86B3-7BBE-5A46-4FFB848DDB9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E42861A-665A-5192-8ECC-4B5A2D6344D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libri" panose="020F0502020204030204" pitchFamily="34" charset="0"/>
              </a:rPr>
              <a:t>Revenir à l’enrôlement.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rPr>
              <a:t>Demander</a:t>
            </a:r>
            <a:r>
              <a:rPr lang="fr-FR" sz="1200" dirty="0">
                <a:solidFill>
                  <a:schemeClr val="tx1"/>
                </a:solidFill>
                <a:effectLst/>
                <a:latin typeface="+mn-lt"/>
                <a:ea typeface="Calibri" panose="020F0502020204030204" pitchFamily="34" charset="0"/>
              </a:rPr>
              <a:t> : « Dans la conjugaison du passé composé avec l’auxiliaire </a:t>
            </a:r>
            <a:r>
              <a:rPr lang="fr-FR" sz="1200" i="1" dirty="0">
                <a:solidFill>
                  <a:schemeClr val="tx1"/>
                </a:solidFill>
                <a:effectLst/>
                <a:latin typeface="+mn-lt"/>
                <a:ea typeface="Calibri" panose="020F0502020204030204" pitchFamily="34" charset="0"/>
              </a:rPr>
              <a:t>être</a:t>
            </a:r>
            <a:r>
              <a:rPr lang="fr-FR" sz="1200" dirty="0">
                <a:solidFill>
                  <a:schemeClr val="tx1"/>
                </a:solidFill>
                <a:effectLst/>
                <a:latin typeface="+mn-lt"/>
                <a:ea typeface="Calibri" panose="020F0502020204030204" pitchFamily="34" charset="0"/>
              </a:rPr>
              <a:t>, pourquoi on accorde le participe passé en genre avec le sujet comme si c’était un adjectif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ea typeface="Calibri" panose="020F0502020204030204" pitchFamily="34" charset="0"/>
              </a:rPr>
              <a:t>Réponse attendue </a:t>
            </a:r>
            <a:r>
              <a:rPr lang="fr-FR" sz="1200" dirty="0">
                <a:solidFill>
                  <a:schemeClr val="tx1"/>
                </a:solidFill>
                <a:effectLst/>
                <a:latin typeface="+mn-lt"/>
                <a:ea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libri" panose="020F0502020204030204" pitchFamily="34" charset="0"/>
              </a:rPr>
              <a:t>Au passé composé, avec l’auxiliaire </a:t>
            </a:r>
            <a:r>
              <a:rPr lang="fr-FR" sz="1200" i="1" dirty="0">
                <a:solidFill>
                  <a:schemeClr val="tx1"/>
                </a:solidFill>
                <a:effectLst/>
                <a:latin typeface="+mn-lt"/>
                <a:ea typeface="Calibri" panose="020F0502020204030204" pitchFamily="34" charset="0"/>
              </a:rPr>
              <a:t>être</a:t>
            </a:r>
            <a:r>
              <a:rPr lang="fr-FR" sz="1200" dirty="0">
                <a:solidFill>
                  <a:schemeClr val="tx1"/>
                </a:solidFill>
                <a:effectLst/>
                <a:latin typeface="+mn-lt"/>
                <a:ea typeface="Calibri" panose="020F0502020204030204" pitchFamily="34" charset="0"/>
              </a:rPr>
              <a:t>, on fait comme si le participe passé était un adjectif attribut. Il s’accorde alors comme un adjectif attribut, en genre et en nombre avec le sujet.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ffectLst/>
              <a:latin typeface="+mn-lt"/>
              <a:ea typeface="Calibri" panose="020F0502020204030204" pitchFamily="34" charset="0"/>
            </a:endParaRPr>
          </a:p>
          <a:p>
            <a:endParaRPr lang="fr-FR" sz="1800" dirty="0">
              <a:effectLst/>
              <a:latin typeface="Times New Roman" panose="02020603050405020304" pitchFamily="18"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endParaRPr>
          </a:p>
          <a:p>
            <a:endParaRPr lang="fr-FR" sz="1200" dirty="0">
              <a:solidFill>
                <a:schemeClr val="tx1"/>
              </a:solidFill>
              <a:latin typeface="+mn-lt"/>
            </a:endParaRPr>
          </a:p>
        </p:txBody>
      </p:sp>
      <p:sp>
        <p:nvSpPr>
          <p:cNvPr id="4" name="Espace réservé du numéro de diapositive 3">
            <a:extLst>
              <a:ext uri="{FF2B5EF4-FFF2-40B4-BE49-F238E27FC236}">
                <a16:creationId xmlns:a16="http://schemas.microsoft.com/office/drawing/2014/main" id="{4F07E9A7-3BAA-E72B-6AAD-F288DAFE9932}"/>
              </a:ext>
            </a:extLst>
          </p:cNvPr>
          <p:cNvSpPr>
            <a:spLocks noGrp="1"/>
          </p:cNvSpPr>
          <p:nvPr>
            <p:ph type="sldNum" sz="quarter" idx="5"/>
          </p:nvPr>
        </p:nvSpPr>
        <p:spPr/>
        <p:txBody>
          <a:bodyPr/>
          <a:lstStyle/>
          <a:p>
            <a:fld id="{DED31AE9-63BD-2C46-83DF-3F7E40509CED}" type="slidenum">
              <a:rPr lang="fr-FR" smtClean="0"/>
              <a:t>17</a:t>
            </a:fld>
            <a:endParaRPr lang="fr-FR" dirty="0"/>
          </a:p>
        </p:txBody>
      </p:sp>
    </p:spTree>
    <p:extLst>
      <p:ext uri="{BB962C8B-B14F-4D97-AF65-F5344CB8AC3E}">
        <p14:creationId xmlns:p14="http://schemas.microsoft.com/office/powerpoint/2010/main" val="34857640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solidFill>
                  <a:schemeClr val="tx1"/>
                </a:solidFill>
                <a:latin typeface="+mn-lt"/>
              </a:rPr>
              <a:t>Reformuler</a:t>
            </a:r>
            <a:r>
              <a:rPr lang="fr-FR" sz="1200" dirty="0">
                <a:solidFill>
                  <a:schemeClr val="tx1"/>
                </a:solidFill>
                <a:latin typeface="+mn-lt"/>
              </a:rPr>
              <a:t> avec les élève ce qu’on a appris</a:t>
            </a:r>
          </a:p>
          <a:p>
            <a:endParaRPr lang="fr-FR" sz="120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libri" panose="020F0502020204030204" pitchFamily="34" charset="0"/>
              </a:rPr>
              <a:t>On accorde le participe passé employé avec l’auxiliaire </a:t>
            </a:r>
            <a:r>
              <a:rPr lang="fr-FR" sz="1200" i="1" dirty="0">
                <a:solidFill>
                  <a:schemeClr val="tx1"/>
                </a:solidFill>
                <a:effectLst/>
                <a:latin typeface="+mn-lt"/>
                <a:ea typeface="Calibri" panose="020F0502020204030204" pitchFamily="34" charset="0"/>
              </a:rPr>
              <a:t>être</a:t>
            </a:r>
            <a:r>
              <a:rPr lang="fr-FR" sz="1200" dirty="0">
                <a:solidFill>
                  <a:schemeClr val="tx1"/>
                </a:solidFill>
                <a:effectLst/>
                <a:latin typeface="+mn-lt"/>
                <a:ea typeface="Calibri" panose="020F0502020204030204" pitchFamily="34" charset="0"/>
              </a:rPr>
              <a:t> pour faire un temps composé (passé composé, plus-que-parfait) </a:t>
            </a:r>
            <a:r>
              <a:rPr lang="fr-FR" sz="1200" b="1" dirty="0">
                <a:solidFill>
                  <a:schemeClr val="tx1"/>
                </a:solidFill>
                <a:effectLst/>
                <a:latin typeface="+mn-lt"/>
                <a:ea typeface="Calibri" panose="020F0502020204030204" pitchFamily="34" charset="0"/>
              </a:rPr>
              <a:t>comme si</a:t>
            </a:r>
            <a:r>
              <a:rPr lang="fr-FR" sz="1200" dirty="0">
                <a:solidFill>
                  <a:schemeClr val="tx1"/>
                </a:solidFill>
                <a:effectLst/>
                <a:latin typeface="+mn-lt"/>
                <a:ea typeface="Calibri" panose="020F0502020204030204" pitchFamily="34" charset="0"/>
              </a:rPr>
              <a:t> c’était un attribut du sujet. On l’accorde donc en genre et en nombre avec le sujet.</a:t>
            </a:r>
          </a:p>
          <a:p>
            <a:endParaRPr lang="fr-FR" dirty="0"/>
          </a:p>
          <a:p>
            <a:endParaRPr lang="fr-FR"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18</a:t>
            </a:fld>
            <a:endParaRPr lang="fr-FR" dirty="0"/>
          </a:p>
        </p:txBody>
      </p:sp>
    </p:spTree>
    <p:extLst>
      <p:ext uri="{BB962C8B-B14F-4D97-AF65-F5344CB8AC3E}">
        <p14:creationId xmlns:p14="http://schemas.microsoft.com/office/powerpoint/2010/main" val="35908261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Distribuer la trace écrite.</a:t>
            </a:r>
          </a:p>
          <a:p>
            <a:r>
              <a:rPr lang="fr-FR" dirty="0"/>
              <a:t>« Avec votre crayon bleu, repassez sur les flèches et soulignez l’expression ‘comme si’.</a:t>
            </a:r>
          </a:p>
          <a:p>
            <a:r>
              <a:rPr lang="fr-FR" dirty="0"/>
              <a:t>Avec votre crayon vert, soulignez les groupes sujets. Repassez sur les lettres -</a:t>
            </a:r>
            <a:r>
              <a:rPr lang="fr-FR" i="1" dirty="0"/>
              <a:t>e</a:t>
            </a:r>
            <a:r>
              <a:rPr lang="fr-FR" dirty="0"/>
              <a:t> qui marquent les accords et sur les traits qui entourent les bulles.</a:t>
            </a:r>
          </a:p>
          <a:p>
            <a:r>
              <a:rPr lang="fr-FR" dirty="0"/>
              <a:t>Avec votre crayon rouge, soulignez les groupes du verbe. »</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19</a:t>
            </a:fld>
            <a:endParaRPr lang="fr-FR" dirty="0"/>
          </a:p>
        </p:txBody>
      </p:sp>
    </p:spTree>
    <p:extLst>
      <p:ext uri="{BB962C8B-B14F-4D97-AF65-F5344CB8AC3E}">
        <p14:creationId xmlns:p14="http://schemas.microsoft.com/office/powerpoint/2010/main" val="3144216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solidFill>
                  <a:schemeClr val="tx1"/>
                </a:solidFill>
                <a:latin typeface="+mn-lt"/>
              </a:rPr>
              <a:t>PHASE 1 – Enrôlement</a:t>
            </a:r>
          </a:p>
          <a:p>
            <a:endParaRPr lang="fr-FR" sz="1200" dirty="0">
              <a:solidFill>
                <a:schemeClr val="tx1"/>
              </a:solidFill>
              <a:latin typeface="+mn-lt"/>
            </a:endParaRPr>
          </a:p>
          <a:p>
            <a:pPr algn="just"/>
            <a:r>
              <a:rPr lang="fr-FR" sz="1200" b="1" dirty="0">
                <a:solidFill>
                  <a:schemeClr val="tx1"/>
                </a:solidFill>
                <a:effectLst/>
                <a:latin typeface="+mn-lt"/>
                <a:ea typeface="Times New Roman" panose="02020603050405020304" pitchFamily="18" charset="0"/>
                <a:cs typeface="Times New Roman" panose="02020603050405020304" pitchFamily="18" charset="0"/>
              </a:rPr>
              <a:t>Demander</a:t>
            </a:r>
            <a:r>
              <a:rPr lang="fr-FR" sz="1200" dirty="0">
                <a:solidFill>
                  <a:schemeClr val="tx1"/>
                </a:solidFill>
                <a:effectLst/>
                <a:latin typeface="+mn-lt"/>
                <a:ea typeface="Times New Roman" panose="02020603050405020304" pitchFamily="18" charset="0"/>
                <a:cs typeface="Times New Roman" panose="02020603050405020304" pitchFamily="18" charset="0"/>
              </a:rPr>
              <a:t> : </a:t>
            </a:r>
            <a:r>
              <a:rPr lang="fr-FR" sz="1200" dirty="0">
                <a:solidFill>
                  <a:schemeClr val="tx1"/>
                </a:solidFill>
                <a:effectLst/>
                <a:latin typeface="+mn-lt"/>
                <a:ea typeface="Calibri" panose="020F0502020204030204" pitchFamily="34" charset="0"/>
              </a:rPr>
              <a:t>« Comment est fabriquée cette phrase ? Quel est le groupe sujet, quel est le groupe du verbe ? »</a:t>
            </a:r>
          </a:p>
          <a:p>
            <a:pPr algn="just"/>
            <a:r>
              <a:rPr lang="fr-FR" sz="1200" dirty="0">
                <a:solidFill>
                  <a:schemeClr val="tx1"/>
                </a:solidFill>
                <a:effectLst/>
                <a:latin typeface="+mn-lt"/>
                <a:ea typeface="Calibri" panose="020F0502020204030204" pitchFamily="34" charset="0"/>
              </a:rPr>
              <a:t>Réponse attendue :</a:t>
            </a:r>
          </a:p>
          <a:p>
            <a:pPr algn="just"/>
            <a:r>
              <a:rPr lang="fr-FR" sz="1200" dirty="0">
                <a:solidFill>
                  <a:schemeClr val="tx1"/>
                </a:solidFill>
                <a:effectLst/>
                <a:latin typeface="+mn-lt"/>
                <a:ea typeface="Calibri" panose="020F0502020204030204" pitchFamily="34" charset="0"/>
              </a:rPr>
              <a:t>[Voir diapositive suivante]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ffectLst/>
              <a:latin typeface="+mn-lt"/>
              <a:ea typeface="Calibri" panose="020F0502020204030204" pitchFamily="34" charset="0"/>
            </a:endParaRPr>
          </a:p>
          <a:p>
            <a:endParaRPr lang="fr-FR" sz="1800" dirty="0">
              <a:effectLst/>
              <a:latin typeface="Times New Roman" panose="02020603050405020304" pitchFamily="18"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endParaRPr>
          </a:p>
          <a:p>
            <a:endParaRPr lang="fr-FR" sz="1200" dirty="0">
              <a:solidFill>
                <a:schemeClr val="tx1"/>
              </a:solidFill>
              <a:latin typeface="+mn-lt"/>
            </a:endParaRP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2</a:t>
            </a:fld>
            <a:endParaRPr lang="fr-FR" dirty="0"/>
          </a:p>
        </p:txBody>
      </p:sp>
    </p:spTree>
    <p:extLst>
      <p:ext uri="{BB962C8B-B14F-4D97-AF65-F5344CB8AC3E}">
        <p14:creationId xmlns:p14="http://schemas.microsoft.com/office/powerpoint/2010/main" val="8313021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20</a:t>
            </a:fld>
            <a:endParaRPr lang="fr-FR" dirty="0"/>
          </a:p>
        </p:txBody>
      </p:sp>
    </p:spTree>
    <p:extLst>
      <p:ext uri="{BB962C8B-B14F-4D97-AF65-F5344CB8AC3E}">
        <p14:creationId xmlns:p14="http://schemas.microsoft.com/office/powerpoint/2010/main" val="23284981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solidFill>
                  <a:schemeClr val="tx1"/>
                </a:solidFill>
                <a:effectLst/>
                <a:latin typeface="+mn-lt"/>
                <a:ea typeface="Calibri" panose="020F0502020204030204" pitchFamily="34" charset="0"/>
              </a:rPr>
              <a:t>Demander</a:t>
            </a:r>
            <a:r>
              <a:rPr lang="fr-FR" sz="1200" dirty="0">
                <a:solidFill>
                  <a:schemeClr val="tx1"/>
                </a:solidFill>
                <a:effectLst/>
                <a:latin typeface="+mn-lt"/>
                <a:ea typeface="Calibri" panose="020F0502020204030204" pitchFamily="34" charset="0"/>
              </a:rPr>
              <a:t> : « Dans la phrase, quel est le rôle du mot </a:t>
            </a:r>
            <a:r>
              <a:rPr lang="fr-FR" sz="1200" i="1" dirty="0">
                <a:solidFill>
                  <a:schemeClr val="tx1"/>
                </a:solidFill>
                <a:effectLst/>
                <a:latin typeface="+mn-lt"/>
                <a:ea typeface="Calibri" panose="020F0502020204030204" pitchFamily="34" charset="0"/>
              </a:rPr>
              <a:t>blessée</a:t>
            </a:r>
            <a:r>
              <a:rPr lang="fr-FR" sz="1200" dirty="0">
                <a:solidFill>
                  <a:schemeClr val="tx1"/>
                </a:solidFill>
                <a:effectLst/>
                <a:latin typeface="+mn-lt"/>
                <a:ea typeface="Calibri" panose="020F0502020204030204" pitchFamily="34" charset="0"/>
              </a:rPr>
              <a:t> ? »</a:t>
            </a:r>
          </a:p>
          <a:p>
            <a:r>
              <a:rPr lang="fr-FR" sz="1200" u="sng" dirty="0">
                <a:solidFill>
                  <a:schemeClr val="tx1"/>
                </a:solidFill>
                <a:effectLst/>
                <a:latin typeface="+mn-lt"/>
                <a:ea typeface="Calibri" panose="020F0502020204030204" pitchFamily="34" charset="0"/>
              </a:rPr>
              <a:t>Réponse attendue </a:t>
            </a:r>
            <a:r>
              <a:rPr lang="fr-FR" sz="1200" dirty="0">
                <a:solidFill>
                  <a:schemeClr val="tx1"/>
                </a:solidFill>
                <a:effectLst/>
                <a:latin typeface="+mn-lt"/>
                <a:ea typeface="Calibri" panose="020F0502020204030204" pitchFamily="34" charset="0"/>
              </a:rPr>
              <a:t>:</a:t>
            </a:r>
          </a:p>
          <a:p>
            <a:r>
              <a:rPr lang="fr-FR" sz="1200" dirty="0">
                <a:solidFill>
                  <a:schemeClr val="tx1"/>
                </a:solidFill>
                <a:effectLst/>
                <a:latin typeface="+mn-lt"/>
                <a:ea typeface="Calibri" panose="020F0502020204030204" pitchFamily="34" charset="0"/>
              </a:rPr>
              <a:t>Il dit comment est l’otarie, c’est un adjectif.</a:t>
            </a:r>
          </a:p>
          <a:p>
            <a:r>
              <a:rPr lang="fr-FR" sz="1200" dirty="0">
                <a:solidFill>
                  <a:schemeClr val="tx1"/>
                </a:solidFill>
                <a:effectLst/>
                <a:latin typeface="+mn-lt"/>
                <a:ea typeface="Calibri" panose="020F0502020204030204" pitchFamily="34" charset="0"/>
              </a:rPr>
              <a:t> </a:t>
            </a:r>
          </a:p>
          <a:p>
            <a:r>
              <a:rPr lang="fr-FR" sz="1200" b="1" dirty="0">
                <a:solidFill>
                  <a:schemeClr val="tx1"/>
                </a:solidFill>
                <a:effectLst/>
                <a:latin typeface="+mn-lt"/>
                <a:ea typeface="Calibri" panose="020F0502020204030204" pitchFamily="34" charset="0"/>
              </a:rPr>
              <a:t>Demander</a:t>
            </a:r>
            <a:r>
              <a:rPr lang="fr-FR" sz="1200" dirty="0">
                <a:solidFill>
                  <a:schemeClr val="tx1"/>
                </a:solidFill>
                <a:effectLst/>
                <a:latin typeface="+mn-lt"/>
                <a:ea typeface="Calibri" panose="020F0502020204030204" pitchFamily="34" charset="0"/>
              </a:rPr>
              <a:t> : « Il est à quelle place dans la phrase ? »</a:t>
            </a:r>
          </a:p>
          <a:p>
            <a:r>
              <a:rPr lang="fr-FR" sz="1200" u="sng" dirty="0">
                <a:solidFill>
                  <a:schemeClr val="tx1"/>
                </a:solidFill>
                <a:effectLst/>
                <a:latin typeface="+mn-lt"/>
                <a:ea typeface="Calibri" panose="020F0502020204030204" pitchFamily="34" charset="0"/>
              </a:rPr>
              <a:t>Réponse attendue </a:t>
            </a:r>
            <a:r>
              <a:rPr lang="fr-FR" sz="1200" dirty="0">
                <a:solidFill>
                  <a:schemeClr val="tx1"/>
                </a:solidFill>
                <a:effectLst/>
                <a:latin typeface="+mn-lt"/>
                <a:ea typeface="Calibri" panose="020F0502020204030204" pitchFamily="34" charset="0"/>
              </a:rPr>
              <a:t>:</a:t>
            </a:r>
          </a:p>
          <a:p>
            <a:r>
              <a:rPr lang="fr-FR" sz="1200" dirty="0">
                <a:solidFill>
                  <a:schemeClr val="tx1"/>
                </a:solidFill>
                <a:effectLst/>
                <a:latin typeface="+mn-lt"/>
                <a:ea typeface="Calibri" panose="020F0502020204030204" pitchFamily="34" charset="0"/>
              </a:rPr>
              <a:t>Il est dans le groupe sujet. C’est une expansion du groupe sujet.</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21</a:t>
            </a:fld>
            <a:endParaRPr lang="fr-FR" dirty="0"/>
          </a:p>
        </p:txBody>
      </p:sp>
    </p:spTree>
    <p:extLst>
      <p:ext uri="{BB962C8B-B14F-4D97-AF65-F5344CB8AC3E}">
        <p14:creationId xmlns:p14="http://schemas.microsoft.com/office/powerpoint/2010/main" val="17191699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3383F-CE6A-1530-AF72-E8BBE9D50DA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FB66716-4E9F-4F53-2E1E-3D76357FB92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A43702-487D-BCCB-9F58-C9BEF1EF4FD2}"/>
              </a:ext>
            </a:extLst>
          </p:cNvPr>
          <p:cNvSpPr>
            <a:spLocks noGrp="1"/>
          </p:cNvSpPr>
          <p:nvPr>
            <p:ph type="body" idx="1"/>
          </p:nvPr>
        </p:nvSpPr>
        <p:spPr/>
        <p:txBody>
          <a:bodyPr/>
          <a:lstStyle/>
          <a:p>
            <a:r>
              <a:rPr lang="fr-FR" sz="1200" dirty="0">
                <a:solidFill>
                  <a:schemeClr val="tx1"/>
                </a:solidFill>
                <a:effectLst/>
                <a:latin typeface="+mn-lt"/>
                <a:ea typeface="Calibri" panose="020F0502020204030204" pitchFamily="34" charset="0"/>
              </a:rPr>
              <a:t> </a:t>
            </a:r>
            <a:r>
              <a:rPr lang="fr-FR" sz="1200" b="1" dirty="0">
                <a:solidFill>
                  <a:schemeClr val="tx1"/>
                </a:solidFill>
                <a:effectLst/>
                <a:latin typeface="+mn-lt"/>
                <a:ea typeface="Calibri" panose="020F0502020204030204" pitchFamily="34" charset="0"/>
              </a:rPr>
              <a:t>Expliquer</a:t>
            </a:r>
            <a:r>
              <a:rPr lang="fr-FR" sz="1200" dirty="0">
                <a:solidFill>
                  <a:schemeClr val="tx1"/>
                </a:solidFill>
                <a:effectLst/>
                <a:latin typeface="+mn-lt"/>
                <a:ea typeface="Calibri" panose="020F0502020204030204" pitchFamily="34" charset="0"/>
              </a:rPr>
              <a:t> : « Le verbe </a:t>
            </a:r>
            <a:r>
              <a:rPr lang="fr-FR" sz="1200" i="1" dirty="0">
                <a:solidFill>
                  <a:schemeClr val="tx1"/>
                </a:solidFill>
                <a:effectLst/>
                <a:latin typeface="+mn-lt"/>
                <a:ea typeface="Calibri" panose="020F0502020204030204" pitchFamily="34" charset="0"/>
              </a:rPr>
              <a:t>blesser</a:t>
            </a:r>
            <a:r>
              <a:rPr lang="fr-FR" sz="1200" dirty="0">
                <a:solidFill>
                  <a:schemeClr val="tx1"/>
                </a:solidFill>
                <a:effectLst/>
                <a:latin typeface="+mn-lt"/>
                <a:ea typeface="Calibri" panose="020F0502020204030204" pitchFamily="34" charset="0"/>
              </a:rPr>
              <a:t> existe, </a:t>
            </a:r>
            <a:r>
              <a:rPr lang="fr-FR" sz="1200" i="1" dirty="0">
                <a:solidFill>
                  <a:schemeClr val="tx1"/>
                </a:solidFill>
                <a:effectLst/>
                <a:latin typeface="+mn-lt"/>
                <a:ea typeface="Calibri" panose="020F0502020204030204" pitchFamily="34" charset="0"/>
              </a:rPr>
              <a:t>blessé</a:t>
            </a:r>
            <a:r>
              <a:rPr lang="fr-FR" sz="1200" dirty="0">
                <a:solidFill>
                  <a:schemeClr val="tx1"/>
                </a:solidFill>
                <a:effectLst/>
                <a:latin typeface="+mn-lt"/>
                <a:ea typeface="Calibri" panose="020F0502020204030204" pitchFamily="34" charset="0"/>
              </a:rPr>
              <a:t> est un participe. Dans la phrase </a:t>
            </a:r>
            <a:r>
              <a:rPr lang="fr-FR" sz="1200" i="1" dirty="0">
                <a:solidFill>
                  <a:schemeClr val="tx1"/>
                </a:solidFill>
                <a:effectLst/>
                <a:latin typeface="+mn-lt"/>
                <a:ea typeface="Calibri" panose="020F0502020204030204" pitchFamily="34" charset="0"/>
              </a:rPr>
              <a:t>L’otarie blessée ne pouvait plus bouger</a:t>
            </a:r>
            <a:r>
              <a:rPr lang="fr-FR" sz="1200" dirty="0">
                <a:solidFill>
                  <a:schemeClr val="tx1"/>
                </a:solidFill>
                <a:effectLst/>
                <a:latin typeface="+mn-lt"/>
                <a:ea typeface="Calibri" panose="020F0502020204030204" pitchFamily="34" charset="0"/>
              </a:rPr>
              <a:t>, il est utilisé comme un adjectif dans un groupe du nom. Les participes utilisés comme des adjectifs ne sont pas toujours attributs, on les rencontre souvent dans les groupes du nom. »</a:t>
            </a:r>
          </a:p>
          <a:p>
            <a:pPr algn="just"/>
            <a:endParaRPr lang="fr-FR" sz="1200" b="1" dirty="0">
              <a:solidFill>
                <a:schemeClr val="tx1"/>
              </a:solidFill>
              <a:effectLst/>
              <a:latin typeface="+mn-lt"/>
              <a:ea typeface="Cambria" panose="02040503050406030204" pitchFamily="18"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9724E424-EE4D-18AA-643F-94650122748B}"/>
              </a:ext>
            </a:extLst>
          </p:cNvPr>
          <p:cNvSpPr>
            <a:spLocks noGrp="1"/>
          </p:cNvSpPr>
          <p:nvPr>
            <p:ph type="sldNum" sz="quarter" idx="5"/>
          </p:nvPr>
        </p:nvSpPr>
        <p:spPr/>
        <p:txBody>
          <a:bodyPr/>
          <a:lstStyle/>
          <a:p>
            <a:fld id="{DED31AE9-63BD-2C46-83DF-3F7E40509CED}" type="slidenum">
              <a:rPr lang="fr-FR" smtClean="0"/>
              <a:t>22</a:t>
            </a:fld>
            <a:endParaRPr lang="fr-FR" dirty="0"/>
          </a:p>
        </p:txBody>
      </p:sp>
    </p:spTree>
    <p:extLst>
      <p:ext uri="{BB962C8B-B14F-4D97-AF65-F5344CB8AC3E}">
        <p14:creationId xmlns:p14="http://schemas.microsoft.com/office/powerpoint/2010/main" val="20115867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rgbClr val="000000"/>
                </a:solidFill>
                <a:effectLst/>
                <a:latin typeface="+mn-lt"/>
                <a:ea typeface="Calibri" panose="020F0502020204030204" pitchFamily="34" charset="0"/>
                <a:cs typeface="Times New Roman" panose="02020603050405020304" pitchFamily="18" charset="0"/>
              </a:rPr>
              <a:t>Ces exercices peuvent être faits aussi bien à l’oral collectivement qu’à l’écrit.</a:t>
            </a:r>
            <a:endParaRPr lang="fr-FR" sz="1200" dirty="0">
              <a:effectLst/>
              <a:latin typeface="+mn-lt"/>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23</a:t>
            </a:fld>
            <a:endParaRPr lang="fr-FR" dirty="0"/>
          </a:p>
        </p:txBody>
      </p:sp>
    </p:spTree>
    <p:extLst>
      <p:ext uri="{BB962C8B-B14F-4D97-AF65-F5344CB8AC3E}">
        <p14:creationId xmlns:p14="http://schemas.microsoft.com/office/powerpoint/2010/main" val="4112100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24</a:t>
            </a:fld>
            <a:endParaRPr lang="fr-FR" dirty="0"/>
          </a:p>
        </p:txBody>
      </p:sp>
    </p:spTree>
    <p:extLst>
      <p:ext uri="{BB962C8B-B14F-4D97-AF65-F5344CB8AC3E}">
        <p14:creationId xmlns:p14="http://schemas.microsoft.com/office/powerpoint/2010/main" val="36071601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dirty="0">
                <a:solidFill>
                  <a:schemeClr val="tx1"/>
                </a:solidFill>
                <a:effectLst/>
                <a:latin typeface="+mn-lt"/>
                <a:ea typeface="Calibri" panose="020F0502020204030204" pitchFamily="34" charset="0"/>
              </a:rPr>
              <a:t>Aristobule a raison :</a:t>
            </a:r>
            <a:r>
              <a:rPr lang="fr-FR" sz="1200" i="1" dirty="0">
                <a:solidFill>
                  <a:schemeClr val="tx1"/>
                </a:solidFill>
                <a:effectLst/>
                <a:latin typeface="+mn-lt"/>
                <a:ea typeface="Calibri" panose="020F0502020204030204" pitchFamily="34" charset="0"/>
              </a:rPr>
              <a:t> s’est figée</a:t>
            </a:r>
            <a:r>
              <a:rPr lang="fr-FR" sz="1200" dirty="0">
                <a:solidFill>
                  <a:schemeClr val="tx1"/>
                </a:solidFill>
                <a:effectLst/>
                <a:latin typeface="+mn-lt"/>
                <a:ea typeface="Calibri" panose="020F0502020204030204" pitchFamily="34" charset="0"/>
              </a:rPr>
              <a:t> et </a:t>
            </a:r>
            <a:r>
              <a:rPr lang="fr-FR" sz="1200" i="1" dirty="0">
                <a:solidFill>
                  <a:schemeClr val="tx1"/>
                </a:solidFill>
                <a:effectLst/>
                <a:latin typeface="+mn-lt"/>
                <a:ea typeface="Calibri" panose="020F0502020204030204" pitchFamily="34" charset="0"/>
              </a:rPr>
              <a:t>a attrapé</a:t>
            </a:r>
            <a:r>
              <a:rPr lang="fr-FR" sz="1200" dirty="0">
                <a:solidFill>
                  <a:schemeClr val="tx1"/>
                </a:solidFill>
                <a:effectLst/>
                <a:latin typeface="+mn-lt"/>
                <a:ea typeface="Calibri" panose="020F0502020204030204" pitchFamily="34" charset="0"/>
              </a:rPr>
              <a:t> sont deux passés composés, le sujet </a:t>
            </a:r>
            <a:r>
              <a:rPr lang="fr-FR" sz="1200" i="1" dirty="0">
                <a:solidFill>
                  <a:schemeClr val="tx1"/>
                </a:solidFill>
                <a:effectLst/>
                <a:latin typeface="+mn-lt"/>
                <a:ea typeface="Calibri" panose="020F0502020204030204" pitchFamily="34" charset="0"/>
              </a:rPr>
              <a:t>la lionne </a:t>
            </a:r>
            <a:r>
              <a:rPr lang="fr-FR" sz="1200" dirty="0">
                <a:solidFill>
                  <a:schemeClr val="tx1"/>
                </a:solidFill>
                <a:effectLst/>
                <a:latin typeface="+mn-lt"/>
                <a:ea typeface="Calibri" panose="020F0502020204030204" pitchFamily="34" charset="0"/>
              </a:rPr>
              <a:t>est bien féminin et effectivement il faut bien parfois accorder en genre et en nombre le participe passé avec le sujet. </a:t>
            </a:r>
          </a:p>
          <a:p>
            <a:pPr algn="just"/>
            <a:r>
              <a:rPr lang="fr-FR" sz="1200" dirty="0">
                <a:solidFill>
                  <a:schemeClr val="tx1"/>
                </a:solidFill>
                <a:effectLst/>
                <a:latin typeface="+mn-lt"/>
                <a:ea typeface="Calibri" panose="020F0502020204030204" pitchFamily="34" charset="0"/>
              </a:rPr>
              <a:t>Là où Aristobule se trompe, c’est que cet accord n’est pas systématique. Selon ce qu’on sait, il n’a lieu que lorsque l’auxiliaire est </a:t>
            </a:r>
            <a:r>
              <a:rPr lang="fr-FR" sz="1200" i="1" dirty="0">
                <a:solidFill>
                  <a:schemeClr val="tx1"/>
                </a:solidFill>
                <a:effectLst/>
                <a:latin typeface="+mn-lt"/>
                <a:ea typeface="Calibri" panose="020F0502020204030204" pitchFamily="34" charset="0"/>
              </a:rPr>
              <a:t>être</a:t>
            </a:r>
            <a:r>
              <a:rPr lang="fr-FR" sz="1200" dirty="0">
                <a:solidFill>
                  <a:schemeClr val="tx1"/>
                </a:solidFill>
                <a:effectLst/>
                <a:latin typeface="+mn-lt"/>
                <a:ea typeface="Calibri" panose="020F0502020204030204" pitchFamily="34" charset="0"/>
              </a:rPr>
              <a:t>. Le participe passé se comporte alors comme un adjectif attribut : </a:t>
            </a:r>
            <a:r>
              <a:rPr lang="fr-FR" sz="1200" i="1" dirty="0">
                <a:solidFill>
                  <a:schemeClr val="tx1"/>
                </a:solidFill>
                <a:effectLst/>
                <a:latin typeface="+mn-lt"/>
                <a:ea typeface="Calibri" panose="020F0502020204030204" pitchFamily="34" charset="0"/>
              </a:rPr>
              <a:t>figée</a:t>
            </a:r>
            <a:r>
              <a:rPr lang="fr-FR" sz="1200" dirty="0">
                <a:solidFill>
                  <a:schemeClr val="tx1"/>
                </a:solidFill>
                <a:effectLst/>
                <a:latin typeface="+mn-lt"/>
                <a:ea typeface="Calibri" panose="020F0502020204030204" pitchFamily="34" charset="0"/>
              </a:rPr>
              <a:t> se comporte comme un adjectif attribut qui s’accorderait avec le sujet féminin </a:t>
            </a:r>
            <a:r>
              <a:rPr lang="fr-FR" sz="1200" i="1" dirty="0">
                <a:solidFill>
                  <a:schemeClr val="tx1"/>
                </a:solidFill>
                <a:effectLst/>
                <a:latin typeface="+mn-lt"/>
                <a:ea typeface="Calibri" panose="020F0502020204030204" pitchFamily="34" charset="0"/>
              </a:rPr>
              <a:t>la lionne</a:t>
            </a:r>
            <a:r>
              <a:rPr lang="fr-FR" sz="1200" dirty="0">
                <a:solidFill>
                  <a:schemeClr val="tx1"/>
                </a:solidFill>
                <a:effectLst/>
                <a:latin typeface="+mn-lt"/>
                <a:ea typeface="Calibri" panose="020F0502020204030204" pitchFamily="34" charset="0"/>
              </a:rPr>
              <a:t>, il prend donc la marque du féminin </a:t>
            </a:r>
            <a:r>
              <a:rPr lang="fr-FR" sz="1200" i="1" dirty="0">
                <a:solidFill>
                  <a:schemeClr val="tx1"/>
                </a:solidFill>
                <a:effectLst/>
                <a:latin typeface="+mn-lt"/>
                <a:ea typeface="Calibri" panose="020F0502020204030204" pitchFamily="34" charset="0"/>
              </a:rPr>
              <a:t>-e</a:t>
            </a:r>
            <a:r>
              <a:rPr lang="fr-FR" sz="1200" dirty="0">
                <a:solidFill>
                  <a:schemeClr val="tx1"/>
                </a:solidFill>
                <a:effectLst/>
                <a:latin typeface="+mn-lt"/>
                <a:ea typeface="Calibri" panose="020F0502020204030204" pitchFamily="34" charset="0"/>
              </a:rPr>
              <a:t>. Quant à </a:t>
            </a:r>
            <a:r>
              <a:rPr lang="fr-FR" sz="1200" i="1" dirty="0">
                <a:solidFill>
                  <a:schemeClr val="tx1"/>
                </a:solidFill>
                <a:effectLst/>
                <a:latin typeface="+mn-lt"/>
                <a:ea typeface="Calibri" panose="020F0502020204030204" pitchFamily="34" charset="0"/>
              </a:rPr>
              <a:t>attrapée</a:t>
            </a:r>
            <a:r>
              <a:rPr lang="fr-FR" sz="1200" dirty="0">
                <a:solidFill>
                  <a:schemeClr val="tx1"/>
                </a:solidFill>
                <a:effectLst/>
                <a:latin typeface="+mn-lt"/>
                <a:ea typeface="Calibri" panose="020F0502020204030204" pitchFamily="34" charset="0"/>
              </a:rPr>
              <a:t>, ce participe passé ne s’accorde pas avec le sujet parce que le passé composé est construit avec l’auxiliaire </a:t>
            </a:r>
            <a:r>
              <a:rPr lang="fr-FR" sz="1200" i="1" dirty="0">
                <a:solidFill>
                  <a:schemeClr val="tx1"/>
                </a:solidFill>
                <a:effectLst/>
                <a:latin typeface="+mn-lt"/>
                <a:ea typeface="Calibri" panose="020F0502020204030204" pitchFamily="34" charset="0"/>
              </a:rPr>
              <a:t>avoir</a:t>
            </a:r>
            <a:r>
              <a:rPr lang="fr-FR" sz="1200" dirty="0">
                <a:solidFill>
                  <a:schemeClr val="tx1"/>
                </a:solidFill>
                <a:effectLst/>
                <a:latin typeface="+mn-lt"/>
                <a:ea typeface="Calibri" panose="020F0502020204030204" pitchFamily="34" charset="0"/>
              </a:rPr>
              <a:t>. Il n’y a donc pas de raison de lui mettre la marque </a:t>
            </a:r>
            <a:r>
              <a:rPr lang="fr-FR" sz="1200" i="1" dirty="0">
                <a:solidFill>
                  <a:schemeClr val="tx1"/>
                </a:solidFill>
                <a:effectLst/>
                <a:latin typeface="+mn-lt"/>
                <a:ea typeface="Calibri" panose="020F0502020204030204" pitchFamily="34" charset="0"/>
              </a:rPr>
              <a:t>-e</a:t>
            </a:r>
            <a:r>
              <a:rPr lang="fr-FR" sz="1200" dirty="0">
                <a:solidFill>
                  <a:schemeClr val="tx1"/>
                </a:solidFill>
                <a:effectLst/>
                <a:latin typeface="+mn-lt"/>
                <a:ea typeface="Calibri" panose="020F0502020204030204" pitchFamily="34" charset="0"/>
              </a:rPr>
              <a:t>.</a:t>
            </a: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25</a:t>
            </a:fld>
            <a:endParaRPr lang="fr-FR" dirty="0"/>
          </a:p>
        </p:txBody>
      </p:sp>
    </p:spTree>
    <p:extLst>
      <p:ext uri="{BB962C8B-B14F-4D97-AF65-F5344CB8AC3E}">
        <p14:creationId xmlns:p14="http://schemas.microsoft.com/office/powerpoint/2010/main" val="41636899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26</a:t>
            </a:fld>
            <a:endParaRPr lang="fr-FR" dirty="0"/>
          </a:p>
        </p:txBody>
      </p:sp>
    </p:spTree>
    <p:extLst>
      <p:ext uri="{BB962C8B-B14F-4D97-AF65-F5344CB8AC3E}">
        <p14:creationId xmlns:p14="http://schemas.microsoft.com/office/powerpoint/2010/main" val="27675399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solidFill>
                  <a:schemeClr val="tx1"/>
                </a:solidFill>
                <a:effectLst/>
                <a:latin typeface="+mn-lt"/>
                <a:ea typeface="Calibri" panose="020F0502020204030204" pitchFamily="34" charset="0"/>
              </a:rPr>
              <a:t>a. </a:t>
            </a:r>
            <a:r>
              <a:rPr lang="fr-FR" sz="1200" i="1" dirty="0">
                <a:solidFill>
                  <a:schemeClr val="tx1"/>
                </a:solidFill>
                <a:effectLst/>
                <a:latin typeface="+mn-lt"/>
                <a:ea typeface="Calibri" panose="020F0502020204030204" pitchFamily="34" charset="0"/>
              </a:rPr>
              <a:t>descendues </a:t>
            </a:r>
            <a:r>
              <a:rPr lang="fr-FR" sz="1200" dirty="0">
                <a:solidFill>
                  <a:schemeClr val="tx1"/>
                </a:solidFill>
                <a:effectLst/>
                <a:latin typeface="+mn-lt"/>
                <a:ea typeface="Calibri" panose="020F0502020204030204" pitchFamily="34" charset="0"/>
              </a:rPr>
              <a:t>est le participe passé du passé composé </a:t>
            </a:r>
            <a:r>
              <a:rPr lang="fr-FR" sz="1200" i="1" dirty="0">
                <a:solidFill>
                  <a:schemeClr val="tx1"/>
                </a:solidFill>
                <a:effectLst/>
                <a:latin typeface="+mn-lt"/>
                <a:ea typeface="Calibri" panose="020F0502020204030204" pitchFamily="34" charset="0"/>
              </a:rPr>
              <a:t>sommes descendues</a:t>
            </a:r>
            <a:r>
              <a:rPr lang="fr-FR" sz="1200" dirty="0">
                <a:solidFill>
                  <a:schemeClr val="tx1"/>
                </a:solidFill>
                <a:effectLst/>
                <a:latin typeface="+mn-lt"/>
                <a:ea typeface="Calibri" panose="020F0502020204030204" pitchFamily="34" charset="0"/>
              </a:rPr>
              <a:t> (fait rapporté qui a eu lieu dans le passé). Le passé composé est fabriqué avec l’auxiliaire </a:t>
            </a:r>
            <a:r>
              <a:rPr lang="fr-FR" sz="1200" i="1" dirty="0">
                <a:solidFill>
                  <a:schemeClr val="tx1"/>
                </a:solidFill>
                <a:effectLst/>
                <a:latin typeface="+mn-lt"/>
                <a:ea typeface="Calibri" panose="020F0502020204030204" pitchFamily="34" charset="0"/>
              </a:rPr>
              <a:t>être</a:t>
            </a:r>
            <a:r>
              <a:rPr lang="fr-FR" sz="1200" dirty="0">
                <a:solidFill>
                  <a:schemeClr val="tx1"/>
                </a:solidFill>
                <a:effectLst/>
                <a:latin typeface="+mn-lt"/>
                <a:ea typeface="Calibri" panose="020F0502020204030204" pitchFamily="34" charset="0"/>
              </a:rPr>
              <a:t>, le participe passé s’accorde alors avec le sujet </a:t>
            </a:r>
            <a:r>
              <a:rPr lang="fr-FR" sz="1200" i="1" dirty="0">
                <a:solidFill>
                  <a:schemeClr val="tx1"/>
                </a:solidFill>
                <a:effectLst/>
                <a:latin typeface="+mn-lt"/>
                <a:ea typeface="Calibri" panose="020F0502020204030204" pitchFamily="34" charset="0"/>
              </a:rPr>
              <a:t>nous</a:t>
            </a:r>
            <a:r>
              <a:rPr lang="fr-FR" sz="1200" dirty="0">
                <a:solidFill>
                  <a:schemeClr val="tx1"/>
                </a:solidFill>
                <a:effectLst/>
                <a:latin typeface="+mn-lt"/>
                <a:ea typeface="Calibri" panose="020F0502020204030204" pitchFamily="34" charset="0"/>
              </a:rPr>
              <a:t> comme s’il était attribut du sujet. </a:t>
            </a:r>
            <a:r>
              <a:rPr lang="fr-FR" sz="1200" i="1" dirty="0">
                <a:solidFill>
                  <a:schemeClr val="tx1"/>
                </a:solidFill>
                <a:effectLst/>
                <a:latin typeface="+mn-lt"/>
                <a:ea typeface="Calibri" panose="020F0502020204030204" pitchFamily="34" charset="0"/>
              </a:rPr>
              <a:t>nous</a:t>
            </a:r>
            <a:r>
              <a:rPr lang="fr-FR" sz="1200" dirty="0">
                <a:solidFill>
                  <a:schemeClr val="tx1"/>
                </a:solidFill>
                <a:effectLst/>
                <a:latin typeface="+mn-lt"/>
                <a:ea typeface="Calibri" panose="020F0502020204030204" pitchFamily="34" charset="0"/>
              </a:rPr>
              <a:t> désigne plusieurs personnes, le participe passé prend donc la marque de pluriel </a:t>
            </a:r>
            <a:r>
              <a:rPr lang="fr-FR" sz="1200" i="1" dirty="0">
                <a:solidFill>
                  <a:schemeClr val="tx1"/>
                </a:solidFill>
                <a:effectLst/>
                <a:latin typeface="+mn-lt"/>
                <a:ea typeface="Calibri" panose="020F0502020204030204" pitchFamily="34" charset="0"/>
              </a:rPr>
              <a:t>-s</a:t>
            </a:r>
            <a:r>
              <a:rPr lang="fr-FR" sz="1200" dirty="0">
                <a:solidFill>
                  <a:schemeClr val="tx1"/>
                </a:solidFill>
                <a:effectLst/>
                <a:latin typeface="+mn-lt"/>
                <a:ea typeface="Calibri" panose="020F0502020204030204" pitchFamily="34" charset="0"/>
              </a:rPr>
              <a:t>. La présence d’un </a:t>
            </a:r>
            <a:r>
              <a:rPr lang="fr-FR" sz="1200" i="1" dirty="0">
                <a:solidFill>
                  <a:schemeClr val="tx1"/>
                </a:solidFill>
                <a:effectLst/>
                <a:latin typeface="+mn-lt"/>
                <a:ea typeface="Calibri" panose="020F0502020204030204" pitchFamily="34" charset="0"/>
              </a:rPr>
              <a:t>-e-</a:t>
            </a:r>
            <a:r>
              <a:rPr lang="fr-FR" sz="1200" dirty="0">
                <a:solidFill>
                  <a:schemeClr val="tx1"/>
                </a:solidFill>
                <a:effectLst/>
                <a:latin typeface="+mn-lt"/>
                <a:ea typeface="Calibri" panose="020F0502020204030204" pitchFamily="34" charset="0"/>
              </a:rPr>
              <a:t> indique que le </a:t>
            </a:r>
            <a:r>
              <a:rPr lang="fr-FR" sz="1200" i="1" dirty="0">
                <a:solidFill>
                  <a:schemeClr val="tx1"/>
                </a:solidFill>
                <a:effectLst/>
                <a:latin typeface="+mn-lt"/>
                <a:ea typeface="Calibri" panose="020F0502020204030204" pitchFamily="34" charset="0"/>
              </a:rPr>
              <a:t>nous</a:t>
            </a:r>
            <a:r>
              <a:rPr lang="fr-FR" sz="1200" dirty="0">
                <a:solidFill>
                  <a:schemeClr val="tx1"/>
                </a:solidFill>
                <a:effectLst/>
                <a:latin typeface="+mn-lt"/>
                <a:ea typeface="Calibri" panose="020F0502020204030204" pitchFamily="34" charset="0"/>
              </a:rPr>
              <a:t> désigne des personnes féminines.</a:t>
            </a:r>
          </a:p>
          <a:p>
            <a:r>
              <a:rPr lang="fr-FR" sz="1200" dirty="0">
                <a:solidFill>
                  <a:schemeClr val="tx1"/>
                </a:solidFill>
                <a:effectLst/>
                <a:latin typeface="+mn-lt"/>
                <a:ea typeface="Calibri" panose="020F0502020204030204" pitchFamily="34" charset="0"/>
              </a:rPr>
              <a:t>b. </a:t>
            </a:r>
            <a:r>
              <a:rPr lang="fr-FR" sz="1200" i="1" dirty="0">
                <a:solidFill>
                  <a:schemeClr val="tx1"/>
                </a:solidFill>
                <a:effectLst/>
                <a:latin typeface="+mn-lt"/>
                <a:ea typeface="Calibri" panose="020F0502020204030204" pitchFamily="34" charset="0"/>
              </a:rPr>
              <a:t>ravis</a:t>
            </a:r>
            <a:r>
              <a:rPr lang="fr-FR" sz="1200" dirty="0">
                <a:solidFill>
                  <a:schemeClr val="tx1"/>
                </a:solidFill>
                <a:effectLst/>
                <a:latin typeface="+mn-lt"/>
                <a:ea typeface="Calibri" panose="020F0502020204030204" pitchFamily="34" charset="0"/>
              </a:rPr>
              <a:t> est un adjectif (dit comment sont les amis). Il est attribut du sujet, il s’accorde avec le sujet au pluriel </a:t>
            </a:r>
            <a:r>
              <a:rPr lang="fr-FR" sz="1200" i="1" dirty="0">
                <a:solidFill>
                  <a:schemeClr val="tx1"/>
                </a:solidFill>
                <a:effectLst/>
                <a:latin typeface="+mn-lt"/>
                <a:ea typeface="Calibri" panose="020F0502020204030204" pitchFamily="34" charset="0"/>
              </a:rPr>
              <a:t>nos amis</a:t>
            </a:r>
            <a:r>
              <a:rPr lang="fr-FR" sz="1200" dirty="0">
                <a:solidFill>
                  <a:schemeClr val="tx1"/>
                </a:solidFill>
                <a:effectLst/>
                <a:latin typeface="+mn-lt"/>
                <a:ea typeface="Calibri" panose="020F0502020204030204" pitchFamily="34" charset="0"/>
              </a:rPr>
              <a:t>. </a:t>
            </a: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27</a:t>
            </a:fld>
            <a:endParaRPr lang="fr-FR" dirty="0"/>
          </a:p>
        </p:txBody>
      </p:sp>
    </p:spTree>
    <p:extLst>
      <p:ext uri="{BB962C8B-B14F-4D97-AF65-F5344CB8AC3E}">
        <p14:creationId xmlns:p14="http://schemas.microsoft.com/office/powerpoint/2010/main" val="18482074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28</a:t>
            </a:fld>
            <a:endParaRPr lang="fr-FR" dirty="0"/>
          </a:p>
        </p:txBody>
      </p:sp>
    </p:spTree>
    <p:extLst>
      <p:ext uri="{BB962C8B-B14F-4D97-AF65-F5344CB8AC3E}">
        <p14:creationId xmlns:p14="http://schemas.microsoft.com/office/powerpoint/2010/main" val="19761770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29</a:t>
            </a:fld>
            <a:endParaRPr lang="fr-FR" dirty="0"/>
          </a:p>
        </p:txBody>
      </p:sp>
    </p:spTree>
    <p:extLst>
      <p:ext uri="{BB962C8B-B14F-4D97-AF65-F5344CB8AC3E}">
        <p14:creationId xmlns:p14="http://schemas.microsoft.com/office/powerpoint/2010/main" val="3131238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27D59-E8A9-3B50-C9C4-E53B83D6441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E17950-0443-EBA4-7BCB-17ADD5E1CCC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69E3138-3195-8B41-A7D0-865E1FB0550A}"/>
              </a:ext>
            </a:extLst>
          </p:cNvPr>
          <p:cNvSpPr>
            <a:spLocks noGrp="1"/>
          </p:cNvSpPr>
          <p:nvPr>
            <p:ph type="body" idx="1"/>
          </p:nvPr>
        </p:nvSpPr>
        <p:spPr/>
        <p:txBody>
          <a:bodyPr/>
          <a:lstStyle/>
          <a:p>
            <a:r>
              <a:rPr lang="fr-FR" sz="1200" b="1" dirty="0">
                <a:solidFill>
                  <a:schemeClr val="tx1"/>
                </a:solidFill>
                <a:effectLst/>
                <a:latin typeface="+mn-lt"/>
                <a:ea typeface="Calibri" panose="020F0502020204030204" pitchFamily="34" charset="0"/>
              </a:rPr>
              <a:t>Demander</a:t>
            </a:r>
            <a:r>
              <a:rPr lang="fr-FR" sz="1200" dirty="0">
                <a:solidFill>
                  <a:schemeClr val="tx1"/>
                </a:solidFill>
                <a:effectLst/>
                <a:latin typeface="+mn-lt"/>
                <a:ea typeface="Calibri" panose="020F0502020204030204" pitchFamily="34" charset="0"/>
              </a:rPr>
              <a:t> : « À quelle classe de mots appartient le mot </a:t>
            </a:r>
            <a:r>
              <a:rPr lang="fr-FR" sz="1200" i="1" dirty="0">
                <a:solidFill>
                  <a:schemeClr val="tx1"/>
                </a:solidFill>
                <a:effectLst/>
                <a:latin typeface="+mn-lt"/>
                <a:ea typeface="Calibri" panose="020F0502020204030204" pitchFamily="34" charset="0"/>
              </a:rPr>
              <a:t>parti</a:t>
            </a:r>
            <a:r>
              <a:rPr lang="fr-FR" sz="1200" dirty="0">
                <a:solidFill>
                  <a:schemeClr val="tx1"/>
                </a:solidFill>
                <a:effectLst/>
                <a:latin typeface="+mn-lt"/>
                <a:ea typeface="Calibri" panose="020F0502020204030204" pitchFamily="34" charset="0"/>
              </a:rPr>
              <a:t> ? »</a:t>
            </a:r>
          </a:p>
          <a:p>
            <a:r>
              <a:rPr lang="fr-FR" sz="1200" u="sng" dirty="0">
                <a:solidFill>
                  <a:schemeClr val="tx1"/>
                </a:solidFill>
                <a:effectLst/>
                <a:latin typeface="+mn-lt"/>
                <a:ea typeface="Calibri" panose="020F0502020204030204" pitchFamily="34" charset="0"/>
              </a:rPr>
              <a:t>Réponse attendue </a:t>
            </a:r>
            <a:r>
              <a:rPr lang="fr-FR" sz="1200" dirty="0">
                <a:solidFill>
                  <a:schemeClr val="tx1"/>
                </a:solidFill>
                <a:effectLst/>
                <a:latin typeface="+mn-lt"/>
                <a:ea typeface="Calibri" panose="020F0502020204030204" pitchFamily="34" charset="0"/>
              </a:rPr>
              <a:t>:</a:t>
            </a:r>
          </a:p>
          <a:p>
            <a:r>
              <a:rPr lang="fr-FR" sz="1200" dirty="0">
                <a:solidFill>
                  <a:schemeClr val="tx1"/>
                </a:solidFill>
                <a:effectLst/>
                <a:latin typeface="+mn-lt"/>
                <a:ea typeface="Calibri" panose="020F0502020204030204" pitchFamily="34" charset="0"/>
              </a:rPr>
              <a:t>C’est le verbe </a:t>
            </a:r>
            <a:r>
              <a:rPr lang="fr-FR" sz="1200" i="1" dirty="0">
                <a:solidFill>
                  <a:schemeClr val="tx1"/>
                </a:solidFill>
                <a:effectLst/>
                <a:latin typeface="+mn-lt"/>
                <a:ea typeface="Calibri" panose="020F0502020204030204" pitchFamily="34" charset="0"/>
              </a:rPr>
              <a:t>partir</a:t>
            </a:r>
            <a:r>
              <a:rPr lang="fr-FR" sz="1200" dirty="0">
                <a:solidFill>
                  <a:schemeClr val="tx1"/>
                </a:solidFill>
                <a:effectLst/>
                <a:latin typeface="+mn-lt"/>
                <a:ea typeface="Calibri" panose="020F0502020204030204" pitchFamily="34" charset="0"/>
              </a:rPr>
              <a:t> au passé composé. </a:t>
            </a:r>
            <a:r>
              <a:rPr lang="fr-FR" sz="1200" i="1" dirty="0">
                <a:solidFill>
                  <a:schemeClr val="tx1"/>
                </a:solidFill>
                <a:effectLst/>
                <a:latin typeface="+mn-lt"/>
                <a:ea typeface="Calibri" panose="020F0502020204030204" pitchFamily="34" charset="0"/>
              </a:rPr>
              <a:t>Parti</a:t>
            </a:r>
            <a:r>
              <a:rPr lang="fr-FR" sz="1200" dirty="0">
                <a:solidFill>
                  <a:schemeClr val="tx1"/>
                </a:solidFill>
                <a:effectLst/>
                <a:latin typeface="+mn-lt"/>
                <a:ea typeface="Calibri" panose="020F0502020204030204" pitchFamily="34" charset="0"/>
              </a:rPr>
              <a:t>, c’est le participe passé qui est un morceau du passé composé.</a:t>
            </a:r>
          </a:p>
          <a:p>
            <a:r>
              <a:rPr lang="fr-FR" sz="1200" dirty="0">
                <a:solidFill>
                  <a:schemeClr val="tx1"/>
                </a:solidFill>
                <a:effectLst/>
                <a:latin typeface="+mn-lt"/>
                <a:ea typeface="Calibri" panose="020F0502020204030204" pitchFamily="34" charset="0"/>
              </a:rPr>
              <a:t> </a:t>
            </a:r>
          </a:p>
          <a:p>
            <a:r>
              <a:rPr lang="fr-FR" sz="1200" b="1" dirty="0">
                <a:solidFill>
                  <a:schemeClr val="tx1"/>
                </a:solidFill>
                <a:effectLst/>
                <a:latin typeface="+mn-lt"/>
                <a:ea typeface="Calibri" panose="020F0502020204030204" pitchFamily="34" charset="0"/>
              </a:rPr>
              <a:t>Demander</a:t>
            </a:r>
            <a:r>
              <a:rPr lang="fr-FR" sz="1200" dirty="0">
                <a:solidFill>
                  <a:schemeClr val="tx1"/>
                </a:solidFill>
                <a:effectLst/>
                <a:latin typeface="+mn-lt"/>
                <a:ea typeface="Calibri" panose="020F0502020204030204" pitchFamily="34" charset="0"/>
              </a:rPr>
              <a:t> : « Comment faut-il écrire la fin du participe passé ? »</a:t>
            </a:r>
          </a:p>
          <a:p>
            <a:r>
              <a:rPr lang="fr-FR" sz="1200" dirty="0">
                <a:solidFill>
                  <a:schemeClr val="tx1"/>
                </a:solidFill>
                <a:effectLst/>
                <a:latin typeface="+mn-lt"/>
                <a:ea typeface="Calibri" panose="020F0502020204030204" pitchFamily="34" charset="0"/>
              </a:rPr>
              <a:t>Ne pas attendre de réponse, mais afficher la diapositive suivante.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endParaRPr>
          </a:p>
          <a:p>
            <a:endParaRPr lang="fr-FR" sz="1200" dirty="0">
              <a:solidFill>
                <a:schemeClr val="tx1"/>
              </a:solidFill>
              <a:latin typeface="+mn-lt"/>
            </a:endParaRPr>
          </a:p>
        </p:txBody>
      </p:sp>
      <p:sp>
        <p:nvSpPr>
          <p:cNvPr id="4" name="Espace réservé du numéro de diapositive 3">
            <a:extLst>
              <a:ext uri="{FF2B5EF4-FFF2-40B4-BE49-F238E27FC236}">
                <a16:creationId xmlns:a16="http://schemas.microsoft.com/office/drawing/2014/main" id="{E7F9820A-B4A1-3E84-CAB1-422F00B2589A}"/>
              </a:ext>
            </a:extLst>
          </p:cNvPr>
          <p:cNvSpPr>
            <a:spLocks noGrp="1"/>
          </p:cNvSpPr>
          <p:nvPr>
            <p:ph type="sldNum" sz="quarter" idx="5"/>
          </p:nvPr>
        </p:nvSpPr>
        <p:spPr/>
        <p:txBody>
          <a:bodyPr/>
          <a:lstStyle/>
          <a:p>
            <a:fld id="{DED31AE9-63BD-2C46-83DF-3F7E40509CED}" type="slidenum">
              <a:rPr lang="fr-FR" smtClean="0"/>
              <a:t>3</a:t>
            </a:fld>
            <a:endParaRPr lang="fr-FR" dirty="0"/>
          </a:p>
        </p:txBody>
      </p:sp>
    </p:spTree>
    <p:extLst>
      <p:ext uri="{BB962C8B-B14F-4D97-AF65-F5344CB8AC3E}">
        <p14:creationId xmlns:p14="http://schemas.microsoft.com/office/powerpoint/2010/main" val="32251043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30</a:t>
            </a:fld>
            <a:endParaRPr lang="fr-FR" dirty="0"/>
          </a:p>
        </p:txBody>
      </p:sp>
    </p:spTree>
    <p:extLst>
      <p:ext uri="{BB962C8B-B14F-4D97-AF65-F5344CB8AC3E}">
        <p14:creationId xmlns:p14="http://schemas.microsoft.com/office/powerpoint/2010/main" val="31158327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31</a:t>
            </a:fld>
            <a:endParaRPr lang="fr-FR" dirty="0"/>
          </a:p>
        </p:txBody>
      </p:sp>
    </p:spTree>
    <p:extLst>
      <p:ext uri="{BB962C8B-B14F-4D97-AF65-F5344CB8AC3E}">
        <p14:creationId xmlns:p14="http://schemas.microsoft.com/office/powerpoint/2010/main" val="38441843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ea typeface="Calibri" panose="020F0502020204030204" pitchFamily="34" charset="0"/>
              </a:rPr>
              <a:t>Les tomates de notre jardin deviennent rouges. Elles sont aussi devenues juteuses. Leur parfum est vif et un peu amer.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effectLst/>
              <a:latin typeface="+mn-lt"/>
              <a:ea typeface="Calibri" panose="020F0502020204030204" pitchFamily="34" charset="0"/>
            </a:endParaRPr>
          </a:p>
          <a:p>
            <a:pPr algn="just">
              <a:tabLst>
                <a:tab pos="681990" algn="l"/>
              </a:tabLst>
            </a:pPr>
            <a:r>
              <a:rPr lang="fr-FR" sz="1200" dirty="0">
                <a:solidFill>
                  <a:schemeClr val="tx1"/>
                </a:solidFill>
                <a:effectLst/>
                <a:latin typeface="+mn-lt"/>
                <a:ea typeface="Calibri" panose="020F0502020204030204" pitchFamily="34" charset="0"/>
              </a:rPr>
              <a:t>Points à traiter à privilégier :</a:t>
            </a:r>
          </a:p>
          <a:p>
            <a:r>
              <a:rPr lang="fr-FR" sz="1200" dirty="0">
                <a:solidFill>
                  <a:schemeClr val="tx1"/>
                </a:solidFill>
                <a:effectLst/>
                <a:latin typeface="+mn-lt"/>
                <a:ea typeface="Calibri" panose="020F0502020204030204" pitchFamily="34" charset="0"/>
              </a:rPr>
              <a:t>- accord dans le GN (D/N)</a:t>
            </a:r>
          </a:p>
          <a:p>
            <a:r>
              <a:rPr lang="fr-FR" sz="1200" dirty="0">
                <a:solidFill>
                  <a:schemeClr val="tx1"/>
                </a:solidFill>
                <a:effectLst/>
                <a:latin typeface="+mn-lt"/>
                <a:ea typeface="Calibri" panose="020F0502020204030204" pitchFamily="34" charset="0"/>
              </a:rPr>
              <a:t>- accord de l’attribut</a:t>
            </a:r>
          </a:p>
          <a:p>
            <a:r>
              <a:rPr lang="fr-FR" sz="1200" dirty="0">
                <a:solidFill>
                  <a:schemeClr val="tx1"/>
                </a:solidFill>
                <a:effectLst/>
                <a:latin typeface="+mn-lt"/>
                <a:ea typeface="Calibri" panose="020F0502020204030204" pitchFamily="34" charset="0"/>
              </a:rPr>
              <a:t>- accord S/V, rupteur entre S/V (</a:t>
            </a:r>
            <a:r>
              <a:rPr lang="fr-FR" sz="1200" dirty="0" err="1">
                <a:solidFill>
                  <a:schemeClr val="tx1"/>
                </a:solidFill>
                <a:effectLst/>
                <a:latin typeface="+mn-lt"/>
                <a:ea typeface="Calibri" panose="020F0502020204030204" pitchFamily="34" charset="0"/>
              </a:rPr>
              <a:t>Cdn</a:t>
            </a:r>
            <a:r>
              <a:rPr lang="fr-FR" sz="1200" dirty="0">
                <a:solidFill>
                  <a:schemeClr val="tx1"/>
                </a:solidFill>
                <a:effectLst/>
                <a:latin typeface="+mn-lt"/>
                <a:ea typeface="Calibri" panose="020F0502020204030204" pitchFamily="34" charset="0"/>
              </a:rPr>
              <a:t>, pronom)</a:t>
            </a:r>
          </a:p>
          <a:p>
            <a:r>
              <a:rPr lang="fr-FR" sz="1200" dirty="0">
                <a:solidFill>
                  <a:schemeClr val="tx1"/>
                </a:solidFill>
                <a:effectLst/>
                <a:latin typeface="+mn-lt"/>
                <a:ea typeface="Calibri" panose="020F0502020204030204" pitchFamily="34" charset="0"/>
              </a:rPr>
              <a:t>- passé composé, rupteur entre auxiliaire et participe passé</a:t>
            </a:r>
          </a:p>
          <a:p>
            <a:r>
              <a:rPr lang="fr-FR" sz="1200" dirty="0">
                <a:solidFill>
                  <a:schemeClr val="tx1"/>
                </a:solidFill>
                <a:effectLst/>
                <a:latin typeface="+mn-lt"/>
                <a:ea typeface="Calibri" panose="020F0502020204030204" pitchFamily="34" charset="0"/>
              </a:rPr>
              <a:t>- accord participe passé</a:t>
            </a:r>
          </a:p>
          <a:p>
            <a:r>
              <a:rPr lang="fr-FR" sz="1200" dirty="0">
                <a:solidFill>
                  <a:schemeClr val="tx1"/>
                </a:solidFill>
                <a:effectLst/>
                <a:latin typeface="+mn-lt"/>
                <a:ea typeface="Calibri" panose="020F0502020204030204" pitchFamily="34" charset="0"/>
              </a:rPr>
              <a:t>- présent, verbe </a:t>
            </a:r>
            <a:r>
              <a:rPr lang="fr-FR" sz="1200" i="1" dirty="0">
                <a:solidFill>
                  <a:schemeClr val="tx1"/>
                </a:solidFill>
                <a:effectLst/>
                <a:latin typeface="+mn-lt"/>
                <a:ea typeface="Calibri" panose="020F0502020204030204" pitchFamily="34" charset="0"/>
              </a:rPr>
              <a:t>devenir</a:t>
            </a:r>
            <a:endParaRPr lang="fr-FR" sz="1200" dirty="0">
              <a:solidFill>
                <a:schemeClr val="tx1"/>
              </a:solidFill>
              <a:effectLst/>
              <a:latin typeface="+mn-lt"/>
              <a:ea typeface="Calibri" panose="020F0502020204030204" pitchFamily="34" charset="0"/>
            </a:endParaRPr>
          </a:p>
          <a:p>
            <a:r>
              <a:rPr lang="fr-FR" sz="1200" i="1" dirty="0">
                <a:solidFill>
                  <a:schemeClr val="tx1"/>
                </a:solidFill>
                <a:effectLst/>
                <a:latin typeface="+mn-lt"/>
                <a:ea typeface="Calibri" panose="020F0502020204030204" pitchFamily="34" charset="0"/>
              </a:rPr>
              <a:t>- leur</a:t>
            </a:r>
            <a:endParaRPr lang="fr-FR" sz="1200" dirty="0">
              <a:solidFill>
                <a:schemeClr val="tx1"/>
              </a:solidFill>
              <a:effectLst/>
              <a:latin typeface="+mn-lt"/>
              <a:ea typeface="Calibri" panose="020F0502020204030204" pitchFamily="34" charset="0"/>
            </a:endParaRPr>
          </a:p>
          <a:p>
            <a:pPr algn="just">
              <a:tabLst>
                <a:tab pos="681990" algn="l"/>
              </a:tabLst>
            </a:pPr>
            <a:r>
              <a:rPr lang="fr-FR" sz="1200" i="1" dirty="0">
                <a:solidFill>
                  <a:schemeClr val="tx1"/>
                </a:solidFill>
                <a:effectLst/>
                <a:latin typeface="+mn-lt"/>
                <a:ea typeface="Calibri" panose="020F0502020204030204" pitchFamily="34" charset="0"/>
              </a:rPr>
              <a:t>- et</a:t>
            </a:r>
            <a:endParaRPr lang="fr-FR" sz="1200" dirty="0">
              <a:solidFill>
                <a:schemeClr val="tx1"/>
              </a:solidFill>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32</a:t>
            </a:fld>
            <a:endParaRPr lang="fr-FR" dirty="0"/>
          </a:p>
        </p:txBody>
      </p:sp>
    </p:spTree>
    <p:extLst>
      <p:ext uri="{BB962C8B-B14F-4D97-AF65-F5344CB8AC3E}">
        <p14:creationId xmlns:p14="http://schemas.microsoft.com/office/powerpoint/2010/main" val="33922743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3E81D-0081-2C0A-294B-8D6E0002E33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629ED20-F532-D727-8074-6A9B400325C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1479B66-83E0-01A8-891F-83B113CB7B04}"/>
              </a:ext>
            </a:extLst>
          </p:cNvPr>
          <p:cNvSpPr>
            <a:spLocks noGrp="1"/>
          </p:cNvSpPr>
          <p:nvPr>
            <p:ph type="body" idx="1"/>
          </p:nvPr>
        </p:nvSpPr>
        <p:spPr/>
        <p:txBody>
          <a:bodyPr/>
          <a:lstStyle/>
          <a:p>
            <a:pPr algn="just">
              <a:tabLst>
                <a:tab pos="681990" algn="l"/>
              </a:tabLst>
            </a:pPr>
            <a:r>
              <a:rPr lang="fr-FR" sz="1200" dirty="0">
                <a:solidFill>
                  <a:schemeClr val="tx1"/>
                </a:solidFill>
                <a:effectLst/>
                <a:latin typeface="+mn-lt"/>
                <a:ea typeface="Calibri" panose="020F0502020204030204" pitchFamily="34" charset="0"/>
              </a:rPr>
              <a:t>Points à traiter à privilégier :</a:t>
            </a:r>
          </a:p>
          <a:p>
            <a:r>
              <a:rPr lang="fr-FR" sz="1200" dirty="0">
                <a:solidFill>
                  <a:schemeClr val="tx1"/>
                </a:solidFill>
                <a:effectLst/>
                <a:latin typeface="+mn-lt"/>
                <a:ea typeface="Calibri" panose="020F0502020204030204" pitchFamily="34" charset="0"/>
              </a:rPr>
              <a:t>- accord dans le GN (D/N)</a:t>
            </a:r>
          </a:p>
          <a:p>
            <a:r>
              <a:rPr lang="fr-FR" sz="1200" dirty="0">
                <a:solidFill>
                  <a:schemeClr val="tx1"/>
                </a:solidFill>
                <a:effectLst/>
                <a:latin typeface="+mn-lt"/>
                <a:ea typeface="Calibri" panose="020F0502020204030204" pitchFamily="34" charset="0"/>
              </a:rPr>
              <a:t>- accord de l’attribut</a:t>
            </a:r>
          </a:p>
          <a:p>
            <a:r>
              <a:rPr lang="fr-FR" sz="1200" dirty="0">
                <a:solidFill>
                  <a:schemeClr val="tx1"/>
                </a:solidFill>
                <a:effectLst/>
                <a:latin typeface="+mn-lt"/>
                <a:ea typeface="Calibri" panose="020F0502020204030204" pitchFamily="34" charset="0"/>
              </a:rPr>
              <a:t>- accord S/V, rupteur entre S/V (</a:t>
            </a:r>
            <a:r>
              <a:rPr lang="fr-FR" sz="1200" dirty="0" err="1">
                <a:solidFill>
                  <a:schemeClr val="tx1"/>
                </a:solidFill>
                <a:effectLst/>
                <a:latin typeface="+mn-lt"/>
                <a:ea typeface="Calibri" panose="020F0502020204030204" pitchFamily="34" charset="0"/>
              </a:rPr>
              <a:t>Cdn</a:t>
            </a:r>
            <a:r>
              <a:rPr lang="fr-FR" sz="1200" dirty="0">
                <a:solidFill>
                  <a:schemeClr val="tx1"/>
                </a:solidFill>
                <a:effectLst/>
                <a:latin typeface="+mn-lt"/>
                <a:ea typeface="Calibri" panose="020F0502020204030204" pitchFamily="34" charset="0"/>
              </a:rPr>
              <a:t>, pronom)</a:t>
            </a:r>
          </a:p>
          <a:p>
            <a:r>
              <a:rPr lang="fr-FR" sz="1200" dirty="0">
                <a:solidFill>
                  <a:schemeClr val="tx1"/>
                </a:solidFill>
                <a:effectLst/>
                <a:latin typeface="+mn-lt"/>
                <a:ea typeface="Calibri" panose="020F0502020204030204" pitchFamily="34" charset="0"/>
              </a:rPr>
              <a:t>- passé composé, rupteur entre auxiliaire et participe passé</a:t>
            </a:r>
          </a:p>
          <a:p>
            <a:r>
              <a:rPr lang="fr-FR" sz="1200" dirty="0">
                <a:solidFill>
                  <a:schemeClr val="tx1"/>
                </a:solidFill>
                <a:effectLst/>
                <a:latin typeface="+mn-lt"/>
                <a:ea typeface="Calibri" panose="020F0502020204030204" pitchFamily="34" charset="0"/>
              </a:rPr>
              <a:t>- accord participe passé</a:t>
            </a:r>
          </a:p>
          <a:p>
            <a:r>
              <a:rPr lang="fr-FR" sz="1200" dirty="0">
                <a:solidFill>
                  <a:schemeClr val="tx1"/>
                </a:solidFill>
                <a:effectLst/>
                <a:latin typeface="+mn-lt"/>
                <a:ea typeface="Calibri" panose="020F0502020204030204" pitchFamily="34" charset="0"/>
              </a:rPr>
              <a:t>- présent, verbe </a:t>
            </a:r>
            <a:r>
              <a:rPr lang="fr-FR" sz="1200" i="1" dirty="0">
                <a:solidFill>
                  <a:schemeClr val="tx1"/>
                </a:solidFill>
                <a:effectLst/>
                <a:latin typeface="+mn-lt"/>
                <a:ea typeface="Calibri" panose="020F0502020204030204" pitchFamily="34" charset="0"/>
              </a:rPr>
              <a:t>devenir</a:t>
            </a:r>
            <a:endParaRPr lang="fr-FR" sz="1200" dirty="0">
              <a:solidFill>
                <a:schemeClr val="tx1"/>
              </a:solidFill>
              <a:effectLst/>
              <a:latin typeface="+mn-lt"/>
              <a:ea typeface="Calibri" panose="020F0502020204030204" pitchFamily="34" charset="0"/>
            </a:endParaRPr>
          </a:p>
          <a:p>
            <a:r>
              <a:rPr lang="fr-FR" sz="1200" i="1" dirty="0">
                <a:solidFill>
                  <a:schemeClr val="tx1"/>
                </a:solidFill>
                <a:effectLst/>
                <a:latin typeface="+mn-lt"/>
                <a:ea typeface="Calibri" panose="020F0502020204030204" pitchFamily="34" charset="0"/>
              </a:rPr>
              <a:t>- leur</a:t>
            </a:r>
            <a:endParaRPr lang="fr-FR" sz="1200" dirty="0">
              <a:solidFill>
                <a:schemeClr val="tx1"/>
              </a:solidFill>
              <a:effectLst/>
              <a:latin typeface="+mn-lt"/>
              <a:ea typeface="Calibri" panose="020F0502020204030204" pitchFamily="34" charset="0"/>
            </a:endParaRPr>
          </a:p>
          <a:p>
            <a:pPr algn="just">
              <a:tabLst>
                <a:tab pos="681990" algn="l"/>
              </a:tabLst>
            </a:pPr>
            <a:r>
              <a:rPr lang="fr-FR" sz="1200" i="1" dirty="0">
                <a:solidFill>
                  <a:schemeClr val="tx1"/>
                </a:solidFill>
                <a:effectLst/>
                <a:latin typeface="+mn-lt"/>
                <a:ea typeface="Calibri" panose="020F0502020204030204" pitchFamily="34" charset="0"/>
              </a:rPr>
              <a:t>- et</a:t>
            </a:r>
            <a:endParaRPr lang="fr-FR" sz="1200" dirty="0">
              <a:solidFill>
                <a:schemeClr val="tx1"/>
              </a:solidFill>
              <a:effectLst/>
              <a:latin typeface="+mn-lt"/>
              <a:ea typeface="Calibri" panose="020F0502020204030204" pitchFamily="34" charset="0"/>
            </a:endParaRPr>
          </a:p>
          <a:p>
            <a:endParaRPr lang="fr-FR" dirty="0"/>
          </a:p>
        </p:txBody>
      </p:sp>
      <p:sp>
        <p:nvSpPr>
          <p:cNvPr id="4" name="Espace réservé du numéro de diapositive 3">
            <a:extLst>
              <a:ext uri="{FF2B5EF4-FFF2-40B4-BE49-F238E27FC236}">
                <a16:creationId xmlns:a16="http://schemas.microsoft.com/office/drawing/2014/main" id="{B5960630-D0EB-7F30-6F20-F7CCE4904432}"/>
              </a:ext>
            </a:extLst>
          </p:cNvPr>
          <p:cNvSpPr>
            <a:spLocks noGrp="1"/>
          </p:cNvSpPr>
          <p:nvPr>
            <p:ph type="sldNum" sz="quarter" idx="5"/>
          </p:nvPr>
        </p:nvSpPr>
        <p:spPr/>
        <p:txBody>
          <a:bodyPr/>
          <a:lstStyle/>
          <a:p>
            <a:fld id="{DED31AE9-63BD-2C46-83DF-3F7E40509CED}" type="slidenum">
              <a:rPr lang="fr-FR" smtClean="0"/>
              <a:t>33</a:t>
            </a:fld>
            <a:endParaRPr lang="fr-FR" dirty="0"/>
          </a:p>
        </p:txBody>
      </p:sp>
    </p:spTree>
    <p:extLst>
      <p:ext uri="{BB962C8B-B14F-4D97-AF65-F5344CB8AC3E}">
        <p14:creationId xmlns:p14="http://schemas.microsoft.com/office/powerpoint/2010/main" val="420285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rPr>
              <a:t>Annoncer</a:t>
            </a:r>
            <a:r>
              <a:rPr lang="fr-FR" sz="1200" dirty="0">
                <a:solidFill>
                  <a:schemeClr val="tx1"/>
                </a:solidFill>
                <a:effectLst/>
                <a:latin typeface="+mn-lt"/>
                <a:ea typeface="Calibri" panose="020F0502020204030204" pitchFamily="34" charset="0"/>
              </a:rPr>
              <a:t> : « Pour écrire la fin du participe passé, Aristobule hésite entre deux écritures. » et </a:t>
            </a:r>
            <a:r>
              <a:rPr lang="fr-FR" sz="1200" b="1" dirty="0">
                <a:solidFill>
                  <a:schemeClr val="tx1"/>
                </a:solidFill>
                <a:effectLst/>
                <a:latin typeface="+mn-lt"/>
                <a:ea typeface="Calibri" panose="020F0502020204030204" pitchFamily="34" charset="0"/>
              </a:rPr>
              <a:t>demander</a:t>
            </a:r>
            <a:r>
              <a:rPr lang="fr-FR" sz="1200" dirty="0">
                <a:solidFill>
                  <a:schemeClr val="tx1"/>
                </a:solidFill>
                <a:effectLst/>
                <a:latin typeface="+mn-lt"/>
                <a:ea typeface="Calibri" panose="020F0502020204030204" pitchFamily="34" charset="0"/>
              </a:rPr>
              <a:t> : « Qu’en pensez-vous ? »</a:t>
            </a:r>
          </a:p>
          <a:p>
            <a:endParaRPr lang="fr-FR" sz="1200" dirty="0">
              <a:solidFill>
                <a:schemeClr val="tx1"/>
              </a:solidFill>
              <a:latin typeface="+mn-lt"/>
            </a:endParaRPr>
          </a:p>
          <a:p>
            <a:r>
              <a:rPr lang="fr-FR" sz="1200" dirty="0">
                <a:solidFill>
                  <a:schemeClr val="tx1"/>
                </a:solidFill>
                <a:effectLst/>
                <a:latin typeface="+mn-lt"/>
                <a:ea typeface="Calibri" panose="020F0502020204030204" pitchFamily="34" charset="0"/>
              </a:rPr>
              <a:t>-&gt; Soit les élèves valident massivement la première écriture, </a:t>
            </a:r>
            <a:r>
              <a:rPr lang="fr-FR" sz="1200" b="1" dirty="0">
                <a:solidFill>
                  <a:schemeClr val="tx1"/>
                </a:solidFill>
                <a:effectLst/>
                <a:latin typeface="+mn-lt"/>
                <a:ea typeface="Calibri" panose="020F0502020204030204" pitchFamily="34" charset="0"/>
              </a:rPr>
              <a:t>annoncer</a:t>
            </a:r>
            <a:r>
              <a:rPr lang="fr-FR" sz="1200" dirty="0">
                <a:solidFill>
                  <a:schemeClr val="tx1"/>
                </a:solidFill>
                <a:effectLst/>
                <a:latin typeface="+mn-lt"/>
                <a:ea typeface="Calibri" panose="020F0502020204030204" pitchFamily="34" charset="0"/>
              </a:rPr>
              <a:t> alors : « Aujourd’hui, on va essayer de comprendre pourquoi, dans la conjugaison du passé composé on accorde le participe passé employé avec l’auxiliaire </a:t>
            </a:r>
            <a:r>
              <a:rPr lang="fr-FR" sz="1200" i="1" dirty="0">
                <a:solidFill>
                  <a:schemeClr val="tx1"/>
                </a:solidFill>
                <a:effectLst/>
                <a:latin typeface="+mn-lt"/>
                <a:ea typeface="Calibri" panose="020F0502020204030204" pitchFamily="34" charset="0"/>
              </a:rPr>
              <a:t>être</a:t>
            </a:r>
            <a:r>
              <a:rPr lang="fr-FR" sz="1200" dirty="0">
                <a:solidFill>
                  <a:schemeClr val="tx1"/>
                </a:solidFill>
                <a:effectLst/>
                <a:latin typeface="+mn-lt"/>
                <a:ea typeface="Calibri" panose="020F0502020204030204" pitchFamily="34" charset="0"/>
              </a:rPr>
              <a:t> en genre avec le sujet. »  </a:t>
            </a:r>
          </a:p>
          <a:p>
            <a:r>
              <a:rPr lang="fr-FR" sz="1200" dirty="0">
                <a:solidFill>
                  <a:schemeClr val="tx1"/>
                </a:solidFill>
                <a:effectLst/>
                <a:latin typeface="+mn-lt"/>
                <a:ea typeface="Calibri" panose="020F0502020204030204" pitchFamily="34" charset="0"/>
              </a:rPr>
              <a:t> </a:t>
            </a:r>
          </a:p>
          <a:p>
            <a:r>
              <a:rPr lang="fr-FR" sz="1200" dirty="0">
                <a:solidFill>
                  <a:schemeClr val="tx1"/>
                </a:solidFill>
                <a:effectLst/>
                <a:latin typeface="+mn-lt"/>
                <a:ea typeface="Calibri" panose="020F0502020204030204" pitchFamily="34" charset="0"/>
              </a:rPr>
              <a:t>-&gt; Soit les élèves partagent l’hésitation d’Aristobule, </a:t>
            </a:r>
            <a:r>
              <a:rPr lang="fr-FR" sz="1200" b="1" dirty="0">
                <a:solidFill>
                  <a:schemeClr val="tx1"/>
                </a:solidFill>
                <a:effectLst/>
                <a:latin typeface="+mn-lt"/>
                <a:ea typeface="Calibri" panose="020F0502020204030204" pitchFamily="34" charset="0"/>
              </a:rPr>
              <a:t>annoncer</a:t>
            </a:r>
            <a:r>
              <a:rPr lang="fr-FR" sz="1200" dirty="0">
                <a:solidFill>
                  <a:schemeClr val="tx1"/>
                </a:solidFill>
                <a:effectLst/>
                <a:latin typeface="+mn-lt"/>
                <a:ea typeface="Calibri" panose="020F0502020204030204" pitchFamily="34" charset="0"/>
              </a:rPr>
              <a:t> alors : « Aujourd’hui, on va essayer de savoir s’il faut accorder le participe passé</a:t>
            </a:r>
            <a:r>
              <a:rPr lang="fr-FR" sz="1200" i="1" dirty="0">
                <a:solidFill>
                  <a:schemeClr val="tx1"/>
                </a:solidFill>
                <a:effectLst/>
                <a:latin typeface="+mn-lt"/>
                <a:ea typeface="Calibri" panose="020F0502020204030204" pitchFamily="34" charset="0"/>
              </a:rPr>
              <a:t> parti</a:t>
            </a:r>
            <a:r>
              <a:rPr lang="fr-FR" sz="1200" dirty="0">
                <a:solidFill>
                  <a:schemeClr val="tx1"/>
                </a:solidFill>
                <a:effectLst/>
                <a:latin typeface="+mn-lt"/>
                <a:ea typeface="Calibri" panose="020F0502020204030204" pitchFamily="34" charset="0"/>
              </a:rPr>
              <a:t> en personne comme un verbe ou en genre comme un adjectif. »</a:t>
            </a: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4</a:t>
            </a:fld>
            <a:endParaRPr lang="fr-FR" dirty="0"/>
          </a:p>
        </p:txBody>
      </p:sp>
    </p:spTree>
    <p:extLst>
      <p:ext uri="{BB962C8B-B14F-4D97-AF65-F5344CB8AC3E}">
        <p14:creationId xmlns:p14="http://schemas.microsoft.com/office/powerpoint/2010/main" val="4134395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cs typeface="Times New Roman" panose="02020603050405020304" pitchFamily="18" charset="0"/>
              </a:rPr>
              <a:t>PHASE 2 – </a:t>
            </a:r>
            <a:r>
              <a:rPr lang="fr-FR" sz="1200" b="1" i="1" dirty="0">
                <a:solidFill>
                  <a:schemeClr val="tx1"/>
                </a:solidFill>
                <a:effectLst/>
                <a:highlight>
                  <a:srgbClr val="D3D3D3"/>
                </a:highlight>
                <a:latin typeface="+mn-lt"/>
                <a:ea typeface="Calibri" panose="020F0502020204030204" pitchFamily="34" charset="0"/>
                <a:cs typeface="Times New Roman" panose="02020603050405020304" pitchFamily="18" charset="0"/>
              </a:rPr>
              <a:t>Observation </a:t>
            </a:r>
            <a:r>
              <a:rPr lang="fr-FR" sz="1200" b="1" dirty="0">
                <a:solidFill>
                  <a:schemeClr val="tx1"/>
                </a:solidFill>
                <a:effectLst/>
                <a:latin typeface="+mn-lt"/>
                <a:ea typeface="Calibri" panose="020F0502020204030204" pitchFamily="34" charset="0"/>
                <a:cs typeface="Times New Roman" panose="02020603050405020304" pitchFamily="18" charset="0"/>
              </a:rPr>
              <a:t>– </a:t>
            </a:r>
            <a:r>
              <a:rPr lang="fr-FR" sz="1200" b="1" kern="0" dirty="0">
                <a:solidFill>
                  <a:schemeClr val="tx1"/>
                </a:solidFill>
                <a:effectLst/>
                <a:latin typeface="+mn-lt"/>
                <a:ea typeface="Calibri" panose="020F0502020204030204" pitchFamily="34" charset="0"/>
              </a:rPr>
              <a:t>Identifier le participe passé comme la forme adjective du verbe</a:t>
            </a:r>
            <a:r>
              <a:rPr lang="fr-FR" sz="1200" dirty="0">
                <a:solidFill>
                  <a:schemeClr val="tx1"/>
                </a:solidFill>
                <a:effectLst/>
                <a:latin typeface="+mn-lt"/>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200" b="1" dirty="0">
              <a:solidFill>
                <a:schemeClr val="tx1"/>
              </a:solidFill>
              <a:effectLst/>
              <a:latin typeface="+mn-lt"/>
              <a:ea typeface="Calibri" panose="020F0502020204030204" pitchFamily="34" charset="0"/>
              <a:cs typeface="Times New Roman" panose="02020603050405020304" pitchFamily="18" charset="0"/>
            </a:endParaRPr>
          </a:p>
          <a:p>
            <a:r>
              <a:rPr lang="fr-FR" sz="1200" b="1" dirty="0">
                <a:solidFill>
                  <a:schemeClr val="tx1"/>
                </a:solidFill>
                <a:effectLst/>
                <a:latin typeface="+mn-lt"/>
                <a:ea typeface="Calibri" panose="020F0502020204030204" pitchFamily="34" charset="0"/>
              </a:rPr>
              <a:t>Demander</a:t>
            </a:r>
            <a:r>
              <a:rPr lang="fr-FR" sz="1200" dirty="0">
                <a:solidFill>
                  <a:schemeClr val="tx1"/>
                </a:solidFill>
                <a:effectLst/>
                <a:latin typeface="+mn-lt"/>
                <a:ea typeface="Calibri" panose="020F0502020204030204" pitchFamily="34" charset="0"/>
              </a:rPr>
              <a:t> : « Quels mots pourrait-on mettre à la place du trou ? » </a:t>
            </a:r>
          </a:p>
          <a:p>
            <a:r>
              <a:rPr lang="fr-FR" sz="1200" dirty="0">
                <a:solidFill>
                  <a:schemeClr val="tx1"/>
                </a:solidFill>
                <a:effectLst/>
                <a:latin typeface="+mn-lt"/>
                <a:ea typeface="Calibri" panose="020F0502020204030204" pitchFamily="34" charset="0"/>
              </a:rPr>
              <a:t>Recueillir quelques réponses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fr-FR" sz="1200" b="1" dirty="0">
              <a:solidFill>
                <a:schemeClr val="tx1"/>
              </a:solidFill>
              <a:effectLst/>
              <a:latin typeface="+mn-lt"/>
              <a:ea typeface="Calibri" panose="020F050202020403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DED31AE9-63BD-2C46-83DF-3F7E40509CED}" type="slidenum">
              <a:rPr lang="fr-FR" smtClean="0"/>
              <a:t>5</a:t>
            </a:fld>
            <a:endParaRPr lang="fr-FR" dirty="0"/>
          </a:p>
        </p:txBody>
      </p:sp>
    </p:spTree>
    <p:extLst>
      <p:ext uri="{BB962C8B-B14F-4D97-AF65-F5344CB8AC3E}">
        <p14:creationId xmlns:p14="http://schemas.microsoft.com/office/powerpoint/2010/main" val="15537255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5BCD8-7DBE-B34E-5A3B-6A7C585A40B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F91F9B8-D5C9-7EFF-C09D-F33B6A9DEFC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B6884AE-4815-433D-B6DE-BF810E98BCCF}"/>
              </a:ext>
            </a:extLst>
          </p:cNvPr>
          <p:cNvSpPr>
            <a:spLocks noGrp="1"/>
          </p:cNvSpPr>
          <p:nvPr>
            <p:ph type="body" idx="1"/>
          </p:nvPr>
        </p:nvSpPr>
        <p:spPr/>
        <p:txBody>
          <a:bodyPr/>
          <a:lstStyle/>
          <a:p>
            <a:r>
              <a:rPr lang="fr-FR" sz="1200" b="1" dirty="0">
                <a:solidFill>
                  <a:schemeClr val="tx1"/>
                </a:solidFill>
                <a:effectLst/>
                <a:latin typeface="+mn-lt"/>
                <a:ea typeface="Calibri" panose="020F0502020204030204" pitchFamily="34" charset="0"/>
              </a:rPr>
              <a:t>Demander</a:t>
            </a:r>
            <a:r>
              <a:rPr lang="fr-FR" sz="1200" dirty="0">
                <a:solidFill>
                  <a:schemeClr val="tx1"/>
                </a:solidFill>
                <a:effectLst/>
                <a:latin typeface="+mn-lt"/>
                <a:ea typeface="Calibri" panose="020F0502020204030204" pitchFamily="34" charset="0"/>
              </a:rPr>
              <a:t> : « À quelle classe de mots appartiennent ces mots ajoutés ? » </a:t>
            </a:r>
          </a:p>
          <a:p>
            <a:r>
              <a:rPr lang="fr-FR" sz="1200" u="sng" dirty="0">
                <a:solidFill>
                  <a:schemeClr val="tx1"/>
                </a:solidFill>
                <a:effectLst/>
                <a:latin typeface="+mn-lt"/>
                <a:ea typeface="Calibri" panose="020F0502020204030204" pitchFamily="34" charset="0"/>
              </a:rPr>
              <a:t>Réponse attendue </a:t>
            </a:r>
            <a:r>
              <a:rPr lang="fr-FR" sz="1200" dirty="0">
                <a:solidFill>
                  <a:schemeClr val="tx1"/>
                </a:solidFill>
                <a:effectLst/>
                <a:latin typeface="+mn-lt"/>
                <a:ea typeface="Calibri" panose="020F0502020204030204" pitchFamily="34" charset="0"/>
              </a:rPr>
              <a:t>:</a:t>
            </a:r>
          </a:p>
          <a:p>
            <a:r>
              <a:rPr lang="fr-FR" sz="1200" dirty="0">
                <a:solidFill>
                  <a:schemeClr val="tx1"/>
                </a:solidFill>
                <a:effectLst/>
                <a:latin typeface="+mn-lt"/>
                <a:ea typeface="Calibri" panose="020F0502020204030204" pitchFamily="34" charset="0"/>
              </a:rPr>
              <a:t>C’est des adjectifs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fr-FR" sz="1200" b="1" dirty="0">
              <a:solidFill>
                <a:schemeClr val="tx1"/>
              </a:solidFill>
              <a:effectLst/>
              <a:latin typeface="+mn-lt"/>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CA1C4F50-FFE5-AA56-C8F1-9B3FD9DF65C9}"/>
              </a:ext>
            </a:extLst>
          </p:cNvPr>
          <p:cNvSpPr>
            <a:spLocks noGrp="1"/>
          </p:cNvSpPr>
          <p:nvPr>
            <p:ph type="sldNum" sz="quarter" idx="5"/>
          </p:nvPr>
        </p:nvSpPr>
        <p:spPr/>
        <p:txBody>
          <a:bodyPr/>
          <a:lstStyle/>
          <a:p>
            <a:fld id="{DED31AE9-63BD-2C46-83DF-3F7E40509CED}" type="slidenum">
              <a:rPr lang="fr-FR" smtClean="0"/>
              <a:t>6</a:t>
            </a:fld>
            <a:endParaRPr lang="fr-FR" dirty="0"/>
          </a:p>
        </p:txBody>
      </p:sp>
    </p:spTree>
    <p:extLst>
      <p:ext uri="{BB962C8B-B14F-4D97-AF65-F5344CB8AC3E}">
        <p14:creationId xmlns:p14="http://schemas.microsoft.com/office/powerpoint/2010/main" val="2370289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5F236-91C5-8F45-AD2E-A01F1148473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443B50A-0D74-5C39-E9AF-0B59C18EA41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451EB90-960F-1EF9-6C87-125E307DA460}"/>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kern="0" dirty="0">
                <a:solidFill>
                  <a:schemeClr val="tx1"/>
                </a:solidFill>
                <a:effectLst/>
                <a:latin typeface="+mn-lt"/>
                <a:ea typeface="Calibri" panose="020F0502020204030204" pitchFamily="34" charset="0"/>
              </a:rPr>
              <a:t>Demander</a:t>
            </a:r>
            <a:r>
              <a:rPr lang="fr-FR" sz="1200" kern="0" dirty="0">
                <a:solidFill>
                  <a:schemeClr val="tx1"/>
                </a:solidFill>
                <a:effectLst/>
                <a:latin typeface="+mn-lt"/>
                <a:ea typeface="Calibri" panose="020F0502020204030204" pitchFamily="34" charset="0"/>
              </a:rPr>
              <a:t> : « Le mot souligné, est-ce que c’est un adjectif ? » </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u="sng" kern="0" dirty="0">
                <a:solidFill>
                  <a:schemeClr val="tx1"/>
                </a:solidFill>
                <a:effectLst/>
                <a:latin typeface="+mn-lt"/>
                <a:ea typeface="Calibri" panose="020F0502020204030204" pitchFamily="34" charset="0"/>
                <a:cs typeface="Times New Roman" panose="02020603050405020304" pitchFamily="18" charset="0"/>
              </a:rPr>
              <a:t>Réponses probables </a:t>
            </a:r>
            <a:r>
              <a:rPr lang="fr-FR" sz="1200" kern="0" dirty="0">
                <a:solidFill>
                  <a:schemeClr val="tx1"/>
                </a:solidFill>
                <a:effectLst/>
                <a:latin typeface="+mn-lt"/>
                <a:ea typeface="Calibri" panose="020F0502020204030204" pitchFamily="34" charset="0"/>
                <a:cs typeface="Times New Roman" panose="02020603050405020304" pitchFamily="18" charset="0"/>
              </a:rPr>
              <a:t>:</a:t>
            </a:r>
          </a:p>
          <a:p>
            <a:r>
              <a:rPr lang="fr-FR" sz="1200" dirty="0">
                <a:solidFill>
                  <a:schemeClr val="tx1"/>
                </a:solidFill>
                <a:effectLst/>
                <a:latin typeface="+mn-lt"/>
                <a:ea typeface="Calibri" panose="020F0502020204030204" pitchFamily="34" charset="0"/>
              </a:rPr>
              <a:t>- C’est le même mot que le dernier, on a dit que c’est un adjectif mais au masculin singulier.</a:t>
            </a:r>
          </a:p>
          <a:p>
            <a:r>
              <a:rPr lang="fr-FR" sz="1200" dirty="0">
                <a:solidFill>
                  <a:schemeClr val="tx1"/>
                </a:solidFill>
                <a:effectLst/>
                <a:latin typeface="+mn-lt"/>
                <a:ea typeface="Calibri" panose="020F0502020204030204" pitchFamily="34" charset="0"/>
              </a:rPr>
              <a:t>- C’est le participe passé du verbe </a:t>
            </a:r>
            <a:r>
              <a:rPr lang="fr-FR" sz="1200" i="1" dirty="0">
                <a:solidFill>
                  <a:schemeClr val="tx1"/>
                </a:solidFill>
                <a:effectLst/>
                <a:latin typeface="+mn-lt"/>
                <a:ea typeface="Calibri" panose="020F0502020204030204" pitchFamily="34" charset="0"/>
              </a:rPr>
              <a:t>blesser</a:t>
            </a:r>
            <a:r>
              <a:rPr lang="fr-FR" sz="1200" dirty="0">
                <a:solidFill>
                  <a:schemeClr val="tx1"/>
                </a:solidFill>
                <a:effectLst/>
                <a:latin typeface="+mn-lt"/>
                <a:ea typeface="Calibri" panose="020F0502020204030204" pitchFamily="34" charset="0"/>
              </a:rPr>
              <a:t>, le 2</a:t>
            </a:r>
            <a:r>
              <a:rPr lang="fr-FR" sz="1200" baseline="30000" dirty="0">
                <a:solidFill>
                  <a:schemeClr val="tx1"/>
                </a:solidFill>
                <a:effectLst/>
                <a:latin typeface="+mn-lt"/>
                <a:ea typeface="Calibri" panose="020F0502020204030204" pitchFamily="34" charset="0"/>
              </a:rPr>
              <a:t>ème</a:t>
            </a:r>
            <a:r>
              <a:rPr lang="fr-FR" sz="1200" dirty="0">
                <a:solidFill>
                  <a:schemeClr val="tx1"/>
                </a:solidFill>
                <a:effectLst/>
                <a:latin typeface="+mn-lt"/>
                <a:ea typeface="Calibri" panose="020F0502020204030204" pitchFamily="34" charset="0"/>
              </a:rPr>
              <a:t> morceau du passé composé : c’est au début du groupe du verbe.</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1890B7EB-AD82-F012-1192-F4CFB64256AD}"/>
              </a:ext>
            </a:extLst>
          </p:cNvPr>
          <p:cNvSpPr>
            <a:spLocks noGrp="1"/>
          </p:cNvSpPr>
          <p:nvPr>
            <p:ph type="sldNum" sz="quarter" idx="5"/>
          </p:nvPr>
        </p:nvSpPr>
        <p:spPr/>
        <p:txBody>
          <a:bodyPr/>
          <a:lstStyle/>
          <a:p>
            <a:fld id="{DED31AE9-63BD-2C46-83DF-3F7E40509CED}" type="slidenum">
              <a:rPr lang="fr-FR" smtClean="0"/>
              <a:t>7</a:t>
            </a:fld>
            <a:endParaRPr lang="fr-FR" dirty="0"/>
          </a:p>
        </p:txBody>
      </p:sp>
    </p:spTree>
    <p:extLst>
      <p:ext uri="{BB962C8B-B14F-4D97-AF65-F5344CB8AC3E}">
        <p14:creationId xmlns:p14="http://schemas.microsoft.com/office/powerpoint/2010/main" val="3032610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39E45-E8A4-5644-9EDA-F4266F4FB26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45BD7E3-8650-08ED-4E34-FA859825AF5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64E4404-EACD-D6C3-1E26-ACD16BDEA0BF}"/>
              </a:ext>
            </a:extLst>
          </p:cNvPr>
          <p:cNvSpPr>
            <a:spLocks noGrp="1"/>
          </p:cNvSpPr>
          <p:nvPr>
            <p:ph type="body" idx="1"/>
          </p:nvPr>
        </p:nvSpPr>
        <p:spPr/>
        <p:txBody>
          <a:bodyPr/>
          <a:lstStyle/>
          <a:p>
            <a:pPr algn="just"/>
            <a:r>
              <a:rPr lang="fr-FR" sz="1200" b="1" dirty="0">
                <a:solidFill>
                  <a:schemeClr val="tx1"/>
                </a:solidFill>
                <a:effectLst/>
                <a:latin typeface="+mn-lt"/>
                <a:ea typeface="Calibri" panose="020F0502020204030204" pitchFamily="34" charset="0"/>
              </a:rPr>
              <a:t>Expliquer</a:t>
            </a:r>
            <a:r>
              <a:rPr lang="fr-FR" sz="1200" dirty="0">
                <a:solidFill>
                  <a:schemeClr val="tx1"/>
                </a:solidFill>
                <a:effectLst/>
                <a:latin typeface="+mn-lt"/>
                <a:ea typeface="Calibri" panose="020F0502020204030204" pitchFamily="34" charset="0"/>
              </a:rPr>
              <a:t> : « Dans la première phrase, on voit bien que </a:t>
            </a:r>
            <a:r>
              <a:rPr lang="fr-FR" sz="1200" i="1" dirty="0">
                <a:solidFill>
                  <a:schemeClr val="tx1"/>
                </a:solidFill>
                <a:effectLst/>
                <a:latin typeface="+mn-lt"/>
                <a:ea typeface="Calibri" panose="020F0502020204030204" pitchFamily="34" charset="0"/>
              </a:rPr>
              <a:t>blessé</a:t>
            </a:r>
            <a:r>
              <a:rPr lang="fr-FR" sz="1200" dirty="0">
                <a:solidFill>
                  <a:schemeClr val="tx1"/>
                </a:solidFill>
                <a:effectLst/>
                <a:latin typeface="+mn-lt"/>
                <a:ea typeface="Calibri" panose="020F0502020204030204" pitchFamily="34" charset="0"/>
              </a:rPr>
              <a:t> fait partie du passé composé </a:t>
            </a:r>
            <a:r>
              <a:rPr lang="fr-FR" sz="1200" i="1" dirty="0">
                <a:solidFill>
                  <a:schemeClr val="tx1"/>
                </a:solidFill>
                <a:effectLst/>
                <a:latin typeface="+mn-lt"/>
                <a:ea typeface="Calibri" panose="020F0502020204030204" pitchFamily="34" charset="0"/>
              </a:rPr>
              <a:t>ont blessé</a:t>
            </a:r>
            <a:r>
              <a:rPr lang="fr-FR" sz="1200" dirty="0">
                <a:solidFill>
                  <a:schemeClr val="tx1"/>
                </a:solidFill>
                <a:effectLst/>
                <a:latin typeface="+mn-lt"/>
                <a:ea typeface="Calibri" panose="020F0502020204030204" pitchFamily="34" charset="0"/>
              </a:rPr>
              <a:t>. Et dans la deuxième phrase, </a:t>
            </a:r>
            <a:r>
              <a:rPr lang="fr-FR" sz="1200" i="1" dirty="0">
                <a:solidFill>
                  <a:schemeClr val="tx1"/>
                </a:solidFill>
                <a:effectLst/>
                <a:latin typeface="+mn-lt"/>
                <a:ea typeface="Calibri" panose="020F0502020204030204" pitchFamily="34" charset="0"/>
              </a:rPr>
              <a:t>blessé</a:t>
            </a:r>
            <a:r>
              <a:rPr lang="fr-FR" sz="1200" dirty="0">
                <a:solidFill>
                  <a:schemeClr val="tx1"/>
                </a:solidFill>
                <a:effectLst/>
                <a:latin typeface="+mn-lt"/>
                <a:ea typeface="Calibri" panose="020F0502020204030204" pitchFamily="34" charset="0"/>
              </a:rPr>
              <a:t> est un adjectif. C’est un mot qui appartient à deux classes grammaticales.</a:t>
            </a:r>
          </a:p>
          <a:p>
            <a:pPr algn="just"/>
            <a:r>
              <a:rPr lang="fr-FR" sz="1200" dirty="0">
                <a:solidFill>
                  <a:schemeClr val="tx1"/>
                </a:solidFill>
                <a:effectLst/>
                <a:latin typeface="+mn-lt"/>
                <a:ea typeface="Calibri" panose="020F0502020204030204" pitchFamily="34" charset="0"/>
              </a:rPr>
              <a:t>En fait, un participe peut s’employer parfois comme verbe pour faire un temps composé et parfois comme adjectif – et même parfois comme nom (on dit ‘un blessé’). C’est pour cela qu’on l’appelle </a:t>
            </a:r>
            <a:r>
              <a:rPr lang="fr-FR" sz="1200" b="1" i="1" dirty="0">
                <a:solidFill>
                  <a:schemeClr val="tx1"/>
                </a:solidFill>
                <a:effectLst/>
                <a:latin typeface="+mn-lt"/>
                <a:ea typeface="Calibri" panose="020F0502020204030204" pitchFamily="34" charset="0"/>
              </a:rPr>
              <a:t>participe</a:t>
            </a:r>
            <a:r>
              <a:rPr lang="fr-FR" sz="1200" dirty="0">
                <a:solidFill>
                  <a:schemeClr val="tx1"/>
                </a:solidFill>
                <a:effectLst/>
                <a:latin typeface="+mn-lt"/>
                <a:ea typeface="Calibri" panose="020F0502020204030204" pitchFamily="34" charset="0"/>
              </a:rPr>
              <a:t> : pour une </a:t>
            </a:r>
            <a:r>
              <a:rPr lang="fr-FR" sz="1200" b="1" i="1" dirty="0">
                <a:solidFill>
                  <a:schemeClr val="tx1"/>
                </a:solidFill>
                <a:effectLst/>
                <a:latin typeface="+mn-lt"/>
                <a:ea typeface="Calibri" panose="020F0502020204030204" pitchFamily="34" charset="0"/>
              </a:rPr>
              <a:t>part</a:t>
            </a:r>
            <a:r>
              <a:rPr lang="fr-FR" sz="1200" dirty="0">
                <a:solidFill>
                  <a:schemeClr val="tx1"/>
                </a:solidFill>
                <a:effectLst/>
                <a:latin typeface="+mn-lt"/>
                <a:ea typeface="Calibri" panose="020F0502020204030204" pitchFamily="34" charset="0"/>
              </a:rPr>
              <a:t>, c’est un verbe, pour une autre </a:t>
            </a:r>
            <a:r>
              <a:rPr lang="fr-FR" sz="1200" b="1" i="1" dirty="0">
                <a:solidFill>
                  <a:schemeClr val="tx1"/>
                </a:solidFill>
                <a:effectLst/>
                <a:latin typeface="+mn-lt"/>
                <a:ea typeface="Calibri" panose="020F0502020204030204" pitchFamily="34" charset="0"/>
              </a:rPr>
              <a:t>part</a:t>
            </a:r>
            <a:r>
              <a:rPr lang="fr-FR" sz="1200" dirty="0">
                <a:solidFill>
                  <a:schemeClr val="tx1"/>
                </a:solidFill>
                <a:effectLst/>
                <a:latin typeface="+mn-lt"/>
                <a:ea typeface="Calibri" panose="020F0502020204030204" pitchFamily="34" charset="0"/>
              </a:rPr>
              <a:t>, c’est un adjectif. C’est parfois l’un, parfois l’autre.</a:t>
            </a:r>
          </a:p>
          <a:p>
            <a:pPr algn="just"/>
            <a:r>
              <a:rPr lang="fr-FR" sz="1200" dirty="0">
                <a:solidFill>
                  <a:schemeClr val="tx1"/>
                </a:solidFill>
                <a:effectLst/>
                <a:latin typeface="+mn-lt"/>
                <a:ea typeface="Calibri" panose="020F0502020204030204" pitchFamily="34" charset="0"/>
              </a:rPr>
              <a:t>On a appris (cf. leçon CM1-7 </a:t>
            </a:r>
            <a:r>
              <a:rPr lang="fr-FR" sz="1200" i="1" dirty="0">
                <a:solidFill>
                  <a:schemeClr val="tx1"/>
                </a:solidFill>
                <a:effectLst/>
                <a:latin typeface="+mn-lt"/>
                <a:ea typeface="Calibri" panose="020F0502020204030204" pitchFamily="34" charset="0"/>
              </a:rPr>
              <a:t>Le nom des verbes</a:t>
            </a:r>
            <a:r>
              <a:rPr lang="fr-FR" sz="1200" dirty="0">
                <a:solidFill>
                  <a:schemeClr val="tx1"/>
                </a:solidFill>
                <a:effectLst/>
                <a:latin typeface="+mn-lt"/>
                <a:ea typeface="Calibri" panose="020F0502020204030204" pitchFamily="34" charset="0"/>
              </a:rPr>
              <a:t>) que l’infinitif était comme ‘le nom des verbes’ ; le participe, lui, est comme ‘l’adjectif des verbes’.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99DC3BD8-6FD0-9C35-F2A4-C45E08438001}"/>
              </a:ext>
            </a:extLst>
          </p:cNvPr>
          <p:cNvSpPr>
            <a:spLocks noGrp="1"/>
          </p:cNvSpPr>
          <p:nvPr>
            <p:ph type="sldNum" sz="quarter" idx="5"/>
          </p:nvPr>
        </p:nvSpPr>
        <p:spPr/>
        <p:txBody>
          <a:bodyPr/>
          <a:lstStyle/>
          <a:p>
            <a:fld id="{DED31AE9-63BD-2C46-83DF-3F7E40509CED}" type="slidenum">
              <a:rPr lang="fr-FR" smtClean="0"/>
              <a:t>8</a:t>
            </a:fld>
            <a:endParaRPr lang="fr-FR" dirty="0"/>
          </a:p>
        </p:txBody>
      </p:sp>
    </p:spTree>
    <p:extLst>
      <p:ext uri="{BB962C8B-B14F-4D97-AF65-F5344CB8AC3E}">
        <p14:creationId xmlns:p14="http://schemas.microsoft.com/office/powerpoint/2010/main" val="2951028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6F134-541F-ED69-2579-E0DF42BFAB1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0C9979E-B064-9CEA-CDBC-4C7909714DD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3AEC5A2-1F27-A4B5-F017-4082B9176EF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cs typeface="Times New Roman" panose="02020603050405020304" pitchFamily="18" charset="0"/>
              </a:rPr>
              <a:t>3 – </a:t>
            </a:r>
            <a:r>
              <a:rPr lang="fr-FR" sz="1200" b="1" i="1" kern="0" dirty="0">
                <a:solidFill>
                  <a:schemeClr val="tx1"/>
                </a:solidFill>
                <a:effectLst/>
                <a:highlight>
                  <a:srgbClr val="C0C0C0"/>
                </a:highlight>
                <a:latin typeface="+mn-lt"/>
                <a:ea typeface="Calibri" panose="020F0502020204030204" pitchFamily="34" charset="0"/>
              </a:rPr>
              <a:t>Observation</a:t>
            </a:r>
            <a:r>
              <a:rPr lang="fr-FR" sz="1200" b="1" kern="0" dirty="0">
                <a:solidFill>
                  <a:schemeClr val="tx1"/>
                </a:solidFill>
                <a:effectLst/>
                <a:latin typeface="+mn-lt"/>
                <a:ea typeface="Calibri" panose="020F0502020204030204" pitchFamily="34" charset="0"/>
              </a:rPr>
              <a:t> – Comprendre l’accord du participe passé avec l’auxiliaire </a:t>
            </a:r>
            <a:r>
              <a:rPr lang="fr-FR" sz="1200" b="1" i="1" kern="0" dirty="0">
                <a:solidFill>
                  <a:schemeClr val="tx1"/>
                </a:solidFill>
                <a:effectLst/>
                <a:latin typeface="+mn-lt"/>
                <a:ea typeface="Calibri" panose="020F0502020204030204" pitchFamily="34" charset="0"/>
              </a:rPr>
              <a:t>être</a:t>
            </a:r>
            <a:r>
              <a:rPr lang="fr-FR" sz="1200" dirty="0">
                <a:solidFill>
                  <a:schemeClr val="tx1"/>
                </a:solidFill>
                <a:effectLst/>
                <a:latin typeface="+mn-l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1" dirty="0">
              <a:solidFill>
                <a:schemeClr val="tx1"/>
              </a:solidFill>
              <a:effectLst/>
              <a:latin typeface="+mn-lt"/>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0" dirty="0">
                <a:solidFill>
                  <a:schemeClr val="tx1"/>
                </a:solidFill>
                <a:effectLst/>
                <a:latin typeface="+mn-lt"/>
                <a:ea typeface="Calibri" panose="020F0502020204030204" pitchFamily="34" charset="0"/>
              </a:rPr>
              <a:t>Donner les consignes </a:t>
            </a:r>
            <a:r>
              <a:rPr lang="fr-FR" sz="1200" kern="0" dirty="0">
                <a:solidFill>
                  <a:schemeClr val="tx1"/>
                </a:solidFill>
                <a:effectLst/>
                <a:latin typeface="+mn-lt"/>
                <a:ea typeface="Calibri" panose="020F0502020204030204" pitchFamily="34" charset="0"/>
              </a:rPr>
              <a:t>: « Prenez vos ardoises. Trouvez le groupe sujet et le groupe du verbe. Dites quelle est la classe grammaticale du mot </a:t>
            </a:r>
            <a:r>
              <a:rPr lang="fr-FR" sz="1200" i="1" kern="0" dirty="0">
                <a:solidFill>
                  <a:schemeClr val="tx1"/>
                </a:solidFill>
                <a:effectLst/>
                <a:latin typeface="+mn-lt"/>
                <a:ea typeface="Calibri" panose="020F0502020204030204" pitchFamily="34" charset="0"/>
              </a:rPr>
              <a:t>contente</a:t>
            </a:r>
            <a:r>
              <a:rPr lang="fr-FR" sz="1200" kern="0" dirty="0">
                <a:solidFill>
                  <a:schemeClr val="tx1"/>
                </a:solidFill>
                <a:effectLst/>
                <a:latin typeface="+mn-lt"/>
                <a:ea typeface="Calibri" panose="020F0502020204030204" pitchFamily="34" charset="0"/>
              </a:rPr>
              <a:t>, et quel est son rôle dans la phrase. »</a:t>
            </a:r>
            <a:r>
              <a:rPr lang="fr-FR" sz="1200" dirty="0">
                <a:solidFill>
                  <a:schemeClr val="tx1"/>
                </a:solidFill>
                <a:effectLst/>
                <a:latin typeface="+mn-l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effectLst/>
                <a:latin typeface="+mn-lt"/>
              </a:rPr>
              <a:t>Réponse attendue </a:t>
            </a:r>
            <a:r>
              <a:rPr lang="fr-FR" sz="1200" dirty="0">
                <a:solidFill>
                  <a:schemeClr val="tx1"/>
                </a:solidFill>
                <a:effectLst/>
                <a:latin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effectLst/>
                <a:latin typeface="+mn-lt"/>
              </a:rPr>
              <a:t>[Voir diapositive suivante]</a:t>
            </a:r>
            <a:endParaRPr lang="fr-FR" sz="1200" dirty="0">
              <a:solidFill>
                <a:schemeClr val="tx1"/>
              </a:solidFill>
              <a:latin typeface="+mn-lt"/>
            </a:endParaRPr>
          </a:p>
        </p:txBody>
      </p:sp>
      <p:sp>
        <p:nvSpPr>
          <p:cNvPr id="4" name="Espace réservé du numéro de diapositive 3">
            <a:extLst>
              <a:ext uri="{FF2B5EF4-FFF2-40B4-BE49-F238E27FC236}">
                <a16:creationId xmlns:a16="http://schemas.microsoft.com/office/drawing/2014/main" id="{E4A538B4-8CC4-E78B-F5F1-9BBCA27C63E4}"/>
              </a:ext>
            </a:extLst>
          </p:cNvPr>
          <p:cNvSpPr>
            <a:spLocks noGrp="1"/>
          </p:cNvSpPr>
          <p:nvPr>
            <p:ph type="sldNum" sz="quarter" idx="5"/>
          </p:nvPr>
        </p:nvSpPr>
        <p:spPr/>
        <p:txBody>
          <a:bodyPr/>
          <a:lstStyle/>
          <a:p>
            <a:fld id="{DED31AE9-63BD-2C46-83DF-3F7E40509CED}" type="slidenum">
              <a:rPr lang="fr-FR" smtClean="0"/>
              <a:t>9</a:t>
            </a:fld>
            <a:endParaRPr lang="fr-FR" dirty="0"/>
          </a:p>
        </p:txBody>
      </p:sp>
    </p:spTree>
    <p:extLst>
      <p:ext uri="{BB962C8B-B14F-4D97-AF65-F5344CB8AC3E}">
        <p14:creationId xmlns:p14="http://schemas.microsoft.com/office/powerpoint/2010/main" val="1112238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DDE85D-E6BD-4DAB-5761-BBBB9E04383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45233908-E8AE-23C4-4483-FBB9E24B54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2024136-6BE2-44BA-4B45-11AD3A0EF3ED}"/>
              </a:ext>
            </a:extLst>
          </p:cNvPr>
          <p:cNvSpPr>
            <a:spLocks noGrp="1"/>
          </p:cNvSpPr>
          <p:nvPr>
            <p:ph type="dt" sz="half" idx="10"/>
          </p:nvPr>
        </p:nvSpPr>
        <p:spPr/>
        <p:txBody>
          <a:bodyPr/>
          <a:lstStyle/>
          <a:p>
            <a:fld id="{24BA9177-A5FA-BD49-BE0F-F35893358A5B}" type="datetimeFigureOut">
              <a:rPr lang="fr-FR" smtClean="0"/>
              <a:t>03/08/2026</a:t>
            </a:fld>
            <a:endParaRPr lang="fr-FR" dirty="0"/>
          </a:p>
        </p:txBody>
      </p:sp>
      <p:sp>
        <p:nvSpPr>
          <p:cNvPr id="5" name="Espace réservé du pied de page 4">
            <a:extLst>
              <a:ext uri="{FF2B5EF4-FFF2-40B4-BE49-F238E27FC236}">
                <a16:creationId xmlns:a16="http://schemas.microsoft.com/office/drawing/2014/main" id="{C822AEC9-5B90-1D71-3765-7D4655EAA53D}"/>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E7FD3335-5FB4-7B45-B0F6-301114A80109}"/>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1673680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6425C8-4D88-1F41-5099-FFF9CEC1955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423AE38-0990-EB07-BC1A-7865A557F01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EFC442-18FE-5C47-1560-80270FD7DE13}"/>
              </a:ext>
            </a:extLst>
          </p:cNvPr>
          <p:cNvSpPr>
            <a:spLocks noGrp="1"/>
          </p:cNvSpPr>
          <p:nvPr>
            <p:ph type="dt" sz="half" idx="10"/>
          </p:nvPr>
        </p:nvSpPr>
        <p:spPr/>
        <p:txBody>
          <a:bodyPr/>
          <a:lstStyle/>
          <a:p>
            <a:fld id="{24BA9177-A5FA-BD49-BE0F-F35893358A5B}" type="datetimeFigureOut">
              <a:rPr lang="fr-FR" smtClean="0"/>
              <a:t>03/08/2026</a:t>
            </a:fld>
            <a:endParaRPr lang="fr-FR" dirty="0"/>
          </a:p>
        </p:txBody>
      </p:sp>
      <p:sp>
        <p:nvSpPr>
          <p:cNvPr id="5" name="Espace réservé du pied de page 4">
            <a:extLst>
              <a:ext uri="{FF2B5EF4-FFF2-40B4-BE49-F238E27FC236}">
                <a16:creationId xmlns:a16="http://schemas.microsoft.com/office/drawing/2014/main" id="{93F072C0-E7F4-743C-0AE4-2549C1782656}"/>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6A1FFF5A-BBFE-F52B-A28C-686D0067E796}"/>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3677833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D493F53-EF5E-B40F-61CF-39A7701E4F2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1C72441-0976-EDF6-3C3F-EAC7613CC43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EE6C0B2-6AC4-EF15-EBA5-C271DB2F9F29}"/>
              </a:ext>
            </a:extLst>
          </p:cNvPr>
          <p:cNvSpPr>
            <a:spLocks noGrp="1"/>
          </p:cNvSpPr>
          <p:nvPr>
            <p:ph type="dt" sz="half" idx="10"/>
          </p:nvPr>
        </p:nvSpPr>
        <p:spPr/>
        <p:txBody>
          <a:bodyPr/>
          <a:lstStyle/>
          <a:p>
            <a:fld id="{24BA9177-A5FA-BD49-BE0F-F35893358A5B}" type="datetimeFigureOut">
              <a:rPr lang="fr-FR" smtClean="0"/>
              <a:t>03/08/2026</a:t>
            </a:fld>
            <a:endParaRPr lang="fr-FR" dirty="0"/>
          </a:p>
        </p:txBody>
      </p:sp>
      <p:sp>
        <p:nvSpPr>
          <p:cNvPr id="5" name="Espace réservé du pied de page 4">
            <a:extLst>
              <a:ext uri="{FF2B5EF4-FFF2-40B4-BE49-F238E27FC236}">
                <a16:creationId xmlns:a16="http://schemas.microsoft.com/office/drawing/2014/main" id="{F00E01EF-A442-25B1-36DE-C7CABCB733C7}"/>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5F5F624F-2E4B-0EBA-D44D-2B937437CF1D}"/>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1017232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4B3EDF-7136-AF70-1737-BAF09E99594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88F2C45-78ED-C4FB-5682-C906975B7BB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E060DB5-4B2F-7163-19C1-296109CE7F59}"/>
              </a:ext>
            </a:extLst>
          </p:cNvPr>
          <p:cNvSpPr>
            <a:spLocks noGrp="1"/>
          </p:cNvSpPr>
          <p:nvPr>
            <p:ph type="dt" sz="half" idx="10"/>
          </p:nvPr>
        </p:nvSpPr>
        <p:spPr/>
        <p:txBody>
          <a:bodyPr/>
          <a:lstStyle/>
          <a:p>
            <a:fld id="{24BA9177-A5FA-BD49-BE0F-F35893358A5B}" type="datetimeFigureOut">
              <a:rPr lang="fr-FR" smtClean="0"/>
              <a:t>03/08/2026</a:t>
            </a:fld>
            <a:endParaRPr lang="fr-FR" dirty="0"/>
          </a:p>
        </p:txBody>
      </p:sp>
      <p:sp>
        <p:nvSpPr>
          <p:cNvPr id="5" name="Espace réservé du pied de page 4">
            <a:extLst>
              <a:ext uri="{FF2B5EF4-FFF2-40B4-BE49-F238E27FC236}">
                <a16:creationId xmlns:a16="http://schemas.microsoft.com/office/drawing/2014/main" id="{5416EB94-C325-5291-B46B-2E0529149719}"/>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D2978BE2-4768-8498-304F-5C2EFC289537}"/>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3082479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33886D-FBD0-DD1B-BF05-C647262A3B9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9CD904E-A40B-B171-8195-EA5E90EBAD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31DECA7-2FC4-A422-C085-49387A6F9EDC}"/>
              </a:ext>
            </a:extLst>
          </p:cNvPr>
          <p:cNvSpPr>
            <a:spLocks noGrp="1"/>
          </p:cNvSpPr>
          <p:nvPr>
            <p:ph type="dt" sz="half" idx="10"/>
          </p:nvPr>
        </p:nvSpPr>
        <p:spPr/>
        <p:txBody>
          <a:bodyPr/>
          <a:lstStyle/>
          <a:p>
            <a:fld id="{24BA9177-A5FA-BD49-BE0F-F35893358A5B}" type="datetimeFigureOut">
              <a:rPr lang="fr-FR" smtClean="0"/>
              <a:t>03/08/2026</a:t>
            </a:fld>
            <a:endParaRPr lang="fr-FR" dirty="0"/>
          </a:p>
        </p:txBody>
      </p:sp>
      <p:sp>
        <p:nvSpPr>
          <p:cNvPr id="5" name="Espace réservé du pied de page 4">
            <a:extLst>
              <a:ext uri="{FF2B5EF4-FFF2-40B4-BE49-F238E27FC236}">
                <a16:creationId xmlns:a16="http://schemas.microsoft.com/office/drawing/2014/main" id="{A897DD49-E4C3-61D6-7180-E66FBD1774F3}"/>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B9F9EED4-3711-6491-EB54-0AF37BAD0A22}"/>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2423358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D93841-034B-D7D1-610F-5920E6A3627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F5A6095-C3C5-6007-F63D-13E338D811F2}"/>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F0C1E2F-DD3B-D25D-B58B-61543DE2A9A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5906CFE7-9C60-FA67-2E8E-00969A5B2D62}"/>
              </a:ext>
            </a:extLst>
          </p:cNvPr>
          <p:cNvSpPr>
            <a:spLocks noGrp="1"/>
          </p:cNvSpPr>
          <p:nvPr>
            <p:ph type="dt" sz="half" idx="10"/>
          </p:nvPr>
        </p:nvSpPr>
        <p:spPr/>
        <p:txBody>
          <a:bodyPr/>
          <a:lstStyle/>
          <a:p>
            <a:fld id="{24BA9177-A5FA-BD49-BE0F-F35893358A5B}" type="datetimeFigureOut">
              <a:rPr lang="fr-FR" smtClean="0"/>
              <a:t>03/08/2026</a:t>
            </a:fld>
            <a:endParaRPr lang="fr-FR" dirty="0"/>
          </a:p>
        </p:txBody>
      </p:sp>
      <p:sp>
        <p:nvSpPr>
          <p:cNvPr id="6" name="Espace réservé du pied de page 5">
            <a:extLst>
              <a:ext uri="{FF2B5EF4-FFF2-40B4-BE49-F238E27FC236}">
                <a16:creationId xmlns:a16="http://schemas.microsoft.com/office/drawing/2014/main" id="{DB1AEF13-CB5E-D66C-001C-2943E05F60B1}"/>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891DCEEE-3A51-3E97-05F3-64B4095E6468}"/>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3048302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3B520A-E6C0-47B8-F4F9-4C8B5A71B4D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C809371-1037-6AA1-7600-7F8E55C794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3EC1234-AF1D-FB14-2837-E2C12C99A41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04EB2B8-0A73-F71A-5A4A-11F0D78D24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1A63D9E-D041-994B-3B39-3D9E57FAE51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3C525A5-CB7F-4A02-C034-2138D124F853}"/>
              </a:ext>
            </a:extLst>
          </p:cNvPr>
          <p:cNvSpPr>
            <a:spLocks noGrp="1"/>
          </p:cNvSpPr>
          <p:nvPr>
            <p:ph type="dt" sz="half" idx="10"/>
          </p:nvPr>
        </p:nvSpPr>
        <p:spPr/>
        <p:txBody>
          <a:bodyPr/>
          <a:lstStyle/>
          <a:p>
            <a:fld id="{24BA9177-A5FA-BD49-BE0F-F35893358A5B}" type="datetimeFigureOut">
              <a:rPr lang="fr-FR" smtClean="0"/>
              <a:t>03/08/2026</a:t>
            </a:fld>
            <a:endParaRPr lang="fr-FR" dirty="0"/>
          </a:p>
        </p:txBody>
      </p:sp>
      <p:sp>
        <p:nvSpPr>
          <p:cNvPr id="8" name="Espace réservé du pied de page 7">
            <a:extLst>
              <a:ext uri="{FF2B5EF4-FFF2-40B4-BE49-F238E27FC236}">
                <a16:creationId xmlns:a16="http://schemas.microsoft.com/office/drawing/2014/main" id="{81A8A77A-15FD-E19A-A6C5-D4BDC2A86C38}"/>
              </a:ext>
            </a:extLst>
          </p:cNvPr>
          <p:cNvSpPr>
            <a:spLocks noGrp="1"/>
          </p:cNvSpPr>
          <p:nvPr>
            <p:ph type="ftr" sz="quarter" idx="11"/>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5E51C0E2-EE07-67BD-D6A1-77435719859E}"/>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319265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C77E32-8979-3BB2-F3D0-44B20AF1FA38}"/>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507439B-0BC4-ABBC-68AF-EDCBE0E8E4CA}"/>
              </a:ext>
            </a:extLst>
          </p:cNvPr>
          <p:cNvSpPr>
            <a:spLocks noGrp="1"/>
          </p:cNvSpPr>
          <p:nvPr>
            <p:ph type="dt" sz="half" idx="10"/>
          </p:nvPr>
        </p:nvSpPr>
        <p:spPr/>
        <p:txBody>
          <a:bodyPr/>
          <a:lstStyle/>
          <a:p>
            <a:fld id="{24BA9177-A5FA-BD49-BE0F-F35893358A5B}" type="datetimeFigureOut">
              <a:rPr lang="fr-FR" smtClean="0"/>
              <a:t>03/08/2026</a:t>
            </a:fld>
            <a:endParaRPr lang="fr-FR" dirty="0"/>
          </a:p>
        </p:txBody>
      </p:sp>
      <p:sp>
        <p:nvSpPr>
          <p:cNvPr id="4" name="Espace réservé du pied de page 3">
            <a:extLst>
              <a:ext uri="{FF2B5EF4-FFF2-40B4-BE49-F238E27FC236}">
                <a16:creationId xmlns:a16="http://schemas.microsoft.com/office/drawing/2014/main" id="{9DEAFA83-55C4-415D-D4A9-D06396C618F0}"/>
              </a:ext>
            </a:extLst>
          </p:cNvPr>
          <p:cNvSpPr>
            <a:spLocks noGrp="1"/>
          </p:cNvSpPr>
          <p:nvPr>
            <p:ph type="ftr" sz="quarter" idx="1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4B71AB30-E8B6-7825-5130-A86BE529AE56}"/>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246215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3471372-E3F8-B21F-1788-9664DFF44955}"/>
              </a:ext>
            </a:extLst>
          </p:cNvPr>
          <p:cNvSpPr>
            <a:spLocks noGrp="1"/>
          </p:cNvSpPr>
          <p:nvPr>
            <p:ph type="dt" sz="half" idx="10"/>
          </p:nvPr>
        </p:nvSpPr>
        <p:spPr/>
        <p:txBody>
          <a:bodyPr/>
          <a:lstStyle/>
          <a:p>
            <a:fld id="{24BA9177-A5FA-BD49-BE0F-F35893358A5B}" type="datetimeFigureOut">
              <a:rPr lang="fr-FR" smtClean="0"/>
              <a:t>03/08/2026</a:t>
            </a:fld>
            <a:endParaRPr lang="fr-FR" dirty="0"/>
          </a:p>
        </p:txBody>
      </p:sp>
      <p:sp>
        <p:nvSpPr>
          <p:cNvPr id="3" name="Espace réservé du pied de page 2">
            <a:extLst>
              <a:ext uri="{FF2B5EF4-FFF2-40B4-BE49-F238E27FC236}">
                <a16:creationId xmlns:a16="http://schemas.microsoft.com/office/drawing/2014/main" id="{11C3522E-C982-2C7E-5478-F3A52B9970D1}"/>
              </a:ext>
            </a:extLst>
          </p:cNvPr>
          <p:cNvSpPr>
            <a:spLocks noGrp="1"/>
          </p:cNvSpPr>
          <p:nvPr>
            <p:ph type="ftr" sz="quarter" idx="1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C50A301-AE6A-657B-B3F5-06F12A65D7C6}"/>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1076097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12D949-FDCA-9645-9326-76FD1E599A5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8C76AB-3CED-91A0-F489-0050B349F8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2AA0D-1D47-BC8F-180A-CCA0906CAB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3A5593C-A6ED-5D04-2811-D0A9E72B1D88}"/>
              </a:ext>
            </a:extLst>
          </p:cNvPr>
          <p:cNvSpPr>
            <a:spLocks noGrp="1"/>
          </p:cNvSpPr>
          <p:nvPr>
            <p:ph type="dt" sz="half" idx="10"/>
          </p:nvPr>
        </p:nvSpPr>
        <p:spPr/>
        <p:txBody>
          <a:bodyPr/>
          <a:lstStyle/>
          <a:p>
            <a:fld id="{24BA9177-A5FA-BD49-BE0F-F35893358A5B}" type="datetimeFigureOut">
              <a:rPr lang="fr-FR" smtClean="0"/>
              <a:t>03/08/2026</a:t>
            </a:fld>
            <a:endParaRPr lang="fr-FR" dirty="0"/>
          </a:p>
        </p:txBody>
      </p:sp>
      <p:sp>
        <p:nvSpPr>
          <p:cNvPr id="6" name="Espace réservé du pied de page 5">
            <a:extLst>
              <a:ext uri="{FF2B5EF4-FFF2-40B4-BE49-F238E27FC236}">
                <a16:creationId xmlns:a16="http://schemas.microsoft.com/office/drawing/2014/main" id="{50AFA900-3134-54D7-65FA-2BBD9EAFB08C}"/>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15A46EEE-6558-6721-A4B7-55ABF0724A38}"/>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2568860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7C21EC-1348-92FA-0F9C-FED4D4BE090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9D2F779-0727-F67D-E803-06909F7F53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a:extLst>
              <a:ext uri="{FF2B5EF4-FFF2-40B4-BE49-F238E27FC236}">
                <a16:creationId xmlns:a16="http://schemas.microsoft.com/office/drawing/2014/main" id="{6FCE19E7-7D92-A25B-26A4-9CB624E1A2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592529E-72A4-8DDF-6B21-77363D45CD05}"/>
              </a:ext>
            </a:extLst>
          </p:cNvPr>
          <p:cNvSpPr>
            <a:spLocks noGrp="1"/>
          </p:cNvSpPr>
          <p:nvPr>
            <p:ph type="dt" sz="half" idx="10"/>
          </p:nvPr>
        </p:nvSpPr>
        <p:spPr/>
        <p:txBody>
          <a:bodyPr/>
          <a:lstStyle/>
          <a:p>
            <a:fld id="{24BA9177-A5FA-BD49-BE0F-F35893358A5B}" type="datetimeFigureOut">
              <a:rPr lang="fr-FR" smtClean="0"/>
              <a:t>03/08/2026</a:t>
            </a:fld>
            <a:endParaRPr lang="fr-FR" dirty="0"/>
          </a:p>
        </p:txBody>
      </p:sp>
      <p:sp>
        <p:nvSpPr>
          <p:cNvPr id="6" name="Espace réservé du pied de page 5">
            <a:extLst>
              <a:ext uri="{FF2B5EF4-FFF2-40B4-BE49-F238E27FC236}">
                <a16:creationId xmlns:a16="http://schemas.microsoft.com/office/drawing/2014/main" id="{20119904-C17A-43DA-E2AB-59E38B328C65}"/>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C43A75D4-9594-9270-5127-926351ECFAEB}"/>
              </a:ext>
            </a:extLst>
          </p:cNvPr>
          <p:cNvSpPr>
            <a:spLocks noGrp="1"/>
          </p:cNvSpPr>
          <p:nvPr>
            <p:ph type="sldNum" sz="quarter" idx="12"/>
          </p:nvPr>
        </p:nvSpPr>
        <p:spPr/>
        <p:txBody>
          <a:bodyPr/>
          <a:lstStyle/>
          <a:p>
            <a:fld id="{2D2CB69B-DB04-8044-B9C4-086B41E7140F}" type="slidenum">
              <a:rPr lang="fr-FR" smtClean="0"/>
              <a:t>‹N°›</a:t>
            </a:fld>
            <a:endParaRPr lang="fr-FR" dirty="0"/>
          </a:p>
        </p:txBody>
      </p:sp>
    </p:spTree>
    <p:extLst>
      <p:ext uri="{BB962C8B-B14F-4D97-AF65-F5344CB8AC3E}">
        <p14:creationId xmlns:p14="http://schemas.microsoft.com/office/powerpoint/2010/main" val="924268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452B3A8-3F9C-DC55-3BF2-CA33F29138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DF45602-76A8-B61D-1C9C-9816ADBC2C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D2FD77B-552E-FBAC-14F9-4F814F46EE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BA9177-A5FA-BD49-BE0F-F35893358A5B}" type="datetimeFigureOut">
              <a:rPr lang="fr-FR" smtClean="0"/>
              <a:t>03/08/2026</a:t>
            </a:fld>
            <a:endParaRPr lang="fr-FR" dirty="0"/>
          </a:p>
        </p:txBody>
      </p:sp>
      <p:sp>
        <p:nvSpPr>
          <p:cNvPr id="5" name="Espace réservé du pied de page 4">
            <a:extLst>
              <a:ext uri="{FF2B5EF4-FFF2-40B4-BE49-F238E27FC236}">
                <a16:creationId xmlns:a16="http://schemas.microsoft.com/office/drawing/2014/main" id="{DDB33253-B81F-D584-84B2-90DEDA61A2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2456A033-0194-3354-CE3D-EA289145CF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2CB69B-DB04-8044-B9C4-086B41E7140F}" type="slidenum">
              <a:rPr lang="fr-FR" smtClean="0"/>
              <a:t>‹N°›</a:t>
            </a:fld>
            <a:endParaRPr lang="fr-FR" dirty="0"/>
          </a:p>
        </p:txBody>
      </p:sp>
    </p:spTree>
    <p:extLst>
      <p:ext uri="{BB962C8B-B14F-4D97-AF65-F5344CB8AC3E}">
        <p14:creationId xmlns:p14="http://schemas.microsoft.com/office/powerpoint/2010/main" val="3114347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5F78B3-4AB2-6631-6A4F-E68DBF6B84C3}"/>
              </a:ext>
            </a:extLst>
          </p:cNvPr>
          <p:cNvSpPr>
            <a:spLocks noGrp="1"/>
          </p:cNvSpPr>
          <p:nvPr>
            <p:ph type="ctrTitle"/>
          </p:nvPr>
        </p:nvSpPr>
        <p:spPr>
          <a:xfrm>
            <a:off x="1524000" y="1722863"/>
            <a:ext cx="9144000" cy="2819717"/>
          </a:xfrm>
        </p:spPr>
        <p:txBody>
          <a:bodyPr/>
          <a:lstStyle/>
          <a:p>
            <a:r>
              <a:rPr lang="fr-FR" dirty="0"/>
              <a:t>Elle était contente, </a:t>
            </a:r>
            <a:br>
              <a:rPr lang="fr-FR" dirty="0"/>
            </a:br>
            <a:r>
              <a:rPr lang="fr-FR" dirty="0"/>
              <a:t>alors elle est partie</a:t>
            </a:r>
          </a:p>
        </p:txBody>
      </p:sp>
      <p:sp>
        <p:nvSpPr>
          <p:cNvPr id="3" name="Sous-titre 2">
            <a:extLst>
              <a:ext uri="{FF2B5EF4-FFF2-40B4-BE49-F238E27FC236}">
                <a16:creationId xmlns:a16="http://schemas.microsoft.com/office/drawing/2014/main" id="{D9B614C2-316B-7755-EC59-57EE5DF44532}"/>
              </a:ext>
            </a:extLst>
          </p:cNvPr>
          <p:cNvSpPr>
            <a:spLocks noGrp="1"/>
          </p:cNvSpPr>
          <p:nvPr>
            <p:ph type="subTitle" idx="1"/>
          </p:nvPr>
        </p:nvSpPr>
        <p:spPr/>
        <p:txBody>
          <a:bodyPr/>
          <a:lstStyle/>
          <a:p>
            <a:r>
              <a:rPr lang="fr-FR" dirty="0"/>
              <a:t> </a:t>
            </a:r>
          </a:p>
        </p:txBody>
      </p:sp>
      <p:sp>
        <p:nvSpPr>
          <p:cNvPr id="4" name="ZoneTexte 3">
            <a:extLst>
              <a:ext uri="{FF2B5EF4-FFF2-40B4-BE49-F238E27FC236}">
                <a16:creationId xmlns:a16="http://schemas.microsoft.com/office/drawing/2014/main" id="{459F34B4-D099-4DD6-2C0B-FA3BBF03512A}"/>
              </a:ext>
            </a:extLst>
          </p:cNvPr>
          <p:cNvSpPr txBox="1"/>
          <p:nvPr/>
        </p:nvSpPr>
        <p:spPr>
          <a:xfrm>
            <a:off x="1524000" y="856830"/>
            <a:ext cx="3234690" cy="1207770"/>
          </a:xfrm>
          <a:prstGeom prst="rect">
            <a:avLst/>
          </a:prstGeom>
          <a:noFill/>
        </p:spPr>
        <p:txBody>
          <a:bodyPr wrap="none" rtlCol="0">
            <a:spAutoFit/>
          </a:bodyPr>
          <a:lstStyle/>
          <a:p>
            <a:pPr algn="just"/>
            <a:r>
              <a:rPr lang="fr-FR" sz="18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petite fabrique de grammaire</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 Ansart</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 Dégeorges</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 Sève</a:t>
            </a: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837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27178-B642-C236-BEDF-9A9EDA17598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0D0306A-9E23-65A4-DC91-B31FF70CFDCF}"/>
              </a:ext>
            </a:extLst>
          </p:cNvPr>
          <p:cNvSpPr>
            <a:spLocks noGrp="1"/>
          </p:cNvSpPr>
          <p:nvPr>
            <p:ph type="title"/>
          </p:nvPr>
        </p:nvSpPr>
        <p:spPr/>
        <p:txBody>
          <a:bodyPr/>
          <a:lstStyle/>
          <a:p>
            <a:endParaRPr lang="fr-FR"/>
          </a:p>
        </p:txBody>
      </p:sp>
      <p:sp>
        <p:nvSpPr>
          <p:cNvPr id="5" name="Espace réservé du contenu 4">
            <a:extLst>
              <a:ext uri="{FF2B5EF4-FFF2-40B4-BE49-F238E27FC236}">
                <a16:creationId xmlns:a16="http://schemas.microsoft.com/office/drawing/2014/main" id="{DA60D813-0A58-665F-3E09-CC3BCB43D2DF}"/>
              </a:ext>
            </a:extLst>
          </p:cNvPr>
          <p:cNvSpPr>
            <a:spLocks noGrp="1"/>
          </p:cNvSpPr>
          <p:nvPr>
            <p:ph idx="1"/>
          </p:nvPr>
        </p:nvSpPr>
        <p:spPr/>
        <p:txBody>
          <a:bodyPr/>
          <a:lstStyle/>
          <a:p>
            <a:pPr marL="0" indent="0">
              <a:buNone/>
            </a:pPr>
            <a:endParaRPr lang="fr-FR" dirty="0"/>
          </a:p>
          <a:p>
            <a:pPr marL="0" indent="0">
              <a:buNone/>
            </a:pPr>
            <a:r>
              <a:rPr lang="fr-FR" sz="2400" dirty="0">
                <a:solidFill>
                  <a:srgbClr val="00B050"/>
                </a:solidFill>
              </a:rPr>
              <a:t>L’otarie</a:t>
            </a:r>
            <a:r>
              <a:rPr lang="fr-FR" sz="2400" dirty="0"/>
              <a:t> // </a:t>
            </a:r>
            <a:r>
              <a:rPr lang="fr-FR" sz="2400" dirty="0">
                <a:solidFill>
                  <a:srgbClr val="FF0000"/>
                </a:solidFill>
              </a:rPr>
              <a:t>est content</a:t>
            </a:r>
            <a:r>
              <a:rPr lang="fr-FR" sz="2400" dirty="0">
                <a:solidFill>
                  <a:srgbClr val="00B050"/>
                </a:solidFill>
              </a:rPr>
              <a:t>e</a:t>
            </a:r>
            <a:r>
              <a:rPr lang="fr-FR" sz="2400" dirty="0"/>
              <a:t>.</a:t>
            </a:r>
          </a:p>
        </p:txBody>
      </p:sp>
    </p:spTree>
    <p:extLst>
      <p:ext uri="{BB962C8B-B14F-4D97-AF65-F5344CB8AC3E}">
        <p14:creationId xmlns:p14="http://schemas.microsoft.com/office/powerpoint/2010/main" val="3099173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66C850-CC3D-AE11-5532-60F1DECBB4D7}"/>
              </a:ext>
            </a:extLst>
          </p:cNvPr>
          <p:cNvSpPr>
            <a:spLocks noGrp="1"/>
          </p:cNvSpPr>
          <p:nvPr>
            <p:ph type="title"/>
          </p:nvPr>
        </p:nvSpPr>
        <p:spPr>
          <a:xfrm>
            <a:off x="838200" y="365126"/>
            <a:ext cx="10515600" cy="281646"/>
          </a:xfrm>
        </p:spPr>
        <p:txBody>
          <a:bodyPr>
            <a:normAutofit fontScale="90000"/>
          </a:bodyPr>
          <a:lstStyle/>
          <a:p>
            <a:r>
              <a:rPr lang="fr-FR" dirty="0"/>
              <a:t> </a:t>
            </a:r>
          </a:p>
        </p:txBody>
      </p:sp>
      <p:pic>
        <p:nvPicPr>
          <p:cNvPr id="5" name="Espace réservé du contenu 4">
            <a:extLst>
              <a:ext uri="{FF2B5EF4-FFF2-40B4-BE49-F238E27FC236}">
                <a16:creationId xmlns:a16="http://schemas.microsoft.com/office/drawing/2014/main" id="{2F0716E0-E3DE-B7BC-7BA9-4A0DF417D987}"/>
              </a:ext>
            </a:extLst>
          </p:cNvPr>
          <p:cNvPicPr>
            <a:picLocks noGrp="1" noChangeAspect="1"/>
          </p:cNvPicPr>
          <p:nvPr>
            <p:ph idx="1"/>
          </p:nvPr>
        </p:nvPicPr>
        <p:blipFill>
          <a:blip r:embed="rId3"/>
          <a:stretch>
            <a:fillRect/>
          </a:stretch>
        </p:blipFill>
        <p:spPr>
          <a:xfrm>
            <a:off x="838200" y="1912744"/>
            <a:ext cx="10533436" cy="4317206"/>
          </a:xfrm>
        </p:spPr>
      </p:pic>
      <p:sp>
        <p:nvSpPr>
          <p:cNvPr id="7" name="ZoneTexte 6">
            <a:extLst>
              <a:ext uri="{FF2B5EF4-FFF2-40B4-BE49-F238E27FC236}">
                <a16:creationId xmlns:a16="http://schemas.microsoft.com/office/drawing/2014/main" id="{D4C49693-A8EF-C814-5296-D79EB35381E9}"/>
              </a:ext>
            </a:extLst>
          </p:cNvPr>
          <p:cNvSpPr txBox="1"/>
          <p:nvPr/>
        </p:nvSpPr>
        <p:spPr>
          <a:xfrm>
            <a:off x="1226634" y="1102629"/>
            <a:ext cx="3017877" cy="461665"/>
          </a:xfrm>
          <a:prstGeom prst="rect">
            <a:avLst/>
          </a:prstGeom>
          <a:noFill/>
        </p:spPr>
        <p:txBody>
          <a:bodyPr wrap="none" rtlCol="0">
            <a:spAutoFit/>
          </a:bodyPr>
          <a:lstStyle/>
          <a:p>
            <a:r>
              <a:rPr lang="fr-FR" sz="2400" dirty="0">
                <a:solidFill>
                  <a:srgbClr val="00B050"/>
                </a:solidFill>
              </a:rPr>
              <a:t>L’otarie</a:t>
            </a:r>
            <a:r>
              <a:rPr lang="fr-FR" sz="2400" dirty="0"/>
              <a:t> // </a:t>
            </a:r>
            <a:r>
              <a:rPr lang="fr-FR" sz="2400" dirty="0">
                <a:solidFill>
                  <a:srgbClr val="FF0000"/>
                </a:solidFill>
              </a:rPr>
              <a:t>est content</a:t>
            </a:r>
            <a:r>
              <a:rPr lang="fr-FR" sz="2400" dirty="0">
                <a:solidFill>
                  <a:srgbClr val="00B050"/>
                </a:solidFill>
              </a:rPr>
              <a:t>e</a:t>
            </a:r>
          </a:p>
        </p:txBody>
      </p:sp>
      <p:sp>
        <p:nvSpPr>
          <p:cNvPr id="8" name="Virage 7">
            <a:extLst>
              <a:ext uri="{FF2B5EF4-FFF2-40B4-BE49-F238E27FC236}">
                <a16:creationId xmlns:a16="http://schemas.microsoft.com/office/drawing/2014/main" id="{2C28985C-9960-949F-3DC5-EE6D528B7094}"/>
              </a:ext>
            </a:extLst>
          </p:cNvPr>
          <p:cNvSpPr/>
          <p:nvPr/>
        </p:nvSpPr>
        <p:spPr>
          <a:xfrm rot="5400000" flipH="1" flipV="1">
            <a:off x="2221212" y="895256"/>
            <a:ext cx="279198" cy="1378339"/>
          </a:xfrm>
          <a:prstGeom prst="bentArrow">
            <a:avLst>
              <a:gd name="adj1" fmla="val 23002"/>
              <a:gd name="adj2" fmla="val 19523"/>
              <a:gd name="adj3" fmla="val 25000"/>
              <a:gd name="adj4" fmla="val 43750"/>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Virage 8">
            <a:extLst>
              <a:ext uri="{FF2B5EF4-FFF2-40B4-BE49-F238E27FC236}">
                <a16:creationId xmlns:a16="http://schemas.microsoft.com/office/drawing/2014/main" id="{189E1B7A-BEC5-F4BA-FD28-CAA3A5B721B7}"/>
              </a:ext>
            </a:extLst>
          </p:cNvPr>
          <p:cNvSpPr/>
          <p:nvPr/>
        </p:nvSpPr>
        <p:spPr>
          <a:xfrm rot="5400000" flipH="1">
            <a:off x="3049652" y="1430322"/>
            <a:ext cx="294031" cy="293375"/>
          </a:xfrm>
          <a:prstGeom prst="bentArrow">
            <a:avLst>
              <a:gd name="adj1" fmla="val 23002"/>
              <a:gd name="adj2" fmla="val 19523"/>
              <a:gd name="adj3" fmla="val 25000"/>
              <a:gd name="adj4" fmla="val 43750"/>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Virage 9">
            <a:extLst>
              <a:ext uri="{FF2B5EF4-FFF2-40B4-BE49-F238E27FC236}">
                <a16:creationId xmlns:a16="http://schemas.microsoft.com/office/drawing/2014/main" id="{AE927FDE-FE99-ECBC-4824-7748BEEA8A41}"/>
              </a:ext>
            </a:extLst>
          </p:cNvPr>
          <p:cNvSpPr/>
          <p:nvPr/>
        </p:nvSpPr>
        <p:spPr>
          <a:xfrm rot="16200000">
            <a:off x="2967428" y="4205313"/>
            <a:ext cx="290758" cy="754469"/>
          </a:xfrm>
          <a:prstGeom prst="bentArrow">
            <a:avLst>
              <a:gd name="adj1" fmla="val 23002"/>
              <a:gd name="adj2" fmla="val 19523"/>
              <a:gd name="adj3" fmla="val 25000"/>
              <a:gd name="adj4" fmla="val 43750"/>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Virage 10">
            <a:extLst>
              <a:ext uri="{FF2B5EF4-FFF2-40B4-BE49-F238E27FC236}">
                <a16:creationId xmlns:a16="http://schemas.microsoft.com/office/drawing/2014/main" id="{A7B26DF0-8FD8-1B44-6464-44C1468F6AEA}"/>
              </a:ext>
            </a:extLst>
          </p:cNvPr>
          <p:cNvSpPr/>
          <p:nvPr/>
        </p:nvSpPr>
        <p:spPr>
          <a:xfrm rot="16200000" flipV="1">
            <a:off x="4099131" y="3776256"/>
            <a:ext cx="290758" cy="1612585"/>
          </a:xfrm>
          <a:prstGeom prst="bentArrow">
            <a:avLst>
              <a:gd name="adj1" fmla="val 23002"/>
              <a:gd name="adj2" fmla="val 19523"/>
              <a:gd name="adj3" fmla="val 25000"/>
              <a:gd name="adj4" fmla="val 43750"/>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2219693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F6755-17C4-32C9-CD6A-C78F6C31523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BD6C370-D9C6-CC68-0920-D3191058E6D8}"/>
              </a:ext>
            </a:extLst>
          </p:cNvPr>
          <p:cNvSpPr>
            <a:spLocks noGrp="1"/>
          </p:cNvSpPr>
          <p:nvPr>
            <p:ph type="title"/>
          </p:nvPr>
        </p:nvSpPr>
        <p:spPr/>
        <p:txBody>
          <a:bodyPr/>
          <a:lstStyle/>
          <a:p>
            <a:endParaRPr lang="fr-FR"/>
          </a:p>
        </p:txBody>
      </p:sp>
      <p:sp>
        <p:nvSpPr>
          <p:cNvPr id="5" name="Espace réservé du contenu 4">
            <a:extLst>
              <a:ext uri="{FF2B5EF4-FFF2-40B4-BE49-F238E27FC236}">
                <a16:creationId xmlns:a16="http://schemas.microsoft.com/office/drawing/2014/main" id="{C2808C1C-34AE-8FB5-1866-EE7DBD616011}"/>
              </a:ext>
            </a:extLst>
          </p:cNvPr>
          <p:cNvSpPr>
            <a:spLocks noGrp="1"/>
          </p:cNvSpPr>
          <p:nvPr>
            <p:ph idx="1"/>
          </p:nvPr>
        </p:nvSpPr>
        <p:spPr/>
        <p:txBody>
          <a:bodyPr/>
          <a:lstStyle/>
          <a:p>
            <a:pPr marL="0" indent="0">
              <a:buNone/>
            </a:pPr>
            <a:endParaRPr lang="fr-FR" dirty="0"/>
          </a:p>
          <a:p>
            <a:pPr marL="0" indent="0">
              <a:buNone/>
            </a:pPr>
            <a:r>
              <a:rPr lang="fr-FR" sz="2400" dirty="0">
                <a:solidFill>
                  <a:srgbClr val="00B050"/>
                </a:solidFill>
              </a:rPr>
              <a:t>L’otarie</a:t>
            </a:r>
            <a:r>
              <a:rPr lang="fr-FR" sz="2400" dirty="0"/>
              <a:t> // </a:t>
            </a:r>
            <a:r>
              <a:rPr lang="fr-FR" sz="2400" dirty="0">
                <a:solidFill>
                  <a:srgbClr val="FF0000"/>
                </a:solidFill>
              </a:rPr>
              <a:t>est content</a:t>
            </a:r>
            <a:r>
              <a:rPr lang="fr-FR" sz="2400" dirty="0">
                <a:solidFill>
                  <a:srgbClr val="00B050"/>
                </a:solidFill>
              </a:rPr>
              <a:t>e</a:t>
            </a:r>
            <a:r>
              <a:rPr lang="fr-FR" sz="2400" dirty="0"/>
              <a:t>.</a:t>
            </a:r>
          </a:p>
          <a:p>
            <a:pPr marL="0" indent="0">
              <a:buNone/>
            </a:pPr>
            <a:r>
              <a:rPr lang="fr-FR" sz="2400" dirty="0">
                <a:solidFill>
                  <a:srgbClr val="00B050"/>
                </a:solidFill>
              </a:rPr>
              <a:t>Elle</a:t>
            </a:r>
            <a:r>
              <a:rPr lang="fr-FR" sz="2400" dirty="0"/>
              <a:t> // </a:t>
            </a:r>
            <a:r>
              <a:rPr lang="fr-FR" sz="2400" dirty="0">
                <a:solidFill>
                  <a:srgbClr val="FF0000"/>
                </a:solidFill>
              </a:rPr>
              <a:t>est parti</a:t>
            </a:r>
            <a:r>
              <a:rPr lang="fr-FR" sz="2400" dirty="0">
                <a:solidFill>
                  <a:srgbClr val="00B050"/>
                </a:solidFill>
              </a:rPr>
              <a:t>e</a:t>
            </a:r>
            <a:r>
              <a:rPr lang="fr-FR" sz="2400" dirty="0">
                <a:solidFill>
                  <a:srgbClr val="FF0000"/>
                </a:solidFill>
              </a:rPr>
              <a:t> rejoindre les autres otaries</a:t>
            </a:r>
            <a:r>
              <a:rPr lang="fr-FR" sz="2400" dirty="0"/>
              <a:t>.</a:t>
            </a:r>
          </a:p>
        </p:txBody>
      </p:sp>
    </p:spTree>
    <p:extLst>
      <p:ext uri="{BB962C8B-B14F-4D97-AF65-F5344CB8AC3E}">
        <p14:creationId xmlns:p14="http://schemas.microsoft.com/office/powerpoint/2010/main" val="4076339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E1776-9813-AFAD-7731-4B3E263F58F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47B1AC7-3DC6-E53B-83C8-4D2426EBEA7F}"/>
              </a:ext>
            </a:extLst>
          </p:cNvPr>
          <p:cNvSpPr>
            <a:spLocks noGrp="1"/>
          </p:cNvSpPr>
          <p:nvPr>
            <p:ph type="title"/>
          </p:nvPr>
        </p:nvSpPr>
        <p:spPr/>
        <p:txBody>
          <a:bodyPr/>
          <a:lstStyle/>
          <a:p>
            <a:endParaRPr lang="fr-FR"/>
          </a:p>
        </p:txBody>
      </p:sp>
      <p:sp>
        <p:nvSpPr>
          <p:cNvPr id="5" name="Espace réservé du contenu 4">
            <a:extLst>
              <a:ext uri="{FF2B5EF4-FFF2-40B4-BE49-F238E27FC236}">
                <a16:creationId xmlns:a16="http://schemas.microsoft.com/office/drawing/2014/main" id="{2E7FB43B-9C07-6F9D-2E30-65341B8BA4C5}"/>
              </a:ext>
            </a:extLst>
          </p:cNvPr>
          <p:cNvSpPr>
            <a:spLocks noGrp="1"/>
          </p:cNvSpPr>
          <p:nvPr>
            <p:ph idx="1"/>
          </p:nvPr>
        </p:nvSpPr>
        <p:spPr/>
        <p:txBody>
          <a:bodyPr/>
          <a:lstStyle/>
          <a:p>
            <a:pPr marL="0" indent="0">
              <a:buNone/>
            </a:pPr>
            <a:endParaRPr lang="fr-FR" dirty="0"/>
          </a:p>
          <a:p>
            <a:pPr marL="0" indent="0">
              <a:buNone/>
            </a:pPr>
            <a:r>
              <a:rPr lang="fr-FR" sz="2400" dirty="0">
                <a:solidFill>
                  <a:srgbClr val="00B050"/>
                </a:solidFill>
              </a:rPr>
              <a:t>Les otaries</a:t>
            </a:r>
            <a:r>
              <a:rPr lang="fr-FR" sz="2400" dirty="0"/>
              <a:t> // </a:t>
            </a:r>
            <a:r>
              <a:rPr lang="fr-FR" sz="2400" dirty="0">
                <a:solidFill>
                  <a:srgbClr val="FF0000"/>
                </a:solidFill>
              </a:rPr>
              <a:t>sont parti… rejoindre les autres otaries</a:t>
            </a:r>
            <a:r>
              <a:rPr lang="fr-FR" sz="2400" dirty="0"/>
              <a:t>.</a:t>
            </a:r>
          </a:p>
        </p:txBody>
      </p:sp>
    </p:spTree>
    <p:extLst>
      <p:ext uri="{BB962C8B-B14F-4D97-AF65-F5344CB8AC3E}">
        <p14:creationId xmlns:p14="http://schemas.microsoft.com/office/powerpoint/2010/main" val="14556177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0EDB1-4905-8E25-2C68-0CBAD9ECA65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3C5D2F2-758D-B258-CF66-964A80EC7BEF}"/>
              </a:ext>
            </a:extLst>
          </p:cNvPr>
          <p:cNvSpPr>
            <a:spLocks noGrp="1"/>
          </p:cNvSpPr>
          <p:nvPr>
            <p:ph type="title"/>
          </p:nvPr>
        </p:nvSpPr>
        <p:spPr/>
        <p:txBody>
          <a:bodyPr/>
          <a:lstStyle/>
          <a:p>
            <a:endParaRPr lang="fr-FR"/>
          </a:p>
        </p:txBody>
      </p:sp>
      <p:sp>
        <p:nvSpPr>
          <p:cNvPr id="5" name="Espace réservé du contenu 4">
            <a:extLst>
              <a:ext uri="{FF2B5EF4-FFF2-40B4-BE49-F238E27FC236}">
                <a16:creationId xmlns:a16="http://schemas.microsoft.com/office/drawing/2014/main" id="{D85DD865-1DA0-CF89-18B2-5D6D2846D1D5}"/>
              </a:ext>
            </a:extLst>
          </p:cNvPr>
          <p:cNvSpPr>
            <a:spLocks noGrp="1"/>
          </p:cNvSpPr>
          <p:nvPr>
            <p:ph idx="1"/>
          </p:nvPr>
        </p:nvSpPr>
        <p:spPr/>
        <p:txBody>
          <a:bodyPr/>
          <a:lstStyle/>
          <a:p>
            <a:pPr marL="0" indent="0">
              <a:buNone/>
            </a:pPr>
            <a:endParaRPr lang="fr-FR" dirty="0"/>
          </a:p>
          <a:p>
            <a:pPr marL="0" indent="0">
              <a:buNone/>
            </a:pPr>
            <a:r>
              <a:rPr lang="fr-FR" sz="2400" dirty="0">
                <a:solidFill>
                  <a:srgbClr val="00B050"/>
                </a:solidFill>
              </a:rPr>
              <a:t>Les otaries</a:t>
            </a:r>
            <a:r>
              <a:rPr lang="fr-FR" sz="2400" dirty="0"/>
              <a:t> // </a:t>
            </a:r>
            <a:r>
              <a:rPr lang="fr-FR" sz="2400" dirty="0">
                <a:solidFill>
                  <a:srgbClr val="FF0000"/>
                </a:solidFill>
              </a:rPr>
              <a:t>sont parti</a:t>
            </a:r>
            <a:r>
              <a:rPr lang="fr-FR" sz="2400" dirty="0">
                <a:solidFill>
                  <a:srgbClr val="00B050"/>
                </a:solidFill>
              </a:rPr>
              <a:t>es</a:t>
            </a:r>
            <a:r>
              <a:rPr lang="fr-FR" sz="2400" dirty="0">
                <a:solidFill>
                  <a:srgbClr val="FF0000"/>
                </a:solidFill>
              </a:rPr>
              <a:t> rejoindre les autres otaries</a:t>
            </a:r>
            <a:r>
              <a:rPr lang="fr-FR" sz="2400" dirty="0"/>
              <a:t>.</a:t>
            </a:r>
          </a:p>
        </p:txBody>
      </p:sp>
    </p:spTree>
    <p:extLst>
      <p:ext uri="{BB962C8B-B14F-4D97-AF65-F5344CB8AC3E}">
        <p14:creationId xmlns:p14="http://schemas.microsoft.com/office/powerpoint/2010/main" val="3628922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F7E27-7D26-291A-CF96-1A593D4B882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E116BE5-72C5-7045-E793-D18FFE0F6AAA}"/>
              </a:ext>
            </a:extLst>
          </p:cNvPr>
          <p:cNvSpPr>
            <a:spLocks noGrp="1"/>
          </p:cNvSpPr>
          <p:nvPr>
            <p:ph type="title"/>
          </p:nvPr>
        </p:nvSpPr>
        <p:spPr/>
        <p:txBody>
          <a:bodyPr/>
          <a:lstStyle/>
          <a:p>
            <a:endParaRPr lang="fr-FR"/>
          </a:p>
        </p:txBody>
      </p:sp>
      <p:sp>
        <p:nvSpPr>
          <p:cNvPr id="5" name="Espace réservé du contenu 4">
            <a:extLst>
              <a:ext uri="{FF2B5EF4-FFF2-40B4-BE49-F238E27FC236}">
                <a16:creationId xmlns:a16="http://schemas.microsoft.com/office/drawing/2014/main" id="{6ACC040A-14E7-17FC-2012-FC0C039098B9}"/>
              </a:ext>
            </a:extLst>
          </p:cNvPr>
          <p:cNvSpPr>
            <a:spLocks noGrp="1"/>
          </p:cNvSpPr>
          <p:nvPr>
            <p:ph idx="1"/>
          </p:nvPr>
        </p:nvSpPr>
        <p:spPr/>
        <p:txBody>
          <a:bodyPr/>
          <a:lstStyle/>
          <a:p>
            <a:pPr marL="0" indent="0">
              <a:buNone/>
            </a:pPr>
            <a:endParaRPr lang="fr-FR" dirty="0"/>
          </a:p>
          <a:p>
            <a:pPr marL="0" indent="0">
              <a:buNone/>
            </a:pPr>
            <a:r>
              <a:rPr lang="fr-FR" sz="2400" dirty="0">
                <a:solidFill>
                  <a:srgbClr val="00B050"/>
                </a:solidFill>
              </a:rPr>
              <a:t>L’otarie</a:t>
            </a:r>
            <a:r>
              <a:rPr lang="fr-FR" sz="2400" dirty="0"/>
              <a:t> // </a:t>
            </a:r>
            <a:r>
              <a:rPr lang="fr-FR" sz="2400" dirty="0">
                <a:solidFill>
                  <a:srgbClr val="FF0000"/>
                </a:solidFill>
              </a:rPr>
              <a:t>est parti</a:t>
            </a:r>
            <a:r>
              <a:rPr lang="fr-FR" sz="2400" dirty="0">
                <a:solidFill>
                  <a:srgbClr val="00B050"/>
                </a:solidFill>
              </a:rPr>
              <a:t>e</a:t>
            </a:r>
            <a:r>
              <a:rPr lang="fr-FR" sz="2400" dirty="0">
                <a:solidFill>
                  <a:srgbClr val="FF0000"/>
                </a:solidFill>
              </a:rPr>
              <a:t> rejoindre les autres otaries.</a:t>
            </a:r>
          </a:p>
          <a:p>
            <a:pPr marL="0" indent="0">
              <a:buNone/>
            </a:pPr>
            <a:r>
              <a:rPr lang="fr-FR" sz="2400" dirty="0">
                <a:solidFill>
                  <a:srgbClr val="00B050"/>
                </a:solidFill>
              </a:rPr>
              <a:t>Les otaries</a:t>
            </a:r>
            <a:r>
              <a:rPr lang="fr-FR" sz="2400" dirty="0"/>
              <a:t> // </a:t>
            </a:r>
            <a:r>
              <a:rPr lang="fr-FR" sz="2400" dirty="0">
                <a:solidFill>
                  <a:srgbClr val="FF0000"/>
                </a:solidFill>
              </a:rPr>
              <a:t>sont parti</a:t>
            </a:r>
            <a:r>
              <a:rPr lang="fr-FR" sz="2400" dirty="0">
                <a:solidFill>
                  <a:srgbClr val="00B050"/>
                </a:solidFill>
              </a:rPr>
              <a:t>es</a:t>
            </a:r>
            <a:r>
              <a:rPr lang="fr-FR" sz="2400" dirty="0">
                <a:solidFill>
                  <a:srgbClr val="FF0000"/>
                </a:solidFill>
              </a:rPr>
              <a:t> rejoindre les autres otaries</a:t>
            </a:r>
            <a:r>
              <a:rPr lang="fr-FR" sz="2400" dirty="0"/>
              <a:t>.</a:t>
            </a:r>
          </a:p>
        </p:txBody>
      </p:sp>
    </p:spTree>
    <p:extLst>
      <p:ext uri="{BB962C8B-B14F-4D97-AF65-F5344CB8AC3E}">
        <p14:creationId xmlns:p14="http://schemas.microsoft.com/office/powerpoint/2010/main" val="2301791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91174-3ED0-601D-C610-8C0B0B354F7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DF86401-9743-ED0F-D83A-AEBD316B4719}"/>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EF313F0E-65FC-D3F8-DD38-5DED6BBBF0E9}"/>
              </a:ext>
            </a:extLst>
          </p:cNvPr>
          <p:cNvSpPr>
            <a:spLocks noGrp="1"/>
          </p:cNvSpPr>
          <p:nvPr>
            <p:ph idx="1"/>
          </p:nvPr>
        </p:nvSpPr>
        <p:spPr>
          <a:xfrm>
            <a:off x="838200" y="1095375"/>
            <a:ext cx="10515600" cy="4667250"/>
          </a:xfrm>
        </p:spPr>
        <p:txBody>
          <a:bodyPr/>
          <a:lstStyle/>
          <a:p>
            <a:pPr marL="0" indent="0">
              <a:buNone/>
            </a:pPr>
            <a:endParaRPr lang="fr-FR" dirty="0"/>
          </a:p>
          <a:p>
            <a:pPr marL="0" indent="0">
              <a:buNone/>
            </a:pPr>
            <a:r>
              <a:rPr lang="fr-FR" sz="2400" dirty="0">
                <a:solidFill>
                  <a:srgbClr val="00B050"/>
                </a:solidFill>
              </a:rPr>
              <a:t>L’otarie</a:t>
            </a:r>
            <a:r>
              <a:rPr lang="fr-FR" sz="2400" dirty="0"/>
              <a:t> // </a:t>
            </a:r>
            <a:r>
              <a:rPr lang="fr-FR" sz="2400" dirty="0">
                <a:solidFill>
                  <a:srgbClr val="FF0000"/>
                </a:solidFill>
              </a:rPr>
              <a:t>es</a:t>
            </a:r>
            <a:r>
              <a:rPr lang="fr-FR" sz="2400" dirty="0">
                <a:solidFill>
                  <a:srgbClr val="00B0F0"/>
                </a:solidFill>
              </a:rPr>
              <a:t>t</a:t>
            </a:r>
            <a:r>
              <a:rPr lang="fr-FR" sz="2400" dirty="0">
                <a:solidFill>
                  <a:srgbClr val="FF0000"/>
                </a:solidFill>
              </a:rPr>
              <a:t> parti</a:t>
            </a:r>
            <a:r>
              <a:rPr lang="fr-FR" sz="2400" dirty="0">
                <a:solidFill>
                  <a:srgbClr val="00B050"/>
                </a:solidFill>
              </a:rPr>
              <a:t>e</a:t>
            </a:r>
            <a:r>
              <a:rPr lang="fr-FR" sz="2400" dirty="0">
                <a:solidFill>
                  <a:srgbClr val="FF0000"/>
                </a:solidFill>
              </a:rPr>
              <a:t> rejoindre les autres otaries.</a:t>
            </a:r>
          </a:p>
          <a:p>
            <a:pPr marL="0" indent="0">
              <a:buNone/>
            </a:pPr>
            <a:r>
              <a:rPr lang="fr-FR" sz="2400" dirty="0">
                <a:solidFill>
                  <a:srgbClr val="00B050"/>
                </a:solidFill>
              </a:rPr>
              <a:t>Les otaries</a:t>
            </a:r>
            <a:r>
              <a:rPr lang="fr-FR" sz="2400" dirty="0"/>
              <a:t> // </a:t>
            </a:r>
            <a:r>
              <a:rPr lang="fr-FR" sz="2400" dirty="0">
                <a:solidFill>
                  <a:srgbClr val="FF0000"/>
                </a:solidFill>
              </a:rPr>
              <a:t>so</a:t>
            </a:r>
            <a:r>
              <a:rPr lang="fr-FR" sz="2400" dirty="0">
                <a:solidFill>
                  <a:srgbClr val="00B0F0"/>
                </a:solidFill>
              </a:rPr>
              <a:t>nt</a:t>
            </a:r>
            <a:r>
              <a:rPr lang="fr-FR" sz="2400" dirty="0">
                <a:solidFill>
                  <a:srgbClr val="FF0000"/>
                </a:solidFill>
              </a:rPr>
              <a:t> parti</a:t>
            </a:r>
            <a:r>
              <a:rPr lang="fr-FR" sz="2400" dirty="0">
                <a:solidFill>
                  <a:srgbClr val="00B050"/>
                </a:solidFill>
              </a:rPr>
              <a:t>es</a:t>
            </a:r>
            <a:r>
              <a:rPr lang="fr-FR" sz="2400" dirty="0">
                <a:solidFill>
                  <a:srgbClr val="FF0000"/>
                </a:solidFill>
              </a:rPr>
              <a:t> rejoindre les autres otaries</a:t>
            </a:r>
            <a:r>
              <a:rPr lang="fr-FR" sz="2400" dirty="0"/>
              <a:t>.</a:t>
            </a:r>
          </a:p>
          <a:p>
            <a:pPr marL="0" indent="0">
              <a:buNone/>
            </a:pPr>
            <a:endParaRPr lang="fr-FR" sz="2400" dirty="0"/>
          </a:p>
          <a:p>
            <a:pPr marL="0" indent="0">
              <a:buNone/>
            </a:pPr>
            <a:r>
              <a:rPr lang="fr-FR" sz="2400" dirty="0"/>
              <a:t>	je sui</a:t>
            </a:r>
            <a:r>
              <a:rPr lang="fr-FR" sz="2400" dirty="0">
                <a:solidFill>
                  <a:srgbClr val="00B0F0"/>
                </a:solidFill>
              </a:rPr>
              <a:t>s</a:t>
            </a:r>
            <a:r>
              <a:rPr lang="fr-FR" sz="2400" dirty="0"/>
              <a:t> parti(</a:t>
            </a:r>
            <a:r>
              <a:rPr lang="fr-FR" sz="2400" dirty="0">
                <a:solidFill>
                  <a:srgbClr val="00B050"/>
                </a:solidFill>
              </a:rPr>
              <a:t>e</a:t>
            </a:r>
            <a:r>
              <a:rPr lang="fr-FR" sz="2400" dirty="0"/>
              <a:t>)</a:t>
            </a:r>
          </a:p>
          <a:p>
            <a:pPr marL="0" indent="0">
              <a:buNone/>
            </a:pPr>
            <a:r>
              <a:rPr lang="fr-FR" sz="2400" dirty="0"/>
              <a:t>	tu e</a:t>
            </a:r>
            <a:r>
              <a:rPr lang="fr-FR" sz="2400" dirty="0">
                <a:solidFill>
                  <a:srgbClr val="00B0F0"/>
                </a:solidFill>
              </a:rPr>
              <a:t>s</a:t>
            </a:r>
            <a:r>
              <a:rPr lang="fr-FR" sz="2400" dirty="0"/>
              <a:t> parti(</a:t>
            </a:r>
            <a:r>
              <a:rPr lang="fr-FR" sz="2400" dirty="0">
                <a:solidFill>
                  <a:srgbClr val="00B050"/>
                </a:solidFill>
              </a:rPr>
              <a:t>e</a:t>
            </a:r>
            <a:r>
              <a:rPr lang="fr-FR" sz="2400" dirty="0"/>
              <a:t>)</a:t>
            </a:r>
          </a:p>
          <a:p>
            <a:pPr marL="0" indent="0">
              <a:buNone/>
            </a:pPr>
            <a:r>
              <a:rPr lang="fr-FR" sz="2400" dirty="0"/>
              <a:t>	il es</a:t>
            </a:r>
            <a:r>
              <a:rPr lang="fr-FR" sz="2400" dirty="0">
                <a:solidFill>
                  <a:srgbClr val="00B0F0"/>
                </a:solidFill>
              </a:rPr>
              <a:t>t</a:t>
            </a:r>
            <a:r>
              <a:rPr lang="fr-FR" sz="2400" dirty="0"/>
              <a:t> parti / elle es</a:t>
            </a:r>
            <a:r>
              <a:rPr lang="fr-FR" sz="2400" dirty="0">
                <a:solidFill>
                  <a:srgbClr val="00B0F0"/>
                </a:solidFill>
              </a:rPr>
              <a:t>t</a:t>
            </a:r>
            <a:r>
              <a:rPr lang="fr-FR" sz="2400" dirty="0"/>
              <a:t> parti</a:t>
            </a:r>
            <a:r>
              <a:rPr lang="fr-FR" sz="2400" dirty="0">
                <a:solidFill>
                  <a:srgbClr val="00B050"/>
                </a:solidFill>
              </a:rPr>
              <a:t>e</a:t>
            </a:r>
          </a:p>
          <a:p>
            <a:pPr marL="0" indent="0">
              <a:buNone/>
            </a:pPr>
            <a:r>
              <a:rPr lang="fr-FR" sz="2400" dirty="0"/>
              <a:t>	nous sommes parti(</a:t>
            </a:r>
            <a:r>
              <a:rPr lang="fr-FR" sz="2400" dirty="0">
                <a:solidFill>
                  <a:srgbClr val="00B050"/>
                </a:solidFill>
              </a:rPr>
              <a:t>e</a:t>
            </a:r>
            <a:r>
              <a:rPr lang="fr-FR" sz="2400" dirty="0"/>
              <a:t>)</a:t>
            </a:r>
            <a:r>
              <a:rPr lang="fr-FR" sz="2400" dirty="0">
                <a:solidFill>
                  <a:srgbClr val="00B050"/>
                </a:solidFill>
              </a:rPr>
              <a:t>s</a:t>
            </a:r>
          </a:p>
          <a:p>
            <a:pPr marL="0" indent="0">
              <a:buNone/>
            </a:pPr>
            <a:r>
              <a:rPr lang="fr-FR" sz="2400" dirty="0"/>
              <a:t>	vous êtes parti(</a:t>
            </a:r>
            <a:r>
              <a:rPr lang="fr-FR" sz="2400" dirty="0">
                <a:solidFill>
                  <a:srgbClr val="00B050"/>
                </a:solidFill>
              </a:rPr>
              <a:t>e</a:t>
            </a:r>
            <a:r>
              <a:rPr lang="fr-FR" sz="2400" dirty="0"/>
              <a:t>)</a:t>
            </a:r>
            <a:r>
              <a:rPr lang="fr-FR" sz="2400" dirty="0">
                <a:solidFill>
                  <a:srgbClr val="00B050"/>
                </a:solidFill>
              </a:rPr>
              <a:t>s</a:t>
            </a:r>
          </a:p>
          <a:p>
            <a:pPr marL="0" indent="0">
              <a:buNone/>
            </a:pPr>
            <a:r>
              <a:rPr lang="fr-FR" sz="2400" dirty="0"/>
              <a:t>	ils so</a:t>
            </a:r>
            <a:r>
              <a:rPr lang="fr-FR" sz="2400" dirty="0">
                <a:solidFill>
                  <a:srgbClr val="00B0F0"/>
                </a:solidFill>
              </a:rPr>
              <a:t>nt</a:t>
            </a:r>
            <a:r>
              <a:rPr lang="fr-FR" sz="2400" dirty="0"/>
              <a:t> parti</a:t>
            </a:r>
            <a:r>
              <a:rPr lang="fr-FR" sz="2400" dirty="0">
                <a:solidFill>
                  <a:srgbClr val="00B050"/>
                </a:solidFill>
              </a:rPr>
              <a:t>s</a:t>
            </a:r>
            <a:r>
              <a:rPr lang="fr-FR" sz="2400" dirty="0"/>
              <a:t> / elles so</a:t>
            </a:r>
            <a:r>
              <a:rPr lang="fr-FR" sz="2400" dirty="0">
                <a:solidFill>
                  <a:srgbClr val="00B0F0"/>
                </a:solidFill>
              </a:rPr>
              <a:t>nt</a:t>
            </a:r>
            <a:r>
              <a:rPr lang="fr-FR" sz="2400" dirty="0"/>
              <a:t> parti</a:t>
            </a:r>
            <a:r>
              <a:rPr lang="fr-FR" sz="2400" dirty="0">
                <a:solidFill>
                  <a:srgbClr val="00B050"/>
                </a:solidFill>
              </a:rPr>
              <a:t>es</a:t>
            </a:r>
          </a:p>
        </p:txBody>
      </p:sp>
      <p:cxnSp>
        <p:nvCxnSpPr>
          <p:cNvPr id="6" name="Connecteur droit 5">
            <a:extLst>
              <a:ext uri="{FF2B5EF4-FFF2-40B4-BE49-F238E27FC236}">
                <a16:creationId xmlns:a16="http://schemas.microsoft.com/office/drawing/2014/main" id="{EA93D7A0-6C90-4B20-32BD-EE47CF1DB373}"/>
              </a:ext>
            </a:extLst>
          </p:cNvPr>
          <p:cNvCxnSpPr/>
          <p:nvPr/>
        </p:nvCxnSpPr>
        <p:spPr>
          <a:xfrm>
            <a:off x="2530929" y="4718957"/>
            <a:ext cx="947057" cy="0"/>
          </a:xfrm>
          <a:prstGeom prst="line">
            <a:avLst/>
          </a:prstGeom>
          <a:ln w="28575">
            <a:solidFill>
              <a:srgbClr val="00B0F0"/>
            </a:solidFill>
          </a:ln>
        </p:spPr>
        <p:style>
          <a:lnRef idx="3">
            <a:schemeClr val="accent1"/>
          </a:lnRef>
          <a:fillRef idx="0">
            <a:schemeClr val="accent1"/>
          </a:fillRef>
          <a:effectRef idx="2">
            <a:schemeClr val="accent1"/>
          </a:effectRef>
          <a:fontRef idx="minor">
            <a:schemeClr val="tx1"/>
          </a:fontRef>
        </p:style>
      </p:cxnSp>
      <p:cxnSp>
        <p:nvCxnSpPr>
          <p:cNvPr id="7" name="Connecteur droit 6">
            <a:extLst>
              <a:ext uri="{FF2B5EF4-FFF2-40B4-BE49-F238E27FC236}">
                <a16:creationId xmlns:a16="http://schemas.microsoft.com/office/drawing/2014/main" id="{76E104AD-0E04-344C-1B2F-F41258619D2A}"/>
              </a:ext>
            </a:extLst>
          </p:cNvPr>
          <p:cNvCxnSpPr>
            <a:cxnSpLocks/>
          </p:cNvCxnSpPr>
          <p:nvPr/>
        </p:nvCxnSpPr>
        <p:spPr>
          <a:xfrm>
            <a:off x="2530928" y="5197929"/>
            <a:ext cx="473529" cy="0"/>
          </a:xfrm>
          <a:prstGeom prst="line">
            <a:avLst/>
          </a:prstGeom>
          <a:ln w="28575">
            <a:solidFill>
              <a:srgbClr val="00B0F0"/>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16791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2739D-9158-DB7A-0F7C-1177C795A8D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47D4CD2-623F-77D0-4E98-3789875C05D0}"/>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90BFD748-5C97-26BA-CA37-E56E9E66FA1C}"/>
              </a:ext>
            </a:extLst>
          </p:cNvPr>
          <p:cNvSpPr>
            <a:spLocks noGrp="1"/>
          </p:cNvSpPr>
          <p:nvPr>
            <p:ph idx="1"/>
          </p:nvPr>
        </p:nvSpPr>
        <p:spPr>
          <a:xfrm>
            <a:off x="901148" y="1629206"/>
            <a:ext cx="10515600" cy="4076665"/>
          </a:xfrm>
        </p:spPr>
        <p:txBody>
          <a:bodyPr/>
          <a:lstStyle/>
          <a:p>
            <a:pPr marL="0" indent="0">
              <a:buNone/>
            </a:pPr>
            <a:r>
              <a:rPr lang="fr-FR" dirty="0"/>
              <a:t> </a:t>
            </a:r>
          </a:p>
          <a:p>
            <a:pPr marL="0" indent="0">
              <a:buNone/>
            </a:pPr>
            <a:endParaRPr lang="fr-FR" dirty="0"/>
          </a:p>
          <a:p>
            <a:pPr marL="0" indent="0">
              <a:buNone/>
            </a:pPr>
            <a:r>
              <a:rPr lang="fr-FR" sz="2400" dirty="0">
                <a:solidFill>
                  <a:srgbClr val="00B050"/>
                </a:solidFill>
              </a:rPr>
              <a:t>L’otarie</a:t>
            </a:r>
            <a:r>
              <a:rPr lang="fr-FR" sz="2400" dirty="0"/>
              <a:t> // </a:t>
            </a:r>
            <a:r>
              <a:rPr lang="fr-FR" sz="2400" dirty="0">
                <a:solidFill>
                  <a:srgbClr val="FF0000"/>
                </a:solidFill>
              </a:rPr>
              <a:t>est</a:t>
            </a:r>
            <a:r>
              <a:rPr lang="fr-FR" sz="2400" dirty="0"/>
              <a:t> </a:t>
            </a:r>
            <a:r>
              <a:rPr lang="fr-FR" sz="2400" dirty="0">
                <a:solidFill>
                  <a:srgbClr val="FF0000"/>
                </a:solidFill>
              </a:rPr>
              <a:t>parti</a:t>
            </a:r>
            <a:r>
              <a:rPr lang="fr-FR" sz="2400" b="1" dirty="0">
                <a:solidFill>
                  <a:srgbClr val="00B050"/>
                </a:solidFill>
              </a:rPr>
              <a:t>e</a:t>
            </a:r>
            <a:r>
              <a:rPr lang="fr-FR" sz="2400" dirty="0"/>
              <a:t> </a:t>
            </a:r>
            <a:r>
              <a:rPr lang="fr-FR" sz="2400" dirty="0">
                <a:solidFill>
                  <a:srgbClr val="FF0000"/>
                </a:solidFill>
              </a:rPr>
              <a:t>rejoindre les autres otaries</a:t>
            </a:r>
            <a:r>
              <a:rPr lang="fr-FR" dirty="0"/>
              <a:t>.</a:t>
            </a:r>
          </a:p>
          <a:p>
            <a:pPr marL="0" indent="0">
              <a:buNone/>
            </a:pPr>
            <a:r>
              <a:rPr lang="fr-FR" dirty="0"/>
              <a:t>	</a:t>
            </a:r>
            <a:endParaRPr lang="fr-FR" sz="2400" dirty="0"/>
          </a:p>
        </p:txBody>
      </p:sp>
    </p:spTree>
    <p:extLst>
      <p:ext uri="{BB962C8B-B14F-4D97-AF65-F5344CB8AC3E}">
        <p14:creationId xmlns:p14="http://schemas.microsoft.com/office/powerpoint/2010/main" val="2238043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EBDB0A-A148-CB37-732E-AFFDE1CC1FB0}"/>
              </a:ext>
            </a:extLst>
          </p:cNvPr>
          <p:cNvSpPr>
            <a:spLocks noGrp="1"/>
          </p:cNvSpPr>
          <p:nvPr>
            <p:ph type="title"/>
          </p:nvPr>
        </p:nvSpPr>
        <p:spPr/>
        <p:txBody>
          <a:bodyPr/>
          <a:lstStyle/>
          <a:p>
            <a:endParaRPr lang="fr-FR" dirty="0"/>
          </a:p>
        </p:txBody>
      </p:sp>
      <p:pic>
        <p:nvPicPr>
          <p:cNvPr id="7" name="Espace réservé du contenu 6" descr="Une image contenant croquis, dessin, illustration, Dessin d’enfant&#10;&#10;Description générée automatiquement">
            <a:extLst>
              <a:ext uri="{FF2B5EF4-FFF2-40B4-BE49-F238E27FC236}">
                <a16:creationId xmlns:a16="http://schemas.microsoft.com/office/drawing/2014/main" id="{546732FD-F840-D1DD-1468-B62F79F3CCF8}"/>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689889" y="1792643"/>
            <a:ext cx="2525920" cy="3272714"/>
          </a:xfrm>
          <a:prstGeom prst="rect">
            <a:avLst/>
          </a:prstGeom>
        </p:spPr>
      </p:pic>
    </p:spTree>
    <p:extLst>
      <p:ext uri="{BB962C8B-B14F-4D97-AF65-F5344CB8AC3E}">
        <p14:creationId xmlns:p14="http://schemas.microsoft.com/office/powerpoint/2010/main" val="2090801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E7CC81-9825-A5E4-3DFE-C397D8605293}"/>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5C1DCE19-368D-D4C0-CFC6-07A25F97522E}"/>
              </a:ext>
            </a:extLst>
          </p:cNvPr>
          <p:cNvPicPr>
            <a:picLocks noGrp="1" noChangeAspect="1"/>
          </p:cNvPicPr>
          <p:nvPr>
            <p:ph idx="1"/>
          </p:nvPr>
        </p:nvPicPr>
        <p:blipFill>
          <a:blip r:embed="rId3"/>
          <a:stretch>
            <a:fillRect/>
          </a:stretch>
        </p:blipFill>
        <p:spPr>
          <a:xfrm>
            <a:off x="838200" y="556153"/>
            <a:ext cx="10515600" cy="5620810"/>
          </a:xfrm>
        </p:spPr>
      </p:pic>
    </p:spTree>
    <p:extLst>
      <p:ext uri="{BB962C8B-B14F-4D97-AF65-F5344CB8AC3E}">
        <p14:creationId xmlns:p14="http://schemas.microsoft.com/office/powerpoint/2010/main" val="3365762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1C3BAE-A370-A15A-D893-3B1A875C765C}"/>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CA502357-AA70-F98F-31D1-E2E49C47F13D}"/>
              </a:ext>
            </a:extLst>
          </p:cNvPr>
          <p:cNvSpPr>
            <a:spLocks noGrp="1"/>
          </p:cNvSpPr>
          <p:nvPr>
            <p:ph idx="1"/>
          </p:nvPr>
        </p:nvSpPr>
        <p:spPr>
          <a:xfrm>
            <a:off x="901148" y="1629206"/>
            <a:ext cx="10515600" cy="4076665"/>
          </a:xfrm>
        </p:spPr>
        <p:txBody>
          <a:bodyPr/>
          <a:lstStyle/>
          <a:p>
            <a:pPr marL="0" indent="0">
              <a:buNone/>
            </a:pPr>
            <a:r>
              <a:rPr lang="fr-FR" dirty="0"/>
              <a:t> </a:t>
            </a:r>
          </a:p>
          <a:p>
            <a:pPr marL="0" indent="0">
              <a:buNone/>
            </a:pPr>
            <a:endParaRPr lang="fr-FR" dirty="0"/>
          </a:p>
          <a:p>
            <a:pPr marL="0" indent="0">
              <a:buNone/>
            </a:pPr>
            <a:r>
              <a:rPr lang="fr-FR" sz="2400" dirty="0"/>
              <a:t>L’otarie est parti… rejoindre les autres otaries</a:t>
            </a:r>
            <a:r>
              <a:rPr lang="fr-FR" dirty="0"/>
              <a:t>.</a:t>
            </a:r>
          </a:p>
          <a:p>
            <a:pPr marL="0" indent="0">
              <a:buNone/>
            </a:pPr>
            <a:r>
              <a:rPr lang="fr-FR" dirty="0"/>
              <a:t>	</a:t>
            </a:r>
            <a:endParaRPr lang="fr-FR" sz="2400" dirty="0"/>
          </a:p>
        </p:txBody>
      </p:sp>
    </p:spTree>
    <p:extLst>
      <p:ext uri="{BB962C8B-B14F-4D97-AF65-F5344CB8AC3E}">
        <p14:creationId xmlns:p14="http://schemas.microsoft.com/office/powerpoint/2010/main" val="3597795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C86593-8A50-4130-6AE1-5A788A72C08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3BB6DD9-EB69-9366-C800-463BBDD5FB8B}"/>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r>
              <a:rPr lang="fr-FR" dirty="0"/>
              <a:t>			</a:t>
            </a:r>
            <a:r>
              <a:rPr lang="fr-FR" sz="3600" b="1" dirty="0">
                <a:solidFill>
                  <a:schemeClr val="accent2"/>
                </a:solidFill>
              </a:rPr>
              <a:t>Pour aller plus loin</a:t>
            </a:r>
          </a:p>
        </p:txBody>
      </p:sp>
    </p:spTree>
    <p:extLst>
      <p:ext uri="{BB962C8B-B14F-4D97-AF65-F5344CB8AC3E}">
        <p14:creationId xmlns:p14="http://schemas.microsoft.com/office/powerpoint/2010/main" val="30485962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767738-C084-5CEE-7740-D35E14BAD14D}"/>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CB764F5-8998-5FE4-13A4-7852904F9B3C}"/>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r>
              <a:rPr lang="fr-FR" sz="2400" dirty="0"/>
              <a:t>	</a:t>
            </a: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L’otarie blessée ne pouvait plus bouger.</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22262893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F7EB5-D2F0-C2E1-9735-5EEB5452BD6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DE674E7-FA63-33E6-8F55-EF16B464E55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F83A7DB-A976-3308-3AD9-025EF53DEF0F}"/>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r>
              <a:rPr lang="fr-FR" sz="2400" dirty="0"/>
              <a:t>	</a:t>
            </a: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a:t>
            </a:r>
            <a:r>
              <a:rPr lang="fr-FR" sz="2400" dirty="0">
                <a:solidFill>
                  <a:srgbClr val="00B050"/>
                </a:solidFill>
                <a:effectLst/>
                <a:latin typeface="Times New Roman" panose="02020603050405020304" pitchFamily="18" charset="0"/>
                <a:ea typeface="Cambria" panose="02040503050406030204" pitchFamily="18" charset="0"/>
                <a:cs typeface="Times New Roman" panose="02020603050405020304" pitchFamily="18" charset="0"/>
              </a:rPr>
              <a:t>L’otarie blessée </a:t>
            </a:r>
            <a:r>
              <a:rPr lang="fr-FR" sz="24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a:t>
            </a:r>
            <a:r>
              <a:rPr lang="fr-FR" sz="2400" dirty="0">
                <a:solidFill>
                  <a:srgbClr val="FF0000"/>
                </a:solidFill>
                <a:effectLst/>
                <a:latin typeface="Times New Roman" panose="02020603050405020304" pitchFamily="18" charset="0"/>
                <a:ea typeface="Cambria" panose="02040503050406030204" pitchFamily="18" charset="0"/>
                <a:cs typeface="Times New Roman" panose="02020603050405020304" pitchFamily="18" charset="0"/>
              </a:rPr>
              <a:t>ne pouvait plus bouger.</a:t>
            </a:r>
            <a:endParaRPr lang="fr-FR"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3856650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6CDD6F-A2EC-E57C-D573-EE52D3BA0438}"/>
              </a:ext>
            </a:extLst>
          </p:cNvPr>
          <p:cNvSpPr>
            <a:spLocks noGrp="1"/>
          </p:cNvSpPr>
          <p:nvPr>
            <p:ph type="title"/>
          </p:nvPr>
        </p:nvSpPr>
        <p:spPr/>
        <p:txBody>
          <a:bodyPr/>
          <a:lstStyle/>
          <a:p>
            <a:r>
              <a:rPr lang="fr-FR" dirty="0"/>
              <a:t> </a:t>
            </a:r>
          </a:p>
        </p:txBody>
      </p:sp>
      <p:sp>
        <p:nvSpPr>
          <p:cNvPr id="3" name="Espace réservé du contenu 2">
            <a:extLst>
              <a:ext uri="{FF2B5EF4-FFF2-40B4-BE49-F238E27FC236}">
                <a16:creationId xmlns:a16="http://schemas.microsoft.com/office/drawing/2014/main" id="{2BE5C0D7-787F-209B-ACE6-65FB8882CFCB}"/>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r>
              <a:rPr lang="fr-FR" sz="3600" dirty="0">
                <a:solidFill>
                  <a:schemeClr val="accent2"/>
                </a:solidFill>
              </a:rPr>
              <a:t>			</a:t>
            </a:r>
            <a:r>
              <a:rPr lang="fr-FR" sz="3600" b="1" dirty="0">
                <a:solidFill>
                  <a:schemeClr val="accent2"/>
                </a:solidFill>
              </a:rPr>
              <a:t>As-tu bien compris ?</a:t>
            </a:r>
          </a:p>
        </p:txBody>
      </p:sp>
    </p:spTree>
    <p:extLst>
      <p:ext uri="{BB962C8B-B14F-4D97-AF65-F5344CB8AC3E}">
        <p14:creationId xmlns:p14="http://schemas.microsoft.com/office/powerpoint/2010/main" val="3842463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013CD2-D68F-6D34-C524-E8DB23AB0F63}"/>
              </a:ext>
            </a:extLst>
          </p:cNvPr>
          <p:cNvSpPr>
            <a:spLocks noGrp="1"/>
          </p:cNvSpPr>
          <p:nvPr>
            <p:ph type="title"/>
          </p:nvPr>
        </p:nvSpPr>
        <p:spPr/>
        <p:txBody>
          <a:bodyPr/>
          <a:lstStyle/>
          <a:p>
            <a:r>
              <a:rPr lang="fr-FR" dirty="0"/>
              <a:t> </a:t>
            </a:r>
          </a:p>
        </p:txBody>
      </p:sp>
      <p:pic>
        <p:nvPicPr>
          <p:cNvPr id="5" name="Espace réservé du contenu 4">
            <a:extLst>
              <a:ext uri="{FF2B5EF4-FFF2-40B4-BE49-F238E27FC236}">
                <a16:creationId xmlns:a16="http://schemas.microsoft.com/office/drawing/2014/main" id="{C758AD2A-13A7-8E46-D597-A2BF6D7194C7}"/>
              </a:ext>
            </a:extLst>
          </p:cNvPr>
          <p:cNvPicPr>
            <a:picLocks noGrp="1" noChangeAspect="1"/>
          </p:cNvPicPr>
          <p:nvPr>
            <p:ph idx="1"/>
          </p:nvPr>
        </p:nvPicPr>
        <p:blipFill>
          <a:blip r:embed="rId3"/>
          <a:stretch>
            <a:fillRect/>
          </a:stretch>
        </p:blipFill>
        <p:spPr>
          <a:xfrm>
            <a:off x="897748" y="1230284"/>
            <a:ext cx="10197409" cy="4946679"/>
          </a:xfrm>
        </p:spPr>
      </p:pic>
    </p:spTree>
    <p:extLst>
      <p:ext uri="{BB962C8B-B14F-4D97-AF65-F5344CB8AC3E}">
        <p14:creationId xmlns:p14="http://schemas.microsoft.com/office/powerpoint/2010/main" val="11211880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428EFD-EEF1-3D77-FDC8-730BFDE6AB36}"/>
              </a:ext>
            </a:extLst>
          </p:cNvPr>
          <p:cNvSpPr>
            <a:spLocks noGrp="1"/>
          </p:cNvSpPr>
          <p:nvPr>
            <p:ph type="title"/>
          </p:nvPr>
        </p:nvSpPr>
        <p:spPr/>
        <p:txBody>
          <a:bodyPr/>
          <a:lstStyle/>
          <a:p>
            <a:r>
              <a:rPr lang="fr-FR" dirty="0"/>
              <a:t> </a:t>
            </a:r>
          </a:p>
        </p:txBody>
      </p:sp>
      <p:pic>
        <p:nvPicPr>
          <p:cNvPr id="5" name="Espace réservé du contenu 4">
            <a:extLst>
              <a:ext uri="{FF2B5EF4-FFF2-40B4-BE49-F238E27FC236}">
                <a16:creationId xmlns:a16="http://schemas.microsoft.com/office/drawing/2014/main" id="{B6FAA376-0D16-73C6-8D57-7CF885667119}"/>
              </a:ext>
            </a:extLst>
          </p:cNvPr>
          <p:cNvPicPr>
            <a:picLocks noGrp="1" noChangeAspect="1"/>
          </p:cNvPicPr>
          <p:nvPr>
            <p:ph idx="1"/>
          </p:nvPr>
        </p:nvPicPr>
        <p:blipFill>
          <a:blip r:embed="rId3"/>
          <a:stretch>
            <a:fillRect/>
          </a:stretch>
        </p:blipFill>
        <p:spPr>
          <a:xfrm>
            <a:off x="808499" y="1030778"/>
            <a:ext cx="10186384" cy="5146185"/>
          </a:xfrm>
        </p:spPr>
      </p:pic>
    </p:spTree>
    <p:extLst>
      <p:ext uri="{BB962C8B-B14F-4D97-AF65-F5344CB8AC3E}">
        <p14:creationId xmlns:p14="http://schemas.microsoft.com/office/powerpoint/2010/main" val="3892680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E4906E-EE7F-541B-C6D1-080D87B494D0}"/>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CFB800BA-505C-A0EE-97AC-790402F50749}"/>
              </a:ext>
            </a:extLst>
          </p:cNvPr>
          <p:cNvPicPr>
            <a:picLocks noGrp="1" noChangeAspect="1"/>
          </p:cNvPicPr>
          <p:nvPr>
            <p:ph idx="1"/>
          </p:nvPr>
        </p:nvPicPr>
        <p:blipFill>
          <a:blip r:embed="rId3"/>
          <a:stretch>
            <a:fillRect/>
          </a:stretch>
        </p:blipFill>
        <p:spPr>
          <a:xfrm>
            <a:off x="838200" y="1690688"/>
            <a:ext cx="10515600" cy="3833446"/>
          </a:xfrm>
        </p:spPr>
      </p:pic>
    </p:spTree>
    <p:extLst>
      <p:ext uri="{BB962C8B-B14F-4D97-AF65-F5344CB8AC3E}">
        <p14:creationId xmlns:p14="http://schemas.microsoft.com/office/powerpoint/2010/main" val="6696456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39ABAC-90BC-FF07-2D68-F2831FE4A427}"/>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E48F7334-90A1-93AE-17A3-72DEA93621F0}"/>
              </a:ext>
            </a:extLst>
          </p:cNvPr>
          <p:cNvPicPr>
            <a:picLocks noGrp="1" noChangeAspect="1"/>
          </p:cNvPicPr>
          <p:nvPr>
            <p:ph idx="1"/>
          </p:nvPr>
        </p:nvPicPr>
        <p:blipFill>
          <a:blip r:embed="rId3"/>
          <a:stretch>
            <a:fillRect/>
          </a:stretch>
        </p:blipFill>
        <p:spPr>
          <a:xfrm>
            <a:off x="838200" y="2078441"/>
            <a:ext cx="10515600" cy="3845705"/>
          </a:xfrm>
        </p:spPr>
      </p:pic>
    </p:spTree>
    <p:extLst>
      <p:ext uri="{BB962C8B-B14F-4D97-AF65-F5344CB8AC3E}">
        <p14:creationId xmlns:p14="http://schemas.microsoft.com/office/powerpoint/2010/main" val="8844363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6463EB-5F48-B757-8435-8475F35E3187}"/>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CF7D2E5-4190-8D8F-ED9C-121A2B9FD844}"/>
              </a:ext>
            </a:extLst>
          </p:cNvPr>
          <p:cNvSpPr>
            <a:spLocks noGrp="1"/>
          </p:cNvSpPr>
          <p:nvPr>
            <p:ph idx="1"/>
          </p:nvPr>
        </p:nvSpPr>
        <p:spPr/>
        <p:txBody>
          <a:bodyPr>
            <a:normAutofit/>
          </a:bodyPr>
          <a:lstStyle/>
          <a:p>
            <a:pPr marL="0" indent="0">
              <a:buNone/>
            </a:pPr>
            <a:r>
              <a:rPr lang="fr-FR" sz="1800" b="1" dirty="0">
                <a:effectLst/>
                <a:latin typeface="Times New Roman" panose="02020603050405020304" pitchFamily="18" charset="0"/>
                <a:ea typeface="Calibri" panose="020F0502020204030204" pitchFamily="34" charset="0"/>
              </a:rPr>
              <a:t>3. Réécris le texte en remplaçant </a:t>
            </a:r>
            <a:r>
              <a:rPr lang="fr-FR" sz="1800" b="1" i="1" dirty="0">
                <a:effectLst/>
                <a:latin typeface="Times New Roman" panose="02020603050405020304" pitchFamily="18" charset="0"/>
                <a:ea typeface="Calibri" panose="020F0502020204030204" pitchFamily="34" charset="0"/>
              </a:rPr>
              <a:t>Omar</a:t>
            </a:r>
            <a:r>
              <a:rPr lang="fr-FR" sz="1800" b="1" dirty="0">
                <a:effectLst/>
                <a:latin typeface="Times New Roman" panose="02020603050405020304" pitchFamily="18" charset="0"/>
                <a:ea typeface="Calibri" panose="020F0502020204030204" pitchFamily="34" charset="0"/>
              </a:rPr>
              <a:t> par </a:t>
            </a:r>
            <a:r>
              <a:rPr lang="fr-FR" sz="1800" b="1" i="1" dirty="0">
                <a:effectLst/>
                <a:latin typeface="Times New Roman" panose="02020603050405020304" pitchFamily="18" charset="0"/>
                <a:ea typeface="Calibri" panose="020F0502020204030204" pitchFamily="34" charset="0"/>
              </a:rPr>
              <a:t>Lila</a:t>
            </a:r>
            <a:r>
              <a:rPr lang="fr-FR" sz="1800" b="1" dirty="0">
                <a:effectLst/>
                <a:latin typeface="Times New Roman" panose="02020603050405020304" pitchFamily="18" charset="0"/>
                <a:ea typeface="Calibri" panose="020F0502020204030204" pitchFamily="34" charset="0"/>
              </a:rPr>
              <a:t>.</a:t>
            </a:r>
            <a:endParaRPr lang="fr-FR" sz="1800" dirty="0">
              <a:effectLst/>
              <a:latin typeface="Times New Roman" panose="02020603050405020304" pitchFamily="18" charset="0"/>
              <a:ea typeface="Calibri" panose="020F0502020204030204" pitchFamily="34" charset="0"/>
            </a:endParaRPr>
          </a:p>
          <a:p>
            <a:pPr marL="0" indent="0">
              <a:buNone/>
            </a:pPr>
            <a:r>
              <a:rPr lang="fr-FR" sz="1800" dirty="0">
                <a:effectLst/>
                <a:latin typeface="Times New Roman" panose="02020603050405020304" pitchFamily="18" charset="0"/>
                <a:ea typeface="Calibri" panose="020F0502020204030204" pitchFamily="34" charset="0"/>
              </a:rPr>
              <a:t> </a:t>
            </a:r>
          </a:p>
          <a:p>
            <a:pPr marL="0" indent="0">
              <a:lnSpc>
                <a:spcPct val="150000"/>
              </a:lnSpc>
              <a:spcBef>
                <a:spcPts val="0"/>
              </a:spcBef>
              <a:buNone/>
            </a:pPr>
            <a:r>
              <a:rPr lang="fr-FR" sz="1800" dirty="0">
                <a:effectLst/>
                <a:latin typeface="Times New Roman" panose="02020603050405020304" pitchFamily="18" charset="0"/>
                <a:ea typeface="Calibri" panose="020F0502020204030204" pitchFamily="34" charset="0"/>
              </a:rPr>
              <a:t>Omar s’est enfui. </a:t>
            </a:r>
          </a:p>
          <a:p>
            <a:pPr marL="0" indent="0">
              <a:lnSpc>
                <a:spcPct val="150000"/>
              </a:lnSpc>
              <a:spcBef>
                <a:spcPts val="0"/>
              </a:spcBef>
              <a:buNone/>
            </a:pPr>
            <a:r>
              <a:rPr lang="fr-FR" sz="1800" dirty="0">
                <a:effectLst/>
                <a:latin typeface="Times New Roman" panose="02020603050405020304" pitchFamily="18" charset="0"/>
                <a:ea typeface="Calibri" panose="020F0502020204030204" pitchFamily="34" charset="0"/>
              </a:rPr>
              <a:t>Il a ouvert la porte avec la clef puis il est parti sans regarder en arrière. Il a couru aussi vite qu’il a pu, mais il s’est entravé et il est tombé. Vite il s’est relevé. Un regard en arrière… Ouf, personne n’avait poursuivi le fugitif.</a:t>
            </a:r>
          </a:p>
          <a:p>
            <a:pPr marL="0" indent="0">
              <a:buNone/>
            </a:pPr>
            <a:r>
              <a:rPr lang="fr-FR" sz="1800" dirty="0">
                <a:effectLst/>
                <a:latin typeface="Times New Roman" panose="02020603050405020304" pitchFamily="18" charset="0"/>
                <a:ea typeface="Calibri" panose="020F0502020204030204" pitchFamily="34" charset="0"/>
              </a:rPr>
              <a:t> </a:t>
            </a:r>
          </a:p>
          <a:p>
            <a:pPr marL="0" indent="0">
              <a:buNone/>
            </a:pPr>
            <a:endParaRPr lang="fr-FR" dirty="0"/>
          </a:p>
        </p:txBody>
      </p:sp>
    </p:spTree>
    <p:extLst>
      <p:ext uri="{BB962C8B-B14F-4D97-AF65-F5344CB8AC3E}">
        <p14:creationId xmlns:p14="http://schemas.microsoft.com/office/powerpoint/2010/main" val="35301330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0641F-358C-ED37-EB31-C89AE6649A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2813011-2D42-744E-940F-959BB09F90DD}"/>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68A648F-3F8E-9A0A-D128-A1077414D8B3}"/>
              </a:ext>
            </a:extLst>
          </p:cNvPr>
          <p:cNvSpPr>
            <a:spLocks noGrp="1"/>
          </p:cNvSpPr>
          <p:nvPr>
            <p:ph idx="1"/>
          </p:nvPr>
        </p:nvSpPr>
        <p:spPr/>
        <p:txBody>
          <a:bodyPr>
            <a:normAutofit fontScale="92500" lnSpcReduction="10000"/>
          </a:bodyPr>
          <a:lstStyle/>
          <a:p>
            <a:pPr marL="0" indent="0">
              <a:buNone/>
            </a:pPr>
            <a:r>
              <a:rPr lang="fr-FR" sz="1800" b="1" dirty="0">
                <a:effectLst/>
                <a:latin typeface="Times New Roman" panose="02020603050405020304" pitchFamily="18" charset="0"/>
                <a:ea typeface="Calibri" panose="020F0502020204030204" pitchFamily="34" charset="0"/>
              </a:rPr>
              <a:t>3. Réécris le texte en remplaçant </a:t>
            </a:r>
            <a:r>
              <a:rPr lang="fr-FR" sz="1800" b="1" i="1" dirty="0">
                <a:effectLst/>
                <a:latin typeface="Times New Roman" panose="02020603050405020304" pitchFamily="18" charset="0"/>
                <a:ea typeface="Calibri" panose="020F0502020204030204" pitchFamily="34" charset="0"/>
              </a:rPr>
              <a:t>Omar</a:t>
            </a:r>
            <a:r>
              <a:rPr lang="fr-FR" sz="1800" b="1" dirty="0">
                <a:effectLst/>
                <a:latin typeface="Times New Roman" panose="02020603050405020304" pitchFamily="18" charset="0"/>
                <a:ea typeface="Calibri" panose="020F0502020204030204" pitchFamily="34" charset="0"/>
              </a:rPr>
              <a:t> par </a:t>
            </a:r>
            <a:r>
              <a:rPr lang="fr-FR" sz="1800" b="1" i="1" dirty="0">
                <a:effectLst/>
                <a:latin typeface="Times New Roman" panose="02020603050405020304" pitchFamily="18" charset="0"/>
                <a:ea typeface="Calibri" panose="020F0502020204030204" pitchFamily="34" charset="0"/>
              </a:rPr>
              <a:t>Lila</a:t>
            </a:r>
            <a:r>
              <a:rPr lang="fr-FR" sz="1800" b="1" dirty="0">
                <a:effectLst/>
                <a:latin typeface="Times New Roman" panose="02020603050405020304" pitchFamily="18" charset="0"/>
                <a:ea typeface="Calibri" panose="020F0502020204030204" pitchFamily="34" charset="0"/>
              </a:rPr>
              <a:t>.</a:t>
            </a:r>
            <a:endParaRPr lang="fr-FR" sz="1800" dirty="0">
              <a:effectLst/>
              <a:latin typeface="Times New Roman" panose="02020603050405020304" pitchFamily="18" charset="0"/>
              <a:ea typeface="Calibri" panose="020F0502020204030204" pitchFamily="34" charset="0"/>
            </a:endParaRPr>
          </a:p>
          <a:p>
            <a:pPr marL="0" indent="0">
              <a:buNone/>
            </a:pPr>
            <a:r>
              <a:rPr lang="fr-FR" sz="1800" dirty="0">
                <a:effectLst/>
                <a:latin typeface="Times New Roman" panose="02020603050405020304" pitchFamily="18" charset="0"/>
                <a:ea typeface="Calibri" panose="020F0502020204030204" pitchFamily="34" charset="0"/>
              </a:rPr>
              <a:t> </a:t>
            </a:r>
          </a:p>
          <a:p>
            <a:pPr marL="0" indent="0">
              <a:lnSpc>
                <a:spcPct val="160000"/>
              </a:lnSpc>
              <a:spcBef>
                <a:spcPts val="0"/>
              </a:spcBef>
              <a:buNone/>
            </a:pPr>
            <a:r>
              <a:rPr lang="fr-FR" sz="1800" dirty="0">
                <a:effectLst/>
                <a:latin typeface="Times New Roman" panose="02020603050405020304" pitchFamily="18" charset="0"/>
                <a:ea typeface="Calibri" panose="020F0502020204030204" pitchFamily="34" charset="0"/>
              </a:rPr>
              <a:t>Omar s’est enfui. </a:t>
            </a:r>
          </a:p>
          <a:p>
            <a:pPr marL="0" indent="0">
              <a:lnSpc>
                <a:spcPct val="160000"/>
              </a:lnSpc>
              <a:spcBef>
                <a:spcPts val="0"/>
              </a:spcBef>
              <a:buNone/>
            </a:pPr>
            <a:r>
              <a:rPr lang="fr-FR" sz="1800" dirty="0">
                <a:effectLst/>
                <a:latin typeface="Times New Roman" panose="02020603050405020304" pitchFamily="18" charset="0"/>
                <a:ea typeface="Calibri" panose="020F0502020204030204" pitchFamily="34" charset="0"/>
              </a:rPr>
              <a:t>Il a ouvert la porte avec la clef puis il est parti sans regarder en arrière. Il a couru aussi vite qu’il a pu, mais il s’est entravé et il est tombé. Vite il s’est relevé. Un regard en arrière… Ouf, personne n’avait poursuivi le fugitif.</a:t>
            </a:r>
          </a:p>
          <a:p>
            <a:pPr marL="0" indent="0">
              <a:buNone/>
            </a:pPr>
            <a:r>
              <a:rPr lang="fr-FR" sz="1800" dirty="0">
                <a:effectLst/>
                <a:latin typeface="Times New Roman" panose="02020603050405020304" pitchFamily="18" charset="0"/>
                <a:ea typeface="Calibri" panose="020F0502020204030204" pitchFamily="34" charset="0"/>
              </a:rPr>
              <a:t> </a:t>
            </a:r>
          </a:p>
          <a:p>
            <a:pPr marL="0" indent="0">
              <a:lnSpc>
                <a:spcPct val="160000"/>
              </a:lnSpc>
              <a:spcBef>
                <a:spcPts val="0"/>
              </a:spcBef>
              <a:buNone/>
            </a:pPr>
            <a:r>
              <a:rPr lang="fr-FR" sz="1800" dirty="0">
                <a:solidFill>
                  <a:schemeClr val="accent2"/>
                </a:solidFill>
                <a:effectLst/>
                <a:latin typeface="Times New Roman" panose="02020603050405020304" pitchFamily="18" charset="0"/>
                <a:ea typeface="Calibri" panose="020F0502020204030204" pitchFamily="34" charset="0"/>
              </a:rPr>
              <a:t>Lila</a:t>
            </a:r>
            <a:r>
              <a:rPr lang="fr-FR" sz="1800" dirty="0">
                <a:effectLst/>
                <a:latin typeface="Times New Roman" panose="02020603050405020304" pitchFamily="18" charset="0"/>
                <a:ea typeface="Calibri" panose="020F0502020204030204" pitchFamily="34" charset="0"/>
              </a:rPr>
              <a:t> s’est </a:t>
            </a:r>
            <a:r>
              <a:rPr lang="fr-FR" sz="1800" dirty="0">
                <a:solidFill>
                  <a:schemeClr val="accent2"/>
                </a:solidFill>
                <a:effectLst/>
                <a:latin typeface="Times New Roman" panose="02020603050405020304" pitchFamily="18" charset="0"/>
                <a:ea typeface="Calibri" panose="020F0502020204030204" pitchFamily="34" charset="0"/>
              </a:rPr>
              <a:t>enfuie</a:t>
            </a:r>
            <a:r>
              <a:rPr lang="fr-FR" sz="1800" dirty="0">
                <a:effectLst/>
                <a:latin typeface="Times New Roman" panose="02020603050405020304" pitchFamily="18" charset="0"/>
                <a:ea typeface="Calibri" panose="020F0502020204030204" pitchFamily="34" charset="0"/>
              </a:rPr>
              <a:t> </a:t>
            </a:r>
          </a:p>
          <a:p>
            <a:pPr marL="0" indent="0">
              <a:lnSpc>
                <a:spcPct val="160000"/>
              </a:lnSpc>
              <a:spcBef>
                <a:spcPts val="0"/>
              </a:spcBef>
              <a:buNone/>
            </a:pPr>
            <a:r>
              <a:rPr lang="fr-FR" sz="1800" dirty="0">
                <a:solidFill>
                  <a:schemeClr val="accent2"/>
                </a:solidFill>
                <a:effectLst/>
                <a:latin typeface="Times New Roman" panose="02020603050405020304" pitchFamily="18" charset="0"/>
                <a:ea typeface="Calibri" panose="020F0502020204030204" pitchFamily="34" charset="0"/>
              </a:rPr>
              <a:t>Elle</a:t>
            </a:r>
            <a:r>
              <a:rPr lang="fr-FR" sz="1800" dirty="0">
                <a:effectLst/>
                <a:latin typeface="Times New Roman" panose="02020603050405020304" pitchFamily="18" charset="0"/>
                <a:ea typeface="Calibri" panose="020F0502020204030204" pitchFamily="34" charset="0"/>
              </a:rPr>
              <a:t> a ouvert la porte avec la clef puis </a:t>
            </a:r>
            <a:r>
              <a:rPr lang="fr-FR" sz="1800" dirty="0">
                <a:solidFill>
                  <a:schemeClr val="accent2"/>
                </a:solidFill>
                <a:effectLst/>
                <a:latin typeface="Times New Roman" panose="02020603050405020304" pitchFamily="18" charset="0"/>
                <a:ea typeface="Calibri" panose="020F0502020204030204" pitchFamily="34" charset="0"/>
              </a:rPr>
              <a:t>elle</a:t>
            </a:r>
            <a:r>
              <a:rPr lang="fr-FR" sz="1800" dirty="0">
                <a:effectLst/>
                <a:latin typeface="Times New Roman" panose="02020603050405020304" pitchFamily="18" charset="0"/>
                <a:ea typeface="Calibri" panose="020F0502020204030204" pitchFamily="34" charset="0"/>
              </a:rPr>
              <a:t> est </a:t>
            </a:r>
            <a:r>
              <a:rPr lang="fr-FR" sz="1800" dirty="0">
                <a:solidFill>
                  <a:schemeClr val="accent2"/>
                </a:solidFill>
                <a:effectLst/>
                <a:latin typeface="Times New Roman" panose="02020603050405020304" pitchFamily="18" charset="0"/>
                <a:ea typeface="Calibri" panose="020F0502020204030204" pitchFamily="34" charset="0"/>
              </a:rPr>
              <a:t>partie</a:t>
            </a:r>
            <a:r>
              <a:rPr lang="fr-FR" sz="1800" dirty="0">
                <a:effectLst/>
                <a:latin typeface="Times New Roman" panose="02020603050405020304" pitchFamily="18" charset="0"/>
                <a:ea typeface="Calibri" panose="020F0502020204030204" pitchFamily="34" charset="0"/>
              </a:rPr>
              <a:t> sans regarder en arrière. </a:t>
            </a:r>
            <a:r>
              <a:rPr lang="fr-FR" sz="1800" dirty="0">
                <a:solidFill>
                  <a:schemeClr val="accent2"/>
                </a:solidFill>
                <a:effectLst/>
                <a:latin typeface="Times New Roman" panose="02020603050405020304" pitchFamily="18" charset="0"/>
                <a:ea typeface="Calibri" panose="020F0502020204030204" pitchFamily="34" charset="0"/>
              </a:rPr>
              <a:t>Elle</a:t>
            </a:r>
            <a:r>
              <a:rPr lang="fr-FR" sz="1800" dirty="0">
                <a:effectLst/>
                <a:latin typeface="Times New Roman" panose="02020603050405020304" pitchFamily="18" charset="0"/>
                <a:ea typeface="Calibri" panose="020F0502020204030204" pitchFamily="34" charset="0"/>
              </a:rPr>
              <a:t> a couru aussi vite qu’elle a pu, mais </a:t>
            </a:r>
            <a:r>
              <a:rPr lang="fr-FR" sz="1800" dirty="0">
                <a:solidFill>
                  <a:schemeClr val="accent2"/>
                </a:solidFill>
                <a:effectLst/>
                <a:latin typeface="Times New Roman" panose="02020603050405020304" pitchFamily="18" charset="0"/>
                <a:ea typeface="Calibri" panose="020F0502020204030204" pitchFamily="34" charset="0"/>
              </a:rPr>
              <a:t>elle</a:t>
            </a:r>
            <a:r>
              <a:rPr lang="fr-FR" sz="1800" dirty="0">
                <a:effectLst/>
                <a:latin typeface="Times New Roman" panose="02020603050405020304" pitchFamily="18" charset="0"/>
                <a:ea typeface="Calibri" panose="020F0502020204030204" pitchFamily="34" charset="0"/>
              </a:rPr>
              <a:t> s’est </a:t>
            </a:r>
            <a:r>
              <a:rPr lang="fr-FR" sz="1800" dirty="0">
                <a:solidFill>
                  <a:schemeClr val="accent2"/>
                </a:solidFill>
                <a:effectLst/>
                <a:latin typeface="Times New Roman" panose="02020603050405020304" pitchFamily="18" charset="0"/>
                <a:ea typeface="Calibri" panose="020F0502020204030204" pitchFamily="34" charset="0"/>
              </a:rPr>
              <a:t>entravée</a:t>
            </a:r>
            <a:r>
              <a:rPr lang="fr-FR" sz="1800" dirty="0">
                <a:effectLst/>
                <a:latin typeface="Times New Roman" panose="02020603050405020304" pitchFamily="18" charset="0"/>
                <a:ea typeface="Calibri" panose="020F0502020204030204" pitchFamily="34" charset="0"/>
              </a:rPr>
              <a:t> et </a:t>
            </a:r>
            <a:r>
              <a:rPr lang="fr-FR" sz="1800" dirty="0">
                <a:solidFill>
                  <a:schemeClr val="accent2"/>
                </a:solidFill>
                <a:effectLst/>
                <a:latin typeface="Times New Roman" panose="02020603050405020304" pitchFamily="18" charset="0"/>
                <a:ea typeface="Calibri" panose="020F0502020204030204" pitchFamily="34" charset="0"/>
              </a:rPr>
              <a:t>elle</a:t>
            </a:r>
            <a:r>
              <a:rPr lang="fr-FR" sz="1800" dirty="0">
                <a:effectLst/>
                <a:latin typeface="Times New Roman" panose="02020603050405020304" pitchFamily="18" charset="0"/>
                <a:ea typeface="Calibri" panose="020F0502020204030204" pitchFamily="34" charset="0"/>
              </a:rPr>
              <a:t> est </a:t>
            </a:r>
            <a:r>
              <a:rPr lang="fr-FR" sz="1800" dirty="0">
                <a:solidFill>
                  <a:schemeClr val="accent2"/>
                </a:solidFill>
                <a:effectLst/>
                <a:latin typeface="Times New Roman" panose="02020603050405020304" pitchFamily="18" charset="0"/>
                <a:ea typeface="Calibri" panose="020F0502020204030204" pitchFamily="34" charset="0"/>
              </a:rPr>
              <a:t>tombée</a:t>
            </a:r>
            <a:r>
              <a:rPr lang="fr-FR" sz="1800" dirty="0">
                <a:effectLst/>
                <a:latin typeface="Times New Roman" panose="02020603050405020304" pitchFamily="18" charset="0"/>
                <a:ea typeface="Calibri" panose="020F0502020204030204" pitchFamily="34" charset="0"/>
              </a:rPr>
              <a:t>. Un regard en arrière… Ouf, personne n’avait poursuivi la fugitive. </a:t>
            </a:r>
          </a:p>
          <a:p>
            <a:pPr marL="0" indent="0">
              <a:lnSpc>
                <a:spcPct val="160000"/>
              </a:lnSpc>
              <a:buNone/>
            </a:pPr>
            <a:endParaRPr lang="fr-FR" sz="1800" dirty="0">
              <a:latin typeface="Times New Roman" panose="02020603050405020304" pitchFamily="18" charset="0"/>
            </a:endParaRPr>
          </a:p>
          <a:p>
            <a:pPr marL="0" indent="0">
              <a:lnSpc>
                <a:spcPct val="150000"/>
              </a:lnSpc>
              <a:buNone/>
            </a:pPr>
            <a:r>
              <a:rPr lang="fr-FR" sz="1800" dirty="0">
                <a:latin typeface="Times New Roman" panose="02020603050405020304" pitchFamily="18" charset="0"/>
              </a:rPr>
              <a:t> </a:t>
            </a:r>
            <a:endParaRPr lang="fr-FR" dirty="0"/>
          </a:p>
        </p:txBody>
      </p:sp>
    </p:spTree>
    <p:extLst>
      <p:ext uri="{BB962C8B-B14F-4D97-AF65-F5344CB8AC3E}">
        <p14:creationId xmlns:p14="http://schemas.microsoft.com/office/powerpoint/2010/main" val="1104584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9EB11-6D09-4343-3038-7B5E8203185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CD57ACD-EF9B-8CE4-76C8-2A357E29594C}"/>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821A0FE4-4489-7D19-166F-4686B6BB73EE}"/>
              </a:ext>
            </a:extLst>
          </p:cNvPr>
          <p:cNvSpPr>
            <a:spLocks noGrp="1"/>
          </p:cNvSpPr>
          <p:nvPr>
            <p:ph idx="1"/>
          </p:nvPr>
        </p:nvSpPr>
        <p:spPr>
          <a:xfrm>
            <a:off x="901148" y="1629206"/>
            <a:ext cx="10515600" cy="4076665"/>
          </a:xfrm>
        </p:spPr>
        <p:txBody>
          <a:bodyPr/>
          <a:lstStyle/>
          <a:p>
            <a:pPr marL="0" indent="0">
              <a:buNone/>
            </a:pPr>
            <a:r>
              <a:rPr lang="fr-FR" dirty="0"/>
              <a:t> </a:t>
            </a:r>
          </a:p>
          <a:p>
            <a:pPr marL="0" indent="0">
              <a:buNone/>
            </a:pPr>
            <a:endParaRPr lang="fr-FR" dirty="0"/>
          </a:p>
          <a:p>
            <a:pPr marL="0" indent="0">
              <a:buNone/>
            </a:pPr>
            <a:r>
              <a:rPr lang="fr-FR" sz="2400" dirty="0">
                <a:solidFill>
                  <a:srgbClr val="00B050"/>
                </a:solidFill>
              </a:rPr>
              <a:t>L’otarie</a:t>
            </a:r>
            <a:r>
              <a:rPr lang="fr-FR" sz="2400" dirty="0"/>
              <a:t> // </a:t>
            </a:r>
            <a:r>
              <a:rPr lang="fr-FR" sz="2400" dirty="0">
                <a:solidFill>
                  <a:srgbClr val="FF0000"/>
                </a:solidFill>
              </a:rPr>
              <a:t>est parti… rejoindre les autres otaries</a:t>
            </a:r>
            <a:r>
              <a:rPr lang="fr-FR" sz="2400" dirty="0"/>
              <a:t>.</a:t>
            </a:r>
          </a:p>
          <a:p>
            <a:pPr marL="0" indent="0">
              <a:buNone/>
            </a:pPr>
            <a:r>
              <a:rPr lang="fr-FR" dirty="0"/>
              <a:t>	</a:t>
            </a:r>
            <a:endParaRPr lang="fr-FR" sz="2400" dirty="0"/>
          </a:p>
        </p:txBody>
      </p:sp>
      <p:sp>
        <p:nvSpPr>
          <p:cNvPr id="3" name="ZoneTexte 2">
            <a:extLst>
              <a:ext uri="{FF2B5EF4-FFF2-40B4-BE49-F238E27FC236}">
                <a16:creationId xmlns:a16="http://schemas.microsoft.com/office/drawing/2014/main" id="{0A2DA123-C311-01F6-FF08-13B8581AD9F6}"/>
              </a:ext>
            </a:extLst>
          </p:cNvPr>
          <p:cNvSpPr txBox="1"/>
          <p:nvPr/>
        </p:nvSpPr>
        <p:spPr>
          <a:xfrm>
            <a:off x="3697357" y="2266122"/>
            <a:ext cx="184731" cy="369332"/>
          </a:xfrm>
          <a:prstGeom prst="rect">
            <a:avLst/>
          </a:prstGeom>
          <a:noFill/>
        </p:spPr>
        <p:txBody>
          <a:bodyPr wrap="none" rtlCol="0">
            <a:spAutoFit/>
          </a:bodyPr>
          <a:lstStyle/>
          <a:p>
            <a:endParaRPr lang="fr-FR" dirty="0"/>
          </a:p>
        </p:txBody>
      </p:sp>
    </p:spTree>
    <p:extLst>
      <p:ext uri="{BB962C8B-B14F-4D97-AF65-F5344CB8AC3E}">
        <p14:creationId xmlns:p14="http://schemas.microsoft.com/office/powerpoint/2010/main" val="10786649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96027F-8CF7-6BA9-201C-0BDBEAF65CCD}"/>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31ED4730-E090-9349-644D-EBD975B4A2E1}"/>
              </a:ext>
            </a:extLst>
          </p:cNvPr>
          <p:cNvPicPr>
            <a:picLocks noGrp="1" noChangeAspect="1"/>
          </p:cNvPicPr>
          <p:nvPr>
            <p:ph idx="1"/>
          </p:nvPr>
        </p:nvPicPr>
        <p:blipFill>
          <a:blip r:embed="rId3"/>
          <a:stretch>
            <a:fillRect/>
          </a:stretch>
        </p:blipFill>
        <p:spPr>
          <a:xfrm>
            <a:off x="838200" y="1027906"/>
            <a:ext cx="10633577" cy="4992740"/>
          </a:xfrm>
        </p:spPr>
      </p:pic>
    </p:spTree>
    <p:extLst>
      <p:ext uri="{BB962C8B-B14F-4D97-AF65-F5344CB8AC3E}">
        <p14:creationId xmlns:p14="http://schemas.microsoft.com/office/powerpoint/2010/main" val="4710324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093A9E-05E2-885B-A761-0FE81101BFBF}"/>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E2A9785F-92AD-FDF6-D7B1-E07D83F4E5A2}"/>
              </a:ext>
            </a:extLst>
          </p:cNvPr>
          <p:cNvPicPr>
            <a:picLocks noGrp="1" noChangeAspect="1"/>
          </p:cNvPicPr>
          <p:nvPr>
            <p:ph idx="1"/>
          </p:nvPr>
        </p:nvPicPr>
        <p:blipFill>
          <a:blip r:embed="rId3"/>
          <a:stretch>
            <a:fillRect/>
          </a:stretch>
        </p:blipFill>
        <p:spPr>
          <a:xfrm>
            <a:off x="878816" y="1062638"/>
            <a:ext cx="10474984" cy="5114326"/>
          </a:xfrm>
        </p:spPr>
      </p:pic>
    </p:spTree>
    <p:extLst>
      <p:ext uri="{BB962C8B-B14F-4D97-AF65-F5344CB8AC3E}">
        <p14:creationId xmlns:p14="http://schemas.microsoft.com/office/powerpoint/2010/main" val="21483863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735E9B-2850-87A1-70A1-4CE4FEC00BB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74563E4-6F37-598D-3E43-93171ED3DAEB}"/>
              </a:ext>
            </a:extLst>
          </p:cNvPr>
          <p:cNvSpPr>
            <a:spLocks noGrp="1"/>
          </p:cNvSpPr>
          <p:nvPr>
            <p:ph idx="1"/>
          </p:nvPr>
        </p:nvSpPr>
        <p:spPr/>
        <p:txBody>
          <a:bodyPr/>
          <a:lstStyle/>
          <a:p>
            <a:pPr marL="0" indent="0">
              <a:buNone/>
            </a:pPr>
            <a:r>
              <a:rPr lang="fr-FR" sz="2400" b="1" dirty="0">
                <a:latin typeface="Times New Roman" panose="02020603050405020304" pitchFamily="18" charset="0"/>
                <a:cs typeface="Times New Roman" panose="02020603050405020304" pitchFamily="18" charset="0"/>
              </a:rPr>
              <a:t>5. Dictée</a:t>
            </a:r>
            <a:endParaRPr lang="fr-FR" dirty="0"/>
          </a:p>
          <a:p>
            <a:pPr marL="0" indent="0">
              <a:buNone/>
            </a:pPr>
            <a:r>
              <a:rPr lang="fr-FR" dirty="0"/>
              <a:t>…………………………………………………………………………………………………………………………………………………………………………………………………………………………</a:t>
            </a:r>
          </a:p>
        </p:txBody>
      </p:sp>
    </p:spTree>
    <p:extLst>
      <p:ext uri="{BB962C8B-B14F-4D97-AF65-F5344CB8AC3E}">
        <p14:creationId xmlns:p14="http://schemas.microsoft.com/office/powerpoint/2010/main" val="600260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D4130-7AAA-C598-9432-6F12E07AFD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A21E3D6-49F7-B51E-3E12-A3722B2CCED3}"/>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3AC4086-104D-6244-B387-D212690FD5C5}"/>
              </a:ext>
            </a:extLst>
          </p:cNvPr>
          <p:cNvSpPr>
            <a:spLocks noGrp="1"/>
          </p:cNvSpPr>
          <p:nvPr>
            <p:ph idx="1"/>
          </p:nvPr>
        </p:nvSpPr>
        <p:spPr/>
        <p:txBody>
          <a:bodyPr/>
          <a:lstStyle/>
          <a:p>
            <a:pPr marL="0" indent="0">
              <a:buNone/>
            </a:pPr>
            <a:r>
              <a:rPr lang="fr-FR" sz="2400" b="1" dirty="0">
                <a:latin typeface="Times New Roman" panose="02020603050405020304" pitchFamily="18" charset="0"/>
                <a:cs typeface="Times New Roman" panose="02020603050405020304" pitchFamily="18" charset="0"/>
              </a:rPr>
              <a:t>5. Dictée</a:t>
            </a:r>
            <a:endParaRPr lang="fr-FR" dirty="0"/>
          </a:p>
          <a:p>
            <a:pPr marL="0" indent="0">
              <a:buNone/>
            </a:pPr>
            <a:r>
              <a:rPr lang="fr-FR" sz="2000" dirty="0"/>
              <a:t>… </a:t>
            </a:r>
            <a:r>
              <a:rPr lang="fr-FR" sz="2000" dirty="0">
                <a:solidFill>
                  <a:schemeClr val="accent2"/>
                </a:solidFill>
                <a:effectLst/>
                <a:latin typeface="Times New Roman" panose="02020603050405020304" pitchFamily="18" charset="0"/>
                <a:ea typeface="Calibri" panose="020F0502020204030204" pitchFamily="34" charset="0"/>
              </a:rPr>
              <a:t>Les tomates de notre jardin deviennent rouges. Elles sont aussi devenues juteuses. Leur parfum est vif et un peu amer.</a:t>
            </a:r>
            <a:r>
              <a:rPr lang="fr-FR" sz="2000" dirty="0">
                <a:solidFill>
                  <a:schemeClr val="accent2"/>
                </a:solidFill>
                <a:latin typeface="Times New Roman" panose="02020603050405020304" pitchFamily="18" charset="0"/>
                <a:ea typeface="Calibri" panose="020F0502020204030204" pitchFamily="34" charset="0"/>
              </a:rPr>
              <a:t> </a:t>
            </a:r>
            <a:r>
              <a:rPr lang="fr-FR" sz="2000" dirty="0">
                <a:solidFill>
                  <a:srgbClr val="000000"/>
                </a:solidFill>
                <a:latin typeface="Times New Roman" panose="02020603050405020304" pitchFamily="18" charset="0"/>
                <a:ea typeface="Calibri" panose="020F0502020204030204" pitchFamily="34" charset="0"/>
              </a:rPr>
              <a:t>…</a:t>
            </a:r>
            <a:r>
              <a:rPr lang="fr-FR"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10726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A3B0B3-71ED-6F25-04D0-F47F2D19F60D}"/>
              </a:ext>
            </a:extLst>
          </p:cNvPr>
          <p:cNvSpPr>
            <a:spLocks noGrp="1"/>
          </p:cNvSpPr>
          <p:nvPr>
            <p:ph type="title"/>
          </p:nvPr>
        </p:nvSpPr>
        <p:spPr/>
        <p:txBody>
          <a:bodyPr/>
          <a:lstStyle/>
          <a:p>
            <a:r>
              <a:rPr lang="fr-FR" dirty="0"/>
              <a:t> </a:t>
            </a:r>
          </a:p>
        </p:txBody>
      </p:sp>
      <p:pic>
        <p:nvPicPr>
          <p:cNvPr id="4" name="Espace réservé du contenu 3" descr="Une image contenant clipart, poupée&#10;&#10;Description générée automatiquement">
            <a:extLst>
              <a:ext uri="{FF2B5EF4-FFF2-40B4-BE49-F238E27FC236}">
                <a16:creationId xmlns:a16="http://schemas.microsoft.com/office/drawing/2014/main" id="{82845F64-9F2E-6977-8DA5-5FBBD38066C1}"/>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48533" r="34411"/>
          <a:stretch/>
        </p:blipFill>
        <p:spPr bwMode="auto">
          <a:xfrm>
            <a:off x="838200" y="3075971"/>
            <a:ext cx="1350546" cy="1826557"/>
          </a:xfrm>
          <a:prstGeom prst="rect">
            <a:avLst/>
          </a:prstGeom>
          <a:noFill/>
          <a:ln>
            <a:noFill/>
          </a:ln>
          <a:effectLst>
            <a:outerShdw blurRad="50800" dist="38100" dir="5400000" algn="t" rotWithShape="0">
              <a:prstClr val="black">
                <a:alpha val="40000"/>
              </a:prstClr>
            </a:outerShdw>
          </a:effectLst>
          <a:extLst>
            <a:ext uri="{53640926-AAD7-44D8-BBD7-CCE9431645EC}">
              <a14:shadowObscured xmlns:a14="http://schemas.microsoft.com/office/drawing/2010/main"/>
            </a:ext>
          </a:extLst>
        </p:spPr>
      </p:pic>
      <p:sp>
        <p:nvSpPr>
          <p:cNvPr id="5" name="Bulle ronde 4">
            <a:extLst>
              <a:ext uri="{FF2B5EF4-FFF2-40B4-BE49-F238E27FC236}">
                <a16:creationId xmlns:a16="http://schemas.microsoft.com/office/drawing/2014/main" id="{0B748AD2-C5C9-F796-6D54-41AF72B45513}"/>
              </a:ext>
            </a:extLst>
          </p:cNvPr>
          <p:cNvSpPr/>
          <p:nvPr/>
        </p:nvSpPr>
        <p:spPr>
          <a:xfrm>
            <a:off x="2188746" y="1468930"/>
            <a:ext cx="8348869" cy="1828800"/>
          </a:xfrm>
          <a:prstGeom prst="wedgeEllipseCallout">
            <a:avLst>
              <a:gd name="adj1" fmla="val -51071"/>
              <a:gd name="adj2" fmla="val 87500"/>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latin typeface="SIGNPAINTER-HOUSESCRIPT SEMIBOL" panose="02000006070000020004" pitchFamily="2" charset="0"/>
              </a:rPr>
              <a:t>L’otarie est parti</a:t>
            </a:r>
            <a:r>
              <a:rPr lang="fr-FR" sz="3200" b="1" dirty="0">
                <a:solidFill>
                  <a:srgbClr val="00B0F0"/>
                </a:solidFill>
                <a:latin typeface="SIGNPAINTER-HOUSESCRIPT SEMIBOL" panose="02000006070000020004" pitchFamily="2" charset="0"/>
              </a:rPr>
              <a:t>e</a:t>
            </a:r>
            <a:r>
              <a:rPr lang="fr-FR" sz="3200" b="1" dirty="0">
                <a:latin typeface="SIGNPAINTER-HOUSESCRIPT SEMIBOL" panose="02000006070000020004" pitchFamily="2" charset="0"/>
              </a:rPr>
              <a:t> rejoindre les autres otarie</a:t>
            </a:r>
          </a:p>
          <a:p>
            <a:pPr algn="ctr"/>
            <a:r>
              <a:rPr lang="fr-FR" sz="2000" dirty="0"/>
              <a:t>Il faut un </a:t>
            </a:r>
            <a:r>
              <a:rPr lang="fr-FR" sz="2000" i="1" dirty="0"/>
              <a:t>–e </a:t>
            </a:r>
            <a:r>
              <a:rPr lang="fr-FR" sz="2000" dirty="0"/>
              <a:t>parce que </a:t>
            </a:r>
            <a:r>
              <a:rPr lang="fr-FR" sz="2000" i="1" dirty="0"/>
              <a:t>otarie</a:t>
            </a:r>
            <a:r>
              <a:rPr lang="fr-FR" sz="2000" dirty="0"/>
              <a:t> est un mot féminin et que </a:t>
            </a:r>
            <a:r>
              <a:rPr lang="fr-FR" sz="2000" i="1" dirty="0"/>
              <a:t>partie</a:t>
            </a:r>
            <a:r>
              <a:rPr lang="fr-FR" sz="2000" dirty="0"/>
              <a:t> va avec </a:t>
            </a:r>
            <a:r>
              <a:rPr lang="fr-FR" sz="2000" i="1" dirty="0"/>
              <a:t>otarie</a:t>
            </a:r>
            <a:r>
              <a:rPr lang="fr-FR" sz="2000" dirty="0"/>
              <a:t>.</a:t>
            </a:r>
          </a:p>
        </p:txBody>
      </p:sp>
      <p:sp>
        <p:nvSpPr>
          <p:cNvPr id="7" name="Bulle ronde 6">
            <a:extLst>
              <a:ext uri="{FF2B5EF4-FFF2-40B4-BE49-F238E27FC236}">
                <a16:creationId xmlns:a16="http://schemas.microsoft.com/office/drawing/2014/main" id="{0EA92F83-3679-C31D-1237-4ECC470CB552}"/>
              </a:ext>
            </a:extLst>
          </p:cNvPr>
          <p:cNvSpPr/>
          <p:nvPr/>
        </p:nvSpPr>
        <p:spPr>
          <a:xfrm>
            <a:off x="2228502" y="3782031"/>
            <a:ext cx="8348869" cy="2004787"/>
          </a:xfrm>
          <a:prstGeom prst="wedgeEllipseCallout">
            <a:avLst>
              <a:gd name="adj1" fmla="val -52023"/>
              <a:gd name="adj2" fmla="val -30705"/>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latin typeface="SIGNPAINTER-HOUSESCRIPT SEMIBOL" panose="02000006070000020004" pitchFamily="2" charset="0"/>
              </a:rPr>
              <a:t>L’otarie est parti</a:t>
            </a:r>
            <a:r>
              <a:rPr lang="fr-FR" sz="3200" b="1" dirty="0">
                <a:solidFill>
                  <a:srgbClr val="00B0F0"/>
                </a:solidFill>
                <a:latin typeface="SIGNPAINTER-HOUSESCRIPT SEMIBOL" panose="02000006070000020004" pitchFamily="2" charset="0"/>
              </a:rPr>
              <a:t>t </a:t>
            </a:r>
            <a:r>
              <a:rPr lang="fr-FR" sz="3200" b="1" dirty="0">
                <a:latin typeface="SIGNPAINTER-HOUSESCRIPT SEMIBOL" panose="02000006070000020004" pitchFamily="2" charset="0"/>
              </a:rPr>
              <a:t>rejoindre les autres otarie</a:t>
            </a:r>
          </a:p>
          <a:p>
            <a:pPr algn="ctr"/>
            <a:r>
              <a:rPr lang="fr-FR" sz="2000" dirty="0"/>
              <a:t>Il faut un-t parce partit est le verbe conjugué à la personne 3 et reçoit la marque -</a:t>
            </a:r>
            <a:r>
              <a:rPr lang="fr-FR" sz="2000" i="1" dirty="0"/>
              <a:t>t</a:t>
            </a:r>
          </a:p>
        </p:txBody>
      </p:sp>
      <p:sp>
        <p:nvSpPr>
          <p:cNvPr id="9" name="ZoneTexte 8">
            <a:extLst>
              <a:ext uri="{FF2B5EF4-FFF2-40B4-BE49-F238E27FC236}">
                <a16:creationId xmlns:a16="http://schemas.microsoft.com/office/drawing/2014/main" id="{453226CB-599D-AF4E-0C1F-C446768B0B5F}"/>
              </a:ext>
            </a:extLst>
          </p:cNvPr>
          <p:cNvSpPr txBox="1"/>
          <p:nvPr/>
        </p:nvSpPr>
        <p:spPr>
          <a:xfrm>
            <a:off x="9862342" y="2967335"/>
            <a:ext cx="1350546" cy="923330"/>
          </a:xfrm>
          <a:prstGeom prst="rect">
            <a:avLst/>
          </a:prstGeom>
          <a:noFill/>
        </p:spPr>
        <p:txBody>
          <a:bodyPr wrap="square" rtlCol="0">
            <a:spAutoFit/>
          </a:bodyPr>
          <a:lstStyle/>
          <a:p>
            <a:r>
              <a:rPr lang="fr-FR" sz="5400" dirty="0"/>
              <a:t>?</a:t>
            </a:r>
          </a:p>
        </p:txBody>
      </p:sp>
    </p:spTree>
    <p:extLst>
      <p:ext uri="{BB962C8B-B14F-4D97-AF65-F5344CB8AC3E}">
        <p14:creationId xmlns:p14="http://schemas.microsoft.com/office/powerpoint/2010/main" val="4076319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6003AFE-4F65-5F39-13F3-6433AE98DD01}"/>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C150046D-6DC2-F039-D48D-921D091F2BB5}"/>
              </a:ext>
            </a:extLst>
          </p:cNvPr>
          <p:cNvSpPr>
            <a:spLocks noGrp="1"/>
          </p:cNvSpPr>
          <p:nvPr>
            <p:ph idx="1"/>
          </p:nvPr>
        </p:nvSpPr>
        <p:spPr>
          <a:xfrm>
            <a:off x="838200" y="1825625"/>
            <a:ext cx="10959790" cy="4351338"/>
          </a:xfrm>
        </p:spPr>
        <p:txBody>
          <a:bodyPr/>
          <a:lstStyle/>
          <a:p>
            <a:pPr marL="0" indent="0">
              <a:buNone/>
            </a:pPr>
            <a:r>
              <a:rPr lang="fr-FR" sz="2400" dirty="0">
                <a:effectLst/>
                <a:latin typeface="Times New Roman" panose="02020603050405020304" pitchFamily="18" charset="0"/>
                <a:ea typeface="Calibri" panose="020F0502020204030204" pitchFamily="34" charset="0"/>
              </a:rPr>
              <a:t>Avec leurs filets les pêcheurs ont blessé cette otarie. Les nageoires paraissent …… </a:t>
            </a:r>
          </a:p>
          <a:p>
            <a:pPr marL="0" indent="0">
              <a:buNone/>
            </a:pPr>
            <a:endParaRPr lang="fr-FR" dirty="0"/>
          </a:p>
        </p:txBody>
      </p:sp>
    </p:spTree>
    <p:extLst>
      <p:ext uri="{BB962C8B-B14F-4D97-AF65-F5344CB8AC3E}">
        <p14:creationId xmlns:p14="http://schemas.microsoft.com/office/powerpoint/2010/main" val="618617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CEA82-6180-9049-A752-B02B68DDF8ED}"/>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F9330E4E-B393-F560-1AD2-708D0F0B82B3}"/>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81D137E2-21E0-3DAB-8DEF-1915C1C1F28F}"/>
              </a:ext>
            </a:extLst>
          </p:cNvPr>
          <p:cNvSpPr>
            <a:spLocks noGrp="1"/>
          </p:cNvSpPr>
          <p:nvPr>
            <p:ph idx="1"/>
          </p:nvPr>
        </p:nvSpPr>
        <p:spPr>
          <a:xfrm>
            <a:off x="838200" y="1825625"/>
            <a:ext cx="10959790" cy="4351338"/>
          </a:xfrm>
        </p:spPr>
        <p:txBody>
          <a:bodyPr/>
          <a:lstStyle/>
          <a:p>
            <a:pPr marL="0" indent="0">
              <a:buNone/>
            </a:pPr>
            <a:r>
              <a:rPr lang="fr-FR" sz="2400" dirty="0">
                <a:effectLst/>
                <a:latin typeface="Times New Roman" panose="02020603050405020304" pitchFamily="18" charset="0"/>
                <a:ea typeface="Calibri" panose="020F0502020204030204" pitchFamily="34" charset="0"/>
              </a:rPr>
              <a:t>Avec leurs filets les pêcheurs ont blessé cette otarie. Les nageoires paraissent </a:t>
            </a:r>
            <a:r>
              <a:rPr lang="fr-FR" sz="2400" dirty="0">
                <a:solidFill>
                  <a:schemeClr val="accent2"/>
                </a:solidFill>
                <a:effectLst/>
                <a:latin typeface="Times New Roman" panose="02020603050405020304" pitchFamily="18" charset="0"/>
                <a:ea typeface="Calibri" panose="020F0502020204030204" pitchFamily="34" charset="0"/>
              </a:rPr>
              <a:t>rouges  </a:t>
            </a:r>
            <a:r>
              <a:rPr lang="fr-FR" sz="2400" dirty="0">
                <a:effectLst/>
                <a:latin typeface="Times New Roman" panose="02020603050405020304" pitchFamily="18" charset="0"/>
                <a:ea typeface="Calibri" panose="020F0502020204030204" pitchFamily="34" charset="0"/>
              </a:rPr>
              <a:t>.</a:t>
            </a:r>
          </a:p>
          <a:p>
            <a:pPr marL="0" indent="0">
              <a:buNone/>
            </a:pPr>
            <a:r>
              <a:rPr lang="fr-FR" sz="2400" dirty="0">
                <a:latin typeface="Times New Roman" panose="02020603050405020304" pitchFamily="18" charset="0"/>
                <a:ea typeface="Calibri" panose="020F0502020204030204" pitchFamily="34" charset="0"/>
              </a:rPr>
              <a:t>										    </a:t>
            </a:r>
            <a:r>
              <a:rPr lang="fr-FR" sz="2400" dirty="0">
                <a:solidFill>
                  <a:schemeClr val="accent2"/>
                </a:solidFill>
                <a:latin typeface="Times New Roman" panose="02020603050405020304" pitchFamily="18" charset="0"/>
                <a:ea typeface="Calibri" panose="020F0502020204030204" pitchFamily="34" charset="0"/>
              </a:rPr>
              <a:t>blessées</a:t>
            </a:r>
          </a:p>
          <a:p>
            <a:pPr marL="0" indent="0">
              <a:buNone/>
            </a:pPr>
            <a:r>
              <a:rPr lang="fr-FR" sz="2400" dirty="0">
                <a:effectLst/>
                <a:latin typeface="Times New Roman" panose="02020603050405020304" pitchFamily="18" charset="0"/>
                <a:ea typeface="Calibri" panose="020F0502020204030204" pitchFamily="34" charset="0"/>
              </a:rPr>
              <a:t>										    </a:t>
            </a:r>
            <a:r>
              <a:rPr lang="fr-FR" sz="2400" dirty="0">
                <a:solidFill>
                  <a:schemeClr val="accent2"/>
                </a:solidFill>
                <a:effectLst/>
                <a:latin typeface="Times New Roman" panose="02020603050405020304" pitchFamily="18" charset="0"/>
                <a:ea typeface="Calibri" panose="020F0502020204030204" pitchFamily="34" charset="0"/>
              </a:rPr>
              <a:t>humides</a:t>
            </a:r>
          </a:p>
          <a:p>
            <a:pPr marL="0" indent="0">
              <a:buNone/>
            </a:pPr>
            <a:r>
              <a:rPr lang="fr-FR" sz="2400" dirty="0">
                <a:latin typeface="Times New Roman" panose="02020603050405020304" pitchFamily="18" charset="0"/>
                <a:ea typeface="Calibri" panose="020F0502020204030204" pitchFamily="34" charset="0"/>
              </a:rPr>
              <a:t>									  	    </a:t>
            </a:r>
            <a:r>
              <a:rPr lang="fr-FR" sz="2400" dirty="0">
                <a:solidFill>
                  <a:schemeClr val="accent2"/>
                </a:solidFill>
                <a:latin typeface="Times New Roman" panose="02020603050405020304" pitchFamily="18" charset="0"/>
                <a:ea typeface="Calibri" panose="020F0502020204030204" pitchFamily="34" charset="0"/>
              </a:rPr>
              <a:t>cassées</a:t>
            </a:r>
            <a:r>
              <a:rPr lang="fr-FR" sz="2400" dirty="0">
                <a:effectLst/>
                <a:latin typeface="Times New Roman" panose="02020603050405020304" pitchFamily="18" charset="0"/>
                <a:ea typeface="Calibri" panose="020F0502020204030204" pitchFamily="34" charset="0"/>
              </a:rPr>
              <a:t> </a:t>
            </a:r>
          </a:p>
          <a:p>
            <a:pPr marL="0" indent="0">
              <a:buNone/>
            </a:pPr>
            <a:endParaRPr lang="fr-FR" dirty="0"/>
          </a:p>
        </p:txBody>
      </p:sp>
    </p:spTree>
    <p:extLst>
      <p:ext uri="{BB962C8B-B14F-4D97-AF65-F5344CB8AC3E}">
        <p14:creationId xmlns:p14="http://schemas.microsoft.com/office/powerpoint/2010/main" val="3531161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95D70-A05E-D72F-955B-5758BE3A9D1C}"/>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EBB1DB37-0D83-6A3D-54F7-6CF942814891}"/>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77428345-EC5A-A5BF-51B6-4279D2768A67}"/>
              </a:ext>
            </a:extLst>
          </p:cNvPr>
          <p:cNvSpPr>
            <a:spLocks noGrp="1"/>
          </p:cNvSpPr>
          <p:nvPr>
            <p:ph idx="1"/>
          </p:nvPr>
        </p:nvSpPr>
        <p:spPr>
          <a:xfrm>
            <a:off x="838200" y="1825625"/>
            <a:ext cx="10959790" cy="4351338"/>
          </a:xfrm>
        </p:spPr>
        <p:txBody>
          <a:bodyPr/>
          <a:lstStyle/>
          <a:p>
            <a:pPr marL="0" indent="0">
              <a:buNone/>
            </a:pPr>
            <a:r>
              <a:rPr lang="fr-FR" sz="2400" dirty="0">
                <a:effectLst/>
                <a:latin typeface="Times New Roman" panose="02020603050405020304" pitchFamily="18" charset="0"/>
                <a:ea typeface="Calibri" panose="020F0502020204030204" pitchFamily="34" charset="0"/>
              </a:rPr>
              <a:t>Avec leurs filets les pêcheurs ont </a:t>
            </a:r>
            <a:r>
              <a:rPr lang="fr-FR" sz="2400" u="sng" dirty="0">
                <a:effectLst/>
                <a:latin typeface="Times New Roman" panose="02020603050405020304" pitchFamily="18" charset="0"/>
                <a:ea typeface="Calibri" panose="020F0502020204030204" pitchFamily="34" charset="0"/>
              </a:rPr>
              <a:t>blessé</a:t>
            </a:r>
            <a:r>
              <a:rPr lang="fr-FR" sz="2400" dirty="0">
                <a:effectLst/>
                <a:latin typeface="Times New Roman" panose="02020603050405020304" pitchFamily="18" charset="0"/>
                <a:ea typeface="Calibri" panose="020F0502020204030204" pitchFamily="34" charset="0"/>
              </a:rPr>
              <a:t> cette otarie. Les nageoires paraissent blessées.</a:t>
            </a:r>
          </a:p>
          <a:p>
            <a:pPr marL="0" indent="0">
              <a:buNone/>
            </a:pPr>
            <a:r>
              <a:rPr lang="fr-FR" sz="2400" dirty="0">
                <a:latin typeface="Times New Roman" panose="02020603050405020304" pitchFamily="18" charset="0"/>
                <a:ea typeface="Calibri" panose="020F0502020204030204" pitchFamily="34" charset="0"/>
              </a:rPr>
              <a:t>										    </a:t>
            </a:r>
            <a:r>
              <a:rPr lang="fr-FR" sz="2400" dirty="0">
                <a:effectLst/>
                <a:latin typeface="Times New Roman" panose="02020603050405020304" pitchFamily="18" charset="0"/>
                <a:ea typeface="Calibri" panose="020F0502020204030204" pitchFamily="34" charset="0"/>
              </a:rPr>
              <a:t>										    </a:t>
            </a:r>
            <a:r>
              <a:rPr lang="fr-FR" sz="2400" dirty="0">
                <a:latin typeface="Times New Roman" panose="02020603050405020304" pitchFamily="18" charset="0"/>
                <a:ea typeface="Calibri" panose="020F0502020204030204" pitchFamily="34" charset="0"/>
              </a:rPr>
              <a:t>									  	</a:t>
            </a:r>
            <a:endParaRPr lang="fr-FR" dirty="0"/>
          </a:p>
        </p:txBody>
      </p:sp>
    </p:spTree>
    <p:extLst>
      <p:ext uri="{BB962C8B-B14F-4D97-AF65-F5344CB8AC3E}">
        <p14:creationId xmlns:p14="http://schemas.microsoft.com/office/powerpoint/2010/main" val="1489473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025A8-EE77-C0ED-35AE-1657DB4275AE}"/>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7A0B91E0-B874-D0C5-BBAE-1CAA31440890}"/>
              </a:ext>
            </a:extLst>
          </p:cNvPr>
          <p:cNvSpPr>
            <a:spLocks noGrp="1"/>
          </p:cNvSpPr>
          <p:nvPr>
            <p:ph type="title"/>
          </p:nvPr>
        </p:nvSpPr>
        <p:spPr/>
        <p:txBody>
          <a:bodyPr/>
          <a:lstStyle/>
          <a:p>
            <a:r>
              <a:rPr lang="fr-FR" dirty="0"/>
              <a:t> </a:t>
            </a:r>
          </a:p>
        </p:txBody>
      </p:sp>
      <p:sp>
        <p:nvSpPr>
          <p:cNvPr id="5" name="Espace réservé du contenu 4">
            <a:extLst>
              <a:ext uri="{FF2B5EF4-FFF2-40B4-BE49-F238E27FC236}">
                <a16:creationId xmlns:a16="http://schemas.microsoft.com/office/drawing/2014/main" id="{2AEB4332-146C-B84B-94AE-397E46301941}"/>
              </a:ext>
            </a:extLst>
          </p:cNvPr>
          <p:cNvSpPr>
            <a:spLocks noGrp="1"/>
          </p:cNvSpPr>
          <p:nvPr>
            <p:ph idx="1"/>
          </p:nvPr>
        </p:nvSpPr>
        <p:spPr>
          <a:xfrm>
            <a:off x="838200" y="1825625"/>
            <a:ext cx="10959790" cy="4351338"/>
          </a:xfrm>
        </p:spPr>
        <p:txBody>
          <a:bodyPr/>
          <a:lstStyle/>
          <a:p>
            <a:pPr marL="0" indent="0">
              <a:buNone/>
            </a:pPr>
            <a:r>
              <a:rPr lang="fr-FR" sz="2400" dirty="0">
                <a:solidFill>
                  <a:schemeClr val="accent2"/>
                </a:solidFill>
                <a:effectLst/>
                <a:latin typeface="Times New Roman" panose="02020603050405020304" pitchFamily="18" charset="0"/>
                <a:ea typeface="Calibri" panose="020F0502020204030204" pitchFamily="34" charset="0"/>
              </a:rPr>
              <a:t>Avec leurs filets </a:t>
            </a:r>
            <a:r>
              <a:rPr lang="fr-FR" sz="2400" dirty="0">
                <a:effectLst/>
                <a:latin typeface="Times New Roman" panose="02020603050405020304" pitchFamily="18" charset="0"/>
                <a:ea typeface="Calibri" panose="020F0502020204030204" pitchFamily="34" charset="0"/>
              </a:rPr>
              <a:t>// </a:t>
            </a:r>
            <a:r>
              <a:rPr lang="fr-FR" sz="2400" dirty="0">
                <a:solidFill>
                  <a:srgbClr val="00B050"/>
                </a:solidFill>
                <a:effectLst/>
                <a:latin typeface="Times New Roman" panose="02020603050405020304" pitchFamily="18" charset="0"/>
                <a:ea typeface="Calibri" panose="020F0502020204030204" pitchFamily="34" charset="0"/>
              </a:rPr>
              <a:t>les pêcheurs </a:t>
            </a:r>
            <a:r>
              <a:rPr lang="fr-FR" sz="2400" dirty="0">
                <a:effectLst/>
                <a:latin typeface="Times New Roman" panose="02020603050405020304" pitchFamily="18" charset="0"/>
                <a:ea typeface="Calibri" panose="020F0502020204030204" pitchFamily="34" charset="0"/>
              </a:rPr>
              <a:t>// </a:t>
            </a:r>
            <a:r>
              <a:rPr lang="fr-FR" sz="2400" dirty="0">
                <a:solidFill>
                  <a:srgbClr val="FF0000"/>
                </a:solidFill>
                <a:effectLst/>
                <a:latin typeface="Times New Roman" panose="02020603050405020304" pitchFamily="18" charset="0"/>
                <a:ea typeface="Calibri" panose="020F0502020204030204" pitchFamily="34" charset="0"/>
              </a:rPr>
              <a:t>ont </a:t>
            </a:r>
            <a:r>
              <a:rPr lang="fr-FR" sz="2400" b="1" i="1" dirty="0">
                <a:solidFill>
                  <a:srgbClr val="FF0000"/>
                </a:solidFill>
                <a:effectLst/>
                <a:latin typeface="Times New Roman" panose="02020603050405020304" pitchFamily="18" charset="0"/>
                <a:ea typeface="Calibri" panose="020F0502020204030204" pitchFamily="34" charset="0"/>
              </a:rPr>
              <a:t>blessé</a:t>
            </a:r>
            <a:r>
              <a:rPr lang="fr-FR" sz="2400" dirty="0">
                <a:solidFill>
                  <a:srgbClr val="FF0000"/>
                </a:solidFill>
                <a:effectLst/>
                <a:latin typeface="Times New Roman" panose="02020603050405020304" pitchFamily="18" charset="0"/>
                <a:ea typeface="Calibri" panose="020F0502020204030204" pitchFamily="34" charset="0"/>
              </a:rPr>
              <a:t> cette otarie</a:t>
            </a:r>
            <a:r>
              <a:rPr lang="fr-FR" sz="2400" dirty="0">
                <a:effectLst/>
                <a:latin typeface="Times New Roman" panose="02020603050405020304" pitchFamily="18" charset="0"/>
                <a:ea typeface="Calibri" panose="020F0502020204030204" pitchFamily="34" charset="0"/>
              </a:rPr>
              <a:t>. </a:t>
            </a:r>
          </a:p>
          <a:p>
            <a:pPr marL="0" indent="0">
              <a:buNone/>
            </a:pPr>
            <a:r>
              <a:rPr lang="fr-FR" sz="2400" dirty="0">
                <a:solidFill>
                  <a:srgbClr val="00B050"/>
                </a:solidFill>
                <a:effectLst/>
                <a:latin typeface="Times New Roman" panose="02020603050405020304" pitchFamily="18" charset="0"/>
                <a:ea typeface="Calibri" panose="020F0502020204030204" pitchFamily="34" charset="0"/>
              </a:rPr>
              <a:t>Les nageoires </a:t>
            </a:r>
            <a:r>
              <a:rPr lang="fr-FR" sz="2400" dirty="0">
                <a:effectLst/>
                <a:latin typeface="Times New Roman" panose="02020603050405020304" pitchFamily="18" charset="0"/>
                <a:ea typeface="Calibri" panose="020F0502020204030204" pitchFamily="34" charset="0"/>
              </a:rPr>
              <a:t>// </a:t>
            </a:r>
            <a:r>
              <a:rPr lang="fr-FR" sz="2400" dirty="0">
                <a:solidFill>
                  <a:srgbClr val="FF0000"/>
                </a:solidFill>
                <a:effectLst/>
                <a:latin typeface="Times New Roman" panose="02020603050405020304" pitchFamily="18" charset="0"/>
                <a:ea typeface="Calibri" panose="020F0502020204030204" pitchFamily="34" charset="0"/>
              </a:rPr>
              <a:t>paraissent </a:t>
            </a:r>
            <a:r>
              <a:rPr lang="fr-FR" sz="2400" b="1" i="1" dirty="0">
                <a:solidFill>
                  <a:srgbClr val="FF0000"/>
                </a:solidFill>
                <a:effectLst/>
                <a:latin typeface="Times New Roman" panose="02020603050405020304" pitchFamily="18" charset="0"/>
                <a:ea typeface="Calibri" panose="020F0502020204030204" pitchFamily="34" charset="0"/>
              </a:rPr>
              <a:t>blessées</a:t>
            </a:r>
            <a:r>
              <a:rPr lang="fr-FR" sz="2400" dirty="0">
                <a:effectLst/>
                <a:latin typeface="Times New Roman" panose="02020603050405020304" pitchFamily="18" charset="0"/>
                <a:ea typeface="Calibri" panose="020F0502020204030204" pitchFamily="34" charset="0"/>
              </a:rPr>
              <a:t>.</a:t>
            </a:r>
          </a:p>
          <a:p>
            <a:pPr marL="0" indent="0">
              <a:buNone/>
            </a:pPr>
            <a:r>
              <a:rPr lang="fr-FR" sz="2400" dirty="0">
                <a:latin typeface="Times New Roman" panose="02020603050405020304" pitchFamily="18" charset="0"/>
                <a:ea typeface="Calibri" panose="020F0502020204030204" pitchFamily="34" charset="0"/>
              </a:rPr>
              <a:t>										    </a:t>
            </a:r>
            <a:r>
              <a:rPr lang="fr-FR" sz="2400" dirty="0">
                <a:effectLst/>
                <a:latin typeface="Times New Roman" panose="02020603050405020304" pitchFamily="18" charset="0"/>
                <a:ea typeface="Calibri" panose="020F0502020204030204" pitchFamily="34" charset="0"/>
              </a:rPr>
              <a:t>										    </a:t>
            </a:r>
            <a:r>
              <a:rPr lang="fr-FR" sz="2400" dirty="0">
                <a:latin typeface="Times New Roman" panose="02020603050405020304" pitchFamily="18" charset="0"/>
                <a:ea typeface="Calibri" panose="020F0502020204030204" pitchFamily="34" charset="0"/>
              </a:rPr>
              <a:t>									  	</a:t>
            </a:r>
            <a:endParaRPr lang="fr-FR" dirty="0"/>
          </a:p>
        </p:txBody>
      </p:sp>
    </p:spTree>
    <p:extLst>
      <p:ext uri="{BB962C8B-B14F-4D97-AF65-F5344CB8AC3E}">
        <p14:creationId xmlns:p14="http://schemas.microsoft.com/office/powerpoint/2010/main" val="3806208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05E93-072B-C10E-DA46-9BE75C36B34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741FAE4-204D-64D5-0F04-1AA6431957B2}"/>
              </a:ext>
            </a:extLst>
          </p:cNvPr>
          <p:cNvSpPr>
            <a:spLocks noGrp="1"/>
          </p:cNvSpPr>
          <p:nvPr>
            <p:ph type="title"/>
          </p:nvPr>
        </p:nvSpPr>
        <p:spPr/>
        <p:txBody>
          <a:bodyPr/>
          <a:lstStyle/>
          <a:p>
            <a:endParaRPr lang="fr-FR"/>
          </a:p>
        </p:txBody>
      </p:sp>
      <p:sp>
        <p:nvSpPr>
          <p:cNvPr id="5" name="Espace réservé du contenu 4">
            <a:extLst>
              <a:ext uri="{FF2B5EF4-FFF2-40B4-BE49-F238E27FC236}">
                <a16:creationId xmlns:a16="http://schemas.microsoft.com/office/drawing/2014/main" id="{C244FBF7-8031-0F2B-6487-526B3625E60B}"/>
              </a:ext>
            </a:extLst>
          </p:cNvPr>
          <p:cNvSpPr>
            <a:spLocks noGrp="1"/>
          </p:cNvSpPr>
          <p:nvPr>
            <p:ph idx="1"/>
          </p:nvPr>
        </p:nvSpPr>
        <p:spPr/>
        <p:txBody>
          <a:bodyPr/>
          <a:lstStyle/>
          <a:p>
            <a:pPr marL="0" indent="0">
              <a:buNone/>
            </a:pPr>
            <a:endParaRPr lang="fr-FR" dirty="0"/>
          </a:p>
          <a:p>
            <a:pPr marL="0" indent="0">
              <a:buNone/>
            </a:pPr>
            <a:r>
              <a:rPr lang="fr-FR" sz="2400" dirty="0"/>
              <a:t>L’otarie est contente.</a:t>
            </a:r>
          </a:p>
        </p:txBody>
      </p:sp>
    </p:spTree>
    <p:extLst>
      <p:ext uri="{BB962C8B-B14F-4D97-AF65-F5344CB8AC3E}">
        <p14:creationId xmlns:p14="http://schemas.microsoft.com/office/powerpoint/2010/main" val="227494108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10755</TotalTime>
  <Words>2493</Words>
  <Application>Microsoft Macintosh PowerPoint</Application>
  <PresentationFormat>Grand écran</PresentationFormat>
  <Paragraphs>259</Paragraphs>
  <Slides>33</Slides>
  <Notes>33</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33</vt:i4>
      </vt:variant>
    </vt:vector>
  </HeadingPairs>
  <TitlesOfParts>
    <vt:vector size="39" baseType="lpstr">
      <vt:lpstr>Arial</vt:lpstr>
      <vt:lpstr>Calibri</vt:lpstr>
      <vt:lpstr>Calibri Light</vt:lpstr>
      <vt:lpstr>SIGNPAINTER-HOUSESCRIPT SEMIBOL</vt:lpstr>
      <vt:lpstr>Times New Roman</vt:lpstr>
      <vt:lpstr>Thème Office</vt:lpstr>
      <vt:lpstr>Elle était contente,  alors elle est partie</vt:lpstr>
      <vt:lpstr> </vt:lpstr>
      <vt:lpstr> </vt:lpstr>
      <vt:lpstr> </vt:lpstr>
      <vt:lpstr> </vt:lpstr>
      <vt:lpstr> </vt:lpstr>
      <vt:lpstr> </vt:lpstr>
      <vt:lpstr> </vt:lpstr>
      <vt:lpstr>Présentation PowerPoint</vt:lpstr>
      <vt:lpstr>Présentation PowerPoint</vt:lpstr>
      <vt:lpstr> </vt:lpstr>
      <vt:lpstr>Présentation PowerPoint</vt:lpstr>
      <vt:lpstr>Présentation PowerPoint</vt:lpstr>
      <vt:lpstr>Présentation PowerPoint</vt:lpstr>
      <vt:lpstr>Présentation PowerPoint</vt:lpstr>
      <vt:lpstr> </vt:lpstr>
      <vt:lpstr> </vt:lpstr>
      <vt:lpstr>Présentation PowerPoint</vt:lpstr>
      <vt:lpstr>Présentation PowerPoint</vt:lpstr>
      <vt:lpstr>Présentation PowerPoint</vt:lpstr>
      <vt:lpstr>Présentation PowerPoint</vt:lpstr>
      <vt:lpstr>Présentation PowerPoint</vt:lpstr>
      <vt:lpstr> </vt:lpstr>
      <vt:lpstr> </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Ponctuer, oraliser</dc:title>
  <dc:creator>Pierre Seve</dc:creator>
  <cp:lastModifiedBy>Pierre Seve</cp:lastModifiedBy>
  <cp:revision>78</cp:revision>
  <cp:lastPrinted>2026-08-03T11:40:22Z</cp:lastPrinted>
  <dcterms:created xsi:type="dcterms:W3CDTF">2023-11-28T21:07:40Z</dcterms:created>
  <dcterms:modified xsi:type="dcterms:W3CDTF">2026-08-03T11:40:35Z</dcterms:modified>
</cp:coreProperties>
</file>