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57" r:id="rId3"/>
    <p:sldId id="258" r:id="rId4"/>
    <p:sldId id="394" r:id="rId5"/>
    <p:sldId id="395" r:id="rId6"/>
    <p:sldId id="396" r:id="rId7"/>
    <p:sldId id="397" r:id="rId8"/>
    <p:sldId id="398" r:id="rId9"/>
    <p:sldId id="399" r:id="rId10"/>
    <p:sldId id="400" r:id="rId11"/>
    <p:sldId id="401" r:id="rId12"/>
    <p:sldId id="402" r:id="rId13"/>
    <p:sldId id="403" r:id="rId14"/>
    <p:sldId id="404" r:id="rId15"/>
    <p:sldId id="405" r:id="rId16"/>
    <p:sldId id="406" r:id="rId17"/>
    <p:sldId id="407" r:id="rId18"/>
    <p:sldId id="408" r:id="rId19"/>
    <p:sldId id="409" r:id="rId20"/>
    <p:sldId id="410" r:id="rId21"/>
    <p:sldId id="411" r:id="rId22"/>
    <p:sldId id="413" r:id="rId23"/>
    <p:sldId id="414" r:id="rId24"/>
    <p:sldId id="426" r:id="rId25"/>
    <p:sldId id="266" r:id="rId26"/>
    <p:sldId id="385" r:id="rId27"/>
    <p:sldId id="415" r:id="rId28"/>
    <p:sldId id="416" r:id="rId29"/>
    <p:sldId id="417" r:id="rId30"/>
    <p:sldId id="269" r:id="rId31"/>
    <p:sldId id="418" r:id="rId32"/>
    <p:sldId id="419" r:id="rId33"/>
    <p:sldId id="420" r:id="rId34"/>
    <p:sldId id="421" r:id="rId35"/>
    <p:sldId id="422" r:id="rId36"/>
    <p:sldId id="423" r:id="rId37"/>
    <p:sldId id="424" r:id="rId38"/>
    <p:sldId id="425"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774"/>
    <p:restoredTop sz="55028"/>
  </p:normalViewPr>
  <p:slideViewPr>
    <p:cSldViewPr snapToGrid="0">
      <p:cViewPr varScale="1">
        <p:scale>
          <a:sx n="46" d="100"/>
          <a:sy n="46" d="100"/>
        </p:scale>
        <p:origin x="15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704990-90B1-9944-9347-BA30534B9A9F}" type="datetimeFigureOut">
              <a:rPr lang="fr-FR" smtClean="0"/>
              <a:t>13/07/2026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31AE9-63BD-2C46-83DF-3F7E40509CED}" type="slidenum">
              <a:rPr lang="fr-FR" smtClean="0"/>
              <a:t>‹N°›</a:t>
            </a:fld>
            <a:endParaRPr lang="fr-FR" dirty="0"/>
          </a:p>
        </p:txBody>
      </p:sp>
    </p:spTree>
    <p:extLst>
      <p:ext uri="{BB962C8B-B14F-4D97-AF65-F5344CB8AC3E}">
        <p14:creationId xmlns:p14="http://schemas.microsoft.com/office/powerpoint/2010/main" val="195907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LE GROUPE DU NOM </a:t>
            </a:r>
            <a:r>
              <a:rPr lang="fr-FR" sz="1200" i="1" dirty="0">
                <a:solidFill>
                  <a:schemeClr val="tx1"/>
                </a:solidFill>
                <a:latin typeface="+mn-lt"/>
              </a:rPr>
              <a:t>Quand les déterminants ne signalent pas le nombre</a:t>
            </a:r>
          </a:p>
          <a:p>
            <a:r>
              <a:rPr lang="fr-FR" sz="1200" b="1" i="0" dirty="0">
                <a:solidFill>
                  <a:schemeClr val="tx1"/>
                </a:solidFill>
                <a:latin typeface="+mn-lt"/>
              </a:rPr>
              <a:t>CM2-20 Comment savoir qu’un nom est au pluriel ou au singulier ?</a:t>
            </a:r>
          </a:p>
          <a:p>
            <a:endParaRPr lang="fr-FR" sz="1200" b="1" i="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dirty="0">
                <a:solidFill>
                  <a:schemeClr val="tx1"/>
                </a:solidFill>
                <a:effectLst/>
                <a:latin typeface="+mn-lt"/>
                <a:ea typeface="Calibri" panose="020F0502020204030204" pitchFamily="34" charset="0"/>
                <a:cs typeface="Times New Roman" panose="02020603050405020304" pitchFamily="18" charset="0"/>
              </a:rPr>
              <a:t>Certaines diapositives ont été dupliquées afin de scinder le commentaire du mode présentateur en deux parties lorsque le propos est long. Cela vous permettra de poursuivre vos explications de manière plus fluide.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b="1" i="0" dirty="0"/>
          </a:p>
          <a:p>
            <a:endParaRPr lang="fr-FR" i="0" dirty="0"/>
          </a:p>
          <a:p>
            <a:endParaRPr lang="fr-FR" i="0"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a:t>
            </a:fld>
            <a:endParaRPr lang="fr-FR" dirty="0"/>
          </a:p>
        </p:txBody>
      </p:sp>
    </p:spTree>
    <p:extLst>
      <p:ext uri="{BB962C8B-B14F-4D97-AF65-F5344CB8AC3E}">
        <p14:creationId xmlns:p14="http://schemas.microsoft.com/office/powerpoint/2010/main" val="980285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161DA-C26E-A16F-5AD7-887A677EE54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C52BB2-B955-FEED-876E-9A9CBB719F8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DFD4AC-BC68-8D08-7A08-886FA98C3061}"/>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cs typeface="Times New Roman" panose="02020603050405020304" pitchFamily="18" charset="0"/>
              </a:rPr>
              <a:t>Pierre qui roule </a:t>
            </a:r>
            <a:r>
              <a:rPr lang="fr-FR" sz="1200" dirty="0">
                <a:solidFill>
                  <a:schemeClr val="tx1"/>
                </a:solidFill>
                <a:effectLst/>
                <a:latin typeface="+mn-lt"/>
                <a:ea typeface="Cambria" panose="02040503050406030204" pitchFamily="18" charset="0"/>
                <a:cs typeface="Times New Roman" panose="02020603050405020304" pitchFamily="18" charset="0"/>
              </a:rPr>
              <a:t>n’amasse pas mousse.</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C’est un proverbe, une phrase seule, il n’y a donc pas de contexte. On ne sait donc pas : il faut le voir écrit.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7A4DBAB-8BED-05D2-CE8A-CBF02952E93A}"/>
              </a:ext>
            </a:extLst>
          </p:cNvPr>
          <p:cNvSpPr>
            <a:spLocks noGrp="1"/>
          </p:cNvSpPr>
          <p:nvPr>
            <p:ph type="sldNum" sz="quarter" idx="5"/>
          </p:nvPr>
        </p:nvSpPr>
        <p:spPr/>
        <p:txBody>
          <a:bodyPr/>
          <a:lstStyle/>
          <a:p>
            <a:fld id="{DED31AE9-63BD-2C46-83DF-3F7E40509CED}" type="slidenum">
              <a:rPr lang="fr-FR" smtClean="0"/>
              <a:t>10</a:t>
            </a:fld>
            <a:endParaRPr lang="fr-FR" dirty="0"/>
          </a:p>
        </p:txBody>
      </p:sp>
    </p:spTree>
    <p:extLst>
      <p:ext uri="{BB962C8B-B14F-4D97-AF65-F5344CB8AC3E}">
        <p14:creationId xmlns:p14="http://schemas.microsoft.com/office/powerpoint/2010/main" val="3717376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D4CDA-F8C1-DA87-FDD9-6BFE82307E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C6B2B9-D37F-AF3B-541E-7814F06CE1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FAA164-B25C-59C0-BBB5-36881E251A30}"/>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Au gouter, il y avait des tasses de </a:t>
            </a:r>
            <a:r>
              <a:rPr lang="fr-FR" sz="1200" i="1" dirty="0">
                <a:solidFill>
                  <a:schemeClr val="tx1"/>
                </a:solidFill>
                <a:effectLst/>
                <a:latin typeface="+mn-lt"/>
                <a:ea typeface="Cambria" panose="02040503050406030204" pitchFamily="18" charset="0"/>
              </a:rPr>
              <a:t>chocolat</a:t>
            </a:r>
            <a:r>
              <a:rPr lang="fr-FR" sz="1200" dirty="0">
                <a:solidFill>
                  <a:schemeClr val="tx1"/>
                </a:solidFill>
                <a:effectLst/>
                <a:latin typeface="+mn-lt"/>
                <a:ea typeface="Cambria" panose="02040503050406030204" pitchFamily="18" charset="0"/>
              </a:rPr>
              <a:t> et des tartines de </a:t>
            </a:r>
            <a:r>
              <a:rPr lang="fr-FR" sz="1200" i="1" dirty="0">
                <a:solidFill>
                  <a:schemeClr val="tx1"/>
                </a:solidFill>
                <a:effectLst/>
                <a:latin typeface="+mn-lt"/>
                <a:ea typeface="Cambria" panose="02040503050406030204" pitchFamily="18" charset="0"/>
              </a:rPr>
              <a:t>confiture</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rPr>
              <a:t>Au singulier les deux fois : on ne peut pas compter le </a:t>
            </a:r>
            <a:r>
              <a:rPr lang="fr-FR" sz="1200" i="1" dirty="0">
                <a:solidFill>
                  <a:schemeClr val="tx1"/>
                </a:solidFill>
                <a:effectLst/>
                <a:latin typeface="+mn-lt"/>
                <a:ea typeface="Cambria" panose="02040503050406030204" pitchFamily="18" charset="0"/>
              </a:rPr>
              <a:t>chocolat</a:t>
            </a:r>
            <a:r>
              <a:rPr lang="fr-FR" sz="1200" dirty="0">
                <a:solidFill>
                  <a:schemeClr val="tx1"/>
                </a:solidFill>
                <a:effectLst/>
                <a:latin typeface="+mn-lt"/>
                <a:ea typeface="Cambria" panose="02040503050406030204" pitchFamily="18" charset="0"/>
              </a:rPr>
              <a:t> ni la </a:t>
            </a:r>
            <a:r>
              <a:rPr lang="fr-FR" sz="1200" i="1" dirty="0">
                <a:solidFill>
                  <a:schemeClr val="tx1"/>
                </a:solidFill>
                <a:effectLst/>
                <a:latin typeface="+mn-lt"/>
                <a:ea typeface="Cambria" panose="02040503050406030204" pitchFamily="18" charset="0"/>
              </a:rPr>
              <a:t>confiture, </a:t>
            </a:r>
            <a:r>
              <a:rPr lang="fr-FR" sz="1200" i="0" dirty="0">
                <a:solidFill>
                  <a:schemeClr val="tx1"/>
                </a:solidFill>
                <a:effectLst/>
                <a:latin typeface="+mn-lt"/>
                <a:ea typeface="Cambria" panose="02040503050406030204" pitchFamily="18" charset="0"/>
              </a:rPr>
              <a:t>on ne peut compter que les tasses ou les tartines </a:t>
            </a:r>
            <a:r>
              <a:rPr lang="fr-FR" sz="1200" dirty="0">
                <a:solidFill>
                  <a:schemeClr val="tx1"/>
                </a:solidFill>
                <a:effectLst/>
                <a:latin typeface="+mn-lt"/>
                <a:ea typeface="Cambria" panose="02040503050406030204" pitchFamily="18" charset="0"/>
              </a:rPr>
              <a:t>C’est le contraire du ‘sac de biscuits’ quand on pouvait compter les biscuits. Il faut s’appuyer sur nos connaissances.</a:t>
            </a:r>
            <a:r>
              <a:rPr lang="fr-FR" sz="1200" dirty="0">
                <a:solidFill>
                  <a:schemeClr val="tx1"/>
                </a:solidFill>
                <a:effectLst/>
                <a:latin typeface="+mn-lt"/>
              </a:rPr>
              <a:t>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B389407-5EF8-8A62-2701-3E42F957F340}"/>
              </a:ext>
            </a:extLst>
          </p:cNvPr>
          <p:cNvSpPr>
            <a:spLocks noGrp="1"/>
          </p:cNvSpPr>
          <p:nvPr>
            <p:ph type="sldNum" sz="quarter" idx="5"/>
          </p:nvPr>
        </p:nvSpPr>
        <p:spPr/>
        <p:txBody>
          <a:bodyPr/>
          <a:lstStyle/>
          <a:p>
            <a:fld id="{DED31AE9-63BD-2C46-83DF-3F7E40509CED}" type="slidenum">
              <a:rPr lang="fr-FR" smtClean="0"/>
              <a:t>11</a:t>
            </a:fld>
            <a:endParaRPr lang="fr-FR" dirty="0"/>
          </a:p>
        </p:txBody>
      </p:sp>
    </p:spTree>
    <p:extLst>
      <p:ext uri="{BB962C8B-B14F-4D97-AF65-F5344CB8AC3E}">
        <p14:creationId xmlns:p14="http://schemas.microsoft.com/office/powerpoint/2010/main" val="3450332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08671-60DE-8B9D-9FF2-B272579ECD8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D3A2975-59EE-6E8F-8609-9632DAD047F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216423C-D357-D539-C3BB-450A13B3C255}"/>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6B41E38-83C8-D844-4C57-77ED01495DFA}"/>
              </a:ext>
            </a:extLst>
          </p:cNvPr>
          <p:cNvSpPr>
            <a:spLocks noGrp="1"/>
          </p:cNvSpPr>
          <p:nvPr>
            <p:ph type="sldNum" sz="quarter" idx="5"/>
          </p:nvPr>
        </p:nvSpPr>
        <p:spPr/>
        <p:txBody>
          <a:bodyPr/>
          <a:lstStyle/>
          <a:p>
            <a:fld id="{DED31AE9-63BD-2C46-83DF-3F7E40509CED}" type="slidenum">
              <a:rPr lang="fr-FR" smtClean="0"/>
              <a:t>12</a:t>
            </a:fld>
            <a:endParaRPr lang="fr-FR" dirty="0"/>
          </a:p>
        </p:txBody>
      </p:sp>
    </p:spTree>
    <p:extLst>
      <p:ext uri="{BB962C8B-B14F-4D97-AF65-F5344CB8AC3E}">
        <p14:creationId xmlns:p14="http://schemas.microsoft.com/office/powerpoint/2010/main" val="2442886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Distribuer </a:t>
            </a:r>
            <a:r>
              <a:rPr lang="fr-FR" sz="1200" b="0" dirty="0">
                <a:solidFill>
                  <a:schemeClr val="tx1"/>
                </a:solidFill>
                <a:latin typeface="+mn-lt"/>
              </a:rPr>
              <a:t>ces formules (cf. </a:t>
            </a:r>
            <a:r>
              <a:rPr lang="fr-FR" sz="1200" b="0" i="1" dirty="0">
                <a:solidFill>
                  <a:schemeClr val="tx1"/>
                </a:solidFill>
                <a:latin typeface="+mn-lt"/>
              </a:rPr>
              <a:t>Fiche photocopiable</a:t>
            </a:r>
            <a:r>
              <a:rPr lang="fr-FR" sz="1200" b="0" dirty="0">
                <a:solidFill>
                  <a:schemeClr val="tx1"/>
                </a:solidFill>
                <a:latin typeface="+mn-lt"/>
              </a:rPr>
              <a:t>) et </a:t>
            </a:r>
            <a:r>
              <a:rPr lang="fr-FR" sz="1200" b="1" dirty="0">
                <a:solidFill>
                  <a:schemeClr val="tx1"/>
                </a:solidFill>
                <a:latin typeface="+mn-lt"/>
              </a:rPr>
              <a:t>demander</a:t>
            </a:r>
            <a:r>
              <a:rPr lang="fr-FR" sz="1200" dirty="0">
                <a:solidFill>
                  <a:schemeClr val="tx1"/>
                </a:solidFill>
                <a:latin typeface="+mn-lt"/>
              </a:rPr>
              <a:t> : « Qu’est-ce que c’est, ces phrases ? »</a:t>
            </a:r>
          </a:p>
          <a:p>
            <a:r>
              <a:rPr lang="fr-FR" sz="1200" u="sng" dirty="0">
                <a:solidFill>
                  <a:schemeClr val="tx1"/>
                </a:solidFill>
                <a:latin typeface="+mn-lt"/>
              </a:rPr>
              <a:t>Réponse attendue </a:t>
            </a:r>
            <a:r>
              <a:rPr lang="fr-FR" sz="1200" dirty="0">
                <a:solidFill>
                  <a:schemeClr val="tx1"/>
                </a:solidFill>
                <a:latin typeface="+mn-lt"/>
              </a:rPr>
              <a:t>:</a:t>
            </a:r>
          </a:p>
          <a:p>
            <a:r>
              <a:rPr lang="fr-FR" sz="1200" dirty="0">
                <a:solidFill>
                  <a:schemeClr val="tx1"/>
                </a:solidFill>
                <a:latin typeface="+mn-lt"/>
              </a:rPr>
              <a:t>C’est les différents cas qui permettent (ou non) de savoir si un mot est au singulier ou au pluriel.</a:t>
            </a:r>
          </a:p>
          <a:p>
            <a:endParaRPr lang="fr-FR" sz="1200" dirty="0">
              <a:solidFill>
                <a:schemeClr val="tx1"/>
              </a:solidFill>
              <a:latin typeface="+mn-lt"/>
            </a:endParaRPr>
          </a:p>
          <a:p>
            <a:r>
              <a:rPr lang="fr-FR" sz="1200" b="1" dirty="0">
                <a:solidFill>
                  <a:schemeClr val="tx1"/>
                </a:solidFill>
                <a:latin typeface="+mn-lt"/>
              </a:rPr>
              <a:t>Annoncer</a:t>
            </a:r>
            <a:r>
              <a:rPr lang="fr-FR" sz="1200" dirty="0">
                <a:solidFill>
                  <a:schemeClr val="tx1"/>
                </a:solidFill>
                <a:latin typeface="+mn-lt"/>
              </a:rPr>
              <a:t> : « Je vais encore vous dire des phrases. Vous allez me dire quelle est la formule qui s’applique, et quelle est la solution. »</a:t>
            </a:r>
          </a:p>
          <a:p>
            <a:endParaRPr lang="fr-FR" sz="1200" dirty="0">
              <a:solidFill>
                <a:schemeClr val="tx1"/>
              </a:solidFill>
              <a:latin typeface="+mn-l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Au bord de la forêt, </a:t>
            </a:r>
            <a:r>
              <a:rPr lang="fr-FR" sz="1200" i="1" dirty="0">
                <a:solidFill>
                  <a:schemeClr val="tx1"/>
                </a:solidFill>
                <a:effectLst/>
                <a:latin typeface="+mn-lt"/>
                <a:ea typeface="Cambria" panose="02040503050406030204" pitchFamily="18" charset="0"/>
              </a:rPr>
              <a:t>de grands chênes</a:t>
            </a:r>
            <a:r>
              <a:rPr lang="fr-FR" sz="1200" dirty="0">
                <a:solidFill>
                  <a:schemeClr val="tx1"/>
                </a:solidFill>
                <a:effectLst/>
                <a:latin typeface="+mn-lt"/>
                <a:ea typeface="Cambria" panose="02040503050406030204" pitchFamily="18" charset="0"/>
              </a:rPr>
              <a:t> abritent des chauves-souris</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A - La forme du déterminant renseigne sur le nombre.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Pluriel : ici </a:t>
            </a:r>
            <a:r>
              <a:rPr lang="fr-FR" sz="1200" i="1" dirty="0">
                <a:solidFill>
                  <a:schemeClr val="tx1"/>
                </a:solidFill>
                <a:effectLst/>
                <a:latin typeface="+mn-lt"/>
                <a:ea typeface="Cambria" panose="02040503050406030204" pitchFamily="18" charset="0"/>
                <a:cs typeface="Times New Roman" panose="02020603050405020304" pitchFamily="18" charset="0"/>
              </a:rPr>
              <a:t>de</a:t>
            </a:r>
            <a:r>
              <a:rPr lang="fr-FR" sz="1200" dirty="0">
                <a:solidFill>
                  <a:schemeClr val="tx1"/>
                </a:solidFill>
                <a:effectLst/>
                <a:latin typeface="+mn-lt"/>
                <a:ea typeface="Cambria" panose="02040503050406030204" pitchFamily="18" charset="0"/>
                <a:cs typeface="Times New Roman" panose="02020603050405020304" pitchFamily="18" charset="0"/>
              </a:rPr>
              <a:t> est mis pour </a:t>
            </a:r>
            <a:r>
              <a:rPr lang="fr-FR" sz="1200" i="1" dirty="0">
                <a:solidFill>
                  <a:schemeClr val="tx1"/>
                </a:solidFill>
                <a:effectLst/>
                <a:latin typeface="+mn-lt"/>
                <a:ea typeface="Cambria" panose="02040503050406030204" pitchFamily="18" charset="0"/>
                <a:cs typeface="Times New Roman" panose="02020603050405020304" pitchFamily="18" charset="0"/>
              </a:rPr>
              <a:t>des</a:t>
            </a:r>
            <a:r>
              <a:rPr lang="fr-FR" sz="1200" dirty="0">
                <a:solidFill>
                  <a:schemeClr val="tx1"/>
                </a:solidFill>
                <a:effectLst/>
                <a:latin typeface="+mn-lt"/>
                <a:ea typeface="Cambria" panose="02040503050406030204" pitchFamily="18" charset="0"/>
                <a:cs typeface="Times New Roman" panose="02020603050405020304" pitchFamily="18" charset="0"/>
              </a:rPr>
              <a:t> parce qu’il y a un adjectif avant le nom.</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13</a:t>
            </a:fld>
            <a:endParaRPr lang="fr-FR" dirty="0"/>
          </a:p>
        </p:txBody>
      </p:sp>
    </p:spTree>
    <p:extLst>
      <p:ext uri="{BB962C8B-B14F-4D97-AF65-F5344CB8AC3E}">
        <p14:creationId xmlns:p14="http://schemas.microsoft.com/office/powerpoint/2010/main" val="2542918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D5B77-C085-CF60-6957-E14A26BACB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FE84B1-8EA8-1977-44C8-8F2CBB41F0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3B89A37-6D0D-5AA8-A30F-D012A45FE083}"/>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rPr>
              <a:t>Tel petit malin</a:t>
            </a:r>
            <a:r>
              <a:rPr lang="fr-FR" sz="1200" dirty="0">
                <a:solidFill>
                  <a:schemeClr val="tx1"/>
                </a:solidFill>
                <a:effectLst/>
                <a:latin typeface="+mn-lt"/>
                <a:ea typeface="Cambria" panose="02040503050406030204" pitchFamily="18" charset="0"/>
              </a:rPr>
              <a:t> est pris qui croyait prendre</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C - La forme du verbe renseigne sur le nombre du sujet.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Singulier.</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696FD091-7E63-AC4A-8107-AA12BEBE6071}"/>
              </a:ext>
            </a:extLst>
          </p:cNvPr>
          <p:cNvSpPr>
            <a:spLocks noGrp="1"/>
          </p:cNvSpPr>
          <p:nvPr>
            <p:ph type="sldNum" sz="quarter" idx="5"/>
          </p:nvPr>
        </p:nvSpPr>
        <p:spPr/>
        <p:txBody>
          <a:bodyPr/>
          <a:lstStyle/>
          <a:p>
            <a:fld id="{DED31AE9-63BD-2C46-83DF-3F7E40509CED}" type="slidenum">
              <a:rPr lang="fr-FR" smtClean="0"/>
              <a:t>14</a:t>
            </a:fld>
            <a:endParaRPr lang="fr-FR" dirty="0"/>
          </a:p>
        </p:txBody>
      </p:sp>
    </p:spTree>
    <p:extLst>
      <p:ext uri="{BB962C8B-B14F-4D97-AF65-F5344CB8AC3E}">
        <p14:creationId xmlns:p14="http://schemas.microsoft.com/office/powerpoint/2010/main" val="2037390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96FD9-6380-12DD-064D-E20FA76140D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54A7319-F556-C64E-AD39-3799ED4F77A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B14F61A-530E-15FD-E537-737D3269EB2B}"/>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rPr>
              <a:t>Certains chats</a:t>
            </a:r>
            <a:r>
              <a:rPr lang="fr-FR" sz="1200" dirty="0">
                <a:solidFill>
                  <a:schemeClr val="tx1"/>
                </a:solidFill>
                <a:effectLst/>
                <a:latin typeface="+mn-lt"/>
                <a:ea typeface="Cambria" panose="02040503050406030204" pitchFamily="18" charset="0"/>
              </a:rPr>
              <a:t> mangent de la viande mais aussi de l’herbe pour se purger</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D - </a:t>
            </a:r>
            <a:r>
              <a:rPr lang="fr-FR" sz="1200" dirty="0">
                <a:solidFill>
                  <a:schemeClr val="tx1"/>
                </a:solidFill>
                <a:effectLst/>
                <a:latin typeface="+mn-lt"/>
                <a:ea typeface="Cambria" panose="02040503050406030204" pitchFamily="18" charset="0"/>
              </a:rPr>
              <a:t>Le sens du déterminant indique le pluriel.</a:t>
            </a:r>
            <a:r>
              <a:rPr lang="fr-FR" sz="1200" dirty="0">
                <a:solidFill>
                  <a:schemeClr val="tx1"/>
                </a:solidFill>
                <a:effectLst/>
                <a:latin typeface="+mn-lt"/>
              </a:rPr>
              <a:t> </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Pluriel</a:t>
            </a:r>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DBE66584-230E-38F1-35A2-2542366A1BA2}"/>
              </a:ext>
            </a:extLst>
          </p:cNvPr>
          <p:cNvSpPr>
            <a:spLocks noGrp="1"/>
          </p:cNvSpPr>
          <p:nvPr>
            <p:ph type="sldNum" sz="quarter" idx="5"/>
          </p:nvPr>
        </p:nvSpPr>
        <p:spPr/>
        <p:txBody>
          <a:bodyPr/>
          <a:lstStyle/>
          <a:p>
            <a:fld id="{DED31AE9-63BD-2C46-83DF-3F7E40509CED}" type="slidenum">
              <a:rPr lang="fr-FR" smtClean="0"/>
              <a:t>15</a:t>
            </a:fld>
            <a:endParaRPr lang="fr-FR" dirty="0"/>
          </a:p>
        </p:txBody>
      </p:sp>
    </p:spTree>
    <p:extLst>
      <p:ext uri="{BB962C8B-B14F-4D97-AF65-F5344CB8AC3E}">
        <p14:creationId xmlns:p14="http://schemas.microsoft.com/office/powerpoint/2010/main" val="1903213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9EE7B-4079-2AE3-94FB-D6B00F48E74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A0E9434-AA34-B3EF-A1E5-6CB80E6C013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324F26B-8DED-1CC8-6511-4A5DB5F74529}"/>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rPr>
              <a:t>Leurs chefs</a:t>
            </a:r>
            <a:r>
              <a:rPr lang="fr-FR" sz="1200" dirty="0">
                <a:solidFill>
                  <a:schemeClr val="tx1"/>
                </a:solidFill>
                <a:effectLst/>
                <a:latin typeface="+mn-lt"/>
                <a:ea typeface="Cambria" panose="02040503050406030204" pitchFamily="18" charset="0"/>
              </a:rPr>
              <a:t> restent à discuter avec les autres</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E - On s’appuie sur le contexte.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On ne sait pas : un seul chef ? Plusieurs ? Il faut voir le contexte pour savoir combien ils ont de chefs.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617AE067-8A6F-10C5-6658-3D55D54A8CE9}"/>
              </a:ext>
            </a:extLst>
          </p:cNvPr>
          <p:cNvSpPr>
            <a:spLocks noGrp="1"/>
          </p:cNvSpPr>
          <p:nvPr>
            <p:ph type="sldNum" sz="quarter" idx="5"/>
          </p:nvPr>
        </p:nvSpPr>
        <p:spPr/>
        <p:txBody>
          <a:bodyPr/>
          <a:lstStyle/>
          <a:p>
            <a:fld id="{DED31AE9-63BD-2C46-83DF-3F7E40509CED}" type="slidenum">
              <a:rPr lang="fr-FR" smtClean="0"/>
              <a:t>16</a:t>
            </a:fld>
            <a:endParaRPr lang="fr-FR" dirty="0"/>
          </a:p>
        </p:txBody>
      </p:sp>
    </p:spTree>
    <p:extLst>
      <p:ext uri="{BB962C8B-B14F-4D97-AF65-F5344CB8AC3E}">
        <p14:creationId xmlns:p14="http://schemas.microsoft.com/office/powerpoint/2010/main" val="1353371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3BB37-0770-E13B-3A6B-331E00DD4A4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1CA73B2-E3C4-C9E1-5B9D-107116F3FC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0BAC83D-6173-C7B5-6155-0C45A9F189D2}"/>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Son manteau était en </a:t>
            </a:r>
            <a:r>
              <a:rPr lang="fr-FR" sz="1200" i="1" dirty="0">
                <a:solidFill>
                  <a:schemeClr val="tx1"/>
                </a:solidFill>
                <a:effectLst/>
                <a:latin typeface="+mn-lt"/>
                <a:ea typeface="Cambria" panose="02040503050406030204" pitchFamily="18" charset="0"/>
              </a:rPr>
              <a:t>peaux</a:t>
            </a:r>
            <a:r>
              <a:rPr lang="fr-FR" sz="1200" dirty="0">
                <a:solidFill>
                  <a:schemeClr val="tx1"/>
                </a:solidFill>
                <a:effectLst/>
                <a:latin typeface="+mn-lt"/>
                <a:ea typeface="Cambria" panose="02040503050406030204" pitchFamily="18" charset="0"/>
              </a:rPr>
              <a:t> </a:t>
            </a:r>
            <a:r>
              <a:rPr lang="fr-FR" sz="1200" i="1" dirty="0">
                <a:solidFill>
                  <a:schemeClr val="tx1"/>
                </a:solidFill>
                <a:effectLst/>
                <a:latin typeface="+mn-lt"/>
                <a:ea typeface="Cambria" panose="02040503050406030204" pitchFamily="18" charset="0"/>
              </a:rPr>
              <a:t>de</a:t>
            </a:r>
            <a:r>
              <a:rPr lang="fr-FR" sz="1200" dirty="0">
                <a:solidFill>
                  <a:schemeClr val="tx1"/>
                </a:solidFill>
                <a:effectLst/>
                <a:latin typeface="+mn-lt"/>
                <a:ea typeface="Cambria" panose="02040503050406030204" pitchFamily="18" charset="0"/>
              </a:rPr>
              <a:t> </a:t>
            </a:r>
            <a:r>
              <a:rPr lang="fr-FR" sz="1200" i="1" dirty="0">
                <a:solidFill>
                  <a:schemeClr val="tx1"/>
                </a:solidFill>
                <a:effectLst/>
                <a:latin typeface="+mn-lt"/>
                <a:ea typeface="Cambria" panose="02040503050406030204" pitchFamily="18" charset="0"/>
              </a:rPr>
              <a:t>lapins</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F - On s’appuie sur nos connaissances du monde.</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Pluriel : il faut réfléchir – il faut plusieurs peaux de lapins pour faire un manteau. On s’appuie sur ce que l’on sait, sur une de nos connaissances.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F40F70F8-6CD9-8712-BA58-5BAAAE2D5911}"/>
              </a:ext>
            </a:extLst>
          </p:cNvPr>
          <p:cNvSpPr>
            <a:spLocks noGrp="1"/>
          </p:cNvSpPr>
          <p:nvPr>
            <p:ph type="sldNum" sz="quarter" idx="5"/>
          </p:nvPr>
        </p:nvSpPr>
        <p:spPr/>
        <p:txBody>
          <a:bodyPr/>
          <a:lstStyle/>
          <a:p>
            <a:fld id="{DED31AE9-63BD-2C46-83DF-3F7E40509CED}" type="slidenum">
              <a:rPr lang="fr-FR" smtClean="0"/>
              <a:t>17</a:t>
            </a:fld>
            <a:endParaRPr lang="fr-FR" dirty="0"/>
          </a:p>
        </p:txBody>
      </p:sp>
    </p:spTree>
    <p:extLst>
      <p:ext uri="{BB962C8B-B14F-4D97-AF65-F5344CB8AC3E}">
        <p14:creationId xmlns:p14="http://schemas.microsoft.com/office/powerpoint/2010/main" val="1541528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A5115-5B01-EBB9-9FFC-24CC9BAADA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69DDE93-8F89-6B39-00F9-A24A27A832A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E7BEF86-074C-8681-72D8-E0AB4EB4F8EF}"/>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Il y a toujours des produits qui manquent </a:t>
            </a:r>
            <a:r>
              <a:rPr lang="fr-FR" sz="1200" i="1" dirty="0">
                <a:solidFill>
                  <a:schemeClr val="tx1"/>
                </a:solidFill>
                <a:effectLst/>
                <a:latin typeface="+mn-lt"/>
                <a:ea typeface="Cambria" panose="02040503050406030204" pitchFamily="18" charset="0"/>
              </a:rPr>
              <a:t>au supermarché</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G - On ne peut pas savoir, il faut le voir écrit.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r>
              <a:rPr lang="fr-FR" sz="1200" dirty="0">
                <a:solidFill>
                  <a:schemeClr val="tx1"/>
                </a:solidFill>
                <a:latin typeface="+mn-lt"/>
              </a:rPr>
              <a:t>On ne peut pas savoir.</a:t>
            </a:r>
          </a:p>
        </p:txBody>
      </p:sp>
      <p:sp>
        <p:nvSpPr>
          <p:cNvPr id="4" name="Espace réservé du numéro de diapositive 3">
            <a:extLst>
              <a:ext uri="{FF2B5EF4-FFF2-40B4-BE49-F238E27FC236}">
                <a16:creationId xmlns:a16="http://schemas.microsoft.com/office/drawing/2014/main" id="{3F953026-9652-1432-B1FA-578896305584}"/>
              </a:ext>
            </a:extLst>
          </p:cNvPr>
          <p:cNvSpPr>
            <a:spLocks noGrp="1"/>
          </p:cNvSpPr>
          <p:nvPr>
            <p:ph type="sldNum" sz="quarter" idx="5"/>
          </p:nvPr>
        </p:nvSpPr>
        <p:spPr/>
        <p:txBody>
          <a:bodyPr/>
          <a:lstStyle/>
          <a:p>
            <a:fld id="{DED31AE9-63BD-2C46-83DF-3F7E40509CED}" type="slidenum">
              <a:rPr lang="fr-FR" smtClean="0"/>
              <a:t>18</a:t>
            </a:fld>
            <a:endParaRPr lang="fr-FR" dirty="0"/>
          </a:p>
        </p:txBody>
      </p:sp>
    </p:spTree>
    <p:extLst>
      <p:ext uri="{BB962C8B-B14F-4D97-AF65-F5344CB8AC3E}">
        <p14:creationId xmlns:p14="http://schemas.microsoft.com/office/powerpoint/2010/main" val="3527883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05B91-8732-5B6C-AD69-3DFD44E887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8ACDCE9-AC77-570B-4B76-2E5EE209F08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91B2D9-E1BA-B574-57EA-D3F1434DED0A}"/>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C’est une chance que Pépé et Mémé aient pu voir </a:t>
            </a:r>
            <a:r>
              <a:rPr lang="fr-FR" sz="1200" i="1" dirty="0">
                <a:solidFill>
                  <a:schemeClr val="tx1"/>
                </a:solidFill>
                <a:effectLst/>
                <a:latin typeface="+mn-lt"/>
                <a:ea typeface="Cambria" panose="02040503050406030204" pitchFamily="18" charset="0"/>
              </a:rPr>
              <a:t>leurs petits-enfants</a:t>
            </a:r>
            <a:r>
              <a:rPr lang="fr-FR" sz="1200" dirty="0">
                <a:solidFill>
                  <a:schemeClr val="tx1"/>
                </a:solidFill>
                <a:effectLst/>
                <a:latin typeface="+mn-lt"/>
                <a:ea typeface="Cambria" panose="02040503050406030204" pitchFamily="18" charset="0"/>
              </a:rPr>
              <a:t>.’</a:t>
            </a:r>
            <a:endParaRPr lang="fr-FR" sz="1200" dirty="0">
              <a:solidFill>
                <a:schemeClr val="tx1"/>
              </a:solidFill>
              <a:effectLst/>
              <a:latin typeface="+mn-l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G - Une liaison nous donne une indication.</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Pluriel.</a:t>
            </a:r>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32A0FDC4-438C-8114-E0CE-CF764272F996}"/>
              </a:ext>
            </a:extLst>
          </p:cNvPr>
          <p:cNvSpPr>
            <a:spLocks noGrp="1"/>
          </p:cNvSpPr>
          <p:nvPr>
            <p:ph type="sldNum" sz="quarter" idx="5"/>
          </p:nvPr>
        </p:nvSpPr>
        <p:spPr/>
        <p:txBody>
          <a:bodyPr/>
          <a:lstStyle/>
          <a:p>
            <a:fld id="{DED31AE9-63BD-2C46-83DF-3F7E40509CED}" type="slidenum">
              <a:rPr lang="fr-FR" smtClean="0"/>
              <a:t>19</a:t>
            </a:fld>
            <a:endParaRPr lang="fr-FR" dirty="0"/>
          </a:p>
        </p:txBody>
      </p:sp>
    </p:spTree>
    <p:extLst>
      <p:ext uri="{BB962C8B-B14F-4D97-AF65-F5344CB8AC3E}">
        <p14:creationId xmlns:p14="http://schemas.microsoft.com/office/powerpoint/2010/main" val="4190357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PHASE 1 – Enrôlement</a:t>
            </a:r>
          </a:p>
          <a:p>
            <a:endParaRPr lang="fr-FR" sz="1200" dirty="0">
              <a:solidFill>
                <a:schemeClr val="tx1"/>
              </a:solidFill>
              <a:latin typeface="+mn-lt"/>
            </a:endParaRPr>
          </a:p>
          <a:p>
            <a:pPr algn="just"/>
            <a:r>
              <a:rPr lang="fr-FR" sz="1200" b="1" dirty="0">
                <a:solidFill>
                  <a:schemeClr val="tx1"/>
                </a:solidFill>
                <a:effectLst/>
                <a:latin typeface="+mn-lt"/>
                <a:ea typeface="Times New Roman" panose="02020603050405020304" pitchFamily="18" charset="0"/>
                <a:cs typeface="Times New Roman" panose="02020603050405020304" pitchFamily="18" charset="0"/>
              </a:rPr>
              <a:t>Demander</a:t>
            </a:r>
            <a:r>
              <a:rPr lang="fr-FR" sz="1200" dirty="0">
                <a:solidFill>
                  <a:schemeClr val="tx1"/>
                </a:solidFill>
                <a:effectLst/>
                <a:latin typeface="+mn-lt"/>
                <a:ea typeface="Times New Roman" panose="02020603050405020304" pitchFamily="18" charset="0"/>
                <a:cs typeface="Times New Roman" panose="02020603050405020304" pitchFamily="18" charset="0"/>
              </a:rPr>
              <a:t> : « Quand vous écrivez ou quand vous voulez comprendre une phrase seulement entendue, comment faites-vous pour savoir qu’un nom est au pluriel ou au singulier ?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u="sng" dirty="0">
                <a:solidFill>
                  <a:schemeClr val="tx1"/>
                </a:solidFill>
                <a:effectLst/>
                <a:latin typeface="+mn-lt"/>
                <a:ea typeface="Times New Roman" panose="02020603050405020304" pitchFamily="18" charset="0"/>
                <a:cs typeface="Times New Roman" panose="02020603050405020304" pitchFamily="18" charset="0"/>
              </a:rPr>
              <a:t>Réponse probable </a:t>
            </a:r>
            <a:r>
              <a:rPr lang="fr-FR" sz="1200" dirty="0">
                <a:solidFill>
                  <a:schemeClr val="tx1"/>
                </a:solidFill>
                <a:effectLst/>
                <a:latin typeface="+mn-lt"/>
                <a:ea typeface="Times New Roman" panose="020206030504050203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On sait s’il y a plusieurs choses ou une seule.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On écoute bien le déterminant, s’il est au pluriel (</a:t>
            </a:r>
            <a:r>
              <a:rPr lang="fr-FR" sz="1200" i="1" dirty="0">
                <a:solidFill>
                  <a:schemeClr val="tx1"/>
                </a:solidFill>
                <a:effectLst/>
                <a:latin typeface="+mn-lt"/>
                <a:ea typeface="Times New Roman" panose="02020603050405020304" pitchFamily="18" charset="0"/>
                <a:cs typeface="Times New Roman" panose="02020603050405020304" pitchFamily="18" charset="0"/>
              </a:rPr>
              <a:t>les</a:t>
            </a:r>
            <a:r>
              <a:rPr lang="fr-FR" sz="1200" dirty="0">
                <a:solidFill>
                  <a:schemeClr val="tx1"/>
                </a:solidFill>
                <a:effectLst/>
                <a:latin typeface="+mn-lt"/>
                <a:ea typeface="Times New Roman" panose="02020603050405020304" pitchFamily="18" charset="0"/>
                <a:cs typeface="Times New Roman" panose="02020603050405020304" pitchFamily="18" charset="0"/>
              </a:rPr>
              <a:t>, </a:t>
            </a:r>
            <a:r>
              <a:rPr lang="fr-FR" sz="1200" i="1" dirty="0">
                <a:solidFill>
                  <a:schemeClr val="tx1"/>
                </a:solidFill>
                <a:effectLst/>
                <a:latin typeface="+mn-lt"/>
                <a:ea typeface="Times New Roman" panose="02020603050405020304" pitchFamily="18" charset="0"/>
                <a:cs typeface="Times New Roman" panose="02020603050405020304" pitchFamily="18" charset="0"/>
              </a:rPr>
              <a:t>des</a:t>
            </a:r>
            <a:r>
              <a:rPr lang="fr-FR" sz="1200" dirty="0">
                <a:solidFill>
                  <a:schemeClr val="tx1"/>
                </a:solidFill>
                <a:effectLst/>
                <a:latin typeface="+mn-lt"/>
                <a:ea typeface="Times New Roman" panose="02020603050405020304" pitchFamily="18" charset="0"/>
                <a:cs typeface="Times New Roman" panose="02020603050405020304" pitchFamily="18" charset="0"/>
              </a:rPr>
              <a:t>…) ou au singulier (</a:t>
            </a:r>
            <a:r>
              <a:rPr lang="fr-FR" sz="1200" i="1" dirty="0">
                <a:solidFill>
                  <a:schemeClr val="tx1"/>
                </a:solidFill>
                <a:effectLst/>
                <a:latin typeface="+mn-lt"/>
                <a:ea typeface="Times New Roman" panose="02020603050405020304" pitchFamily="18" charset="0"/>
                <a:cs typeface="Times New Roman" panose="02020603050405020304" pitchFamily="18" charset="0"/>
              </a:rPr>
              <a:t>le</a:t>
            </a:r>
            <a:r>
              <a:rPr lang="fr-FR" sz="1200" dirty="0">
                <a:solidFill>
                  <a:schemeClr val="tx1"/>
                </a:solidFill>
                <a:effectLst/>
                <a:latin typeface="+mn-lt"/>
                <a:ea typeface="Times New Roman" panose="02020603050405020304" pitchFamily="18" charset="0"/>
                <a:cs typeface="Times New Roman" panose="02020603050405020304" pitchFamily="18" charset="0"/>
              </a:rPr>
              <a:t>, </a:t>
            </a:r>
            <a:r>
              <a:rPr lang="fr-FR" sz="1200" i="1" dirty="0">
                <a:solidFill>
                  <a:schemeClr val="tx1"/>
                </a:solidFill>
                <a:effectLst/>
                <a:latin typeface="+mn-lt"/>
                <a:ea typeface="Times New Roman" panose="02020603050405020304" pitchFamily="18" charset="0"/>
                <a:cs typeface="Times New Roman" panose="02020603050405020304" pitchFamily="18" charset="0"/>
              </a:rPr>
              <a:t>la</a:t>
            </a:r>
            <a:r>
              <a:rPr lang="fr-FR" sz="1200" dirty="0">
                <a:solidFill>
                  <a:schemeClr val="tx1"/>
                </a:solidFill>
                <a:effectLst/>
                <a:latin typeface="+mn-lt"/>
                <a:ea typeface="Times New Roman" panose="020206030504050203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S’il n’y a pas de déterminant, il faut réfléchir s’il y a une ou plusieurs choses.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dirty="0">
                <a:solidFill>
                  <a:schemeClr val="tx1"/>
                </a:solidFill>
                <a:effectLst/>
                <a:latin typeface="+mn-lt"/>
                <a:ea typeface="Times New Roman" panose="02020603050405020304" pitchFamily="18" charset="0"/>
                <a:cs typeface="Times New Roman" panose="02020603050405020304" pitchFamily="18" charset="0"/>
              </a:rPr>
              <a:t>Annoncer</a:t>
            </a:r>
            <a:r>
              <a:rPr lang="fr-FR" sz="1200" dirty="0">
                <a:solidFill>
                  <a:schemeClr val="tx1"/>
                </a:solidFill>
                <a:effectLst/>
                <a:latin typeface="+mn-lt"/>
                <a:ea typeface="Times New Roman" panose="02020603050405020304" pitchFamily="18" charset="0"/>
                <a:cs typeface="Times New Roman" panose="02020603050405020304" pitchFamily="18" charset="0"/>
              </a:rPr>
              <a:t> : « On va vérifier si ça suffit, si ça marche à tous les coups.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a:t>
            </a:fld>
            <a:endParaRPr lang="fr-FR" dirty="0"/>
          </a:p>
        </p:txBody>
      </p:sp>
    </p:spTree>
    <p:extLst>
      <p:ext uri="{BB962C8B-B14F-4D97-AF65-F5344CB8AC3E}">
        <p14:creationId xmlns:p14="http://schemas.microsoft.com/office/powerpoint/2010/main" val="831302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B6B60-30B7-0A89-9B4F-E1493BB57B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754C34-301B-E872-B72C-076231D3DCD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BD53761-51D0-39D9-687D-2071E719351C}"/>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Je ne sais pas de quel</a:t>
            </a:r>
            <a:r>
              <a:rPr lang="fr-FR" sz="1200" i="1" dirty="0">
                <a:solidFill>
                  <a:schemeClr val="tx1"/>
                </a:solidFill>
                <a:effectLst/>
                <a:latin typeface="+mn-lt"/>
                <a:ea typeface="Cambria" panose="02040503050406030204" pitchFamily="18" charset="0"/>
              </a:rPr>
              <a:t> bocal de cornichons</a:t>
            </a:r>
            <a:r>
              <a:rPr lang="fr-FR" sz="1200" dirty="0">
                <a:solidFill>
                  <a:schemeClr val="tx1"/>
                </a:solidFill>
                <a:effectLst/>
                <a:latin typeface="+mn-lt"/>
                <a:ea typeface="Cambria" panose="02040503050406030204" pitchFamily="18" charset="0"/>
              </a:rPr>
              <a:t> tu parles.’</a:t>
            </a:r>
            <a:endParaRPr lang="fr-FR" sz="1200" dirty="0">
              <a:solidFill>
                <a:schemeClr val="tx1"/>
              </a:solidFill>
              <a:effectLst/>
              <a:latin typeface="+mn-l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Formule B - La forme du nom renseigne sur le nombre.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rPr>
              <a:t>Singulier : forme singulier du nom ; au pluriel, on aurait </a:t>
            </a:r>
            <a:r>
              <a:rPr lang="fr-FR" sz="1200" i="1" dirty="0">
                <a:solidFill>
                  <a:schemeClr val="tx1"/>
                </a:solidFill>
                <a:effectLst/>
                <a:latin typeface="+mn-lt"/>
                <a:ea typeface="Cambria" panose="02040503050406030204" pitchFamily="18" charset="0"/>
              </a:rPr>
              <a:t>bocaux.</a:t>
            </a:r>
            <a:r>
              <a:rPr lang="fr-FR" sz="1200" dirty="0">
                <a:solidFill>
                  <a:schemeClr val="tx1"/>
                </a:solidFill>
                <a:effectLst/>
                <a:latin typeface="+mn-lt"/>
              </a:rPr>
              <a:t> </a:t>
            </a:r>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704DE324-85C0-139A-F991-438091F9981E}"/>
              </a:ext>
            </a:extLst>
          </p:cNvPr>
          <p:cNvSpPr>
            <a:spLocks noGrp="1"/>
          </p:cNvSpPr>
          <p:nvPr>
            <p:ph type="sldNum" sz="quarter" idx="5"/>
          </p:nvPr>
        </p:nvSpPr>
        <p:spPr/>
        <p:txBody>
          <a:bodyPr/>
          <a:lstStyle/>
          <a:p>
            <a:fld id="{DED31AE9-63BD-2C46-83DF-3F7E40509CED}" type="slidenum">
              <a:rPr lang="fr-FR" smtClean="0"/>
              <a:t>20</a:t>
            </a:fld>
            <a:endParaRPr lang="fr-FR" dirty="0"/>
          </a:p>
        </p:txBody>
      </p:sp>
    </p:spTree>
    <p:extLst>
      <p:ext uri="{BB962C8B-B14F-4D97-AF65-F5344CB8AC3E}">
        <p14:creationId xmlns:p14="http://schemas.microsoft.com/office/powerpoint/2010/main" val="3440963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A6E66-EEE5-D4B5-4096-D45AFBF0C0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DCD763-3C6C-2693-287F-992366672F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6003DD6-A842-0AB9-96CD-3B8B12D3CE2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31696F1-C3E1-3739-4905-91612834BD4F}"/>
              </a:ext>
            </a:extLst>
          </p:cNvPr>
          <p:cNvSpPr>
            <a:spLocks noGrp="1"/>
          </p:cNvSpPr>
          <p:nvPr>
            <p:ph type="sldNum" sz="quarter" idx="5"/>
          </p:nvPr>
        </p:nvSpPr>
        <p:spPr/>
        <p:txBody>
          <a:bodyPr/>
          <a:lstStyle/>
          <a:p>
            <a:fld id="{DED31AE9-63BD-2C46-83DF-3F7E40509CED}" type="slidenum">
              <a:rPr lang="fr-FR" smtClean="0"/>
              <a:t>21</a:t>
            </a:fld>
            <a:endParaRPr lang="fr-FR" dirty="0"/>
          </a:p>
        </p:txBody>
      </p:sp>
    </p:spTree>
    <p:extLst>
      <p:ext uri="{BB962C8B-B14F-4D97-AF65-F5344CB8AC3E}">
        <p14:creationId xmlns:p14="http://schemas.microsoft.com/office/powerpoint/2010/main" val="366991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F134-541F-ED69-2579-E0DF42BFAB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C9979E-B064-9CEA-CDBC-4C7909714DD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AEC5A2-1F27-A4B5-F017-4082B9176E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3 – </a:t>
            </a:r>
            <a:r>
              <a:rPr lang="fr-FR" sz="1200" b="1" i="1" dirty="0">
                <a:solidFill>
                  <a:schemeClr val="tx1"/>
                </a:solidFill>
                <a:effectLst/>
                <a:highlight>
                  <a:srgbClr val="D3D3D3"/>
                </a:highlight>
                <a:latin typeface="+mn-lt"/>
                <a:ea typeface="Calibri" panose="020F0502020204030204" pitchFamily="34" charset="0"/>
                <a:cs typeface="Times New Roman" panose="02020603050405020304" pitchFamily="18" charset="0"/>
              </a:rPr>
              <a:t>Classement</a:t>
            </a:r>
            <a:r>
              <a:rPr lang="fr-FR" sz="1200" b="1" dirty="0">
                <a:solidFill>
                  <a:schemeClr val="tx1"/>
                </a:solidFill>
                <a:effectLst/>
                <a:latin typeface="+mn-lt"/>
                <a:ea typeface="Calibri" panose="020F0502020204030204" pitchFamily="34" charset="0"/>
                <a:cs typeface="Times New Roman" panose="02020603050405020304" pitchFamily="18" charset="0"/>
              </a:rPr>
              <a:t> – </a:t>
            </a:r>
            <a:r>
              <a:rPr lang="fr-FR" sz="1200" b="1" dirty="0">
                <a:solidFill>
                  <a:schemeClr val="tx1"/>
                </a:solidFill>
                <a:effectLst/>
                <a:latin typeface="+mn-lt"/>
                <a:ea typeface="Cambria" panose="02040503050406030204" pitchFamily="18" charset="0"/>
              </a:rPr>
              <a:t>Identifier quelques déterminants qui ne donnent pas d’indication de nombre</a:t>
            </a:r>
            <a:r>
              <a:rPr lang="fr-FR" sz="1200" dirty="0">
                <a:solidFill>
                  <a:schemeClr val="tx1"/>
                </a:solidFill>
                <a:effectLst/>
                <a:latin typeface="+mn-lt"/>
              </a:rPr>
              <a:t> </a:t>
            </a:r>
          </a:p>
          <a:p>
            <a:endParaRPr lang="fr-FR" sz="1200" dirty="0">
              <a:solidFill>
                <a:schemeClr val="tx1"/>
              </a:solidFill>
              <a:latin typeface="+mn-lt"/>
            </a:endParaRPr>
          </a:p>
          <a:p>
            <a:pPr algn="just"/>
            <a:r>
              <a:rPr lang="fr-FR" sz="1200" b="1" dirty="0">
                <a:solidFill>
                  <a:schemeClr val="tx1"/>
                </a:solidFill>
                <a:effectLst/>
                <a:latin typeface="+mn-lt"/>
                <a:ea typeface="Cambria" panose="02040503050406030204" pitchFamily="18" charset="0"/>
                <a:cs typeface="Times New Roman" panose="02020603050405020304" pitchFamily="18" charset="0"/>
              </a:rPr>
              <a:t>Distribuer</a:t>
            </a:r>
            <a:r>
              <a:rPr lang="fr-FR" sz="1200" dirty="0">
                <a:solidFill>
                  <a:schemeClr val="tx1"/>
                </a:solidFill>
                <a:effectLst/>
                <a:latin typeface="+mn-lt"/>
                <a:ea typeface="Cambria" panose="02040503050406030204" pitchFamily="18" charset="0"/>
                <a:cs typeface="Times New Roman" panose="02020603050405020304" pitchFamily="18" charset="0"/>
              </a:rPr>
              <a:t> les phrases étudiées et le tableau vide (cf. </a:t>
            </a:r>
            <a:r>
              <a:rPr lang="fr-FR" sz="1200" i="1" dirty="0">
                <a:solidFill>
                  <a:schemeClr val="tx1"/>
                </a:solidFill>
                <a:effectLst/>
                <a:latin typeface="+mn-lt"/>
                <a:ea typeface="Cambria" panose="02040503050406030204" pitchFamily="18" charset="0"/>
                <a:cs typeface="Times New Roman" panose="02020603050405020304" pitchFamily="18" charset="0"/>
              </a:rPr>
              <a:t>Fiche photocopiable</a:t>
            </a:r>
            <a:r>
              <a:rPr lang="fr-FR" sz="1200" dirty="0">
                <a:solidFill>
                  <a:schemeClr val="tx1"/>
                </a:solidFill>
                <a:effectLst/>
                <a:latin typeface="+mn-lt"/>
                <a:ea typeface="Cambria" panose="02040503050406030204" pitchFamily="18" charset="0"/>
                <a:cs typeface="Times New Roman" panose="02020603050405020304" pitchFamily="18" charset="0"/>
              </a:rPr>
              <a:t>) et </a:t>
            </a:r>
            <a:r>
              <a:rPr lang="fr-FR" sz="1200" b="1" dirty="0">
                <a:solidFill>
                  <a:schemeClr val="tx1"/>
                </a:solidFill>
                <a:effectLst/>
                <a:latin typeface="+mn-lt"/>
                <a:ea typeface="Cambria" panose="02040503050406030204" pitchFamily="18" charset="0"/>
                <a:cs typeface="Times New Roman" panose="02020603050405020304" pitchFamily="18" charset="0"/>
              </a:rPr>
              <a:t>donner la consigne </a:t>
            </a:r>
            <a:r>
              <a:rPr lang="fr-FR" sz="1200" dirty="0">
                <a:solidFill>
                  <a:schemeClr val="tx1"/>
                </a:solidFill>
                <a:effectLst/>
                <a:latin typeface="+mn-lt"/>
                <a:ea typeface="Cambria" panose="02040503050406030204" pitchFamily="18" charset="0"/>
                <a:cs typeface="Times New Roman" panose="02020603050405020304" pitchFamily="18" charset="0"/>
              </a:rPr>
              <a:t>: « Relis les phrases, retrouve les déterminants dont nous avons parlé et classe-les dans le tableau.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u="sng" dirty="0">
                <a:solidFill>
                  <a:schemeClr val="tx1"/>
                </a:solidFill>
                <a:effectLst/>
                <a:latin typeface="+mn-lt"/>
                <a:ea typeface="Cambria" panose="02040503050406030204" pitchFamily="18" charset="0"/>
                <a:cs typeface="Times New Roman" panose="02020603050405020304" pitchFamily="18" charset="0"/>
              </a:rPr>
              <a:t>Résultat attendu </a:t>
            </a:r>
            <a:r>
              <a:rPr lang="fr-FR" sz="1200" dirty="0">
                <a:solidFill>
                  <a:schemeClr val="tx1"/>
                </a:solidFill>
                <a:effectLst/>
                <a:latin typeface="+mn-lt"/>
                <a:ea typeface="Cambria" panose="02040503050406030204" pitchFamily="18"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[Voir diapositive suivante]</a:t>
            </a:r>
          </a:p>
          <a:p>
            <a:endParaRPr lang="fr-FR" dirty="0"/>
          </a:p>
        </p:txBody>
      </p:sp>
      <p:sp>
        <p:nvSpPr>
          <p:cNvPr id="4" name="Espace réservé du numéro de diapositive 3">
            <a:extLst>
              <a:ext uri="{FF2B5EF4-FFF2-40B4-BE49-F238E27FC236}">
                <a16:creationId xmlns:a16="http://schemas.microsoft.com/office/drawing/2014/main" id="{E4A538B4-8CC4-E78B-F5F1-9BBCA27C63E4}"/>
              </a:ext>
            </a:extLst>
          </p:cNvPr>
          <p:cNvSpPr>
            <a:spLocks noGrp="1"/>
          </p:cNvSpPr>
          <p:nvPr>
            <p:ph type="sldNum" sz="quarter" idx="5"/>
          </p:nvPr>
        </p:nvSpPr>
        <p:spPr/>
        <p:txBody>
          <a:bodyPr/>
          <a:lstStyle/>
          <a:p>
            <a:fld id="{DED31AE9-63BD-2C46-83DF-3F7E40509CED}" type="slidenum">
              <a:rPr lang="fr-FR" smtClean="0"/>
              <a:t>22</a:t>
            </a:fld>
            <a:endParaRPr lang="fr-FR" dirty="0"/>
          </a:p>
        </p:txBody>
      </p:sp>
    </p:spTree>
    <p:extLst>
      <p:ext uri="{BB962C8B-B14F-4D97-AF65-F5344CB8AC3E}">
        <p14:creationId xmlns:p14="http://schemas.microsoft.com/office/powerpoint/2010/main" val="1112238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F252D-5A92-13D2-CD6C-95B41F04CF0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DBC1B31-A621-8138-0E2F-0A1CF475E6A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44C1CE-B726-DE16-CB21-F784EFD8EE41}"/>
              </a:ext>
            </a:extLst>
          </p:cNvPr>
          <p:cNvSpPr>
            <a:spLocks noGrp="1"/>
          </p:cNvSpPr>
          <p:nvPr>
            <p:ph type="body" idx="1"/>
          </p:nvPr>
        </p:nvSpPr>
        <p:spPr/>
        <p:txBody>
          <a:bodyPr/>
          <a:lstStyle/>
          <a:p>
            <a:pPr algn="just"/>
            <a:r>
              <a:rPr lang="fr-FR" sz="1200" b="1" dirty="0">
                <a:solidFill>
                  <a:schemeClr val="tx1"/>
                </a:solidFill>
                <a:effectLst/>
                <a:latin typeface="+mn-lt"/>
                <a:ea typeface="Calibri" panose="020F0502020204030204" pitchFamily="34" charset="0"/>
                <a:cs typeface="Calibri" panose="020F0502020204030204" pitchFamily="34" charset="0"/>
              </a:rPr>
              <a:t>Expliquer</a:t>
            </a:r>
            <a:r>
              <a:rPr lang="fr-FR" sz="1200" dirty="0">
                <a:solidFill>
                  <a:schemeClr val="tx1"/>
                </a:solidFill>
                <a:effectLst/>
                <a:latin typeface="+mn-lt"/>
                <a:ea typeface="Calibri" panose="020F0502020204030204" pitchFamily="34" charset="0"/>
                <a:cs typeface="Calibri" panose="020F0502020204030204" pitchFamily="34" charset="0"/>
              </a:rPr>
              <a:t> : « Certains déterminants indiquent le nombre à l’oral parce qu'ils n'ont pas la même forme au singulier et au pluriel. On s’appuie donc dessus pour savoir si le nom est au singulier ou au pluriel.</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libri" panose="020F0502020204030204" pitchFamily="34" charset="0"/>
                <a:cs typeface="Calibri" panose="020F0502020204030204" pitchFamily="34" charset="0"/>
              </a:rPr>
              <a:t>D’autres indiquent le nombre par leur sens. Là aussi, on s’appuie dessus pour savoir si le nom est au singulier ou au pluriel.</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libri" panose="020F0502020204030204" pitchFamily="34" charset="0"/>
                <a:cs typeface="Calibri" panose="020F0502020204030204" pitchFamily="34" charset="0"/>
              </a:rPr>
              <a:t>Enfin, certains n’indiquent le nombre ni à l’oral, ni par leur sens. Il faut alors s’appuyer sur autre chose : la forme du nom, du verbe, le contexte, ce que l’on sait ou encore une liaison. Parfois, on ne peut pas savoir. »</a:t>
            </a:r>
            <a:endParaRPr lang="fr-FR" sz="1200"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7733C47-6A8B-B497-2F8A-CE97F7DAF268}"/>
              </a:ext>
            </a:extLst>
          </p:cNvPr>
          <p:cNvSpPr>
            <a:spLocks noGrp="1"/>
          </p:cNvSpPr>
          <p:nvPr>
            <p:ph type="sldNum" sz="quarter" idx="5"/>
          </p:nvPr>
        </p:nvSpPr>
        <p:spPr/>
        <p:txBody>
          <a:bodyPr/>
          <a:lstStyle/>
          <a:p>
            <a:fld id="{DED31AE9-63BD-2C46-83DF-3F7E40509CED}" type="slidenum">
              <a:rPr lang="fr-FR" smtClean="0"/>
              <a:t>23</a:t>
            </a:fld>
            <a:endParaRPr lang="fr-FR" dirty="0"/>
          </a:p>
        </p:txBody>
      </p:sp>
    </p:spTree>
    <p:extLst>
      <p:ext uri="{BB962C8B-B14F-4D97-AF65-F5344CB8AC3E}">
        <p14:creationId xmlns:p14="http://schemas.microsoft.com/office/powerpoint/2010/main" val="1632237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94939-324B-2BCD-9F07-0B3988E609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F06D5E3-C53F-1FEC-72BE-DA3F9DA5218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50AAA90-A858-EC86-6136-8A14131F0D76}"/>
              </a:ext>
            </a:extLst>
          </p:cNvPr>
          <p:cNvSpPr>
            <a:spLocks noGrp="1"/>
          </p:cNvSpPr>
          <p:nvPr>
            <p:ph type="body" idx="1"/>
          </p:nvPr>
        </p:nvSpPr>
        <p:spPr/>
        <p:txBody>
          <a:bodyPr/>
          <a:lstStyle/>
          <a:p>
            <a:pPr algn="just"/>
            <a:r>
              <a:rPr lang="fr-FR" sz="1200" dirty="0">
                <a:solidFill>
                  <a:schemeClr val="tx1"/>
                </a:solidFill>
                <a:effectLst/>
                <a:latin typeface="+mn-lt"/>
                <a:ea typeface="Cambria" panose="02040503050406030204" pitchFamily="18" charset="0"/>
                <a:cs typeface="Times New Roman" panose="02020603050405020304" pitchFamily="18" charset="0"/>
              </a:rPr>
              <a:t>Revenir aux réponses de la phase d’enrôlement.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Reprendre les réponses des élèves et pointer leurs limites.</a:t>
            </a: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Par exemple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On écoute bien le déterminant, s’il est au pluriel (</a:t>
            </a:r>
            <a:r>
              <a:rPr lang="fr-FR" sz="1200" i="1" dirty="0">
                <a:solidFill>
                  <a:schemeClr val="tx1"/>
                </a:solidFill>
                <a:effectLst/>
                <a:latin typeface="+mn-lt"/>
                <a:ea typeface="Times New Roman" panose="02020603050405020304" pitchFamily="18" charset="0"/>
                <a:cs typeface="Times New Roman" panose="02020603050405020304" pitchFamily="18" charset="0"/>
              </a:rPr>
              <a:t>les</a:t>
            </a:r>
            <a:r>
              <a:rPr lang="fr-FR" sz="1200" dirty="0">
                <a:solidFill>
                  <a:schemeClr val="tx1"/>
                </a:solidFill>
                <a:effectLst/>
                <a:latin typeface="+mn-lt"/>
                <a:ea typeface="Times New Roman" panose="02020603050405020304" pitchFamily="18" charset="0"/>
                <a:cs typeface="Times New Roman" panose="02020603050405020304" pitchFamily="18" charset="0"/>
              </a:rPr>
              <a:t>, </a:t>
            </a:r>
            <a:r>
              <a:rPr lang="fr-FR" sz="1200" i="1" dirty="0">
                <a:solidFill>
                  <a:schemeClr val="tx1"/>
                </a:solidFill>
                <a:effectLst/>
                <a:latin typeface="+mn-lt"/>
                <a:ea typeface="Times New Roman" panose="02020603050405020304" pitchFamily="18" charset="0"/>
                <a:cs typeface="Times New Roman" panose="02020603050405020304" pitchFamily="18" charset="0"/>
              </a:rPr>
              <a:t>des</a:t>
            </a:r>
            <a:r>
              <a:rPr lang="fr-FR" sz="1200" dirty="0">
                <a:solidFill>
                  <a:schemeClr val="tx1"/>
                </a:solidFill>
                <a:effectLst/>
                <a:latin typeface="+mn-lt"/>
                <a:ea typeface="Times New Roman" panose="02020603050405020304" pitchFamily="18" charset="0"/>
                <a:cs typeface="Times New Roman" panose="02020603050405020304" pitchFamily="18" charset="0"/>
              </a:rPr>
              <a:t>…) ou au singulier (</a:t>
            </a:r>
            <a:r>
              <a:rPr lang="fr-FR" sz="1200" i="1" dirty="0">
                <a:solidFill>
                  <a:schemeClr val="tx1"/>
                </a:solidFill>
                <a:effectLst/>
                <a:latin typeface="+mn-lt"/>
                <a:ea typeface="Times New Roman" panose="02020603050405020304" pitchFamily="18" charset="0"/>
                <a:cs typeface="Times New Roman" panose="02020603050405020304" pitchFamily="18" charset="0"/>
              </a:rPr>
              <a:t>le</a:t>
            </a:r>
            <a:r>
              <a:rPr lang="fr-FR" sz="1200" dirty="0">
                <a:solidFill>
                  <a:schemeClr val="tx1"/>
                </a:solidFill>
                <a:effectLst/>
                <a:latin typeface="+mn-lt"/>
                <a:ea typeface="Times New Roman" panose="02020603050405020304" pitchFamily="18" charset="0"/>
                <a:cs typeface="Times New Roman" panose="02020603050405020304" pitchFamily="18" charset="0"/>
              </a:rPr>
              <a:t>, </a:t>
            </a:r>
            <a:r>
              <a:rPr lang="fr-FR" sz="1200" i="1" dirty="0">
                <a:solidFill>
                  <a:schemeClr val="tx1"/>
                </a:solidFill>
                <a:effectLst/>
                <a:latin typeface="+mn-lt"/>
                <a:ea typeface="Times New Roman" panose="02020603050405020304" pitchFamily="18" charset="0"/>
                <a:cs typeface="Times New Roman" panose="02020603050405020304" pitchFamily="18" charset="0"/>
              </a:rPr>
              <a:t>la</a:t>
            </a:r>
            <a:r>
              <a:rPr lang="fr-FR" sz="1200" dirty="0">
                <a:solidFill>
                  <a:schemeClr val="tx1"/>
                </a:solidFill>
                <a:effectLst/>
                <a:latin typeface="+mn-lt"/>
                <a:ea typeface="Times New Roman" panose="020206030504050203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-&gt; Certains déterminants ont des formes singulier / pluriel que l’on ne différencie pas à l’oral.</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Times New Roman" panose="02020603050405020304" pitchFamily="18" charset="0"/>
              </a:rPr>
              <a:t>S’il n’y a pas de déterminant, il faut réfléchir s’il y a une ou plusieurs choses.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-&gt; Parfois, ça ne suffit pas, parfois on ne peut pas savoir s’il y a une ou plusieurs choses.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F768967-55A3-2204-5B40-5A3E67C7718E}"/>
              </a:ext>
            </a:extLst>
          </p:cNvPr>
          <p:cNvSpPr>
            <a:spLocks noGrp="1"/>
          </p:cNvSpPr>
          <p:nvPr>
            <p:ph type="sldNum" sz="quarter" idx="5"/>
          </p:nvPr>
        </p:nvSpPr>
        <p:spPr/>
        <p:txBody>
          <a:bodyPr/>
          <a:lstStyle/>
          <a:p>
            <a:fld id="{DED31AE9-63BD-2C46-83DF-3F7E40509CED}" type="slidenum">
              <a:rPr lang="fr-FR" smtClean="0"/>
              <a:t>24</a:t>
            </a:fld>
            <a:endParaRPr lang="fr-FR" dirty="0"/>
          </a:p>
        </p:txBody>
      </p:sp>
    </p:spTree>
    <p:extLst>
      <p:ext uri="{BB962C8B-B14F-4D97-AF65-F5344CB8AC3E}">
        <p14:creationId xmlns:p14="http://schemas.microsoft.com/office/powerpoint/2010/main" val="2085972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Reformuler </a:t>
            </a:r>
            <a:r>
              <a:rPr lang="fr-FR" sz="1200" dirty="0">
                <a:solidFill>
                  <a:schemeClr val="tx1"/>
                </a:solidFill>
                <a:effectLst/>
                <a:latin typeface="+mn-lt"/>
                <a:ea typeface="Calibri" panose="020F0502020204030204" pitchFamily="34" charset="0"/>
                <a:cs typeface="Times New Roman" panose="02020603050405020304" pitchFamily="18" charset="0"/>
              </a:rPr>
              <a:t>avec les élèves ce qu’on a appris / revu :</a:t>
            </a:r>
          </a:p>
          <a:p>
            <a:r>
              <a:rPr lang="fr-FR" sz="800" dirty="0">
                <a:solidFill>
                  <a:schemeClr val="tx1"/>
                </a:solidFill>
                <a:latin typeface="+mn-lt"/>
              </a:rPr>
              <a:t> </a:t>
            </a:r>
          </a:p>
          <a:p>
            <a:pPr algn="just"/>
            <a:r>
              <a:rPr lang="fr-FR" sz="1200" b="1" dirty="0">
                <a:solidFill>
                  <a:schemeClr val="tx1"/>
                </a:solidFill>
                <a:effectLst/>
                <a:latin typeface="+mn-lt"/>
                <a:ea typeface="Calibri" panose="020F0502020204030204" pitchFamily="34" charset="0"/>
                <a:cs typeface="Times New Roman" panose="02020603050405020304" pitchFamily="18" charset="0"/>
              </a:rPr>
              <a:t>Quand on écrit ou quand on cherche à comprendre une phrase, comment savoir qu’un nom est au pluriel ou au singulier ?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800" dirty="0">
                <a:solidFill>
                  <a:schemeClr val="tx1"/>
                </a:solidFill>
                <a:effectLst/>
                <a:latin typeface="+mn-lt"/>
                <a:ea typeface="Cambria" panose="02040503050406030204" pitchFamily="18" charset="0"/>
                <a:cs typeface="Times New Roman" panose="02020603050405020304" pitchFamily="18" charset="0"/>
              </a:rPr>
              <a:t> </a:t>
            </a:r>
            <a:endParaRPr lang="fr-FR" sz="8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On peut s’appuyer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sur la forme de certains mots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 beaucoup de déterminants varient à l’oral entre le singulier et le pluriel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 quelques noms varient à l’oral : les mots en -</a:t>
            </a:r>
            <a:r>
              <a:rPr lang="fr-FR" sz="1200" i="1" dirty="0">
                <a:solidFill>
                  <a:schemeClr val="tx1"/>
                </a:solidFill>
                <a:effectLst/>
                <a:latin typeface="+mn-lt"/>
                <a:ea typeface="Cambria" panose="02040503050406030204" pitchFamily="18" charset="0"/>
                <a:cs typeface="Times New Roman" panose="02020603050405020304" pitchFamily="18" charset="0"/>
              </a:rPr>
              <a:t>al</a:t>
            </a:r>
            <a:r>
              <a:rPr lang="fr-FR" sz="1200" dirty="0">
                <a:solidFill>
                  <a:schemeClr val="tx1"/>
                </a:solidFill>
                <a:effectLst/>
                <a:latin typeface="+mn-lt"/>
                <a:ea typeface="Cambria" panose="02040503050406030204" pitchFamily="18" charset="0"/>
                <a:cs typeface="Times New Roman" panose="02020603050405020304" pitchFamily="18" charset="0"/>
              </a:rPr>
              <a:t> / -</a:t>
            </a:r>
            <a:r>
              <a:rPr lang="fr-FR" sz="1200" i="1" dirty="0">
                <a:solidFill>
                  <a:schemeClr val="tx1"/>
                </a:solidFill>
                <a:effectLst/>
                <a:latin typeface="+mn-lt"/>
                <a:ea typeface="Cambria" panose="02040503050406030204" pitchFamily="18" charset="0"/>
                <a:cs typeface="Times New Roman" panose="02020603050405020304" pitchFamily="18" charset="0"/>
              </a:rPr>
              <a:t>aux</a:t>
            </a: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cs typeface="Times New Roman" panose="02020603050405020304" pitchFamily="18" charset="0"/>
              </a:rPr>
              <a:t>œil</a:t>
            </a:r>
            <a:r>
              <a:rPr lang="fr-FR" sz="1200" dirty="0">
                <a:solidFill>
                  <a:schemeClr val="tx1"/>
                </a:solidFill>
                <a:effectLst/>
                <a:latin typeface="+mn-lt"/>
                <a:ea typeface="Cambria" panose="02040503050406030204" pitchFamily="18" charset="0"/>
                <a:cs typeface="Times New Roman" panose="02020603050405020304" pitchFamily="18" charset="0"/>
              </a:rPr>
              <a:t> / </a:t>
            </a:r>
            <a:r>
              <a:rPr lang="fr-FR" sz="1200" i="1" dirty="0">
                <a:solidFill>
                  <a:schemeClr val="tx1"/>
                </a:solidFill>
                <a:effectLst/>
                <a:latin typeface="+mn-lt"/>
                <a:ea typeface="Cambria" panose="02040503050406030204" pitchFamily="18" charset="0"/>
                <a:cs typeface="Times New Roman" panose="02020603050405020304" pitchFamily="18" charset="0"/>
              </a:rPr>
              <a:t>yeux</a:t>
            </a: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cs typeface="Times New Roman" panose="02020603050405020304" pitchFamily="18" charset="0"/>
              </a:rPr>
              <a:t>un os</a:t>
            </a:r>
            <a:r>
              <a:rPr lang="fr-FR" sz="1200" dirty="0">
                <a:solidFill>
                  <a:schemeClr val="tx1"/>
                </a:solidFill>
                <a:effectLst/>
                <a:latin typeface="+mn-lt"/>
                <a:ea typeface="Cambria" panose="02040503050406030204" pitchFamily="18" charset="0"/>
                <a:cs typeface="Times New Roman" panose="02020603050405020304" pitchFamily="18" charset="0"/>
              </a:rPr>
              <a:t> / </a:t>
            </a:r>
          </a:p>
          <a:p>
            <a:pPr algn="just"/>
            <a:r>
              <a:rPr lang="fr-FR" sz="1200" i="1" dirty="0">
                <a:solidFill>
                  <a:schemeClr val="tx1"/>
                </a:solidFill>
                <a:effectLst/>
                <a:latin typeface="+mn-lt"/>
                <a:ea typeface="Cambria" panose="02040503050406030204" pitchFamily="18" charset="0"/>
                <a:cs typeface="Times New Roman" panose="02020603050405020304" pitchFamily="18" charset="0"/>
              </a:rPr>
              <a:t>          des os </a:t>
            </a:r>
            <a:r>
              <a:rPr lang="fr-FR" sz="1200" dirty="0">
                <a:solidFill>
                  <a:schemeClr val="tx1"/>
                </a:solidFill>
                <a:effectLst/>
                <a:latin typeface="+mn-lt"/>
                <a:ea typeface="Cambria" panose="020405030504060302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i="1" dirty="0">
                <a:solidFill>
                  <a:schemeClr val="tx1"/>
                </a:solidFill>
                <a:effectLst/>
                <a:latin typeface="+mn-lt"/>
                <a:ea typeface="Cambria" panose="02040503050406030204" pitchFamily="18" charset="0"/>
                <a:cs typeface="Times New Roman" panose="02020603050405020304" pitchFamily="18" charset="0"/>
              </a:rPr>
              <a:t>        - </a:t>
            </a:r>
            <a:r>
              <a:rPr lang="fr-FR" sz="1200" dirty="0">
                <a:solidFill>
                  <a:schemeClr val="tx1"/>
                </a:solidFill>
                <a:effectLst/>
                <a:latin typeface="+mn-lt"/>
                <a:ea typeface="Cambria" panose="02040503050406030204" pitchFamily="18" charset="0"/>
                <a:cs typeface="Times New Roman" panose="02020603050405020304" pitchFamily="18" charset="0"/>
              </a:rPr>
              <a:t>la personne du verbe peut renseigner sur le nombre du sujet (mais pas </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pour les autres groupes du nom)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sur le sens du déterminant (</a:t>
            </a:r>
            <a:r>
              <a:rPr lang="fr-FR" sz="1200" i="1" dirty="0">
                <a:solidFill>
                  <a:schemeClr val="tx1"/>
                </a:solidFill>
                <a:effectLst/>
                <a:latin typeface="+mn-lt"/>
                <a:ea typeface="Cambria" panose="02040503050406030204" pitchFamily="18" charset="0"/>
                <a:cs typeface="Times New Roman" panose="02020603050405020304" pitchFamily="18" charset="0"/>
              </a:rPr>
              <a:t>beaucoup de</a:t>
            </a:r>
            <a:r>
              <a:rPr lang="fr-FR" sz="1200" dirty="0">
                <a:solidFill>
                  <a:schemeClr val="tx1"/>
                </a:solidFill>
                <a:effectLst/>
                <a:latin typeface="+mn-lt"/>
                <a:ea typeface="Cambria" panose="02040503050406030204" pitchFamily="18" charset="0"/>
                <a:cs typeface="Times New Roman" panose="02020603050405020304" pitchFamily="18" charset="0"/>
              </a:rPr>
              <a:t>…)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sur nos connaissances sur le monde ;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sur le contexte.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800" dirty="0">
                <a:solidFill>
                  <a:schemeClr val="tx1"/>
                </a:solidFill>
                <a:effectLst/>
                <a:latin typeface="+mn-lt"/>
                <a:ea typeface="Cambria" panose="02040503050406030204" pitchFamily="18" charset="0"/>
                <a:cs typeface="Times New Roman" panose="02020603050405020304" pitchFamily="18" charset="0"/>
              </a:rPr>
              <a:t> </a:t>
            </a:r>
            <a:endParaRPr lang="fr-FR" sz="8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Parfois, on ne peut pas savoir à l’oral, il faut le voir écrit.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800" dirty="0">
                <a:solidFill>
                  <a:schemeClr val="tx1"/>
                </a:solidFill>
                <a:effectLst/>
                <a:latin typeface="+mn-lt"/>
                <a:ea typeface="Cambria" panose="02040503050406030204" pitchFamily="18" charset="0"/>
                <a:cs typeface="Times New Roman" panose="02020603050405020304" pitchFamily="18" charset="0"/>
              </a:rPr>
              <a:t> </a:t>
            </a:r>
            <a:endParaRPr lang="fr-FR" sz="8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dirty="0">
                <a:solidFill>
                  <a:schemeClr val="tx1"/>
                </a:solidFill>
                <a:effectLst/>
                <a:latin typeface="+mn-lt"/>
                <a:ea typeface="Cambria" panose="02040503050406030204" pitchFamily="18" charset="0"/>
                <a:cs typeface="Times New Roman" panose="02020603050405020304" pitchFamily="18" charset="0"/>
              </a:rPr>
              <a:t>Les déterminants ne donnent pas toujours d’indication.</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25</a:t>
            </a:fld>
            <a:endParaRPr lang="fr-FR" dirty="0"/>
          </a:p>
        </p:txBody>
      </p:sp>
    </p:spTree>
    <p:extLst>
      <p:ext uri="{BB962C8B-B14F-4D97-AF65-F5344CB8AC3E}">
        <p14:creationId xmlns:p14="http://schemas.microsoft.com/office/powerpoint/2010/main" val="3590826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solidFill>
                  <a:schemeClr val="tx1"/>
                </a:solidFill>
              </a:rPr>
              <a:t>Distribuer</a:t>
            </a:r>
            <a:r>
              <a:rPr lang="fr-FR" dirty="0">
                <a:solidFill>
                  <a:schemeClr val="tx1"/>
                </a:solidFill>
              </a:rPr>
              <a:t> la trace écrite.</a:t>
            </a:r>
          </a:p>
          <a:p>
            <a:endParaRPr lang="fr-FR" dirty="0">
              <a:solidFill>
                <a:schemeClr val="tx1"/>
              </a:solidFill>
            </a:endParaRPr>
          </a:p>
          <a:p>
            <a:r>
              <a:rPr lang="fr-FR" dirty="0">
                <a:solidFill>
                  <a:schemeClr val="tx1"/>
                </a:solidFill>
              </a:rPr>
              <a:t>« Avec votre crayon bleu, soulignez les déterminants </a:t>
            </a:r>
            <a:r>
              <a:rPr lang="fr-FR" i="1" dirty="0">
                <a:solidFill>
                  <a:schemeClr val="tx1"/>
                </a:solidFill>
              </a:rPr>
              <a:t>leur, tel, quel, au</a:t>
            </a:r>
          </a:p>
          <a:p>
            <a:r>
              <a:rPr lang="fr-FR" dirty="0">
                <a:solidFill>
                  <a:schemeClr val="tx1"/>
                </a:solidFill>
              </a:rPr>
              <a:t>Soulignez les groupes de mots qui sont en italiques.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26</a:t>
            </a:fld>
            <a:endParaRPr lang="fr-FR" dirty="0"/>
          </a:p>
        </p:txBody>
      </p:sp>
    </p:spTree>
    <p:extLst>
      <p:ext uri="{BB962C8B-B14F-4D97-AF65-F5344CB8AC3E}">
        <p14:creationId xmlns:p14="http://schemas.microsoft.com/office/powerpoint/2010/main" val="24609552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27</a:t>
            </a:fld>
            <a:endParaRPr lang="fr-FR" dirty="0"/>
          </a:p>
        </p:txBody>
      </p:sp>
    </p:spTree>
    <p:extLst>
      <p:ext uri="{BB962C8B-B14F-4D97-AF65-F5344CB8AC3E}">
        <p14:creationId xmlns:p14="http://schemas.microsoft.com/office/powerpoint/2010/main" val="2328498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dirty="0">
                <a:solidFill>
                  <a:schemeClr val="tx1"/>
                </a:solidFill>
                <a:effectLst/>
                <a:latin typeface="+mn-lt"/>
                <a:ea typeface="Cambria" panose="02040503050406030204" pitchFamily="18" charset="0"/>
                <a:cs typeface="Times New Roman" panose="02020603050405020304" pitchFamily="18" charset="0"/>
              </a:rPr>
              <a:t>Expliquer</a:t>
            </a:r>
            <a:r>
              <a:rPr lang="fr-FR" sz="1200" dirty="0">
                <a:solidFill>
                  <a:schemeClr val="tx1"/>
                </a:solidFill>
                <a:effectLst/>
                <a:latin typeface="+mn-lt"/>
                <a:ea typeface="Cambria" panose="02040503050406030204" pitchFamily="18" charset="0"/>
                <a:cs typeface="Times New Roman" panose="02020603050405020304" pitchFamily="18" charset="0"/>
              </a:rPr>
              <a:t> : « Cette phrase vient d’une histoire où il est question d’un homme qui a très peur des voleurs. Il en est obsédé. Alors, quand il entend du bruit, même si c’est un chat qui fait du bruit, il pense que c’est le bruit d’un voleur.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dirty="0">
                <a:solidFill>
                  <a:schemeClr val="tx1"/>
                </a:solidFill>
                <a:effectLst/>
                <a:latin typeface="+mn-lt"/>
                <a:ea typeface="Cambria" panose="02040503050406030204" pitchFamily="18" charset="0"/>
                <a:cs typeface="Times New Roman" panose="02020603050405020304" pitchFamily="18" charset="0"/>
              </a:rPr>
              <a:t>Demander</a:t>
            </a:r>
            <a:r>
              <a:rPr lang="fr-FR" sz="1200" dirty="0">
                <a:solidFill>
                  <a:schemeClr val="tx1"/>
                </a:solidFill>
                <a:effectLst/>
                <a:latin typeface="+mn-lt"/>
                <a:ea typeface="Cambria" panose="02040503050406030204" pitchFamily="18" charset="0"/>
                <a:cs typeface="Times New Roman" panose="02020603050405020304" pitchFamily="18" charset="0"/>
              </a:rPr>
              <a:t> : « Ici, le mot </a:t>
            </a:r>
            <a:r>
              <a:rPr lang="fr-FR" sz="1200" i="1" dirty="0">
                <a:solidFill>
                  <a:schemeClr val="tx1"/>
                </a:solidFill>
                <a:effectLst/>
                <a:latin typeface="+mn-lt"/>
                <a:ea typeface="Cambria" panose="02040503050406030204" pitchFamily="18" charset="0"/>
                <a:cs typeface="Times New Roman" panose="02020603050405020304" pitchFamily="18" charset="0"/>
              </a:rPr>
              <a:t>chat</a:t>
            </a:r>
            <a:r>
              <a:rPr lang="fr-FR" sz="1200" dirty="0">
                <a:solidFill>
                  <a:schemeClr val="tx1"/>
                </a:solidFill>
                <a:effectLst/>
                <a:latin typeface="+mn-lt"/>
                <a:ea typeface="Cambria" panose="02040503050406030204" pitchFamily="18" charset="0"/>
                <a:cs typeface="Times New Roman" panose="02020603050405020304" pitchFamily="18" charset="0"/>
              </a:rPr>
              <a:t> est au singulier ou au pluriel ?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u="sng" dirty="0">
                <a:solidFill>
                  <a:schemeClr val="tx1"/>
                </a:solidFill>
                <a:effectLst/>
                <a:latin typeface="+mn-lt"/>
                <a:ea typeface="Cambria" panose="02040503050406030204" pitchFamily="18" charset="0"/>
                <a:cs typeface="Times New Roman" panose="02020603050405020304" pitchFamily="18" charset="0"/>
              </a:rPr>
              <a:t>Réponse attendue </a:t>
            </a:r>
            <a:r>
              <a:rPr lang="fr-FR" sz="1200" dirty="0">
                <a:solidFill>
                  <a:schemeClr val="tx1"/>
                </a:solidFill>
                <a:effectLst/>
                <a:latin typeface="+mn-lt"/>
                <a:ea typeface="Cambria" panose="020405030504060302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Il est au singulier.</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mbria" panose="02040503050406030204" pitchFamily="18" charset="0"/>
                <a:cs typeface="Times New Roman" panose="02020603050405020304" pitchFamily="18" charset="0"/>
              </a:rPr>
              <a:t>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dirty="0">
                <a:solidFill>
                  <a:schemeClr val="tx1"/>
                </a:solidFill>
                <a:effectLst/>
                <a:latin typeface="+mn-lt"/>
                <a:ea typeface="Cambria" panose="02040503050406030204" pitchFamily="18" charset="0"/>
                <a:cs typeface="Times New Roman" panose="02020603050405020304" pitchFamily="18" charset="0"/>
              </a:rPr>
              <a:t>Expliquer</a:t>
            </a:r>
            <a:r>
              <a:rPr lang="fr-FR" sz="1200" dirty="0">
                <a:solidFill>
                  <a:schemeClr val="tx1"/>
                </a:solidFill>
                <a:effectLst/>
                <a:latin typeface="+mn-lt"/>
                <a:ea typeface="Cambria" panose="02040503050406030204" pitchFamily="18" charset="0"/>
                <a:cs typeface="Times New Roman" panose="02020603050405020304" pitchFamily="18" charset="0"/>
              </a:rPr>
              <a:t> : « Parfois, surtout dans les textes anciens, le mot </a:t>
            </a:r>
            <a:r>
              <a:rPr lang="fr-FR" sz="1200" i="1" dirty="0">
                <a:solidFill>
                  <a:schemeClr val="tx1"/>
                </a:solidFill>
                <a:effectLst/>
                <a:latin typeface="+mn-lt"/>
                <a:ea typeface="Cambria" panose="02040503050406030204" pitchFamily="18" charset="0"/>
                <a:cs typeface="Times New Roman" panose="02020603050405020304" pitchFamily="18" charset="0"/>
              </a:rPr>
              <a:t>quelque</a:t>
            </a:r>
            <a:r>
              <a:rPr lang="fr-FR" sz="1200" dirty="0">
                <a:solidFill>
                  <a:schemeClr val="tx1"/>
                </a:solidFill>
                <a:effectLst/>
                <a:latin typeface="+mn-lt"/>
                <a:ea typeface="Cambria" panose="02040503050406030204" pitchFamily="18" charset="0"/>
                <a:cs typeface="Times New Roman" panose="02020603050405020304" pitchFamily="18" charset="0"/>
              </a:rPr>
              <a:t> est au singulier et veut dire ‘un … quelconque’, ‘peu importe lequel’. La phrase veut dire : ‘si un chat, n’importe quel chat, faisait du bruit…’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C’est comme l’expression </a:t>
            </a:r>
            <a:r>
              <a:rPr lang="fr-FR" sz="1200" i="1" dirty="0">
                <a:solidFill>
                  <a:schemeClr val="tx1"/>
                </a:solidFill>
                <a:effectLst/>
                <a:latin typeface="+mn-lt"/>
                <a:ea typeface="Calibri" panose="020F0502020204030204" pitchFamily="34" charset="0"/>
                <a:cs typeface="Times New Roman" panose="02020603050405020304" pitchFamily="18" charset="0"/>
              </a:rPr>
              <a:t>quelque chose</a:t>
            </a:r>
            <a:r>
              <a:rPr lang="fr-FR" sz="1200" dirty="0">
                <a:solidFill>
                  <a:schemeClr val="tx1"/>
                </a:solidFill>
                <a:effectLst/>
                <a:latin typeface="+mn-lt"/>
                <a:ea typeface="Calibri" panose="020F0502020204030204" pitchFamily="34" charset="0"/>
                <a:cs typeface="Times New Roman" panose="02020603050405020304" pitchFamily="18" charset="0"/>
              </a:rPr>
              <a:t>. </a:t>
            </a:r>
            <a:r>
              <a:rPr lang="fr-FR" sz="1200" i="1" dirty="0">
                <a:solidFill>
                  <a:schemeClr val="tx1"/>
                </a:solidFill>
                <a:effectLst/>
                <a:latin typeface="+mn-lt"/>
                <a:ea typeface="Calibri" panose="020F0502020204030204" pitchFamily="34" charset="0"/>
                <a:cs typeface="Times New Roman" panose="02020603050405020304" pitchFamily="18" charset="0"/>
              </a:rPr>
              <a:t>Quelque chose</a:t>
            </a:r>
            <a:r>
              <a:rPr lang="fr-FR" sz="1200" dirty="0">
                <a:solidFill>
                  <a:schemeClr val="tx1"/>
                </a:solidFill>
                <a:effectLst/>
                <a:latin typeface="+mn-lt"/>
                <a:ea typeface="Calibri" panose="020F0502020204030204" pitchFamily="34" charset="0"/>
                <a:cs typeface="Times New Roman" panose="02020603050405020304" pitchFamily="18" charset="0"/>
              </a:rPr>
              <a:t>, c’est une chose quelconque, n’importe quelle chose.</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28</a:t>
            </a:fld>
            <a:endParaRPr lang="fr-FR" dirty="0"/>
          </a:p>
        </p:txBody>
      </p:sp>
    </p:spTree>
    <p:extLst>
      <p:ext uri="{BB962C8B-B14F-4D97-AF65-F5344CB8AC3E}">
        <p14:creationId xmlns:p14="http://schemas.microsoft.com/office/powerpoint/2010/main" val="1719169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Expliquer</a:t>
            </a:r>
            <a:r>
              <a:rPr lang="fr-FR" sz="1200" dirty="0">
                <a:solidFill>
                  <a:schemeClr val="tx1"/>
                </a:solidFill>
                <a:effectLst/>
                <a:latin typeface="+mn-lt"/>
                <a:ea typeface="Cambria" panose="02040503050406030204" pitchFamily="18" charset="0"/>
                <a:cs typeface="Times New Roman" panose="02020603050405020304" pitchFamily="18" charset="0"/>
              </a:rPr>
              <a:t> : « Comme </a:t>
            </a:r>
            <a:r>
              <a:rPr lang="fr-FR" sz="1200" i="1" dirty="0">
                <a:solidFill>
                  <a:schemeClr val="tx1"/>
                </a:solidFill>
                <a:effectLst/>
                <a:latin typeface="+mn-lt"/>
                <a:ea typeface="Cambria" panose="02040503050406030204" pitchFamily="18" charset="0"/>
                <a:cs typeface="Times New Roman" panose="02020603050405020304" pitchFamily="18" charset="0"/>
              </a:rPr>
              <a:t>quelque</a:t>
            </a: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cs typeface="Times New Roman" panose="02020603050405020304" pitchFamily="18" charset="0"/>
              </a:rPr>
              <a:t>certain</a:t>
            </a:r>
            <a:r>
              <a:rPr lang="fr-FR" sz="1200" dirty="0">
                <a:solidFill>
                  <a:schemeClr val="tx1"/>
                </a:solidFill>
                <a:effectLst/>
                <a:latin typeface="+mn-lt"/>
                <a:ea typeface="Cambria" panose="02040503050406030204" pitchFamily="18" charset="0"/>
                <a:cs typeface="Times New Roman" panose="02020603050405020304" pitchFamily="18" charset="0"/>
              </a:rPr>
              <a:t> est un déterminant qui pouvait s’utiliser au singulier. Il veut dire alors ‘un’, ‘un dont je ne vous dirai pas le nom’. Dans cette histoire, il s’agit d’un vieux rat plutôt cruel (il n’a pas ‘l’âme tendre’) qui se vante d’avoir été très fort quand il était jeune mais qui refuse d’aider un jeune en difficulté. Celui qui raconte l’histoire ne veut pas préciser, il ne veut pas dénoncer ce vieux rat égoïste et vantard.</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On retrouve ça dans l'expression </a:t>
            </a:r>
            <a:r>
              <a:rPr lang="fr-FR" sz="1200" i="1" dirty="0">
                <a:solidFill>
                  <a:schemeClr val="tx1"/>
                </a:solidFill>
                <a:effectLst/>
                <a:latin typeface="+mn-lt"/>
                <a:ea typeface="Cambria" panose="02040503050406030204" pitchFamily="18" charset="0"/>
                <a:cs typeface="Times New Roman" panose="02020603050405020304" pitchFamily="18" charset="0"/>
              </a:rPr>
              <a:t>un certain (rat). </a:t>
            </a:r>
            <a:r>
              <a:rPr lang="fr-FR" sz="1200" dirty="0">
                <a:solidFill>
                  <a:schemeClr val="tx1"/>
                </a:solidFill>
                <a:effectLst/>
                <a:latin typeface="+mn-lt"/>
                <a:ea typeface="Cambria" panose="020405030504060302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29</a:t>
            </a:fld>
            <a:endParaRPr lang="fr-FR" dirty="0"/>
          </a:p>
        </p:txBody>
      </p:sp>
    </p:spTree>
    <p:extLst>
      <p:ext uri="{BB962C8B-B14F-4D97-AF65-F5344CB8AC3E}">
        <p14:creationId xmlns:p14="http://schemas.microsoft.com/office/powerpoint/2010/main" val="2912222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PHASE 2 – </a:t>
            </a:r>
            <a:r>
              <a:rPr lang="fr-FR" sz="1200" b="1" i="1" dirty="0">
                <a:solidFill>
                  <a:schemeClr val="tx1"/>
                </a:solidFill>
                <a:effectLst/>
                <a:highlight>
                  <a:srgbClr val="D3D3D3"/>
                </a:highlight>
                <a:latin typeface="+mn-lt"/>
                <a:ea typeface="Calibri" panose="020F0502020204030204" pitchFamily="34" charset="0"/>
                <a:cs typeface="Times New Roman" panose="02020603050405020304" pitchFamily="18" charset="0"/>
              </a:rPr>
              <a:t>Observation </a:t>
            </a:r>
            <a:r>
              <a:rPr lang="fr-FR" sz="1200" b="1" dirty="0">
                <a:solidFill>
                  <a:schemeClr val="tx1"/>
                </a:solidFill>
                <a:effectLst/>
                <a:latin typeface="+mn-lt"/>
                <a:ea typeface="Calibri" panose="020F0502020204030204" pitchFamily="34" charset="0"/>
                <a:cs typeface="Times New Roman" panose="02020603050405020304" pitchFamily="18" charset="0"/>
              </a:rPr>
              <a:t>– </a:t>
            </a:r>
            <a:r>
              <a:rPr lang="fr-FR" sz="1200" b="1" dirty="0">
                <a:solidFill>
                  <a:schemeClr val="tx1"/>
                </a:solidFill>
                <a:effectLst/>
                <a:latin typeface="+mn-lt"/>
                <a:ea typeface="Calibri" panose="020F0502020204030204" pitchFamily="34" charset="0"/>
              </a:rPr>
              <a:t>Identifier d’autres indices</a:t>
            </a:r>
            <a:endParaRPr lang="fr-FR" sz="1200" b="1"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b="1"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dirty="0">
                <a:solidFill>
                  <a:schemeClr val="tx1"/>
                </a:solidFill>
                <a:effectLst/>
                <a:latin typeface="+mn-lt"/>
                <a:ea typeface="Cambria" panose="02040503050406030204" pitchFamily="18" charset="0"/>
              </a:rPr>
              <a:t>Annoncer</a:t>
            </a:r>
            <a:r>
              <a:rPr lang="fr-FR" sz="1200" dirty="0">
                <a:solidFill>
                  <a:schemeClr val="tx1"/>
                </a:solidFill>
                <a:effectLst/>
                <a:latin typeface="+mn-lt"/>
                <a:ea typeface="Cambria" panose="02040503050406030204" pitchFamily="18" charset="0"/>
              </a:rPr>
              <a:t> : « Je vais vous dire quelques groupes du nom dans des phrases. Vous allez devoir me dire chaque fois si le groupe est au singulier ou au pluriel. Vous expliquerez aussi comment vous le savez. »</a:t>
            </a:r>
            <a:r>
              <a:rPr lang="fr-FR" sz="1200" dirty="0">
                <a:solidFill>
                  <a:schemeClr val="tx1"/>
                </a:solidFill>
                <a:effectLst/>
                <a:latin typeface="+mn-lt"/>
              </a:rPr>
              <a:t> </a:t>
            </a: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Chez cette vieille, </a:t>
            </a:r>
            <a:r>
              <a:rPr lang="fr-FR" sz="1200" i="1" dirty="0">
                <a:solidFill>
                  <a:schemeClr val="tx1"/>
                </a:solidFill>
                <a:effectLst/>
                <a:latin typeface="+mn-lt"/>
                <a:ea typeface="Cambria" panose="02040503050406030204" pitchFamily="18" charset="0"/>
              </a:rPr>
              <a:t>beaucoup de bestioles</a:t>
            </a:r>
            <a:r>
              <a:rPr lang="fr-FR" sz="1200" dirty="0">
                <a:solidFill>
                  <a:schemeClr val="tx1"/>
                </a:solidFill>
                <a:effectLst/>
                <a:latin typeface="+mn-lt"/>
                <a:ea typeface="Cambria" panose="02040503050406030204" pitchFamily="18" charset="0"/>
              </a:rPr>
              <a:t> mangent dans la même gamelle.’</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Pluriel : sens du déterminant </a:t>
            </a:r>
            <a:r>
              <a:rPr lang="fr-FR" sz="1200" i="1" dirty="0">
                <a:solidFill>
                  <a:schemeClr val="tx1"/>
                </a:solidFill>
                <a:effectLst/>
                <a:latin typeface="+mn-lt"/>
                <a:ea typeface="Cambria" panose="02040503050406030204" pitchFamily="18" charset="0"/>
                <a:cs typeface="Times New Roman" panose="02020603050405020304" pitchFamily="18" charset="0"/>
              </a:rPr>
              <a:t>beaucoup de.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a:t>
            </a:fld>
            <a:endParaRPr lang="fr-FR" dirty="0"/>
          </a:p>
        </p:txBody>
      </p:sp>
    </p:spTree>
    <p:extLst>
      <p:ext uri="{BB962C8B-B14F-4D97-AF65-F5344CB8AC3E}">
        <p14:creationId xmlns:p14="http://schemas.microsoft.com/office/powerpoint/2010/main" val="1553725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0000"/>
                </a:solidFill>
                <a:effectLst/>
                <a:latin typeface="+mn-lt"/>
                <a:ea typeface="Calibri" panose="020F0502020204030204" pitchFamily="34" charset="0"/>
                <a:cs typeface="Times New Roman" panose="02020603050405020304" pitchFamily="18" charset="0"/>
              </a:rPr>
              <a:t>Ces exercices peuvent être faits aussi bien à l’oral collectivement qu’à l’écrit.</a:t>
            </a:r>
            <a:endParaRPr lang="fr-FR" sz="1200" dirty="0">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30</a:t>
            </a:fld>
            <a:endParaRPr lang="fr-FR" dirty="0"/>
          </a:p>
        </p:txBody>
      </p:sp>
    </p:spTree>
    <p:extLst>
      <p:ext uri="{BB962C8B-B14F-4D97-AF65-F5344CB8AC3E}">
        <p14:creationId xmlns:p14="http://schemas.microsoft.com/office/powerpoint/2010/main" val="411210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31</a:t>
            </a:fld>
            <a:endParaRPr lang="fr-FR" dirty="0"/>
          </a:p>
        </p:txBody>
      </p:sp>
    </p:spTree>
    <p:extLst>
      <p:ext uri="{BB962C8B-B14F-4D97-AF65-F5344CB8AC3E}">
        <p14:creationId xmlns:p14="http://schemas.microsoft.com/office/powerpoint/2010/main" val="38111673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effectLst/>
                <a:latin typeface="+mn-lt"/>
                <a:ea typeface="Calibri" panose="020F0502020204030204" pitchFamily="34" charset="0"/>
              </a:rPr>
              <a:t>Aristobule a raison :</a:t>
            </a:r>
            <a:r>
              <a:rPr lang="fr-FR" sz="1200" i="1" dirty="0">
                <a:solidFill>
                  <a:schemeClr val="tx1"/>
                </a:solidFill>
                <a:effectLst/>
                <a:latin typeface="+mn-lt"/>
                <a:ea typeface="Calibri" panose="020F0502020204030204" pitchFamily="34" charset="0"/>
              </a:rPr>
              <a:t> plat </a:t>
            </a:r>
            <a:r>
              <a:rPr lang="fr-FR" sz="1200" dirty="0">
                <a:solidFill>
                  <a:schemeClr val="tx1"/>
                </a:solidFill>
                <a:effectLst/>
                <a:latin typeface="+mn-lt"/>
                <a:ea typeface="Calibri" panose="020F0502020204030204" pitchFamily="34" charset="0"/>
              </a:rPr>
              <a:t>peut aussi bien se mettre au singulier qu’au pluriel. </a:t>
            </a:r>
          </a:p>
          <a:p>
            <a:r>
              <a:rPr lang="fr-FR" sz="1200" dirty="0">
                <a:solidFill>
                  <a:schemeClr val="tx1"/>
                </a:solidFill>
                <a:effectLst/>
                <a:latin typeface="+mn-lt"/>
                <a:ea typeface="Calibri" panose="020F0502020204030204" pitchFamily="34" charset="0"/>
              </a:rPr>
              <a:t>Là où Aristobule se trompe, c’est qu’il a oublié de s’appuyer sur le contexte. Celui qui parle a très faim et l’ensemble des plats lui plaisent. On peut donc penser qu’il va prendre plusieurs plats pour satisfaire sa faim. On mettra donc </a:t>
            </a:r>
            <a:r>
              <a:rPr lang="fr-FR" sz="1200" i="1" dirty="0">
                <a:solidFill>
                  <a:schemeClr val="tx1"/>
                </a:solidFill>
                <a:effectLst/>
                <a:latin typeface="+mn-lt"/>
                <a:ea typeface="Calibri" panose="020F0502020204030204" pitchFamily="34" charset="0"/>
              </a:rPr>
              <a:t>plat</a:t>
            </a:r>
            <a:r>
              <a:rPr lang="fr-FR" sz="1200" dirty="0">
                <a:solidFill>
                  <a:schemeClr val="tx1"/>
                </a:solidFill>
                <a:effectLst/>
                <a:latin typeface="+mn-lt"/>
                <a:ea typeface="Calibri" panose="020F0502020204030204" pitchFamily="34" charset="0"/>
              </a:rPr>
              <a:t> au pluriel en ajoutant la marque de pluriel </a:t>
            </a:r>
            <a:r>
              <a:rPr lang="fr-FR" sz="1200" i="1" dirty="0">
                <a:solidFill>
                  <a:schemeClr val="tx1"/>
                </a:solidFill>
                <a:effectLst/>
                <a:latin typeface="+mn-lt"/>
                <a:ea typeface="Calibri" panose="020F0502020204030204" pitchFamily="34" charset="0"/>
              </a:rPr>
              <a:t>-s</a:t>
            </a:r>
            <a:r>
              <a:rPr lang="fr-FR" sz="1200" dirty="0">
                <a:solidFill>
                  <a:schemeClr val="tx1"/>
                </a:solidFill>
                <a:effectLst/>
                <a:latin typeface="+mn-lt"/>
                <a:ea typeface="Calibri" panose="020F0502020204030204" pitchFamily="34" charset="0"/>
              </a:rPr>
              <a:t>.</a:t>
            </a:r>
            <a:r>
              <a:rPr lang="fr-FR" sz="1200" dirty="0">
                <a:solidFill>
                  <a:schemeClr val="tx1"/>
                </a:solidFill>
                <a:effectLst/>
                <a:latin typeface="+mn-lt"/>
              </a:rPr>
              <a:t> </a:t>
            </a:r>
            <a:endParaRPr lang="fr-FR" sz="1200" dirty="0">
              <a:solidFill>
                <a:schemeClr val="tx1"/>
              </a:solidFill>
              <a:latin typeface="+mn-lt"/>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32</a:t>
            </a:fld>
            <a:endParaRPr lang="fr-FR" dirty="0"/>
          </a:p>
        </p:txBody>
      </p:sp>
    </p:spTree>
    <p:extLst>
      <p:ext uri="{BB962C8B-B14F-4D97-AF65-F5344CB8AC3E}">
        <p14:creationId xmlns:p14="http://schemas.microsoft.com/office/powerpoint/2010/main" val="3646700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33</a:t>
            </a:fld>
            <a:endParaRPr lang="fr-FR" dirty="0"/>
          </a:p>
        </p:txBody>
      </p:sp>
    </p:spTree>
    <p:extLst>
      <p:ext uri="{BB962C8B-B14F-4D97-AF65-F5344CB8AC3E}">
        <p14:creationId xmlns:p14="http://schemas.microsoft.com/office/powerpoint/2010/main" val="1013464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dirty="0">
                <a:solidFill>
                  <a:schemeClr val="tx1"/>
                </a:solidFill>
                <a:effectLst/>
                <a:latin typeface="+mn-lt"/>
                <a:ea typeface="Calibri" panose="020F0502020204030204" pitchFamily="34" charset="0"/>
                <a:cs typeface="Times New Roman" panose="02020603050405020304" pitchFamily="18" charset="0"/>
              </a:rPr>
              <a:t>On s’appuie ici sur le contexte : il est question de faire une salade de fruits. Or pour faire une salade fruits, on a besoin de fruits différents. </a:t>
            </a:r>
            <a:r>
              <a:rPr lang="fr-FR" sz="1200" i="1" dirty="0">
                <a:solidFill>
                  <a:schemeClr val="tx1"/>
                </a:solidFill>
                <a:effectLst/>
                <a:latin typeface="+mn-lt"/>
                <a:ea typeface="Calibri" panose="020F0502020204030204" pitchFamily="34" charset="0"/>
                <a:cs typeface="Times New Roman" panose="02020603050405020304" pitchFamily="18" charset="0"/>
              </a:rPr>
              <a:t>fruit</a:t>
            </a:r>
            <a:r>
              <a:rPr lang="fr-FR" sz="1200" dirty="0">
                <a:solidFill>
                  <a:schemeClr val="tx1"/>
                </a:solidFill>
                <a:effectLst/>
                <a:latin typeface="+mn-lt"/>
                <a:ea typeface="Calibri" panose="020F0502020204030204" pitchFamily="34" charset="0"/>
                <a:cs typeface="Times New Roman" panose="02020603050405020304" pitchFamily="18" charset="0"/>
              </a:rPr>
              <a:t> doit donc recevoir la marque de pluriel </a:t>
            </a:r>
            <a:r>
              <a:rPr lang="fr-FR" sz="1200" i="1" dirty="0">
                <a:solidFill>
                  <a:schemeClr val="tx1"/>
                </a:solidFill>
                <a:effectLst/>
                <a:latin typeface="+mn-lt"/>
                <a:ea typeface="Calibri" panose="020F0502020204030204" pitchFamily="34" charset="0"/>
                <a:cs typeface="Times New Roman" panose="02020603050405020304" pitchFamily="18" charset="0"/>
              </a:rPr>
              <a:t>-s</a:t>
            </a:r>
            <a:r>
              <a:rPr lang="fr-FR" sz="1200" dirty="0">
                <a:solidFill>
                  <a:schemeClr val="tx1"/>
                </a:solidFill>
                <a:effectLst/>
                <a:latin typeface="+mn-lt"/>
                <a:ea typeface="Calibri" panose="020F0502020204030204" pitchFamily="34" charset="0"/>
                <a:cs typeface="Times New Roman" panose="02020603050405020304" pitchFamily="18" charset="0"/>
              </a:rPr>
              <a:t> et donc le déterminant </a:t>
            </a:r>
            <a:r>
              <a:rPr lang="fr-FR" sz="1200" i="1" dirty="0">
                <a:solidFill>
                  <a:schemeClr val="tx1"/>
                </a:solidFill>
                <a:effectLst/>
                <a:latin typeface="+mn-lt"/>
                <a:ea typeface="Calibri" panose="020F0502020204030204" pitchFamily="34" charset="0"/>
                <a:cs typeface="Times New Roman" panose="02020603050405020304" pitchFamily="18" charset="0"/>
              </a:rPr>
              <a:t>quel </a:t>
            </a:r>
            <a:r>
              <a:rPr lang="fr-FR" sz="1200" dirty="0">
                <a:solidFill>
                  <a:schemeClr val="tx1"/>
                </a:solidFill>
                <a:effectLst/>
                <a:latin typeface="+mn-lt"/>
                <a:ea typeface="Calibri" panose="020F0502020204030204" pitchFamily="34" charset="0"/>
                <a:cs typeface="Times New Roman" panose="02020603050405020304" pitchFamily="18" charset="0"/>
              </a:rPr>
              <a:t>également parce qu’il s’accorde avec le nom.</a:t>
            </a: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dirty="0">
                <a:solidFill>
                  <a:schemeClr val="tx1"/>
                </a:solidFill>
                <a:effectLst/>
                <a:latin typeface="+mn-lt"/>
                <a:ea typeface="Calibri" panose="020F0502020204030204" pitchFamily="34" charset="0"/>
                <a:cs typeface="Times New Roman" panose="02020603050405020304" pitchFamily="18" charset="0"/>
              </a:rPr>
              <a:t>fruits</a:t>
            </a:r>
            <a:r>
              <a:rPr lang="fr-FR" sz="1200" dirty="0">
                <a:solidFill>
                  <a:schemeClr val="tx1"/>
                </a:solidFill>
                <a:effectLst/>
                <a:latin typeface="+mn-lt"/>
                <a:ea typeface="Calibri" panose="020F0502020204030204" pitchFamily="34" charset="0"/>
                <a:cs typeface="Times New Roman" panose="02020603050405020304" pitchFamily="18" charset="0"/>
              </a:rPr>
              <a:t> s’écrit avec </a:t>
            </a:r>
            <a:r>
              <a:rPr lang="fr-FR" sz="1200" i="1" dirty="0">
                <a:solidFill>
                  <a:schemeClr val="tx1"/>
                </a:solidFill>
                <a:effectLst/>
                <a:latin typeface="+mn-lt"/>
                <a:ea typeface="Calibri" panose="020F0502020204030204" pitchFamily="34" charset="0"/>
                <a:cs typeface="Times New Roman" panose="02020603050405020304" pitchFamily="18" charset="0"/>
              </a:rPr>
              <a:t>-s</a:t>
            </a:r>
            <a:r>
              <a:rPr lang="fr-FR" sz="1200" dirty="0">
                <a:solidFill>
                  <a:schemeClr val="tx1"/>
                </a:solidFill>
                <a:effectLst/>
                <a:latin typeface="+mn-lt"/>
                <a:ea typeface="Calibri" panose="020F0502020204030204" pitchFamily="34" charset="0"/>
                <a:cs typeface="Times New Roman" panose="02020603050405020304" pitchFamily="18" charset="0"/>
              </a:rPr>
              <a:t> parce que je sais que dans une salade de fruits, on met plusieurs fruits différents.</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On s’appuie ici sur ce que l’on sait, sur nos connaissances sur le monde : une salade de fruits se fabriquent avec plusieurs fruits différents. </a:t>
            </a:r>
            <a:r>
              <a:rPr lang="fr-FR" sz="1200" i="1" dirty="0">
                <a:solidFill>
                  <a:schemeClr val="tx1"/>
                </a:solidFill>
                <a:effectLst/>
                <a:latin typeface="+mn-lt"/>
                <a:ea typeface="Cambria" panose="02040503050406030204" pitchFamily="18" charset="0"/>
                <a:cs typeface="Times New Roman" panose="02020603050405020304" pitchFamily="18" charset="0"/>
              </a:rPr>
              <a:t>fruit</a:t>
            </a:r>
            <a:r>
              <a:rPr lang="fr-FR" sz="1200" dirty="0">
                <a:solidFill>
                  <a:schemeClr val="tx1"/>
                </a:solidFill>
                <a:effectLst/>
                <a:latin typeface="+mn-lt"/>
                <a:ea typeface="Cambria" panose="02040503050406030204" pitchFamily="18" charset="0"/>
                <a:cs typeface="Times New Roman" panose="02020603050405020304" pitchFamily="18" charset="0"/>
              </a:rPr>
              <a:t> doit donc prendre la marque de pluriel </a:t>
            </a:r>
            <a:r>
              <a:rPr lang="fr-FR" sz="1200" i="1" dirty="0">
                <a:solidFill>
                  <a:schemeClr val="tx1"/>
                </a:solidFill>
                <a:effectLst/>
                <a:latin typeface="+mn-lt"/>
                <a:ea typeface="Cambria" panose="02040503050406030204" pitchFamily="18" charset="0"/>
                <a:cs typeface="Times New Roman" panose="02020603050405020304" pitchFamily="18" charset="0"/>
              </a:rPr>
              <a:t>-s</a:t>
            </a:r>
            <a:r>
              <a:rPr lang="fr-FR" sz="1200" dirty="0">
                <a:solidFill>
                  <a:schemeClr val="tx1"/>
                </a:solidFill>
                <a:effectLst/>
                <a:latin typeface="+mn-lt"/>
                <a:ea typeface="Cambria" panose="020405030504060302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34</a:t>
            </a:fld>
            <a:endParaRPr lang="fr-FR" dirty="0"/>
          </a:p>
        </p:txBody>
      </p:sp>
    </p:spTree>
    <p:extLst>
      <p:ext uri="{BB962C8B-B14F-4D97-AF65-F5344CB8AC3E}">
        <p14:creationId xmlns:p14="http://schemas.microsoft.com/office/powerpoint/2010/main" val="1895441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35</a:t>
            </a:fld>
            <a:endParaRPr lang="fr-FR" dirty="0"/>
          </a:p>
        </p:txBody>
      </p:sp>
    </p:spTree>
    <p:extLst>
      <p:ext uri="{BB962C8B-B14F-4D97-AF65-F5344CB8AC3E}">
        <p14:creationId xmlns:p14="http://schemas.microsoft.com/office/powerpoint/2010/main" val="10726171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i="1" dirty="0">
                <a:solidFill>
                  <a:schemeClr val="tx1"/>
                </a:solidFill>
                <a:effectLst/>
                <a:latin typeface="+mn-lt"/>
                <a:ea typeface="Cambria" panose="02040503050406030204" pitchFamily="18" charset="0"/>
                <a:cs typeface="Times New Roman" panose="02020603050405020304" pitchFamily="18" charset="0"/>
              </a:rPr>
              <a:t>leur tirelire</a:t>
            </a:r>
            <a:r>
              <a:rPr lang="fr-FR" sz="1200" dirty="0">
                <a:solidFill>
                  <a:schemeClr val="tx1"/>
                </a:solidFill>
                <a:effectLst/>
                <a:latin typeface="+mn-lt"/>
                <a:ea typeface="Cambria" panose="02040503050406030204" pitchFamily="18" charset="0"/>
                <a:cs typeface="Times New Roman" panose="02020603050405020304" pitchFamily="18" charset="0"/>
              </a:rPr>
              <a:t> : chaque copain met des pièces dans sa propre tirelire.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spcAft>
                <a:spcPts val="0"/>
              </a:spcAft>
            </a:pPr>
            <a:r>
              <a:rPr lang="fr-FR" sz="1200" dirty="0">
                <a:solidFill>
                  <a:schemeClr val="tx1"/>
                </a:solidFill>
                <a:effectLst/>
                <a:latin typeface="+mn-lt"/>
                <a:ea typeface="Calibri" panose="020F0502020204030204" pitchFamily="34" charset="0"/>
                <a:cs typeface="Times New Roman" panose="02020603050405020304" pitchFamily="18" charset="0"/>
              </a:rPr>
              <a:t>Pour un traitement de la question du </a:t>
            </a:r>
            <a:r>
              <a:rPr lang="fr-FR" sz="1200" i="1" dirty="0">
                <a:solidFill>
                  <a:schemeClr val="tx1"/>
                </a:solidFill>
                <a:effectLst/>
                <a:latin typeface="+mn-lt"/>
                <a:ea typeface="Calibri" panose="020F0502020204030204" pitchFamily="34" charset="0"/>
                <a:cs typeface="Times New Roman" panose="02020603050405020304" pitchFamily="18" charset="0"/>
              </a:rPr>
              <a:t>leur</a:t>
            </a:r>
            <a:r>
              <a:rPr lang="fr-FR" sz="1200" dirty="0">
                <a:solidFill>
                  <a:schemeClr val="tx1"/>
                </a:solidFill>
                <a:effectLst/>
                <a:latin typeface="+mn-lt"/>
                <a:ea typeface="Calibri" panose="020F0502020204030204" pitchFamily="34" charset="0"/>
                <a:cs typeface="Times New Roman" panose="02020603050405020304" pitchFamily="18" charset="0"/>
              </a:rPr>
              <a:t>, voir la leçon CM1-21 </a:t>
            </a:r>
            <a:r>
              <a:rPr lang="fr-FR" sz="1200" i="1" dirty="0">
                <a:solidFill>
                  <a:schemeClr val="tx1"/>
                </a:solidFill>
                <a:effectLst/>
                <a:latin typeface="+mn-lt"/>
                <a:ea typeface="Calibri" panose="020F0502020204030204" pitchFamily="34" charset="0"/>
                <a:cs typeface="Times New Roman" panose="02020603050405020304" pitchFamily="18" charset="0"/>
              </a:rPr>
              <a:t>La bonne mesure</a:t>
            </a:r>
            <a:r>
              <a:rPr lang="fr-FR" sz="1200" dirty="0">
                <a:solidFill>
                  <a:schemeClr val="tx1"/>
                </a:solidFill>
                <a:effectLst/>
                <a:latin typeface="+mn-lt"/>
                <a:ea typeface="Calibri" panose="020F0502020204030204" pitchFamily="34" charset="0"/>
                <a:cs typeface="Times New Roman" panose="02020603050405020304" pitchFamily="18" charset="0"/>
              </a:rPr>
              <a:t> et pour un traitement du cas </a:t>
            </a:r>
            <a:r>
              <a:rPr lang="fr-FR" sz="1200" i="1" dirty="0">
                <a:solidFill>
                  <a:schemeClr val="tx1"/>
                </a:solidFill>
                <a:effectLst/>
                <a:latin typeface="+mn-lt"/>
                <a:ea typeface="Calibri" panose="020F0502020204030204" pitchFamily="34" charset="0"/>
                <a:cs typeface="Times New Roman" panose="02020603050405020304" pitchFamily="18" charset="0"/>
              </a:rPr>
              <a:t>sac de farine</a:t>
            </a:r>
            <a:r>
              <a:rPr lang="fr-FR" sz="1200" dirty="0">
                <a:solidFill>
                  <a:schemeClr val="tx1"/>
                </a:solidFill>
                <a:effectLst/>
                <a:latin typeface="+mn-lt"/>
                <a:ea typeface="Calibri" panose="020F0502020204030204" pitchFamily="34" charset="0"/>
                <a:cs typeface="Times New Roman" panose="02020603050405020304" pitchFamily="18" charset="0"/>
              </a:rPr>
              <a:t>, la leçon CM1-</a:t>
            </a:r>
            <a:r>
              <a:rPr lang="fr-FR" sz="1200" dirty="0">
                <a:solidFill>
                  <a:schemeClr val="tx1"/>
                </a:solidFill>
                <a:effectLst/>
                <a:latin typeface="+mn-lt"/>
                <a:ea typeface="Times New Roman" panose="02020603050405020304" pitchFamily="18" charset="0"/>
                <a:cs typeface="Times New Roman" panose="02020603050405020304" pitchFamily="18" charset="0"/>
              </a:rPr>
              <a:t>56 </a:t>
            </a:r>
            <a:r>
              <a:rPr lang="fr-FR" sz="1200" i="1" dirty="0">
                <a:solidFill>
                  <a:schemeClr val="tx1"/>
                </a:solidFill>
                <a:effectLst/>
                <a:latin typeface="+mn-lt"/>
                <a:ea typeface="Times New Roman" panose="02020603050405020304" pitchFamily="18" charset="0"/>
                <a:cs typeface="Times New Roman" panose="02020603050405020304" pitchFamily="18" charset="0"/>
              </a:rPr>
              <a:t>Petits problèmes de quantité.</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36</a:t>
            </a:fld>
            <a:endParaRPr lang="fr-FR" dirty="0"/>
          </a:p>
        </p:txBody>
      </p:sp>
    </p:spTree>
    <p:extLst>
      <p:ext uri="{BB962C8B-B14F-4D97-AF65-F5344CB8AC3E}">
        <p14:creationId xmlns:p14="http://schemas.microsoft.com/office/powerpoint/2010/main" val="7382047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dirty="0">
                <a:solidFill>
                  <a:schemeClr val="tx1"/>
                </a:solidFill>
                <a:effectLst/>
                <a:latin typeface="+mn-lt"/>
                <a:ea typeface="Calibri" panose="020F0502020204030204" pitchFamily="34" charset="0"/>
                <a:cs typeface="Times New Roman" panose="02020603050405020304" pitchFamily="18" charset="0"/>
              </a:rPr>
              <a:t>Donner éventuellement les mots : </a:t>
            </a:r>
            <a:r>
              <a:rPr lang="fr-FR" sz="1200" i="1" dirty="0">
                <a:solidFill>
                  <a:schemeClr val="tx1"/>
                </a:solidFill>
                <a:effectLst/>
                <a:latin typeface="+mn-lt"/>
                <a:ea typeface="Calibri" panose="020F0502020204030204" pitchFamily="34" charset="0"/>
                <a:cs typeface="Times New Roman" panose="02020603050405020304" pitchFamily="18" charset="0"/>
              </a:rPr>
              <a:t>ingrédient, produit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Quelques recettes contiennent de nombreux ingrédients. La plupart des produits se trouvent sur ces étagères.</a:t>
            </a:r>
          </a:p>
          <a:p>
            <a:endParaRPr lang="fr-FR" sz="1200" dirty="0">
              <a:solidFill>
                <a:schemeClr val="tx1"/>
              </a:solidFill>
              <a:latin typeface="+mn-lt"/>
            </a:endParaRPr>
          </a:p>
          <a:p>
            <a:pPr algn="just">
              <a:tabLst>
                <a:tab pos="681990" algn="l"/>
              </a:tabLst>
            </a:pPr>
            <a:r>
              <a:rPr lang="fr-FR" sz="1200" dirty="0">
                <a:solidFill>
                  <a:schemeClr val="tx1"/>
                </a:solidFill>
                <a:effectLst/>
                <a:latin typeface="+mn-lt"/>
                <a:ea typeface="Calibri" panose="020F0502020204030204" pitchFamily="34" charset="0"/>
                <a:cs typeface="Times New Roman" panose="02020603050405020304" pitchFamily="18" charset="0"/>
              </a:rPr>
              <a:t>Points à traiter à privilégier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accord dans le GN (D/N), locutions déterminatives </a:t>
            </a:r>
            <a:r>
              <a:rPr lang="fr-FR" sz="1200" i="1" dirty="0">
                <a:solidFill>
                  <a:schemeClr val="tx1"/>
                </a:solidFill>
                <a:effectLst/>
                <a:latin typeface="+mn-lt"/>
                <a:ea typeface="Calibri" panose="020F0502020204030204" pitchFamily="34" charset="0"/>
                <a:cs typeface="Times New Roman" panose="02020603050405020304" pitchFamily="18" charset="0"/>
              </a:rPr>
              <a:t>quelques, de nombreux, la plupart des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Expliquer aux élèves que </a:t>
            </a:r>
            <a:r>
              <a:rPr lang="fr-FR" sz="1200" i="1" dirty="0">
                <a:solidFill>
                  <a:schemeClr val="tx1"/>
                </a:solidFill>
                <a:effectLst/>
                <a:latin typeface="+mn-lt"/>
                <a:ea typeface="Calibri" panose="020F0502020204030204" pitchFamily="34" charset="0"/>
                <a:cs typeface="Times New Roman" panose="02020603050405020304" pitchFamily="18" charset="0"/>
              </a:rPr>
              <a:t>la plupart des produits</a:t>
            </a:r>
            <a:r>
              <a:rPr lang="fr-FR" sz="1200" dirty="0">
                <a:solidFill>
                  <a:schemeClr val="tx1"/>
                </a:solidFill>
                <a:effectLst/>
                <a:latin typeface="+mn-lt"/>
                <a:ea typeface="Calibri" panose="020F0502020204030204" pitchFamily="34" charset="0"/>
                <a:cs typeface="Times New Roman" panose="02020603050405020304" pitchFamily="18" charset="0"/>
              </a:rPr>
              <a:t> ne doit pas être interprété comme un groupe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du nom composé du nom </a:t>
            </a:r>
            <a:r>
              <a:rPr lang="fr-FR" sz="1200" i="1" dirty="0">
                <a:solidFill>
                  <a:schemeClr val="tx1"/>
                </a:solidFill>
                <a:effectLst/>
                <a:latin typeface="+mn-lt"/>
                <a:ea typeface="Calibri" panose="020F0502020204030204" pitchFamily="34" charset="0"/>
                <a:cs typeface="Times New Roman" panose="02020603050405020304" pitchFamily="18" charset="0"/>
              </a:rPr>
              <a:t>plupart</a:t>
            </a:r>
            <a:r>
              <a:rPr lang="fr-FR" sz="1200" dirty="0">
                <a:solidFill>
                  <a:schemeClr val="tx1"/>
                </a:solidFill>
                <a:effectLst/>
                <a:latin typeface="+mn-lt"/>
                <a:ea typeface="Calibri" panose="020F0502020204030204" pitchFamily="34" charset="0"/>
                <a:cs typeface="Times New Roman" panose="02020603050405020304" pitchFamily="18" charset="0"/>
              </a:rPr>
              <a:t> suivi du complément du nom </a:t>
            </a:r>
            <a:r>
              <a:rPr lang="fr-FR" sz="1200" i="1" dirty="0">
                <a:solidFill>
                  <a:schemeClr val="tx1"/>
                </a:solidFill>
                <a:effectLst/>
                <a:latin typeface="+mn-lt"/>
                <a:ea typeface="Calibri" panose="020F0502020204030204" pitchFamily="34" charset="0"/>
                <a:cs typeface="Times New Roman" panose="02020603050405020304" pitchFamily="18" charset="0"/>
              </a:rPr>
              <a:t>des produits</a:t>
            </a:r>
            <a:r>
              <a:rPr lang="fr-FR" sz="1200" dirty="0">
                <a:solidFill>
                  <a:schemeClr val="tx1"/>
                </a:solidFill>
                <a:effectLst/>
                <a:latin typeface="+mn-lt"/>
                <a:ea typeface="Calibri" panose="020F0502020204030204" pitchFamily="34" charset="0"/>
                <a:cs typeface="Times New Roman" panose="02020603050405020304" pitchFamily="18" charset="0"/>
              </a:rPr>
              <a:t> mais comme un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groupe du nom composé du déterminant </a:t>
            </a:r>
            <a:r>
              <a:rPr lang="fr-FR" sz="1200" i="1" dirty="0">
                <a:solidFill>
                  <a:schemeClr val="tx1"/>
                </a:solidFill>
                <a:effectLst/>
                <a:latin typeface="+mn-lt"/>
                <a:ea typeface="Calibri" panose="020F0502020204030204" pitchFamily="34" charset="0"/>
                <a:cs typeface="Times New Roman" panose="02020603050405020304" pitchFamily="18" charset="0"/>
              </a:rPr>
              <a:t>la plupart des</a:t>
            </a:r>
            <a:r>
              <a:rPr lang="fr-FR" sz="1200" dirty="0">
                <a:solidFill>
                  <a:schemeClr val="tx1"/>
                </a:solidFill>
                <a:effectLst/>
                <a:latin typeface="+mn-lt"/>
                <a:ea typeface="Calibri" panose="020F0502020204030204" pitchFamily="34" charset="0"/>
                <a:cs typeface="Times New Roman" panose="02020603050405020304" pitchFamily="18" charset="0"/>
              </a:rPr>
              <a:t> suivi du nom </a:t>
            </a:r>
            <a:r>
              <a:rPr lang="fr-FR" sz="1200" i="1" dirty="0">
                <a:solidFill>
                  <a:schemeClr val="tx1"/>
                </a:solidFill>
                <a:effectLst/>
                <a:latin typeface="+mn-lt"/>
                <a:ea typeface="Calibri" panose="020F0502020204030204" pitchFamily="34" charset="0"/>
                <a:cs typeface="Times New Roman" panose="02020603050405020304" pitchFamily="18" charset="0"/>
              </a:rPr>
              <a:t>produits</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accord S/V</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présent, verbe </a:t>
            </a:r>
            <a:r>
              <a:rPr lang="fr-FR" sz="1200" i="1" dirty="0">
                <a:solidFill>
                  <a:schemeClr val="tx1"/>
                </a:solidFill>
                <a:effectLst/>
                <a:latin typeface="+mn-lt"/>
                <a:ea typeface="Calibri" panose="020F0502020204030204" pitchFamily="34" charset="0"/>
                <a:cs typeface="Times New Roman" panose="02020603050405020304" pitchFamily="18" charset="0"/>
              </a:rPr>
              <a:t>contenir</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i="1" dirty="0">
                <a:solidFill>
                  <a:schemeClr val="tx1"/>
                </a:solidFill>
                <a:effectLst/>
                <a:latin typeface="+mn-lt"/>
                <a:ea typeface="Calibri" panose="020F0502020204030204" pitchFamily="34" charset="0"/>
                <a:cs typeface="Times New Roman" panose="02020603050405020304" pitchFamily="18" charset="0"/>
              </a:rPr>
              <a:t>- ces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37</a:t>
            </a:fld>
            <a:endParaRPr lang="fr-FR" dirty="0"/>
          </a:p>
        </p:txBody>
      </p:sp>
    </p:spTree>
    <p:extLst>
      <p:ext uri="{BB962C8B-B14F-4D97-AF65-F5344CB8AC3E}">
        <p14:creationId xmlns:p14="http://schemas.microsoft.com/office/powerpoint/2010/main" val="42243905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FBF30-9DFD-2E48-91E1-AB41E41B4F6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EC8927-85F1-02AB-BAA2-7462B1CE29C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C10F35C-B13A-98B5-D2CB-EB289D16EDF2}"/>
              </a:ext>
            </a:extLst>
          </p:cNvPr>
          <p:cNvSpPr>
            <a:spLocks noGrp="1"/>
          </p:cNvSpPr>
          <p:nvPr>
            <p:ph type="body" idx="1"/>
          </p:nvPr>
        </p:nvSpPr>
        <p:spPr/>
        <p:txBody>
          <a:bodyPr/>
          <a:lstStyle/>
          <a:p>
            <a:pPr algn="just">
              <a:tabLst>
                <a:tab pos="681990" algn="l"/>
              </a:tabLst>
            </a:pPr>
            <a:r>
              <a:rPr lang="fr-FR" sz="1200" dirty="0">
                <a:solidFill>
                  <a:schemeClr val="tx1"/>
                </a:solidFill>
                <a:effectLst/>
                <a:latin typeface="+mn-lt"/>
                <a:ea typeface="Calibri" panose="020F0502020204030204" pitchFamily="34" charset="0"/>
                <a:cs typeface="Times New Roman" panose="02020603050405020304" pitchFamily="18" charset="0"/>
              </a:rPr>
              <a:t>Points à traiter à privilégier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accord dans le GN (D/N), locutions déterminatives </a:t>
            </a:r>
            <a:r>
              <a:rPr lang="fr-FR" sz="1200" i="1" dirty="0">
                <a:solidFill>
                  <a:schemeClr val="tx1"/>
                </a:solidFill>
                <a:effectLst/>
                <a:latin typeface="+mn-lt"/>
                <a:ea typeface="Calibri" panose="020F0502020204030204" pitchFamily="34" charset="0"/>
                <a:cs typeface="Times New Roman" panose="02020603050405020304" pitchFamily="18" charset="0"/>
              </a:rPr>
              <a:t>quelques, de nombreux, la plupart des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Expliquer aux élèves que </a:t>
            </a:r>
            <a:r>
              <a:rPr lang="fr-FR" sz="1200" i="1" dirty="0">
                <a:solidFill>
                  <a:schemeClr val="tx1"/>
                </a:solidFill>
                <a:effectLst/>
                <a:latin typeface="+mn-lt"/>
                <a:ea typeface="Calibri" panose="020F0502020204030204" pitchFamily="34" charset="0"/>
                <a:cs typeface="Times New Roman" panose="02020603050405020304" pitchFamily="18" charset="0"/>
              </a:rPr>
              <a:t>la plupart des produits</a:t>
            </a:r>
            <a:r>
              <a:rPr lang="fr-FR" sz="1200" dirty="0">
                <a:solidFill>
                  <a:schemeClr val="tx1"/>
                </a:solidFill>
                <a:effectLst/>
                <a:latin typeface="+mn-lt"/>
                <a:ea typeface="Calibri" panose="020F0502020204030204" pitchFamily="34" charset="0"/>
                <a:cs typeface="Times New Roman" panose="02020603050405020304" pitchFamily="18" charset="0"/>
              </a:rPr>
              <a:t> ne doit pas être interprété comme un groupe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du nom composé du nom </a:t>
            </a:r>
            <a:r>
              <a:rPr lang="fr-FR" sz="1200" i="1" dirty="0">
                <a:solidFill>
                  <a:schemeClr val="tx1"/>
                </a:solidFill>
                <a:effectLst/>
                <a:latin typeface="+mn-lt"/>
                <a:ea typeface="Calibri" panose="020F0502020204030204" pitchFamily="34" charset="0"/>
                <a:cs typeface="Times New Roman" panose="02020603050405020304" pitchFamily="18" charset="0"/>
              </a:rPr>
              <a:t>plupart</a:t>
            </a:r>
            <a:r>
              <a:rPr lang="fr-FR" sz="1200" dirty="0">
                <a:solidFill>
                  <a:schemeClr val="tx1"/>
                </a:solidFill>
                <a:effectLst/>
                <a:latin typeface="+mn-lt"/>
                <a:ea typeface="Calibri" panose="020F0502020204030204" pitchFamily="34" charset="0"/>
                <a:cs typeface="Times New Roman" panose="02020603050405020304" pitchFamily="18" charset="0"/>
              </a:rPr>
              <a:t> suivi du complément du nom </a:t>
            </a:r>
            <a:r>
              <a:rPr lang="fr-FR" sz="1200" i="1" dirty="0">
                <a:solidFill>
                  <a:schemeClr val="tx1"/>
                </a:solidFill>
                <a:effectLst/>
                <a:latin typeface="+mn-lt"/>
                <a:ea typeface="Calibri" panose="020F0502020204030204" pitchFamily="34" charset="0"/>
                <a:cs typeface="Times New Roman" panose="02020603050405020304" pitchFamily="18" charset="0"/>
              </a:rPr>
              <a:t>des produits</a:t>
            </a:r>
            <a:r>
              <a:rPr lang="fr-FR" sz="1200" dirty="0">
                <a:solidFill>
                  <a:schemeClr val="tx1"/>
                </a:solidFill>
                <a:effectLst/>
                <a:latin typeface="+mn-lt"/>
                <a:ea typeface="Calibri" panose="020F0502020204030204" pitchFamily="34" charset="0"/>
                <a:cs typeface="Times New Roman" panose="02020603050405020304" pitchFamily="18" charset="0"/>
              </a:rPr>
              <a:t> mais comme un </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groupe du nom composé du déterminant </a:t>
            </a:r>
            <a:r>
              <a:rPr lang="fr-FR" sz="1200" i="1" dirty="0">
                <a:solidFill>
                  <a:schemeClr val="tx1"/>
                </a:solidFill>
                <a:effectLst/>
                <a:latin typeface="+mn-lt"/>
                <a:ea typeface="Calibri" panose="020F0502020204030204" pitchFamily="34" charset="0"/>
                <a:cs typeface="Times New Roman" panose="02020603050405020304" pitchFamily="18" charset="0"/>
              </a:rPr>
              <a:t>la plupart des</a:t>
            </a:r>
            <a:r>
              <a:rPr lang="fr-FR" sz="1200" dirty="0">
                <a:solidFill>
                  <a:schemeClr val="tx1"/>
                </a:solidFill>
                <a:effectLst/>
                <a:latin typeface="+mn-lt"/>
                <a:ea typeface="Calibri" panose="020F0502020204030204" pitchFamily="34" charset="0"/>
                <a:cs typeface="Times New Roman" panose="02020603050405020304" pitchFamily="18" charset="0"/>
              </a:rPr>
              <a:t> suivi du nom </a:t>
            </a:r>
            <a:r>
              <a:rPr lang="fr-FR" sz="1200" i="1" dirty="0">
                <a:solidFill>
                  <a:schemeClr val="tx1"/>
                </a:solidFill>
                <a:effectLst/>
                <a:latin typeface="+mn-lt"/>
                <a:ea typeface="Calibri" panose="020F0502020204030204" pitchFamily="34" charset="0"/>
                <a:cs typeface="Times New Roman" panose="02020603050405020304" pitchFamily="18" charset="0"/>
              </a:rPr>
              <a:t>produits</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accord S/V</a:t>
            </a:r>
          </a:p>
          <a:p>
            <a:pPr algn="just"/>
            <a:r>
              <a:rPr lang="fr-FR" sz="1200" dirty="0">
                <a:solidFill>
                  <a:schemeClr val="tx1"/>
                </a:solidFill>
                <a:effectLst/>
                <a:latin typeface="+mn-lt"/>
                <a:ea typeface="Calibri" panose="020F0502020204030204" pitchFamily="34" charset="0"/>
                <a:cs typeface="Times New Roman" panose="02020603050405020304" pitchFamily="18" charset="0"/>
              </a:rPr>
              <a:t>- présent, verbe </a:t>
            </a:r>
            <a:r>
              <a:rPr lang="fr-FR" sz="1200" i="1" dirty="0">
                <a:solidFill>
                  <a:schemeClr val="tx1"/>
                </a:solidFill>
                <a:effectLst/>
                <a:latin typeface="+mn-lt"/>
                <a:ea typeface="Calibri" panose="020F0502020204030204" pitchFamily="34" charset="0"/>
                <a:cs typeface="Times New Roman" panose="02020603050405020304" pitchFamily="18" charset="0"/>
              </a:rPr>
              <a:t>contenir</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i="1" dirty="0">
                <a:solidFill>
                  <a:schemeClr val="tx1"/>
                </a:solidFill>
                <a:effectLst/>
                <a:latin typeface="+mn-lt"/>
                <a:ea typeface="Calibri" panose="020F0502020204030204" pitchFamily="34" charset="0"/>
                <a:cs typeface="Times New Roman" panose="02020603050405020304" pitchFamily="18" charset="0"/>
              </a:rPr>
              <a:t>- ces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BDB7DC79-E535-2DF6-6EE0-43175EA8D74D}"/>
              </a:ext>
            </a:extLst>
          </p:cNvPr>
          <p:cNvSpPr>
            <a:spLocks noGrp="1"/>
          </p:cNvSpPr>
          <p:nvPr>
            <p:ph type="sldNum" sz="quarter" idx="5"/>
          </p:nvPr>
        </p:nvSpPr>
        <p:spPr/>
        <p:txBody>
          <a:bodyPr/>
          <a:lstStyle/>
          <a:p>
            <a:fld id="{DED31AE9-63BD-2C46-83DF-3F7E40509CED}" type="slidenum">
              <a:rPr lang="fr-FR" smtClean="0"/>
              <a:t>38</a:t>
            </a:fld>
            <a:endParaRPr lang="fr-FR" dirty="0"/>
          </a:p>
        </p:txBody>
      </p:sp>
    </p:spTree>
    <p:extLst>
      <p:ext uri="{BB962C8B-B14F-4D97-AF65-F5344CB8AC3E}">
        <p14:creationId xmlns:p14="http://schemas.microsoft.com/office/powerpoint/2010/main" val="2133213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6B2AC-E421-7CEA-FDED-D4FD2C4F94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629311B-5403-4A80-1E8E-D2212BF6114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CCE748-BB26-3181-FD84-381911D57B4A}"/>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rPr>
              <a:t>Son chat préféré</a:t>
            </a:r>
            <a:r>
              <a:rPr lang="fr-FR" sz="1200" dirty="0">
                <a:solidFill>
                  <a:schemeClr val="tx1"/>
                </a:solidFill>
                <a:effectLst/>
                <a:latin typeface="+mn-lt"/>
                <a:ea typeface="Cambria" panose="02040503050406030204" pitchFamily="18" charset="0"/>
              </a:rPr>
              <a:t> se prélasse toute la journée, et aussi toute la nuit.’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Singulier : forme singulier du déterminant ; au pluriel, on aurait </a:t>
            </a:r>
            <a:r>
              <a:rPr lang="fr-FR" sz="1200" i="1" dirty="0">
                <a:solidFill>
                  <a:schemeClr val="tx1"/>
                </a:solidFill>
                <a:effectLst/>
                <a:latin typeface="+mn-lt"/>
                <a:ea typeface="Cambria" panose="02040503050406030204" pitchFamily="18" charset="0"/>
                <a:cs typeface="Times New Roman" panose="02020603050405020304" pitchFamily="18" charset="0"/>
              </a:rPr>
              <a:t>ses.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E317C82A-2C73-502F-5A9E-1A01B4F12186}"/>
              </a:ext>
            </a:extLst>
          </p:cNvPr>
          <p:cNvSpPr>
            <a:spLocks noGrp="1"/>
          </p:cNvSpPr>
          <p:nvPr>
            <p:ph type="sldNum" sz="quarter" idx="5"/>
          </p:nvPr>
        </p:nvSpPr>
        <p:spPr/>
        <p:txBody>
          <a:bodyPr/>
          <a:lstStyle/>
          <a:p>
            <a:fld id="{DED31AE9-63BD-2C46-83DF-3F7E40509CED}" type="slidenum">
              <a:rPr lang="fr-FR" smtClean="0"/>
              <a:t>4</a:t>
            </a:fld>
            <a:endParaRPr lang="fr-FR" dirty="0"/>
          </a:p>
        </p:txBody>
      </p:sp>
    </p:spTree>
    <p:extLst>
      <p:ext uri="{BB962C8B-B14F-4D97-AF65-F5344CB8AC3E}">
        <p14:creationId xmlns:p14="http://schemas.microsoft.com/office/powerpoint/2010/main" val="2519665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9271D-BA6F-A176-C96F-F9F64A53AF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3EB7E42-FFC1-5A6D-EB16-401CAAE59F5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7D5C76-1EF2-AC46-1703-1DF3002BA241}"/>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cs typeface="Times New Roman" panose="02020603050405020304" pitchFamily="18" charset="0"/>
              </a:rPr>
              <a:t>Leur cheval</a:t>
            </a:r>
            <a:r>
              <a:rPr lang="fr-FR" sz="1200" dirty="0">
                <a:solidFill>
                  <a:schemeClr val="tx1"/>
                </a:solidFill>
                <a:effectLst/>
                <a:latin typeface="+mn-lt"/>
                <a:ea typeface="Cambria" panose="02040503050406030204" pitchFamily="18" charset="0"/>
                <a:cs typeface="Times New Roman" panose="02020603050405020304" pitchFamily="18" charset="0"/>
              </a:rPr>
              <a:t> ne mange pas de pâquerettes.</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Singulier : forme singulier du nom ; au pluriel, on aurait </a:t>
            </a:r>
            <a:r>
              <a:rPr lang="fr-FR" sz="1200" i="1" dirty="0">
                <a:solidFill>
                  <a:schemeClr val="tx1"/>
                </a:solidFill>
                <a:effectLst/>
                <a:latin typeface="+mn-lt"/>
                <a:ea typeface="Cambria" panose="02040503050406030204" pitchFamily="18" charset="0"/>
                <a:cs typeface="Times New Roman" panose="02020603050405020304" pitchFamily="18" charset="0"/>
              </a:rPr>
              <a:t>chevaux.</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FD7E0FF-717D-9C85-231D-D37650F8A799}"/>
              </a:ext>
            </a:extLst>
          </p:cNvPr>
          <p:cNvSpPr>
            <a:spLocks noGrp="1"/>
          </p:cNvSpPr>
          <p:nvPr>
            <p:ph type="sldNum" sz="quarter" idx="5"/>
          </p:nvPr>
        </p:nvSpPr>
        <p:spPr/>
        <p:txBody>
          <a:bodyPr/>
          <a:lstStyle/>
          <a:p>
            <a:fld id="{DED31AE9-63BD-2C46-83DF-3F7E40509CED}" type="slidenum">
              <a:rPr lang="fr-FR" smtClean="0"/>
              <a:t>5</a:t>
            </a:fld>
            <a:endParaRPr lang="fr-FR" dirty="0"/>
          </a:p>
        </p:txBody>
      </p:sp>
    </p:spTree>
    <p:extLst>
      <p:ext uri="{BB962C8B-B14F-4D97-AF65-F5344CB8AC3E}">
        <p14:creationId xmlns:p14="http://schemas.microsoft.com/office/powerpoint/2010/main" val="1608566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74810-2CF4-731B-8852-A6362B5D9F8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038BCA1-1094-E153-2FAB-ECBD31D3FAE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88F7BC-7E26-0103-2574-EE9B330C8ADE}"/>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‘À la main, elle tenait un sac de </a:t>
            </a:r>
            <a:r>
              <a:rPr lang="fr-FR" sz="1200" i="1" dirty="0">
                <a:solidFill>
                  <a:schemeClr val="tx1"/>
                </a:solidFill>
                <a:effectLst/>
                <a:latin typeface="+mn-lt"/>
                <a:ea typeface="Cambria" panose="02040503050406030204" pitchFamily="18" charset="0"/>
                <a:cs typeface="Times New Roman" panose="02020603050405020304" pitchFamily="18" charset="0"/>
              </a:rPr>
              <a:t>biscuits à l’orange</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Pluriel : il faut réfléchir – on sait qu’il y a plusieurs biscuits dans un sac, on peut les compter. On s’appuie sur une de nos connaissances.</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482AB8D4-EE8B-1893-77FD-F689A9599314}"/>
              </a:ext>
            </a:extLst>
          </p:cNvPr>
          <p:cNvSpPr>
            <a:spLocks noGrp="1"/>
          </p:cNvSpPr>
          <p:nvPr>
            <p:ph type="sldNum" sz="quarter" idx="5"/>
          </p:nvPr>
        </p:nvSpPr>
        <p:spPr/>
        <p:txBody>
          <a:bodyPr/>
          <a:lstStyle/>
          <a:p>
            <a:fld id="{DED31AE9-63BD-2C46-83DF-3F7E40509CED}" type="slidenum">
              <a:rPr lang="fr-FR" smtClean="0"/>
              <a:t>6</a:t>
            </a:fld>
            <a:endParaRPr lang="fr-FR" dirty="0"/>
          </a:p>
        </p:txBody>
      </p:sp>
    </p:spTree>
    <p:extLst>
      <p:ext uri="{BB962C8B-B14F-4D97-AF65-F5344CB8AC3E}">
        <p14:creationId xmlns:p14="http://schemas.microsoft.com/office/powerpoint/2010/main" val="2213476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862F0-04AC-D7D8-0BC8-C71219B69CB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7BBC45-BBA1-EFD9-91E0-4733BC3218C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85D1C41-0C06-8F48-ED36-5E42147D36E6}"/>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dirty="0">
                <a:solidFill>
                  <a:schemeClr val="tx1"/>
                </a:solidFill>
                <a:effectLst/>
                <a:latin typeface="+mn-lt"/>
                <a:ea typeface="Cambria" panose="02040503050406030204" pitchFamily="18" charset="0"/>
              </a:rPr>
              <a:t>Le soir, </a:t>
            </a:r>
            <a:r>
              <a:rPr lang="fr-FR" sz="1200" i="1" dirty="0">
                <a:solidFill>
                  <a:schemeClr val="tx1"/>
                </a:solidFill>
                <a:effectLst/>
                <a:latin typeface="+mn-lt"/>
                <a:ea typeface="Cambria" panose="02040503050406030204" pitchFamily="18" charset="0"/>
              </a:rPr>
              <a:t>quelques insectes</a:t>
            </a:r>
            <a:r>
              <a:rPr lang="fr-FR" sz="1200" dirty="0">
                <a:solidFill>
                  <a:schemeClr val="tx1"/>
                </a:solidFill>
                <a:effectLst/>
                <a:latin typeface="+mn-lt"/>
                <a:ea typeface="Cambria" panose="02040503050406030204" pitchFamily="18" charset="0"/>
              </a:rPr>
              <a:t> tournent autour de la lampe</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rPr>
              <a:t>Pluriel : sens du déterminant ; liaison.</a:t>
            </a:r>
            <a:r>
              <a:rPr lang="fr-FR" sz="1200" dirty="0">
                <a:solidFill>
                  <a:schemeClr val="tx1"/>
                </a:solidFill>
                <a:effectLst/>
                <a:latin typeface="+mn-lt"/>
              </a:rPr>
              <a:t>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BEDD04C-BFDF-A75A-05CC-CA4C0E55FC63}"/>
              </a:ext>
            </a:extLst>
          </p:cNvPr>
          <p:cNvSpPr>
            <a:spLocks noGrp="1"/>
          </p:cNvSpPr>
          <p:nvPr>
            <p:ph type="sldNum" sz="quarter" idx="5"/>
          </p:nvPr>
        </p:nvSpPr>
        <p:spPr/>
        <p:txBody>
          <a:bodyPr/>
          <a:lstStyle/>
          <a:p>
            <a:fld id="{DED31AE9-63BD-2C46-83DF-3F7E40509CED}" type="slidenum">
              <a:rPr lang="fr-FR" smtClean="0"/>
              <a:t>7</a:t>
            </a:fld>
            <a:endParaRPr lang="fr-FR" dirty="0"/>
          </a:p>
        </p:txBody>
      </p:sp>
    </p:spTree>
    <p:extLst>
      <p:ext uri="{BB962C8B-B14F-4D97-AF65-F5344CB8AC3E}">
        <p14:creationId xmlns:p14="http://schemas.microsoft.com/office/powerpoint/2010/main" val="1680920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D3B65-8142-0E37-BE67-539698F2B88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960483-7F8F-DFF4-A812-3F64222C7C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C66090E-29D2-A369-DB56-6C933EBCEB57}"/>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rPr>
              <a:t>Chats échaudés</a:t>
            </a:r>
            <a:r>
              <a:rPr lang="fr-FR" sz="1200" dirty="0">
                <a:solidFill>
                  <a:schemeClr val="tx1"/>
                </a:solidFill>
                <a:effectLst/>
                <a:latin typeface="+mn-lt"/>
                <a:ea typeface="Cambria" panose="02040503050406030204" pitchFamily="18" charset="0"/>
              </a:rPr>
              <a:t> craignent l’eau froide</a:t>
            </a:r>
            <a:r>
              <a:rPr lang="fr-FR" sz="1200" dirty="0">
                <a:solidFill>
                  <a:schemeClr val="tx1"/>
                </a:solidFill>
                <a:effectLst/>
                <a:latin typeface="+mn-lt"/>
                <a:ea typeface="Cambria" panose="02040503050406030204" pitchFamily="18" charset="0"/>
                <a:cs typeface="Times New Roman" panose="02020603050405020304" pitchFamily="18" charset="0"/>
              </a:rPr>
              <a:t>.</a:t>
            </a:r>
            <a:r>
              <a:rPr lang="fr-FR" sz="1200" dirty="0">
                <a:solidFill>
                  <a:schemeClr val="tx1"/>
                </a:solidFill>
                <a:effectLst/>
                <a:latin typeface="+mn-lt"/>
                <a:ea typeface="Cambria" panose="02040503050406030204" pitchFamily="18" charset="0"/>
              </a:rPr>
              <a:t>’</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Pluriel : forme du verbe à la personne 6. Au singulier, on aurait </a:t>
            </a:r>
            <a:r>
              <a:rPr lang="fr-FR" sz="1200" i="1" dirty="0">
                <a:solidFill>
                  <a:schemeClr val="tx1"/>
                </a:solidFill>
                <a:effectLst/>
                <a:latin typeface="+mn-lt"/>
                <a:ea typeface="Cambria" panose="02040503050406030204" pitchFamily="18" charset="0"/>
                <a:cs typeface="Times New Roman" panose="02020603050405020304" pitchFamily="18" charset="0"/>
              </a:rPr>
              <a:t>Chat échaudé craint l’eau froide</a:t>
            </a:r>
            <a:r>
              <a:rPr lang="fr-FR" sz="1200" dirty="0">
                <a:solidFill>
                  <a:schemeClr val="tx1"/>
                </a:solidFill>
                <a:effectLst/>
                <a:latin typeface="+mn-lt"/>
                <a:ea typeface="Cambria" panose="02040503050406030204" pitchFamily="18" charset="0"/>
                <a:cs typeface="Times New Roman" panose="02020603050405020304" pitchFamily="18" charset="0"/>
              </a:rPr>
              <a:t>…</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7E354BCB-3561-B501-398E-3D23098EA737}"/>
              </a:ext>
            </a:extLst>
          </p:cNvPr>
          <p:cNvSpPr>
            <a:spLocks noGrp="1"/>
          </p:cNvSpPr>
          <p:nvPr>
            <p:ph type="sldNum" sz="quarter" idx="5"/>
          </p:nvPr>
        </p:nvSpPr>
        <p:spPr/>
        <p:txBody>
          <a:bodyPr/>
          <a:lstStyle/>
          <a:p>
            <a:fld id="{DED31AE9-63BD-2C46-83DF-3F7E40509CED}" type="slidenum">
              <a:rPr lang="fr-FR" smtClean="0"/>
              <a:t>8</a:t>
            </a:fld>
            <a:endParaRPr lang="fr-FR" dirty="0"/>
          </a:p>
        </p:txBody>
      </p:sp>
    </p:spTree>
    <p:extLst>
      <p:ext uri="{BB962C8B-B14F-4D97-AF65-F5344CB8AC3E}">
        <p14:creationId xmlns:p14="http://schemas.microsoft.com/office/powerpoint/2010/main" val="3360561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E50BB-881B-349B-D55F-651D555B136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93BCB2E-0259-0941-CA32-DA9C1334A66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959D042-02AE-8462-9265-375983EA8FF9}"/>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la phrase, </a:t>
            </a:r>
            <a:r>
              <a:rPr lang="fr-FR" sz="1200" b="1" dirty="0">
                <a:solidFill>
                  <a:schemeClr val="tx1"/>
                </a:solidFill>
                <a:effectLst/>
                <a:latin typeface="+mn-lt"/>
                <a:ea typeface="Cambria" panose="02040503050406030204" pitchFamily="18" charset="0"/>
                <a:cs typeface="Times New Roman" panose="02020603050405020304" pitchFamily="18" charset="0"/>
              </a:rPr>
              <a:t>dire</a:t>
            </a:r>
            <a:r>
              <a:rPr lang="fr-FR" sz="1200" dirty="0">
                <a:solidFill>
                  <a:schemeClr val="tx1"/>
                </a:solidFill>
                <a:effectLst/>
                <a:latin typeface="+mn-lt"/>
                <a:ea typeface="Cambria" panose="02040503050406030204" pitchFamily="18" charset="0"/>
                <a:cs typeface="Times New Roman" panose="02020603050405020304" pitchFamily="18" charset="0"/>
              </a:rPr>
              <a:t> le groupe du nom concerné et </a:t>
            </a:r>
            <a:r>
              <a:rPr lang="fr-FR" sz="1200" b="1" dirty="0">
                <a:solidFill>
                  <a:schemeClr val="tx1"/>
                </a:solidFill>
                <a:effectLst/>
                <a:latin typeface="+mn-lt"/>
                <a:ea typeface="Cambria" panose="02040503050406030204" pitchFamily="18" charset="0"/>
                <a:cs typeface="Times New Roman" panose="02020603050405020304" pitchFamily="18" charset="0"/>
              </a:rPr>
              <a:t>répéter</a:t>
            </a:r>
            <a:r>
              <a:rPr lang="fr-FR" sz="1200" dirty="0">
                <a:solidFill>
                  <a:schemeClr val="tx1"/>
                </a:solidFill>
                <a:effectLst/>
                <a:latin typeface="+mn-lt"/>
                <a:ea typeface="Cambria" panose="02040503050406030204" pitchFamily="18" charset="0"/>
                <a:cs typeface="Times New Roman" panose="02020603050405020304" pitchFamily="18" charset="0"/>
              </a:rPr>
              <a:t> la phrase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mbria" panose="02040503050406030204" pitchFamily="18" charset="0"/>
                <a:cs typeface="Times New Roman" panose="02020603050405020304" pitchFamily="18" charset="0"/>
              </a:rPr>
              <a:t>   ‘</a:t>
            </a:r>
            <a:r>
              <a:rPr lang="fr-FR" sz="1200" i="1" dirty="0">
                <a:solidFill>
                  <a:schemeClr val="tx1"/>
                </a:solidFill>
                <a:effectLst/>
                <a:latin typeface="+mn-lt"/>
                <a:ea typeface="Cambria" panose="02040503050406030204" pitchFamily="18" charset="0"/>
              </a:rPr>
              <a:t>Quels gâteaux</a:t>
            </a:r>
            <a:r>
              <a:rPr lang="fr-FR" sz="1200" dirty="0">
                <a:solidFill>
                  <a:schemeClr val="tx1"/>
                </a:solidFill>
                <a:effectLst/>
                <a:latin typeface="+mn-lt"/>
                <a:ea typeface="Cambria" panose="02040503050406030204" pitchFamily="18" charset="0"/>
              </a:rPr>
              <a:t> est-ce que tu voudrais acheter ?’</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dirty="0">
                <a:solidFill>
                  <a:schemeClr val="tx1"/>
                </a:solidFill>
                <a:effectLst/>
                <a:latin typeface="+mn-lt"/>
                <a:ea typeface="Cambria" panose="02040503050406030204" pitchFamily="18" charset="0"/>
                <a:cs typeface="Times New Roman" panose="02020603050405020304" pitchFamily="18" charset="0"/>
              </a:rPr>
              <a:t>On ne sait pas : un seul ou plusieurs gâteaux ? Il faut voir le contexte. Peut-être c’est un seul gros gâteau pour toute la tablée, ou plusieurs petits, un par personne.</a:t>
            </a: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74C311E-6A44-502E-77B4-9F466202FE47}"/>
              </a:ext>
            </a:extLst>
          </p:cNvPr>
          <p:cNvSpPr>
            <a:spLocks noGrp="1"/>
          </p:cNvSpPr>
          <p:nvPr>
            <p:ph type="sldNum" sz="quarter" idx="5"/>
          </p:nvPr>
        </p:nvSpPr>
        <p:spPr/>
        <p:txBody>
          <a:bodyPr/>
          <a:lstStyle/>
          <a:p>
            <a:fld id="{DED31AE9-63BD-2C46-83DF-3F7E40509CED}" type="slidenum">
              <a:rPr lang="fr-FR" smtClean="0"/>
              <a:t>9</a:t>
            </a:fld>
            <a:endParaRPr lang="fr-FR" dirty="0"/>
          </a:p>
        </p:txBody>
      </p:sp>
    </p:spTree>
    <p:extLst>
      <p:ext uri="{BB962C8B-B14F-4D97-AF65-F5344CB8AC3E}">
        <p14:creationId xmlns:p14="http://schemas.microsoft.com/office/powerpoint/2010/main" val="4059322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DDE85D-E6BD-4DAB-5761-BBBB9E04383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5233908-E8AE-23C4-4483-FBB9E24B54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2024136-6BE2-44BA-4B45-11AD3A0EF3ED}"/>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5" name="Espace réservé du pied de page 4">
            <a:extLst>
              <a:ext uri="{FF2B5EF4-FFF2-40B4-BE49-F238E27FC236}">
                <a16:creationId xmlns:a16="http://schemas.microsoft.com/office/drawing/2014/main" id="{C822AEC9-5B90-1D71-3765-7D4655EAA53D}"/>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7FD3335-5FB4-7B45-B0F6-301114A80109}"/>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673680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6425C8-4D88-1F41-5099-FFF9CEC195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423AE38-0990-EB07-BC1A-7865A557F0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EFC442-18FE-5C47-1560-80270FD7DE13}"/>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5" name="Espace réservé du pied de page 4">
            <a:extLst>
              <a:ext uri="{FF2B5EF4-FFF2-40B4-BE49-F238E27FC236}">
                <a16:creationId xmlns:a16="http://schemas.microsoft.com/office/drawing/2014/main" id="{93F072C0-E7F4-743C-0AE4-2549C178265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6A1FFF5A-BBFE-F52B-A28C-686D0067E79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67783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493F53-EF5E-B40F-61CF-39A7701E4F2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1C72441-0976-EDF6-3C3F-EAC7613CC43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E6C0B2-6AC4-EF15-EBA5-C271DB2F9F29}"/>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5" name="Espace réservé du pied de page 4">
            <a:extLst>
              <a:ext uri="{FF2B5EF4-FFF2-40B4-BE49-F238E27FC236}">
                <a16:creationId xmlns:a16="http://schemas.microsoft.com/office/drawing/2014/main" id="{F00E01EF-A442-25B1-36DE-C7CABCB733C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5F5F624F-2E4B-0EBA-D44D-2B937437CF1D}"/>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1723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B3EDF-7136-AF70-1737-BAF09E9959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88F2C45-78ED-C4FB-5682-C906975B7BB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060DB5-4B2F-7163-19C1-296109CE7F59}"/>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5" name="Espace réservé du pied de page 4">
            <a:extLst>
              <a:ext uri="{FF2B5EF4-FFF2-40B4-BE49-F238E27FC236}">
                <a16:creationId xmlns:a16="http://schemas.microsoft.com/office/drawing/2014/main" id="{5416EB94-C325-5291-B46B-2E0529149719}"/>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2978BE2-4768-8498-304F-5C2EFC289537}"/>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8247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33886D-FBD0-DD1B-BF05-C647262A3B9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9CD904E-A40B-B171-8195-EA5E90EBAD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31DECA7-2FC4-A422-C085-49387A6F9EDC}"/>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5" name="Espace réservé du pied de page 4">
            <a:extLst>
              <a:ext uri="{FF2B5EF4-FFF2-40B4-BE49-F238E27FC236}">
                <a16:creationId xmlns:a16="http://schemas.microsoft.com/office/drawing/2014/main" id="{A897DD49-E4C3-61D6-7180-E66FBD1774F3}"/>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B9F9EED4-3711-6491-EB54-0AF37BAD0A22}"/>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2335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D93841-034B-D7D1-610F-5920E6A3627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F5A6095-C3C5-6007-F63D-13E338D811F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F0C1E2F-DD3B-D25D-B58B-61543DE2A9A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906CFE7-9C60-FA67-2E8E-00969A5B2D62}"/>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6" name="Espace réservé du pied de page 5">
            <a:extLst>
              <a:ext uri="{FF2B5EF4-FFF2-40B4-BE49-F238E27FC236}">
                <a16:creationId xmlns:a16="http://schemas.microsoft.com/office/drawing/2014/main" id="{DB1AEF13-CB5E-D66C-001C-2943E05F60B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891DCEEE-3A51-3E97-05F3-64B4095E646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48302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3B520A-E6C0-47B8-F4F9-4C8B5A71B4D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C809371-1037-6AA1-7600-7F8E55C794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3EC1234-AF1D-FB14-2837-E2C12C99A41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04EB2B8-0A73-F71A-5A4A-11F0D78D2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1A63D9E-D041-994B-3B39-3D9E57FAE51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3C525A5-CB7F-4A02-C034-2138D124F853}"/>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8" name="Espace réservé du pied de page 7">
            <a:extLst>
              <a:ext uri="{FF2B5EF4-FFF2-40B4-BE49-F238E27FC236}">
                <a16:creationId xmlns:a16="http://schemas.microsoft.com/office/drawing/2014/main" id="{81A8A77A-15FD-E19A-A6C5-D4BDC2A86C38}"/>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E51C0E2-EE07-67BD-D6A1-77435719859E}"/>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1926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77E32-8979-3BB2-F3D0-44B20AF1FA3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507439B-0BC4-ABBC-68AF-EDCBE0E8E4CA}"/>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4" name="Espace réservé du pied de page 3">
            <a:extLst>
              <a:ext uri="{FF2B5EF4-FFF2-40B4-BE49-F238E27FC236}">
                <a16:creationId xmlns:a16="http://schemas.microsoft.com/office/drawing/2014/main" id="{9DEAFA83-55C4-415D-D4A9-D06396C618F0}"/>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4B71AB30-E8B6-7825-5130-A86BE529AE5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621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3471372-E3F8-B21F-1788-9664DFF44955}"/>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3" name="Espace réservé du pied de page 2">
            <a:extLst>
              <a:ext uri="{FF2B5EF4-FFF2-40B4-BE49-F238E27FC236}">
                <a16:creationId xmlns:a16="http://schemas.microsoft.com/office/drawing/2014/main" id="{11C3522E-C982-2C7E-5478-F3A52B9970D1}"/>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C50A301-AE6A-657B-B3F5-06F12A65D7C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76097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2D949-FDCA-9645-9326-76FD1E599A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8C76AB-3CED-91A0-F489-0050B349F8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2AA0D-1D47-BC8F-180A-CCA0906CA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A5593C-A6ED-5D04-2811-D0A9E72B1D88}"/>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6" name="Espace réservé du pied de page 5">
            <a:extLst>
              <a:ext uri="{FF2B5EF4-FFF2-40B4-BE49-F238E27FC236}">
                <a16:creationId xmlns:a16="http://schemas.microsoft.com/office/drawing/2014/main" id="{50AFA900-3134-54D7-65FA-2BBD9EAFB08C}"/>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15A46EEE-6558-6721-A4B7-55ABF0724A3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56886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7C21EC-1348-92FA-0F9C-FED4D4BE090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9D2F779-0727-F67D-E803-06909F7F5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6FCE19E7-7D92-A25B-26A4-9CB624E1A2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592529E-72A4-8DDF-6B21-77363D45CD05}"/>
              </a:ext>
            </a:extLst>
          </p:cNvPr>
          <p:cNvSpPr>
            <a:spLocks noGrp="1"/>
          </p:cNvSpPr>
          <p:nvPr>
            <p:ph type="dt" sz="half" idx="10"/>
          </p:nvPr>
        </p:nvSpPr>
        <p:spPr/>
        <p:txBody>
          <a:bodyPr/>
          <a:lstStyle/>
          <a:p>
            <a:fld id="{24BA9177-A5FA-BD49-BE0F-F35893358A5B}" type="datetimeFigureOut">
              <a:rPr lang="fr-FR" smtClean="0"/>
              <a:t>13/07/2026</a:t>
            </a:fld>
            <a:endParaRPr lang="fr-FR" dirty="0"/>
          </a:p>
        </p:txBody>
      </p:sp>
      <p:sp>
        <p:nvSpPr>
          <p:cNvPr id="6" name="Espace réservé du pied de page 5">
            <a:extLst>
              <a:ext uri="{FF2B5EF4-FFF2-40B4-BE49-F238E27FC236}">
                <a16:creationId xmlns:a16="http://schemas.microsoft.com/office/drawing/2014/main" id="{20119904-C17A-43DA-E2AB-59E38B328C65}"/>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C43A75D4-9594-9270-5127-926351ECFAEB}"/>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92426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52B3A8-3F9C-DC55-3BF2-CA33F2913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DF45602-76A8-B61D-1C9C-9816ADBC2C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2FD77B-552E-FBAC-14F9-4F814F46E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A9177-A5FA-BD49-BE0F-F35893358A5B}" type="datetimeFigureOut">
              <a:rPr lang="fr-FR" smtClean="0"/>
              <a:t>13/07/2026</a:t>
            </a:fld>
            <a:endParaRPr lang="fr-FR" dirty="0"/>
          </a:p>
        </p:txBody>
      </p:sp>
      <p:sp>
        <p:nvSpPr>
          <p:cNvPr id="5" name="Espace réservé du pied de page 4">
            <a:extLst>
              <a:ext uri="{FF2B5EF4-FFF2-40B4-BE49-F238E27FC236}">
                <a16:creationId xmlns:a16="http://schemas.microsoft.com/office/drawing/2014/main" id="{DDB33253-B81F-D584-84B2-90DEDA61A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2456A033-0194-3354-CE3D-EA289145CF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CB69B-DB04-8044-B9C4-086B41E7140F}" type="slidenum">
              <a:rPr lang="fr-FR" smtClean="0"/>
              <a:t>‹N°›</a:t>
            </a:fld>
            <a:endParaRPr lang="fr-FR" dirty="0"/>
          </a:p>
        </p:txBody>
      </p:sp>
    </p:spTree>
    <p:extLst>
      <p:ext uri="{BB962C8B-B14F-4D97-AF65-F5344CB8AC3E}">
        <p14:creationId xmlns:p14="http://schemas.microsoft.com/office/powerpoint/2010/main" val="311434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5F78B3-4AB2-6631-6A4F-E68DBF6B84C3}"/>
              </a:ext>
            </a:extLst>
          </p:cNvPr>
          <p:cNvSpPr>
            <a:spLocks noGrp="1"/>
          </p:cNvSpPr>
          <p:nvPr>
            <p:ph type="ctrTitle"/>
          </p:nvPr>
        </p:nvSpPr>
        <p:spPr>
          <a:xfrm>
            <a:off x="1524000" y="1722863"/>
            <a:ext cx="9144000" cy="2819717"/>
          </a:xfrm>
        </p:spPr>
        <p:txBody>
          <a:bodyPr/>
          <a:lstStyle/>
          <a:p>
            <a:r>
              <a:rPr lang="fr-FR" dirty="0"/>
              <a:t>Des déterminants qui ne signalent rien</a:t>
            </a:r>
          </a:p>
        </p:txBody>
      </p:sp>
      <p:sp>
        <p:nvSpPr>
          <p:cNvPr id="3" name="Sous-titre 2">
            <a:extLst>
              <a:ext uri="{FF2B5EF4-FFF2-40B4-BE49-F238E27FC236}">
                <a16:creationId xmlns:a16="http://schemas.microsoft.com/office/drawing/2014/main" id="{D9B614C2-316B-7755-EC59-57EE5DF44532}"/>
              </a:ext>
            </a:extLst>
          </p:cNvPr>
          <p:cNvSpPr>
            <a:spLocks noGrp="1"/>
          </p:cNvSpPr>
          <p:nvPr>
            <p:ph type="subTitle" idx="1"/>
          </p:nvPr>
        </p:nvSpPr>
        <p:spPr/>
        <p:txBody>
          <a:bodyPr/>
          <a:lstStyle/>
          <a:p>
            <a:r>
              <a:rPr lang="fr-FR" dirty="0"/>
              <a:t> </a:t>
            </a:r>
          </a:p>
        </p:txBody>
      </p:sp>
      <p:sp>
        <p:nvSpPr>
          <p:cNvPr id="4" name="ZoneTexte 3">
            <a:extLst>
              <a:ext uri="{FF2B5EF4-FFF2-40B4-BE49-F238E27FC236}">
                <a16:creationId xmlns:a16="http://schemas.microsoft.com/office/drawing/2014/main" id="{459F34B4-D099-4DD6-2C0B-FA3BBF03512A}"/>
              </a:ext>
            </a:extLst>
          </p:cNvPr>
          <p:cNvSpPr txBox="1"/>
          <p:nvPr/>
        </p:nvSpPr>
        <p:spPr>
          <a:xfrm>
            <a:off x="1524000" y="856830"/>
            <a:ext cx="3234690" cy="1207770"/>
          </a:xfrm>
          <a:prstGeom prst="rect">
            <a:avLst/>
          </a:prstGeom>
          <a:noFill/>
        </p:spPr>
        <p:txBody>
          <a:bodyPr wrap="none" rtlCol="0">
            <a:spAutoFit/>
          </a:bodyPr>
          <a:lstStyle/>
          <a:p>
            <a:pPr algn="just"/>
            <a:r>
              <a:rPr lang="fr-FR"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petite fabrique de grammaire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 Ansart</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 Dégeorges</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 Sève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837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BB7D3-91AC-7D25-B8A2-18FCD261FB46}"/>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DE2F0D74-5DDD-F48D-8A8E-FB2A3A9F5336}"/>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EB199085-343F-F55F-4905-662A06AB1E15}"/>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Leur cheval</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ne mange pas de pâquerettes.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 À la main, elle tenait un sac de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biscuits à l’orange</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e- Le soir, </a:t>
            </a:r>
            <a:r>
              <a:rPr lang="fr-FR" sz="1800" i="1" dirty="0">
                <a:solidFill>
                  <a:srgbClr val="000000"/>
                </a:solidFill>
                <a:effectLst/>
                <a:latin typeface="Times New Roman" panose="02020603050405020304" pitchFamily="18" charset="0"/>
                <a:ea typeface="Cambria" panose="02040503050406030204" pitchFamily="18" charset="0"/>
              </a:rPr>
              <a:t>quelques insectes</a:t>
            </a:r>
            <a:r>
              <a:rPr lang="fr-FR" sz="1800" dirty="0">
                <a:solidFill>
                  <a:srgbClr val="000000"/>
                </a:solidFill>
                <a:effectLst/>
                <a:latin typeface="Times New Roman" panose="02020603050405020304" pitchFamily="18" charset="0"/>
                <a:ea typeface="Cambria" panose="02040503050406030204" pitchFamily="18" charset="0"/>
              </a:rPr>
              <a:t> tournent autour de la lampe.</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f- </a:t>
            </a:r>
            <a:r>
              <a:rPr lang="fr-FR" sz="1800" i="1" dirty="0">
                <a:solidFill>
                  <a:srgbClr val="000000"/>
                </a:solidFill>
                <a:effectLst/>
                <a:latin typeface="Times New Roman" panose="02020603050405020304" pitchFamily="18" charset="0"/>
                <a:ea typeface="Cambria" panose="02040503050406030204" pitchFamily="18" charset="0"/>
              </a:rPr>
              <a:t>Chats échaudés</a:t>
            </a:r>
            <a:r>
              <a:rPr lang="fr-FR" sz="1800" dirty="0">
                <a:solidFill>
                  <a:srgbClr val="000000"/>
                </a:solidFill>
                <a:effectLst/>
                <a:latin typeface="Times New Roman" panose="02020603050405020304" pitchFamily="18" charset="0"/>
                <a:ea typeface="Cambria" panose="02040503050406030204" pitchFamily="18" charset="0"/>
              </a:rPr>
              <a:t> craignent l’eau froide.</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g-</a:t>
            </a:r>
            <a:r>
              <a:rPr lang="fr-FR" sz="1800" i="1" dirty="0">
                <a:solidFill>
                  <a:srgbClr val="000000"/>
                </a:solidFill>
                <a:effectLst/>
                <a:latin typeface="Times New Roman" panose="02020603050405020304" pitchFamily="18" charset="0"/>
                <a:ea typeface="Cambria" panose="02040503050406030204" pitchFamily="18" charset="0"/>
              </a:rPr>
              <a:t> Quels gâteaux</a:t>
            </a:r>
            <a:r>
              <a:rPr lang="fr-FR" sz="1800" dirty="0">
                <a:solidFill>
                  <a:srgbClr val="000000"/>
                </a:solidFill>
                <a:effectLst/>
                <a:latin typeface="Times New Roman" panose="02020603050405020304" pitchFamily="18" charset="0"/>
                <a:ea typeface="Cambria" panose="02040503050406030204" pitchFamily="18" charset="0"/>
              </a:rPr>
              <a:t> est-ce que tu voudrais acheter ?</a:t>
            </a:r>
            <a:endParaRPr lang="fr-FR" dirty="0"/>
          </a:p>
        </p:txBody>
      </p:sp>
    </p:spTree>
    <p:extLst>
      <p:ext uri="{BB962C8B-B14F-4D97-AF65-F5344CB8AC3E}">
        <p14:creationId xmlns:p14="http://schemas.microsoft.com/office/powerpoint/2010/main" val="2259505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24BC2-2A18-70C5-E1FD-A1D67DB0A595}"/>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4D52A1DC-B0FC-4DAF-B0D0-4B64A1C0D7A5}"/>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088AB6F3-B983-CFDB-8C86-594946A0ADF4}"/>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Leur cheval</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ne mange pas de pâquerettes.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 À la main, elle tenait un sac de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biscuits à l’orange</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e- Le soir, </a:t>
            </a:r>
            <a:r>
              <a:rPr lang="fr-FR" sz="1800" i="1" dirty="0">
                <a:solidFill>
                  <a:srgbClr val="000000"/>
                </a:solidFill>
                <a:effectLst/>
                <a:latin typeface="Times New Roman" panose="02020603050405020304" pitchFamily="18" charset="0"/>
                <a:ea typeface="Cambria" panose="02040503050406030204" pitchFamily="18" charset="0"/>
              </a:rPr>
              <a:t>quelques insectes</a:t>
            </a:r>
            <a:r>
              <a:rPr lang="fr-FR" sz="1800" dirty="0">
                <a:solidFill>
                  <a:srgbClr val="000000"/>
                </a:solidFill>
                <a:effectLst/>
                <a:latin typeface="Times New Roman" panose="02020603050405020304" pitchFamily="18" charset="0"/>
                <a:ea typeface="Cambria" panose="02040503050406030204" pitchFamily="18" charset="0"/>
              </a:rPr>
              <a:t> tournent autour de la lampe.</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f- </a:t>
            </a:r>
            <a:r>
              <a:rPr lang="fr-FR" sz="1800" i="1" dirty="0">
                <a:solidFill>
                  <a:srgbClr val="000000"/>
                </a:solidFill>
                <a:effectLst/>
                <a:latin typeface="Times New Roman" panose="02020603050405020304" pitchFamily="18" charset="0"/>
                <a:ea typeface="Cambria" panose="02040503050406030204" pitchFamily="18" charset="0"/>
              </a:rPr>
              <a:t>Chats échaudés</a:t>
            </a:r>
            <a:r>
              <a:rPr lang="fr-FR" sz="1800" dirty="0">
                <a:solidFill>
                  <a:srgbClr val="000000"/>
                </a:solidFill>
                <a:effectLst/>
                <a:latin typeface="Times New Roman" panose="02020603050405020304" pitchFamily="18" charset="0"/>
                <a:ea typeface="Cambria" panose="02040503050406030204" pitchFamily="18" charset="0"/>
              </a:rPr>
              <a:t> craignent l’eau froide.</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g-</a:t>
            </a:r>
            <a:r>
              <a:rPr lang="fr-FR" sz="1800" i="1" dirty="0">
                <a:solidFill>
                  <a:srgbClr val="000000"/>
                </a:solidFill>
                <a:effectLst/>
                <a:latin typeface="Times New Roman" panose="02020603050405020304" pitchFamily="18" charset="0"/>
                <a:ea typeface="Cambria" panose="02040503050406030204" pitchFamily="18" charset="0"/>
              </a:rPr>
              <a:t> Quels gâteaux</a:t>
            </a:r>
            <a:r>
              <a:rPr lang="fr-FR" sz="1800" dirty="0">
                <a:solidFill>
                  <a:srgbClr val="000000"/>
                </a:solidFill>
                <a:effectLst/>
                <a:latin typeface="Times New Roman" panose="02020603050405020304" pitchFamily="18" charset="0"/>
                <a:ea typeface="Cambria" panose="02040503050406030204" pitchFamily="18" charset="0"/>
              </a:rPr>
              <a:t> est-ce que tu voudrais acheter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h-</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Pierre qui roule </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n’amasse pas mousse.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69732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CB86A-C7F2-DBE4-B6B6-FE30DFFE6BE0}"/>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13F4C91A-BF83-09CF-1616-D4D1A95DE799}"/>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231C87EE-A082-5FD7-D75B-F4E50458CA60}"/>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Leur cheval</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ne mange pas de pâquerettes.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 À la main, elle tenait un sac de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biscuits à l’orange</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e- Le soir, </a:t>
            </a:r>
            <a:r>
              <a:rPr lang="fr-FR" sz="1800" i="1" dirty="0">
                <a:solidFill>
                  <a:srgbClr val="000000"/>
                </a:solidFill>
                <a:effectLst/>
                <a:latin typeface="Times New Roman" panose="02020603050405020304" pitchFamily="18" charset="0"/>
                <a:ea typeface="Cambria" panose="02040503050406030204" pitchFamily="18" charset="0"/>
              </a:rPr>
              <a:t>quelques insectes</a:t>
            </a:r>
            <a:r>
              <a:rPr lang="fr-FR" sz="1800" dirty="0">
                <a:solidFill>
                  <a:srgbClr val="000000"/>
                </a:solidFill>
                <a:effectLst/>
                <a:latin typeface="Times New Roman" panose="02020603050405020304" pitchFamily="18" charset="0"/>
                <a:ea typeface="Cambria" panose="02040503050406030204" pitchFamily="18" charset="0"/>
              </a:rPr>
              <a:t> tournent autour de la lampe.</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f- </a:t>
            </a:r>
            <a:r>
              <a:rPr lang="fr-FR" sz="1800" i="1" dirty="0">
                <a:solidFill>
                  <a:srgbClr val="000000"/>
                </a:solidFill>
                <a:effectLst/>
                <a:latin typeface="Times New Roman" panose="02020603050405020304" pitchFamily="18" charset="0"/>
                <a:ea typeface="Cambria" panose="02040503050406030204" pitchFamily="18" charset="0"/>
              </a:rPr>
              <a:t>Chats échaudés</a:t>
            </a:r>
            <a:r>
              <a:rPr lang="fr-FR" sz="1800" dirty="0">
                <a:solidFill>
                  <a:srgbClr val="000000"/>
                </a:solidFill>
                <a:effectLst/>
                <a:latin typeface="Times New Roman" panose="02020603050405020304" pitchFamily="18" charset="0"/>
                <a:ea typeface="Cambria" panose="02040503050406030204" pitchFamily="18" charset="0"/>
              </a:rPr>
              <a:t> craignent l’eau froide.</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g-</a:t>
            </a:r>
            <a:r>
              <a:rPr lang="fr-FR" sz="1800" i="1" dirty="0">
                <a:solidFill>
                  <a:srgbClr val="000000"/>
                </a:solidFill>
                <a:effectLst/>
                <a:latin typeface="Times New Roman" panose="02020603050405020304" pitchFamily="18" charset="0"/>
                <a:ea typeface="Cambria" panose="02040503050406030204" pitchFamily="18" charset="0"/>
              </a:rPr>
              <a:t> Quels gâteaux</a:t>
            </a:r>
            <a:r>
              <a:rPr lang="fr-FR" sz="1800" dirty="0">
                <a:solidFill>
                  <a:srgbClr val="000000"/>
                </a:solidFill>
                <a:effectLst/>
                <a:latin typeface="Times New Roman" panose="02020603050405020304" pitchFamily="18" charset="0"/>
                <a:ea typeface="Cambria" panose="02040503050406030204" pitchFamily="18" charset="0"/>
              </a:rPr>
              <a:t> est-ce que tu voudrais acheter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h-</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Pierre qui roule </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n’amasse pas mousse.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i- Au gouter, il y avait des tasses de </a:t>
            </a:r>
            <a:r>
              <a:rPr lang="fr-FR" sz="1800" i="1" dirty="0">
                <a:solidFill>
                  <a:srgbClr val="000000"/>
                </a:solidFill>
                <a:effectLst/>
                <a:latin typeface="Times New Roman" panose="02020603050405020304" pitchFamily="18" charset="0"/>
                <a:ea typeface="Cambria" panose="02040503050406030204" pitchFamily="18" charset="0"/>
              </a:rPr>
              <a:t>chocolat</a:t>
            </a:r>
            <a:r>
              <a:rPr lang="fr-FR" sz="1800" dirty="0">
                <a:solidFill>
                  <a:srgbClr val="000000"/>
                </a:solidFill>
                <a:effectLst/>
                <a:latin typeface="Times New Roman" panose="02020603050405020304" pitchFamily="18" charset="0"/>
                <a:ea typeface="Cambria" panose="02040503050406030204" pitchFamily="18" charset="0"/>
              </a:rPr>
              <a:t> et des tartines de </a:t>
            </a:r>
            <a:r>
              <a:rPr lang="fr-FR" sz="1800" i="1" dirty="0">
                <a:solidFill>
                  <a:srgbClr val="000000"/>
                </a:solidFill>
                <a:effectLst/>
                <a:latin typeface="Times New Roman" panose="02020603050405020304" pitchFamily="18" charset="0"/>
                <a:ea typeface="Cambria" panose="02040503050406030204" pitchFamily="18" charset="0"/>
              </a:rPr>
              <a:t>confiture</a:t>
            </a:r>
          </a:p>
          <a:p>
            <a:pPr marL="0" indent="0">
              <a:buNone/>
            </a:pPr>
            <a:endParaRPr lang="fr-FR" sz="1800" i="1" dirty="0">
              <a:solidFill>
                <a:srgbClr val="000000"/>
              </a:solidFill>
              <a:latin typeface="Times New Roman" panose="02020603050405020304" pitchFamily="18" charset="0"/>
            </a:endParaRPr>
          </a:p>
          <a:p>
            <a:pPr marL="0" indent="0">
              <a:buNone/>
            </a:pPr>
            <a:endParaRPr lang="fr-FR" sz="1800" i="1" dirty="0">
              <a:solidFill>
                <a:srgbClr val="000000"/>
              </a:solidFill>
              <a:latin typeface="Times New Roman" panose="02020603050405020304" pitchFamily="18" charset="0"/>
            </a:endParaRPr>
          </a:p>
          <a:p>
            <a:pPr marL="0" indent="0">
              <a:buNone/>
            </a:pPr>
            <a:endParaRPr lang="fr-FR" sz="1800" i="1" dirty="0">
              <a:solidFill>
                <a:srgbClr val="000000"/>
              </a:solidFill>
              <a:latin typeface="Times New Roman" panose="02020603050405020304" pitchFamily="18" charset="0"/>
            </a:endParaRPr>
          </a:p>
          <a:p>
            <a:pPr marL="0" indent="0">
              <a:buNone/>
            </a:pPr>
            <a:endParaRPr lang="fr-FR" sz="1800" i="1" dirty="0">
              <a:solidFill>
                <a:srgbClr val="000000"/>
              </a:solidFill>
              <a:latin typeface="Times New Roman" panose="02020603050405020304" pitchFamily="18" charset="0"/>
            </a:endParaRPr>
          </a:p>
          <a:p>
            <a:pPr marL="0" indent="0">
              <a:buNone/>
            </a:pPr>
            <a:endParaRPr lang="fr-FR" sz="1800" i="1" dirty="0">
              <a:solidFill>
                <a:srgbClr val="000000"/>
              </a:solidFill>
              <a:latin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73906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4CF69F-B11A-4A8A-F94D-A00E9993DDB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55307F6-ACF3-A484-B9B6-414D6BFFB9AB}"/>
              </a:ext>
            </a:extLst>
          </p:cNvPr>
          <p:cNvSpPr>
            <a:spLocks noGrp="1"/>
          </p:cNvSpPr>
          <p:nvPr>
            <p:ph idx="1"/>
          </p:nvPr>
        </p:nvSpPr>
        <p:spPr/>
        <p:txBody>
          <a:bodyPr/>
          <a:lstStyle/>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 La forme du déterminant renseigne sur le nombre.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 - La forme du nom renseigne sur le nombre.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 La forme du verbe renseigne sur le nombre du sujet : </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 - Le sens du déterminant indique le pluriel.</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E - On s’appuie sur le contexte.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F - On s’appuie sur ce que l’on sait, nos connaissances du monde.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G - On ne peut pas savoir, il faut le voir écrit.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H - Une liaison nous donne une indication.</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840027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09B99-AA58-852A-A7EA-F4291F75B6B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AEEF70-35C5-25A5-96D0-A6C1741F36A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2233674-92C7-EB20-D26D-E2CFD084BB5D}"/>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r>
              <a:rPr lang="fr-FR" sz="1800" dirty="0"/>
              <a:t> </a:t>
            </a:r>
          </a:p>
        </p:txBody>
      </p:sp>
    </p:spTree>
    <p:extLst>
      <p:ext uri="{BB962C8B-B14F-4D97-AF65-F5344CB8AC3E}">
        <p14:creationId xmlns:p14="http://schemas.microsoft.com/office/powerpoint/2010/main" val="4008341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F0AD6-0AE3-2823-977A-6D78D66D69A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DD67D4-3872-DAD5-9BB1-ECCC40AD91B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81B75F4-8BE5-D4ED-BA14-C82AC90439FB}"/>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k-</a:t>
            </a:r>
            <a:r>
              <a:rPr lang="fr-FR" sz="1800" i="1" dirty="0">
                <a:solidFill>
                  <a:srgbClr val="000000"/>
                </a:solidFill>
                <a:effectLst/>
                <a:latin typeface="Times New Roman" panose="02020603050405020304" pitchFamily="18" charset="0"/>
                <a:ea typeface="Cambria" panose="02040503050406030204" pitchFamily="18" charset="0"/>
              </a:rPr>
              <a:t> Tel petit malin</a:t>
            </a:r>
            <a:r>
              <a:rPr lang="fr-FR" sz="1800" dirty="0">
                <a:solidFill>
                  <a:srgbClr val="000000"/>
                </a:solidFill>
                <a:effectLst/>
                <a:latin typeface="Times New Roman" panose="02020603050405020304" pitchFamily="18" charset="0"/>
                <a:ea typeface="Cambria" panose="02040503050406030204" pitchFamily="18" charset="0"/>
              </a:rPr>
              <a:t> est pris qui croyait prendre.</a:t>
            </a:r>
            <a:r>
              <a:rPr lang="fr-FR" sz="1800" dirty="0"/>
              <a:t> </a:t>
            </a:r>
          </a:p>
        </p:txBody>
      </p:sp>
    </p:spTree>
    <p:extLst>
      <p:ext uri="{BB962C8B-B14F-4D97-AF65-F5344CB8AC3E}">
        <p14:creationId xmlns:p14="http://schemas.microsoft.com/office/powerpoint/2010/main" val="1069555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18149-F72E-CA66-2C81-1E54CC6E287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C33FEB8-3DF6-911A-78DD-E690D73E84A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CD9414B-CF45-FF00-F8BA-20324666A5CA}"/>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k-</a:t>
            </a:r>
            <a:r>
              <a:rPr lang="fr-FR" sz="1800" i="1" dirty="0">
                <a:solidFill>
                  <a:srgbClr val="000000"/>
                </a:solidFill>
                <a:effectLst/>
                <a:latin typeface="Times New Roman" panose="02020603050405020304" pitchFamily="18" charset="0"/>
                <a:ea typeface="Cambria" panose="02040503050406030204" pitchFamily="18" charset="0"/>
              </a:rPr>
              <a:t> Tel petit malin</a:t>
            </a:r>
            <a:r>
              <a:rPr lang="fr-FR" sz="1800" dirty="0">
                <a:solidFill>
                  <a:srgbClr val="000000"/>
                </a:solidFill>
                <a:effectLst/>
                <a:latin typeface="Times New Roman" panose="02020603050405020304" pitchFamily="18" charset="0"/>
                <a:ea typeface="Cambria" panose="02040503050406030204" pitchFamily="18" charset="0"/>
              </a:rPr>
              <a:t> est pris qui croyait prendre.</a:t>
            </a:r>
            <a:r>
              <a:rPr lang="fr-FR" sz="1800" dirty="0"/>
              <a:t>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l-</a:t>
            </a:r>
            <a:r>
              <a:rPr lang="fr-FR" sz="1800" i="1" dirty="0">
                <a:solidFill>
                  <a:srgbClr val="000000"/>
                </a:solidFill>
                <a:effectLst/>
                <a:latin typeface="Times New Roman" panose="02020603050405020304" pitchFamily="18" charset="0"/>
                <a:ea typeface="Cambria" panose="02040503050406030204" pitchFamily="18" charset="0"/>
              </a:rPr>
              <a:t> Certains chats</a:t>
            </a:r>
            <a:r>
              <a:rPr lang="fr-FR" sz="1800" dirty="0">
                <a:solidFill>
                  <a:srgbClr val="000000"/>
                </a:solidFill>
                <a:effectLst/>
                <a:latin typeface="Times New Roman" panose="02020603050405020304" pitchFamily="18" charset="0"/>
                <a:ea typeface="Cambria" panose="02040503050406030204" pitchFamily="18" charset="0"/>
              </a:rPr>
              <a:t> mangent de la viande mais aussi de l’herbe pour se purger.</a:t>
            </a:r>
            <a:endParaRPr lang="fr-FR" sz="1800" dirty="0"/>
          </a:p>
        </p:txBody>
      </p:sp>
    </p:spTree>
    <p:extLst>
      <p:ext uri="{BB962C8B-B14F-4D97-AF65-F5344CB8AC3E}">
        <p14:creationId xmlns:p14="http://schemas.microsoft.com/office/powerpoint/2010/main" val="2455891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53291-5F6F-CD8A-996A-0933B16A937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B2C53FA-3CD8-19C6-BF04-41792D1CCFF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22B5034-6586-EA93-7B98-28BFDC5E4329}"/>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k-</a:t>
            </a:r>
            <a:r>
              <a:rPr lang="fr-FR" sz="1800" i="1" dirty="0">
                <a:solidFill>
                  <a:srgbClr val="000000"/>
                </a:solidFill>
                <a:effectLst/>
                <a:latin typeface="Times New Roman" panose="02020603050405020304" pitchFamily="18" charset="0"/>
                <a:ea typeface="Cambria" panose="02040503050406030204" pitchFamily="18" charset="0"/>
              </a:rPr>
              <a:t> Tel petit malin</a:t>
            </a:r>
            <a:r>
              <a:rPr lang="fr-FR" sz="1800" dirty="0">
                <a:solidFill>
                  <a:srgbClr val="000000"/>
                </a:solidFill>
                <a:effectLst/>
                <a:latin typeface="Times New Roman" panose="02020603050405020304" pitchFamily="18" charset="0"/>
                <a:ea typeface="Cambria" panose="02040503050406030204" pitchFamily="18" charset="0"/>
              </a:rPr>
              <a:t> est pris qui croyait prendre.</a:t>
            </a:r>
            <a:r>
              <a:rPr lang="fr-FR" sz="1800" dirty="0"/>
              <a:t>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l-</a:t>
            </a:r>
            <a:r>
              <a:rPr lang="fr-FR" sz="1800" i="1" dirty="0">
                <a:solidFill>
                  <a:srgbClr val="000000"/>
                </a:solidFill>
                <a:effectLst/>
                <a:latin typeface="Times New Roman" panose="02020603050405020304" pitchFamily="18" charset="0"/>
                <a:ea typeface="Cambria" panose="02040503050406030204" pitchFamily="18" charset="0"/>
              </a:rPr>
              <a:t> Certains chats</a:t>
            </a:r>
            <a:r>
              <a:rPr lang="fr-FR" sz="1800" dirty="0">
                <a:solidFill>
                  <a:srgbClr val="000000"/>
                </a:solidFill>
                <a:effectLst/>
                <a:latin typeface="Times New Roman" panose="02020603050405020304" pitchFamily="18" charset="0"/>
                <a:ea typeface="Cambria" panose="02040503050406030204" pitchFamily="18" charset="0"/>
              </a:rPr>
              <a:t> mangent de la viande mais aussi de l’herbe pour se purger.</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m-</a:t>
            </a:r>
            <a:r>
              <a:rPr lang="fr-FR" sz="1800" i="1" dirty="0">
                <a:solidFill>
                  <a:srgbClr val="000000"/>
                </a:solidFill>
                <a:effectLst/>
                <a:latin typeface="Times New Roman" panose="02020603050405020304" pitchFamily="18" charset="0"/>
                <a:ea typeface="Cambria" panose="02040503050406030204" pitchFamily="18" charset="0"/>
              </a:rPr>
              <a:t> Leurs chefs</a:t>
            </a:r>
            <a:r>
              <a:rPr lang="fr-FR" sz="1800" dirty="0">
                <a:solidFill>
                  <a:srgbClr val="000000"/>
                </a:solidFill>
                <a:effectLst/>
                <a:latin typeface="Times New Roman" panose="02020603050405020304" pitchFamily="18" charset="0"/>
                <a:ea typeface="Cambria" panose="02040503050406030204" pitchFamily="18" charset="0"/>
              </a:rPr>
              <a:t> restent à discuter avec les autres.</a:t>
            </a:r>
            <a:endParaRPr lang="fr-FR" sz="1800" dirty="0"/>
          </a:p>
        </p:txBody>
      </p:sp>
    </p:spTree>
    <p:extLst>
      <p:ext uri="{BB962C8B-B14F-4D97-AF65-F5344CB8AC3E}">
        <p14:creationId xmlns:p14="http://schemas.microsoft.com/office/powerpoint/2010/main" val="3958536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7D198-50E3-8A45-9BC4-2F031DD8BEF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A0A363-7975-02A2-B281-E04D9457770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DD3BE36-396C-7B72-9657-4CE73AD209C6}"/>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k-</a:t>
            </a:r>
            <a:r>
              <a:rPr lang="fr-FR" sz="1800" i="1" dirty="0">
                <a:solidFill>
                  <a:srgbClr val="000000"/>
                </a:solidFill>
                <a:effectLst/>
                <a:latin typeface="Times New Roman" panose="02020603050405020304" pitchFamily="18" charset="0"/>
                <a:ea typeface="Cambria" panose="02040503050406030204" pitchFamily="18" charset="0"/>
              </a:rPr>
              <a:t> Tel petit malin</a:t>
            </a:r>
            <a:r>
              <a:rPr lang="fr-FR" sz="1800" dirty="0">
                <a:solidFill>
                  <a:srgbClr val="000000"/>
                </a:solidFill>
                <a:effectLst/>
                <a:latin typeface="Times New Roman" panose="02020603050405020304" pitchFamily="18" charset="0"/>
                <a:ea typeface="Cambria" panose="02040503050406030204" pitchFamily="18" charset="0"/>
              </a:rPr>
              <a:t> est pris qui croyait prendre.</a:t>
            </a:r>
            <a:r>
              <a:rPr lang="fr-FR" sz="1800" dirty="0"/>
              <a:t>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l-</a:t>
            </a:r>
            <a:r>
              <a:rPr lang="fr-FR" sz="1800" i="1" dirty="0">
                <a:solidFill>
                  <a:srgbClr val="000000"/>
                </a:solidFill>
                <a:effectLst/>
                <a:latin typeface="Times New Roman" panose="02020603050405020304" pitchFamily="18" charset="0"/>
                <a:ea typeface="Cambria" panose="02040503050406030204" pitchFamily="18" charset="0"/>
              </a:rPr>
              <a:t> Certains chats</a:t>
            </a:r>
            <a:r>
              <a:rPr lang="fr-FR" sz="1800" dirty="0">
                <a:solidFill>
                  <a:srgbClr val="000000"/>
                </a:solidFill>
                <a:effectLst/>
                <a:latin typeface="Times New Roman" panose="02020603050405020304" pitchFamily="18" charset="0"/>
                <a:ea typeface="Cambria" panose="02040503050406030204" pitchFamily="18" charset="0"/>
              </a:rPr>
              <a:t> mangent de la viande mais aussi de l’herbe pour se purger.</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m-</a:t>
            </a:r>
            <a:r>
              <a:rPr lang="fr-FR" sz="1800" i="1" dirty="0">
                <a:solidFill>
                  <a:srgbClr val="000000"/>
                </a:solidFill>
                <a:effectLst/>
                <a:latin typeface="Times New Roman" panose="02020603050405020304" pitchFamily="18" charset="0"/>
                <a:ea typeface="Cambria" panose="02040503050406030204" pitchFamily="18" charset="0"/>
              </a:rPr>
              <a:t> Leurs chefs</a:t>
            </a:r>
            <a:r>
              <a:rPr lang="fr-FR" sz="1800" dirty="0">
                <a:solidFill>
                  <a:srgbClr val="000000"/>
                </a:solidFill>
                <a:effectLst/>
                <a:latin typeface="Times New Roman" panose="02020603050405020304" pitchFamily="18" charset="0"/>
                <a:ea typeface="Cambria" panose="02040503050406030204" pitchFamily="18" charset="0"/>
              </a:rPr>
              <a:t> restent à discuter avec les autres.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n- Son manteau était en </a:t>
            </a:r>
            <a:r>
              <a:rPr lang="fr-FR" sz="1800" i="1" dirty="0">
                <a:solidFill>
                  <a:srgbClr val="000000"/>
                </a:solidFill>
                <a:effectLst/>
                <a:latin typeface="Times New Roman" panose="02020603050405020304" pitchFamily="18" charset="0"/>
                <a:ea typeface="Cambria" panose="02040503050406030204" pitchFamily="18" charset="0"/>
              </a:rPr>
              <a:t>peaux</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de</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lapins</a:t>
            </a:r>
            <a:endParaRPr lang="fr-FR" sz="1800" dirty="0"/>
          </a:p>
        </p:txBody>
      </p:sp>
    </p:spTree>
    <p:extLst>
      <p:ext uri="{BB962C8B-B14F-4D97-AF65-F5344CB8AC3E}">
        <p14:creationId xmlns:p14="http://schemas.microsoft.com/office/powerpoint/2010/main" val="1220336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33074-3F1A-FA2A-504C-EA03904E328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015E303-519A-CA0F-F65A-FDE6EA55E2B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7B401C0-01B7-8072-C19D-AF4E0F0AED0D}"/>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k-</a:t>
            </a:r>
            <a:r>
              <a:rPr lang="fr-FR" sz="1800" i="1" dirty="0">
                <a:solidFill>
                  <a:srgbClr val="000000"/>
                </a:solidFill>
                <a:effectLst/>
                <a:latin typeface="Times New Roman" panose="02020603050405020304" pitchFamily="18" charset="0"/>
                <a:ea typeface="Cambria" panose="02040503050406030204" pitchFamily="18" charset="0"/>
              </a:rPr>
              <a:t> Tel petit malin</a:t>
            </a:r>
            <a:r>
              <a:rPr lang="fr-FR" sz="1800" dirty="0">
                <a:solidFill>
                  <a:srgbClr val="000000"/>
                </a:solidFill>
                <a:effectLst/>
                <a:latin typeface="Times New Roman" panose="02020603050405020304" pitchFamily="18" charset="0"/>
                <a:ea typeface="Cambria" panose="02040503050406030204" pitchFamily="18" charset="0"/>
              </a:rPr>
              <a:t> est pris qui croyait prendre.</a:t>
            </a:r>
            <a:r>
              <a:rPr lang="fr-FR" sz="1800" dirty="0"/>
              <a:t>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l-</a:t>
            </a:r>
            <a:r>
              <a:rPr lang="fr-FR" sz="1800" i="1" dirty="0">
                <a:solidFill>
                  <a:srgbClr val="000000"/>
                </a:solidFill>
                <a:effectLst/>
                <a:latin typeface="Times New Roman" panose="02020603050405020304" pitchFamily="18" charset="0"/>
                <a:ea typeface="Cambria" panose="02040503050406030204" pitchFamily="18" charset="0"/>
              </a:rPr>
              <a:t> Certains chats</a:t>
            </a:r>
            <a:r>
              <a:rPr lang="fr-FR" sz="1800" dirty="0">
                <a:solidFill>
                  <a:srgbClr val="000000"/>
                </a:solidFill>
                <a:effectLst/>
                <a:latin typeface="Times New Roman" panose="02020603050405020304" pitchFamily="18" charset="0"/>
                <a:ea typeface="Cambria" panose="02040503050406030204" pitchFamily="18" charset="0"/>
              </a:rPr>
              <a:t> mangent de la viande mais aussi de l’herbe pour se purger.</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m-</a:t>
            </a:r>
            <a:r>
              <a:rPr lang="fr-FR" sz="1800" i="1" dirty="0">
                <a:solidFill>
                  <a:srgbClr val="000000"/>
                </a:solidFill>
                <a:effectLst/>
                <a:latin typeface="Times New Roman" panose="02020603050405020304" pitchFamily="18" charset="0"/>
                <a:ea typeface="Cambria" panose="02040503050406030204" pitchFamily="18" charset="0"/>
              </a:rPr>
              <a:t> Leurs chefs</a:t>
            </a:r>
            <a:r>
              <a:rPr lang="fr-FR" sz="1800" dirty="0">
                <a:solidFill>
                  <a:srgbClr val="000000"/>
                </a:solidFill>
                <a:effectLst/>
                <a:latin typeface="Times New Roman" panose="02020603050405020304" pitchFamily="18" charset="0"/>
                <a:ea typeface="Cambria" panose="02040503050406030204" pitchFamily="18" charset="0"/>
              </a:rPr>
              <a:t> restent à discuter avec les autres.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n- Son manteau était en </a:t>
            </a:r>
            <a:r>
              <a:rPr lang="fr-FR" sz="1800" i="1" dirty="0">
                <a:solidFill>
                  <a:srgbClr val="000000"/>
                </a:solidFill>
                <a:effectLst/>
                <a:latin typeface="Times New Roman" panose="02020603050405020304" pitchFamily="18" charset="0"/>
                <a:ea typeface="Cambria" panose="02040503050406030204" pitchFamily="18" charset="0"/>
              </a:rPr>
              <a:t>peaux</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de</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lapins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o- Il y a toujours des produits qui manquent </a:t>
            </a:r>
            <a:r>
              <a:rPr lang="fr-FR" sz="1800" i="1" dirty="0">
                <a:solidFill>
                  <a:srgbClr val="000000"/>
                </a:solidFill>
                <a:effectLst/>
                <a:latin typeface="Times New Roman" panose="02020603050405020304" pitchFamily="18" charset="0"/>
                <a:ea typeface="Cambria" panose="02040503050406030204" pitchFamily="18" charset="0"/>
              </a:rPr>
              <a:t>au supermarché</a:t>
            </a:r>
            <a:r>
              <a:rPr lang="fr-FR" sz="1800" dirty="0">
                <a:solidFill>
                  <a:srgbClr val="000000"/>
                </a:solidFill>
                <a:effectLst/>
                <a:latin typeface="Times New Roman" panose="02020603050405020304" pitchFamily="18" charset="0"/>
                <a:ea typeface="Cambria" panose="02040503050406030204" pitchFamily="18" charset="0"/>
              </a:rPr>
              <a:t>.</a:t>
            </a:r>
            <a:endParaRPr lang="fr-FR" sz="1800" dirty="0"/>
          </a:p>
        </p:txBody>
      </p:sp>
    </p:spTree>
    <p:extLst>
      <p:ext uri="{BB962C8B-B14F-4D97-AF65-F5344CB8AC3E}">
        <p14:creationId xmlns:p14="http://schemas.microsoft.com/office/powerpoint/2010/main" val="2762161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C3BAE-A370-A15A-D893-3B1A875C765C}"/>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CA502357-AA70-F98F-31D1-E2E49C47F13D}"/>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dirty="0"/>
              <a:t>	</a:t>
            </a:r>
            <a:endParaRPr lang="fr-FR" sz="2400" dirty="0"/>
          </a:p>
        </p:txBody>
      </p:sp>
      <p:pic>
        <p:nvPicPr>
          <p:cNvPr id="4" name="Image 3" descr="Une image contenant dessin, croquis, clipart, Dessin au trait&#10;&#10;Description générée automatiquement">
            <a:extLst>
              <a:ext uri="{FF2B5EF4-FFF2-40B4-BE49-F238E27FC236}">
                <a16:creationId xmlns:a16="http://schemas.microsoft.com/office/drawing/2014/main" id="{11974E21-C48E-DE66-EE3C-974F6DB6A0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5440" y="1434940"/>
            <a:ext cx="1524000" cy="3988120"/>
          </a:xfrm>
          <a:prstGeom prst="rect">
            <a:avLst/>
          </a:prstGeom>
        </p:spPr>
      </p:pic>
    </p:spTree>
    <p:extLst>
      <p:ext uri="{BB962C8B-B14F-4D97-AF65-F5344CB8AC3E}">
        <p14:creationId xmlns:p14="http://schemas.microsoft.com/office/powerpoint/2010/main" val="3597795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F8E22-157D-2574-A73C-1DD9BD57FBB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F533740-A6E1-9B25-7B2B-52166DB83E2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B4A8C22-53B3-7A76-9CC6-1F900E820B1C}"/>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k-</a:t>
            </a:r>
            <a:r>
              <a:rPr lang="fr-FR" sz="1800" i="1" dirty="0">
                <a:solidFill>
                  <a:srgbClr val="000000"/>
                </a:solidFill>
                <a:effectLst/>
                <a:latin typeface="Times New Roman" panose="02020603050405020304" pitchFamily="18" charset="0"/>
                <a:ea typeface="Cambria" panose="02040503050406030204" pitchFamily="18" charset="0"/>
              </a:rPr>
              <a:t> Tel petit malin</a:t>
            </a:r>
            <a:r>
              <a:rPr lang="fr-FR" sz="1800" dirty="0">
                <a:solidFill>
                  <a:srgbClr val="000000"/>
                </a:solidFill>
                <a:effectLst/>
                <a:latin typeface="Times New Roman" panose="02020603050405020304" pitchFamily="18" charset="0"/>
                <a:ea typeface="Cambria" panose="02040503050406030204" pitchFamily="18" charset="0"/>
              </a:rPr>
              <a:t> est pris qui croyait prendre.</a:t>
            </a:r>
            <a:r>
              <a:rPr lang="fr-FR" sz="1800" dirty="0"/>
              <a:t>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l-</a:t>
            </a:r>
            <a:r>
              <a:rPr lang="fr-FR" sz="1800" i="1" dirty="0">
                <a:solidFill>
                  <a:srgbClr val="000000"/>
                </a:solidFill>
                <a:effectLst/>
                <a:latin typeface="Times New Roman" panose="02020603050405020304" pitchFamily="18" charset="0"/>
                <a:ea typeface="Cambria" panose="02040503050406030204" pitchFamily="18" charset="0"/>
              </a:rPr>
              <a:t> Certains chats</a:t>
            </a:r>
            <a:r>
              <a:rPr lang="fr-FR" sz="1800" dirty="0">
                <a:solidFill>
                  <a:srgbClr val="000000"/>
                </a:solidFill>
                <a:effectLst/>
                <a:latin typeface="Times New Roman" panose="02020603050405020304" pitchFamily="18" charset="0"/>
                <a:ea typeface="Cambria" panose="02040503050406030204" pitchFamily="18" charset="0"/>
              </a:rPr>
              <a:t> mangent de la viande mais aussi de l’herbe pour se purger.</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m-</a:t>
            </a:r>
            <a:r>
              <a:rPr lang="fr-FR" sz="1800" i="1" dirty="0">
                <a:solidFill>
                  <a:srgbClr val="000000"/>
                </a:solidFill>
                <a:effectLst/>
                <a:latin typeface="Times New Roman" panose="02020603050405020304" pitchFamily="18" charset="0"/>
                <a:ea typeface="Cambria" panose="02040503050406030204" pitchFamily="18" charset="0"/>
              </a:rPr>
              <a:t> Leurs chefs</a:t>
            </a:r>
            <a:r>
              <a:rPr lang="fr-FR" sz="1800" dirty="0">
                <a:solidFill>
                  <a:srgbClr val="000000"/>
                </a:solidFill>
                <a:effectLst/>
                <a:latin typeface="Times New Roman" panose="02020603050405020304" pitchFamily="18" charset="0"/>
                <a:ea typeface="Cambria" panose="02040503050406030204" pitchFamily="18" charset="0"/>
              </a:rPr>
              <a:t> restent à discuter avec les autres.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n- Son manteau était en </a:t>
            </a:r>
            <a:r>
              <a:rPr lang="fr-FR" sz="1800" i="1" dirty="0">
                <a:solidFill>
                  <a:srgbClr val="000000"/>
                </a:solidFill>
                <a:effectLst/>
                <a:latin typeface="Times New Roman" panose="02020603050405020304" pitchFamily="18" charset="0"/>
                <a:ea typeface="Cambria" panose="02040503050406030204" pitchFamily="18" charset="0"/>
              </a:rPr>
              <a:t>peaux</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de</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lapins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o- Il y a toujours des produits qui manquent </a:t>
            </a:r>
            <a:r>
              <a:rPr lang="fr-FR" sz="1800" i="1" dirty="0">
                <a:solidFill>
                  <a:srgbClr val="000000"/>
                </a:solidFill>
                <a:effectLst/>
                <a:latin typeface="Times New Roman" panose="02020603050405020304" pitchFamily="18" charset="0"/>
                <a:ea typeface="Cambria" panose="02040503050406030204" pitchFamily="18" charset="0"/>
              </a:rPr>
              <a:t>au supermarché</a:t>
            </a:r>
            <a:r>
              <a:rPr lang="fr-FR" sz="1800" dirty="0">
                <a:solidFill>
                  <a:srgbClr val="000000"/>
                </a:solidFill>
                <a:effectLst/>
                <a:latin typeface="Times New Roman" panose="02020603050405020304" pitchFamily="18" charset="0"/>
                <a:ea typeface="Cambria" panose="02040503050406030204" pitchFamily="18" charset="0"/>
              </a:rPr>
              <a:t>.</a:t>
            </a:r>
          </a:p>
          <a:p>
            <a:pPr marL="0" indent="0">
              <a:buNone/>
            </a:pPr>
            <a:r>
              <a:rPr lang="fr-FR" sz="1800" dirty="0">
                <a:solidFill>
                  <a:srgbClr val="000000"/>
                </a:solidFill>
                <a:latin typeface="Times New Roman" panose="02020603050405020304" pitchFamily="18" charset="0"/>
              </a:rPr>
              <a:t>p- </a:t>
            </a:r>
            <a:r>
              <a:rPr lang="fr-FR" sz="1800" dirty="0">
                <a:solidFill>
                  <a:srgbClr val="000000"/>
                </a:solidFill>
                <a:effectLst/>
                <a:latin typeface="Times New Roman" panose="02020603050405020304" pitchFamily="18" charset="0"/>
                <a:ea typeface="Cambria" panose="02040503050406030204" pitchFamily="18" charset="0"/>
              </a:rPr>
              <a:t>C’est une chance que Pépé et Mémé aient pu voir </a:t>
            </a:r>
            <a:r>
              <a:rPr lang="fr-FR" sz="1800" i="1" dirty="0">
                <a:solidFill>
                  <a:srgbClr val="000000"/>
                </a:solidFill>
                <a:effectLst/>
                <a:latin typeface="Times New Roman" panose="02020603050405020304" pitchFamily="18" charset="0"/>
                <a:ea typeface="Cambria" panose="02040503050406030204" pitchFamily="18" charset="0"/>
              </a:rPr>
              <a:t>leurs petits-enfants</a:t>
            </a:r>
            <a:r>
              <a:rPr lang="fr-FR" sz="1800" dirty="0">
                <a:solidFill>
                  <a:srgbClr val="000000"/>
                </a:solidFill>
                <a:effectLst/>
                <a:latin typeface="Times New Roman" panose="02020603050405020304" pitchFamily="18" charset="0"/>
                <a:ea typeface="Cambria" panose="02040503050406030204" pitchFamily="18" charset="0"/>
              </a:rPr>
              <a:t>. </a:t>
            </a:r>
            <a:endParaRPr lang="fr-FR" sz="1800" dirty="0"/>
          </a:p>
        </p:txBody>
      </p:sp>
    </p:spTree>
    <p:extLst>
      <p:ext uri="{BB962C8B-B14F-4D97-AF65-F5344CB8AC3E}">
        <p14:creationId xmlns:p14="http://schemas.microsoft.com/office/powerpoint/2010/main" val="3769862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34ADC-2A0C-DA58-E64B-D5247B2958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77E5F89-4C86-78DA-48CC-01219E48354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F2005B1-F621-A8B2-6873-459F6FC66909}"/>
              </a:ext>
            </a:extLst>
          </p:cNvPr>
          <p:cNvSpPr>
            <a:spLocks noGrp="1"/>
          </p:cNvSpPr>
          <p:nvPr>
            <p:ph idx="1"/>
          </p:nvPr>
        </p:nvSpPr>
        <p:spPr/>
        <p:txBody>
          <a:bodyPr>
            <a:normAutofit/>
          </a:bodyPr>
          <a:lstStyle/>
          <a:p>
            <a:pPr marL="0" indent="0">
              <a:buNone/>
            </a:pPr>
            <a:r>
              <a:rPr lang="fr-FR" sz="1800" dirty="0"/>
              <a:t>j- </a:t>
            </a:r>
            <a:r>
              <a:rPr lang="fr-FR" sz="1800" dirty="0">
                <a:solidFill>
                  <a:srgbClr val="000000"/>
                </a:solidFill>
                <a:effectLst/>
                <a:latin typeface="Times New Roman" panose="02020603050405020304" pitchFamily="18" charset="0"/>
                <a:ea typeface="Cambria" panose="02040503050406030204" pitchFamily="18" charset="0"/>
              </a:rPr>
              <a:t>Au bord de la forêt, </a:t>
            </a:r>
            <a:r>
              <a:rPr lang="fr-FR" sz="1800" i="1" dirty="0">
                <a:solidFill>
                  <a:srgbClr val="000000"/>
                </a:solidFill>
                <a:effectLst/>
                <a:latin typeface="Times New Roman" panose="02020603050405020304" pitchFamily="18" charset="0"/>
                <a:ea typeface="Cambria" panose="02040503050406030204" pitchFamily="18" charset="0"/>
              </a:rPr>
              <a:t>de grands chênes</a:t>
            </a:r>
            <a:r>
              <a:rPr lang="fr-FR" sz="1800" dirty="0">
                <a:solidFill>
                  <a:srgbClr val="000000"/>
                </a:solidFill>
                <a:effectLst/>
                <a:latin typeface="Times New Roman" panose="02020603050405020304" pitchFamily="18" charset="0"/>
                <a:ea typeface="Cambria" panose="02040503050406030204" pitchFamily="18" charset="0"/>
              </a:rPr>
              <a:t> abritent des chauves-souris.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k-</a:t>
            </a:r>
            <a:r>
              <a:rPr lang="fr-FR" sz="1800" i="1" dirty="0">
                <a:solidFill>
                  <a:srgbClr val="000000"/>
                </a:solidFill>
                <a:effectLst/>
                <a:latin typeface="Times New Roman" panose="02020603050405020304" pitchFamily="18" charset="0"/>
                <a:ea typeface="Cambria" panose="02040503050406030204" pitchFamily="18" charset="0"/>
              </a:rPr>
              <a:t> Tel petit malin</a:t>
            </a:r>
            <a:r>
              <a:rPr lang="fr-FR" sz="1800" dirty="0">
                <a:solidFill>
                  <a:srgbClr val="000000"/>
                </a:solidFill>
                <a:effectLst/>
                <a:latin typeface="Times New Roman" panose="02020603050405020304" pitchFamily="18" charset="0"/>
                <a:ea typeface="Cambria" panose="02040503050406030204" pitchFamily="18" charset="0"/>
              </a:rPr>
              <a:t> est pris qui croyait prendre.</a:t>
            </a:r>
            <a:r>
              <a:rPr lang="fr-FR" sz="1800" dirty="0"/>
              <a:t>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l-</a:t>
            </a:r>
            <a:r>
              <a:rPr lang="fr-FR" sz="1800" i="1" dirty="0">
                <a:solidFill>
                  <a:srgbClr val="000000"/>
                </a:solidFill>
                <a:effectLst/>
                <a:latin typeface="Times New Roman" panose="02020603050405020304" pitchFamily="18" charset="0"/>
                <a:ea typeface="Cambria" panose="02040503050406030204" pitchFamily="18" charset="0"/>
              </a:rPr>
              <a:t> Certains chats</a:t>
            </a:r>
            <a:r>
              <a:rPr lang="fr-FR" sz="1800" dirty="0">
                <a:solidFill>
                  <a:srgbClr val="000000"/>
                </a:solidFill>
                <a:effectLst/>
                <a:latin typeface="Times New Roman" panose="02020603050405020304" pitchFamily="18" charset="0"/>
                <a:ea typeface="Cambria" panose="02040503050406030204" pitchFamily="18" charset="0"/>
              </a:rPr>
              <a:t> mangent de la viande mais aussi de l’herbe pour se purger.</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m-</a:t>
            </a:r>
            <a:r>
              <a:rPr lang="fr-FR" sz="1800" i="1" dirty="0">
                <a:solidFill>
                  <a:srgbClr val="000000"/>
                </a:solidFill>
                <a:effectLst/>
                <a:latin typeface="Times New Roman" panose="02020603050405020304" pitchFamily="18" charset="0"/>
                <a:ea typeface="Cambria" panose="02040503050406030204" pitchFamily="18" charset="0"/>
              </a:rPr>
              <a:t> Leurs chefs</a:t>
            </a:r>
            <a:r>
              <a:rPr lang="fr-FR" sz="1800" dirty="0">
                <a:solidFill>
                  <a:srgbClr val="000000"/>
                </a:solidFill>
                <a:effectLst/>
                <a:latin typeface="Times New Roman" panose="02020603050405020304" pitchFamily="18" charset="0"/>
                <a:ea typeface="Cambria" panose="02040503050406030204" pitchFamily="18" charset="0"/>
              </a:rPr>
              <a:t> restent à discuter avec les autres.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n- Son manteau était en </a:t>
            </a:r>
            <a:r>
              <a:rPr lang="fr-FR" sz="1800" i="1" dirty="0">
                <a:solidFill>
                  <a:srgbClr val="000000"/>
                </a:solidFill>
                <a:effectLst/>
                <a:latin typeface="Times New Roman" panose="02020603050405020304" pitchFamily="18" charset="0"/>
                <a:ea typeface="Cambria" panose="02040503050406030204" pitchFamily="18" charset="0"/>
              </a:rPr>
              <a:t>peaux</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de</a:t>
            </a:r>
            <a:r>
              <a:rPr lang="fr-FR" sz="1800" dirty="0">
                <a:solidFill>
                  <a:srgbClr val="000000"/>
                </a:solidFill>
                <a:effectLst/>
                <a:latin typeface="Times New Roman" panose="02020603050405020304" pitchFamily="18" charset="0"/>
                <a:ea typeface="Cambria" panose="02040503050406030204" pitchFamily="18" charset="0"/>
              </a:rPr>
              <a:t> </a:t>
            </a:r>
            <a:r>
              <a:rPr lang="fr-FR" sz="1800" i="1" dirty="0">
                <a:solidFill>
                  <a:srgbClr val="000000"/>
                </a:solidFill>
                <a:effectLst/>
                <a:latin typeface="Times New Roman" panose="02020603050405020304" pitchFamily="18" charset="0"/>
                <a:ea typeface="Cambria" panose="02040503050406030204" pitchFamily="18" charset="0"/>
              </a:rPr>
              <a:t>lapins</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o- Il y a toujours des produits qui manquent </a:t>
            </a:r>
            <a:r>
              <a:rPr lang="fr-FR" sz="1800" i="1" dirty="0">
                <a:solidFill>
                  <a:srgbClr val="000000"/>
                </a:solidFill>
                <a:effectLst/>
                <a:latin typeface="Times New Roman" panose="02020603050405020304" pitchFamily="18" charset="0"/>
                <a:ea typeface="Cambria" panose="02040503050406030204" pitchFamily="18" charset="0"/>
              </a:rPr>
              <a:t>au supermarché</a:t>
            </a:r>
            <a:r>
              <a:rPr lang="fr-FR" sz="1800" dirty="0">
                <a:solidFill>
                  <a:srgbClr val="000000"/>
                </a:solidFill>
                <a:effectLst/>
                <a:latin typeface="Times New Roman" panose="02020603050405020304" pitchFamily="18" charset="0"/>
                <a:ea typeface="Cambria" panose="02040503050406030204" pitchFamily="18" charset="0"/>
              </a:rPr>
              <a:t>.</a:t>
            </a:r>
          </a:p>
          <a:p>
            <a:pPr marL="0" indent="0">
              <a:buNone/>
            </a:pPr>
            <a:r>
              <a:rPr lang="fr-FR" sz="1800" dirty="0">
                <a:solidFill>
                  <a:srgbClr val="000000"/>
                </a:solidFill>
                <a:latin typeface="Times New Roman" panose="02020603050405020304" pitchFamily="18" charset="0"/>
              </a:rPr>
              <a:t>p- </a:t>
            </a:r>
            <a:r>
              <a:rPr lang="fr-FR" sz="1800" dirty="0">
                <a:solidFill>
                  <a:srgbClr val="000000"/>
                </a:solidFill>
                <a:effectLst/>
                <a:latin typeface="Times New Roman" panose="02020603050405020304" pitchFamily="18" charset="0"/>
                <a:ea typeface="Cambria" panose="02040503050406030204" pitchFamily="18" charset="0"/>
              </a:rPr>
              <a:t>C’est une chance que Pépé et Mémé aient pu voir </a:t>
            </a:r>
            <a:r>
              <a:rPr lang="fr-FR" sz="1800" i="1" dirty="0">
                <a:solidFill>
                  <a:srgbClr val="000000"/>
                </a:solidFill>
                <a:effectLst/>
                <a:latin typeface="Times New Roman" panose="02020603050405020304" pitchFamily="18" charset="0"/>
                <a:ea typeface="Cambria" panose="02040503050406030204" pitchFamily="18" charset="0"/>
              </a:rPr>
              <a:t>leurs petits-enfants</a:t>
            </a:r>
            <a:r>
              <a:rPr lang="fr-FR" sz="1800" dirty="0">
                <a:solidFill>
                  <a:srgbClr val="000000"/>
                </a:solidFill>
                <a:effectLst/>
                <a:latin typeface="Times New Roman" panose="02020603050405020304" pitchFamily="18" charset="0"/>
                <a:ea typeface="Cambria" panose="02040503050406030204" pitchFamily="18" charset="0"/>
              </a:rPr>
              <a:t>. </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q- Je ne sais pas de quel</a:t>
            </a:r>
            <a:r>
              <a:rPr lang="fr-FR" sz="1800" i="1" dirty="0">
                <a:solidFill>
                  <a:srgbClr val="000000"/>
                </a:solidFill>
                <a:effectLst/>
                <a:latin typeface="Times New Roman" panose="02020603050405020304" pitchFamily="18" charset="0"/>
                <a:ea typeface="Cambria" panose="02040503050406030204" pitchFamily="18" charset="0"/>
              </a:rPr>
              <a:t> bocal de cornichons</a:t>
            </a:r>
            <a:r>
              <a:rPr lang="fr-FR" sz="1800" dirty="0">
                <a:solidFill>
                  <a:srgbClr val="000000"/>
                </a:solidFill>
                <a:effectLst/>
                <a:latin typeface="Times New Roman" panose="02020603050405020304" pitchFamily="18" charset="0"/>
                <a:ea typeface="Cambria" panose="02040503050406030204" pitchFamily="18" charset="0"/>
              </a:rPr>
              <a:t> tu parles.</a:t>
            </a:r>
            <a:endParaRPr lang="fr-FR" sz="1800" dirty="0"/>
          </a:p>
        </p:txBody>
      </p:sp>
    </p:spTree>
    <p:extLst>
      <p:ext uri="{BB962C8B-B14F-4D97-AF65-F5344CB8AC3E}">
        <p14:creationId xmlns:p14="http://schemas.microsoft.com/office/powerpoint/2010/main" val="2799901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05E93-072B-C10E-DA46-9BE75C36B34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41FAE4-204D-64D5-0F04-1AA6431957B2}"/>
              </a:ext>
            </a:extLst>
          </p:cNvPr>
          <p:cNvSpPr>
            <a:spLocks noGrp="1"/>
          </p:cNvSpPr>
          <p:nvPr>
            <p:ph type="title"/>
          </p:nvPr>
        </p:nvSpPr>
        <p:spPr/>
        <p:txBody>
          <a:bodyPr/>
          <a:lstStyle/>
          <a:p>
            <a:endParaRPr lang="fr-FR"/>
          </a:p>
        </p:txBody>
      </p:sp>
      <p:graphicFrame>
        <p:nvGraphicFramePr>
          <p:cNvPr id="4" name="Espace réservé du contenu 3">
            <a:extLst>
              <a:ext uri="{FF2B5EF4-FFF2-40B4-BE49-F238E27FC236}">
                <a16:creationId xmlns:a16="http://schemas.microsoft.com/office/drawing/2014/main" id="{63F79495-F59B-490A-64E9-EAF033BEDE3A}"/>
              </a:ext>
            </a:extLst>
          </p:cNvPr>
          <p:cNvGraphicFramePr>
            <a:graphicFrameLocks noGrp="1"/>
          </p:cNvGraphicFramePr>
          <p:nvPr>
            <p:ph idx="1"/>
            <p:extLst>
              <p:ext uri="{D42A27DB-BD31-4B8C-83A1-F6EECF244321}">
                <p14:modId xmlns:p14="http://schemas.microsoft.com/office/powerpoint/2010/main" val="3368849903"/>
              </p:ext>
            </p:extLst>
          </p:nvPr>
        </p:nvGraphicFramePr>
        <p:xfrm>
          <a:off x="2192482" y="1867189"/>
          <a:ext cx="7807035" cy="2377440"/>
        </p:xfrm>
        <a:graphic>
          <a:graphicData uri="http://schemas.openxmlformats.org/drawingml/2006/table">
            <a:tbl>
              <a:tblPr firstRow="1" bandRow="1">
                <a:tableStyleId>{5940675A-B579-460E-94D1-54222C63F5DA}</a:tableStyleId>
              </a:tblPr>
              <a:tblGrid>
                <a:gridCol w="2795154">
                  <a:extLst>
                    <a:ext uri="{9D8B030D-6E8A-4147-A177-3AD203B41FA5}">
                      <a16:colId xmlns:a16="http://schemas.microsoft.com/office/drawing/2014/main" val="2760035575"/>
                    </a:ext>
                  </a:extLst>
                </a:gridCol>
                <a:gridCol w="2514600">
                  <a:extLst>
                    <a:ext uri="{9D8B030D-6E8A-4147-A177-3AD203B41FA5}">
                      <a16:colId xmlns:a16="http://schemas.microsoft.com/office/drawing/2014/main" val="1053421829"/>
                    </a:ext>
                  </a:extLst>
                </a:gridCol>
                <a:gridCol w="2497281">
                  <a:extLst>
                    <a:ext uri="{9D8B030D-6E8A-4147-A177-3AD203B41FA5}">
                      <a16:colId xmlns:a16="http://schemas.microsoft.com/office/drawing/2014/main" val="2278360174"/>
                    </a:ext>
                  </a:extLst>
                </a:gridCol>
              </a:tblGrid>
              <a:tr h="370840">
                <a:tc>
                  <a:txBody>
                    <a:bodyPr/>
                    <a:lstStyle/>
                    <a:p>
                      <a:pPr algn="ctr"/>
                      <a:r>
                        <a:rPr lang="fr-FR" dirty="0"/>
                        <a:t>Déterminants qui signalent le nombre à l’oral</a:t>
                      </a:r>
                    </a:p>
                    <a:p>
                      <a:pPr algn="ctr"/>
                      <a:r>
                        <a:rPr lang="fr-FR" dirty="0"/>
                        <a:t>La forme change entre le singulier et le pluriel</a:t>
                      </a:r>
                    </a:p>
                  </a:txBody>
                  <a:tcPr>
                    <a:solidFill>
                      <a:schemeClr val="accent5">
                        <a:lumMod val="20000"/>
                        <a:lumOff val="80000"/>
                      </a:schemeClr>
                    </a:solidFill>
                  </a:tcPr>
                </a:tc>
                <a:tc>
                  <a:txBody>
                    <a:bodyPr/>
                    <a:lstStyle/>
                    <a:p>
                      <a:pPr algn="ctr"/>
                      <a:r>
                        <a:rPr lang="fr-FR" dirty="0"/>
                        <a:t>Déterminant dont le sens indiquent un pluriel</a:t>
                      </a:r>
                    </a:p>
                  </a:txBody>
                  <a:tcPr>
                    <a:solidFill>
                      <a:schemeClr val="accent5">
                        <a:lumMod val="20000"/>
                        <a:lumOff val="80000"/>
                      </a:schemeClr>
                    </a:solidFill>
                  </a:tcPr>
                </a:tc>
                <a:tc>
                  <a:txBody>
                    <a:bodyPr/>
                    <a:lstStyle/>
                    <a:p>
                      <a:pPr algn="ctr"/>
                      <a:r>
                        <a:rPr lang="fr-FR" dirty="0"/>
                        <a:t>Déterminants qui ne signalent pas le nombre à l’oral</a:t>
                      </a:r>
                    </a:p>
                  </a:txBody>
                  <a:tcPr>
                    <a:solidFill>
                      <a:schemeClr val="accent5">
                        <a:lumMod val="20000"/>
                        <a:lumOff val="80000"/>
                      </a:schemeClr>
                    </a:solidFill>
                  </a:tcPr>
                </a:tc>
                <a:extLst>
                  <a:ext uri="{0D108BD9-81ED-4DB2-BD59-A6C34878D82A}">
                    <a16:rowId xmlns:a16="http://schemas.microsoft.com/office/drawing/2014/main" val="1720190336"/>
                  </a:ext>
                </a:extLst>
              </a:tr>
              <a:tr h="370840">
                <a:tc>
                  <a:txBody>
                    <a:bodyPr/>
                    <a:lstStyle/>
                    <a:p>
                      <a:endParaRPr lang="fr-FR" dirty="0"/>
                    </a:p>
                  </a:txBody>
                  <a:tcPr/>
                </a:tc>
                <a:tc>
                  <a:txBody>
                    <a:bodyPr/>
                    <a:lstStyle/>
                    <a:p>
                      <a:pPr algn="just"/>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fr-FR" dirty="0"/>
                    </a:p>
                    <a:p>
                      <a:endParaRPr lang="fr-FR" dirty="0"/>
                    </a:p>
                    <a:p>
                      <a:endParaRPr lang="fr-FR" dirty="0"/>
                    </a:p>
                    <a:p>
                      <a:endParaRPr lang="fr-FR" dirty="0"/>
                    </a:p>
                  </a:txBody>
                  <a:tcPr/>
                </a:tc>
                <a:extLst>
                  <a:ext uri="{0D108BD9-81ED-4DB2-BD59-A6C34878D82A}">
                    <a16:rowId xmlns:a16="http://schemas.microsoft.com/office/drawing/2014/main" val="1775753993"/>
                  </a:ext>
                </a:extLst>
              </a:tr>
            </a:tbl>
          </a:graphicData>
        </a:graphic>
      </p:graphicFrame>
    </p:spTree>
    <p:extLst>
      <p:ext uri="{BB962C8B-B14F-4D97-AF65-F5344CB8AC3E}">
        <p14:creationId xmlns:p14="http://schemas.microsoft.com/office/powerpoint/2010/main" val="2274941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1F142-DC16-199C-A89B-33B86A870AD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93B2087-F170-4200-8A71-A138918BC125}"/>
              </a:ext>
            </a:extLst>
          </p:cNvPr>
          <p:cNvSpPr>
            <a:spLocks noGrp="1"/>
          </p:cNvSpPr>
          <p:nvPr>
            <p:ph type="title"/>
          </p:nvPr>
        </p:nvSpPr>
        <p:spPr/>
        <p:txBody>
          <a:bodyPr/>
          <a:lstStyle/>
          <a:p>
            <a:endParaRPr lang="fr-FR"/>
          </a:p>
        </p:txBody>
      </p:sp>
      <p:graphicFrame>
        <p:nvGraphicFramePr>
          <p:cNvPr id="4" name="Espace réservé du contenu 3">
            <a:extLst>
              <a:ext uri="{FF2B5EF4-FFF2-40B4-BE49-F238E27FC236}">
                <a16:creationId xmlns:a16="http://schemas.microsoft.com/office/drawing/2014/main" id="{BF2CD604-53E9-75D9-1590-DD974C349376}"/>
              </a:ext>
            </a:extLst>
          </p:cNvPr>
          <p:cNvGraphicFramePr>
            <a:graphicFrameLocks noGrp="1"/>
          </p:cNvGraphicFramePr>
          <p:nvPr>
            <p:ph idx="1"/>
            <p:extLst>
              <p:ext uri="{D42A27DB-BD31-4B8C-83A1-F6EECF244321}">
                <p14:modId xmlns:p14="http://schemas.microsoft.com/office/powerpoint/2010/main" val="1722240214"/>
              </p:ext>
            </p:extLst>
          </p:nvPr>
        </p:nvGraphicFramePr>
        <p:xfrm>
          <a:off x="2192482" y="1867189"/>
          <a:ext cx="7807035" cy="2377440"/>
        </p:xfrm>
        <a:graphic>
          <a:graphicData uri="http://schemas.openxmlformats.org/drawingml/2006/table">
            <a:tbl>
              <a:tblPr firstRow="1" bandRow="1">
                <a:tableStyleId>{5940675A-B579-460E-94D1-54222C63F5DA}</a:tableStyleId>
              </a:tblPr>
              <a:tblGrid>
                <a:gridCol w="2712027">
                  <a:extLst>
                    <a:ext uri="{9D8B030D-6E8A-4147-A177-3AD203B41FA5}">
                      <a16:colId xmlns:a16="http://schemas.microsoft.com/office/drawing/2014/main" val="2760035575"/>
                    </a:ext>
                  </a:extLst>
                </a:gridCol>
                <a:gridCol w="2492663">
                  <a:extLst>
                    <a:ext uri="{9D8B030D-6E8A-4147-A177-3AD203B41FA5}">
                      <a16:colId xmlns:a16="http://schemas.microsoft.com/office/drawing/2014/main" val="1053421829"/>
                    </a:ext>
                  </a:extLst>
                </a:gridCol>
                <a:gridCol w="2602345">
                  <a:extLst>
                    <a:ext uri="{9D8B030D-6E8A-4147-A177-3AD203B41FA5}">
                      <a16:colId xmlns:a16="http://schemas.microsoft.com/office/drawing/2014/main" val="2278360174"/>
                    </a:ext>
                  </a:extLst>
                </a:gridCol>
              </a:tblGrid>
              <a:tr h="370840">
                <a:tc>
                  <a:txBody>
                    <a:bodyPr/>
                    <a:lstStyle/>
                    <a:p>
                      <a:pPr algn="ctr"/>
                      <a:r>
                        <a:rPr lang="fr-FR" dirty="0"/>
                        <a:t>Déterminants qui signalent le nombre à l’oral</a:t>
                      </a:r>
                    </a:p>
                    <a:p>
                      <a:pPr algn="ctr"/>
                      <a:r>
                        <a:rPr lang="fr-FR" dirty="0"/>
                        <a:t>La forme change entre le singulier et le pluriel</a:t>
                      </a:r>
                    </a:p>
                  </a:txBody>
                  <a:tcPr>
                    <a:solidFill>
                      <a:schemeClr val="accent5">
                        <a:lumMod val="20000"/>
                        <a:lumOff val="80000"/>
                      </a:schemeClr>
                    </a:solidFill>
                  </a:tcPr>
                </a:tc>
                <a:tc>
                  <a:txBody>
                    <a:bodyPr/>
                    <a:lstStyle/>
                    <a:p>
                      <a:pPr algn="ctr"/>
                      <a:r>
                        <a:rPr lang="fr-FR" dirty="0"/>
                        <a:t>Déterminant dont le sens indiquent un pluriel</a:t>
                      </a:r>
                    </a:p>
                  </a:txBody>
                  <a:tcPr>
                    <a:solidFill>
                      <a:schemeClr val="accent5">
                        <a:lumMod val="20000"/>
                        <a:lumOff val="80000"/>
                      </a:schemeClr>
                    </a:solidFill>
                  </a:tcPr>
                </a:tc>
                <a:tc>
                  <a:txBody>
                    <a:bodyPr/>
                    <a:lstStyle/>
                    <a:p>
                      <a:pPr algn="ctr"/>
                      <a:r>
                        <a:rPr lang="fr-FR" dirty="0"/>
                        <a:t>Déterminants qui ne signalent pas le nombre à l’oral</a:t>
                      </a:r>
                    </a:p>
                  </a:txBody>
                  <a:tcPr>
                    <a:solidFill>
                      <a:schemeClr val="accent5">
                        <a:lumMod val="20000"/>
                        <a:lumOff val="80000"/>
                      </a:schemeClr>
                    </a:solidFill>
                  </a:tcPr>
                </a:tc>
                <a:extLst>
                  <a:ext uri="{0D108BD9-81ED-4DB2-BD59-A6C34878D82A}">
                    <a16:rowId xmlns:a16="http://schemas.microsoft.com/office/drawing/2014/main" val="1720190336"/>
                  </a:ext>
                </a:extLst>
              </a:tr>
              <a:tr h="370840">
                <a:tc>
                  <a:txBody>
                    <a:bodyPr/>
                    <a:lstStyle/>
                    <a:p>
                      <a:r>
                        <a:rPr lang="fr-FR" sz="1800" kern="1200" dirty="0">
                          <a:solidFill>
                            <a:schemeClr val="tx1"/>
                          </a:solidFill>
                          <a:effectLst/>
                          <a:latin typeface="+mn-lt"/>
                          <a:ea typeface="+mn-ea"/>
                          <a:cs typeface="+mn-cs"/>
                        </a:rPr>
                        <a:t>b- son (ses) </a:t>
                      </a:r>
                    </a:p>
                    <a:p>
                      <a:r>
                        <a:rPr lang="fr-FR" sz="1800" kern="1200" dirty="0">
                          <a:solidFill>
                            <a:schemeClr val="tx1"/>
                          </a:solidFill>
                          <a:effectLst/>
                          <a:latin typeface="+mn-lt"/>
                          <a:ea typeface="+mn-ea"/>
                          <a:cs typeface="+mn-cs"/>
                        </a:rPr>
                        <a:t>j- de / des (un)</a:t>
                      </a:r>
                    </a:p>
                    <a:p>
                      <a:endParaRPr lang="fr-FR" dirty="0"/>
                    </a:p>
                  </a:txBody>
                  <a:tcPr/>
                </a:tc>
                <a:tc>
                  <a:txBody>
                    <a:bodyPr/>
                    <a:lstStyle/>
                    <a:p>
                      <a:r>
                        <a:rPr lang="fr-FR" sz="1800" kern="1200" dirty="0">
                          <a:solidFill>
                            <a:schemeClr val="tx1"/>
                          </a:solidFill>
                          <a:effectLst/>
                          <a:latin typeface="+mn-lt"/>
                          <a:ea typeface="+mn-ea"/>
                          <a:cs typeface="+mn-cs"/>
                        </a:rPr>
                        <a:t>a- beaucoup de</a:t>
                      </a:r>
                    </a:p>
                    <a:p>
                      <a:r>
                        <a:rPr lang="fr-FR" sz="1800" kern="1200" dirty="0">
                          <a:solidFill>
                            <a:schemeClr val="tx1"/>
                          </a:solidFill>
                          <a:effectLst/>
                          <a:latin typeface="+mn-lt"/>
                          <a:ea typeface="+mn-ea"/>
                          <a:cs typeface="+mn-cs"/>
                        </a:rPr>
                        <a:t>e- quelques</a:t>
                      </a:r>
                    </a:p>
                    <a:p>
                      <a:r>
                        <a:rPr lang="fr-FR" sz="1800" kern="1200" dirty="0">
                          <a:solidFill>
                            <a:schemeClr val="tx1"/>
                          </a:solidFill>
                          <a:effectLst/>
                          <a:latin typeface="+mn-lt"/>
                          <a:ea typeface="+mn-ea"/>
                          <a:cs typeface="+mn-cs"/>
                        </a:rPr>
                        <a:t>l- certains</a:t>
                      </a:r>
                      <a:r>
                        <a:rPr lang="fr-FR" dirty="0">
                          <a:effectLst/>
                        </a:rPr>
                        <a:t> </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fr-FR" sz="1800" kern="1200" dirty="0">
                          <a:solidFill>
                            <a:schemeClr val="tx1"/>
                          </a:solidFill>
                          <a:effectLst/>
                          <a:latin typeface="+mn-lt"/>
                          <a:ea typeface="+mn-ea"/>
                          <a:cs typeface="+mn-cs"/>
                        </a:rPr>
                        <a:t>c-m-p- leur(s)</a:t>
                      </a:r>
                    </a:p>
                    <a:p>
                      <a:r>
                        <a:rPr lang="fr-FR" sz="1800" kern="1200" dirty="0">
                          <a:solidFill>
                            <a:schemeClr val="tx1"/>
                          </a:solidFill>
                          <a:effectLst/>
                          <a:latin typeface="+mn-lt"/>
                          <a:ea typeface="+mn-ea"/>
                          <a:cs typeface="+mn-cs"/>
                        </a:rPr>
                        <a:t>g-q- quel(s)</a:t>
                      </a:r>
                    </a:p>
                    <a:p>
                      <a:r>
                        <a:rPr lang="fr-FR" sz="1800" kern="1200" dirty="0">
                          <a:solidFill>
                            <a:schemeClr val="tx1"/>
                          </a:solidFill>
                          <a:effectLst/>
                          <a:latin typeface="+mn-lt"/>
                          <a:ea typeface="+mn-ea"/>
                          <a:cs typeface="+mn-cs"/>
                        </a:rPr>
                        <a:t>o- au(x)</a:t>
                      </a:r>
                    </a:p>
                    <a:p>
                      <a:r>
                        <a:rPr lang="fr-FR" sz="1800" kern="1200" dirty="0">
                          <a:solidFill>
                            <a:schemeClr val="tx1"/>
                          </a:solidFill>
                          <a:effectLst/>
                          <a:latin typeface="+mn-lt"/>
                          <a:ea typeface="+mn-ea"/>
                          <a:cs typeface="+mn-cs"/>
                        </a:rPr>
                        <a:t>k- tel(s)</a:t>
                      </a:r>
                      <a:r>
                        <a:rPr lang="fr-FR" dirty="0">
                          <a:effectLst/>
                        </a:rPr>
                        <a:t> </a:t>
                      </a:r>
                      <a:endParaRPr lang="fr-FR" dirty="0"/>
                    </a:p>
                  </a:txBody>
                  <a:tcPr/>
                </a:tc>
                <a:extLst>
                  <a:ext uri="{0D108BD9-81ED-4DB2-BD59-A6C34878D82A}">
                    <a16:rowId xmlns:a16="http://schemas.microsoft.com/office/drawing/2014/main" val="1775753993"/>
                  </a:ext>
                </a:extLst>
              </a:tr>
            </a:tbl>
          </a:graphicData>
        </a:graphic>
      </p:graphicFrame>
    </p:spTree>
    <p:extLst>
      <p:ext uri="{BB962C8B-B14F-4D97-AF65-F5344CB8AC3E}">
        <p14:creationId xmlns:p14="http://schemas.microsoft.com/office/powerpoint/2010/main" val="3450272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00729-A378-42A6-A255-0BBF6CEC05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2E50FE0-FCCF-D4EA-1778-1D70198B2565}"/>
              </a:ext>
            </a:extLst>
          </p:cNvPr>
          <p:cNvSpPr>
            <a:spLocks noGrp="1"/>
          </p:cNvSpPr>
          <p:nvPr>
            <p:ph type="title"/>
          </p:nvPr>
        </p:nvSpPr>
        <p:spPr/>
        <p:txBody>
          <a:bodyPr/>
          <a:lstStyle/>
          <a:p>
            <a:endParaRPr lang="fr-FR"/>
          </a:p>
        </p:txBody>
      </p:sp>
      <p:graphicFrame>
        <p:nvGraphicFramePr>
          <p:cNvPr id="4" name="Espace réservé du contenu 3">
            <a:extLst>
              <a:ext uri="{FF2B5EF4-FFF2-40B4-BE49-F238E27FC236}">
                <a16:creationId xmlns:a16="http://schemas.microsoft.com/office/drawing/2014/main" id="{94843773-CB2A-1A69-9C71-657805EB6BC3}"/>
              </a:ext>
            </a:extLst>
          </p:cNvPr>
          <p:cNvGraphicFramePr>
            <a:graphicFrameLocks noGrp="1"/>
          </p:cNvGraphicFramePr>
          <p:nvPr>
            <p:ph idx="1"/>
          </p:nvPr>
        </p:nvGraphicFramePr>
        <p:xfrm>
          <a:off x="2192482" y="1867189"/>
          <a:ext cx="7807035" cy="2377440"/>
        </p:xfrm>
        <a:graphic>
          <a:graphicData uri="http://schemas.openxmlformats.org/drawingml/2006/table">
            <a:tbl>
              <a:tblPr firstRow="1" bandRow="1">
                <a:tableStyleId>{5940675A-B579-460E-94D1-54222C63F5DA}</a:tableStyleId>
              </a:tblPr>
              <a:tblGrid>
                <a:gridCol w="2712027">
                  <a:extLst>
                    <a:ext uri="{9D8B030D-6E8A-4147-A177-3AD203B41FA5}">
                      <a16:colId xmlns:a16="http://schemas.microsoft.com/office/drawing/2014/main" val="2760035575"/>
                    </a:ext>
                  </a:extLst>
                </a:gridCol>
                <a:gridCol w="2492663">
                  <a:extLst>
                    <a:ext uri="{9D8B030D-6E8A-4147-A177-3AD203B41FA5}">
                      <a16:colId xmlns:a16="http://schemas.microsoft.com/office/drawing/2014/main" val="1053421829"/>
                    </a:ext>
                  </a:extLst>
                </a:gridCol>
                <a:gridCol w="2602345">
                  <a:extLst>
                    <a:ext uri="{9D8B030D-6E8A-4147-A177-3AD203B41FA5}">
                      <a16:colId xmlns:a16="http://schemas.microsoft.com/office/drawing/2014/main" val="2278360174"/>
                    </a:ext>
                  </a:extLst>
                </a:gridCol>
              </a:tblGrid>
              <a:tr h="370840">
                <a:tc>
                  <a:txBody>
                    <a:bodyPr/>
                    <a:lstStyle/>
                    <a:p>
                      <a:pPr algn="ctr"/>
                      <a:r>
                        <a:rPr lang="fr-FR" dirty="0"/>
                        <a:t>Déterminants qui signalent le nombre à l’oral</a:t>
                      </a:r>
                    </a:p>
                    <a:p>
                      <a:pPr algn="ctr"/>
                      <a:r>
                        <a:rPr lang="fr-FR" dirty="0"/>
                        <a:t>La forme change entre le singulier et le pluriel</a:t>
                      </a:r>
                    </a:p>
                  </a:txBody>
                  <a:tcPr>
                    <a:solidFill>
                      <a:schemeClr val="accent5">
                        <a:lumMod val="20000"/>
                        <a:lumOff val="80000"/>
                      </a:schemeClr>
                    </a:solidFill>
                  </a:tcPr>
                </a:tc>
                <a:tc>
                  <a:txBody>
                    <a:bodyPr/>
                    <a:lstStyle/>
                    <a:p>
                      <a:pPr algn="ctr"/>
                      <a:r>
                        <a:rPr lang="fr-FR" dirty="0"/>
                        <a:t>Déterminant dont le sens indiquent un pluriel</a:t>
                      </a:r>
                    </a:p>
                  </a:txBody>
                  <a:tcPr>
                    <a:solidFill>
                      <a:schemeClr val="accent5">
                        <a:lumMod val="20000"/>
                        <a:lumOff val="80000"/>
                      </a:schemeClr>
                    </a:solidFill>
                  </a:tcPr>
                </a:tc>
                <a:tc>
                  <a:txBody>
                    <a:bodyPr/>
                    <a:lstStyle/>
                    <a:p>
                      <a:pPr algn="ctr"/>
                      <a:r>
                        <a:rPr lang="fr-FR" dirty="0"/>
                        <a:t>Déterminants qui ne signalent pas le nombre à l’oral</a:t>
                      </a:r>
                    </a:p>
                  </a:txBody>
                  <a:tcPr>
                    <a:solidFill>
                      <a:schemeClr val="accent5">
                        <a:lumMod val="20000"/>
                        <a:lumOff val="80000"/>
                      </a:schemeClr>
                    </a:solidFill>
                  </a:tcPr>
                </a:tc>
                <a:extLst>
                  <a:ext uri="{0D108BD9-81ED-4DB2-BD59-A6C34878D82A}">
                    <a16:rowId xmlns:a16="http://schemas.microsoft.com/office/drawing/2014/main" val="1720190336"/>
                  </a:ext>
                </a:extLst>
              </a:tr>
              <a:tr h="370840">
                <a:tc>
                  <a:txBody>
                    <a:bodyPr/>
                    <a:lstStyle/>
                    <a:p>
                      <a:r>
                        <a:rPr lang="fr-FR" sz="1800" kern="1200" dirty="0">
                          <a:solidFill>
                            <a:schemeClr val="tx1"/>
                          </a:solidFill>
                          <a:effectLst/>
                          <a:latin typeface="+mn-lt"/>
                          <a:ea typeface="+mn-ea"/>
                          <a:cs typeface="+mn-cs"/>
                        </a:rPr>
                        <a:t>b- son (ses) </a:t>
                      </a:r>
                    </a:p>
                    <a:p>
                      <a:r>
                        <a:rPr lang="fr-FR" sz="1800" kern="1200" dirty="0">
                          <a:solidFill>
                            <a:schemeClr val="tx1"/>
                          </a:solidFill>
                          <a:effectLst/>
                          <a:latin typeface="+mn-lt"/>
                          <a:ea typeface="+mn-ea"/>
                          <a:cs typeface="+mn-cs"/>
                        </a:rPr>
                        <a:t>j- de / des (un)</a:t>
                      </a:r>
                    </a:p>
                    <a:p>
                      <a:endParaRPr lang="fr-FR" dirty="0"/>
                    </a:p>
                  </a:txBody>
                  <a:tcPr/>
                </a:tc>
                <a:tc>
                  <a:txBody>
                    <a:bodyPr/>
                    <a:lstStyle/>
                    <a:p>
                      <a:r>
                        <a:rPr lang="fr-FR" sz="1800" kern="1200" dirty="0">
                          <a:solidFill>
                            <a:schemeClr val="tx1"/>
                          </a:solidFill>
                          <a:effectLst/>
                          <a:latin typeface="+mn-lt"/>
                          <a:ea typeface="+mn-ea"/>
                          <a:cs typeface="+mn-cs"/>
                        </a:rPr>
                        <a:t>a- beaucoup de</a:t>
                      </a:r>
                    </a:p>
                    <a:p>
                      <a:r>
                        <a:rPr lang="fr-FR" sz="1800" kern="1200" dirty="0">
                          <a:solidFill>
                            <a:schemeClr val="tx1"/>
                          </a:solidFill>
                          <a:effectLst/>
                          <a:latin typeface="+mn-lt"/>
                          <a:ea typeface="+mn-ea"/>
                          <a:cs typeface="+mn-cs"/>
                        </a:rPr>
                        <a:t>e- quelques</a:t>
                      </a:r>
                    </a:p>
                    <a:p>
                      <a:r>
                        <a:rPr lang="fr-FR" sz="1800" kern="1200" dirty="0">
                          <a:solidFill>
                            <a:schemeClr val="tx1"/>
                          </a:solidFill>
                          <a:effectLst/>
                          <a:latin typeface="+mn-lt"/>
                          <a:ea typeface="+mn-ea"/>
                          <a:cs typeface="+mn-cs"/>
                        </a:rPr>
                        <a:t>l- certains</a:t>
                      </a:r>
                      <a:r>
                        <a:rPr lang="fr-FR" dirty="0">
                          <a:effectLst/>
                        </a:rPr>
                        <a:t> </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fr-FR" sz="1800" kern="1200" dirty="0">
                          <a:solidFill>
                            <a:schemeClr val="tx1"/>
                          </a:solidFill>
                          <a:effectLst/>
                          <a:latin typeface="+mn-lt"/>
                          <a:ea typeface="+mn-ea"/>
                          <a:cs typeface="+mn-cs"/>
                        </a:rPr>
                        <a:t>c-m-p- leur(s)</a:t>
                      </a:r>
                    </a:p>
                    <a:p>
                      <a:r>
                        <a:rPr lang="fr-FR" sz="1800" kern="1200" dirty="0">
                          <a:solidFill>
                            <a:schemeClr val="tx1"/>
                          </a:solidFill>
                          <a:effectLst/>
                          <a:latin typeface="+mn-lt"/>
                          <a:ea typeface="+mn-ea"/>
                          <a:cs typeface="+mn-cs"/>
                        </a:rPr>
                        <a:t>g-q- quel(s)</a:t>
                      </a:r>
                    </a:p>
                    <a:p>
                      <a:r>
                        <a:rPr lang="fr-FR" sz="1800" kern="1200" dirty="0">
                          <a:solidFill>
                            <a:schemeClr val="tx1"/>
                          </a:solidFill>
                          <a:effectLst/>
                          <a:latin typeface="+mn-lt"/>
                          <a:ea typeface="+mn-ea"/>
                          <a:cs typeface="+mn-cs"/>
                        </a:rPr>
                        <a:t>o- au(x)</a:t>
                      </a:r>
                    </a:p>
                    <a:p>
                      <a:r>
                        <a:rPr lang="fr-FR" sz="1800" kern="1200" dirty="0">
                          <a:solidFill>
                            <a:schemeClr val="tx1"/>
                          </a:solidFill>
                          <a:effectLst/>
                          <a:latin typeface="+mn-lt"/>
                          <a:ea typeface="+mn-ea"/>
                          <a:cs typeface="+mn-cs"/>
                        </a:rPr>
                        <a:t>k- tel(s)</a:t>
                      </a:r>
                      <a:r>
                        <a:rPr lang="fr-FR" dirty="0">
                          <a:effectLst/>
                        </a:rPr>
                        <a:t> </a:t>
                      </a:r>
                      <a:endParaRPr lang="fr-FR" dirty="0"/>
                    </a:p>
                  </a:txBody>
                  <a:tcPr/>
                </a:tc>
                <a:extLst>
                  <a:ext uri="{0D108BD9-81ED-4DB2-BD59-A6C34878D82A}">
                    <a16:rowId xmlns:a16="http://schemas.microsoft.com/office/drawing/2014/main" val="1775753993"/>
                  </a:ext>
                </a:extLst>
              </a:tr>
            </a:tbl>
          </a:graphicData>
        </a:graphic>
      </p:graphicFrame>
    </p:spTree>
    <p:extLst>
      <p:ext uri="{BB962C8B-B14F-4D97-AF65-F5344CB8AC3E}">
        <p14:creationId xmlns:p14="http://schemas.microsoft.com/office/powerpoint/2010/main" val="3136064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BDB0A-A148-CB37-732E-AFFDE1CC1FB0}"/>
              </a:ext>
            </a:extLst>
          </p:cNvPr>
          <p:cNvSpPr>
            <a:spLocks noGrp="1"/>
          </p:cNvSpPr>
          <p:nvPr>
            <p:ph type="title"/>
          </p:nvPr>
        </p:nvSpPr>
        <p:spPr/>
        <p:txBody>
          <a:bodyPr/>
          <a:lstStyle/>
          <a:p>
            <a:endParaRPr lang="fr-FR" dirty="0"/>
          </a:p>
        </p:txBody>
      </p:sp>
      <p:pic>
        <p:nvPicPr>
          <p:cNvPr id="7" name="Espace réservé du contenu 6" descr="Une image contenant croquis, dessin, illustration, Dessin d’enfant&#10;&#10;Description générée automatiquement">
            <a:extLst>
              <a:ext uri="{FF2B5EF4-FFF2-40B4-BE49-F238E27FC236}">
                <a16:creationId xmlns:a16="http://schemas.microsoft.com/office/drawing/2014/main" id="{546732FD-F840-D1DD-1468-B62F79F3CCF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89889" y="1792643"/>
            <a:ext cx="2525920" cy="3272714"/>
          </a:xfrm>
          <a:prstGeom prst="rect">
            <a:avLst/>
          </a:prstGeom>
        </p:spPr>
      </p:pic>
    </p:spTree>
    <p:extLst>
      <p:ext uri="{BB962C8B-B14F-4D97-AF65-F5344CB8AC3E}">
        <p14:creationId xmlns:p14="http://schemas.microsoft.com/office/powerpoint/2010/main" val="2090801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76F7B4-74B3-F152-8FC6-2245C8E2EA02}"/>
              </a:ext>
            </a:extLst>
          </p:cNvPr>
          <p:cNvSpPr>
            <a:spLocks noGrp="1"/>
          </p:cNvSpPr>
          <p:nvPr>
            <p:ph type="title"/>
          </p:nvPr>
        </p:nvSpPr>
        <p:spPr/>
        <p:txBody>
          <a:bodyPr/>
          <a:lstStyle/>
          <a:p>
            <a:r>
              <a:rPr lang="fr-FR" dirty="0"/>
              <a:t> </a:t>
            </a:r>
          </a:p>
        </p:txBody>
      </p:sp>
      <p:sp>
        <p:nvSpPr>
          <p:cNvPr id="4" name="Espace réservé du contenu 3">
            <a:extLst>
              <a:ext uri="{FF2B5EF4-FFF2-40B4-BE49-F238E27FC236}">
                <a16:creationId xmlns:a16="http://schemas.microsoft.com/office/drawing/2014/main" id="{D406C318-D82E-571B-113D-7A71398AF952}"/>
              </a:ext>
            </a:extLst>
          </p:cNvPr>
          <p:cNvSpPr>
            <a:spLocks noGrp="1"/>
          </p:cNvSpPr>
          <p:nvPr>
            <p:ph idx="1"/>
          </p:nvPr>
        </p:nvSpPr>
        <p:spPr>
          <a:xfrm>
            <a:off x="838200" y="976746"/>
            <a:ext cx="10515600" cy="5200218"/>
          </a:xfrm>
        </p:spPr>
        <p:txBody>
          <a:bodyPr>
            <a:normAutofit fontScale="92500" lnSpcReduction="10000"/>
          </a:bodyPr>
          <a:lstStyle/>
          <a:p>
            <a:pPr marL="0" indent="0" algn="just">
              <a:buNone/>
            </a:pPr>
            <a:r>
              <a:rPr lang="fr-FR"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Quand on écrit ou quand on cherche à comprendre une phrase, comment savoir qu’un nom est au pluriel ou au singulier ? </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9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Souvent, pour savoir si un groupe du nom est au pluriel, on s’appuie sur la forme du déterminant ou sur le sens du déterminant.</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9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Parfois, le déterminant ne change pas à l’oral : </a:t>
            </a:r>
            <a:r>
              <a:rPr lang="fr-FR" sz="2400"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leur</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tel</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quel</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au</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ou parfois il n’y a pas de déterminant.</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Il faut alors s’appuyer :</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 sur la forme d’un autre mot</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le nom :              </a:t>
            </a:r>
            <a:r>
              <a:rPr lang="fr-FR" sz="2400" i="1"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Leur </a:t>
            </a:r>
            <a:r>
              <a:rPr lang="fr-FR" sz="2400" i="1" u="sng"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cheval</a:t>
            </a:r>
            <a:r>
              <a:rPr lang="fr-FR" sz="2400"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ne mange pas de pâquerettes.</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le verbe :            </a:t>
            </a:r>
            <a:r>
              <a:rPr lang="fr-FR" sz="2400" i="1"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Tel petit malin</a:t>
            </a:r>
            <a:r>
              <a:rPr lang="fr-FR" sz="2400"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u="sng"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est</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pris qui croyait prendre.</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 sur le contexte :      </a:t>
            </a:r>
            <a:r>
              <a:rPr lang="fr-FR" sz="2400" i="1"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Quels gâteaux</a:t>
            </a:r>
            <a:r>
              <a:rPr lang="fr-FR" sz="2400"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est-ce que tu voudrais acheter ?</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 sur nos connaissances :     À la main, elle tenait un sac de </a:t>
            </a:r>
            <a:r>
              <a:rPr lang="fr-FR" sz="2400" i="1" dirty="0">
                <a:solidFill>
                  <a:srgbClr val="4472C4"/>
                </a:solidFill>
                <a:effectLst/>
                <a:latin typeface="Times New Roman" panose="02020603050405020304" pitchFamily="18" charset="0"/>
                <a:ea typeface="Cambria" panose="02040503050406030204" pitchFamily="18" charset="0"/>
                <a:cs typeface="Times New Roman" panose="02020603050405020304" pitchFamily="18" charset="0"/>
              </a:rPr>
              <a:t>biscuits à l’orange</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3382906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86593-8A50-4130-6AE1-5A788A72C08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3BB6DD9-EB69-9366-C800-463BBDD5FB8B}"/>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dirty="0"/>
              <a:t>			</a:t>
            </a:r>
            <a:r>
              <a:rPr lang="fr-FR" sz="3600" b="1" dirty="0">
                <a:solidFill>
                  <a:schemeClr val="accent2"/>
                </a:solidFill>
              </a:rPr>
              <a:t>Pour aller plus loin</a:t>
            </a:r>
          </a:p>
        </p:txBody>
      </p:sp>
    </p:spTree>
    <p:extLst>
      <p:ext uri="{BB962C8B-B14F-4D97-AF65-F5344CB8AC3E}">
        <p14:creationId xmlns:p14="http://schemas.microsoft.com/office/powerpoint/2010/main" val="3048596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767738-C084-5CEE-7740-D35E14BAD14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CB764F5-8998-5FE4-13A4-7852904F9B3C}"/>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2400" dirty="0"/>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 Si quelque chat faisait du bruit, le chat prenait l’argent. » </a:t>
            </a:r>
          </a:p>
          <a:p>
            <a:pPr marL="0" indent="0">
              <a:buNone/>
            </a:pPr>
            <a:r>
              <a:rPr lang="fr-FR" sz="24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La Fontaine, </a:t>
            </a:r>
            <a:r>
              <a:rPr lang="fr-FR" sz="24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 Savetier et le financier</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226289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1A934E-F7A0-5CDD-FABF-FC7B34D5A38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43C06D3-68D6-7CB8-EB33-AC86FE55BE8C}"/>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2400" dirty="0"/>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 Certain vieux rat avait l’âme moins tendre. » </a:t>
            </a:r>
          </a:p>
          <a:p>
            <a:pPr marL="0" indent="0">
              <a:buNone/>
            </a:pPr>
            <a:r>
              <a:rPr lang="fr-FR" sz="24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La Fontaine, </a:t>
            </a:r>
            <a:r>
              <a:rPr lang="fr-FR" sz="24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 souriceau et le vieux rat</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673646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6003AFE-4F65-5F39-13F3-6433AE98DD01}"/>
              </a:ext>
            </a:extLst>
          </p:cNvPr>
          <p:cNvSpPr>
            <a:spLocks noGrp="1"/>
          </p:cNvSpPr>
          <p:nvPr>
            <p:ph type="title"/>
          </p:nvPr>
        </p:nvSpPr>
        <p:spPr/>
        <p:txBody>
          <a:bodyPr/>
          <a:lstStyle/>
          <a:p>
            <a:r>
              <a:rPr lang="fr-FR" dirty="0"/>
              <a:t> </a:t>
            </a:r>
          </a:p>
        </p:txBody>
      </p:sp>
      <p:pic>
        <p:nvPicPr>
          <p:cNvPr id="2" name="Espace réservé du contenu 1" descr="Une image contenant croquis, dessin, Dessin d’enfant, Dessin au trait&#10;&#10;Description générée automatiquement">
            <a:extLst>
              <a:ext uri="{FF2B5EF4-FFF2-40B4-BE49-F238E27FC236}">
                <a16:creationId xmlns:a16="http://schemas.microsoft.com/office/drawing/2014/main" id="{5F228248-BB0E-DC7D-2A9B-203B9255BAB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5810" y="1819345"/>
            <a:ext cx="2556510" cy="3219309"/>
          </a:xfrm>
          <a:prstGeom prst="rect">
            <a:avLst/>
          </a:prstGeom>
        </p:spPr>
      </p:pic>
    </p:spTree>
    <p:extLst>
      <p:ext uri="{BB962C8B-B14F-4D97-AF65-F5344CB8AC3E}">
        <p14:creationId xmlns:p14="http://schemas.microsoft.com/office/powerpoint/2010/main" val="618617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6CDD6F-A2EC-E57C-D573-EE52D3BA0438}"/>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2BE5C0D7-787F-209B-ACE6-65FB8882CFCB}"/>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3600" dirty="0">
                <a:solidFill>
                  <a:schemeClr val="accent2"/>
                </a:solidFill>
              </a:rPr>
              <a:t>			</a:t>
            </a:r>
            <a:r>
              <a:rPr lang="fr-FR" sz="3600" b="1" dirty="0">
                <a:solidFill>
                  <a:schemeClr val="accent2"/>
                </a:solidFill>
              </a:rPr>
              <a:t>As-tu bien compris ?</a:t>
            </a:r>
          </a:p>
        </p:txBody>
      </p:sp>
    </p:spTree>
    <p:extLst>
      <p:ext uri="{BB962C8B-B14F-4D97-AF65-F5344CB8AC3E}">
        <p14:creationId xmlns:p14="http://schemas.microsoft.com/office/powerpoint/2010/main" val="38424630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D38546-A36D-5203-9D56-634FEF9C1DED}"/>
              </a:ext>
            </a:extLst>
          </p:cNvPr>
          <p:cNvSpPr>
            <a:spLocks noGrp="1"/>
          </p:cNvSpPr>
          <p:nvPr>
            <p:ph type="title"/>
          </p:nvPr>
        </p:nvSpPr>
        <p:spPr/>
        <p:txBody>
          <a:bodyPr/>
          <a:lstStyle/>
          <a:p>
            <a:r>
              <a:rPr lang="fr-FR" dirty="0"/>
              <a:t> </a:t>
            </a:r>
          </a:p>
        </p:txBody>
      </p:sp>
      <p:pic>
        <p:nvPicPr>
          <p:cNvPr id="5" name="Espace réservé du contenu 4">
            <a:extLst>
              <a:ext uri="{FF2B5EF4-FFF2-40B4-BE49-F238E27FC236}">
                <a16:creationId xmlns:a16="http://schemas.microsoft.com/office/drawing/2014/main" id="{2EB3033D-1A9D-84E5-851E-800E97C8BF4D}"/>
              </a:ext>
            </a:extLst>
          </p:cNvPr>
          <p:cNvPicPr>
            <a:picLocks noGrp="1" noChangeAspect="1"/>
          </p:cNvPicPr>
          <p:nvPr>
            <p:ph idx="1"/>
          </p:nvPr>
        </p:nvPicPr>
        <p:blipFill>
          <a:blip r:embed="rId3"/>
          <a:stretch>
            <a:fillRect/>
          </a:stretch>
        </p:blipFill>
        <p:spPr>
          <a:xfrm>
            <a:off x="838199" y="1412713"/>
            <a:ext cx="10515599" cy="4715831"/>
          </a:xfrm>
        </p:spPr>
      </p:pic>
    </p:spTree>
    <p:extLst>
      <p:ext uri="{BB962C8B-B14F-4D97-AF65-F5344CB8AC3E}">
        <p14:creationId xmlns:p14="http://schemas.microsoft.com/office/powerpoint/2010/main" val="976013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BE7571-F031-DDAF-7582-5A7908069EE2}"/>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862817BC-B306-2216-0A23-CB9F8EA6ED31}"/>
              </a:ext>
            </a:extLst>
          </p:cNvPr>
          <p:cNvPicPr>
            <a:picLocks noGrp="1" noChangeAspect="1"/>
          </p:cNvPicPr>
          <p:nvPr>
            <p:ph idx="1"/>
          </p:nvPr>
        </p:nvPicPr>
        <p:blipFill>
          <a:blip r:embed="rId3"/>
          <a:stretch>
            <a:fillRect/>
          </a:stretch>
        </p:blipFill>
        <p:spPr>
          <a:xfrm>
            <a:off x="967415" y="1461816"/>
            <a:ext cx="10386385" cy="4679428"/>
          </a:xfrm>
        </p:spPr>
      </p:pic>
    </p:spTree>
    <p:extLst>
      <p:ext uri="{BB962C8B-B14F-4D97-AF65-F5344CB8AC3E}">
        <p14:creationId xmlns:p14="http://schemas.microsoft.com/office/powerpoint/2010/main" val="3695880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9E335F-45D3-5855-6885-5CDBC5BE4322}"/>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639C3ADC-BC07-1E5E-BF47-AFD93C838304}"/>
              </a:ext>
            </a:extLst>
          </p:cNvPr>
          <p:cNvPicPr>
            <a:picLocks noGrp="1" noChangeAspect="1"/>
          </p:cNvPicPr>
          <p:nvPr>
            <p:ph idx="1"/>
          </p:nvPr>
        </p:nvPicPr>
        <p:blipFill>
          <a:blip r:embed="rId3"/>
          <a:stretch>
            <a:fillRect/>
          </a:stretch>
        </p:blipFill>
        <p:spPr>
          <a:xfrm>
            <a:off x="838200" y="1945761"/>
            <a:ext cx="10515600" cy="3803515"/>
          </a:xfrm>
        </p:spPr>
      </p:pic>
    </p:spTree>
    <p:extLst>
      <p:ext uri="{BB962C8B-B14F-4D97-AF65-F5344CB8AC3E}">
        <p14:creationId xmlns:p14="http://schemas.microsoft.com/office/powerpoint/2010/main" val="1935578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547BFA-30D8-09B6-7FED-7A67797E9511}"/>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A1A6318-3901-7E4B-177C-93EFE099F8BB}"/>
              </a:ext>
            </a:extLst>
          </p:cNvPr>
          <p:cNvPicPr>
            <a:picLocks noGrp="1" noChangeAspect="1"/>
          </p:cNvPicPr>
          <p:nvPr>
            <p:ph idx="1"/>
          </p:nvPr>
        </p:nvPicPr>
        <p:blipFill>
          <a:blip r:embed="rId3"/>
          <a:stretch>
            <a:fillRect/>
          </a:stretch>
        </p:blipFill>
        <p:spPr>
          <a:xfrm>
            <a:off x="841862" y="1919635"/>
            <a:ext cx="10511937" cy="3764410"/>
          </a:xfrm>
        </p:spPr>
      </p:pic>
    </p:spTree>
    <p:extLst>
      <p:ext uri="{BB962C8B-B14F-4D97-AF65-F5344CB8AC3E}">
        <p14:creationId xmlns:p14="http://schemas.microsoft.com/office/powerpoint/2010/main" val="2802247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19BCFC-026D-B179-7739-272A938728A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6D81E89-91E7-ABFA-F822-E9495A831B26}"/>
              </a:ext>
            </a:extLst>
          </p:cNvPr>
          <p:cNvSpPr>
            <a:spLocks noGrp="1"/>
          </p:cNvSpPr>
          <p:nvPr>
            <p:ph idx="1"/>
          </p:nvPr>
        </p:nvSpPr>
        <p:spPr/>
        <p:txBody>
          <a:bodyPr/>
          <a:lstStyle/>
          <a:p>
            <a:pPr marL="0" indent="0">
              <a:buNone/>
            </a:pPr>
            <a:endParaRPr lang="fr-FR" dirty="0"/>
          </a:p>
          <a:p>
            <a:pPr marL="0" indent="0" algn="just">
              <a:buNone/>
            </a:pPr>
            <a:r>
              <a:rPr lang="fr-FR" sz="2200" b="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3. Complète les phrases avec les marques qui manquent.</a:t>
            </a:r>
            <a:endParaRPr lang="fr-FR"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fr-FR"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Une bande de copain… porte un lourd sac de farine… et un sac de petit… pain… Ils vont au… marché… en espérant gagner beaucoup de pièce… d’argent… de poche à se partager et à mettre dans leur… tirelire…</a:t>
            </a:r>
            <a:endParaRPr lang="fr-FR"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30742966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F649D-8249-E571-1850-A5A62E1168B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18F8C53-3990-9829-7F93-BCD34A92F4C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D7EB0E4-401F-28FC-3077-005FDA02A212}"/>
              </a:ext>
            </a:extLst>
          </p:cNvPr>
          <p:cNvSpPr>
            <a:spLocks noGrp="1"/>
          </p:cNvSpPr>
          <p:nvPr>
            <p:ph idx="1"/>
          </p:nvPr>
        </p:nvSpPr>
        <p:spPr/>
        <p:txBody>
          <a:bodyPr/>
          <a:lstStyle/>
          <a:p>
            <a:pPr marL="0" indent="0">
              <a:buNone/>
            </a:pPr>
            <a:endParaRPr lang="fr-FR" dirty="0"/>
          </a:p>
          <a:p>
            <a:pPr marL="0" indent="0" algn="just">
              <a:buNone/>
            </a:pPr>
            <a:r>
              <a:rPr lang="fr-FR" sz="2200" b="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3. Complète les phrases avec les marques qui manquent.</a:t>
            </a:r>
            <a:endParaRPr lang="fr-FR"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fr-FR"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Une bande de copain</a:t>
            </a:r>
            <a:r>
              <a:rPr lang="fr-FR" sz="2200" b="1"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s</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porte  un  lourd </a:t>
            </a:r>
            <a:r>
              <a:rPr lang="fr-FR" sz="22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sac </a:t>
            </a:r>
            <a:r>
              <a:rPr lang="fr-FR" sz="22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de </a:t>
            </a:r>
            <a:r>
              <a:rPr lang="fr-FR" sz="2200"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farine</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et un sac de petit</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s </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pain</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s </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Ils vont au… marché</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en espérant gagner beaucoup de pièce</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s  </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d’argent</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de poche à se partager et à mettre dans leur</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a:t>
            </a:r>
            <a:r>
              <a:rPr lang="fr-FR" sz="2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tirelire</a:t>
            </a:r>
            <a:r>
              <a:rPr lang="fr-FR" sz="2200" dirty="0">
                <a:solidFill>
                  <a:schemeClr val="accent2"/>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22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3388560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AE894-F98E-67AB-FE92-F70570C0D1C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E9BB659-F1C7-386E-1D92-4D433A96D904}"/>
              </a:ext>
            </a:extLst>
          </p:cNvPr>
          <p:cNvSpPr>
            <a:spLocks noGrp="1"/>
          </p:cNvSpPr>
          <p:nvPr>
            <p:ph idx="1"/>
          </p:nvPr>
        </p:nvSpPr>
        <p:spPr/>
        <p:txBody>
          <a:bodyPr>
            <a:normAutofit/>
          </a:bodyPr>
          <a:lstStyle/>
          <a:p>
            <a:pPr marL="0" indent="0">
              <a:buNone/>
            </a:pPr>
            <a:r>
              <a:rPr lang="fr-FR" sz="2200" dirty="0"/>
              <a:t>Dictée</a:t>
            </a:r>
          </a:p>
          <a:p>
            <a:pPr marL="0" indent="0">
              <a:buNone/>
            </a:pPr>
            <a:r>
              <a:rPr lang="fr-FR" sz="2200" dirty="0"/>
              <a:t>…………………………………………………………………………………………………………………………………………………………………………………………………………………………………………………………………………………………</a:t>
            </a:r>
          </a:p>
        </p:txBody>
      </p:sp>
    </p:spTree>
    <p:extLst>
      <p:ext uri="{BB962C8B-B14F-4D97-AF65-F5344CB8AC3E}">
        <p14:creationId xmlns:p14="http://schemas.microsoft.com/office/powerpoint/2010/main" val="2101459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45E5F-999C-18D4-5EA0-1F426121302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21A16BA-B94E-C95F-5674-A0B8D90DEEF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62C2D04-3815-F2DC-641A-4E36A0A734A8}"/>
              </a:ext>
            </a:extLst>
          </p:cNvPr>
          <p:cNvSpPr>
            <a:spLocks noGrp="1"/>
          </p:cNvSpPr>
          <p:nvPr>
            <p:ph idx="1"/>
          </p:nvPr>
        </p:nvSpPr>
        <p:spPr/>
        <p:txBody>
          <a:bodyPr>
            <a:normAutofit/>
          </a:bodyPr>
          <a:lstStyle/>
          <a:p>
            <a:pPr marL="0" indent="0">
              <a:buNone/>
            </a:pPr>
            <a:r>
              <a:rPr lang="fr-FR" sz="2200" dirty="0"/>
              <a:t>Dictée</a:t>
            </a:r>
          </a:p>
          <a:p>
            <a:pPr marL="0" indent="0">
              <a:buNone/>
            </a:pPr>
            <a:r>
              <a:rPr lang="fr-FR" sz="2200" dirty="0"/>
              <a:t>… </a:t>
            </a:r>
            <a:r>
              <a:rPr lang="fr-FR" sz="22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Quelques recettes contiennent de nombreux ingrédients. La plupart des produits se trouvent sur ces étagères</a:t>
            </a:r>
            <a:r>
              <a:rPr lang="fr-FR"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200" dirty="0"/>
              <a:t>…………………………………………………………………………………………………</a:t>
            </a:r>
          </a:p>
        </p:txBody>
      </p:sp>
    </p:spTree>
    <p:extLst>
      <p:ext uri="{BB962C8B-B14F-4D97-AF65-F5344CB8AC3E}">
        <p14:creationId xmlns:p14="http://schemas.microsoft.com/office/powerpoint/2010/main" val="106401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08B8A-7739-DA1E-D4C4-329FC7D86709}"/>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40C3614C-691F-C9EB-7FBE-F7C8BBA7126A}"/>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79D54962-3DE6-546D-184D-D16E8D045CD1}"/>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140793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7E4A5-8A7E-3421-D513-053C1AC8DBD2}"/>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F0977A0B-405C-B810-F410-37150D9DFAFE}"/>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93E90AFE-13BB-633D-AAFD-E6EBF0EF5FFD}"/>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endParaRPr lang="fr-FR" dirty="0"/>
          </a:p>
        </p:txBody>
      </p:sp>
    </p:spTree>
    <p:extLst>
      <p:ext uri="{BB962C8B-B14F-4D97-AF65-F5344CB8AC3E}">
        <p14:creationId xmlns:p14="http://schemas.microsoft.com/office/powerpoint/2010/main" val="948498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75F5E-734D-C918-A60D-F9655707B6BE}"/>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BD819B58-ED2D-D90A-66D7-FD193C1F83F7}"/>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FE449999-6D30-3890-88D2-C9D244E4256E}"/>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Leur cheval</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ne mange pas de pâquerettes.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655644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9872-CDAE-D97D-0AF4-F25F7A09DEF7}"/>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10CA2072-4595-927C-A88C-F4E9A3B9FB36}"/>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72E18675-DCC8-D1F3-8DE0-2A7CCCCE11B3}"/>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Leur cheval</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ne mange pas de pâquerettes.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 À la main, elle tenait un sac de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biscuits à l’orange</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3025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5F8A-A621-EA3C-C588-47869D4BD722}"/>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5288B28B-C244-2AFE-164C-C1DC569DAEA6}"/>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82624276-8C49-89B5-F06D-876C8ACCADAF}"/>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Leur cheval</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ne mange pas de pâquerettes.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 À la main, elle tenait un sac de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biscuits à l’orange</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e- Le soir, </a:t>
            </a:r>
            <a:r>
              <a:rPr lang="fr-FR" sz="1800" i="1" dirty="0">
                <a:solidFill>
                  <a:srgbClr val="000000"/>
                </a:solidFill>
                <a:effectLst/>
                <a:latin typeface="Times New Roman" panose="02020603050405020304" pitchFamily="18" charset="0"/>
                <a:ea typeface="Cambria" panose="02040503050406030204" pitchFamily="18" charset="0"/>
              </a:rPr>
              <a:t>quelques insectes</a:t>
            </a:r>
            <a:r>
              <a:rPr lang="fr-FR" sz="1800" dirty="0">
                <a:solidFill>
                  <a:srgbClr val="000000"/>
                </a:solidFill>
                <a:effectLst/>
                <a:latin typeface="Times New Roman" panose="02020603050405020304" pitchFamily="18" charset="0"/>
                <a:ea typeface="Cambria" panose="02040503050406030204" pitchFamily="18" charset="0"/>
              </a:rPr>
              <a:t> tournent autour de la lampe.</a:t>
            </a:r>
            <a:endParaRPr lang="fr-FR" dirty="0"/>
          </a:p>
        </p:txBody>
      </p:sp>
    </p:spTree>
    <p:extLst>
      <p:ext uri="{BB962C8B-B14F-4D97-AF65-F5344CB8AC3E}">
        <p14:creationId xmlns:p14="http://schemas.microsoft.com/office/powerpoint/2010/main" val="1774858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C0AF2-6F39-6EA8-C3A0-45EAEA89DE12}"/>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B5C19D9C-F296-47FF-05FF-A7423785D06C}"/>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96458CF2-C328-357B-2B4F-4B65E2E7B385}"/>
              </a:ext>
            </a:extLst>
          </p:cNvPr>
          <p:cNvSpPr>
            <a:spLocks noGrp="1"/>
          </p:cNvSpPr>
          <p:nvPr>
            <p:ph idx="1"/>
          </p:nvPr>
        </p:nvSpPr>
        <p:spPr>
          <a:xfrm>
            <a:off x="838200" y="1066800"/>
            <a:ext cx="10515600" cy="5110163"/>
          </a:xfrm>
        </p:spPr>
        <p:txBody>
          <a:bodyPr/>
          <a:lstStyle/>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Chez cette vieille,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beaucoup de bestioles</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mangent dans la même gamelle.</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b- </a:t>
            </a:r>
            <a:r>
              <a:rPr lang="fr-FR" sz="1800" i="1" dirty="0">
                <a:solidFill>
                  <a:srgbClr val="000000"/>
                </a:solidFill>
                <a:effectLst/>
                <a:latin typeface="Times New Roman" panose="02020603050405020304" pitchFamily="18" charset="0"/>
                <a:ea typeface="Cambria" panose="02040503050406030204" pitchFamily="18" charset="0"/>
              </a:rPr>
              <a:t>Son chat préféré</a:t>
            </a:r>
            <a:r>
              <a:rPr lang="fr-FR" sz="1800" dirty="0">
                <a:solidFill>
                  <a:srgbClr val="000000"/>
                </a:solidFill>
                <a:effectLst/>
                <a:latin typeface="Times New Roman" panose="02020603050405020304" pitchFamily="18" charset="0"/>
                <a:ea typeface="Cambria" panose="02040503050406030204" pitchFamily="18" charset="0"/>
              </a:rPr>
              <a:t> se prélasse toute la journée, et aussi toute la nuit.</a:t>
            </a: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Leur cheval</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ne mange pas de pâquerettes.</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d- À la main, elle tenait un sac de </a:t>
            </a:r>
            <a:r>
              <a:rPr lang="fr-FR" sz="1800" i="1"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biscuits à l’orange</a:t>
            </a:r>
            <a:r>
              <a:rPr lang="fr-FR" sz="18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e- Le soir, </a:t>
            </a:r>
            <a:r>
              <a:rPr lang="fr-FR" sz="1800" i="1" dirty="0">
                <a:solidFill>
                  <a:srgbClr val="000000"/>
                </a:solidFill>
                <a:effectLst/>
                <a:latin typeface="Times New Roman" panose="02020603050405020304" pitchFamily="18" charset="0"/>
                <a:ea typeface="Cambria" panose="02040503050406030204" pitchFamily="18" charset="0"/>
              </a:rPr>
              <a:t>quelques insectes</a:t>
            </a:r>
            <a:r>
              <a:rPr lang="fr-FR" sz="1800" dirty="0">
                <a:solidFill>
                  <a:srgbClr val="000000"/>
                </a:solidFill>
                <a:effectLst/>
                <a:latin typeface="Times New Roman" panose="02020603050405020304" pitchFamily="18" charset="0"/>
                <a:ea typeface="Cambria" panose="02040503050406030204" pitchFamily="18" charset="0"/>
              </a:rPr>
              <a:t> tournent autour de la lampe.</a:t>
            </a:r>
          </a:p>
          <a:p>
            <a:pPr marL="0" indent="0">
              <a:buNone/>
            </a:pPr>
            <a:r>
              <a:rPr lang="fr-FR" sz="1800" dirty="0">
                <a:solidFill>
                  <a:srgbClr val="000000"/>
                </a:solidFill>
                <a:effectLst/>
                <a:latin typeface="Times New Roman" panose="02020603050405020304" pitchFamily="18" charset="0"/>
                <a:ea typeface="Cambria" panose="02040503050406030204" pitchFamily="18" charset="0"/>
              </a:rPr>
              <a:t>f- </a:t>
            </a:r>
            <a:r>
              <a:rPr lang="fr-FR" sz="1800" i="1" dirty="0">
                <a:solidFill>
                  <a:srgbClr val="000000"/>
                </a:solidFill>
                <a:effectLst/>
                <a:latin typeface="Times New Roman" panose="02020603050405020304" pitchFamily="18" charset="0"/>
                <a:ea typeface="Cambria" panose="02040503050406030204" pitchFamily="18" charset="0"/>
              </a:rPr>
              <a:t>Chats échaudés</a:t>
            </a:r>
            <a:r>
              <a:rPr lang="fr-FR" sz="1800" dirty="0">
                <a:solidFill>
                  <a:srgbClr val="000000"/>
                </a:solidFill>
                <a:effectLst/>
                <a:latin typeface="Times New Roman" panose="02020603050405020304" pitchFamily="18" charset="0"/>
                <a:ea typeface="Cambria" panose="02040503050406030204" pitchFamily="18" charset="0"/>
              </a:rPr>
              <a:t> craignent l’eau froide.</a:t>
            </a:r>
            <a:endParaRPr lang="fr-FR" dirty="0"/>
          </a:p>
        </p:txBody>
      </p:sp>
    </p:spTree>
    <p:extLst>
      <p:ext uri="{BB962C8B-B14F-4D97-AF65-F5344CB8AC3E}">
        <p14:creationId xmlns:p14="http://schemas.microsoft.com/office/powerpoint/2010/main" val="31634889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6391</TotalTime>
  <Words>4073</Words>
  <Application>Microsoft Macintosh PowerPoint</Application>
  <PresentationFormat>Grand écran</PresentationFormat>
  <Paragraphs>406</Paragraphs>
  <Slides>38</Slides>
  <Notes>38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38</vt:i4>
      </vt:variant>
    </vt:vector>
  </HeadingPairs>
  <TitlesOfParts>
    <vt:vector size="43" baseType="lpstr">
      <vt:lpstr>Arial</vt:lpstr>
      <vt:lpstr>Calibri</vt:lpstr>
      <vt:lpstr>Calibri Light</vt:lpstr>
      <vt:lpstr>Times New Roman</vt:lpstr>
      <vt:lpstr>Thème Office</vt:lpstr>
      <vt:lpstr>Des déterminants qui ne signalent rien</vt:lpstr>
      <vt:lpstr> </vt:lpstr>
      <vt:lpstr> </vt:lpstr>
      <vt:lpstr> </vt:lpstr>
      <vt:lpstr> </vt:lpstr>
      <vt:lpstr> </vt:lpstr>
      <vt:lpstr> </vt:lpstr>
      <vt:lpstr> </vt:lpstr>
      <vt:lpstr> </vt:lpstr>
      <vt:lpstr> </vt:lpstr>
      <vt:lpstr>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Ponctuer, oraliser</dc:title>
  <dc:creator>Pierre Seve</dc:creator>
  <cp:lastModifiedBy>Pierre Seve</cp:lastModifiedBy>
  <cp:revision>65</cp:revision>
  <cp:lastPrinted>2026-07-13T06:03:20Z</cp:lastPrinted>
  <dcterms:created xsi:type="dcterms:W3CDTF">2023-11-28T21:07:40Z</dcterms:created>
  <dcterms:modified xsi:type="dcterms:W3CDTF">2026-07-13T06:03:29Z</dcterms:modified>
</cp:coreProperties>
</file>