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45"/>
  </p:notesMasterIdLst>
  <p:sldIdLst>
    <p:sldId id="256" r:id="rId2"/>
    <p:sldId id="257" r:id="rId3"/>
    <p:sldId id="355" r:id="rId4"/>
    <p:sldId id="356" r:id="rId5"/>
    <p:sldId id="386" r:id="rId6"/>
    <p:sldId id="258" r:id="rId7"/>
    <p:sldId id="357" r:id="rId8"/>
    <p:sldId id="358" r:id="rId9"/>
    <p:sldId id="359" r:id="rId10"/>
    <p:sldId id="360" r:id="rId11"/>
    <p:sldId id="361" r:id="rId12"/>
    <p:sldId id="362" r:id="rId13"/>
    <p:sldId id="363" r:id="rId14"/>
    <p:sldId id="364" r:id="rId15"/>
    <p:sldId id="365" r:id="rId16"/>
    <p:sldId id="366" r:id="rId17"/>
    <p:sldId id="367" r:id="rId18"/>
    <p:sldId id="368" r:id="rId19"/>
    <p:sldId id="369" r:id="rId20"/>
    <p:sldId id="370" r:id="rId21"/>
    <p:sldId id="371" r:id="rId22"/>
    <p:sldId id="372" r:id="rId23"/>
    <p:sldId id="373" r:id="rId24"/>
    <p:sldId id="374" r:id="rId25"/>
    <p:sldId id="375" r:id="rId26"/>
    <p:sldId id="376" r:id="rId27"/>
    <p:sldId id="377" r:id="rId28"/>
    <p:sldId id="380" r:id="rId29"/>
    <p:sldId id="381" r:id="rId30"/>
    <p:sldId id="382" r:id="rId31"/>
    <p:sldId id="383" r:id="rId32"/>
    <p:sldId id="384" r:id="rId33"/>
    <p:sldId id="266" r:id="rId34"/>
    <p:sldId id="385" r:id="rId35"/>
    <p:sldId id="269" r:id="rId36"/>
    <p:sldId id="387" r:id="rId37"/>
    <p:sldId id="388" r:id="rId38"/>
    <p:sldId id="389" r:id="rId39"/>
    <p:sldId id="390" r:id="rId40"/>
    <p:sldId id="392" r:id="rId41"/>
    <p:sldId id="393" r:id="rId42"/>
    <p:sldId id="353" r:id="rId43"/>
    <p:sldId id="391" r:id="rId44"/>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Aucun style, grille du tablea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2223"/>
    <p:restoredTop sz="36899"/>
  </p:normalViewPr>
  <p:slideViewPr>
    <p:cSldViewPr snapToGrid="0">
      <p:cViewPr varScale="1">
        <p:scale>
          <a:sx n="36" d="100"/>
          <a:sy n="36" d="100"/>
        </p:scale>
        <p:origin x="1928" y="20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dirty="0"/>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D704990-90B1-9944-9347-BA30534B9A9F}" type="datetimeFigureOut">
              <a:rPr lang="fr-FR" smtClean="0"/>
              <a:t>11/07/2026</a:t>
            </a:fld>
            <a:endParaRPr lang="fr-FR" dirty="0"/>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dirty="0"/>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dirty="0"/>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ED31AE9-63BD-2C46-83DF-3F7E40509CED}" type="slidenum">
              <a:rPr lang="fr-FR" smtClean="0"/>
              <a:t>‹N°›</a:t>
            </a:fld>
            <a:endParaRPr lang="fr-FR" dirty="0"/>
          </a:p>
        </p:txBody>
      </p:sp>
    </p:spTree>
    <p:extLst>
      <p:ext uri="{BB962C8B-B14F-4D97-AF65-F5344CB8AC3E}">
        <p14:creationId xmlns:p14="http://schemas.microsoft.com/office/powerpoint/2010/main" val="195907217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sz="1200" b="1" dirty="0">
                <a:solidFill>
                  <a:schemeClr val="tx1"/>
                </a:solidFill>
                <a:latin typeface="+mn-lt"/>
              </a:rPr>
              <a:t>CONJUGAISON </a:t>
            </a:r>
            <a:r>
              <a:rPr lang="fr-FR" sz="1200" i="1" dirty="0">
                <a:solidFill>
                  <a:schemeClr val="tx1"/>
                </a:solidFill>
                <a:latin typeface="+mn-lt"/>
              </a:rPr>
              <a:t>Le choix de l’auxiliaire</a:t>
            </a:r>
          </a:p>
          <a:p>
            <a:r>
              <a:rPr lang="fr-FR" sz="1200" b="1" i="0" dirty="0">
                <a:solidFill>
                  <a:schemeClr val="tx1"/>
                </a:solidFill>
                <a:latin typeface="+mn-lt"/>
              </a:rPr>
              <a:t>CM2-18 Comment savoir s’il faut mettre l’auxiliaire </a:t>
            </a:r>
            <a:r>
              <a:rPr lang="fr-FR" sz="1200" b="1" i="1" dirty="0">
                <a:solidFill>
                  <a:schemeClr val="tx1"/>
                </a:solidFill>
                <a:latin typeface="+mn-lt"/>
              </a:rPr>
              <a:t>être</a:t>
            </a:r>
            <a:r>
              <a:rPr lang="fr-FR" sz="1200" b="1" i="0" dirty="0">
                <a:solidFill>
                  <a:schemeClr val="tx1"/>
                </a:solidFill>
                <a:latin typeface="+mn-lt"/>
              </a:rPr>
              <a:t> ou l’auxiliaire </a:t>
            </a:r>
            <a:r>
              <a:rPr lang="fr-FR" sz="1200" b="1" i="1" dirty="0">
                <a:solidFill>
                  <a:schemeClr val="tx1"/>
                </a:solidFill>
                <a:latin typeface="+mn-lt"/>
              </a:rPr>
              <a:t>avoir</a:t>
            </a:r>
            <a:r>
              <a:rPr lang="fr-FR" sz="1200" b="1" i="0" dirty="0">
                <a:solidFill>
                  <a:schemeClr val="tx1"/>
                </a:solidFill>
                <a:latin typeface="+mn-lt"/>
              </a:rPr>
              <a:t> ?</a:t>
            </a:r>
          </a:p>
          <a:p>
            <a:endParaRPr lang="fr-FR" sz="1200" b="1" i="0" dirty="0">
              <a:solidFill>
                <a:schemeClr val="tx1"/>
              </a:solidFill>
              <a:latin typeface="+mn-l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r-FR" sz="1200" b="1" i="1" dirty="0">
                <a:solidFill>
                  <a:schemeClr val="tx1"/>
                </a:solidFill>
                <a:effectLst/>
                <a:latin typeface="+mn-lt"/>
                <a:ea typeface="Calibri" panose="020F0502020204030204" pitchFamily="34" charset="0"/>
                <a:cs typeface="Times New Roman" panose="02020603050405020304" pitchFamily="18" charset="0"/>
              </a:rPr>
              <a:t>Certaines diapositives ont été dupliquées afin de scinder le commentaire du mode présentateur en deux parties lorsque le propos est long. Cela vous permettra de poursuivre vos explications de manière plus fluide. </a:t>
            </a:r>
            <a:endParaRPr lang="fr-FR" sz="1200" dirty="0">
              <a:solidFill>
                <a:schemeClr val="tx1"/>
              </a:solidFill>
              <a:effectLst/>
              <a:latin typeface="+mn-lt"/>
              <a:ea typeface="Calibri" panose="020F0502020204030204" pitchFamily="34" charset="0"/>
              <a:cs typeface="Times New Roman" panose="02020603050405020304" pitchFamily="18" charset="0"/>
            </a:endParaRPr>
          </a:p>
          <a:p>
            <a:endParaRPr lang="fr-FR" b="1" i="0" dirty="0"/>
          </a:p>
          <a:p>
            <a:endParaRPr lang="fr-FR" i="0" dirty="0"/>
          </a:p>
          <a:p>
            <a:endParaRPr lang="fr-FR" i="0" dirty="0"/>
          </a:p>
        </p:txBody>
      </p:sp>
      <p:sp>
        <p:nvSpPr>
          <p:cNvPr id="4" name="Espace réservé du numéro de diapositive 3"/>
          <p:cNvSpPr>
            <a:spLocks noGrp="1"/>
          </p:cNvSpPr>
          <p:nvPr>
            <p:ph type="sldNum" sz="quarter" idx="5"/>
          </p:nvPr>
        </p:nvSpPr>
        <p:spPr/>
        <p:txBody>
          <a:bodyPr/>
          <a:lstStyle/>
          <a:p>
            <a:fld id="{DED31AE9-63BD-2C46-83DF-3F7E40509CED}" type="slidenum">
              <a:rPr lang="fr-FR" smtClean="0"/>
              <a:t>1</a:t>
            </a:fld>
            <a:endParaRPr lang="fr-FR" dirty="0"/>
          </a:p>
        </p:txBody>
      </p:sp>
    </p:spTree>
    <p:extLst>
      <p:ext uri="{BB962C8B-B14F-4D97-AF65-F5344CB8AC3E}">
        <p14:creationId xmlns:p14="http://schemas.microsoft.com/office/powerpoint/2010/main" val="98028551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6A67CB-1D3B-7487-6A7E-A57584B152A1}"/>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2CDA4A98-2EFA-91BB-E2BB-F4F14B8B2BE6}"/>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1BE17AE6-674F-8685-D2C5-B920293D5021}"/>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200" b="1" dirty="0">
                <a:solidFill>
                  <a:schemeClr val="tx1"/>
                </a:solidFill>
                <a:effectLst/>
                <a:latin typeface="+mn-lt"/>
                <a:ea typeface="Calibri" panose="020F0502020204030204" pitchFamily="34" charset="0"/>
                <a:cs typeface="Times New Roman" panose="02020603050405020304" pitchFamily="18" charset="0"/>
              </a:rPr>
              <a:t>Demander</a:t>
            </a:r>
            <a:r>
              <a:rPr lang="fr-FR" sz="1200" dirty="0">
                <a:solidFill>
                  <a:schemeClr val="tx1"/>
                </a:solidFill>
                <a:effectLst/>
                <a:latin typeface="+mn-lt"/>
                <a:ea typeface="Calibri" panose="020F0502020204030204" pitchFamily="34" charset="0"/>
                <a:cs typeface="Times New Roman" panose="02020603050405020304" pitchFamily="18" charset="0"/>
              </a:rPr>
              <a:t> : « Dans chaque colonne, comment est fabriqué le groupe du verbe ? Qu’est-ce que c’est que ce complément du verbe ? Qu’est-ce qu’exprime le verbe ? »</a:t>
            </a:r>
          </a:p>
          <a:p>
            <a:pPr marL="0" marR="0" lvl="0" indent="0" algn="l" defTabSz="914400" rtl="0" eaLnBrk="1" fontAlgn="auto" latinLnBrk="0" hangingPunct="1">
              <a:lnSpc>
                <a:spcPct val="100000"/>
              </a:lnSpc>
              <a:spcBef>
                <a:spcPts val="0"/>
              </a:spcBef>
              <a:spcAft>
                <a:spcPts val="0"/>
              </a:spcAft>
              <a:buClrTx/>
              <a:buSzTx/>
              <a:buFontTx/>
              <a:buNone/>
              <a:tabLst/>
              <a:defRPr/>
            </a:pPr>
            <a:r>
              <a:rPr lang="fr-FR" sz="1200" u="sng" dirty="0">
                <a:solidFill>
                  <a:schemeClr val="tx1"/>
                </a:solidFill>
                <a:effectLst/>
                <a:latin typeface="+mn-lt"/>
                <a:ea typeface="Calibri" panose="020F0502020204030204" pitchFamily="34" charset="0"/>
                <a:cs typeface="Times New Roman" panose="02020603050405020304" pitchFamily="18" charset="0"/>
              </a:rPr>
              <a:t>Réponses attendues </a:t>
            </a:r>
            <a:r>
              <a:rPr lang="fr-FR" sz="1200" dirty="0">
                <a:solidFill>
                  <a:schemeClr val="tx1"/>
                </a:solidFill>
                <a:effectLst/>
                <a:latin typeface="+mn-lt"/>
                <a:ea typeface="Calibri" panose="020F0502020204030204" pitchFamily="34" charset="0"/>
                <a:cs typeface="Times New Roman" panose="02020603050405020304" pitchFamily="18" charset="0"/>
              </a:rPr>
              <a:t>:</a:t>
            </a:r>
          </a:p>
          <a:p>
            <a:r>
              <a:rPr lang="fr-FR" sz="1200" dirty="0">
                <a:solidFill>
                  <a:schemeClr val="tx1"/>
                </a:solidFill>
                <a:effectLst/>
                <a:latin typeface="+mn-lt"/>
                <a:ea typeface="Calibri" panose="020F0502020204030204" pitchFamily="34" charset="0"/>
                <a:cs typeface="Times New Roman" panose="02020603050405020304" pitchFamily="18" charset="0"/>
              </a:rPr>
              <a:t>Dans la colonne avec l’auxiliaire </a:t>
            </a:r>
            <a:r>
              <a:rPr lang="fr-FR" sz="1200" i="1" dirty="0">
                <a:solidFill>
                  <a:schemeClr val="tx1"/>
                </a:solidFill>
                <a:effectLst/>
                <a:latin typeface="+mn-lt"/>
                <a:ea typeface="Calibri" panose="020F0502020204030204" pitchFamily="34" charset="0"/>
                <a:cs typeface="Times New Roman" panose="02020603050405020304" pitchFamily="18" charset="0"/>
              </a:rPr>
              <a:t>être</a:t>
            </a:r>
            <a:r>
              <a:rPr lang="fr-FR" sz="1200" dirty="0">
                <a:solidFill>
                  <a:schemeClr val="tx1"/>
                </a:solidFill>
                <a:effectLst/>
                <a:latin typeface="+mn-lt"/>
                <a:ea typeface="Calibri" panose="020F0502020204030204" pitchFamily="34" charset="0"/>
                <a:cs typeface="Times New Roman" panose="02020603050405020304" pitchFamily="18" charset="0"/>
              </a:rPr>
              <a:t>, chaque fois, le complément du verbe est un complément circonstanciel de lieu :</a:t>
            </a:r>
          </a:p>
          <a:p>
            <a:r>
              <a:rPr lang="fr-FR" sz="1200" dirty="0">
                <a:solidFill>
                  <a:schemeClr val="tx1"/>
                </a:solidFill>
                <a:effectLst/>
                <a:latin typeface="+mn-lt"/>
                <a:ea typeface="Calibri" panose="020F0502020204030204" pitchFamily="34" charset="0"/>
                <a:cs typeface="Times New Roman" panose="02020603050405020304" pitchFamily="18" charset="0"/>
              </a:rPr>
              <a:t>- le point de départ : </a:t>
            </a:r>
            <a:r>
              <a:rPr lang="fr-FR" sz="1200" i="1" dirty="0">
                <a:solidFill>
                  <a:schemeClr val="tx1"/>
                </a:solidFill>
                <a:effectLst/>
                <a:latin typeface="+mn-lt"/>
                <a:ea typeface="Calibri" panose="020F0502020204030204" pitchFamily="34" charset="0"/>
                <a:cs typeface="Times New Roman" panose="02020603050405020304" pitchFamily="18" charset="0"/>
              </a:rPr>
              <a:t>(est sortie) de la maison</a:t>
            </a:r>
            <a:r>
              <a:rPr lang="fr-FR" sz="1200" dirty="0">
                <a:solidFill>
                  <a:schemeClr val="tx1"/>
                </a:solidFill>
                <a:effectLst/>
                <a:latin typeface="+mn-lt"/>
                <a:ea typeface="Calibri" panose="020F0502020204030204" pitchFamily="34" charset="0"/>
                <a:cs typeface="Times New Roman" panose="02020603050405020304" pitchFamily="18" charset="0"/>
              </a:rPr>
              <a:t> </a:t>
            </a:r>
          </a:p>
          <a:p>
            <a:r>
              <a:rPr lang="fr-FR" sz="1200" dirty="0">
                <a:solidFill>
                  <a:schemeClr val="tx1"/>
                </a:solidFill>
                <a:effectLst/>
                <a:latin typeface="+mn-lt"/>
                <a:ea typeface="Calibri" panose="020F0502020204030204" pitchFamily="34" charset="0"/>
                <a:cs typeface="Times New Roman" panose="02020603050405020304" pitchFamily="18" charset="0"/>
              </a:rPr>
              <a:t>- le lieu de passage : </a:t>
            </a:r>
            <a:r>
              <a:rPr lang="fr-FR" sz="1200" i="1" dirty="0">
                <a:solidFill>
                  <a:schemeClr val="tx1"/>
                </a:solidFill>
                <a:effectLst/>
                <a:latin typeface="+mn-lt"/>
                <a:ea typeface="Calibri" panose="020F0502020204030204" pitchFamily="34" charset="0"/>
                <a:cs typeface="Times New Roman" panose="02020603050405020304" pitchFamily="18" charset="0"/>
              </a:rPr>
              <a:t>par cet accès aux tribune</a:t>
            </a:r>
            <a:endParaRPr lang="fr-FR" sz="1200" dirty="0">
              <a:solidFill>
                <a:schemeClr val="tx1"/>
              </a:solidFill>
              <a:effectLst/>
              <a:latin typeface="+mn-lt"/>
              <a:ea typeface="Calibri" panose="020F0502020204030204" pitchFamily="34" charset="0"/>
              <a:cs typeface="Times New Roman" panose="02020603050405020304" pitchFamily="18" charset="0"/>
            </a:endParaRPr>
          </a:p>
          <a:p>
            <a:r>
              <a:rPr lang="fr-FR" sz="1200" dirty="0">
                <a:solidFill>
                  <a:schemeClr val="tx1"/>
                </a:solidFill>
                <a:effectLst/>
                <a:latin typeface="+mn-lt"/>
                <a:ea typeface="Calibri" panose="020F0502020204030204" pitchFamily="34" charset="0"/>
                <a:cs typeface="Times New Roman" panose="02020603050405020304" pitchFamily="18" charset="0"/>
              </a:rPr>
              <a:t>- le point d’arrivée : </a:t>
            </a:r>
            <a:r>
              <a:rPr lang="fr-FR" sz="1200" i="1" dirty="0">
                <a:solidFill>
                  <a:schemeClr val="tx1"/>
                </a:solidFill>
                <a:effectLst/>
                <a:latin typeface="+mn-lt"/>
                <a:ea typeface="Calibri" panose="020F0502020204030204" pitchFamily="34" charset="0"/>
                <a:cs typeface="Times New Roman" panose="02020603050405020304" pitchFamily="18" charset="0"/>
              </a:rPr>
              <a:t>dans le souterrain</a:t>
            </a:r>
            <a:r>
              <a:rPr lang="fr-FR" sz="1200" dirty="0">
                <a:solidFill>
                  <a:schemeClr val="tx1"/>
                </a:solidFill>
                <a:effectLst/>
                <a:latin typeface="+mn-lt"/>
                <a:ea typeface="Calibri" panose="020F0502020204030204" pitchFamily="34" charset="0"/>
                <a:cs typeface="Times New Roman" panose="02020603050405020304" pitchFamily="18" charset="0"/>
              </a:rPr>
              <a:t> ; </a:t>
            </a:r>
            <a:r>
              <a:rPr lang="fr-FR" sz="1200" i="1" dirty="0">
                <a:solidFill>
                  <a:schemeClr val="tx1"/>
                </a:solidFill>
                <a:effectLst/>
                <a:latin typeface="+mn-lt"/>
                <a:ea typeface="Calibri" panose="020F0502020204030204" pitchFamily="34" charset="0"/>
                <a:cs typeface="Times New Roman" panose="02020603050405020304" pitchFamily="18" charset="0"/>
              </a:rPr>
              <a:t>au collège</a:t>
            </a:r>
            <a:endParaRPr lang="fr-FR" sz="1200" dirty="0">
              <a:solidFill>
                <a:schemeClr val="tx1"/>
              </a:solidFill>
              <a:effectLst/>
              <a:latin typeface="+mn-lt"/>
              <a:ea typeface="Calibri" panose="020F0502020204030204" pitchFamily="34" charset="0"/>
              <a:cs typeface="Times New Roman" panose="02020603050405020304" pitchFamily="18" charset="0"/>
            </a:endParaRPr>
          </a:p>
          <a:p>
            <a:r>
              <a:rPr lang="fr-FR" sz="1200" dirty="0">
                <a:solidFill>
                  <a:schemeClr val="tx1"/>
                </a:solidFill>
                <a:effectLst/>
                <a:latin typeface="+mn-lt"/>
                <a:ea typeface="Calibri" panose="020F0502020204030204" pitchFamily="34" charset="0"/>
                <a:cs typeface="Times New Roman" panose="02020603050405020304" pitchFamily="18" charset="0"/>
              </a:rPr>
              <a:t>Le verbe exprime un changement de lieu.</a:t>
            </a:r>
          </a:p>
          <a:p>
            <a:pPr marL="0" marR="0" lvl="0" indent="0" algn="l" defTabSz="914400" rtl="0" eaLnBrk="1" fontAlgn="auto" latinLnBrk="0" hangingPunct="1">
              <a:lnSpc>
                <a:spcPct val="100000"/>
              </a:lnSpc>
              <a:spcBef>
                <a:spcPts val="0"/>
              </a:spcBef>
              <a:spcAft>
                <a:spcPts val="0"/>
              </a:spcAft>
              <a:buClrTx/>
              <a:buSzTx/>
              <a:buFontTx/>
              <a:buNone/>
              <a:tabLst/>
              <a:defRPr/>
            </a:pPr>
            <a:endParaRPr lang="fr-FR" sz="1200" dirty="0">
              <a:solidFill>
                <a:schemeClr val="tx1"/>
              </a:solidFill>
              <a:effectLst/>
              <a:latin typeface="+mn-lt"/>
              <a:ea typeface="Calibri" panose="020F0502020204030204" pitchFamily="34" charset="0"/>
              <a:cs typeface="Times New Roman" panose="02020603050405020304" pitchFamily="18" charset="0"/>
            </a:endParaRPr>
          </a:p>
          <a:p>
            <a:r>
              <a:rPr lang="fr-FR" sz="1200" dirty="0">
                <a:solidFill>
                  <a:schemeClr val="tx1"/>
                </a:solidFill>
                <a:effectLst/>
                <a:latin typeface="+mn-lt"/>
                <a:ea typeface="Calibri" panose="020F0502020204030204" pitchFamily="34" charset="0"/>
                <a:cs typeface="Times New Roman" panose="02020603050405020304" pitchFamily="18" charset="0"/>
              </a:rPr>
              <a:t>Dans la colonne avec l’auxiliaire </a:t>
            </a:r>
            <a:r>
              <a:rPr lang="fr-FR" sz="1200" i="1" dirty="0">
                <a:solidFill>
                  <a:schemeClr val="tx1"/>
                </a:solidFill>
                <a:effectLst/>
                <a:latin typeface="+mn-lt"/>
                <a:ea typeface="Calibri" panose="020F0502020204030204" pitchFamily="34" charset="0"/>
                <a:cs typeface="Times New Roman" panose="02020603050405020304" pitchFamily="18" charset="0"/>
              </a:rPr>
              <a:t>avoir</a:t>
            </a:r>
            <a:r>
              <a:rPr lang="fr-FR" sz="1200" dirty="0">
                <a:solidFill>
                  <a:schemeClr val="tx1"/>
                </a:solidFill>
                <a:effectLst/>
                <a:latin typeface="+mn-lt"/>
                <a:ea typeface="Calibri" panose="020F0502020204030204" pitchFamily="34" charset="0"/>
                <a:cs typeface="Times New Roman" panose="02020603050405020304" pitchFamily="18" charset="0"/>
              </a:rPr>
              <a:t>, le complément du verbe est un complément d’objet direct.</a:t>
            </a:r>
          </a:p>
          <a:p>
            <a:r>
              <a:rPr lang="fr-FR" sz="1200" dirty="0">
                <a:solidFill>
                  <a:schemeClr val="tx1"/>
                </a:solidFill>
                <a:effectLst/>
                <a:latin typeface="+mn-lt"/>
                <a:ea typeface="Calibri" panose="020F0502020204030204" pitchFamily="34" charset="0"/>
                <a:cs typeface="Times New Roman" panose="02020603050405020304" pitchFamily="18" charset="0"/>
              </a:rPr>
              <a:t>Le verbe exprime simplement une action.</a:t>
            </a:r>
          </a:p>
          <a:p>
            <a:pPr marL="0" marR="0" lvl="0" indent="0" algn="l" defTabSz="914400" rtl="0" eaLnBrk="1" fontAlgn="auto" latinLnBrk="0" hangingPunct="1">
              <a:lnSpc>
                <a:spcPct val="100000"/>
              </a:lnSpc>
              <a:spcBef>
                <a:spcPts val="0"/>
              </a:spcBef>
              <a:spcAft>
                <a:spcPts val="0"/>
              </a:spcAft>
              <a:buClrTx/>
              <a:buSzTx/>
              <a:buFontTx/>
              <a:buNone/>
              <a:tabLst/>
              <a:defRPr/>
            </a:pPr>
            <a:endParaRPr lang="fr-FR" sz="1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p>
            <a:endParaRPr lang="fr-FR" dirty="0"/>
          </a:p>
        </p:txBody>
      </p:sp>
      <p:sp>
        <p:nvSpPr>
          <p:cNvPr id="4" name="Espace réservé du numéro de diapositive 3">
            <a:extLst>
              <a:ext uri="{FF2B5EF4-FFF2-40B4-BE49-F238E27FC236}">
                <a16:creationId xmlns:a16="http://schemas.microsoft.com/office/drawing/2014/main" id="{C9500334-88FF-2082-3CEC-327D71A4C059}"/>
              </a:ext>
            </a:extLst>
          </p:cNvPr>
          <p:cNvSpPr>
            <a:spLocks noGrp="1"/>
          </p:cNvSpPr>
          <p:nvPr>
            <p:ph type="sldNum" sz="quarter" idx="5"/>
          </p:nvPr>
        </p:nvSpPr>
        <p:spPr/>
        <p:txBody>
          <a:bodyPr/>
          <a:lstStyle/>
          <a:p>
            <a:fld id="{DED31AE9-63BD-2C46-83DF-3F7E40509CED}" type="slidenum">
              <a:rPr lang="fr-FR" smtClean="0"/>
              <a:t>10</a:t>
            </a:fld>
            <a:endParaRPr lang="fr-FR" dirty="0"/>
          </a:p>
        </p:txBody>
      </p:sp>
    </p:spTree>
    <p:extLst>
      <p:ext uri="{BB962C8B-B14F-4D97-AF65-F5344CB8AC3E}">
        <p14:creationId xmlns:p14="http://schemas.microsoft.com/office/powerpoint/2010/main" val="226137437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4DCE3A-683A-581B-6833-1C7ECFDA832B}"/>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A7463A4D-3AD9-611E-FB9D-84EC38045D3E}"/>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5A22FEB9-03B4-9CCF-DDE0-2AAABDB76DF0}"/>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200" b="1" dirty="0">
                <a:solidFill>
                  <a:schemeClr val="tx1"/>
                </a:solidFill>
                <a:effectLst/>
                <a:latin typeface="+mn-lt"/>
                <a:ea typeface="Calibri" panose="020F0502020204030204" pitchFamily="34" charset="0"/>
                <a:cs typeface="Times New Roman" panose="02020603050405020304" pitchFamily="18" charset="0"/>
              </a:rPr>
              <a:t>Annoncer</a:t>
            </a:r>
            <a:r>
              <a:rPr lang="fr-FR" sz="1200" dirty="0">
                <a:solidFill>
                  <a:schemeClr val="tx1"/>
                </a:solidFill>
                <a:effectLst/>
                <a:latin typeface="+mn-lt"/>
                <a:ea typeface="Calibri" panose="020F0502020204030204" pitchFamily="34" charset="0"/>
                <a:cs typeface="Times New Roman" panose="02020603050405020304" pitchFamily="18" charset="0"/>
              </a:rPr>
              <a:t> : « On va essayer d’aller plus loin, et mieux comprendre pourquoi il y a ces deux possibilités.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fr-FR" sz="1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p>
            <a:endParaRPr lang="fr-FR" dirty="0"/>
          </a:p>
        </p:txBody>
      </p:sp>
      <p:sp>
        <p:nvSpPr>
          <p:cNvPr id="4" name="Espace réservé du numéro de diapositive 3">
            <a:extLst>
              <a:ext uri="{FF2B5EF4-FFF2-40B4-BE49-F238E27FC236}">
                <a16:creationId xmlns:a16="http://schemas.microsoft.com/office/drawing/2014/main" id="{39D0760E-F0B6-CAD7-85FA-AF79874BC4AC}"/>
              </a:ext>
            </a:extLst>
          </p:cNvPr>
          <p:cNvSpPr>
            <a:spLocks noGrp="1"/>
          </p:cNvSpPr>
          <p:nvPr>
            <p:ph type="sldNum" sz="quarter" idx="5"/>
          </p:nvPr>
        </p:nvSpPr>
        <p:spPr/>
        <p:txBody>
          <a:bodyPr/>
          <a:lstStyle/>
          <a:p>
            <a:fld id="{DED31AE9-63BD-2C46-83DF-3F7E40509CED}" type="slidenum">
              <a:rPr lang="fr-FR" smtClean="0"/>
              <a:t>11</a:t>
            </a:fld>
            <a:endParaRPr lang="fr-FR" dirty="0"/>
          </a:p>
        </p:txBody>
      </p:sp>
    </p:spTree>
    <p:extLst>
      <p:ext uri="{BB962C8B-B14F-4D97-AF65-F5344CB8AC3E}">
        <p14:creationId xmlns:p14="http://schemas.microsoft.com/office/powerpoint/2010/main" val="245910949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200" b="1" dirty="0">
                <a:solidFill>
                  <a:schemeClr val="tx1"/>
                </a:solidFill>
                <a:effectLst/>
                <a:latin typeface="+mn-lt"/>
                <a:ea typeface="Calibri" panose="020F0502020204030204" pitchFamily="34" charset="0"/>
                <a:cs typeface="Times New Roman" panose="02020603050405020304" pitchFamily="18" charset="0"/>
              </a:rPr>
              <a:t>3 – </a:t>
            </a:r>
            <a:r>
              <a:rPr lang="fr-FR" sz="1200" b="1" i="1" dirty="0">
                <a:solidFill>
                  <a:schemeClr val="tx1"/>
                </a:solidFill>
                <a:effectLst/>
                <a:highlight>
                  <a:srgbClr val="D3D3D3"/>
                </a:highlight>
                <a:latin typeface="+mn-lt"/>
                <a:ea typeface="Calibri" panose="020F0502020204030204" pitchFamily="34" charset="0"/>
                <a:cs typeface="Times New Roman" panose="02020603050405020304" pitchFamily="18" charset="0"/>
              </a:rPr>
              <a:t>Classement</a:t>
            </a:r>
            <a:r>
              <a:rPr lang="fr-FR" sz="1200" b="1" dirty="0">
                <a:solidFill>
                  <a:schemeClr val="tx1"/>
                </a:solidFill>
                <a:effectLst/>
                <a:latin typeface="+mn-lt"/>
                <a:ea typeface="Calibri" panose="020F0502020204030204" pitchFamily="34" charset="0"/>
                <a:cs typeface="Times New Roman" panose="02020603050405020304" pitchFamily="18" charset="0"/>
              </a:rPr>
              <a:t> – Identifier des verbes qui n’offrent pas les deux possibilités</a:t>
            </a:r>
            <a:endParaRPr lang="fr-FR" sz="1200" dirty="0">
              <a:solidFill>
                <a:schemeClr val="tx1"/>
              </a:solidFill>
              <a:effectLst/>
              <a:latin typeface="+mn-lt"/>
              <a:ea typeface="Calibri" panose="020F0502020204030204" pitchFamily="34" charset="0"/>
              <a:cs typeface="Times New Roman" panose="02020603050405020304" pitchFamily="18" charset="0"/>
            </a:endParaRPr>
          </a:p>
          <a:p>
            <a:endParaRPr lang="fr-FR" sz="1200" dirty="0">
              <a:solidFill>
                <a:schemeClr val="tx1"/>
              </a:solidFill>
              <a:latin typeface="+mn-lt"/>
            </a:endParaRPr>
          </a:p>
          <a:p>
            <a:r>
              <a:rPr lang="fr-FR" sz="1200" b="1" dirty="0">
                <a:solidFill>
                  <a:schemeClr val="tx1"/>
                </a:solidFill>
                <a:effectLst/>
                <a:latin typeface="+mn-lt"/>
                <a:ea typeface="Calibri" panose="020F0502020204030204" pitchFamily="34" charset="0"/>
              </a:rPr>
              <a:t>Annoncer</a:t>
            </a:r>
            <a:r>
              <a:rPr lang="fr-FR" sz="1200" dirty="0">
                <a:solidFill>
                  <a:schemeClr val="tx1"/>
                </a:solidFill>
                <a:effectLst/>
                <a:latin typeface="+mn-lt"/>
                <a:ea typeface="Calibri" panose="020F0502020204030204" pitchFamily="34" charset="0"/>
              </a:rPr>
              <a:t> : « Nous avons vu qu’il y a des verbes qui peuvent – selon leur sens – s’utiliser avec l’auxiliaire </a:t>
            </a:r>
            <a:r>
              <a:rPr lang="fr-FR" sz="1200" i="1" dirty="0">
                <a:solidFill>
                  <a:schemeClr val="tx1"/>
                </a:solidFill>
                <a:effectLst/>
                <a:latin typeface="+mn-lt"/>
                <a:ea typeface="Calibri" panose="020F0502020204030204" pitchFamily="34" charset="0"/>
              </a:rPr>
              <a:t>avoir</a:t>
            </a:r>
            <a:r>
              <a:rPr lang="fr-FR" sz="1200" dirty="0">
                <a:solidFill>
                  <a:schemeClr val="tx1"/>
                </a:solidFill>
                <a:effectLst/>
                <a:latin typeface="+mn-lt"/>
                <a:ea typeface="Calibri" panose="020F0502020204030204" pitchFamily="34" charset="0"/>
              </a:rPr>
              <a:t> ou avec l’auxiliaire </a:t>
            </a:r>
            <a:r>
              <a:rPr lang="fr-FR" sz="1200" i="1" dirty="0">
                <a:solidFill>
                  <a:schemeClr val="tx1"/>
                </a:solidFill>
                <a:effectLst/>
                <a:latin typeface="+mn-lt"/>
                <a:ea typeface="Calibri" panose="020F0502020204030204" pitchFamily="34" charset="0"/>
              </a:rPr>
              <a:t>être</a:t>
            </a:r>
            <a:r>
              <a:rPr lang="fr-FR" sz="1200" dirty="0">
                <a:solidFill>
                  <a:schemeClr val="tx1"/>
                </a:solidFill>
                <a:effectLst/>
                <a:latin typeface="+mn-lt"/>
                <a:ea typeface="Calibri" panose="020F0502020204030204" pitchFamily="34" charset="0"/>
              </a:rPr>
              <a:t>. Mais il y a aussi des verbes qui ne s’utilisent qu’avec l’un ou qu’avec l’autre. Je vais vous donner des verbes, et vous allez les tester en inventant dans votre tête des phrases au passé composé. Vous allez me dire si on les utilise avec l’auxiliaire </a:t>
            </a:r>
            <a:r>
              <a:rPr lang="fr-FR" sz="1200" i="1" dirty="0">
                <a:solidFill>
                  <a:schemeClr val="tx1"/>
                </a:solidFill>
                <a:effectLst/>
                <a:latin typeface="+mn-lt"/>
                <a:ea typeface="Calibri" panose="020F0502020204030204" pitchFamily="34" charset="0"/>
              </a:rPr>
              <a:t>être</a:t>
            </a:r>
            <a:r>
              <a:rPr lang="fr-FR" sz="1200" dirty="0">
                <a:solidFill>
                  <a:schemeClr val="tx1"/>
                </a:solidFill>
                <a:effectLst/>
                <a:latin typeface="+mn-lt"/>
                <a:ea typeface="Calibri" panose="020F0502020204030204" pitchFamily="34" charset="0"/>
              </a:rPr>
              <a:t> ou avec l’auxiliaire </a:t>
            </a:r>
            <a:r>
              <a:rPr lang="fr-FR" sz="1200" i="1" dirty="0">
                <a:solidFill>
                  <a:schemeClr val="tx1"/>
                </a:solidFill>
                <a:effectLst/>
                <a:latin typeface="+mn-lt"/>
                <a:ea typeface="Calibri" panose="020F0502020204030204" pitchFamily="34" charset="0"/>
              </a:rPr>
              <a:t>avoir</a:t>
            </a:r>
            <a:r>
              <a:rPr lang="fr-FR" sz="1200" dirty="0">
                <a:solidFill>
                  <a:schemeClr val="tx1"/>
                </a:solidFill>
                <a:effectLst/>
                <a:latin typeface="+mn-lt"/>
                <a:ea typeface="Calibri" panose="020F0502020204030204" pitchFamily="34" charset="0"/>
              </a:rPr>
              <a:t>. On regardera ensuite si on peut voir des points communs. »</a:t>
            </a:r>
          </a:p>
          <a:p>
            <a:endParaRPr lang="fr-FR" sz="1200" dirty="0">
              <a:solidFill>
                <a:schemeClr val="tx1"/>
              </a:solidFill>
              <a:effectLst/>
              <a:latin typeface="+mn-lt"/>
            </a:endParaRPr>
          </a:p>
          <a:p>
            <a:r>
              <a:rPr lang="fr-FR" sz="1200" b="1" dirty="0">
                <a:solidFill>
                  <a:schemeClr val="tx1"/>
                </a:solidFill>
                <a:effectLst/>
                <a:latin typeface="+mn-lt"/>
                <a:ea typeface="Calibri" panose="020F0502020204030204" pitchFamily="34" charset="0"/>
              </a:rPr>
              <a:t>Donner les consignes </a:t>
            </a:r>
            <a:r>
              <a:rPr lang="fr-FR" sz="1200" dirty="0">
                <a:solidFill>
                  <a:schemeClr val="tx1"/>
                </a:solidFill>
                <a:effectLst/>
                <a:latin typeface="+mn-lt"/>
                <a:ea typeface="Calibri" panose="020F0502020204030204" pitchFamily="34" charset="0"/>
              </a:rPr>
              <a:t>: « Prenez vos ardoises. D’un côté, écrivez </a:t>
            </a:r>
            <a:r>
              <a:rPr lang="fr-FR" sz="1200" i="1" dirty="0">
                <a:solidFill>
                  <a:schemeClr val="tx1"/>
                </a:solidFill>
                <a:effectLst/>
                <a:latin typeface="+mn-lt"/>
                <a:ea typeface="Calibri" panose="020F0502020204030204" pitchFamily="34" charset="0"/>
              </a:rPr>
              <a:t>avoir</a:t>
            </a:r>
            <a:r>
              <a:rPr lang="fr-FR" sz="1200" dirty="0">
                <a:solidFill>
                  <a:schemeClr val="tx1"/>
                </a:solidFill>
                <a:effectLst/>
                <a:latin typeface="+mn-lt"/>
                <a:ea typeface="Calibri" panose="020F0502020204030204" pitchFamily="34" charset="0"/>
              </a:rPr>
              <a:t>, de l’autre écrivez </a:t>
            </a:r>
            <a:r>
              <a:rPr lang="fr-FR" sz="1200" i="1" dirty="0">
                <a:solidFill>
                  <a:schemeClr val="tx1"/>
                </a:solidFill>
                <a:effectLst/>
                <a:latin typeface="+mn-lt"/>
                <a:ea typeface="Calibri" panose="020F0502020204030204" pitchFamily="34" charset="0"/>
              </a:rPr>
              <a:t>être</a:t>
            </a:r>
            <a:r>
              <a:rPr lang="fr-FR" sz="1200" dirty="0">
                <a:solidFill>
                  <a:schemeClr val="tx1"/>
                </a:solidFill>
                <a:effectLst/>
                <a:latin typeface="+mn-lt"/>
                <a:ea typeface="Calibri" panose="020F0502020204030204" pitchFamily="34" charset="0"/>
              </a:rPr>
              <a:t>. Quand je dis un verbe, levez votre ardoise en me montrant l’auxiliaire que vous pensez être le bon. »</a:t>
            </a:r>
            <a:r>
              <a:rPr lang="fr-FR" sz="1200" dirty="0">
                <a:solidFill>
                  <a:schemeClr val="tx1"/>
                </a:solidFill>
                <a:effectLst/>
                <a:latin typeface="+mn-lt"/>
              </a:rPr>
              <a:t> </a:t>
            </a:r>
          </a:p>
          <a:p>
            <a:endParaRPr lang="fr-FR" sz="1200" dirty="0">
              <a:solidFill>
                <a:schemeClr val="tx1"/>
              </a:solidFill>
              <a:effectLst/>
              <a:latin typeface="+mn-lt"/>
            </a:endParaRPr>
          </a:p>
          <a:p>
            <a:r>
              <a:rPr lang="fr-FR" sz="1200" b="1" dirty="0">
                <a:solidFill>
                  <a:schemeClr val="tx1"/>
                </a:solidFill>
                <a:effectLst/>
                <a:latin typeface="+mn-lt"/>
              </a:rPr>
              <a:t>Commencer</a:t>
            </a:r>
            <a:r>
              <a:rPr lang="fr-FR" sz="1200" dirty="0">
                <a:solidFill>
                  <a:schemeClr val="tx1"/>
                </a:solidFill>
                <a:effectLst/>
                <a:latin typeface="+mn-lt"/>
              </a:rPr>
              <a:t> en disant le verbe « aller »</a:t>
            </a:r>
          </a:p>
          <a:p>
            <a:r>
              <a:rPr lang="fr-FR" sz="1200" b="1" dirty="0">
                <a:solidFill>
                  <a:schemeClr val="tx1"/>
                </a:solidFill>
                <a:effectLst/>
                <a:latin typeface="+mn-lt"/>
              </a:rPr>
              <a:t>Recueillir</a:t>
            </a:r>
            <a:r>
              <a:rPr lang="fr-FR" sz="1200" dirty="0">
                <a:solidFill>
                  <a:schemeClr val="tx1"/>
                </a:solidFill>
                <a:effectLst/>
                <a:latin typeface="+mn-lt"/>
              </a:rPr>
              <a:t> l’avis des élèves, </a:t>
            </a:r>
            <a:r>
              <a:rPr lang="fr-FR" sz="1200" b="1" dirty="0">
                <a:solidFill>
                  <a:schemeClr val="tx1"/>
                </a:solidFill>
                <a:effectLst/>
                <a:latin typeface="+mn-lt"/>
              </a:rPr>
              <a:t>traiter les éventuelles erreurs </a:t>
            </a:r>
            <a:r>
              <a:rPr lang="fr-FR" sz="1200" dirty="0">
                <a:solidFill>
                  <a:schemeClr val="tx1"/>
                </a:solidFill>
                <a:effectLst/>
                <a:latin typeface="+mn-lt"/>
              </a:rPr>
              <a:t>en confrontant la phrase imaginée par l’élève avec celles imaginée par d’autres.</a:t>
            </a:r>
          </a:p>
          <a:p>
            <a:r>
              <a:rPr lang="fr-FR" sz="1200" b="1" dirty="0">
                <a:solidFill>
                  <a:schemeClr val="tx1"/>
                </a:solidFill>
                <a:effectLst/>
                <a:latin typeface="+mn-lt"/>
              </a:rPr>
              <a:t>Proposer</a:t>
            </a:r>
            <a:r>
              <a:rPr lang="fr-FR" sz="1200" dirty="0">
                <a:solidFill>
                  <a:schemeClr val="tx1"/>
                </a:solidFill>
                <a:effectLst/>
                <a:latin typeface="+mn-lt"/>
              </a:rPr>
              <a:t> ensuite la phrase d’Aristobule.</a:t>
            </a:r>
            <a:endParaRPr lang="fr-FR" sz="1200" dirty="0">
              <a:solidFill>
                <a:schemeClr val="tx1"/>
              </a:solidFill>
              <a:latin typeface="+mn-lt"/>
            </a:endParaRPr>
          </a:p>
        </p:txBody>
      </p:sp>
      <p:sp>
        <p:nvSpPr>
          <p:cNvPr id="4" name="Espace réservé du numéro de diapositive 3"/>
          <p:cNvSpPr>
            <a:spLocks noGrp="1"/>
          </p:cNvSpPr>
          <p:nvPr>
            <p:ph type="sldNum" sz="quarter" idx="5"/>
          </p:nvPr>
        </p:nvSpPr>
        <p:spPr/>
        <p:txBody>
          <a:bodyPr/>
          <a:lstStyle/>
          <a:p>
            <a:fld id="{DED31AE9-63BD-2C46-83DF-3F7E40509CED}" type="slidenum">
              <a:rPr lang="fr-FR" smtClean="0"/>
              <a:t>12</a:t>
            </a:fld>
            <a:endParaRPr lang="fr-FR" dirty="0"/>
          </a:p>
        </p:txBody>
      </p:sp>
    </p:spTree>
    <p:extLst>
      <p:ext uri="{BB962C8B-B14F-4D97-AF65-F5344CB8AC3E}">
        <p14:creationId xmlns:p14="http://schemas.microsoft.com/office/powerpoint/2010/main" val="117978553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F3B830-4BFC-88B5-40BB-AB7B40A6F318}"/>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A42348AB-6362-9138-A980-F70DB1BA7AE1}"/>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284E57B0-824A-6EC3-9B7A-CE80C7A1F95B}"/>
              </a:ext>
            </a:extLst>
          </p:cNvPr>
          <p:cNvSpPr>
            <a:spLocks noGrp="1"/>
          </p:cNvSpPr>
          <p:nvPr>
            <p:ph type="body" idx="1"/>
          </p:nvPr>
        </p:nvSpPr>
        <p:spPr/>
        <p:txBody>
          <a:bodyPr/>
          <a:lstStyle/>
          <a:p>
            <a:r>
              <a:rPr lang="fr-FR" sz="1200" b="1" dirty="0">
                <a:solidFill>
                  <a:schemeClr val="tx1"/>
                </a:solidFill>
                <a:effectLst/>
              </a:rPr>
              <a:t>Dire</a:t>
            </a:r>
            <a:r>
              <a:rPr lang="fr-FR" sz="1200" dirty="0">
                <a:solidFill>
                  <a:schemeClr val="tx1"/>
                </a:solidFill>
                <a:effectLst/>
              </a:rPr>
              <a:t> le verbe « arriver »</a:t>
            </a:r>
          </a:p>
          <a:p>
            <a:r>
              <a:rPr lang="fr-FR" sz="1200" b="1" dirty="0">
                <a:solidFill>
                  <a:schemeClr val="tx1"/>
                </a:solidFill>
                <a:effectLst/>
              </a:rPr>
              <a:t>Recueillir</a:t>
            </a:r>
            <a:r>
              <a:rPr lang="fr-FR" sz="1200" dirty="0">
                <a:solidFill>
                  <a:schemeClr val="tx1"/>
                </a:solidFill>
                <a:effectLst/>
              </a:rPr>
              <a:t> l’avis des élèves, </a:t>
            </a:r>
            <a:r>
              <a:rPr lang="fr-FR" sz="1200" b="1" dirty="0">
                <a:solidFill>
                  <a:schemeClr val="tx1"/>
                </a:solidFill>
                <a:effectLst/>
              </a:rPr>
              <a:t>traiter les éventuelles erreurs </a:t>
            </a:r>
            <a:r>
              <a:rPr lang="fr-FR" sz="1200" dirty="0">
                <a:solidFill>
                  <a:schemeClr val="tx1"/>
                </a:solidFill>
                <a:effectLst/>
              </a:rPr>
              <a:t>en confrontant la phrase imaginée par l’élève avec celles imaginée par d’autres.</a:t>
            </a:r>
          </a:p>
          <a:p>
            <a:r>
              <a:rPr lang="fr-FR" sz="1200" b="1" dirty="0">
                <a:solidFill>
                  <a:schemeClr val="tx1"/>
                </a:solidFill>
                <a:effectLst/>
              </a:rPr>
              <a:t>Proposer</a:t>
            </a:r>
            <a:r>
              <a:rPr lang="fr-FR" sz="1200" dirty="0">
                <a:solidFill>
                  <a:schemeClr val="tx1"/>
                </a:solidFill>
                <a:effectLst/>
              </a:rPr>
              <a:t> ensuite la phrase d’Aristobule.</a:t>
            </a:r>
            <a:endParaRPr lang="fr-FR" sz="1200" dirty="0">
              <a:solidFill>
                <a:schemeClr val="tx1"/>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fr-FR" sz="1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4" name="Espace réservé du numéro de diapositive 3">
            <a:extLst>
              <a:ext uri="{FF2B5EF4-FFF2-40B4-BE49-F238E27FC236}">
                <a16:creationId xmlns:a16="http://schemas.microsoft.com/office/drawing/2014/main" id="{4D87DEA4-C0F4-A6EC-2787-F79584F147C1}"/>
              </a:ext>
            </a:extLst>
          </p:cNvPr>
          <p:cNvSpPr>
            <a:spLocks noGrp="1"/>
          </p:cNvSpPr>
          <p:nvPr>
            <p:ph type="sldNum" sz="quarter" idx="5"/>
          </p:nvPr>
        </p:nvSpPr>
        <p:spPr/>
        <p:txBody>
          <a:bodyPr/>
          <a:lstStyle/>
          <a:p>
            <a:fld id="{DED31AE9-63BD-2C46-83DF-3F7E40509CED}" type="slidenum">
              <a:rPr lang="fr-FR" smtClean="0"/>
              <a:t>13</a:t>
            </a:fld>
            <a:endParaRPr lang="fr-FR" dirty="0"/>
          </a:p>
        </p:txBody>
      </p:sp>
    </p:spTree>
    <p:extLst>
      <p:ext uri="{BB962C8B-B14F-4D97-AF65-F5344CB8AC3E}">
        <p14:creationId xmlns:p14="http://schemas.microsoft.com/office/powerpoint/2010/main" val="295613956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9CD953-7D32-0FEB-681F-52EE3404E84E}"/>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DFBCD59A-CA39-47C6-4BF5-F1A7D886DE22}"/>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07A745F7-F4E1-98FA-AF19-7D6C5EA7F559}"/>
              </a:ext>
            </a:extLst>
          </p:cNvPr>
          <p:cNvSpPr>
            <a:spLocks noGrp="1"/>
          </p:cNvSpPr>
          <p:nvPr>
            <p:ph type="body" idx="1"/>
          </p:nvPr>
        </p:nvSpPr>
        <p:spPr/>
        <p:txBody>
          <a:bodyPr/>
          <a:lstStyle/>
          <a:p>
            <a:r>
              <a:rPr lang="fr-FR" sz="1200" b="1" dirty="0">
                <a:solidFill>
                  <a:schemeClr val="tx1"/>
                </a:solidFill>
                <a:effectLst/>
              </a:rPr>
              <a:t>Dire</a:t>
            </a:r>
            <a:r>
              <a:rPr lang="fr-FR" sz="1200" dirty="0">
                <a:solidFill>
                  <a:schemeClr val="tx1"/>
                </a:solidFill>
                <a:effectLst/>
              </a:rPr>
              <a:t> le verbe « arriver »</a:t>
            </a:r>
          </a:p>
          <a:p>
            <a:r>
              <a:rPr lang="fr-FR" sz="1200" b="1" dirty="0">
                <a:solidFill>
                  <a:schemeClr val="tx1"/>
                </a:solidFill>
                <a:effectLst/>
              </a:rPr>
              <a:t>Recueillir</a:t>
            </a:r>
            <a:r>
              <a:rPr lang="fr-FR" sz="1200" dirty="0">
                <a:solidFill>
                  <a:schemeClr val="tx1"/>
                </a:solidFill>
                <a:effectLst/>
              </a:rPr>
              <a:t> l’avis des élèves, </a:t>
            </a:r>
            <a:r>
              <a:rPr lang="fr-FR" sz="1200" b="1" dirty="0">
                <a:solidFill>
                  <a:schemeClr val="tx1"/>
                </a:solidFill>
                <a:effectLst/>
              </a:rPr>
              <a:t>traiter les éventuelles erreurs </a:t>
            </a:r>
            <a:r>
              <a:rPr lang="fr-FR" sz="1200" dirty="0">
                <a:solidFill>
                  <a:schemeClr val="tx1"/>
                </a:solidFill>
                <a:effectLst/>
              </a:rPr>
              <a:t>en confrontant la phrase imaginée par l’élève avec celles imaginée par d’autres.</a:t>
            </a:r>
          </a:p>
          <a:p>
            <a:r>
              <a:rPr lang="fr-FR" sz="1200" b="1" dirty="0">
                <a:solidFill>
                  <a:schemeClr val="tx1"/>
                </a:solidFill>
                <a:effectLst/>
              </a:rPr>
              <a:t>Proposer</a:t>
            </a:r>
            <a:r>
              <a:rPr lang="fr-FR" sz="1200" dirty="0">
                <a:solidFill>
                  <a:schemeClr val="tx1"/>
                </a:solidFill>
                <a:effectLst/>
              </a:rPr>
              <a:t> ensuite la phrase d’Aristobule.</a:t>
            </a:r>
            <a:endParaRPr lang="fr-FR" sz="1200" dirty="0">
              <a:solidFill>
                <a:schemeClr val="tx1"/>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fr-FR" sz="1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4" name="Espace réservé du numéro de diapositive 3">
            <a:extLst>
              <a:ext uri="{FF2B5EF4-FFF2-40B4-BE49-F238E27FC236}">
                <a16:creationId xmlns:a16="http://schemas.microsoft.com/office/drawing/2014/main" id="{D887C620-5D43-55FB-7C57-F9C76F331BAB}"/>
              </a:ext>
            </a:extLst>
          </p:cNvPr>
          <p:cNvSpPr>
            <a:spLocks noGrp="1"/>
          </p:cNvSpPr>
          <p:nvPr>
            <p:ph type="sldNum" sz="quarter" idx="5"/>
          </p:nvPr>
        </p:nvSpPr>
        <p:spPr/>
        <p:txBody>
          <a:bodyPr/>
          <a:lstStyle/>
          <a:p>
            <a:fld id="{DED31AE9-63BD-2C46-83DF-3F7E40509CED}" type="slidenum">
              <a:rPr lang="fr-FR" smtClean="0"/>
              <a:t>14</a:t>
            </a:fld>
            <a:endParaRPr lang="fr-FR" dirty="0"/>
          </a:p>
        </p:txBody>
      </p:sp>
    </p:spTree>
    <p:extLst>
      <p:ext uri="{BB962C8B-B14F-4D97-AF65-F5344CB8AC3E}">
        <p14:creationId xmlns:p14="http://schemas.microsoft.com/office/powerpoint/2010/main" val="54573255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E40136-4B09-507E-08C6-1F9F27E248CD}"/>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4C831FF8-ACA4-B5E1-2EB1-271EE68634C1}"/>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FBDC7C0F-7EFF-7CCF-1BC3-30B4C6EE09AE}"/>
              </a:ext>
            </a:extLst>
          </p:cNvPr>
          <p:cNvSpPr>
            <a:spLocks noGrp="1"/>
          </p:cNvSpPr>
          <p:nvPr>
            <p:ph type="body" idx="1"/>
          </p:nvPr>
        </p:nvSpPr>
        <p:spPr/>
        <p:txBody>
          <a:bodyPr/>
          <a:lstStyle/>
          <a:p>
            <a:r>
              <a:rPr lang="fr-FR" sz="1200" b="1" dirty="0">
                <a:solidFill>
                  <a:schemeClr val="tx1"/>
                </a:solidFill>
                <a:effectLst/>
              </a:rPr>
              <a:t>Dire</a:t>
            </a:r>
            <a:r>
              <a:rPr lang="fr-FR" sz="1200" dirty="0">
                <a:solidFill>
                  <a:schemeClr val="tx1"/>
                </a:solidFill>
                <a:effectLst/>
              </a:rPr>
              <a:t> le verbe « calculer »</a:t>
            </a:r>
          </a:p>
          <a:p>
            <a:r>
              <a:rPr lang="fr-FR" sz="1200" b="1" dirty="0">
                <a:solidFill>
                  <a:schemeClr val="tx1"/>
                </a:solidFill>
                <a:effectLst/>
              </a:rPr>
              <a:t>Recueillir</a:t>
            </a:r>
            <a:r>
              <a:rPr lang="fr-FR" sz="1200" dirty="0">
                <a:solidFill>
                  <a:schemeClr val="tx1"/>
                </a:solidFill>
                <a:effectLst/>
              </a:rPr>
              <a:t> l’avis des élèves, </a:t>
            </a:r>
            <a:r>
              <a:rPr lang="fr-FR" sz="1200" b="1" dirty="0">
                <a:solidFill>
                  <a:schemeClr val="tx1"/>
                </a:solidFill>
                <a:effectLst/>
              </a:rPr>
              <a:t>traiter les éventuelles erreurs </a:t>
            </a:r>
            <a:r>
              <a:rPr lang="fr-FR" sz="1200" dirty="0">
                <a:solidFill>
                  <a:schemeClr val="tx1"/>
                </a:solidFill>
                <a:effectLst/>
              </a:rPr>
              <a:t>en confrontant la phrase imaginée par l’élève avec celles imaginée par d’autres.</a:t>
            </a:r>
          </a:p>
          <a:p>
            <a:r>
              <a:rPr lang="fr-FR" sz="1200" b="1" dirty="0">
                <a:solidFill>
                  <a:schemeClr val="tx1"/>
                </a:solidFill>
                <a:effectLst/>
              </a:rPr>
              <a:t>Proposer</a:t>
            </a:r>
            <a:r>
              <a:rPr lang="fr-FR" sz="1200" dirty="0">
                <a:solidFill>
                  <a:schemeClr val="tx1"/>
                </a:solidFill>
                <a:effectLst/>
              </a:rPr>
              <a:t> ensuite la phrase d’Aristobule.</a:t>
            </a:r>
            <a:endParaRPr lang="fr-FR" sz="1200" dirty="0">
              <a:solidFill>
                <a:schemeClr val="tx1"/>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fr-FR" sz="1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4" name="Espace réservé du numéro de diapositive 3">
            <a:extLst>
              <a:ext uri="{FF2B5EF4-FFF2-40B4-BE49-F238E27FC236}">
                <a16:creationId xmlns:a16="http://schemas.microsoft.com/office/drawing/2014/main" id="{D486E890-7025-EB9A-8243-03E7F854841D}"/>
              </a:ext>
            </a:extLst>
          </p:cNvPr>
          <p:cNvSpPr>
            <a:spLocks noGrp="1"/>
          </p:cNvSpPr>
          <p:nvPr>
            <p:ph type="sldNum" sz="quarter" idx="5"/>
          </p:nvPr>
        </p:nvSpPr>
        <p:spPr/>
        <p:txBody>
          <a:bodyPr/>
          <a:lstStyle/>
          <a:p>
            <a:fld id="{DED31AE9-63BD-2C46-83DF-3F7E40509CED}" type="slidenum">
              <a:rPr lang="fr-FR" smtClean="0"/>
              <a:t>15</a:t>
            </a:fld>
            <a:endParaRPr lang="fr-FR" dirty="0"/>
          </a:p>
        </p:txBody>
      </p:sp>
    </p:spTree>
    <p:extLst>
      <p:ext uri="{BB962C8B-B14F-4D97-AF65-F5344CB8AC3E}">
        <p14:creationId xmlns:p14="http://schemas.microsoft.com/office/powerpoint/2010/main" val="410629229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A152C9-CD27-A521-ACF6-D0CC90547679}"/>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80B30286-5D06-A961-73D3-172997AEEB71}"/>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1C7C5893-9E86-131E-13CB-D15E91070CE9}"/>
              </a:ext>
            </a:extLst>
          </p:cNvPr>
          <p:cNvSpPr>
            <a:spLocks noGrp="1"/>
          </p:cNvSpPr>
          <p:nvPr>
            <p:ph type="body" idx="1"/>
          </p:nvPr>
        </p:nvSpPr>
        <p:spPr/>
        <p:txBody>
          <a:bodyPr/>
          <a:lstStyle/>
          <a:p>
            <a:r>
              <a:rPr lang="fr-FR" sz="1200" b="1" dirty="0">
                <a:solidFill>
                  <a:schemeClr val="tx1"/>
                </a:solidFill>
                <a:effectLst/>
              </a:rPr>
              <a:t>Dire</a:t>
            </a:r>
            <a:r>
              <a:rPr lang="fr-FR" sz="1200" dirty="0">
                <a:solidFill>
                  <a:schemeClr val="tx1"/>
                </a:solidFill>
                <a:effectLst/>
              </a:rPr>
              <a:t> le verbe « devenir »</a:t>
            </a:r>
          </a:p>
          <a:p>
            <a:r>
              <a:rPr lang="fr-FR" sz="1200" b="1" dirty="0">
                <a:solidFill>
                  <a:schemeClr val="tx1"/>
                </a:solidFill>
                <a:effectLst/>
              </a:rPr>
              <a:t>Recueillir</a:t>
            </a:r>
            <a:r>
              <a:rPr lang="fr-FR" sz="1200" dirty="0">
                <a:solidFill>
                  <a:schemeClr val="tx1"/>
                </a:solidFill>
                <a:effectLst/>
              </a:rPr>
              <a:t> l’avis des élèves, </a:t>
            </a:r>
            <a:r>
              <a:rPr lang="fr-FR" sz="1200" b="1" dirty="0">
                <a:solidFill>
                  <a:schemeClr val="tx1"/>
                </a:solidFill>
                <a:effectLst/>
              </a:rPr>
              <a:t>traiter les éventuelles erreurs </a:t>
            </a:r>
            <a:r>
              <a:rPr lang="fr-FR" sz="1200" dirty="0">
                <a:solidFill>
                  <a:schemeClr val="tx1"/>
                </a:solidFill>
                <a:effectLst/>
              </a:rPr>
              <a:t>en confrontant la phrase imaginée par l’élève avec celles imaginée par d’autres.</a:t>
            </a:r>
          </a:p>
          <a:p>
            <a:r>
              <a:rPr lang="fr-FR" sz="1200" b="1" dirty="0">
                <a:solidFill>
                  <a:schemeClr val="tx1"/>
                </a:solidFill>
                <a:effectLst/>
              </a:rPr>
              <a:t>Proposer</a:t>
            </a:r>
            <a:r>
              <a:rPr lang="fr-FR" sz="1200" dirty="0">
                <a:solidFill>
                  <a:schemeClr val="tx1"/>
                </a:solidFill>
                <a:effectLst/>
              </a:rPr>
              <a:t> ensuite la phrase d’Aristobule.</a:t>
            </a:r>
            <a:endParaRPr lang="fr-FR" sz="1200" dirty="0">
              <a:solidFill>
                <a:schemeClr val="tx1"/>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fr-FR" sz="1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4" name="Espace réservé du numéro de diapositive 3">
            <a:extLst>
              <a:ext uri="{FF2B5EF4-FFF2-40B4-BE49-F238E27FC236}">
                <a16:creationId xmlns:a16="http://schemas.microsoft.com/office/drawing/2014/main" id="{F78D680E-83A1-A2FF-7C26-09571757CA1B}"/>
              </a:ext>
            </a:extLst>
          </p:cNvPr>
          <p:cNvSpPr>
            <a:spLocks noGrp="1"/>
          </p:cNvSpPr>
          <p:nvPr>
            <p:ph type="sldNum" sz="quarter" idx="5"/>
          </p:nvPr>
        </p:nvSpPr>
        <p:spPr/>
        <p:txBody>
          <a:bodyPr/>
          <a:lstStyle/>
          <a:p>
            <a:fld id="{DED31AE9-63BD-2C46-83DF-3F7E40509CED}" type="slidenum">
              <a:rPr lang="fr-FR" smtClean="0"/>
              <a:t>16</a:t>
            </a:fld>
            <a:endParaRPr lang="fr-FR" dirty="0"/>
          </a:p>
        </p:txBody>
      </p:sp>
    </p:spTree>
    <p:extLst>
      <p:ext uri="{BB962C8B-B14F-4D97-AF65-F5344CB8AC3E}">
        <p14:creationId xmlns:p14="http://schemas.microsoft.com/office/powerpoint/2010/main" val="252027473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B9EFB2-31D2-DB8B-555A-6ADEBF07A6C4}"/>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0D25FD7D-4316-90C4-42CC-EF2764CC084F}"/>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9AE7ABC9-AFE5-8A5F-5951-CCDCBB17E605}"/>
              </a:ext>
            </a:extLst>
          </p:cNvPr>
          <p:cNvSpPr>
            <a:spLocks noGrp="1"/>
          </p:cNvSpPr>
          <p:nvPr>
            <p:ph type="body" idx="1"/>
          </p:nvPr>
        </p:nvSpPr>
        <p:spPr/>
        <p:txBody>
          <a:bodyPr/>
          <a:lstStyle/>
          <a:p>
            <a:r>
              <a:rPr lang="fr-FR" sz="1200" b="1" dirty="0">
                <a:solidFill>
                  <a:schemeClr val="tx1"/>
                </a:solidFill>
                <a:effectLst/>
              </a:rPr>
              <a:t>Dire</a:t>
            </a:r>
            <a:r>
              <a:rPr lang="fr-FR" sz="1200" dirty="0">
                <a:solidFill>
                  <a:schemeClr val="tx1"/>
                </a:solidFill>
                <a:effectLst/>
              </a:rPr>
              <a:t> le verbe « galoper »</a:t>
            </a:r>
          </a:p>
          <a:p>
            <a:r>
              <a:rPr lang="fr-FR" sz="1200" b="1" dirty="0">
                <a:solidFill>
                  <a:schemeClr val="tx1"/>
                </a:solidFill>
                <a:effectLst/>
              </a:rPr>
              <a:t>Recueillir</a:t>
            </a:r>
            <a:r>
              <a:rPr lang="fr-FR" sz="1200" dirty="0">
                <a:solidFill>
                  <a:schemeClr val="tx1"/>
                </a:solidFill>
                <a:effectLst/>
              </a:rPr>
              <a:t> l’avis des élèves, </a:t>
            </a:r>
            <a:r>
              <a:rPr lang="fr-FR" sz="1200" b="1" dirty="0">
                <a:solidFill>
                  <a:schemeClr val="tx1"/>
                </a:solidFill>
                <a:effectLst/>
              </a:rPr>
              <a:t>traiter les éventuelles erreurs </a:t>
            </a:r>
            <a:r>
              <a:rPr lang="fr-FR" sz="1200" dirty="0">
                <a:solidFill>
                  <a:schemeClr val="tx1"/>
                </a:solidFill>
                <a:effectLst/>
              </a:rPr>
              <a:t>en confrontant la phrase imaginée par l’élève avec celles imaginée par d’autres.</a:t>
            </a:r>
          </a:p>
          <a:p>
            <a:r>
              <a:rPr lang="fr-FR" sz="1200" b="1" dirty="0">
                <a:solidFill>
                  <a:schemeClr val="tx1"/>
                </a:solidFill>
                <a:effectLst/>
              </a:rPr>
              <a:t>Proposer</a:t>
            </a:r>
            <a:r>
              <a:rPr lang="fr-FR" sz="1200" dirty="0">
                <a:solidFill>
                  <a:schemeClr val="tx1"/>
                </a:solidFill>
                <a:effectLst/>
              </a:rPr>
              <a:t> ensuite la phrase d’Aristobule.</a:t>
            </a:r>
            <a:endParaRPr lang="fr-FR" sz="1200" dirty="0">
              <a:solidFill>
                <a:schemeClr val="tx1"/>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fr-FR" sz="1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4" name="Espace réservé du numéro de diapositive 3">
            <a:extLst>
              <a:ext uri="{FF2B5EF4-FFF2-40B4-BE49-F238E27FC236}">
                <a16:creationId xmlns:a16="http://schemas.microsoft.com/office/drawing/2014/main" id="{0FAF4ED1-2ED8-BEA7-02FC-F4901B723A7C}"/>
              </a:ext>
            </a:extLst>
          </p:cNvPr>
          <p:cNvSpPr>
            <a:spLocks noGrp="1"/>
          </p:cNvSpPr>
          <p:nvPr>
            <p:ph type="sldNum" sz="quarter" idx="5"/>
          </p:nvPr>
        </p:nvSpPr>
        <p:spPr/>
        <p:txBody>
          <a:bodyPr/>
          <a:lstStyle/>
          <a:p>
            <a:fld id="{DED31AE9-63BD-2C46-83DF-3F7E40509CED}" type="slidenum">
              <a:rPr lang="fr-FR" smtClean="0"/>
              <a:t>17</a:t>
            </a:fld>
            <a:endParaRPr lang="fr-FR" dirty="0"/>
          </a:p>
        </p:txBody>
      </p:sp>
    </p:spTree>
    <p:extLst>
      <p:ext uri="{BB962C8B-B14F-4D97-AF65-F5344CB8AC3E}">
        <p14:creationId xmlns:p14="http://schemas.microsoft.com/office/powerpoint/2010/main" val="147748485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600CBD-5EDC-8EBA-E8BE-520B0A4C8EA5}"/>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790785F2-278C-C1F6-8DC2-8AC8332AA6FB}"/>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6374B9D1-A3E8-3A22-8464-F0B13C855F93}"/>
              </a:ext>
            </a:extLst>
          </p:cNvPr>
          <p:cNvSpPr>
            <a:spLocks noGrp="1"/>
          </p:cNvSpPr>
          <p:nvPr>
            <p:ph type="body" idx="1"/>
          </p:nvPr>
        </p:nvSpPr>
        <p:spPr/>
        <p:txBody>
          <a:bodyPr/>
          <a:lstStyle/>
          <a:p>
            <a:r>
              <a:rPr lang="fr-FR" sz="1200" b="1" dirty="0">
                <a:solidFill>
                  <a:schemeClr val="tx1"/>
                </a:solidFill>
                <a:effectLst/>
              </a:rPr>
              <a:t>Dire</a:t>
            </a:r>
            <a:r>
              <a:rPr lang="fr-FR" sz="1200" dirty="0">
                <a:solidFill>
                  <a:schemeClr val="tx1"/>
                </a:solidFill>
                <a:effectLst/>
              </a:rPr>
              <a:t> le verbe « jouer »</a:t>
            </a:r>
          </a:p>
          <a:p>
            <a:r>
              <a:rPr lang="fr-FR" sz="1200" b="1" dirty="0">
                <a:solidFill>
                  <a:schemeClr val="tx1"/>
                </a:solidFill>
                <a:effectLst/>
              </a:rPr>
              <a:t>Recueillir</a:t>
            </a:r>
            <a:r>
              <a:rPr lang="fr-FR" sz="1200" dirty="0">
                <a:solidFill>
                  <a:schemeClr val="tx1"/>
                </a:solidFill>
                <a:effectLst/>
              </a:rPr>
              <a:t> l’avis des élèves, </a:t>
            </a:r>
            <a:r>
              <a:rPr lang="fr-FR" sz="1200" b="1" dirty="0">
                <a:solidFill>
                  <a:schemeClr val="tx1"/>
                </a:solidFill>
                <a:effectLst/>
              </a:rPr>
              <a:t>traiter les éventuelles erreurs </a:t>
            </a:r>
            <a:r>
              <a:rPr lang="fr-FR" sz="1200" dirty="0">
                <a:solidFill>
                  <a:schemeClr val="tx1"/>
                </a:solidFill>
                <a:effectLst/>
              </a:rPr>
              <a:t>en confrontant la phrase imaginée par l’élève avec celles imaginée par d’autres.</a:t>
            </a:r>
          </a:p>
          <a:p>
            <a:r>
              <a:rPr lang="fr-FR" sz="1200" b="1" dirty="0">
                <a:solidFill>
                  <a:schemeClr val="tx1"/>
                </a:solidFill>
                <a:effectLst/>
              </a:rPr>
              <a:t>Proposer</a:t>
            </a:r>
            <a:r>
              <a:rPr lang="fr-FR" sz="1200" dirty="0">
                <a:solidFill>
                  <a:schemeClr val="tx1"/>
                </a:solidFill>
                <a:effectLst/>
              </a:rPr>
              <a:t> ensuite la phrase d’Aristobule.</a:t>
            </a:r>
            <a:endParaRPr lang="fr-FR" sz="1200" dirty="0">
              <a:solidFill>
                <a:schemeClr val="tx1"/>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fr-FR" sz="1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4" name="Espace réservé du numéro de diapositive 3">
            <a:extLst>
              <a:ext uri="{FF2B5EF4-FFF2-40B4-BE49-F238E27FC236}">
                <a16:creationId xmlns:a16="http://schemas.microsoft.com/office/drawing/2014/main" id="{DB52F730-4239-FCF3-5710-07B7D2B1BF6D}"/>
              </a:ext>
            </a:extLst>
          </p:cNvPr>
          <p:cNvSpPr>
            <a:spLocks noGrp="1"/>
          </p:cNvSpPr>
          <p:nvPr>
            <p:ph type="sldNum" sz="quarter" idx="5"/>
          </p:nvPr>
        </p:nvSpPr>
        <p:spPr/>
        <p:txBody>
          <a:bodyPr/>
          <a:lstStyle/>
          <a:p>
            <a:fld id="{DED31AE9-63BD-2C46-83DF-3F7E40509CED}" type="slidenum">
              <a:rPr lang="fr-FR" smtClean="0"/>
              <a:t>18</a:t>
            </a:fld>
            <a:endParaRPr lang="fr-FR" dirty="0"/>
          </a:p>
        </p:txBody>
      </p:sp>
    </p:spTree>
    <p:extLst>
      <p:ext uri="{BB962C8B-B14F-4D97-AF65-F5344CB8AC3E}">
        <p14:creationId xmlns:p14="http://schemas.microsoft.com/office/powerpoint/2010/main" val="358221490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200A0C-07C9-F7A5-D895-E15326E10153}"/>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972EF939-5387-578B-9338-3CE85E3D6560}"/>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AB7C754F-AF97-80D4-BCFD-183F827FDF42}"/>
              </a:ext>
            </a:extLst>
          </p:cNvPr>
          <p:cNvSpPr>
            <a:spLocks noGrp="1"/>
          </p:cNvSpPr>
          <p:nvPr>
            <p:ph type="body" idx="1"/>
          </p:nvPr>
        </p:nvSpPr>
        <p:spPr/>
        <p:txBody>
          <a:bodyPr/>
          <a:lstStyle/>
          <a:p>
            <a:r>
              <a:rPr lang="fr-FR" sz="1200" b="1" dirty="0">
                <a:solidFill>
                  <a:schemeClr val="tx1"/>
                </a:solidFill>
                <a:effectLst/>
              </a:rPr>
              <a:t>Dire</a:t>
            </a:r>
            <a:r>
              <a:rPr lang="fr-FR" sz="1200" dirty="0">
                <a:solidFill>
                  <a:schemeClr val="tx1"/>
                </a:solidFill>
                <a:effectLst/>
              </a:rPr>
              <a:t> le verbe « naitre »</a:t>
            </a:r>
          </a:p>
          <a:p>
            <a:r>
              <a:rPr lang="fr-FR" sz="1200" b="1" dirty="0">
                <a:solidFill>
                  <a:schemeClr val="tx1"/>
                </a:solidFill>
                <a:effectLst/>
              </a:rPr>
              <a:t>Recueillir</a:t>
            </a:r>
            <a:r>
              <a:rPr lang="fr-FR" sz="1200" dirty="0">
                <a:solidFill>
                  <a:schemeClr val="tx1"/>
                </a:solidFill>
                <a:effectLst/>
              </a:rPr>
              <a:t> l’avis des élèves, </a:t>
            </a:r>
            <a:r>
              <a:rPr lang="fr-FR" sz="1200" b="1" dirty="0">
                <a:solidFill>
                  <a:schemeClr val="tx1"/>
                </a:solidFill>
                <a:effectLst/>
              </a:rPr>
              <a:t>traiter les éventuelles erreurs </a:t>
            </a:r>
            <a:r>
              <a:rPr lang="fr-FR" sz="1200" dirty="0">
                <a:solidFill>
                  <a:schemeClr val="tx1"/>
                </a:solidFill>
                <a:effectLst/>
              </a:rPr>
              <a:t>en confrontant la phrase imaginée par l’élève avec celles imaginée par d’autres.</a:t>
            </a:r>
          </a:p>
          <a:p>
            <a:r>
              <a:rPr lang="fr-FR" sz="1200" b="1" dirty="0">
                <a:solidFill>
                  <a:schemeClr val="tx1"/>
                </a:solidFill>
                <a:effectLst/>
              </a:rPr>
              <a:t>Proposer</a:t>
            </a:r>
            <a:r>
              <a:rPr lang="fr-FR" sz="1200" dirty="0">
                <a:solidFill>
                  <a:schemeClr val="tx1"/>
                </a:solidFill>
                <a:effectLst/>
              </a:rPr>
              <a:t> ensuite la phrase d’Aristobule.</a:t>
            </a:r>
            <a:endParaRPr lang="fr-FR" sz="1200" dirty="0">
              <a:solidFill>
                <a:schemeClr val="tx1"/>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fr-FR" sz="1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4" name="Espace réservé du numéro de diapositive 3">
            <a:extLst>
              <a:ext uri="{FF2B5EF4-FFF2-40B4-BE49-F238E27FC236}">
                <a16:creationId xmlns:a16="http://schemas.microsoft.com/office/drawing/2014/main" id="{5B469051-F342-C1F3-E9CB-EA18725AA16A}"/>
              </a:ext>
            </a:extLst>
          </p:cNvPr>
          <p:cNvSpPr>
            <a:spLocks noGrp="1"/>
          </p:cNvSpPr>
          <p:nvPr>
            <p:ph type="sldNum" sz="quarter" idx="5"/>
          </p:nvPr>
        </p:nvSpPr>
        <p:spPr/>
        <p:txBody>
          <a:bodyPr/>
          <a:lstStyle/>
          <a:p>
            <a:fld id="{DED31AE9-63BD-2C46-83DF-3F7E40509CED}" type="slidenum">
              <a:rPr lang="fr-FR" smtClean="0"/>
              <a:t>19</a:t>
            </a:fld>
            <a:endParaRPr lang="fr-FR" dirty="0"/>
          </a:p>
        </p:txBody>
      </p:sp>
    </p:spTree>
    <p:extLst>
      <p:ext uri="{BB962C8B-B14F-4D97-AF65-F5344CB8AC3E}">
        <p14:creationId xmlns:p14="http://schemas.microsoft.com/office/powerpoint/2010/main" val="346284214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sz="1200" b="1" dirty="0">
                <a:solidFill>
                  <a:schemeClr val="tx1"/>
                </a:solidFill>
                <a:latin typeface="+mn-lt"/>
              </a:rPr>
              <a:t>PHASE 1 – Enrôlement</a:t>
            </a:r>
          </a:p>
          <a:p>
            <a:endParaRPr lang="fr-FR" sz="1200" dirty="0">
              <a:solidFill>
                <a:schemeClr val="tx1"/>
              </a:solidFill>
              <a:latin typeface="+mn-lt"/>
            </a:endParaRPr>
          </a:p>
          <a:p>
            <a:r>
              <a:rPr lang="fr-FR" sz="1200" b="1" dirty="0">
                <a:solidFill>
                  <a:schemeClr val="tx1"/>
                </a:solidFill>
                <a:effectLst/>
                <a:latin typeface="+mn-lt"/>
                <a:ea typeface="Calibri" panose="020F0502020204030204" pitchFamily="34" charset="0"/>
              </a:rPr>
              <a:t>Demander</a:t>
            </a:r>
            <a:r>
              <a:rPr lang="fr-FR" sz="1200" dirty="0">
                <a:solidFill>
                  <a:schemeClr val="tx1"/>
                </a:solidFill>
                <a:effectLst/>
                <a:latin typeface="+mn-lt"/>
                <a:ea typeface="Calibri" panose="020F0502020204030204" pitchFamily="34" charset="0"/>
              </a:rPr>
              <a:t> : « Quel effet produit cette phrase ? »</a:t>
            </a:r>
          </a:p>
          <a:p>
            <a:r>
              <a:rPr lang="fr-FR" sz="1200" u="sng" dirty="0">
                <a:solidFill>
                  <a:schemeClr val="tx1"/>
                </a:solidFill>
                <a:effectLst/>
                <a:latin typeface="+mn-lt"/>
              </a:rPr>
              <a:t>Réponse attendue </a:t>
            </a:r>
            <a:r>
              <a:rPr lang="fr-FR" sz="1200" dirty="0">
                <a:solidFill>
                  <a:schemeClr val="tx1"/>
                </a:solidFill>
                <a:effectLst/>
                <a:latin typeface="+mn-lt"/>
              </a:rPr>
              <a:t>:</a:t>
            </a:r>
          </a:p>
          <a:p>
            <a:r>
              <a:rPr lang="fr-FR" sz="1200" dirty="0">
                <a:solidFill>
                  <a:schemeClr val="tx1"/>
                </a:solidFill>
                <a:effectLst/>
                <a:latin typeface="+mn-lt"/>
                <a:ea typeface="Calibri" panose="020F0502020204030204" pitchFamily="34" charset="0"/>
                <a:cs typeface="Times New Roman" panose="02020603050405020304" pitchFamily="18" charset="0"/>
              </a:rPr>
              <a:t>Ça fait sourire.</a:t>
            </a:r>
          </a:p>
          <a:p>
            <a:r>
              <a:rPr lang="fr-FR" sz="1200" dirty="0">
                <a:solidFill>
                  <a:schemeClr val="tx1"/>
                </a:solidFill>
                <a:effectLst/>
                <a:latin typeface="+mn-lt"/>
                <a:ea typeface="Calibri" panose="020F0502020204030204" pitchFamily="34" charset="0"/>
                <a:cs typeface="Times New Roman" panose="02020603050405020304" pitchFamily="18" charset="0"/>
              </a:rPr>
              <a:t>On ne sort pas de la maison comme on sort son parapluie.</a:t>
            </a:r>
          </a:p>
          <a:p>
            <a:r>
              <a:rPr lang="fr-FR" sz="1200" dirty="0">
                <a:solidFill>
                  <a:schemeClr val="tx1"/>
                </a:solidFill>
                <a:effectLst/>
                <a:latin typeface="+mn-lt"/>
                <a:ea typeface="Calibri" panose="020F0502020204030204" pitchFamily="34" charset="0"/>
                <a:cs typeface="Times New Roman" panose="02020603050405020304" pitchFamily="18" charset="0"/>
              </a:rPr>
              <a:t>Le verbe </a:t>
            </a:r>
            <a:r>
              <a:rPr lang="fr-FR" sz="1200" i="1" dirty="0">
                <a:solidFill>
                  <a:schemeClr val="tx1"/>
                </a:solidFill>
                <a:effectLst/>
                <a:latin typeface="+mn-lt"/>
                <a:ea typeface="Calibri" panose="020F0502020204030204" pitchFamily="34" charset="0"/>
                <a:cs typeface="Times New Roman" panose="02020603050405020304" pitchFamily="18" charset="0"/>
              </a:rPr>
              <a:t>sortir</a:t>
            </a:r>
            <a:r>
              <a:rPr lang="fr-FR" sz="1200" dirty="0">
                <a:solidFill>
                  <a:schemeClr val="tx1"/>
                </a:solidFill>
                <a:effectLst/>
                <a:latin typeface="+mn-lt"/>
                <a:ea typeface="Calibri" panose="020F0502020204030204" pitchFamily="34" charset="0"/>
                <a:cs typeface="Times New Roman" panose="02020603050405020304" pitchFamily="18" charset="0"/>
              </a:rPr>
              <a:t> n’a pas le même sens dans les deux cas.</a:t>
            </a:r>
          </a:p>
          <a:p>
            <a:pPr marL="0" marR="0" lvl="0" indent="0" algn="l" defTabSz="914400" rtl="0" eaLnBrk="1" fontAlgn="auto" latinLnBrk="0" hangingPunct="1">
              <a:lnSpc>
                <a:spcPct val="100000"/>
              </a:lnSpc>
              <a:spcBef>
                <a:spcPts val="0"/>
              </a:spcBef>
              <a:spcAft>
                <a:spcPts val="0"/>
              </a:spcAft>
              <a:buClrTx/>
              <a:buSzTx/>
              <a:buFontTx/>
              <a:buNone/>
              <a:tabLst/>
              <a:defRPr/>
            </a:pPr>
            <a:endParaRPr lang="fr-FR" sz="1200" dirty="0">
              <a:solidFill>
                <a:schemeClr val="tx1"/>
              </a:solidFill>
              <a:effectLst/>
              <a:latin typeface="+mn-lt"/>
              <a:ea typeface="Calibri" panose="020F0502020204030204" pitchFamily="34" charset="0"/>
            </a:endParaRPr>
          </a:p>
          <a:p>
            <a:endParaRPr lang="fr-FR" sz="1800" dirty="0">
              <a:effectLst/>
              <a:latin typeface="Times New Roman" panose="02020603050405020304" pitchFamily="18" charset="0"/>
              <a:ea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fr-FR" sz="1800" dirty="0">
              <a:effectLst/>
              <a:latin typeface="Times New Roman" panose="02020603050405020304" pitchFamily="18" charset="0"/>
              <a:ea typeface="Calibri" panose="020F0502020204030204" pitchFamily="34" charset="0"/>
            </a:endParaRPr>
          </a:p>
          <a:p>
            <a:endParaRPr lang="fr-FR" sz="1200" dirty="0">
              <a:solidFill>
                <a:schemeClr val="tx1"/>
              </a:solidFill>
              <a:latin typeface="+mn-lt"/>
            </a:endParaRPr>
          </a:p>
        </p:txBody>
      </p:sp>
      <p:sp>
        <p:nvSpPr>
          <p:cNvPr id="4" name="Espace réservé du numéro de diapositive 3"/>
          <p:cNvSpPr>
            <a:spLocks noGrp="1"/>
          </p:cNvSpPr>
          <p:nvPr>
            <p:ph type="sldNum" sz="quarter" idx="5"/>
          </p:nvPr>
        </p:nvSpPr>
        <p:spPr/>
        <p:txBody>
          <a:bodyPr/>
          <a:lstStyle/>
          <a:p>
            <a:fld id="{DED31AE9-63BD-2C46-83DF-3F7E40509CED}" type="slidenum">
              <a:rPr lang="fr-FR" smtClean="0"/>
              <a:t>2</a:t>
            </a:fld>
            <a:endParaRPr lang="fr-FR" dirty="0"/>
          </a:p>
        </p:txBody>
      </p:sp>
    </p:spTree>
    <p:extLst>
      <p:ext uri="{BB962C8B-B14F-4D97-AF65-F5344CB8AC3E}">
        <p14:creationId xmlns:p14="http://schemas.microsoft.com/office/powerpoint/2010/main" val="83130211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7DC115-1D5E-EA3C-FECE-BDC79D12DB2C}"/>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EE525F5D-98E6-2F43-2EC9-AE854EEDB898}"/>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66BD6A96-9683-69AF-DB5B-4D3A6F28B9AC}"/>
              </a:ext>
            </a:extLst>
          </p:cNvPr>
          <p:cNvSpPr>
            <a:spLocks noGrp="1"/>
          </p:cNvSpPr>
          <p:nvPr>
            <p:ph type="body" idx="1"/>
          </p:nvPr>
        </p:nvSpPr>
        <p:spPr/>
        <p:txBody>
          <a:bodyPr/>
          <a:lstStyle/>
          <a:p>
            <a:r>
              <a:rPr lang="fr-FR" sz="1200" b="1" dirty="0">
                <a:solidFill>
                  <a:schemeClr val="tx1"/>
                </a:solidFill>
                <a:effectLst/>
              </a:rPr>
              <a:t>Dire</a:t>
            </a:r>
            <a:r>
              <a:rPr lang="fr-FR" sz="1200" dirty="0">
                <a:solidFill>
                  <a:schemeClr val="tx1"/>
                </a:solidFill>
                <a:effectLst/>
              </a:rPr>
              <a:t> le verbe « partir »</a:t>
            </a:r>
          </a:p>
          <a:p>
            <a:r>
              <a:rPr lang="fr-FR" sz="1200" b="1" dirty="0">
                <a:solidFill>
                  <a:schemeClr val="tx1"/>
                </a:solidFill>
                <a:effectLst/>
              </a:rPr>
              <a:t>Recueillir</a:t>
            </a:r>
            <a:r>
              <a:rPr lang="fr-FR" sz="1200" dirty="0">
                <a:solidFill>
                  <a:schemeClr val="tx1"/>
                </a:solidFill>
                <a:effectLst/>
              </a:rPr>
              <a:t> l’avis des élèves, </a:t>
            </a:r>
            <a:r>
              <a:rPr lang="fr-FR" sz="1200" b="1" dirty="0">
                <a:solidFill>
                  <a:schemeClr val="tx1"/>
                </a:solidFill>
                <a:effectLst/>
              </a:rPr>
              <a:t>traiter les éventuelles erreurs </a:t>
            </a:r>
            <a:r>
              <a:rPr lang="fr-FR" sz="1200" dirty="0">
                <a:solidFill>
                  <a:schemeClr val="tx1"/>
                </a:solidFill>
                <a:effectLst/>
              </a:rPr>
              <a:t>en confrontant la phrase imaginée par l’élève avec celles imaginée par d’autres.</a:t>
            </a:r>
          </a:p>
          <a:p>
            <a:r>
              <a:rPr lang="fr-FR" sz="1200" b="1" dirty="0">
                <a:solidFill>
                  <a:schemeClr val="tx1"/>
                </a:solidFill>
                <a:effectLst/>
              </a:rPr>
              <a:t>Proposer</a:t>
            </a:r>
            <a:r>
              <a:rPr lang="fr-FR" sz="1200" dirty="0">
                <a:solidFill>
                  <a:schemeClr val="tx1"/>
                </a:solidFill>
                <a:effectLst/>
              </a:rPr>
              <a:t> ensuite la phrase d’Aristobule.</a:t>
            </a:r>
            <a:endParaRPr lang="fr-FR" sz="1200" dirty="0">
              <a:solidFill>
                <a:schemeClr val="tx1"/>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fr-FR" sz="1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4" name="Espace réservé du numéro de diapositive 3">
            <a:extLst>
              <a:ext uri="{FF2B5EF4-FFF2-40B4-BE49-F238E27FC236}">
                <a16:creationId xmlns:a16="http://schemas.microsoft.com/office/drawing/2014/main" id="{AA54DB42-F08D-5C6B-007E-C2C5D4F5B58C}"/>
              </a:ext>
            </a:extLst>
          </p:cNvPr>
          <p:cNvSpPr>
            <a:spLocks noGrp="1"/>
          </p:cNvSpPr>
          <p:nvPr>
            <p:ph type="sldNum" sz="quarter" idx="5"/>
          </p:nvPr>
        </p:nvSpPr>
        <p:spPr/>
        <p:txBody>
          <a:bodyPr/>
          <a:lstStyle/>
          <a:p>
            <a:fld id="{DED31AE9-63BD-2C46-83DF-3F7E40509CED}" type="slidenum">
              <a:rPr lang="fr-FR" smtClean="0"/>
              <a:t>20</a:t>
            </a:fld>
            <a:endParaRPr lang="fr-FR" dirty="0"/>
          </a:p>
        </p:txBody>
      </p:sp>
    </p:spTree>
    <p:extLst>
      <p:ext uri="{BB962C8B-B14F-4D97-AF65-F5344CB8AC3E}">
        <p14:creationId xmlns:p14="http://schemas.microsoft.com/office/powerpoint/2010/main" val="144750676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E99DC0-FE07-1787-0664-74966305E518}"/>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781EDDC1-771A-F6DF-4D99-DE5EBA19C2CF}"/>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4F07A515-B82D-6E9B-4FBA-7382F5FE2821}"/>
              </a:ext>
            </a:extLst>
          </p:cNvPr>
          <p:cNvSpPr>
            <a:spLocks noGrp="1"/>
          </p:cNvSpPr>
          <p:nvPr>
            <p:ph type="body" idx="1"/>
          </p:nvPr>
        </p:nvSpPr>
        <p:spPr/>
        <p:txBody>
          <a:bodyPr/>
          <a:lstStyle/>
          <a:p>
            <a:r>
              <a:rPr lang="fr-FR" sz="1200" b="1" dirty="0">
                <a:solidFill>
                  <a:schemeClr val="tx1"/>
                </a:solidFill>
                <a:effectLst/>
              </a:rPr>
              <a:t>Dire</a:t>
            </a:r>
            <a:r>
              <a:rPr lang="fr-FR" sz="1200" dirty="0">
                <a:solidFill>
                  <a:schemeClr val="tx1"/>
                </a:solidFill>
                <a:effectLst/>
              </a:rPr>
              <a:t> le verbe « rester »</a:t>
            </a:r>
          </a:p>
          <a:p>
            <a:r>
              <a:rPr lang="fr-FR" sz="1200" b="1" dirty="0">
                <a:solidFill>
                  <a:schemeClr val="tx1"/>
                </a:solidFill>
                <a:effectLst/>
              </a:rPr>
              <a:t>Recueillir</a:t>
            </a:r>
            <a:r>
              <a:rPr lang="fr-FR" sz="1200" dirty="0">
                <a:solidFill>
                  <a:schemeClr val="tx1"/>
                </a:solidFill>
                <a:effectLst/>
              </a:rPr>
              <a:t> l’avis des élèves, </a:t>
            </a:r>
            <a:r>
              <a:rPr lang="fr-FR" sz="1200" b="1" dirty="0">
                <a:solidFill>
                  <a:schemeClr val="tx1"/>
                </a:solidFill>
                <a:effectLst/>
              </a:rPr>
              <a:t>traiter les éventuelles erreurs </a:t>
            </a:r>
            <a:r>
              <a:rPr lang="fr-FR" sz="1200" dirty="0">
                <a:solidFill>
                  <a:schemeClr val="tx1"/>
                </a:solidFill>
                <a:effectLst/>
              </a:rPr>
              <a:t>en confrontant la phrase imaginée par l’élève avec celles imaginée par d’autres.</a:t>
            </a:r>
          </a:p>
          <a:p>
            <a:r>
              <a:rPr lang="fr-FR" sz="1200" b="1" dirty="0">
                <a:solidFill>
                  <a:schemeClr val="tx1"/>
                </a:solidFill>
                <a:effectLst/>
              </a:rPr>
              <a:t>Proposer</a:t>
            </a:r>
            <a:r>
              <a:rPr lang="fr-FR" sz="1200" dirty="0">
                <a:solidFill>
                  <a:schemeClr val="tx1"/>
                </a:solidFill>
                <a:effectLst/>
              </a:rPr>
              <a:t> ensuite la phrase d’Aristobule.</a:t>
            </a:r>
            <a:endParaRPr lang="fr-FR" sz="1200" dirty="0">
              <a:solidFill>
                <a:schemeClr val="tx1"/>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fr-FR" sz="1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4" name="Espace réservé du numéro de diapositive 3">
            <a:extLst>
              <a:ext uri="{FF2B5EF4-FFF2-40B4-BE49-F238E27FC236}">
                <a16:creationId xmlns:a16="http://schemas.microsoft.com/office/drawing/2014/main" id="{51001422-CAD7-9797-ECFD-09F41CCAC4F3}"/>
              </a:ext>
            </a:extLst>
          </p:cNvPr>
          <p:cNvSpPr>
            <a:spLocks noGrp="1"/>
          </p:cNvSpPr>
          <p:nvPr>
            <p:ph type="sldNum" sz="quarter" idx="5"/>
          </p:nvPr>
        </p:nvSpPr>
        <p:spPr/>
        <p:txBody>
          <a:bodyPr/>
          <a:lstStyle/>
          <a:p>
            <a:fld id="{DED31AE9-63BD-2C46-83DF-3F7E40509CED}" type="slidenum">
              <a:rPr lang="fr-FR" smtClean="0"/>
              <a:t>21</a:t>
            </a:fld>
            <a:endParaRPr lang="fr-FR" dirty="0"/>
          </a:p>
        </p:txBody>
      </p:sp>
    </p:spTree>
    <p:extLst>
      <p:ext uri="{BB962C8B-B14F-4D97-AF65-F5344CB8AC3E}">
        <p14:creationId xmlns:p14="http://schemas.microsoft.com/office/powerpoint/2010/main" val="236277153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3D3474-55D0-F8F4-B6AE-2BC03BF07248}"/>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5182E4E8-EF14-1AA3-4B28-2E3E293C9657}"/>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CEC623AA-88E5-1564-3182-8CA76B2E8B32}"/>
              </a:ext>
            </a:extLst>
          </p:cNvPr>
          <p:cNvSpPr>
            <a:spLocks noGrp="1"/>
          </p:cNvSpPr>
          <p:nvPr>
            <p:ph type="body" idx="1"/>
          </p:nvPr>
        </p:nvSpPr>
        <p:spPr/>
        <p:txBody>
          <a:bodyPr/>
          <a:lstStyle/>
          <a:p>
            <a:r>
              <a:rPr lang="fr-FR" sz="1200" b="1" dirty="0">
                <a:solidFill>
                  <a:schemeClr val="tx1"/>
                </a:solidFill>
                <a:effectLst/>
              </a:rPr>
              <a:t>Dire</a:t>
            </a:r>
            <a:r>
              <a:rPr lang="fr-FR" sz="1200" dirty="0">
                <a:solidFill>
                  <a:schemeClr val="tx1"/>
                </a:solidFill>
                <a:effectLst/>
              </a:rPr>
              <a:t> le verbe « rire »</a:t>
            </a:r>
          </a:p>
          <a:p>
            <a:r>
              <a:rPr lang="fr-FR" sz="1200" b="1" dirty="0">
                <a:solidFill>
                  <a:schemeClr val="tx1"/>
                </a:solidFill>
                <a:effectLst/>
              </a:rPr>
              <a:t>Recueillir</a:t>
            </a:r>
            <a:r>
              <a:rPr lang="fr-FR" sz="1200" dirty="0">
                <a:solidFill>
                  <a:schemeClr val="tx1"/>
                </a:solidFill>
                <a:effectLst/>
              </a:rPr>
              <a:t> l’avis des élèves, </a:t>
            </a:r>
            <a:r>
              <a:rPr lang="fr-FR" sz="1200" b="1" dirty="0">
                <a:solidFill>
                  <a:schemeClr val="tx1"/>
                </a:solidFill>
                <a:effectLst/>
              </a:rPr>
              <a:t>traiter les éventuelles erreurs </a:t>
            </a:r>
            <a:r>
              <a:rPr lang="fr-FR" sz="1200" dirty="0">
                <a:solidFill>
                  <a:schemeClr val="tx1"/>
                </a:solidFill>
                <a:effectLst/>
              </a:rPr>
              <a:t>en confrontant la phrase imaginée par l’élève avec celles imaginée par d’autres.</a:t>
            </a:r>
          </a:p>
          <a:p>
            <a:r>
              <a:rPr lang="fr-FR" sz="1200" b="1" dirty="0">
                <a:solidFill>
                  <a:schemeClr val="tx1"/>
                </a:solidFill>
                <a:effectLst/>
              </a:rPr>
              <a:t>Proposer</a:t>
            </a:r>
            <a:r>
              <a:rPr lang="fr-FR" sz="1200" dirty="0">
                <a:solidFill>
                  <a:schemeClr val="tx1"/>
                </a:solidFill>
                <a:effectLst/>
              </a:rPr>
              <a:t> ensuite la phrase d’Aristobule.</a:t>
            </a:r>
            <a:endParaRPr lang="fr-FR" sz="1200" dirty="0">
              <a:solidFill>
                <a:schemeClr val="tx1"/>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fr-FR" sz="1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4" name="Espace réservé du numéro de diapositive 3">
            <a:extLst>
              <a:ext uri="{FF2B5EF4-FFF2-40B4-BE49-F238E27FC236}">
                <a16:creationId xmlns:a16="http://schemas.microsoft.com/office/drawing/2014/main" id="{E12370C2-0299-B14F-A123-45E6AB4EC42A}"/>
              </a:ext>
            </a:extLst>
          </p:cNvPr>
          <p:cNvSpPr>
            <a:spLocks noGrp="1"/>
          </p:cNvSpPr>
          <p:nvPr>
            <p:ph type="sldNum" sz="quarter" idx="5"/>
          </p:nvPr>
        </p:nvSpPr>
        <p:spPr/>
        <p:txBody>
          <a:bodyPr/>
          <a:lstStyle/>
          <a:p>
            <a:fld id="{DED31AE9-63BD-2C46-83DF-3F7E40509CED}" type="slidenum">
              <a:rPr lang="fr-FR" smtClean="0"/>
              <a:t>22</a:t>
            </a:fld>
            <a:endParaRPr lang="fr-FR" dirty="0"/>
          </a:p>
        </p:txBody>
      </p:sp>
    </p:spTree>
    <p:extLst>
      <p:ext uri="{BB962C8B-B14F-4D97-AF65-F5344CB8AC3E}">
        <p14:creationId xmlns:p14="http://schemas.microsoft.com/office/powerpoint/2010/main" val="389400924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FBA2F2-405D-CF71-1BA0-2F3C58BBB1FB}"/>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41C8C5A6-E0EB-0E2A-DD54-EFF6F98CD495}"/>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304A4145-CB6B-5602-997B-FC165AD83B74}"/>
              </a:ext>
            </a:extLst>
          </p:cNvPr>
          <p:cNvSpPr>
            <a:spLocks noGrp="1"/>
          </p:cNvSpPr>
          <p:nvPr>
            <p:ph type="body" idx="1"/>
          </p:nvPr>
        </p:nvSpPr>
        <p:spPr/>
        <p:txBody>
          <a:bodyPr/>
          <a:lstStyle/>
          <a:p>
            <a:r>
              <a:rPr lang="fr-FR" sz="1200" b="1" dirty="0">
                <a:solidFill>
                  <a:schemeClr val="tx1"/>
                </a:solidFill>
                <a:effectLst/>
              </a:rPr>
              <a:t>Dire</a:t>
            </a:r>
            <a:r>
              <a:rPr lang="fr-FR" sz="1200" dirty="0">
                <a:solidFill>
                  <a:schemeClr val="tx1"/>
                </a:solidFill>
                <a:effectLst/>
              </a:rPr>
              <a:t> le verbe « s’amuser »</a:t>
            </a:r>
          </a:p>
          <a:p>
            <a:r>
              <a:rPr lang="fr-FR" sz="1200" b="1" dirty="0">
                <a:solidFill>
                  <a:schemeClr val="tx1"/>
                </a:solidFill>
                <a:effectLst/>
              </a:rPr>
              <a:t>Recueillir</a:t>
            </a:r>
            <a:r>
              <a:rPr lang="fr-FR" sz="1200" dirty="0">
                <a:solidFill>
                  <a:schemeClr val="tx1"/>
                </a:solidFill>
                <a:effectLst/>
              </a:rPr>
              <a:t> l’avis des élèves, </a:t>
            </a:r>
            <a:r>
              <a:rPr lang="fr-FR" sz="1200" b="1" dirty="0">
                <a:solidFill>
                  <a:schemeClr val="tx1"/>
                </a:solidFill>
                <a:effectLst/>
              </a:rPr>
              <a:t>traiter les éventuelles erreurs </a:t>
            </a:r>
            <a:r>
              <a:rPr lang="fr-FR" sz="1200" dirty="0">
                <a:solidFill>
                  <a:schemeClr val="tx1"/>
                </a:solidFill>
                <a:effectLst/>
              </a:rPr>
              <a:t>en confrontant la phrase imaginée par l’élève avec celles imaginée par d’autres.</a:t>
            </a:r>
          </a:p>
          <a:p>
            <a:r>
              <a:rPr lang="fr-FR" sz="1200" b="1" dirty="0">
                <a:solidFill>
                  <a:schemeClr val="tx1"/>
                </a:solidFill>
                <a:effectLst/>
              </a:rPr>
              <a:t>Proposer</a:t>
            </a:r>
            <a:r>
              <a:rPr lang="fr-FR" sz="1200" dirty="0">
                <a:solidFill>
                  <a:schemeClr val="tx1"/>
                </a:solidFill>
                <a:effectLst/>
              </a:rPr>
              <a:t> ensuite la phrase d’Aristobule.</a:t>
            </a:r>
            <a:endParaRPr lang="fr-FR" sz="1200" dirty="0">
              <a:solidFill>
                <a:schemeClr val="tx1"/>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fr-FR" sz="1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4" name="Espace réservé du numéro de diapositive 3">
            <a:extLst>
              <a:ext uri="{FF2B5EF4-FFF2-40B4-BE49-F238E27FC236}">
                <a16:creationId xmlns:a16="http://schemas.microsoft.com/office/drawing/2014/main" id="{D0207446-E402-A3A3-2B2D-9EA521DD5666}"/>
              </a:ext>
            </a:extLst>
          </p:cNvPr>
          <p:cNvSpPr>
            <a:spLocks noGrp="1"/>
          </p:cNvSpPr>
          <p:nvPr>
            <p:ph type="sldNum" sz="quarter" idx="5"/>
          </p:nvPr>
        </p:nvSpPr>
        <p:spPr/>
        <p:txBody>
          <a:bodyPr/>
          <a:lstStyle/>
          <a:p>
            <a:fld id="{DED31AE9-63BD-2C46-83DF-3F7E40509CED}" type="slidenum">
              <a:rPr lang="fr-FR" smtClean="0"/>
              <a:t>23</a:t>
            </a:fld>
            <a:endParaRPr lang="fr-FR" dirty="0"/>
          </a:p>
        </p:txBody>
      </p:sp>
    </p:spTree>
    <p:extLst>
      <p:ext uri="{BB962C8B-B14F-4D97-AF65-F5344CB8AC3E}">
        <p14:creationId xmlns:p14="http://schemas.microsoft.com/office/powerpoint/2010/main" val="139773102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94A1A6-6CF5-8C1F-1D20-3728724B057A}"/>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74A3CD2F-EE61-83E3-F20B-C4074D02BAC1}"/>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60966E87-A209-D523-7452-F67BB61AEE39}"/>
              </a:ext>
            </a:extLst>
          </p:cNvPr>
          <p:cNvSpPr>
            <a:spLocks noGrp="1"/>
          </p:cNvSpPr>
          <p:nvPr>
            <p:ph type="body" idx="1"/>
          </p:nvPr>
        </p:nvSpPr>
        <p:spPr/>
        <p:txBody>
          <a:bodyPr/>
          <a:lstStyle/>
          <a:p>
            <a:r>
              <a:rPr lang="fr-FR" sz="1200" b="1" dirty="0">
                <a:solidFill>
                  <a:schemeClr val="tx1"/>
                </a:solidFill>
                <a:effectLst/>
              </a:rPr>
              <a:t>Dire</a:t>
            </a:r>
            <a:r>
              <a:rPr lang="fr-FR" sz="1200" dirty="0">
                <a:solidFill>
                  <a:schemeClr val="tx1"/>
                </a:solidFill>
                <a:effectLst/>
              </a:rPr>
              <a:t> le verbe « se promener »</a:t>
            </a:r>
          </a:p>
          <a:p>
            <a:r>
              <a:rPr lang="fr-FR" sz="1200" b="1" dirty="0">
                <a:solidFill>
                  <a:schemeClr val="tx1"/>
                </a:solidFill>
                <a:effectLst/>
              </a:rPr>
              <a:t>Recueillir</a:t>
            </a:r>
            <a:r>
              <a:rPr lang="fr-FR" sz="1200" dirty="0">
                <a:solidFill>
                  <a:schemeClr val="tx1"/>
                </a:solidFill>
                <a:effectLst/>
              </a:rPr>
              <a:t> l’avis des élèves, </a:t>
            </a:r>
            <a:r>
              <a:rPr lang="fr-FR" sz="1200" b="1" dirty="0">
                <a:solidFill>
                  <a:schemeClr val="tx1"/>
                </a:solidFill>
                <a:effectLst/>
              </a:rPr>
              <a:t>traiter les éventuelles erreurs </a:t>
            </a:r>
            <a:r>
              <a:rPr lang="fr-FR" sz="1200" dirty="0">
                <a:solidFill>
                  <a:schemeClr val="tx1"/>
                </a:solidFill>
                <a:effectLst/>
              </a:rPr>
              <a:t>en confrontant la phrase imaginée par l’élève avec celles imaginée par d’autres.</a:t>
            </a:r>
          </a:p>
          <a:p>
            <a:r>
              <a:rPr lang="fr-FR" sz="1200" b="1" dirty="0">
                <a:solidFill>
                  <a:schemeClr val="tx1"/>
                </a:solidFill>
                <a:effectLst/>
              </a:rPr>
              <a:t>Proposer</a:t>
            </a:r>
            <a:r>
              <a:rPr lang="fr-FR" sz="1200" dirty="0">
                <a:solidFill>
                  <a:schemeClr val="tx1"/>
                </a:solidFill>
                <a:effectLst/>
              </a:rPr>
              <a:t> ensuite la phrase d’Aristobule.</a:t>
            </a:r>
            <a:endParaRPr lang="fr-FR" sz="1200" dirty="0">
              <a:solidFill>
                <a:schemeClr val="tx1"/>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fr-FR" sz="1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4" name="Espace réservé du numéro de diapositive 3">
            <a:extLst>
              <a:ext uri="{FF2B5EF4-FFF2-40B4-BE49-F238E27FC236}">
                <a16:creationId xmlns:a16="http://schemas.microsoft.com/office/drawing/2014/main" id="{BF5046E5-C33C-5970-9477-13D0BC0DF319}"/>
              </a:ext>
            </a:extLst>
          </p:cNvPr>
          <p:cNvSpPr>
            <a:spLocks noGrp="1"/>
          </p:cNvSpPr>
          <p:nvPr>
            <p:ph type="sldNum" sz="quarter" idx="5"/>
          </p:nvPr>
        </p:nvSpPr>
        <p:spPr/>
        <p:txBody>
          <a:bodyPr/>
          <a:lstStyle/>
          <a:p>
            <a:fld id="{DED31AE9-63BD-2C46-83DF-3F7E40509CED}" type="slidenum">
              <a:rPr lang="fr-FR" smtClean="0"/>
              <a:t>24</a:t>
            </a:fld>
            <a:endParaRPr lang="fr-FR" dirty="0"/>
          </a:p>
        </p:txBody>
      </p:sp>
    </p:spTree>
    <p:extLst>
      <p:ext uri="{BB962C8B-B14F-4D97-AF65-F5344CB8AC3E}">
        <p14:creationId xmlns:p14="http://schemas.microsoft.com/office/powerpoint/2010/main" val="3144582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BC404C-2F40-0800-FE6F-EE3F2CF392A0}"/>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3DA55738-4453-6764-F9D6-E1EC43646352}"/>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E88C9BC1-CD91-A1EF-7611-0717CE92739F}"/>
              </a:ext>
            </a:extLst>
          </p:cNvPr>
          <p:cNvSpPr>
            <a:spLocks noGrp="1"/>
          </p:cNvSpPr>
          <p:nvPr>
            <p:ph type="body" idx="1"/>
          </p:nvPr>
        </p:nvSpPr>
        <p:spPr/>
        <p:txBody>
          <a:bodyPr/>
          <a:lstStyle/>
          <a:p>
            <a:r>
              <a:rPr lang="fr-FR" sz="1200" b="1" dirty="0">
                <a:solidFill>
                  <a:schemeClr val="tx1"/>
                </a:solidFill>
                <a:effectLst/>
              </a:rPr>
              <a:t>Dire</a:t>
            </a:r>
            <a:r>
              <a:rPr lang="fr-FR" sz="1200" dirty="0">
                <a:solidFill>
                  <a:schemeClr val="tx1"/>
                </a:solidFill>
                <a:effectLst/>
              </a:rPr>
              <a:t> le verbe « transformer»</a:t>
            </a:r>
          </a:p>
          <a:p>
            <a:r>
              <a:rPr lang="fr-FR" sz="1200" b="1" dirty="0">
                <a:solidFill>
                  <a:schemeClr val="tx1"/>
                </a:solidFill>
                <a:effectLst/>
              </a:rPr>
              <a:t>Recueillir</a:t>
            </a:r>
            <a:r>
              <a:rPr lang="fr-FR" sz="1200" dirty="0">
                <a:solidFill>
                  <a:schemeClr val="tx1"/>
                </a:solidFill>
                <a:effectLst/>
              </a:rPr>
              <a:t> l’avis des élèves, </a:t>
            </a:r>
            <a:r>
              <a:rPr lang="fr-FR" sz="1200" b="1" dirty="0">
                <a:solidFill>
                  <a:schemeClr val="tx1"/>
                </a:solidFill>
                <a:effectLst/>
              </a:rPr>
              <a:t>traiter les éventuelles erreurs </a:t>
            </a:r>
            <a:r>
              <a:rPr lang="fr-FR" sz="1200" dirty="0">
                <a:solidFill>
                  <a:schemeClr val="tx1"/>
                </a:solidFill>
                <a:effectLst/>
              </a:rPr>
              <a:t>en confrontant la phrase imaginée par l’élève avec celles imaginée par d’autres.</a:t>
            </a:r>
          </a:p>
          <a:p>
            <a:r>
              <a:rPr lang="fr-FR" sz="1200" b="1" dirty="0">
                <a:solidFill>
                  <a:schemeClr val="tx1"/>
                </a:solidFill>
                <a:effectLst/>
              </a:rPr>
              <a:t>Proposer</a:t>
            </a:r>
            <a:r>
              <a:rPr lang="fr-FR" sz="1200" dirty="0">
                <a:solidFill>
                  <a:schemeClr val="tx1"/>
                </a:solidFill>
                <a:effectLst/>
              </a:rPr>
              <a:t> ensuite la phrase d’Aristobule.</a:t>
            </a:r>
            <a:endParaRPr lang="fr-FR" sz="1200" dirty="0">
              <a:solidFill>
                <a:schemeClr val="tx1"/>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fr-FR" sz="1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4" name="Espace réservé du numéro de diapositive 3">
            <a:extLst>
              <a:ext uri="{FF2B5EF4-FFF2-40B4-BE49-F238E27FC236}">
                <a16:creationId xmlns:a16="http://schemas.microsoft.com/office/drawing/2014/main" id="{113384EA-9DE2-8B6A-BABE-A27DC839758F}"/>
              </a:ext>
            </a:extLst>
          </p:cNvPr>
          <p:cNvSpPr>
            <a:spLocks noGrp="1"/>
          </p:cNvSpPr>
          <p:nvPr>
            <p:ph type="sldNum" sz="quarter" idx="5"/>
          </p:nvPr>
        </p:nvSpPr>
        <p:spPr/>
        <p:txBody>
          <a:bodyPr/>
          <a:lstStyle/>
          <a:p>
            <a:fld id="{DED31AE9-63BD-2C46-83DF-3F7E40509CED}" type="slidenum">
              <a:rPr lang="fr-FR" smtClean="0"/>
              <a:t>25</a:t>
            </a:fld>
            <a:endParaRPr lang="fr-FR" dirty="0"/>
          </a:p>
        </p:txBody>
      </p:sp>
    </p:spTree>
    <p:extLst>
      <p:ext uri="{BB962C8B-B14F-4D97-AF65-F5344CB8AC3E}">
        <p14:creationId xmlns:p14="http://schemas.microsoft.com/office/powerpoint/2010/main" val="420791953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5757BF-9BCD-6BD3-3A76-3540220D6714}"/>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ABC23472-1E42-B5BF-7600-5084AA7A6C26}"/>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6ED234D7-72FE-BA24-2266-D2197B8ACB85}"/>
              </a:ext>
            </a:extLst>
          </p:cNvPr>
          <p:cNvSpPr>
            <a:spLocks noGrp="1"/>
          </p:cNvSpPr>
          <p:nvPr>
            <p:ph type="body" idx="1"/>
          </p:nvPr>
        </p:nvSpPr>
        <p:spPr/>
        <p:txBody>
          <a:bodyPr/>
          <a:lstStyle/>
          <a:p>
            <a:r>
              <a:rPr lang="fr-FR" sz="1200" b="1" dirty="0">
                <a:solidFill>
                  <a:schemeClr val="tx1"/>
                </a:solidFill>
                <a:effectLst/>
                <a:latin typeface="+mn-lt"/>
                <a:ea typeface="Calibri" panose="020F0502020204030204" pitchFamily="34" charset="0"/>
                <a:cs typeface="Times New Roman" panose="02020603050405020304" pitchFamily="18" charset="0"/>
              </a:rPr>
              <a:t>Demander</a:t>
            </a:r>
            <a:r>
              <a:rPr lang="fr-FR" sz="1200" dirty="0">
                <a:solidFill>
                  <a:schemeClr val="tx1"/>
                </a:solidFill>
                <a:effectLst/>
                <a:latin typeface="+mn-lt"/>
                <a:ea typeface="Calibri" panose="020F0502020204030204" pitchFamily="34" charset="0"/>
                <a:cs typeface="Times New Roman" panose="02020603050405020304" pitchFamily="18" charset="0"/>
              </a:rPr>
              <a:t> : « Qu’est-ce qu’il y a comme verbes dans la première colonne ? »</a:t>
            </a:r>
          </a:p>
          <a:p>
            <a:r>
              <a:rPr lang="fr-FR" sz="1200" u="sng" dirty="0">
                <a:solidFill>
                  <a:schemeClr val="tx1"/>
                </a:solidFill>
                <a:effectLst/>
                <a:latin typeface="+mn-lt"/>
                <a:ea typeface="Calibri" panose="020F0502020204030204" pitchFamily="34" charset="0"/>
                <a:cs typeface="Times New Roman" panose="02020603050405020304" pitchFamily="18" charset="0"/>
              </a:rPr>
              <a:t>Réponse attendue </a:t>
            </a:r>
            <a:r>
              <a:rPr lang="fr-FR" sz="1200" dirty="0">
                <a:solidFill>
                  <a:schemeClr val="tx1"/>
                </a:solidFill>
                <a:effectLst/>
                <a:latin typeface="+mn-lt"/>
                <a:ea typeface="Calibri" panose="020F0502020204030204" pitchFamily="34" charset="0"/>
                <a:cs typeface="Times New Roman" panose="02020603050405020304" pitchFamily="18" charset="0"/>
              </a:rPr>
              <a:t>:</a:t>
            </a:r>
          </a:p>
          <a:p>
            <a:r>
              <a:rPr lang="fr-FR" sz="1200" dirty="0">
                <a:solidFill>
                  <a:schemeClr val="tx1"/>
                </a:solidFill>
                <a:effectLst/>
                <a:latin typeface="+mn-lt"/>
                <a:ea typeface="Calibri" panose="020F0502020204030204" pitchFamily="34" charset="0"/>
                <a:cs typeface="Times New Roman" panose="02020603050405020304" pitchFamily="18" charset="0"/>
              </a:rPr>
              <a:t>On retrouve les verbes qui signifient un changement de lieu : </a:t>
            </a:r>
            <a:r>
              <a:rPr lang="fr-FR" sz="1200" i="1" dirty="0">
                <a:solidFill>
                  <a:schemeClr val="tx1"/>
                </a:solidFill>
                <a:effectLst/>
                <a:latin typeface="+mn-lt"/>
                <a:ea typeface="Calibri" panose="020F0502020204030204" pitchFamily="34" charset="0"/>
                <a:cs typeface="Times New Roman" panose="02020603050405020304" pitchFamily="18" charset="0"/>
              </a:rPr>
              <a:t>aller</a:t>
            </a:r>
            <a:r>
              <a:rPr lang="fr-FR" sz="1200" dirty="0">
                <a:solidFill>
                  <a:schemeClr val="tx1"/>
                </a:solidFill>
                <a:effectLst/>
                <a:latin typeface="+mn-lt"/>
                <a:ea typeface="Calibri" panose="020F0502020204030204" pitchFamily="34" charset="0"/>
                <a:cs typeface="Times New Roman" panose="02020603050405020304" pitchFamily="18" charset="0"/>
              </a:rPr>
              <a:t>, </a:t>
            </a:r>
            <a:r>
              <a:rPr lang="fr-FR" sz="1200" i="1" dirty="0">
                <a:solidFill>
                  <a:schemeClr val="tx1"/>
                </a:solidFill>
                <a:effectLst/>
                <a:latin typeface="+mn-lt"/>
                <a:ea typeface="Calibri" panose="020F0502020204030204" pitchFamily="34" charset="0"/>
                <a:cs typeface="Times New Roman" panose="02020603050405020304" pitchFamily="18" charset="0"/>
              </a:rPr>
              <a:t>arriver</a:t>
            </a:r>
            <a:r>
              <a:rPr lang="fr-FR" sz="1200" dirty="0">
                <a:solidFill>
                  <a:schemeClr val="tx1"/>
                </a:solidFill>
                <a:effectLst/>
                <a:latin typeface="+mn-lt"/>
                <a:ea typeface="Calibri" panose="020F0502020204030204" pitchFamily="34" charset="0"/>
                <a:cs typeface="Times New Roman" panose="02020603050405020304" pitchFamily="18" charset="0"/>
              </a:rPr>
              <a:t> (suppose un point d’arrivée, donc un changement de lieu), </a:t>
            </a:r>
            <a:r>
              <a:rPr lang="fr-FR" sz="1200" i="1" dirty="0">
                <a:solidFill>
                  <a:schemeClr val="tx1"/>
                </a:solidFill>
                <a:effectLst/>
                <a:latin typeface="+mn-lt"/>
                <a:ea typeface="Calibri" panose="020F0502020204030204" pitchFamily="34" charset="0"/>
                <a:cs typeface="Times New Roman" panose="02020603050405020304" pitchFamily="18" charset="0"/>
              </a:rPr>
              <a:t>partir</a:t>
            </a:r>
            <a:r>
              <a:rPr lang="fr-FR" sz="1200" dirty="0">
                <a:solidFill>
                  <a:schemeClr val="tx1"/>
                </a:solidFill>
                <a:effectLst/>
                <a:latin typeface="+mn-lt"/>
                <a:ea typeface="Calibri" panose="020F0502020204030204" pitchFamily="34" charset="0"/>
                <a:cs typeface="Times New Roman" panose="02020603050405020304" pitchFamily="18" charset="0"/>
              </a:rPr>
              <a:t> (suppose un point de départ), </a:t>
            </a:r>
            <a:r>
              <a:rPr lang="fr-FR" sz="1200" i="1" dirty="0">
                <a:solidFill>
                  <a:schemeClr val="tx1"/>
                </a:solidFill>
                <a:effectLst/>
                <a:latin typeface="+mn-lt"/>
                <a:ea typeface="Calibri" panose="020F0502020204030204" pitchFamily="34" charset="0"/>
                <a:cs typeface="Times New Roman" panose="02020603050405020304" pitchFamily="18" charset="0"/>
              </a:rPr>
              <a:t>venir</a:t>
            </a:r>
            <a:r>
              <a:rPr lang="fr-FR" sz="1200" dirty="0">
                <a:solidFill>
                  <a:schemeClr val="tx1"/>
                </a:solidFill>
                <a:effectLst/>
                <a:latin typeface="+mn-lt"/>
                <a:ea typeface="Calibri" panose="020F0502020204030204" pitchFamily="34" charset="0"/>
                <a:cs typeface="Times New Roman" panose="02020603050405020304" pitchFamily="18" charset="0"/>
              </a:rPr>
              <a:t>.</a:t>
            </a:r>
          </a:p>
          <a:p>
            <a:r>
              <a:rPr lang="fr-FR" sz="1200" dirty="0">
                <a:solidFill>
                  <a:schemeClr val="tx1"/>
                </a:solidFill>
                <a:effectLst/>
                <a:latin typeface="+mn-lt"/>
                <a:ea typeface="Calibri" panose="020F0502020204030204" pitchFamily="34" charset="0"/>
                <a:cs typeface="Times New Roman" panose="02020603050405020304" pitchFamily="18" charset="0"/>
              </a:rPr>
              <a:t>Il y aussi des verbes pronominaux : </a:t>
            </a:r>
            <a:r>
              <a:rPr lang="fr-FR" sz="1200" i="1" dirty="0">
                <a:solidFill>
                  <a:schemeClr val="tx1"/>
                </a:solidFill>
                <a:effectLst/>
                <a:latin typeface="+mn-lt"/>
                <a:ea typeface="Calibri" panose="020F0502020204030204" pitchFamily="34" charset="0"/>
                <a:cs typeface="Times New Roman" panose="02020603050405020304" pitchFamily="18" charset="0"/>
              </a:rPr>
              <a:t>s’amuser</a:t>
            </a:r>
            <a:r>
              <a:rPr lang="fr-FR" sz="1200" dirty="0">
                <a:solidFill>
                  <a:schemeClr val="tx1"/>
                </a:solidFill>
                <a:effectLst/>
                <a:latin typeface="+mn-lt"/>
                <a:ea typeface="Calibri" panose="020F0502020204030204" pitchFamily="34" charset="0"/>
                <a:cs typeface="Times New Roman" panose="02020603050405020304" pitchFamily="18" charset="0"/>
              </a:rPr>
              <a:t>, </a:t>
            </a:r>
            <a:r>
              <a:rPr lang="fr-FR" sz="1200" i="1" dirty="0">
                <a:solidFill>
                  <a:schemeClr val="tx1"/>
                </a:solidFill>
                <a:effectLst/>
                <a:latin typeface="+mn-lt"/>
                <a:ea typeface="Calibri" panose="020F0502020204030204" pitchFamily="34" charset="0"/>
                <a:cs typeface="Times New Roman" panose="02020603050405020304" pitchFamily="18" charset="0"/>
              </a:rPr>
              <a:t>se bagarrer</a:t>
            </a:r>
            <a:r>
              <a:rPr lang="fr-FR" sz="1200" dirty="0">
                <a:solidFill>
                  <a:schemeClr val="tx1"/>
                </a:solidFill>
                <a:effectLst/>
                <a:latin typeface="+mn-lt"/>
                <a:ea typeface="Calibri" panose="020F0502020204030204" pitchFamily="34" charset="0"/>
                <a:cs typeface="Times New Roman" panose="02020603050405020304" pitchFamily="18" charset="0"/>
              </a:rPr>
              <a:t>, </a:t>
            </a:r>
            <a:r>
              <a:rPr lang="fr-FR" sz="1200" i="1" dirty="0">
                <a:solidFill>
                  <a:schemeClr val="tx1"/>
                </a:solidFill>
                <a:effectLst/>
                <a:latin typeface="+mn-lt"/>
                <a:ea typeface="Calibri" panose="020F0502020204030204" pitchFamily="34" charset="0"/>
                <a:cs typeface="Times New Roman" panose="02020603050405020304" pitchFamily="18" charset="0"/>
              </a:rPr>
              <a:t>se promener</a:t>
            </a:r>
            <a:r>
              <a:rPr lang="fr-FR" sz="1200" dirty="0">
                <a:solidFill>
                  <a:schemeClr val="tx1"/>
                </a:solidFill>
                <a:effectLst/>
                <a:latin typeface="+mn-lt"/>
                <a:ea typeface="Calibri" panose="020F0502020204030204" pitchFamily="34" charset="0"/>
                <a:cs typeface="Times New Roman" panose="02020603050405020304" pitchFamily="18" charset="0"/>
              </a:rPr>
              <a:t>.</a:t>
            </a:r>
          </a:p>
          <a:p>
            <a:r>
              <a:rPr lang="fr-FR" sz="1200" dirty="0">
                <a:solidFill>
                  <a:schemeClr val="tx1"/>
                </a:solidFill>
                <a:effectLst/>
                <a:latin typeface="+mn-lt"/>
                <a:ea typeface="Calibri" panose="020F0502020204030204" pitchFamily="34" charset="0"/>
                <a:cs typeface="Times New Roman" panose="02020603050405020304" pitchFamily="18" charset="0"/>
              </a:rPr>
              <a:t> </a:t>
            </a:r>
          </a:p>
          <a:p>
            <a:r>
              <a:rPr lang="fr-FR" sz="1200" b="1" dirty="0">
                <a:solidFill>
                  <a:schemeClr val="tx1"/>
                </a:solidFill>
                <a:effectLst/>
                <a:latin typeface="+mn-lt"/>
                <a:ea typeface="Calibri" panose="020F0502020204030204" pitchFamily="34" charset="0"/>
                <a:cs typeface="Times New Roman" panose="02020603050405020304" pitchFamily="18" charset="0"/>
              </a:rPr>
              <a:t>Expliquer</a:t>
            </a:r>
            <a:r>
              <a:rPr lang="fr-FR" sz="1200" dirty="0">
                <a:solidFill>
                  <a:schemeClr val="tx1"/>
                </a:solidFill>
                <a:effectLst/>
                <a:latin typeface="+mn-lt"/>
                <a:ea typeface="Calibri" panose="020F0502020204030204" pitchFamily="34" charset="0"/>
                <a:cs typeface="Times New Roman" panose="02020603050405020304" pitchFamily="18" charset="0"/>
              </a:rPr>
              <a:t> : « Dans </a:t>
            </a:r>
            <a:r>
              <a:rPr lang="fr-FR" sz="1200" i="1" dirty="0">
                <a:solidFill>
                  <a:schemeClr val="tx1"/>
                </a:solidFill>
                <a:effectLst/>
                <a:latin typeface="+mn-lt"/>
                <a:ea typeface="Calibri" panose="020F0502020204030204" pitchFamily="34" charset="0"/>
                <a:cs typeface="Times New Roman" panose="02020603050405020304" pitchFamily="18" charset="0"/>
              </a:rPr>
              <a:t>Il est resté dans le salon</a:t>
            </a:r>
            <a:r>
              <a:rPr lang="fr-FR" sz="1200" dirty="0">
                <a:solidFill>
                  <a:schemeClr val="tx1"/>
                </a:solidFill>
                <a:effectLst/>
                <a:latin typeface="+mn-lt"/>
                <a:ea typeface="Calibri" panose="020F0502020204030204" pitchFamily="34" charset="0"/>
                <a:cs typeface="Times New Roman" panose="02020603050405020304" pitchFamily="18" charset="0"/>
              </a:rPr>
              <a:t>, le verbe </a:t>
            </a:r>
            <a:r>
              <a:rPr lang="fr-FR" sz="1200" i="1" dirty="0">
                <a:solidFill>
                  <a:schemeClr val="tx1"/>
                </a:solidFill>
                <a:effectLst/>
                <a:latin typeface="+mn-lt"/>
                <a:ea typeface="Calibri" panose="020F0502020204030204" pitchFamily="34" charset="0"/>
                <a:cs typeface="Times New Roman" panose="02020603050405020304" pitchFamily="18" charset="0"/>
              </a:rPr>
              <a:t>rester</a:t>
            </a:r>
            <a:r>
              <a:rPr lang="fr-FR" sz="1200" dirty="0">
                <a:solidFill>
                  <a:schemeClr val="tx1"/>
                </a:solidFill>
                <a:effectLst/>
                <a:latin typeface="+mn-lt"/>
                <a:ea typeface="Calibri" panose="020F0502020204030204" pitchFamily="34" charset="0"/>
                <a:cs typeface="Times New Roman" panose="02020603050405020304" pitchFamily="18" charset="0"/>
              </a:rPr>
              <a:t> signifie le maintien dans un même lieu, ici le salon. C’est ici la négation d’un changement de lieu, ça parle toujours de changement de lieu. Là-aussi, on utilise l’auxiliaire </a:t>
            </a:r>
            <a:r>
              <a:rPr lang="fr-FR" sz="1200" i="1" dirty="0">
                <a:solidFill>
                  <a:schemeClr val="tx1"/>
                </a:solidFill>
                <a:effectLst/>
                <a:latin typeface="+mn-lt"/>
                <a:ea typeface="Calibri" panose="020F0502020204030204" pitchFamily="34" charset="0"/>
                <a:cs typeface="Times New Roman" panose="02020603050405020304" pitchFamily="18" charset="0"/>
              </a:rPr>
              <a:t>être</a:t>
            </a:r>
            <a:r>
              <a:rPr lang="fr-FR" sz="1200" dirty="0">
                <a:solidFill>
                  <a:schemeClr val="tx1"/>
                </a:solidFill>
                <a:effectLst/>
                <a:latin typeface="+mn-lt"/>
                <a:ea typeface="Calibri" panose="020F0502020204030204" pitchFamily="34" charset="0"/>
                <a:cs typeface="Times New Roman" panose="02020603050405020304" pitchFamily="18" charset="0"/>
              </a:rPr>
              <a:t>. »</a:t>
            </a:r>
          </a:p>
          <a:p>
            <a:r>
              <a:rPr lang="fr-FR" sz="18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fr-FR"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fr-FR" sz="1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4" name="Espace réservé du numéro de diapositive 3">
            <a:extLst>
              <a:ext uri="{FF2B5EF4-FFF2-40B4-BE49-F238E27FC236}">
                <a16:creationId xmlns:a16="http://schemas.microsoft.com/office/drawing/2014/main" id="{9C15BBE7-696B-811D-5486-248A48110859}"/>
              </a:ext>
            </a:extLst>
          </p:cNvPr>
          <p:cNvSpPr>
            <a:spLocks noGrp="1"/>
          </p:cNvSpPr>
          <p:nvPr>
            <p:ph type="sldNum" sz="quarter" idx="5"/>
          </p:nvPr>
        </p:nvSpPr>
        <p:spPr/>
        <p:txBody>
          <a:bodyPr/>
          <a:lstStyle/>
          <a:p>
            <a:fld id="{DED31AE9-63BD-2C46-83DF-3F7E40509CED}" type="slidenum">
              <a:rPr lang="fr-FR" smtClean="0"/>
              <a:t>26</a:t>
            </a:fld>
            <a:endParaRPr lang="fr-FR" dirty="0"/>
          </a:p>
        </p:txBody>
      </p:sp>
    </p:spTree>
    <p:extLst>
      <p:ext uri="{BB962C8B-B14F-4D97-AF65-F5344CB8AC3E}">
        <p14:creationId xmlns:p14="http://schemas.microsoft.com/office/powerpoint/2010/main" val="359287883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2BFA90-9C78-E495-3BB3-31981BEE6537}"/>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78A21BAC-F025-D742-4207-9B47C1A783D3}"/>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51744966-C101-79ED-1383-EC8D217B89EB}"/>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200" b="1" dirty="0">
                <a:solidFill>
                  <a:schemeClr val="tx1"/>
                </a:solidFill>
                <a:effectLst/>
                <a:latin typeface="+mn-lt"/>
                <a:ea typeface="Calibri" panose="020F0502020204030204" pitchFamily="34" charset="0"/>
                <a:cs typeface="Times New Roman" panose="02020603050405020304" pitchFamily="18" charset="0"/>
              </a:rPr>
              <a:t>Dire la phrase </a:t>
            </a:r>
            <a:r>
              <a:rPr lang="fr-FR" sz="1200" b="0" dirty="0">
                <a:solidFill>
                  <a:schemeClr val="tx1"/>
                </a:solidFill>
                <a:effectLst/>
                <a:latin typeface="+mn-lt"/>
                <a:ea typeface="Calibri" panose="020F0502020204030204" pitchFamily="34" charset="0"/>
                <a:cs typeface="Times New Roman" panose="02020603050405020304" pitchFamily="18" charset="0"/>
              </a:rPr>
              <a:t>: «</a:t>
            </a:r>
            <a:r>
              <a:rPr lang="fr-FR" sz="1200" dirty="0">
                <a:solidFill>
                  <a:schemeClr val="tx1"/>
                </a:solidFill>
                <a:effectLst/>
                <a:latin typeface="+mn-lt"/>
                <a:ea typeface="Calibri" panose="020F0502020204030204" pitchFamily="34" charset="0"/>
                <a:cs typeface="Times New Roman" panose="02020603050405020304" pitchFamily="18" charset="0"/>
              </a:rPr>
              <a:t>Je suis devenu riche.</a:t>
            </a:r>
            <a:r>
              <a:rPr lang="fr-FR" sz="1200" b="0" dirty="0">
                <a:solidFill>
                  <a:schemeClr val="tx1"/>
                </a:solidFill>
                <a:effectLst/>
                <a:latin typeface="+mn-lt"/>
                <a:ea typeface="Calibri" panose="020F0502020204030204" pitchFamily="34" charset="0"/>
                <a:cs typeface="Times New Roman" panose="02020603050405020304" pitchFamily="18" charset="0"/>
              </a:rPr>
              <a:t> »</a:t>
            </a:r>
            <a:r>
              <a:rPr lang="fr-FR" sz="1200" b="1" dirty="0">
                <a:solidFill>
                  <a:schemeClr val="tx1"/>
                </a:solidFill>
                <a:effectLst/>
                <a:latin typeface="+mn-lt"/>
                <a:ea typeface="Calibri" panose="020F0502020204030204" pitchFamily="34" charset="0"/>
                <a:cs typeface="Times New Roman" panose="02020603050405020304" pitchFamily="18" charset="0"/>
              </a:rPr>
              <a:t>  et demander</a:t>
            </a:r>
            <a:r>
              <a:rPr lang="fr-FR" sz="1200" dirty="0">
                <a:solidFill>
                  <a:schemeClr val="tx1"/>
                </a:solidFill>
                <a:effectLst/>
                <a:latin typeface="+mn-lt"/>
                <a:ea typeface="Calibri" panose="020F0502020204030204" pitchFamily="34" charset="0"/>
                <a:cs typeface="Times New Roman" panose="02020603050405020304" pitchFamily="18" charset="0"/>
              </a:rPr>
              <a:t> : « Que signifie le verbe dans cette phrase ? »</a:t>
            </a:r>
          </a:p>
          <a:p>
            <a:r>
              <a:rPr lang="fr-FR" sz="1200" u="sng" dirty="0">
                <a:solidFill>
                  <a:schemeClr val="tx1"/>
                </a:solidFill>
                <a:effectLst/>
                <a:latin typeface="+mn-lt"/>
                <a:ea typeface="Calibri" panose="020F0502020204030204" pitchFamily="34" charset="0"/>
                <a:cs typeface="Times New Roman" panose="02020603050405020304" pitchFamily="18" charset="0"/>
              </a:rPr>
              <a:t>Réponse attendue </a:t>
            </a:r>
            <a:r>
              <a:rPr lang="fr-FR" sz="1200" dirty="0">
                <a:solidFill>
                  <a:schemeClr val="tx1"/>
                </a:solidFill>
                <a:effectLst/>
                <a:latin typeface="+mn-lt"/>
                <a:ea typeface="Calibri" panose="020F0502020204030204" pitchFamily="34" charset="0"/>
                <a:cs typeface="Times New Roman" panose="02020603050405020304" pitchFamily="18" charset="0"/>
              </a:rPr>
              <a:t>:</a:t>
            </a:r>
          </a:p>
          <a:p>
            <a:r>
              <a:rPr lang="fr-FR" sz="1200" dirty="0">
                <a:solidFill>
                  <a:schemeClr val="tx1"/>
                </a:solidFill>
                <a:effectLst/>
                <a:latin typeface="+mn-lt"/>
                <a:ea typeface="Calibri" panose="020F0502020204030204" pitchFamily="34" charset="0"/>
                <a:cs typeface="Times New Roman" panose="02020603050405020304" pitchFamily="18" charset="0"/>
              </a:rPr>
              <a:t>Il signifie là-encore un changement.</a:t>
            </a:r>
          </a:p>
          <a:p>
            <a:r>
              <a:rPr lang="fr-FR" sz="1200" dirty="0">
                <a:solidFill>
                  <a:schemeClr val="tx1"/>
                </a:solidFill>
                <a:effectLst/>
                <a:latin typeface="+mn-lt"/>
                <a:ea typeface="Calibri" panose="020F0502020204030204" pitchFamily="34" charset="0"/>
                <a:cs typeface="Times New Roman" panose="02020603050405020304" pitchFamily="18" charset="0"/>
              </a:rPr>
              <a:t>C’est un changement d’état.</a:t>
            </a:r>
          </a:p>
          <a:p>
            <a:pPr marL="0" marR="0" lvl="0" indent="0" algn="l" defTabSz="914400" rtl="0" eaLnBrk="1" fontAlgn="auto" latinLnBrk="0" hangingPunct="1">
              <a:lnSpc>
                <a:spcPct val="100000"/>
              </a:lnSpc>
              <a:spcBef>
                <a:spcPts val="0"/>
              </a:spcBef>
              <a:spcAft>
                <a:spcPts val="0"/>
              </a:spcAft>
              <a:buClrTx/>
              <a:buSzTx/>
              <a:buFontTx/>
              <a:buNone/>
              <a:tabLst/>
              <a:defRPr/>
            </a:pPr>
            <a:endParaRPr lang="fr-FR" sz="1200" dirty="0">
              <a:solidFill>
                <a:schemeClr val="tx1"/>
              </a:solidFill>
              <a:effectLst/>
              <a:latin typeface="+mn-lt"/>
              <a:ea typeface="Calibri" panose="020F0502020204030204" pitchFamily="34" charset="0"/>
              <a:cs typeface="Times New Roman" panose="02020603050405020304" pitchFamily="18" charset="0"/>
            </a:endParaRPr>
          </a:p>
          <a:p>
            <a:r>
              <a:rPr lang="fr-FR" sz="1200" dirty="0">
                <a:solidFill>
                  <a:schemeClr val="tx1"/>
                </a:solidFill>
                <a:effectLst/>
                <a:latin typeface="+mn-lt"/>
                <a:ea typeface="Calibri" panose="020F0502020204030204" pitchFamily="34" charset="0"/>
                <a:cs typeface="Times New Roman" panose="02020603050405020304" pitchFamily="18" charset="0"/>
              </a:rPr>
              <a:t>« Et le verbe </a:t>
            </a:r>
            <a:r>
              <a:rPr lang="fr-FR" sz="1200" i="1" dirty="0">
                <a:solidFill>
                  <a:schemeClr val="tx1"/>
                </a:solidFill>
                <a:effectLst/>
                <a:latin typeface="+mn-lt"/>
                <a:ea typeface="Calibri" panose="020F0502020204030204" pitchFamily="34" charset="0"/>
                <a:cs typeface="Times New Roman" panose="02020603050405020304" pitchFamily="18" charset="0"/>
              </a:rPr>
              <a:t>naitre</a:t>
            </a:r>
            <a:r>
              <a:rPr lang="fr-FR" sz="1200" dirty="0">
                <a:solidFill>
                  <a:schemeClr val="tx1"/>
                </a:solidFill>
                <a:effectLst/>
                <a:latin typeface="+mn-lt"/>
                <a:ea typeface="Calibri" panose="020F0502020204030204" pitchFamily="34" charset="0"/>
                <a:cs typeface="Times New Roman" panose="02020603050405020304" pitchFamily="18" charset="0"/>
              </a:rPr>
              <a:t> dans la phrase </a:t>
            </a:r>
            <a:r>
              <a:rPr lang="fr-FR" sz="1200" i="1" dirty="0">
                <a:solidFill>
                  <a:schemeClr val="tx1"/>
                </a:solidFill>
                <a:effectLst/>
                <a:latin typeface="+mn-lt"/>
                <a:ea typeface="Calibri" panose="020F0502020204030204" pitchFamily="34" charset="0"/>
                <a:cs typeface="Times New Roman" panose="02020603050405020304" pitchFamily="18" charset="0"/>
              </a:rPr>
              <a:t>Les chatons sont nés hier </a:t>
            </a:r>
            <a:r>
              <a:rPr lang="fr-FR" sz="1200" dirty="0">
                <a:solidFill>
                  <a:schemeClr val="tx1"/>
                </a:solidFill>
                <a:effectLst/>
                <a:latin typeface="+mn-lt"/>
                <a:ea typeface="Calibri" panose="020F0502020204030204" pitchFamily="34" charset="0"/>
                <a:cs typeface="Times New Roman" panose="02020603050405020304" pitchFamily="18" charset="0"/>
              </a:rPr>
              <a:t>? »</a:t>
            </a:r>
          </a:p>
          <a:p>
            <a:r>
              <a:rPr lang="fr-FR" sz="1200" u="sng" dirty="0">
                <a:solidFill>
                  <a:schemeClr val="tx1"/>
                </a:solidFill>
                <a:effectLst/>
                <a:latin typeface="+mn-lt"/>
                <a:ea typeface="Calibri" panose="020F0502020204030204" pitchFamily="34" charset="0"/>
                <a:cs typeface="Times New Roman" panose="02020603050405020304" pitchFamily="18" charset="0"/>
              </a:rPr>
              <a:t>Réponse attendue </a:t>
            </a:r>
            <a:r>
              <a:rPr lang="fr-FR" sz="1200" dirty="0">
                <a:solidFill>
                  <a:schemeClr val="tx1"/>
                </a:solidFill>
                <a:effectLst/>
                <a:latin typeface="+mn-lt"/>
                <a:ea typeface="Calibri" panose="020F0502020204030204" pitchFamily="34" charset="0"/>
                <a:cs typeface="Times New Roman" panose="02020603050405020304" pitchFamily="18" charset="0"/>
              </a:rPr>
              <a:t>:</a:t>
            </a:r>
          </a:p>
          <a:p>
            <a:r>
              <a:rPr lang="fr-FR" sz="1200" dirty="0">
                <a:solidFill>
                  <a:schemeClr val="tx1"/>
                </a:solidFill>
                <a:effectLst/>
                <a:latin typeface="+mn-lt"/>
                <a:ea typeface="Calibri" panose="020F0502020204030204" pitchFamily="34" charset="0"/>
                <a:cs typeface="Times New Roman" panose="02020603050405020304" pitchFamily="18" charset="0"/>
              </a:rPr>
              <a:t>C’est aussi un changement d’état : de fœtus à bébé. C’est un vrai changement !</a:t>
            </a:r>
          </a:p>
          <a:p>
            <a:endParaRPr lang="fr-FR" sz="1200" dirty="0">
              <a:solidFill>
                <a:schemeClr val="tx1"/>
              </a:solidFill>
              <a:effectLst/>
              <a:latin typeface="+mn-lt"/>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r-FR" sz="1200" b="1" dirty="0">
                <a:solidFill>
                  <a:schemeClr val="tx1"/>
                </a:solidFill>
                <a:effectLst/>
                <a:latin typeface="+mn-lt"/>
                <a:ea typeface="Calibri" panose="020F0502020204030204" pitchFamily="34" charset="0"/>
                <a:cs typeface="Times New Roman" panose="02020603050405020304" pitchFamily="18" charset="0"/>
              </a:rPr>
              <a:t>Commenter</a:t>
            </a:r>
            <a:r>
              <a:rPr lang="fr-FR" sz="1200" dirty="0">
                <a:solidFill>
                  <a:schemeClr val="tx1"/>
                </a:solidFill>
                <a:effectLst/>
                <a:latin typeface="+mn-lt"/>
                <a:ea typeface="Calibri" panose="020F0502020204030204" pitchFamily="34" charset="0"/>
                <a:cs typeface="Times New Roman" panose="02020603050405020304" pitchFamily="18" charset="0"/>
              </a:rPr>
              <a:t> : « Par rapport à ce qu’on avait dit tout à l’heure, avec l’auxiliaire </a:t>
            </a:r>
            <a:r>
              <a:rPr lang="fr-FR" sz="1200" i="1" dirty="0">
                <a:solidFill>
                  <a:schemeClr val="tx1"/>
                </a:solidFill>
                <a:effectLst/>
                <a:latin typeface="+mn-lt"/>
                <a:ea typeface="Calibri" panose="020F0502020204030204" pitchFamily="34" charset="0"/>
                <a:cs typeface="Times New Roman" panose="02020603050405020304" pitchFamily="18" charset="0"/>
              </a:rPr>
              <a:t>être</a:t>
            </a:r>
            <a:r>
              <a:rPr lang="fr-FR" sz="1200" dirty="0">
                <a:solidFill>
                  <a:schemeClr val="tx1"/>
                </a:solidFill>
                <a:effectLst/>
                <a:latin typeface="+mn-lt"/>
                <a:ea typeface="Calibri" panose="020F0502020204030204" pitchFamily="34" charset="0"/>
                <a:cs typeface="Times New Roman" panose="02020603050405020304" pitchFamily="18" charset="0"/>
              </a:rPr>
              <a:t>, on trouve des verbes qui expriment un changement de lieu, mais aussi des verbes qui disent un changement d’état et des verbes pronominaux. »</a:t>
            </a:r>
          </a:p>
          <a:p>
            <a:pPr marL="0" marR="0" lvl="0" indent="0" algn="l" defTabSz="914400" rtl="0" eaLnBrk="1" fontAlgn="auto" latinLnBrk="0" hangingPunct="1">
              <a:lnSpc>
                <a:spcPct val="100000"/>
              </a:lnSpc>
              <a:spcBef>
                <a:spcPts val="0"/>
              </a:spcBef>
              <a:spcAft>
                <a:spcPts val="0"/>
              </a:spcAft>
              <a:buClrTx/>
              <a:buSzTx/>
              <a:buFontTx/>
              <a:buNone/>
              <a:tabLst/>
              <a:defRPr/>
            </a:pPr>
            <a:endParaRPr lang="fr-FR"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fr-FR" sz="1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4" name="Espace réservé du numéro de diapositive 3">
            <a:extLst>
              <a:ext uri="{FF2B5EF4-FFF2-40B4-BE49-F238E27FC236}">
                <a16:creationId xmlns:a16="http://schemas.microsoft.com/office/drawing/2014/main" id="{F31EE6F3-45BA-B82E-2945-A6BE1427FF7A}"/>
              </a:ext>
            </a:extLst>
          </p:cNvPr>
          <p:cNvSpPr>
            <a:spLocks noGrp="1"/>
          </p:cNvSpPr>
          <p:nvPr>
            <p:ph type="sldNum" sz="quarter" idx="5"/>
          </p:nvPr>
        </p:nvSpPr>
        <p:spPr/>
        <p:txBody>
          <a:bodyPr/>
          <a:lstStyle/>
          <a:p>
            <a:fld id="{DED31AE9-63BD-2C46-83DF-3F7E40509CED}" type="slidenum">
              <a:rPr lang="fr-FR" smtClean="0"/>
              <a:t>27</a:t>
            </a:fld>
            <a:endParaRPr lang="fr-FR" dirty="0"/>
          </a:p>
        </p:txBody>
      </p:sp>
    </p:spTree>
    <p:extLst>
      <p:ext uri="{BB962C8B-B14F-4D97-AF65-F5344CB8AC3E}">
        <p14:creationId xmlns:p14="http://schemas.microsoft.com/office/powerpoint/2010/main" val="80497819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0FB281-EE08-6BA6-A4F6-948313469335}"/>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2E92D837-3876-8A4D-7841-5FB344E6F9E8}"/>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1E571B84-ACC6-7A50-B4F5-D88DFD66BE37}"/>
              </a:ext>
            </a:extLst>
          </p:cNvPr>
          <p:cNvSpPr>
            <a:spLocks noGrp="1"/>
          </p:cNvSpPr>
          <p:nvPr>
            <p:ph type="body" idx="1"/>
          </p:nvPr>
        </p:nvSpPr>
        <p:spPr/>
        <p:txBody>
          <a:bodyPr/>
          <a:lstStyle/>
          <a:p>
            <a:r>
              <a:rPr lang="fr-FR" sz="1200" b="1" dirty="0">
                <a:solidFill>
                  <a:schemeClr val="tx1"/>
                </a:solidFill>
                <a:effectLst/>
                <a:latin typeface="+mn-lt"/>
                <a:ea typeface="Calibri" panose="020F0502020204030204" pitchFamily="34" charset="0"/>
                <a:cs typeface="Times New Roman" panose="02020603050405020304" pitchFamily="18" charset="0"/>
              </a:rPr>
              <a:t>Rappeler</a:t>
            </a:r>
            <a:r>
              <a:rPr lang="fr-FR" sz="1200" dirty="0">
                <a:solidFill>
                  <a:schemeClr val="tx1"/>
                </a:solidFill>
                <a:effectLst/>
                <a:latin typeface="+mn-lt"/>
                <a:ea typeface="Calibri" panose="020F0502020204030204" pitchFamily="34" charset="0"/>
                <a:cs typeface="Times New Roman" panose="02020603050405020304" pitchFamily="18" charset="0"/>
              </a:rPr>
              <a:t> : « Tout à l’heure, on avait aussi parlé de compléments d’objets. » et </a:t>
            </a:r>
            <a:r>
              <a:rPr lang="fr-FR" sz="1200" b="1" dirty="0">
                <a:solidFill>
                  <a:schemeClr val="tx1"/>
                </a:solidFill>
                <a:effectLst/>
                <a:latin typeface="+mn-lt"/>
                <a:ea typeface="Calibri" panose="020F0502020204030204" pitchFamily="34" charset="0"/>
                <a:cs typeface="Times New Roman" panose="02020603050405020304" pitchFamily="18" charset="0"/>
              </a:rPr>
              <a:t>demander</a:t>
            </a:r>
            <a:r>
              <a:rPr lang="fr-FR" sz="1200" dirty="0">
                <a:solidFill>
                  <a:schemeClr val="tx1"/>
                </a:solidFill>
                <a:effectLst/>
                <a:latin typeface="+mn-lt"/>
                <a:ea typeface="Calibri" panose="020F0502020204030204" pitchFamily="34" charset="0"/>
                <a:cs typeface="Times New Roman" panose="02020603050405020304" pitchFamily="18" charset="0"/>
              </a:rPr>
              <a:t> : « Est-ce qu’il y a dans le tableau des phrases avec des compléments d’objet ? »</a:t>
            </a:r>
          </a:p>
          <a:p>
            <a:r>
              <a:rPr lang="fr-FR" sz="1200" u="sng" dirty="0">
                <a:solidFill>
                  <a:schemeClr val="tx1"/>
                </a:solidFill>
                <a:effectLst/>
                <a:latin typeface="+mn-lt"/>
                <a:ea typeface="Calibri" panose="020F0502020204030204" pitchFamily="34" charset="0"/>
                <a:cs typeface="Times New Roman" panose="02020603050405020304" pitchFamily="18" charset="0"/>
              </a:rPr>
              <a:t>Réponse attendue </a:t>
            </a:r>
            <a:r>
              <a:rPr lang="fr-FR" sz="1200" dirty="0">
                <a:solidFill>
                  <a:schemeClr val="tx1"/>
                </a:solidFill>
                <a:effectLst/>
                <a:latin typeface="+mn-lt"/>
                <a:ea typeface="Calibri" panose="020F0502020204030204" pitchFamily="34" charset="0"/>
                <a:cs typeface="Times New Roman" panose="02020603050405020304" pitchFamily="18" charset="0"/>
              </a:rPr>
              <a:t>:</a:t>
            </a:r>
          </a:p>
          <a:p>
            <a:r>
              <a:rPr lang="fr-FR" sz="1200" dirty="0">
                <a:solidFill>
                  <a:schemeClr val="tx1"/>
                </a:solidFill>
                <a:effectLst/>
                <a:latin typeface="+mn-lt"/>
                <a:ea typeface="Calibri" panose="020F0502020204030204" pitchFamily="34" charset="0"/>
                <a:cs typeface="Times New Roman" panose="02020603050405020304" pitchFamily="18" charset="0"/>
              </a:rPr>
              <a:t>Il y en a dans la colonne de droite.</a:t>
            </a:r>
          </a:p>
          <a:p>
            <a:r>
              <a:rPr lang="fr-FR" sz="1200" dirty="0">
                <a:solidFill>
                  <a:schemeClr val="tx1"/>
                </a:solidFill>
                <a:effectLst/>
                <a:latin typeface="+mn-lt"/>
                <a:ea typeface="Calibri" panose="020F0502020204030204" pitchFamily="34" charset="0"/>
                <a:cs typeface="Times New Roman" panose="02020603050405020304" pitchFamily="18" charset="0"/>
              </a:rPr>
              <a:t>C’est juste avec le verbe </a:t>
            </a:r>
            <a:r>
              <a:rPr lang="fr-FR" sz="1200" i="1" dirty="0">
                <a:solidFill>
                  <a:schemeClr val="tx1"/>
                </a:solidFill>
                <a:effectLst/>
                <a:latin typeface="+mn-lt"/>
                <a:ea typeface="Calibri" panose="020F0502020204030204" pitchFamily="34" charset="0"/>
                <a:cs typeface="Times New Roman" panose="02020603050405020304" pitchFamily="18" charset="0"/>
              </a:rPr>
              <a:t>galoper</a:t>
            </a:r>
            <a:r>
              <a:rPr lang="fr-FR" sz="1200" dirty="0">
                <a:solidFill>
                  <a:schemeClr val="tx1"/>
                </a:solidFill>
                <a:effectLst/>
                <a:latin typeface="+mn-lt"/>
                <a:ea typeface="Calibri" panose="020F0502020204030204" pitchFamily="34" charset="0"/>
                <a:cs typeface="Times New Roman" panose="02020603050405020304" pitchFamily="18" charset="0"/>
              </a:rPr>
              <a:t> qu’il n’y a pas de CO.</a:t>
            </a:r>
          </a:p>
          <a:p>
            <a:pPr marL="0" marR="0" lvl="0" indent="0" algn="l" defTabSz="914400" rtl="0" eaLnBrk="1" fontAlgn="auto" latinLnBrk="0" hangingPunct="1">
              <a:lnSpc>
                <a:spcPct val="100000"/>
              </a:lnSpc>
              <a:spcBef>
                <a:spcPts val="0"/>
              </a:spcBef>
              <a:spcAft>
                <a:spcPts val="0"/>
              </a:spcAft>
              <a:buClrTx/>
              <a:buSzTx/>
              <a:buFontTx/>
              <a:buNone/>
              <a:tabLst/>
              <a:defRPr/>
            </a:pPr>
            <a:endParaRPr lang="fr-FR" sz="1200" dirty="0">
              <a:solidFill>
                <a:schemeClr val="tx1"/>
              </a:solidFill>
              <a:effectLst/>
              <a:latin typeface="+mn-lt"/>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r-FR" sz="1200" dirty="0">
                <a:solidFill>
                  <a:schemeClr val="tx1"/>
                </a:solidFill>
                <a:effectLst/>
                <a:latin typeface="+mn-lt"/>
                <a:ea typeface="Calibri" panose="020F0502020204030204" pitchFamily="34" charset="0"/>
                <a:cs typeface="Times New Roman" panose="02020603050405020304" pitchFamily="18" charset="0"/>
              </a:rPr>
              <a:t>« Quel est l’auxiliaire à chaque fois ? »</a:t>
            </a:r>
          </a:p>
          <a:p>
            <a:pPr marL="0" marR="0" lvl="0" indent="0" algn="l" defTabSz="914400" rtl="0" eaLnBrk="1" fontAlgn="auto" latinLnBrk="0" hangingPunct="1">
              <a:lnSpc>
                <a:spcPct val="100000"/>
              </a:lnSpc>
              <a:spcBef>
                <a:spcPts val="0"/>
              </a:spcBef>
              <a:spcAft>
                <a:spcPts val="0"/>
              </a:spcAft>
              <a:buClrTx/>
              <a:buSzTx/>
              <a:buFontTx/>
              <a:buNone/>
              <a:tabLst/>
              <a:defRPr/>
            </a:pPr>
            <a:r>
              <a:rPr lang="fr-FR" sz="1200" u="sng" dirty="0">
                <a:solidFill>
                  <a:schemeClr val="tx1"/>
                </a:solidFill>
                <a:effectLst/>
                <a:latin typeface="+mn-lt"/>
                <a:ea typeface="Calibri" panose="020F0502020204030204" pitchFamily="34" charset="0"/>
                <a:cs typeface="Times New Roman" panose="02020603050405020304" pitchFamily="18" charset="0"/>
              </a:rPr>
              <a:t>Réponse attendue </a:t>
            </a:r>
            <a:r>
              <a:rPr lang="fr-FR" sz="1200" dirty="0">
                <a:solidFill>
                  <a:schemeClr val="tx1"/>
                </a:solidFill>
                <a:effectLst/>
                <a:latin typeface="+mn-lt"/>
                <a:ea typeface="Calibri" panose="020F0502020204030204" pitchFamily="34" charset="0"/>
                <a:cs typeface="Times New Roman" panose="02020603050405020304" pitchFamily="18" charset="0"/>
              </a:rPr>
              <a:t>:</a:t>
            </a:r>
          </a:p>
          <a:p>
            <a:pPr marL="0" marR="0" lvl="0" indent="0" algn="l" defTabSz="914400" rtl="0" eaLnBrk="1" fontAlgn="auto" latinLnBrk="0" hangingPunct="1">
              <a:lnSpc>
                <a:spcPct val="100000"/>
              </a:lnSpc>
              <a:spcBef>
                <a:spcPts val="0"/>
              </a:spcBef>
              <a:spcAft>
                <a:spcPts val="0"/>
              </a:spcAft>
              <a:buClrTx/>
              <a:buSzTx/>
              <a:buFontTx/>
              <a:buNone/>
              <a:tabLst/>
              <a:defRPr/>
            </a:pPr>
            <a:r>
              <a:rPr lang="fr-FR" sz="1200" dirty="0">
                <a:solidFill>
                  <a:schemeClr val="tx1"/>
                </a:solidFill>
                <a:effectLst/>
                <a:latin typeface="+mn-lt"/>
                <a:ea typeface="Calibri" panose="020F0502020204030204" pitchFamily="34" charset="0"/>
                <a:cs typeface="Times New Roman" panose="02020603050405020304" pitchFamily="18" charset="0"/>
              </a:rPr>
              <a:t>C’est l’auxiliaire </a:t>
            </a:r>
            <a:r>
              <a:rPr lang="fr-FR" sz="1200" i="1" dirty="0">
                <a:solidFill>
                  <a:schemeClr val="tx1"/>
                </a:solidFill>
                <a:effectLst/>
                <a:latin typeface="+mn-lt"/>
                <a:ea typeface="Calibri" panose="020F0502020204030204" pitchFamily="34" charset="0"/>
                <a:cs typeface="Times New Roman" panose="02020603050405020304" pitchFamily="18" charset="0"/>
              </a:rPr>
              <a:t>avoir</a:t>
            </a:r>
          </a:p>
        </p:txBody>
      </p:sp>
      <p:sp>
        <p:nvSpPr>
          <p:cNvPr id="4" name="Espace réservé du numéro de diapositive 3">
            <a:extLst>
              <a:ext uri="{FF2B5EF4-FFF2-40B4-BE49-F238E27FC236}">
                <a16:creationId xmlns:a16="http://schemas.microsoft.com/office/drawing/2014/main" id="{175FBC6F-4081-DB3A-3F46-6281976114DD}"/>
              </a:ext>
            </a:extLst>
          </p:cNvPr>
          <p:cNvSpPr>
            <a:spLocks noGrp="1"/>
          </p:cNvSpPr>
          <p:nvPr>
            <p:ph type="sldNum" sz="quarter" idx="5"/>
          </p:nvPr>
        </p:nvSpPr>
        <p:spPr/>
        <p:txBody>
          <a:bodyPr/>
          <a:lstStyle/>
          <a:p>
            <a:fld id="{DED31AE9-63BD-2C46-83DF-3F7E40509CED}" type="slidenum">
              <a:rPr lang="fr-FR" smtClean="0"/>
              <a:t>28</a:t>
            </a:fld>
            <a:endParaRPr lang="fr-FR" dirty="0"/>
          </a:p>
        </p:txBody>
      </p:sp>
    </p:spTree>
    <p:extLst>
      <p:ext uri="{BB962C8B-B14F-4D97-AF65-F5344CB8AC3E}">
        <p14:creationId xmlns:p14="http://schemas.microsoft.com/office/powerpoint/2010/main" val="108379019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BA932D-3FE9-E0A9-D91C-3628E5E18A8C}"/>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94BA543B-59FE-3C11-DDFB-B5B9DC3C42C3}"/>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61022C63-843A-B86F-ADE6-91AF35A2762C}"/>
              </a:ext>
            </a:extLst>
          </p:cNvPr>
          <p:cNvSpPr>
            <a:spLocks noGrp="1"/>
          </p:cNvSpPr>
          <p:nvPr>
            <p:ph type="body" idx="1"/>
          </p:nvPr>
        </p:nvSpPr>
        <p:spPr/>
        <p:txBody>
          <a:bodyPr/>
          <a:lstStyle/>
          <a:p>
            <a:pPr algn="just"/>
            <a:r>
              <a:rPr lang="fr-FR" sz="1200" b="1" dirty="0">
                <a:solidFill>
                  <a:schemeClr val="tx1"/>
                </a:solidFill>
                <a:effectLst/>
                <a:latin typeface="+mn-lt"/>
                <a:ea typeface="Calibri" panose="020F0502020204030204" pitchFamily="34" charset="0"/>
                <a:cs typeface="Times New Roman" panose="02020603050405020304" pitchFamily="18" charset="0"/>
              </a:rPr>
              <a:t>Commenter </a:t>
            </a:r>
            <a:r>
              <a:rPr lang="fr-FR" sz="1200" dirty="0">
                <a:solidFill>
                  <a:schemeClr val="tx1"/>
                </a:solidFill>
                <a:effectLst/>
                <a:latin typeface="+mn-lt"/>
                <a:ea typeface="Calibri" panose="020F0502020204030204" pitchFamily="34" charset="0"/>
                <a:cs typeface="Times New Roman" panose="02020603050405020304" pitchFamily="18" charset="0"/>
              </a:rPr>
              <a:t>: « Les verbes pronominaux se conjuguent tous avec l’auxiliaire </a:t>
            </a:r>
            <a:r>
              <a:rPr lang="fr-FR" sz="1200" i="1" dirty="0">
                <a:solidFill>
                  <a:schemeClr val="tx1"/>
                </a:solidFill>
                <a:effectLst/>
                <a:latin typeface="+mn-lt"/>
                <a:ea typeface="Calibri" panose="020F0502020204030204" pitchFamily="34" charset="0"/>
                <a:cs typeface="Times New Roman" panose="02020603050405020304" pitchFamily="18" charset="0"/>
              </a:rPr>
              <a:t>être</a:t>
            </a:r>
            <a:r>
              <a:rPr lang="fr-FR" sz="1200" dirty="0">
                <a:solidFill>
                  <a:schemeClr val="tx1"/>
                </a:solidFill>
                <a:effectLst/>
                <a:latin typeface="+mn-lt"/>
                <a:ea typeface="Calibri" panose="020F0502020204030204" pitchFamily="34" charset="0"/>
                <a:cs typeface="Times New Roman" panose="02020603050405020304" pitchFamily="18" charset="0"/>
              </a:rPr>
              <a:t>, les verbes de changement de lieu (départ, passage, arrivée, absence de changement de lieu : </a:t>
            </a:r>
            <a:r>
              <a:rPr lang="fr-FR" sz="1200" i="1" dirty="0">
                <a:solidFill>
                  <a:schemeClr val="tx1"/>
                </a:solidFill>
                <a:effectLst/>
                <a:latin typeface="+mn-lt"/>
                <a:ea typeface="Calibri" panose="020F0502020204030204" pitchFamily="34" charset="0"/>
                <a:cs typeface="Times New Roman" panose="02020603050405020304" pitchFamily="18" charset="0"/>
              </a:rPr>
              <a:t>rester</a:t>
            </a:r>
            <a:r>
              <a:rPr lang="fr-FR" sz="1200" dirty="0">
                <a:solidFill>
                  <a:schemeClr val="tx1"/>
                </a:solidFill>
                <a:effectLst/>
                <a:latin typeface="+mn-lt"/>
                <a:ea typeface="Calibri" panose="020F0502020204030204" pitchFamily="34" charset="0"/>
                <a:cs typeface="Times New Roman" panose="02020603050405020304" pitchFamily="18" charset="0"/>
              </a:rPr>
              <a:t> ) et certains verbes de changement d’état se conjuguent aussi avec l’auxiliaire </a:t>
            </a:r>
            <a:r>
              <a:rPr lang="fr-FR" sz="1200" i="1" dirty="0">
                <a:solidFill>
                  <a:schemeClr val="tx1"/>
                </a:solidFill>
                <a:effectLst/>
                <a:latin typeface="+mn-lt"/>
                <a:ea typeface="Calibri" panose="020F0502020204030204" pitchFamily="34" charset="0"/>
                <a:cs typeface="Times New Roman" panose="02020603050405020304" pitchFamily="18" charset="0"/>
              </a:rPr>
              <a:t>être</a:t>
            </a:r>
            <a:r>
              <a:rPr lang="fr-FR" sz="1200" dirty="0">
                <a:solidFill>
                  <a:schemeClr val="tx1"/>
                </a:solidFill>
                <a:effectLst/>
                <a:latin typeface="+mn-lt"/>
                <a:ea typeface="Calibri" panose="020F0502020204030204" pitchFamily="34" charset="0"/>
                <a:cs typeface="Times New Roman" panose="02020603050405020304" pitchFamily="18" charset="0"/>
              </a:rPr>
              <a:t>.</a:t>
            </a:r>
          </a:p>
          <a:p>
            <a:pPr algn="just"/>
            <a:r>
              <a:rPr lang="fr-FR" sz="1200" dirty="0">
                <a:solidFill>
                  <a:schemeClr val="tx1"/>
                </a:solidFill>
                <a:effectLst/>
                <a:latin typeface="+mn-lt"/>
                <a:ea typeface="Calibri" panose="020F0502020204030204" pitchFamily="34" charset="0"/>
                <a:cs typeface="Times New Roman" panose="02020603050405020304" pitchFamily="18" charset="0"/>
              </a:rPr>
              <a:t>Les autres verbes, le plus souvent, ont l’auxiliaire </a:t>
            </a:r>
            <a:r>
              <a:rPr lang="fr-FR" sz="1200" i="1" dirty="0">
                <a:solidFill>
                  <a:schemeClr val="tx1"/>
                </a:solidFill>
                <a:effectLst/>
                <a:latin typeface="+mn-lt"/>
                <a:ea typeface="Calibri" panose="020F0502020204030204" pitchFamily="34" charset="0"/>
                <a:cs typeface="Times New Roman" panose="02020603050405020304" pitchFamily="18" charset="0"/>
              </a:rPr>
              <a:t>avoir</a:t>
            </a:r>
            <a:r>
              <a:rPr lang="fr-FR" sz="1200" dirty="0">
                <a:solidFill>
                  <a:schemeClr val="tx1"/>
                </a:solidFill>
                <a:effectLst/>
                <a:latin typeface="+mn-lt"/>
                <a:ea typeface="Calibri" panose="020F0502020204030204" pitchFamily="34" charset="0"/>
                <a:cs typeface="Times New Roman" panose="02020603050405020304" pitchFamily="18" charset="0"/>
              </a:rPr>
              <a:t>. </a:t>
            </a:r>
          </a:p>
          <a:p>
            <a:pPr algn="just"/>
            <a:r>
              <a:rPr lang="fr-FR" sz="1200" dirty="0">
                <a:solidFill>
                  <a:schemeClr val="tx1"/>
                </a:solidFill>
                <a:effectLst/>
                <a:latin typeface="+mn-lt"/>
                <a:ea typeface="Calibri" panose="020F0502020204030204" pitchFamily="34" charset="0"/>
                <a:cs typeface="Times New Roman" panose="02020603050405020304" pitchFamily="18" charset="0"/>
              </a:rPr>
              <a:t>Lorsque le verbe est complété par un complément d’objet, on utilise l’auxiliaire </a:t>
            </a:r>
            <a:r>
              <a:rPr lang="fr-FR" sz="1200" i="1" dirty="0">
                <a:solidFill>
                  <a:schemeClr val="tx1"/>
                </a:solidFill>
                <a:effectLst/>
                <a:latin typeface="+mn-lt"/>
                <a:ea typeface="Calibri" panose="020F0502020204030204" pitchFamily="34" charset="0"/>
                <a:cs typeface="Times New Roman" panose="02020603050405020304" pitchFamily="18" charset="0"/>
              </a:rPr>
              <a:t>avoir</a:t>
            </a:r>
            <a:r>
              <a:rPr lang="fr-FR" sz="1200" dirty="0">
                <a:solidFill>
                  <a:schemeClr val="tx1"/>
                </a:solidFill>
                <a:effectLst/>
                <a:latin typeface="+mn-lt"/>
                <a:ea typeface="Calibri" panose="020F0502020204030204" pitchFamily="34" charset="0"/>
                <a:cs typeface="Times New Roman" panose="02020603050405020304" pitchFamily="18" charset="0"/>
              </a:rPr>
              <a:t>. »</a:t>
            </a:r>
            <a:endParaRPr lang="fr-FR" sz="1200" b="0" dirty="0">
              <a:solidFill>
                <a:schemeClr val="tx1"/>
              </a:solidFill>
              <a:effectLst/>
              <a:latin typeface="+mn-lt"/>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fr-FR" sz="1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4" name="Espace réservé du numéro de diapositive 3">
            <a:extLst>
              <a:ext uri="{FF2B5EF4-FFF2-40B4-BE49-F238E27FC236}">
                <a16:creationId xmlns:a16="http://schemas.microsoft.com/office/drawing/2014/main" id="{C96D8F25-279B-9A00-BCB8-C89785B51382}"/>
              </a:ext>
            </a:extLst>
          </p:cNvPr>
          <p:cNvSpPr>
            <a:spLocks noGrp="1"/>
          </p:cNvSpPr>
          <p:nvPr>
            <p:ph type="sldNum" sz="quarter" idx="5"/>
          </p:nvPr>
        </p:nvSpPr>
        <p:spPr/>
        <p:txBody>
          <a:bodyPr/>
          <a:lstStyle/>
          <a:p>
            <a:fld id="{DED31AE9-63BD-2C46-83DF-3F7E40509CED}" type="slidenum">
              <a:rPr lang="fr-FR" smtClean="0"/>
              <a:t>29</a:t>
            </a:fld>
            <a:endParaRPr lang="fr-FR" dirty="0"/>
          </a:p>
        </p:txBody>
      </p:sp>
    </p:spTree>
    <p:extLst>
      <p:ext uri="{BB962C8B-B14F-4D97-AF65-F5344CB8AC3E}">
        <p14:creationId xmlns:p14="http://schemas.microsoft.com/office/powerpoint/2010/main" val="56887223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6F10C4-4612-E916-0E6A-67F2746ACACB}"/>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22B07C34-F1E8-8680-BCCC-8FDE57A5ECE2}"/>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3C2CE72F-5339-8309-BDB9-BD6DE7B9D78A}"/>
              </a:ext>
            </a:extLst>
          </p:cNvPr>
          <p:cNvSpPr>
            <a:spLocks noGrp="1"/>
          </p:cNvSpPr>
          <p:nvPr>
            <p:ph type="body" idx="1"/>
          </p:nvPr>
        </p:nvSpPr>
        <p:spPr/>
        <p:txBody>
          <a:bodyPr/>
          <a:lstStyle/>
          <a:p>
            <a:pPr algn="just"/>
            <a:r>
              <a:rPr lang="fr-FR" sz="1200" b="1" dirty="0">
                <a:solidFill>
                  <a:schemeClr val="tx1"/>
                </a:solidFill>
                <a:effectLst/>
                <a:latin typeface="+mn-lt"/>
                <a:ea typeface="+mn-ea"/>
              </a:rPr>
              <a:t>Expliquer</a:t>
            </a:r>
            <a:r>
              <a:rPr lang="fr-FR" sz="1200" b="0" dirty="0">
                <a:solidFill>
                  <a:schemeClr val="tx1"/>
                </a:solidFill>
                <a:effectLst/>
                <a:latin typeface="+mn-lt"/>
                <a:ea typeface="+mn-ea"/>
              </a:rPr>
              <a:t> </a:t>
            </a:r>
            <a:r>
              <a:rPr lang="fr-FR" sz="1200" dirty="0">
                <a:solidFill>
                  <a:schemeClr val="tx1"/>
                </a:solidFill>
                <a:effectLst/>
                <a:latin typeface="+mn-lt"/>
                <a:ea typeface="Calibri" panose="020F0502020204030204" pitchFamily="34" charset="0"/>
              </a:rPr>
              <a:t>: </a:t>
            </a:r>
            <a:r>
              <a:rPr lang="fr-FR" sz="1200" dirty="0">
                <a:solidFill>
                  <a:schemeClr val="tx1"/>
                </a:solidFill>
                <a:effectLst/>
                <a:latin typeface="+mn-lt"/>
                <a:ea typeface="Calibri" panose="020F0502020204030204" pitchFamily="34" charset="0"/>
                <a:cs typeface="Times New Roman" panose="02020603050405020304" pitchFamily="18" charset="0"/>
              </a:rPr>
              <a:t>« On met ensemble, sous le même joug comme deux animaux qui tirent une charrue, deux choses qui ne vont pas ensemble : </a:t>
            </a:r>
            <a:r>
              <a:rPr lang="fr-FR" sz="1200" i="1" dirty="0">
                <a:solidFill>
                  <a:schemeClr val="tx1"/>
                </a:solidFill>
                <a:effectLst/>
                <a:latin typeface="+mn-lt"/>
                <a:ea typeface="Calibri" panose="020F0502020204030204" pitchFamily="34" charset="0"/>
                <a:cs typeface="Times New Roman" panose="02020603050405020304" pitchFamily="18" charset="0"/>
              </a:rPr>
              <a:t>de la maison</a:t>
            </a:r>
            <a:r>
              <a:rPr lang="fr-FR" sz="1200" dirty="0">
                <a:solidFill>
                  <a:schemeClr val="tx1"/>
                </a:solidFill>
                <a:effectLst/>
                <a:latin typeface="+mn-lt"/>
                <a:ea typeface="Calibri" panose="020F0502020204030204" pitchFamily="34" charset="0"/>
                <a:cs typeface="Times New Roman" panose="02020603050405020304" pitchFamily="18" charset="0"/>
              </a:rPr>
              <a:t> et </a:t>
            </a:r>
            <a:r>
              <a:rPr lang="fr-FR" sz="1200" i="1" dirty="0">
                <a:solidFill>
                  <a:schemeClr val="tx1"/>
                </a:solidFill>
                <a:effectLst/>
                <a:latin typeface="+mn-lt"/>
                <a:ea typeface="Calibri" panose="020F0502020204030204" pitchFamily="34" charset="0"/>
                <a:cs typeface="Times New Roman" panose="02020603050405020304" pitchFamily="18" charset="0"/>
              </a:rPr>
              <a:t>son parapluie</a:t>
            </a:r>
            <a:r>
              <a:rPr lang="fr-FR" sz="1200" dirty="0">
                <a:solidFill>
                  <a:schemeClr val="tx1"/>
                </a:solidFill>
                <a:effectLst/>
                <a:latin typeface="+mn-lt"/>
                <a:ea typeface="Calibri" panose="020F0502020204030204" pitchFamily="34" charset="0"/>
                <a:cs typeface="Times New Roman" panose="02020603050405020304" pitchFamily="18" charset="0"/>
              </a:rPr>
              <a:t>. On appelle </a:t>
            </a:r>
            <a:r>
              <a:rPr lang="fr-FR" sz="1200" i="1" dirty="0">
                <a:solidFill>
                  <a:schemeClr val="tx1"/>
                </a:solidFill>
                <a:effectLst/>
                <a:latin typeface="+mn-lt"/>
                <a:ea typeface="Calibri" panose="020F0502020204030204" pitchFamily="34" charset="0"/>
                <a:cs typeface="Times New Roman" panose="02020603050405020304" pitchFamily="18" charset="0"/>
              </a:rPr>
              <a:t>zeugma</a:t>
            </a:r>
            <a:r>
              <a:rPr lang="fr-FR" sz="1200" dirty="0">
                <a:solidFill>
                  <a:schemeClr val="tx1"/>
                </a:solidFill>
                <a:effectLst/>
                <a:latin typeface="+mn-lt"/>
                <a:ea typeface="Calibri" panose="020F0502020204030204" pitchFamily="34" charset="0"/>
                <a:cs typeface="Times New Roman" panose="02020603050405020304" pitchFamily="18" charset="0"/>
              </a:rPr>
              <a:t> cette sorte de jeu de mots. C’est un mot grec qui signifie </a:t>
            </a:r>
            <a:r>
              <a:rPr lang="fr-FR" sz="1200" i="1" dirty="0">
                <a:solidFill>
                  <a:schemeClr val="tx1"/>
                </a:solidFill>
                <a:effectLst/>
                <a:latin typeface="+mn-lt"/>
                <a:ea typeface="Calibri" panose="020F0502020204030204" pitchFamily="34" charset="0"/>
                <a:cs typeface="Times New Roman" panose="02020603050405020304" pitchFamily="18" charset="0"/>
              </a:rPr>
              <a:t>attelage</a:t>
            </a:r>
            <a:r>
              <a:rPr lang="fr-FR" sz="1200" dirty="0">
                <a:solidFill>
                  <a:schemeClr val="tx1"/>
                </a:solidFill>
                <a:effectLst/>
                <a:latin typeface="+mn-lt"/>
                <a:ea typeface="Calibri" panose="020F0502020204030204" pitchFamily="34" charset="0"/>
                <a:cs typeface="Times New Roman" panose="02020603050405020304" pitchFamily="18" charset="0"/>
              </a:rPr>
              <a:t>, </a:t>
            </a:r>
            <a:r>
              <a:rPr lang="fr-FR" sz="1200" i="1" dirty="0">
                <a:solidFill>
                  <a:schemeClr val="tx1"/>
                </a:solidFill>
                <a:effectLst/>
                <a:latin typeface="+mn-lt"/>
                <a:ea typeface="Calibri" panose="020F0502020204030204" pitchFamily="34" charset="0"/>
                <a:cs typeface="Times New Roman" panose="02020603050405020304" pitchFamily="18" charset="0"/>
              </a:rPr>
              <a:t>joug</a:t>
            </a:r>
            <a:r>
              <a:rPr lang="fr-FR" sz="1200" dirty="0">
                <a:solidFill>
                  <a:schemeClr val="tx1"/>
                </a:solidFill>
                <a:effectLst/>
                <a:latin typeface="+mn-lt"/>
                <a:ea typeface="Calibri" panose="020F0502020204030204" pitchFamily="34" charset="0"/>
                <a:cs typeface="Times New Roman" panose="02020603050405020304" pitchFamily="18" charset="0"/>
              </a:rPr>
              <a:t>. </a:t>
            </a:r>
          </a:p>
          <a:p>
            <a:pPr algn="just"/>
            <a:r>
              <a:rPr lang="fr-FR" sz="1200" dirty="0">
                <a:solidFill>
                  <a:schemeClr val="tx1"/>
                </a:solidFill>
                <a:effectLst/>
                <a:latin typeface="+mn-lt"/>
                <a:ea typeface="Calibri" panose="020F0502020204030204" pitchFamily="34" charset="0"/>
                <a:cs typeface="Times New Roman" panose="02020603050405020304" pitchFamily="18" charset="0"/>
              </a:rPr>
              <a:t>Ici, dans ‘sort de la maison et son parapluie’, le verbe </a:t>
            </a:r>
            <a:r>
              <a:rPr lang="fr-FR" sz="1200" i="1" dirty="0">
                <a:solidFill>
                  <a:schemeClr val="tx1"/>
                </a:solidFill>
                <a:effectLst/>
                <a:latin typeface="+mn-lt"/>
                <a:ea typeface="Calibri" panose="020F0502020204030204" pitchFamily="34" charset="0"/>
                <a:cs typeface="Times New Roman" panose="02020603050405020304" pitchFamily="18" charset="0"/>
              </a:rPr>
              <a:t>sortir</a:t>
            </a:r>
            <a:r>
              <a:rPr lang="fr-FR" sz="1200" dirty="0">
                <a:solidFill>
                  <a:schemeClr val="tx1"/>
                </a:solidFill>
                <a:effectLst/>
                <a:latin typeface="+mn-lt"/>
                <a:ea typeface="Calibri" panose="020F0502020204030204" pitchFamily="34" charset="0"/>
                <a:cs typeface="Times New Roman" panose="02020603050405020304" pitchFamily="18" charset="0"/>
              </a:rPr>
              <a:t> </a:t>
            </a:r>
          </a:p>
          <a:p>
            <a:pPr algn="just"/>
            <a:r>
              <a:rPr lang="fr-FR" sz="1200" dirty="0">
                <a:solidFill>
                  <a:schemeClr val="tx1"/>
                </a:solidFill>
                <a:effectLst/>
                <a:latin typeface="+mn-lt"/>
                <a:ea typeface="Calibri" panose="020F0502020204030204" pitchFamily="34" charset="0"/>
                <a:cs typeface="Times New Roman" panose="02020603050405020304" pitchFamily="18" charset="0"/>
              </a:rPr>
              <a:t>a deux compléments qui n’ont rien à voir, avec deux sens différents : </a:t>
            </a:r>
            <a:r>
              <a:rPr lang="fr-FR" sz="1200" i="1" dirty="0">
                <a:solidFill>
                  <a:schemeClr val="tx1"/>
                </a:solidFill>
                <a:effectLst/>
                <a:latin typeface="+mn-lt"/>
                <a:ea typeface="Calibri" panose="020F0502020204030204" pitchFamily="34" charset="0"/>
                <a:cs typeface="Times New Roman" panose="02020603050405020304" pitchFamily="18" charset="0"/>
              </a:rPr>
              <a:t>sortir de la maison = quitter la maison / sortir son parapluie = prendre son parapluie dans son sac</a:t>
            </a:r>
            <a:r>
              <a:rPr lang="fr-FR" sz="1200" dirty="0">
                <a:solidFill>
                  <a:schemeClr val="tx1"/>
                </a:solidFill>
                <a:effectLst/>
                <a:latin typeface="+mn-lt"/>
                <a:ea typeface="Calibri" panose="020F0502020204030204" pitchFamily="34" charset="0"/>
                <a:cs typeface="Times New Roman" panose="02020603050405020304" pitchFamily="18" charset="0"/>
              </a:rPr>
              <a:t>. Ce qui est drôle, c’est que le même mot </a:t>
            </a:r>
            <a:r>
              <a:rPr lang="fr-FR" sz="1200" i="1" dirty="0">
                <a:solidFill>
                  <a:schemeClr val="tx1"/>
                </a:solidFill>
                <a:effectLst/>
                <a:latin typeface="+mn-lt"/>
                <a:ea typeface="Calibri" panose="020F0502020204030204" pitchFamily="34" charset="0"/>
                <a:cs typeface="Times New Roman" panose="02020603050405020304" pitchFamily="18" charset="0"/>
              </a:rPr>
              <a:t>sort</a:t>
            </a:r>
            <a:r>
              <a:rPr lang="fr-FR" sz="1200" dirty="0">
                <a:solidFill>
                  <a:schemeClr val="tx1"/>
                </a:solidFill>
                <a:effectLst/>
                <a:latin typeface="+mn-lt"/>
                <a:ea typeface="Calibri" panose="020F0502020204030204" pitchFamily="34" charset="0"/>
                <a:cs typeface="Times New Roman" panose="02020603050405020304" pitchFamily="18" charset="0"/>
              </a:rPr>
              <a:t> a deux sens à la fois.</a:t>
            </a:r>
          </a:p>
          <a:p>
            <a:r>
              <a:rPr lang="fr-FR" sz="1200" dirty="0">
                <a:solidFill>
                  <a:schemeClr val="tx1"/>
                </a:solidFill>
                <a:effectLst/>
                <a:latin typeface="+mn-lt"/>
                <a:ea typeface="Calibri" panose="020F0502020204030204" pitchFamily="34" charset="0"/>
                <a:cs typeface="Times New Roman" panose="02020603050405020304" pitchFamily="18" charset="0"/>
              </a:rPr>
              <a:t>Ainsi, cette phrase n’est pas cohérente. »</a:t>
            </a:r>
          </a:p>
          <a:p>
            <a:endParaRPr lang="fr-FR" sz="1200" dirty="0">
              <a:solidFill>
                <a:schemeClr val="tx1"/>
              </a:solidFill>
              <a:effectLst/>
              <a:latin typeface="+mn-lt"/>
              <a:ea typeface="Calibri" panose="020F0502020204030204" pitchFamily="34" charset="0"/>
            </a:endParaRPr>
          </a:p>
          <a:p>
            <a:endParaRPr lang="fr-FR" sz="1800" dirty="0">
              <a:effectLst/>
              <a:latin typeface="Times New Roman" panose="02020603050405020304" pitchFamily="18" charset="0"/>
              <a:ea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fr-FR" sz="1800" dirty="0">
              <a:effectLst/>
              <a:latin typeface="Times New Roman" panose="02020603050405020304" pitchFamily="18" charset="0"/>
              <a:ea typeface="Calibri" panose="020F0502020204030204" pitchFamily="34" charset="0"/>
            </a:endParaRPr>
          </a:p>
          <a:p>
            <a:endParaRPr lang="fr-FR" sz="1200" dirty="0">
              <a:solidFill>
                <a:schemeClr val="tx1"/>
              </a:solidFill>
              <a:latin typeface="+mn-lt"/>
            </a:endParaRPr>
          </a:p>
        </p:txBody>
      </p:sp>
      <p:sp>
        <p:nvSpPr>
          <p:cNvPr id="4" name="Espace réservé du numéro de diapositive 3">
            <a:extLst>
              <a:ext uri="{FF2B5EF4-FFF2-40B4-BE49-F238E27FC236}">
                <a16:creationId xmlns:a16="http://schemas.microsoft.com/office/drawing/2014/main" id="{E20F5DC0-227F-04C2-F887-B8B7788848DD}"/>
              </a:ext>
            </a:extLst>
          </p:cNvPr>
          <p:cNvSpPr>
            <a:spLocks noGrp="1"/>
          </p:cNvSpPr>
          <p:nvPr>
            <p:ph type="sldNum" sz="quarter" idx="5"/>
          </p:nvPr>
        </p:nvSpPr>
        <p:spPr/>
        <p:txBody>
          <a:bodyPr/>
          <a:lstStyle/>
          <a:p>
            <a:fld id="{DED31AE9-63BD-2C46-83DF-3F7E40509CED}" type="slidenum">
              <a:rPr lang="fr-FR" smtClean="0"/>
              <a:t>3</a:t>
            </a:fld>
            <a:endParaRPr lang="fr-FR" dirty="0"/>
          </a:p>
        </p:txBody>
      </p:sp>
    </p:spTree>
    <p:extLst>
      <p:ext uri="{BB962C8B-B14F-4D97-AF65-F5344CB8AC3E}">
        <p14:creationId xmlns:p14="http://schemas.microsoft.com/office/powerpoint/2010/main" val="231903045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sz="1200" b="1" dirty="0">
                <a:solidFill>
                  <a:schemeClr val="tx1"/>
                </a:solidFill>
                <a:latin typeface="+mn-lt"/>
              </a:rPr>
              <a:t>3 – </a:t>
            </a:r>
            <a:r>
              <a:rPr lang="fr-FR" sz="1200" b="1" i="1" dirty="0">
                <a:solidFill>
                  <a:schemeClr val="tx1"/>
                </a:solidFill>
                <a:latin typeface="+mn-lt"/>
              </a:rPr>
              <a:t>Mise en œuvre </a:t>
            </a:r>
            <a:r>
              <a:rPr lang="fr-FR" sz="1200" b="1" dirty="0">
                <a:solidFill>
                  <a:schemeClr val="tx1"/>
                </a:solidFill>
                <a:latin typeface="+mn-lt"/>
              </a:rPr>
              <a:t>– Trancher une hésitation</a:t>
            </a:r>
          </a:p>
          <a:p>
            <a:endParaRPr lang="fr-FR" sz="1200" dirty="0">
              <a:solidFill>
                <a:schemeClr val="tx1"/>
              </a:solidFill>
              <a:latin typeface="+mn-lt"/>
            </a:endParaRPr>
          </a:p>
          <a:p>
            <a:r>
              <a:rPr lang="fr-FR" sz="1200" b="1" dirty="0">
                <a:solidFill>
                  <a:schemeClr val="tx1"/>
                </a:solidFill>
                <a:latin typeface="+mn-lt"/>
              </a:rPr>
              <a:t>Donner la consigne </a:t>
            </a:r>
            <a:r>
              <a:rPr lang="fr-FR" sz="1200" dirty="0">
                <a:solidFill>
                  <a:schemeClr val="tx1"/>
                </a:solidFill>
                <a:latin typeface="+mn-lt"/>
              </a:rPr>
              <a:t>: « Mettez cette phrase au passé composé. »</a:t>
            </a:r>
          </a:p>
          <a:p>
            <a:pPr algn="just"/>
            <a:r>
              <a:rPr lang="fr-FR" sz="1200" u="sng" dirty="0">
                <a:solidFill>
                  <a:schemeClr val="tx1"/>
                </a:solidFill>
                <a:effectLst/>
                <a:latin typeface="+mn-lt"/>
                <a:ea typeface="Calibri" panose="020F0502020204030204" pitchFamily="34" charset="0"/>
                <a:cs typeface="Times New Roman" panose="02020603050405020304" pitchFamily="18" charset="0"/>
              </a:rPr>
              <a:t>Réponses attendues </a:t>
            </a:r>
            <a:r>
              <a:rPr lang="fr-FR" sz="1200" dirty="0">
                <a:solidFill>
                  <a:schemeClr val="tx1"/>
                </a:solidFill>
                <a:effectLst/>
                <a:latin typeface="+mn-lt"/>
                <a:ea typeface="Calibri" panose="020F0502020204030204" pitchFamily="34" charset="0"/>
                <a:cs typeface="Times New Roman" panose="02020603050405020304" pitchFamily="18" charset="0"/>
              </a:rPr>
              <a:t>:</a:t>
            </a:r>
          </a:p>
          <a:p>
            <a:r>
              <a:rPr lang="fr-FR" sz="1200" dirty="0">
                <a:solidFill>
                  <a:schemeClr val="tx1"/>
                </a:solidFill>
                <a:effectLst/>
                <a:latin typeface="+mn-lt"/>
                <a:ea typeface="Calibri" panose="020F0502020204030204" pitchFamily="34" charset="0"/>
                <a:cs typeface="Times New Roman" panose="02020603050405020304" pitchFamily="18" charset="0"/>
              </a:rPr>
              <a:t>Ce livre a / est paru chez plusieurs éditeurs.</a:t>
            </a:r>
          </a:p>
          <a:p>
            <a:r>
              <a:rPr lang="fr-FR" sz="1200" dirty="0">
                <a:solidFill>
                  <a:schemeClr val="tx1"/>
                </a:solidFill>
                <a:effectLst/>
                <a:latin typeface="+mn-lt"/>
                <a:ea typeface="Calibri" panose="020F0502020204030204" pitchFamily="34" charset="0"/>
                <a:cs typeface="Times New Roman" panose="02020603050405020304" pitchFamily="18" charset="0"/>
              </a:rPr>
              <a:t>On ne sait pas bien quel auxiliaire il faut mettre.</a:t>
            </a:r>
          </a:p>
          <a:p>
            <a:r>
              <a:rPr lang="fr-FR" sz="1200" dirty="0">
                <a:solidFill>
                  <a:schemeClr val="tx1"/>
                </a:solidFill>
                <a:effectLst/>
                <a:latin typeface="+mn-lt"/>
                <a:ea typeface="Calibri" panose="020F0502020204030204" pitchFamily="34" charset="0"/>
                <a:cs typeface="Times New Roman" panose="02020603050405020304" pitchFamily="18" charset="0"/>
              </a:rPr>
              <a:t> </a:t>
            </a:r>
          </a:p>
          <a:p>
            <a:r>
              <a:rPr lang="fr-FR" sz="1200" b="1" dirty="0">
                <a:solidFill>
                  <a:schemeClr val="tx1"/>
                </a:solidFill>
                <a:effectLst/>
                <a:latin typeface="+mn-lt"/>
                <a:ea typeface="Calibri" panose="020F0502020204030204" pitchFamily="34" charset="0"/>
                <a:cs typeface="Times New Roman" panose="02020603050405020304" pitchFamily="18" charset="0"/>
              </a:rPr>
              <a:t>Demander</a:t>
            </a:r>
            <a:r>
              <a:rPr lang="fr-FR" sz="1200" dirty="0">
                <a:solidFill>
                  <a:schemeClr val="tx1"/>
                </a:solidFill>
                <a:effectLst/>
                <a:latin typeface="+mn-lt"/>
                <a:ea typeface="Calibri" panose="020F0502020204030204" pitchFamily="34" charset="0"/>
                <a:cs typeface="Times New Roman" panose="02020603050405020304" pitchFamily="18" charset="0"/>
              </a:rPr>
              <a:t> : « Peut-on appliquer l’une de nos petites règles pour savoir ? Si oui, laquelle ?</a:t>
            </a:r>
          </a:p>
          <a:p>
            <a:pPr algn="just"/>
            <a:r>
              <a:rPr lang="fr-FR" sz="1200" u="sng" dirty="0">
                <a:solidFill>
                  <a:schemeClr val="tx1"/>
                </a:solidFill>
                <a:effectLst/>
                <a:latin typeface="+mn-lt"/>
                <a:ea typeface="Calibri" panose="020F0502020204030204" pitchFamily="34" charset="0"/>
                <a:cs typeface="Times New Roman" panose="02020603050405020304" pitchFamily="18" charset="0"/>
              </a:rPr>
              <a:t>Raisonnement attendu </a:t>
            </a:r>
            <a:r>
              <a:rPr lang="fr-FR" sz="1200" dirty="0">
                <a:solidFill>
                  <a:schemeClr val="tx1"/>
                </a:solidFill>
                <a:effectLst/>
                <a:latin typeface="+mn-lt"/>
                <a:ea typeface="Calibri" panose="020F0502020204030204" pitchFamily="34" charset="0"/>
                <a:cs typeface="Times New Roman" panose="02020603050405020304" pitchFamily="18" charset="0"/>
              </a:rPr>
              <a:t>:</a:t>
            </a:r>
          </a:p>
          <a:p>
            <a:r>
              <a:rPr lang="fr-FR" sz="1200" i="1" dirty="0">
                <a:solidFill>
                  <a:schemeClr val="tx1"/>
                </a:solidFill>
                <a:effectLst/>
                <a:latin typeface="+mn-lt"/>
                <a:ea typeface="Calibri" panose="020F0502020204030204" pitchFamily="34" charset="0"/>
                <a:cs typeface="Times New Roman" panose="02020603050405020304" pitchFamily="18" charset="0"/>
              </a:rPr>
              <a:t>Paraitre</a:t>
            </a:r>
            <a:r>
              <a:rPr lang="fr-FR" sz="1200" dirty="0">
                <a:solidFill>
                  <a:schemeClr val="tx1"/>
                </a:solidFill>
                <a:effectLst/>
                <a:latin typeface="+mn-lt"/>
                <a:ea typeface="Calibri" panose="020F0502020204030204" pitchFamily="34" charset="0"/>
                <a:cs typeface="Times New Roman" panose="02020603050405020304" pitchFamily="18" charset="0"/>
              </a:rPr>
              <a:t> signifie un changement d’état (de ‘non édité’ à ‘édité’). </a:t>
            </a:r>
          </a:p>
          <a:p>
            <a:r>
              <a:rPr lang="fr-FR" sz="1200" dirty="0">
                <a:solidFill>
                  <a:schemeClr val="tx1"/>
                </a:solidFill>
                <a:effectLst/>
                <a:latin typeface="+mn-lt"/>
                <a:ea typeface="Calibri" panose="020F0502020204030204" pitchFamily="34" charset="0"/>
                <a:cs typeface="Times New Roman" panose="02020603050405020304" pitchFamily="18" charset="0"/>
              </a:rPr>
              <a:t>L’auxiliaire est donc </a:t>
            </a:r>
            <a:r>
              <a:rPr lang="fr-FR" sz="1200" i="1" dirty="0">
                <a:solidFill>
                  <a:schemeClr val="tx1"/>
                </a:solidFill>
                <a:effectLst/>
                <a:latin typeface="+mn-lt"/>
                <a:ea typeface="Calibri" panose="020F0502020204030204" pitchFamily="34" charset="0"/>
                <a:cs typeface="Times New Roman" panose="02020603050405020304" pitchFamily="18" charset="0"/>
              </a:rPr>
              <a:t>être </a:t>
            </a:r>
            <a:r>
              <a:rPr lang="fr-FR" sz="1200" dirty="0">
                <a:solidFill>
                  <a:schemeClr val="tx1"/>
                </a:solidFill>
                <a:effectLst/>
                <a:latin typeface="+mn-lt"/>
                <a:ea typeface="Calibri" panose="020F0502020204030204" pitchFamily="34" charset="0"/>
                <a:cs typeface="Times New Roman" panose="02020603050405020304" pitchFamily="18" charset="0"/>
              </a:rPr>
              <a:t>: </a:t>
            </a:r>
            <a:r>
              <a:rPr lang="fr-FR" sz="1200" i="1" dirty="0">
                <a:solidFill>
                  <a:schemeClr val="tx1"/>
                </a:solidFill>
                <a:effectLst/>
                <a:latin typeface="+mn-lt"/>
                <a:ea typeface="Calibri" panose="020F0502020204030204" pitchFamily="34" charset="0"/>
                <a:cs typeface="Times New Roman" panose="02020603050405020304" pitchFamily="18" charset="0"/>
              </a:rPr>
              <a:t>Ce livre est paru chez plusieurs éditeurs.</a:t>
            </a:r>
            <a:endParaRPr lang="fr-FR" sz="1200" dirty="0">
              <a:solidFill>
                <a:schemeClr val="tx1"/>
              </a:solidFill>
              <a:effectLst/>
              <a:latin typeface="+mn-lt"/>
              <a:ea typeface="Calibri" panose="020F0502020204030204" pitchFamily="34" charset="0"/>
              <a:cs typeface="Times New Roman" panose="02020603050405020304" pitchFamily="18" charset="0"/>
            </a:endParaRPr>
          </a:p>
          <a:p>
            <a:endParaRPr lang="fr-FR" dirty="0"/>
          </a:p>
        </p:txBody>
      </p:sp>
      <p:sp>
        <p:nvSpPr>
          <p:cNvPr id="4" name="Espace réservé du numéro de diapositive 3"/>
          <p:cNvSpPr>
            <a:spLocks noGrp="1"/>
          </p:cNvSpPr>
          <p:nvPr>
            <p:ph type="sldNum" sz="quarter" idx="5"/>
          </p:nvPr>
        </p:nvSpPr>
        <p:spPr/>
        <p:txBody>
          <a:bodyPr/>
          <a:lstStyle/>
          <a:p>
            <a:fld id="{DED31AE9-63BD-2C46-83DF-3F7E40509CED}" type="slidenum">
              <a:rPr lang="fr-FR" smtClean="0"/>
              <a:t>30</a:t>
            </a:fld>
            <a:endParaRPr lang="fr-FR" dirty="0"/>
          </a:p>
        </p:txBody>
      </p:sp>
    </p:spTree>
    <p:extLst>
      <p:ext uri="{BB962C8B-B14F-4D97-AF65-F5344CB8AC3E}">
        <p14:creationId xmlns:p14="http://schemas.microsoft.com/office/powerpoint/2010/main" val="164108201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182BE5-9938-5593-4EA8-B1EE9BDB9D7A}"/>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D4A875F9-BC08-4B13-52E8-7B1E704287EE}"/>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A1E5E88A-A1A6-3964-EA9B-C27A5E5B0153}"/>
              </a:ext>
            </a:extLst>
          </p:cNvPr>
          <p:cNvSpPr>
            <a:spLocks noGrp="1"/>
          </p:cNvSpPr>
          <p:nvPr>
            <p:ph type="body" idx="1"/>
          </p:nvPr>
        </p:nvSpPr>
        <p:spPr/>
        <p:txBody>
          <a:bodyPr/>
          <a:lstStyle/>
          <a:p>
            <a:r>
              <a:rPr lang="fr-FR" sz="1200" b="1" dirty="0">
                <a:solidFill>
                  <a:schemeClr val="tx1"/>
                </a:solidFill>
                <a:effectLst/>
                <a:latin typeface="+mn-lt"/>
                <a:ea typeface="Calibri" panose="020F0502020204030204" pitchFamily="34" charset="0"/>
                <a:cs typeface="Times New Roman" panose="02020603050405020304" pitchFamily="18" charset="0"/>
              </a:rPr>
              <a:t>Expliquer</a:t>
            </a:r>
            <a:r>
              <a:rPr lang="fr-FR" sz="1200" dirty="0">
                <a:solidFill>
                  <a:schemeClr val="tx1"/>
                </a:solidFill>
                <a:effectLst/>
                <a:latin typeface="+mn-lt"/>
                <a:ea typeface="Calibri" panose="020F0502020204030204" pitchFamily="34" charset="0"/>
                <a:cs typeface="Times New Roman" panose="02020603050405020304" pitchFamily="18" charset="0"/>
              </a:rPr>
              <a:t> : « Quand on hésite entre les auxiliaires </a:t>
            </a:r>
            <a:r>
              <a:rPr lang="fr-FR" sz="1200" i="1" dirty="0">
                <a:solidFill>
                  <a:schemeClr val="tx1"/>
                </a:solidFill>
                <a:effectLst/>
                <a:latin typeface="+mn-lt"/>
                <a:ea typeface="Calibri" panose="020F0502020204030204" pitchFamily="34" charset="0"/>
                <a:cs typeface="Times New Roman" panose="02020603050405020304" pitchFamily="18" charset="0"/>
              </a:rPr>
              <a:t>être </a:t>
            </a:r>
            <a:r>
              <a:rPr lang="fr-FR" sz="1200" dirty="0">
                <a:solidFill>
                  <a:schemeClr val="tx1"/>
                </a:solidFill>
                <a:effectLst/>
                <a:latin typeface="+mn-lt"/>
                <a:ea typeface="Calibri" panose="020F0502020204030204" pitchFamily="34" charset="0"/>
                <a:cs typeface="Times New Roman" panose="02020603050405020304" pitchFamily="18" charset="0"/>
              </a:rPr>
              <a:t>et </a:t>
            </a:r>
            <a:r>
              <a:rPr lang="fr-FR" sz="1200" i="1" dirty="0">
                <a:solidFill>
                  <a:schemeClr val="tx1"/>
                </a:solidFill>
                <a:effectLst/>
                <a:latin typeface="+mn-lt"/>
                <a:ea typeface="Calibri" panose="020F0502020204030204" pitchFamily="34" charset="0"/>
                <a:cs typeface="Times New Roman" panose="02020603050405020304" pitchFamily="18" charset="0"/>
              </a:rPr>
              <a:t>avoir</a:t>
            </a:r>
            <a:r>
              <a:rPr lang="fr-FR" sz="1200" dirty="0">
                <a:solidFill>
                  <a:schemeClr val="tx1"/>
                </a:solidFill>
                <a:effectLst/>
                <a:latin typeface="+mn-lt"/>
                <a:ea typeface="Calibri" panose="020F0502020204030204" pitchFamily="34" charset="0"/>
                <a:cs typeface="Times New Roman" panose="02020603050405020304" pitchFamily="18" charset="0"/>
              </a:rPr>
              <a:t>, il faut penser à nos ‘petites règles’. Le verbe est-il complété par un CO, signifie-t-il un changement de lieu, d’état, est-ce un verbe pronominal ? Ici, le verbe signifie un changement d’état, on met donc l’auxiliaire </a:t>
            </a:r>
            <a:r>
              <a:rPr lang="fr-FR" sz="1200" i="1" dirty="0">
                <a:solidFill>
                  <a:schemeClr val="tx1"/>
                </a:solidFill>
                <a:effectLst/>
                <a:latin typeface="+mn-lt"/>
                <a:ea typeface="Calibri" panose="020F0502020204030204" pitchFamily="34" charset="0"/>
                <a:cs typeface="Times New Roman" panose="02020603050405020304" pitchFamily="18" charset="0"/>
              </a:rPr>
              <a:t>être</a:t>
            </a:r>
            <a:r>
              <a:rPr lang="fr-FR" sz="1200" dirty="0">
                <a:solidFill>
                  <a:schemeClr val="tx1"/>
                </a:solidFill>
                <a:effectLst/>
                <a:latin typeface="+mn-lt"/>
                <a:ea typeface="Calibri" panose="020F0502020204030204" pitchFamily="34" charset="0"/>
                <a:cs typeface="Times New Roman" panose="02020603050405020304" pitchFamily="18" charset="0"/>
              </a:rPr>
              <a:t>. </a:t>
            </a:r>
          </a:p>
          <a:p>
            <a:r>
              <a:rPr lang="fr-FR" sz="1200" dirty="0">
                <a:solidFill>
                  <a:schemeClr val="tx1"/>
                </a:solidFill>
                <a:effectLst/>
                <a:latin typeface="+mn-lt"/>
                <a:ea typeface="Calibri" panose="020F0502020204030204" pitchFamily="34" charset="0"/>
                <a:cs typeface="Times New Roman" panose="02020603050405020304" pitchFamily="18" charset="0"/>
              </a:rPr>
              <a:t>Quand on hésite, on peut penser à nos ‘petites règles’. Si cela ne suffit pas, il faut inventer des phrases dans sa tête et chercher ce qui va le mieux. »</a:t>
            </a:r>
          </a:p>
          <a:p>
            <a:endParaRPr lang="fr-FR" dirty="0"/>
          </a:p>
        </p:txBody>
      </p:sp>
      <p:sp>
        <p:nvSpPr>
          <p:cNvPr id="4" name="Espace réservé du numéro de diapositive 3">
            <a:extLst>
              <a:ext uri="{FF2B5EF4-FFF2-40B4-BE49-F238E27FC236}">
                <a16:creationId xmlns:a16="http://schemas.microsoft.com/office/drawing/2014/main" id="{F23AA810-194A-FE51-876D-3A5BD0A8F39B}"/>
              </a:ext>
            </a:extLst>
          </p:cNvPr>
          <p:cNvSpPr>
            <a:spLocks noGrp="1"/>
          </p:cNvSpPr>
          <p:nvPr>
            <p:ph type="sldNum" sz="quarter" idx="5"/>
          </p:nvPr>
        </p:nvSpPr>
        <p:spPr/>
        <p:txBody>
          <a:bodyPr/>
          <a:lstStyle/>
          <a:p>
            <a:fld id="{DED31AE9-63BD-2C46-83DF-3F7E40509CED}" type="slidenum">
              <a:rPr lang="fr-FR" smtClean="0"/>
              <a:t>31</a:t>
            </a:fld>
            <a:endParaRPr lang="fr-FR" dirty="0"/>
          </a:p>
        </p:txBody>
      </p:sp>
    </p:spTree>
    <p:extLst>
      <p:ext uri="{BB962C8B-B14F-4D97-AF65-F5344CB8AC3E}">
        <p14:creationId xmlns:p14="http://schemas.microsoft.com/office/powerpoint/2010/main" val="283388600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sz="1200" dirty="0">
                <a:solidFill>
                  <a:schemeClr val="tx1"/>
                </a:solidFill>
                <a:latin typeface="+mn-lt"/>
              </a:rPr>
              <a:t>Revenir à l’enrôlement</a:t>
            </a:r>
          </a:p>
          <a:p>
            <a:endParaRPr lang="fr-FR" sz="1200" dirty="0">
              <a:solidFill>
                <a:schemeClr val="tx1"/>
              </a:solidFill>
              <a:latin typeface="+mn-l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r-FR" sz="1200" b="1" dirty="0">
                <a:solidFill>
                  <a:schemeClr val="tx1"/>
                </a:solidFill>
                <a:effectLst/>
                <a:latin typeface="+mn-lt"/>
                <a:ea typeface="Calibri" panose="020F0502020204030204" pitchFamily="34" charset="0"/>
                <a:cs typeface="Times New Roman" panose="02020603050405020304" pitchFamily="18" charset="0"/>
              </a:rPr>
              <a:t>Demander</a:t>
            </a:r>
            <a:r>
              <a:rPr lang="fr-FR" sz="1200" dirty="0">
                <a:solidFill>
                  <a:schemeClr val="tx1"/>
                </a:solidFill>
                <a:effectLst/>
                <a:latin typeface="+mn-lt"/>
                <a:ea typeface="Calibri" panose="020F0502020204030204" pitchFamily="34" charset="0"/>
                <a:cs typeface="Times New Roman" panose="02020603050405020304" pitchFamily="18" charset="0"/>
              </a:rPr>
              <a:t> : « Expliquez pourquoi on utilise dans le premier cas l’auxiliaire </a:t>
            </a:r>
            <a:r>
              <a:rPr lang="fr-FR" sz="1200" i="1" dirty="0">
                <a:solidFill>
                  <a:schemeClr val="tx1"/>
                </a:solidFill>
                <a:effectLst/>
                <a:latin typeface="+mn-lt"/>
                <a:ea typeface="Calibri" panose="020F0502020204030204" pitchFamily="34" charset="0"/>
                <a:cs typeface="Times New Roman" panose="02020603050405020304" pitchFamily="18" charset="0"/>
              </a:rPr>
              <a:t>être</a:t>
            </a:r>
            <a:r>
              <a:rPr lang="fr-FR" sz="1200" dirty="0">
                <a:solidFill>
                  <a:schemeClr val="tx1"/>
                </a:solidFill>
                <a:effectLst/>
                <a:latin typeface="+mn-lt"/>
                <a:ea typeface="Calibri" panose="020F0502020204030204" pitchFamily="34" charset="0"/>
                <a:cs typeface="Times New Roman" panose="02020603050405020304" pitchFamily="18" charset="0"/>
              </a:rPr>
              <a:t> et dans le second cas l’auxiliaire </a:t>
            </a:r>
            <a:r>
              <a:rPr lang="fr-FR" sz="1200" i="1" dirty="0">
                <a:solidFill>
                  <a:schemeClr val="tx1"/>
                </a:solidFill>
                <a:effectLst/>
                <a:latin typeface="+mn-lt"/>
                <a:ea typeface="Calibri" panose="020F0502020204030204" pitchFamily="34" charset="0"/>
                <a:cs typeface="Times New Roman" panose="02020603050405020304" pitchFamily="18" charset="0"/>
              </a:rPr>
              <a:t>avoir</a:t>
            </a:r>
            <a:r>
              <a:rPr lang="fr-FR" sz="1200" dirty="0">
                <a:solidFill>
                  <a:schemeClr val="tx1"/>
                </a:solidFill>
                <a:effectLst/>
                <a:latin typeface="+mn-lt"/>
                <a:ea typeface="Calibri" panose="020F0502020204030204" pitchFamily="34" charset="0"/>
                <a:cs typeface="Times New Roman" panose="02020603050405020304" pitchFamily="18" charset="0"/>
              </a:rPr>
              <a:t> ? »</a:t>
            </a:r>
          </a:p>
          <a:p>
            <a:r>
              <a:rPr lang="fr-FR" sz="1200" u="sng" dirty="0">
                <a:solidFill>
                  <a:schemeClr val="tx1"/>
                </a:solidFill>
                <a:effectLst/>
                <a:latin typeface="+mn-lt"/>
                <a:ea typeface="Calibri" panose="020F0502020204030204" pitchFamily="34" charset="0"/>
                <a:cs typeface="Times New Roman" panose="02020603050405020304" pitchFamily="18" charset="0"/>
              </a:rPr>
              <a:t>Réponse attendue </a:t>
            </a:r>
            <a:r>
              <a:rPr lang="fr-FR" sz="1200" dirty="0">
                <a:solidFill>
                  <a:schemeClr val="tx1"/>
                </a:solidFill>
                <a:effectLst/>
                <a:latin typeface="+mn-lt"/>
                <a:ea typeface="Calibri" panose="020F0502020204030204" pitchFamily="34" charset="0"/>
                <a:cs typeface="Times New Roman" panose="02020603050405020304" pitchFamily="18" charset="0"/>
              </a:rPr>
              <a:t>:</a:t>
            </a:r>
          </a:p>
          <a:p>
            <a:r>
              <a:rPr lang="fr-FR" sz="1200" dirty="0">
                <a:solidFill>
                  <a:schemeClr val="tx1"/>
                </a:solidFill>
                <a:effectLst/>
                <a:latin typeface="+mn-lt"/>
                <a:ea typeface="Calibri" panose="020F0502020204030204" pitchFamily="34" charset="0"/>
                <a:cs typeface="Times New Roman" panose="02020603050405020304" pitchFamily="18" charset="0"/>
              </a:rPr>
              <a:t>Le verbe </a:t>
            </a:r>
            <a:r>
              <a:rPr lang="fr-FR" sz="1200" i="1" dirty="0">
                <a:solidFill>
                  <a:schemeClr val="tx1"/>
                </a:solidFill>
                <a:effectLst/>
                <a:latin typeface="+mn-lt"/>
                <a:ea typeface="Calibri" panose="020F0502020204030204" pitchFamily="34" charset="0"/>
                <a:cs typeface="Times New Roman" panose="02020603050405020304" pitchFamily="18" charset="0"/>
              </a:rPr>
              <a:t>est sortie</a:t>
            </a:r>
            <a:r>
              <a:rPr lang="fr-FR" sz="1200" dirty="0">
                <a:solidFill>
                  <a:schemeClr val="tx1"/>
                </a:solidFill>
                <a:effectLst/>
                <a:latin typeface="+mn-lt"/>
                <a:ea typeface="Calibri" panose="020F0502020204030204" pitchFamily="34" charset="0"/>
                <a:cs typeface="Times New Roman" panose="02020603050405020304" pitchFamily="18" charset="0"/>
              </a:rPr>
              <a:t> (de la maison) signifie un changement de lieu (point de départ d’un changement de lieu), on utilise l’auxiliaire </a:t>
            </a:r>
            <a:r>
              <a:rPr lang="fr-FR" sz="1200" i="1" dirty="0">
                <a:solidFill>
                  <a:schemeClr val="tx1"/>
                </a:solidFill>
                <a:effectLst/>
                <a:latin typeface="+mn-lt"/>
                <a:ea typeface="Calibri" panose="020F0502020204030204" pitchFamily="34" charset="0"/>
                <a:cs typeface="Times New Roman" panose="02020603050405020304" pitchFamily="18" charset="0"/>
              </a:rPr>
              <a:t>être</a:t>
            </a:r>
            <a:r>
              <a:rPr lang="fr-FR" sz="1200" dirty="0">
                <a:solidFill>
                  <a:schemeClr val="tx1"/>
                </a:solidFill>
                <a:effectLst/>
                <a:latin typeface="+mn-lt"/>
                <a:ea typeface="Calibri" panose="020F0502020204030204" pitchFamily="34" charset="0"/>
                <a:cs typeface="Times New Roman" panose="02020603050405020304" pitchFamily="18" charset="0"/>
              </a:rPr>
              <a:t>.</a:t>
            </a:r>
          </a:p>
          <a:p>
            <a:r>
              <a:rPr lang="fr-FR" sz="1200" dirty="0">
                <a:solidFill>
                  <a:schemeClr val="tx1"/>
                </a:solidFill>
                <a:effectLst/>
                <a:latin typeface="+mn-lt"/>
                <a:ea typeface="Calibri" panose="020F0502020204030204" pitchFamily="34" charset="0"/>
                <a:cs typeface="Times New Roman" panose="02020603050405020304" pitchFamily="18" charset="0"/>
              </a:rPr>
              <a:t>Le verbe </a:t>
            </a:r>
            <a:r>
              <a:rPr lang="fr-FR" sz="1200" i="1" dirty="0">
                <a:solidFill>
                  <a:schemeClr val="tx1"/>
                </a:solidFill>
                <a:effectLst/>
                <a:latin typeface="+mn-lt"/>
                <a:ea typeface="Calibri" panose="020F0502020204030204" pitchFamily="34" charset="0"/>
                <a:cs typeface="Times New Roman" panose="02020603050405020304" pitchFamily="18" charset="0"/>
              </a:rPr>
              <a:t>a sorti </a:t>
            </a:r>
            <a:r>
              <a:rPr lang="fr-FR" sz="1200" dirty="0">
                <a:solidFill>
                  <a:schemeClr val="tx1"/>
                </a:solidFill>
                <a:effectLst/>
                <a:latin typeface="+mn-lt"/>
                <a:ea typeface="Calibri" panose="020F0502020204030204" pitchFamily="34" charset="0"/>
                <a:cs typeface="Times New Roman" panose="02020603050405020304" pitchFamily="18" charset="0"/>
              </a:rPr>
              <a:t>est complété par le complément d’objet </a:t>
            </a:r>
            <a:r>
              <a:rPr lang="fr-FR" sz="1200" i="1" dirty="0">
                <a:solidFill>
                  <a:schemeClr val="tx1"/>
                </a:solidFill>
                <a:effectLst/>
                <a:latin typeface="+mn-lt"/>
                <a:ea typeface="Calibri" panose="020F0502020204030204" pitchFamily="34" charset="0"/>
                <a:cs typeface="Times New Roman" panose="02020603050405020304" pitchFamily="18" charset="0"/>
              </a:rPr>
              <a:t>son parapluie</a:t>
            </a:r>
            <a:r>
              <a:rPr lang="fr-FR" sz="1200" dirty="0">
                <a:solidFill>
                  <a:schemeClr val="tx1"/>
                </a:solidFill>
                <a:effectLst/>
                <a:latin typeface="+mn-lt"/>
                <a:ea typeface="Calibri" panose="020F0502020204030204" pitchFamily="34" charset="0"/>
                <a:cs typeface="Times New Roman" panose="02020603050405020304" pitchFamily="18" charset="0"/>
              </a:rPr>
              <a:t>, on utilise l’auxiliaire </a:t>
            </a:r>
            <a:r>
              <a:rPr lang="fr-FR" sz="1200" i="1" dirty="0">
                <a:solidFill>
                  <a:schemeClr val="tx1"/>
                </a:solidFill>
                <a:effectLst/>
                <a:latin typeface="+mn-lt"/>
                <a:ea typeface="Calibri" panose="020F0502020204030204" pitchFamily="34" charset="0"/>
                <a:cs typeface="Times New Roman" panose="02020603050405020304" pitchFamily="18" charset="0"/>
              </a:rPr>
              <a:t>avoir</a:t>
            </a:r>
            <a:r>
              <a:rPr lang="fr-FR" sz="1200" dirty="0">
                <a:solidFill>
                  <a:schemeClr val="tx1"/>
                </a:solidFill>
                <a:effectLst/>
                <a:latin typeface="+mn-lt"/>
                <a:ea typeface="Calibri" panose="020F0502020204030204" pitchFamily="34" charset="0"/>
                <a:cs typeface="Times New Roman" panose="02020603050405020304" pitchFamily="18" charset="0"/>
              </a:rPr>
              <a:t>.</a:t>
            </a:r>
          </a:p>
          <a:p>
            <a:endParaRPr lang="fr-FR" dirty="0"/>
          </a:p>
        </p:txBody>
      </p:sp>
      <p:sp>
        <p:nvSpPr>
          <p:cNvPr id="4" name="Espace réservé du numéro de diapositive 3"/>
          <p:cNvSpPr>
            <a:spLocks noGrp="1"/>
          </p:cNvSpPr>
          <p:nvPr>
            <p:ph type="sldNum" sz="quarter" idx="5"/>
          </p:nvPr>
        </p:nvSpPr>
        <p:spPr/>
        <p:txBody>
          <a:bodyPr/>
          <a:lstStyle/>
          <a:p>
            <a:fld id="{DED31AE9-63BD-2C46-83DF-3F7E40509CED}" type="slidenum">
              <a:rPr lang="fr-FR" smtClean="0"/>
              <a:t>32</a:t>
            </a:fld>
            <a:endParaRPr lang="fr-FR" dirty="0"/>
          </a:p>
        </p:txBody>
      </p:sp>
    </p:spTree>
    <p:extLst>
      <p:ext uri="{BB962C8B-B14F-4D97-AF65-F5344CB8AC3E}">
        <p14:creationId xmlns:p14="http://schemas.microsoft.com/office/powerpoint/2010/main" val="264906860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200" b="1" dirty="0">
                <a:solidFill>
                  <a:schemeClr val="tx1"/>
                </a:solidFill>
                <a:effectLst/>
                <a:latin typeface="+mn-lt"/>
                <a:ea typeface="Calibri" panose="020F0502020204030204" pitchFamily="34" charset="0"/>
                <a:cs typeface="Times New Roman" panose="02020603050405020304" pitchFamily="18" charset="0"/>
              </a:rPr>
              <a:t>Reformuler </a:t>
            </a:r>
            <a:r>
              <a:rPr lang="fr-FR" sz="1200" dirty="0">
                <a:solidFill>
                  <a:schemeClr val="tx1"/>
                </a:solidFill>
                <a:effectLst/>
                <a:latin typeface="+mn-lt"/>
                <a:ea typeface="Calibri" panose="020F0502020204030204" pitchFamily="34" charset="0"/>
                <a:cs typeface="Times New Roman" panose="02020603050405020304" pitchFamily="18" charset="0"/>
              </a:rPr>
              <a:t>avec les élèves ce qu’on a appris :</a:t>
            </a:r>
          </a:p>
          <a:p>
            <a:endParaRPr lang="fr-FR" sz="1200" dirty="0">
              <a:solidFill>
                <a:schemeClr val="tx1"/>
              </a:solidFill>
              <a:latin typeface="+mn-lt"/>
            </a:endParaRPr>
          </a:p>
          <a:p>
            <a:pPr algn="just"/>
            <a:r>
              <a:rPr lang="fr-FR" sz="1200" dirty="0">
                <a:solidFill>
                  <a:schemeClr val="tx1"/>
                </a:solidFill>
                <a:effectLst/>
                <a:latin typeface="+mn-lt"/>
                <a:ea typeface="Calibri" panose="020F0502020204030204" pitchFamily="34" charset="0"/>
                <a:cs typeface="Times New Roman" panose="02020603050405020304" pitchFamily="18" charset="0"/>
              </a:rPr>
              <a:t>Quand on hésite sur l’auxiliaire </a:t>
            </a:r>
            <a:r>
              <a:rPr lang="fr-FR" sz="1200" i="1" dirty="0">
                <a:solidFill>
                  <a:schemeClr val="tx1"/>
                </a:solidFill>
                <a:effectLst/>
                <a:latin typeface="+mn-lt"/>
                <a:ea typeface="Calibri" panose="020F0502020204030204" pitchFamily="34" charset="0"/>
                <a:cs typeface="Times New Roman" panose="02020603050405020304" pitchFamily="18" charset="0"/>
              </a:rPr>
              <a:t>être</a:t>
            </a:r>
            <a:r>
              <a:rPr lang="fr-FR" sz="1200" dirty="0">
                <a:solidFill>
                  <a:schemeClr val="tx1"/>
                </a:solidFill>
                <a:effectLst/>
                <a:latin typeface="+mn-lt"/>
                <a:ea typeface="Calibri" panose="020F0502020204030204" pitchFamily="34" charset="0"/>
                <a:cs typeface="Times New Roman" panose="02020603050405020304" pitchFamily="18" charset="0"/>
              </a:rPr>
              <a:t> ou </a:t>
            </a:r>
            <a:r>
              <a:rPr lang="fr-FR" sz="1200" i="1" dirty="0">
                <a:solidFill>
                  <a:schemeClr val="tx1"/>
                </a:solidFill>
                <a:effectLst/>
                <a:latin typeface="+mn-lt"/>
                <a:ea typeface="Calibri" panose="020F0502020204030204" pitchFamily="34" charset="0"/>
                <a:cs typeface="Times New Roman" panose="02020603050405020304" pitchFamily="18" charset="0"/>
              </a:rPr>
              <a:t>avoir</a:t>
            </a:r>
            <a:r>
              <a:rPr lang="fr-FR" sz="1200" dirty="0">
                <a:solidFill>
                  <a:schemeClr val="tx1"/>
                </a:solidFill>
                <a:effectLst/>
                <a:latin typeface="+mn-lt"/>
                <a:ea typeface="Calibri" panose="020F0502020204030204" pitchFamily="34" charset="0"/>
                <a:cs typeface="Times New Roman" panose="02020603050405020304" pitchFamily="18" charset="0"/>
              </a:rPr>
              <a:t> qu’il faut utiliser pour une forme verbale composée, on peut suivre ces ‘petites règles’ : </a:t>
            </a:r>
          </a:p>
          <a:p>
            <a:pPr algn="just"/>
            <a:r>
              <a:rPr lang="fr-FR" sz="1200" dirty="0">
                <a:solidFill>
                  <a:schemeClr val="tx1"/>
                </a:solidFill>
                <a:effectLst/>
                <a:latin typeface="+mn-lt"/>
                <a:ea typeface="Calibri" panose="020F0502020204030204" pitchFamily="34" charset="0"/>
                <a:cs typeface="Times New Roman" panose="02020603050405020304" pitchFamily="18" charset="0"/>
              </a:rPr>
              <a:t>- les verbes qui expriment un changement de lieu se conjuguent avec l’auxiliaire </a:t>
            </a:r>
            <a:r>
              <a:rPr lang="fr-FR" sz="1200" i="1" dirty="0">
                <a:solidFill>
                  <a:schemeClr val="tx1"/>
                </a:solidFill>
                <a:effectLst/>
                <a:latin typeface="+mn-lt"/>
                <a:ea typeface="Calibri" panose="020F0502020204030204" pitchFamily="34" charset="0"/>
                <a:cs typeface="Times New Roman" panose="02020603050405020304" pitchFamily="18" charset="0"/>
              </a:rPr>
              <a:t>être </a:t>
            </a:r>
            <a:r>
              <a:rPr lang="fr-FR" sz="1200" dirty="0">
                <a:solidFill>
                  <a:schemeClr val="tx1"/>
                </a:solidFill>
                <a:effectLst/>
                <a:latin typeface="+mn-lt"/>
                <a:ea typeface="Calibri" panose="020F0502020204030204" pitchFamily="34" charset="0"/>
                <a:cs typeface="Times New Roman" panose="02020603050405020304" pitchFamily="18" charset="0"/>
              </a:rPr>
              <a:t>; </a:t>
            </a:r>
          </a:p>
          <a:p>
            <a:pPr algn="just"/>
            <a:r>
              <a:rPr lang="fr-FR" sz="1200" dirty="0">
                <a:solidFill>
                  <a:schemeClr val="tx1"/>
                </a:solidFill>
                <a:effectLst/>
                <a:latin typeface="+mn-lt"/>
                <a:ea typeface="Calibri" panose="020F0502020204030204" pitchFamily="34" charset="0"/>
                <a:cs typeface="Times New Roman" panose="02020603050405020304" pitchFamily="18" charset="0"/>
              </a:rPr>
              <a:t>- certains verbes qui expriment un changement d’état se conjuguent avec l’auxiliaire </a:t>
            </a:r>
            <a:r>
              <a:rPr lang="fr-FR" sz="1200" i="1" dirty="0">
                <a:solidFill>
                  <a:schemeClr val="tx1"/>
                </a:solidFill>
                <a:effectLst/>
                <a:latin typeface="+mn-lt"/>
                <a:ea typeface="Calibri" panose="020F0502020204030204" pitchFamily="34" charset="0"/>
                <a:cs typeface="Times New Roman" panose="02020603050405020304" pitchFamily="18" charset="0"/>
              </a:rPr>
              <a:t>être </a:t>
            </a:r>
            <a:r>
              <a:rPr lang="fr-FR" sz="1200" dirty="0">
                <a:solidFill>
                  <a:schemeClr val="tx1"/>
                </a:solidFill>
                <a:effectLst/>
                <a:latin typeface="+mn-lt"/>
                <a:ea typeface="Calibri" panose="020F0502020204030204" pitchFamily="34" charset="0"/>
                <a:cs typeface="Times New Roman" panose="02020603050405020304" pitchFamily="18" charset="0"/>
              </a:rPr>
              <a:t>;</a:t>
            </a:r>
          </a:p>
          <a:p>
            <a:pPr algn="just"/>
            <a:r>
              <a:rPr lang="fr-FR" sz="1200" dirty="0">
                <a:solidFill>
                  <a:schemeClr val="tx1"/>
                </a:solidFill>
                <a:effectLst/>
                <a:latin typeface="+mn-lt"/>
                <a:ea typeface="Calibri" panose="020F0502020204030204" pitchFamily="34" charset="0"/>
                <a:cs typeface="Times New Roman" panose="02020603050405020304" pitchFamily="18" charset="0"/>
              </a:rPr>
              <a:t>- les verbes pronominaux se conjuguent avec l’auxiliaire </a:t>
            </a:r>
            <a:r>
              <a:rPr lang="fr-FR" sz="1200" i="1" dirty="0">
                <a:solidFill>
                  <a:schemeClr val="tx1"/>
                </a:solidFill>
                <a:effectLst/>
                <a:latin typeface="+mn-lt"/>
                <a:ea typeface="Calibri" panose="020F0502020204030204" pitchFamily="34" charset="0"/>
                <a:cs typeface="Times New Roman" panose="02020603050405020304" pitchFamily="18" charset="0"/>
              </a:rPr>
              <a:t>être </a:t>
            </a:r>
            <a:r>
              <a:rPr lang="fr-FR" sz="1200" dirty="0">
                <a:solidFill>
                  <a:schemeClr val="tx1"/>
                </a:solidFill>
                <a:effectLst/>
                <a:latin typeface="+mn-lt"/>
                <a:ea typeface="Calibri" panose="020F0502020204030204" pitchFamily="34" charset="0"/>
                <a:cs typeface="Times New Roman" panose="02020603050405020304" pitchFamily="18" charset="0"/>
              </a:rPr>
              <a:t>;</a:t>
            </a:r>
          </a:p>
          <a:p>
            <a:pPr algn="just"/>
            <a:r>
              <a:rPr lang="fr-FR" sz="1200" dirty="0">
                <a:solidFill>
                  <a:schemeClr val="tx1"/>
                </a:solidFill>
                <a:effectLst/>
                <a:latin typeface="+mn-lt"/>
                <a:ea typeface="Calibri" panose="020F0502020204030204" pitchFamily="34" charset="0"/>
                <a:cs typeface="Times New Roman" panose="02020603050405020304" pitchFamily="18" charset="0"/>
              </a:rPr>
              <a:t>- les verbes qui ont un CO se conjuguent avec l’auxiliaire </a:t>
            </a:r>
            <a:r>
              <a:rPr lang="fr-FR" sz="1200" i="1" dirty="0">
                <a:solidFill>
                  <a:schemeClr val="tx1"/>
                </a:solidFill>
                <a:effectLst/>
                <a:latin typeface="+mn-lt"/>
                <a:ea typeface="Calibri" panose="020F0502020204030204" pitchFamily="34" charset="0"/>
                <a:cs typeface="Times New Roman" panose="02020603050405020304" pitchFamily="18" charset="0"/>
              </a:rPr>
              <a:t>avoir </a:t>
            </a:r>
            <a:r>
              <a:rPr lang="fr-FR" sz="1200" dirty="0">
                <a:solidFill>
                  <a:schemeClr val="tx1"/>
                </a:solidFill>
                <a:effectLst/>
                <a:latin typeface="+mn-lt"/>
                <a:ea typeface="Calibri" panose="020F0502020204030204" pitchFamily="34" charset="0"/>
                <a:cs typeface="Times New Roman" panose="02020603050405020304" pitchFamily="18" charset="0"/>
              </a:rPr>
              <a:t>;</a:t>
            </a:r>
          </a:p>
          <a:p>
            <a:pPr algn="just"/>
            <a:r>
              <a:rPr lang="fr-FR" sz="1200" dirty="0">
                <a:solidFill>
                  <a:schemeClr val="tx1"/>
                </a:solidFill>
                <a:effectLst/>
                <a:latin typeface="+mn-lt"/>
                <a:ea typeface="Calibri" panose="020F0502020204030204" pitchFamily="34" charset="0"/>
                <a:cs typeface="Times New Roman" panose="02020603050405020304" pitchFamily="18" charset="0"/>
              </a:rPr>
              <a:t>- la plupart des autres verbes se conjuguent avec l’auxiliaire </a:t>
            </a:r>
            <a:r>
              <a:rPr lang="fr-FR" sz="1200" i="1" dirty="0">
                <a:solidFill>
                  <a:schemeClr val="tx1"/>
                </a:solidFill>
                <a:effectLst/>
                <a:latin typeface="+mn-lt"/>
                <a:ea typeface="Calibri" panose="020F0502020204030204" pitchFamily="34" charset="0"/>
                <a:cs typeface="Times New Roman" panose="02020603050405020304" pitchFamily="18" charset="0"/>
              </a:rPr>
              <a:t>avoir</a:t>
            </a:r>
            <a:r>
              <a:rPr lang="fr-FR" sz="1200" dirty="0">
                <a:solidFill>
                  <a:schemeClr val="tx1"/>
                </a:solidFill>
                <a:effectLst/>
                <a:latin typeface="+mn-lt"/>
                <a:ea typeface="Calibri" panose="020F0502020204030204" pitchFamily="34" charset="0"/>
                <a:cs typeface="Times New Roman" panose="02020603050405020304" pitchFamily="18" charset="0"/>
              </a:rPr>
              <a:t>.</a:t>
            </a:r>
          </a:p>
          <a:p>
            <a:endParaRPr lang="fr-FR" dirty="0"/>
          </a:p>
          <a:p>
            <a:endParaRPr lang="fr-FR" dirty="0"/>
          </a:p>
          <a:p>
            <a:endParaRPr lang="fr-FR" dirty="0"/>
          </a:p>
          <a:p>
            <a:endParaRPr lang="fr-FR" dirty="0"/>
          </a:p>
        </p:txBody>
      </p:sp>
      <p:sp>
        <p:nvSpPr>
          <p:cNvPr id="4" name="Espace réservé du numéro de diapositive 3"/>
          <p:cNvSpPr>
            <a:spLocks noGrp="1"/>
          </p:cNvSpPr>
          <p:nvPr>
            <p:ph type="sldNum" sz="quarter" idx="5"/>
          </p:nvPr>
        </p:nvSpPr>
        <p:spPr/>
        <p:txBody>
          <a:bodyPr/>
          <a:lstStyle/>
          <a:p>
            <a:fld id="{DED31AE9-63BD-2C46-83DF-3F7E40509CED}" type="slidenum">
              <a:rPr lang="fr-FR" smtClean="0"/>
              <a:t>33</a:t>
            </a:fld>
            <a:endParaRPr lang="fr-FR" dirty="0"/>
          </a:p>
        </p:txBody>
      </p:sp>
    </p:spTree>
    <p:extLst>
      <p:ext uri="{BB962C8B-B14F-4D97-AF65-F5344CB8AC3E}">
        <p14:creationId xmlns:p14="http://schemas.microsoft.com/office/powerpoint/2010/main" val="359082613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b="1" dirty="0">
                <a:solidFill>
                  <a:schemeClr val="tx1"/>
                </a:solidFill>
              </a:rPr>
              <a:t>Distribuer</a:t>
            </a:r>
            <a:r>
              <a:rPr lang="fr-FR" dirty="0">
                <a:solidFill>
                  <a:schemeClr val="tx1"/>
                </a:solidFill>
              </a:rPr>
              <a:t> la trace écrite.</a:t>
            </a:r>
          </a:p>
          <a:p>
            <a:endParaRPr lang="fr-FR" dirty="0">
              <a:solidFill>
                <a:schemeClr val="tx1"/>
              </a:solidFill>
            </a:endParaRPr>
          </a:p>
          <a:p>
            <a:r>
              <a:rPr lang="fr-FR" dirty="0">
                <a:solidFill>
                  <a:schemeClr val="tx1"/>
                </a:solidFill>
              </a:rPr>
              <a:t>« Avec votre crayon rouge, soulignez les verbes et les auxiliaires, coloriez légèrement les étiquettes. »</a:t>
            </a:r>
          </a:p>
        </p:txBody>
      </p:sp>
      <p:sp>
        <p:nvSpPr>
          <p:cNvPr id="4" name="Espace réservé du numéro de diapositive 3"/>
          <p:cNvSpPr>
            <a:spLocks noGrp="1"/>
          </p:cNvSpPr>
          <p:nvPr>
            <p:ph type="sldNum" sz="quarter" idx="5"/>
          </p:nvPr>
        </p:nvSpPr>
        <p:spPr/>
        <p:txBody>
          <a:bodyPr/>
          <a:lstStyle/>
          <a:p>
            <a:fld id="{DED31AE9-63BD-2C46-83DF-3F7E40509CED}" type="slidenum">
              <a:rPr lang="fr-FR" smtClean="0"/>
              <a:t>34</a:t>
            </a:fld>
            <a:endParaRPr lang="fr-FR" dirty="0"/>
          </a:p>
        </p:txBody>
      </p:sp>
    </p:spTree>
    <p:extLst>
      <p:ext uri="{BB962C8B-B14F-4D97-AF65-F5344CB8AC3E}">
        <p14:creationId xmlns:p14="http://schemas.microsoft.com/office/powerpoint/2010/main" val="246095524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200" b="1" dirty="0">
                <a:solidFill>
                  <a:srgbClr val="000000"/>
                </a:solidFill>
                <a:effectLst/>
                <a:latin typeface="+mn-lt"/>
                <a:ea typeface="Calibri" panose="020F0502020204030204" pitchFamily="34" charset="0"/>
                <a:cs typeface="Times New Roman" panose="02020603050405020304" pitchFamily="18" charset="0"/>
              </a:rPr>
              <a:t>Ces exercices peuvent être faits aussi bien à l’oral collectivement qu’à l’écrit.</a:t>
            </a:r>
            <a:endParaRPr lang="fr-FR" sz="1200" dirty="0">
              <a:effectLst/>
              <a:latin typeface="+mn-lt"/>
              <a:ea typeface="Calibri" panose="020F0502020204030204" pitchFamily="34" charset="0"/>
              <a:cs typeface="Times New Roman" panose="02020603050405020304" pitchFamily="18" charset="0"/>
            </a:endParaRPr>
          </a:p>
          <a:p>
            <a:endParaRPr lang="fr-FR" dirty="0"/>
          </a:p>
        </p:txBody>
      </p:sp>
      <p:sp>
        <p:nvSpPr>
          <p:cNvPr id="4" name="Espace réservé du numéro de diapositive 3"/>
          <p:cNvSpPr>
            <a:spLocks noGrp="1"/>
          </p:cNvSpPr>
          <p:nvPr>
            <p:ph type="sldNum" sz="quarter" idx="5"/>
          </p:nvPr>
        </p:nvSpPr>
        <p:spPr/>
        <p:txBody>
          <a:bodyPr/>
          <a:lstStyle/>
          <a:p>
            <a:fld id="{DED31AE9-63BD-2C46-83DF-3F7E40509CED}" type="slidenum">
              <a:rPr lang="fr-FR" smtClean="0"/>
              <a:t>35</a:t>
            </a:fld>
            <a:endParaRPr lang="fr-FR" dirty="0"/>
          </a:p>
        </p:txBody>
      </p:sp>
    </p:spTree>
    <p:extLst>
      <p:ext uri="{BB962C8B-B14F-4D97-AF65-F5344CB8AC3E}">
        <p14:creationId xmlns:p14="http://schemas.microsoft.com/office/powerpoint/2010/main" val="411210037"/>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DED31AE9-63BD-2C46-83DF-3F7E40509CED}" type="slidenum">
              <a:rPr lang="fr-FR" smtClean="0"/>
              <a:t>36</a:t>
            </a:fld>
            <a:endParaRPr lang="fr-FR" dirty="0"/>
          </a:p>
        </p:txBody>
      </p:sp>
    </p:spTree>
    <p:extLst>
      <p:ext uri="{BB962C8B-B14F-4D97-AF65-F5344CB8AC3E}">
        <p14:creationId xmlns:p14="http://schemas.microsoft.com/office/powerpoint/2010/main" val="801740375"/>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200" dirty="0">
                <a:solidFill>
                  <a:schemeClr val="tx1"/>
                </a:solidFill>
                <a:effectLst/>
                <a:latin typeface="+mn-lt"/>
                <a:ea typeface="Calibri" panose="020F0502020204030204" pitchFamily="34" charset="0"/>
                <a:cs typeface="Times New Roman" panose="02020603050405020304" pitchFamily="18" charset="0"/>
              </a:rPr>
              <a:t>Aristobule a raison :</a:t>
            </a:r>
            <a:r>
              <a:rPr lang="fr-FR" sz="1200" i="1" dirty="0">
                <a:solidFill>
                  <a:schemeClr val="tx1"/>
                </a:solidFill>
                <a:effectLst/>
                <a:latin typeface="+mn-lt"/>
                <a:ea typeface="Calibri" panose="020F0502020204030204" pitchFamily="34" charset="0"/>
                <a:cs typeface="Times New Roman" panose="02020603050405020304" pitchFamily="18" charset="0"/>
              </a:rPr>
              <a:t> </a:t>
            </a:r>
            <a:r>
              <a:rPr lang="fr-FR" sz="1200" dirty="0">
                <a:solidFill>
                  <a:schemeClr val="tx1"/>
                </a:solidFill>
                <a:effectLst/>
                <a:latin typeface="+mn-lt"/>
                <a:ea typeface="Calibri" panose="020F0502020204030204" pitchFamily="34" charset="0"/>
                <a:cs typeface="Times New Roman" panose="02020603050405020304" pitchFamily="18" charset="0"/>
              </a:rPr>
              <a:t>on dit bien </a:t>
            </a:r>
            <a:r>
              <a:rPr lang="fr-FR" sz="1200" i="1" dirty="0">
                <a:solidFill>
                  <a:schemeClr val="tx1"/>
                </a:solidFill>
                <a:effectLst/>
                <a:latin typeface="+mn-lt"/>
                <a:ea typeface="Calibri" panose="020F0502020204030204" pitchFamily="34" charset="0"/>
                <a:cs typeface="Times New Roman" panose="02020603050405020304" pitchFamily="18" charset="0"/>
              </a:rPr>
              <a:t>Maman a retourné les matelas. </a:t>
            </a:r>
            <a:r>
              <a:rPr lang="fr-FR" sz="1200" dirty="0">
                <a:solidFill>
                  <a:schemeClr val="tx1"/>
                </a:solidFill>
                <a:effectLst/>
                <a:latin typeface="+mn-lt"/>
                <a:ea typeface="Calibri" panose="020F0502020204030204" pitchFamily="34" charset="0"/>
                <a:cs typeface="Times New Roman" panose="02020603050405020304" pitchFamily="18" charset="0"/>
              </a:rPr>
              <a:t>On utilise bien l’auxiliaire </a:t>
            </a:r>
            <a:r>
              <a:rPr lang="fr-FR" sz="1200" i="1" dirty="0">
                <a:solidFill>
                  <a:schemeClr val="tx1"/>
                </a:solidFill>
                <a:effectLst/>
                <a:latin typeface="+mn-lt"/>
                <a:ea typeface="Calibri" panose="020F0502020204030204" pitchFamily="34" charset="0"/>
                <a:cs typeface="Times New Roman" panose="02020603050405020304" pitchFamily="18" charset="0"/>
              </a:rPr>
              <a:t>avoir</a:t>
            </a:r>
            <a:r>
              <a:rPr lang="fr-FR" sz="1200" dirty="0">
                <a:solidFill>
                  <a:schemeClr val="tx1"/>
                </a:solidFill>
                <a:effectLst/>
                <a:latin typeface="+mn-lt"/>
                <a:ea typeface="Calibri" panose="020F0502020204030204" pitchFamily="34" charset="0"/>
                <a:cs typeface="Times New Roman" panose="02020603050405020304" pitchFamily="18" charset="0"/>
              </a:rPr>
              <a:t> parce que le verbe </a:t>
            </a:r>
            <a:r>
              <a:rPr lang="fr-FR" sz="1200" i="1" dirty="0">
                <a:solidFill>
                  <a:schemeClr val="tx1"/>
                </a:solidFill>
                <a:effectLst/>
                <a:latin typeface="+mn-lt"/>
                <a:ea typeface="Calibri" panose="020F0502020204030204" pitchFamily="34" charset="0"/>
                <a:cs typeface="Times New Roman" panose="02020603050405020304" pitchFamily="18" charset="0"/>
              </a:rPr>
              <a:t>retourner </a:t>
            </a:r>
            <a:r>
              <a:rPr lang="fr-FR" sz="1200" dirty="0">
                <a:solidFill>
                  <a:schemeClr val="tx1"/>
                </a:solidFill>
                <a:effectLst/>
                <a:latin typeface="+mn-lt"/>
                <a:ea typeface="Calibri" panose="020F0502020204030204" pitchFamily="34" charset="0"/>
                <a:cs typeface="Times New Roman" panose="02020603050405020304" pitchFamily="18" charset="0"/>
              </a:rPr>
              <a:t>est complété par le complément d’objet </a:t>
            </a:r>
            <a:r>
              <a:rPr lang="fr-FR" sz="1200" i="1" dirty="0">
                <a:solidFill>
                  <a:schemeClr val="tx1"/>
                </a:solidFill>
                <a:effectLst/>
                <a:latin typeface="+mn-lt"/>
                <a:ea typeface="Calibri" panose="020F0502020204030204" pitchFamily="34" charset="0"/>
                <a:cs typeface="Times New Roman" panose="02020603050405020304" pitchFamily="18" charset="0"/>
              </a:rPr>
              <a:t>les matelas</a:t>
            </a:r>
            <a:r>
              <a:rPr lang="fr-FR" sz="1200" dirty="0">
                <a:solidFill>
                  <a:schemeClr val="tx1"/>
                </a:solidFill>
                <a:effectLst/>
                <a:latin typeface="+mn-lt"/>
                <a:ea typeface="Calibri" panose="020F0502020204030204" pitchFamily="34" charset="0"/>
                <a:cs typeface="Times New Roman" panose="02020603050405020304" pitchFamily="18" charset="0"/>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fr-FR" sz="1200" dirty="0">
                <a:solidFill>
                  <a:schemeClr val="tx1"/>
                </a:solidFill>
                <a:effectLst/>
                <a:latin typeface="+mn-lt"/>
                <a:ea typeface="Calibri" panose="020F0502020204030204" pitchFamily="34" charset="0"/>
                <a:cs typeface="Times New Roman" panose="02020603050405020304" pitchFamily="18" charset="0"/>
              </a:rPr>
              <a:t>Là où Aristobule se trompe, c’est que dans la phrase </a:t>
            </a:r>
            <a:r>
              <a:rPr lang="fr-FR" sz="1200" i="1" dirty="0">
                <a:solidFill>
                  <a:schemeClr val="tx1"/>
                </a:solidFill>
                <a:effectLst/>
                <a:latin typeface="+mn-lt"/>
                <a:ea typeface="Calibri" panose="020F0502020204030204" pitchFamily="34" charset="0"/>
                <a:cs typeface="Times New Roman" panose="02020603050405020304" pitchFamily="18" charset="0"/>
              </a:rPr>
              <a:t>Il a retourné chez lui</a:t>
            </a:r>
            <a:r>
              <a:rPr lang="fr-FR" sz="1200" dirty="0">
                <a:solidFill>
                  <a:schemeClr val="tx1"/>
                </a:solidFill>
                <a:effectLst/>
                <a:latin typeface="+mn-lt"/>
                <a:ea typeface="Calibri" panose="020F0502020204030204" pitchFamily="34" charset="0"/>
                <a:cs typeface="Times New Roman" panose="02020603050405020304" pitchFamily="18" charset="0"/>
              </a:rPr>
              <a:t>, le verbe </a:t>
            </a:r>
            <a:r>
              <a:rPr lang="fr-FR" sz="1200" i="1" dirty="0">
                <a:solidFill>
                  <a:schemeClr val="tx1"/>
                </a:solidFill>
                <a:effectLst/>
                <a:latin typeface="+mn-lt"/>
                <a:ea typeface="Calibri" panose="020F0502020204030204" pitchFamily="34" charset="0"/>
                <a:cs typeface="Times New Roman" panose="02020603050405020304" pitchFamily="18" charset="0"/>
              </a:rPr>
              <a:t>retourner </a:t>
            </a:r>
            <a:r>
              <a:rPr lang="fr-FR" sz="1200" dirty="0">
                <a:solidFill>
                  <a:schemeClr val="tx1"/>
                </a:solidFill>
                <a:effectLst/>
                <a:latin typeface="+mn-lt"/>
                <a:ea typeface="Calibri" panose="020F0502020204030204" pitchFamily="34" charset="0"/>
                <a:cs typeface="Times New Roman" panose="02020603050405020304" pitchFamily="18" charset="0"/>
              </a:rPr>
              <a:t>exprime un changement de lieu, et les verbes qui expriment un changement de lieu fabriquent leur passé composé avec l’auxiliaire </a:t>
            </a:r>
            <a:r>
              <a:rPr lang="fr-FR" sz="1200" i="1" dirty="0">
                <a:solidFill>
                  <a:schemeClr val="tx1"/>
                </a:solidFill>
                <a:effectLst/>
                <a:latin typeface="+mn-lt"/>
                <a:ea typeface="Calibri" panose="020F0502020204030204" pitchFamily="34" charset="0"/>
                <a:cs typeface="Times New Roman" panose="02020603050405020304" pitchFamily="18" charset="0"/>
              </a:rPr>
              <a:t>être</a:t>
            </a:r>
            <a:r>
              <a:rPr lang="fr-FR" sz="1200" dirty="0">
                <a:solidFill>
                  <a:schemeClr val="tx1"/>
                </a:solidFill>
                <a:effectLst/>
                <a:latin typeface="+mn-lt"/>
                <a:ea typeface="Calibri" panose="020F0502020204030204" pitchFamily="34" charset="0"/>
                <a:cs typeface="Times New Roman" panose="02020603050405020304" pitchFamily="18" charset="0"/>
              </a:rPr>
              <a:t>. On doit donc écrire </a:t>
            </a:r>
            <a:r>
              <a:rPr lang="fr-FR" sz="1200" i="1" dirty="0">
                <a:solidFill>
                  <a:schemeClr val="tx1"/>
                </a:solidFill>
                <a:effectLst/>
                <a:latin typeface="+mn-lt"/>
                <a:ea typeface="Calibri" panose="020F0502020204030204" pitchFamily="34" charset="0"/>
                <a:cs typeface="Times New Roman" panose="02020603050405020304" pitchFamily="18" charset="0"/>
              </a:rPr>
              <a:t>Il est retourné chez lui</a:t>
            </a:r>
            <a:r>
              <a:rPr lang="fr-FR" sz="1200" dirty="0">
                <a:solidFill>
                  <a:schemeClr val="tx1"/>
                </a:solidFill>
                <a:effectLst/>
                <a:latin typeface="+mn-lt"/>
                <a:ea typeface="Calibri" panose="020F0502020204030204" pitchFamily="34" charset="0"/>
                <a:cs typeface="Times New Roman" panose="02020603050405020304" pitchFamily="18" charset="0"/>
              </a:rPr>
              <a:t>.</a:t>
            </a:r>
          </a:p>
          <a:p>
            <a:endParaRPr lang="fr-FR" dirty="0"/>
          </a:p>
        </p:txBody>
      </p:sp>
      <p:sp>
        <p:nvSpPr>
          <p:cNvPr id="4" name="Espace réservé du numéro de diapositive 3"/>
          <p:cNvSpPr>
            <a:spLocks noGrp="1"/>
          </p:cNvSpPr>
          <p:nvPr>
            <p:ph type="sldNum" sz="quarter" idx="5"/>
          </p:nvPr>
        </p:nvSpPr>
        <p:spPr/>
        <p:txBody>
          <a:bodyPr/>
          <a:lstStyle/>
          <a:p>
            <a:fld id="{DED31AE9-63BD-2C46-83DF-3F7E40509CED}" type="slidenum">
              <a:rPr lang="fr-FR" smtClean="0"/>
              <a:t>37</a:t>
            </a:fld>
            <a:endParaRPr lang="fr-FR" dirty="0"/>
          </a:p>
        </p:txBody>
      </p:sp>
    </p:spTree>
    <p:extLst>
      <p:ext uri="{BB962C8B-B14F-4D97-AF65-F5344CB8AC3E}">
        <p14:creationId xmlns:p14="http://schemas.microsoft.com/office/powerpoint/2010/main" val="1505802892"/>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DED31AE9-63BD-2C46-83DF-3F7E40509CED}" type="slidenum">
              <a:rPr lang="fr-FR" smtClean="0"/>
              <a:t>38</a:t>
            </a:fld>
            <a:endParaRPr lang="fr-FR" dirty="0"/>
          </a:p>
        </p:txBody>
      </p:sp>
    </p:spTree>
    <p:extLst>
      <p:ext uri="{BB962C8B-B14F-4D97-AF65-F5344CB8AC3E}">
        <p14:creationId xmlns:p14="http://schemas.microsoft.com/office/powerpoint/2010/main" val="3122535152"/>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200" dirty="0">
                <a:solidFill>
                  <a:schemeClr val="tx1"/>
                </a:solidFill>
                <a:effectLst/>
                <a:latin typeface="+mn-lt"/>
                <a:ea typeface="Calibri" panose="020F0502020204030204" pitchFamily="34" charset="0"/>
                <a:cs typeface="Times New Roman" panose="02020603050405020304" pitchFamily="18" charset="0"/>
              </a:rPr>
              <a:t>a. Le verbe </a:t>
            </a:r>
            <a:r>
              <a:rPr lang="fr-FR" sz="1200" i="1" dirty="0">
                <a:solidFill>
                  <a:schemeClr val="tx1"/>
                </a:solidFill>
                <a:effectLst/>
                <a:latin typeface="+mn-lt"/>
                <a:ea typeface="Calibri" panose="020F0502020204030204" pitchFamily="34" charset="0"/>
                <a:cs typeface="Times New Roman" panose="02020603050405020304" pitchFamily="18" charset="0"/>
              </a:rPr>
              <a:t>ont ressuscité</a:t>
            </a:r>
            <a:r>
              <a:rPr lang="fr-FR" sz="1200" dirty="0">
                <a:solidFill>
                  <a:schemeClr val="tx1"/>
                </a:solidFill>
                <a:effectLst/>
                <a:latin typeface="+mn-lt"/>
                <a:ea typeface="Calibri" panose="020F0502020204030204" pitchFamily="34" charset="0"/>
                <a:cs typeface="Times New Roman" panose="02020603050405020304" pitchFamily="18" charset="0"/>
              </a:rPr>
              <a:t> (premiers mots du groupe du verbe) est complété par le complément d’objet </a:t>
            </a:r>
            <a:r>
              <a:rPr lang="fr-FR" sz="1200" i="1" dirty="0">
                <a:solidFill>
                  <a:schemeClr val="tx1"/>
                </a:solidFill>
                <a:effectLst/>
                <a:latin typeface="+mn-lt"/>
                <a:ea typeface="Calibri" panose="020F0502020204030204" pitchFamily="34" charset="0"/>
                <a:cs typeface="Times New Roman" panose="02020603050405020304" pitchFamily="18" charset="0"/>
              </a:rPr>
              <a:t>l’atmosphère de l’époque</a:t>
            </a:r>
            <a:r>
              <a:rPr lang="fr-FR" sz="1200" dirty="0">
                <a:solidFill>
                  <a:schemeClr val="tx1"/>
                </a:solidFill>
                <a:effectLst/>
                <a:latin typeface="+mn-lt"/>
                <a:ea typeface="Calibri" panose="020F0502020204030204" pitchFamily="34" charset="0"/>
                <a:cs typeface="Times New Roman" panose="02020603050405020304" pitchFamily="18" charset="0"/>
              </a:rPr>
              <a:t> (étiquette du verbe : </a:t>
            </a:r>
            <a:r>
              <a:rPr lang="fr-FR" sz="1200" i="1" dirty="0">
                <a:solidFill>
                  <a:schemeClr val="tx1"/>
                </a:solidFill>
                <a:effectLst/>
                <a:latin typeface="+mn-lt"/>
                <a:ea typeface="Calibri" panose="020F0502020204030204" pitchFamily="34" charset="0"/>
                <a:cs typeface="Times New Roman" panose="02020603050405020304" pitchFamily="18" charset="0"/>
              </a:rPr>
              <a:t>ressusciter qqch</a:t>
            </a:r>
            <a:r>
              <a:rPr lang="fr-FR" sz="1200" dirty="0">
                <a:solidFill>
                  <a:schemeClr val="tx1"/>
                </a:solidFill>
                <a:effectLst/>
                <a:latin typeface="+mn-lt"/>
                <a:ea typeface="Calibri" panose="020F0502020204030204" pitchFamily="34" charset="0"/>
                <a:cs typeface="Times New Roman" panose="02020603050405020304" pitchFamily="18" charset="0"/>
              </a:rPr>
              <a:t>). Un verbe complété par un complément d’objet utilise l’auxiliaire </a:t>
            </a:r>
            <a:r>
              <a:rPr lang="fr-FR" sz="1200" i="1" dirty="0">
                <a:solidFill>
                  <a:schemeClr val="tx1"/>
                </a:solidFill>
                <a:effectLst/>
                <a:latin typeface="+mn-lt"/>
                <a:ea typeface="Calibri" panose="020F0502020204030204" pitchFamily="34" charset="0"/>
                <a:cs typeface="Times New Roman" panose="02020603050405020304" pitchFamily="18" charset="0"/>
              </a:rPr>
              <a:t>avoir </a:t>
            </a:r>
            <a:r>
              <a:rPr lang="fr-FR" sz="1200" dirty="0">
                <a:solidFill>
                  <a:schemeClr val="tx1"/>
                </a:solidFill>
                <a:effectLst/>
                <a:latin typeface="+mn-lt"/>
                <a:ea typeface="Calibri" panose="020F0502020204030204" pitchFamily="34" charset="0"/>
                <a:cs typeface="Times New Roman" panose="02020603050405020304" pitchFamily="18" charset="0"/>
              </a:rPr>
              <a:t>pour fabriquer son passé composé.</a:t>
            </a:r>
          </a:p>
          <a:p>
            <a:endParaRPr lang="fr-FR" sz="1200" dirty="0">
              <a:solidFill>
                <a:schemeClr val="tx1"/>
              </a:solidFill>
              <a:latin typeface="+mn-l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r-FR" sz="1200" dirty="0">
                <a:solidFill>
                  <a:schemeClr val="tx1"/>
                </a:solidFill>
                <a:effectLst/>
                <a:latin typeface="+mn-lt"/>
                <a:ea typeface="Calibri" panose="020F0502020204030204" pitchFamily="34" charset="0"/>
                <a:cs typeface="Times New Roman" panose="02020603050405020304" pitchFamily="18" charset="0"/>
              </a:rPr>
              <a:t>b. Le verbe </a:t>
            </a:r>
            <a:r>
              <a:rPr lang="fr-FR" sz="1200" i="1" dirty="0">
                <a:solidFill>
                  <a:schemeClr val="tx1"/>
                </a:solidFill>
                <a:effectLst/>
                <a:latin typeface="+mn-lt"/>
                <a:ea typeface="Calibri" panose="020F0502020204030204" pitchFamily="34" charset="0"/>
                <a:cs typeface="Times New Roman" panose="02020603050405020304" pitchFamily="18" charset="0"/>
              </a:rPr>
              <a:t>sont ressuscité</a:t>
            </a:r>
            <a:r>
              <a:rPr lang="fr-FR" sz="1200" dirty="0">
                <a:solidFill>
                  <a:schemeClr val="tx1"/>
                </a:solidFill>
                <a:effectLst/>
                <a:latin typeface="+mn-lt"/>
                <a:ea typeface="Calibri" panose="020F0502020204030204" pitchFamily="34" charset="0"/>
                <a:cs typeface="Times New Roman" panose="02020603050405020304" pitchFamily="18" charset="0"/>
              </a:rPr>
              <a:t> (premiers mots du groupe du verbe) exprime un changement d’état, de vivant à mort. Certains verbes qui expriment un changement d’état utilise l’auxiliaire </a:t>
            </a:r>
            <a:r>
              <a:rPr lang="fr-FR" sz="1200" i="1" dirty="0">
                <a:solidFill>
                  <a:schemeClr val="tx1"/>
                </a:solidFill>
                <a:effectLst/>
                <a:latin typeface="+mn-lt"/>
                <a:ea typeface="Calibri" panose="020F0502020204030204" pitchFamily="34" charset="0"/>
                <a:cs typeface="Times New Roman" panose="02020603050405020304" pitchFamily="18" charset="0"/>
              </a:rPr>
              <a:t>être </a:t>
            </a:r>
            <a:r>
              <a:rPr lang="fr-FR" sz="1200" dirty="0">
                <a:solidFill>
                  <a:schemeClr val="tx1"/>
                </a:solidFill>
                <a:effectLst/>
                <a:latin typeface="+mn-lt"/>
                <a:ea typeface="Calibri" panose="020F0502020204030204" pitchFamily="34" charset="0"/>
                <a:cs typeface="Times New Roman" panose="02020603050405020304" pitchFamily="18" charset="0"/>
              </a:rPr>
              <a:t>pour fabriquer leur passé composé.</a:t>
            </a:r>
          </a:p>
          <a:p>
            <a:endParaRPr lang="fr-FR" dirty="0"/>
          </a:p>
        </p:txBody>
      </p:sp>
      <p:sp>
        <p:nvSpPr>
          <p:cNvPr id="4" name="Espace réservé du numéro de diapositive 3"/>
          <p:cNvSpPr>
            <a:spLocks noGrp="1"/>
          </p:cNvSpPr>
          <p:nvPr>
            <p:ph type="sldNum" sz="quarter" idx="5"/>
          </p:nvPr>
        </p:nvSpPr>
        <p:spPr/>
        <p:txBody>
          <a:bodyPr/>
          <a:lstStyle/>
          <a:p>
            <a:fld id="{DED31AE9-63BD-2C46-83DF-3F7E40509CED}" type="slidenum">
              <a:rPr lang="fr-FR" smtClean="0"/>
              <a:t>39</a:t>
            </a:fld>
            <a:endParaRPr lang="fr-FR" dirty="0"/>
          </a:p>
        </p:txBody>
      </p:sp>
    </p:spTree>
    <p:extLst>
      <p:ext uri="{BB962C8B-B14F-4D97-AF65-F5344CB8AC3E}">
        <p14:creationId xmlns:p14="http://schemas.microsoft.com/office/powerpoint/2010/main" val="71408229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5B68B6-0771-7FEC-69D3-C0603A7D09D3}"/>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2E5FFEFE-73BE-6315-6C8C-2589E0D36BD5}"/>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D434A533-EEF5-D905-44F0-36C7AA4CB953}"/>
              </a:ext>
            </a:extLst>
          </p:cNvPr>
          <p:cNvSpPr>
            <a:spLocks noGrp="1"/>
          </p:cNvSpPr>
          <p:nvPr>
            <p:ph type="body" idx="1"/>
          </p:nvPr>
        </p:nvSpPr>
        <p:spPr/>
        <p:txBody>
          <a:bodyPr/>
          <a:lstStyle/>
          <a:p>
            <a:r>
              <a:rPr lang="fr-FR" sz="1200" b="1" dirty="0">
                <a:solidFill>
                  <a:schemeClr val="tx1"/>
                </a:solidFill>
                <a:effectLst/>
                <a:latin typeface="+mn-lt"/>
                <a:ea typeface="Calibri" panose="020F0502020204030204" pitchFamily="34" charset="0"/>
              </a:rPr>
              <a:t>Donner la consigne</a:t>
            </a:r>
            <a:r>
              <a:rPr lang="fr-FR" sz="1200" dirty="0">
                <a:solidFill>
                  <a:schemeClr val="tx1"/>
                </a:solidFill>
                <a:effectLst/>
                <a:latin typeface="+mn-lt"/>
                <a:ea typeface="Calibri" panose="020F0502020204030204" pitchFamily="34" charset="0"/>
              </a:rPr>
              <a:t> : « Mettez cette phrase au passé composé. »</a:t>
            </a:r>
          </a:p>
          <a:p>
            <a:r>
              <a:rPr lang="fr-FR" sz="1200" u="sng" dirty="0">
                <a:solidFill>
                  <a:schemeClr val="tx1"/>
                </a:solidFill>
                <a:effectLst/>
                <a:latin typeface="+mn-lt"/>
                <a:ea typeface="Calibri" panose="020F0502020204030204" pitchFamily="34" charset="0"/>
              </a:rPr>
              <a:t>Réponses probables </a:t>
            </a:r>
            <a:r>
              <a:rPr lang="fr-FR" sz="1200" dirty="0">
                <a:solidFill>
                  <a:schemeClr val="tx1"/>
                </a:solidFill>
                <a:effectLst/>
                <a:latin typeface="+mn-lt"/>
                <a:ea typeface="Calibri" panose="020F0502020204030204" pitchFamily="34" charset="0"/>
              </a:rPr>
              <a:t>:</a:t>
            </a:r>
          </a:p>
          <a:p>
            <a:r>
              <a:rPr lang="fr-FR" sz="1200" dirty="0">
                <a:solidFill>
                  <a:schemeClr val="tx1"/>
                </a:solidFill>
                <a:effectLst/>
                <a:latin typeface="+mn-lt"/>
                <a:ea typeface="Calibri" panose="020F0502020204030204" pitchFamily="34" charset="0"/>
              </a:rPr>
              <a:t>Juliette est sortie de la maison et son parapluie.</a:t>
            </a:r>
          </a:p>
          <a:p>
            <a:r>
              <a:rPr lang="fr-FR" sz="1200" dirty="0">
                <a:solidFill>
                  <a:schemeClr val="tx1"/>
                </a:solidFill>
                <a:effectLst/>
                <a:latin typeface="+mn-lt"/>
                <a:ea typeface="Calibri" panose="020F0502020204030204" pitchFamily="34" charset="0"/>
              </a:rPr>
              <a:t>Juliette est sortie de la maison et a sorti son parapluie.</a:t>
            </a:r>
          </a:p>
          <a:p>
            <a:r>
              <a:rPr lang="fr-FR" sz="400" dirty="0">
                <a:solidFill>
                  <a:schemeClr val="tx1"/>
                </a:solidFill>
                <a:effectLst/>
                <a:latin typeface="+mn-lt"/>
                <a:ea typeface="Calibri" panose="020F0502020204030204" pitchFamily="34" charset="0"/>
              </a:rPr>
              <a:t> </a:t>
            </a:r>
          </a:p>
          <a:p>
            <a:r>
              <a:rPr lang="fr-FR" sz="1200" b="1" dirty="0">
                <a:solidFill>
                  <a:schemeClr val="tx1"/>
                </a:solidFill>
                <a:effectLst/>
                <a:latin typeface="+mn-lt"/>
                <a:ea typeface="Calibri" panose="020F0502020204030204" pitchFamily="34" charset="0"/>
              </a:rPr>
              <a:t>Demander</a:t>
            </a:r>
            <a:r>
              <a:rPr lang="fr-FR" sz="1200" dirty="0">
                <a:solidFill>
                  <a:schemeClr val="tx1"/>
                </a:solidFill>
                <a:effectLst/>
                <a:latin typeface="+mn-lt"/>
                <a:ea typeface="Calibri" panose="020F0502020204030204" pitchFamily="34" charset="0"/>
              </a:rPr>
              <a:t> : « C’est quoi, la difficulté ? »</a:t>
            </a:r>
          </a:p>
          <a:p>
            <a:r>
              <a:rPr lang="fr-FR" sz="1200" u="sng" dirty="0">
                <a:solidFill>
                  <a:schemeClr val="tx1"/>
                </a:solidFill>
                <a:effectLst/>
                <a:latin typeface="+mn-lt"/>
                <a:ea typeface="Calibri" panose="020F0502020204030204" pitchFamily="34" charset="0"/>
              </a:rPr>
              <a:t>Réponse attendue </a:t>
            </a:r>
            <a:r>
              <a:rPr lang="fr-FR" sz="1200" dirty="0">
                <a:solidFill>
                  <a:schemeClr val="tx1"/>
                </a:solidFill>
                <a:effectLst/>
                <a:latin typeface="+mn-lt"/>
                <a:ea typeface="Calibri" panose="020F0502020204030204" pitchFamily="34" charset="0"/>
              </a:rPr>
              <a:t>:</a:t>
            </a:r>
          </a:p>
          <a:p>
            <a:pPr marL="0" marR="0" lvl="0" indent="0" algn="l" defTabSz="914400" rtl="0" eaLnBrk="1" fontAlgn="auto" latinLnBrk="0" hangingPunct="1">
              <a:lnSpc>
                <a:spcPct val="100000"/>
              </a:lnSpc>
              <a:spcBef>
                <a:spcPts val="0"/>
              </a:spcBef>
              <a:spcAft>
                <a:spcPts val="0"/>
              </a:spcAft>
              <a:buClrTx/>
              <a:buSzTx/>
              <a:buFontTx/>
              <a:buNone/>
              <a:tabLst/>
              <a:defRPr/>
            </a:pPr>
            <a:r>
              <a:rPr lang="fr-FR" sz="1200" dirty="0">
                <a:solidFill>
                  <a:schemeClr val="tx1"/>
                </a:solidFill>
                <a:effectLst/>
                <a:latin typeface="+mn-lt"/>
                <a:ea typeface="Calibri" panose="020F0502020204030204" pitchFamily="34" charset="0"/>
                <a:cs typeface="Times New Roman" panose="02020603050405020304" pitchFamily="18" charset="0"/>
              </a:rPr>
              <a:t>On dit </a:t>
            </a:r>
            <a:r>
              <a:rPr lang="fr-FR" sz="1200" i="1" dirty="0">
                <a:solidFill>
                  <a:schemeClr val="tx1"/>
                </a:solidFill>
                <a:effectLst/>
                <a:latin typeface="+mn-lt"/>
                <a:ea typeface="Calibri" panose="020F0502020204030204" pitchFamily="34" charset="0"/>
                <a:cs typeface="Times New Roman" panose="02020603050405020304" pitchFamily="18" charset="0"/>
              </a:rPr>
              <a:t>Juliette est sortie de la maison</a:t>
            </a:r>
            <a:r>
              <a:rPr lang="fr-FR" sz="1200" dirty="0">
                <a:solidFill>
                  <a:schemeClr val="tx1"/>
                </a:solidFill>
                <a:effectLst/>
                <a:latin typeface="+mn-lt"/>
                <a:ea typeface="Calibri" panose="020F0502020204030204" pitchFamily="34" charset="0"/>
                <a:cs typeface="Times New Roman" panose="02020603050405020304" pitchFamily="18" charset="0"/>
              </a:rPr>
              <a:t> mais </a:t>
            </a:r>
            <a:r>
              <a:rPr lang="fr-FR" sz="1200" i="1" dirty="0">
                <a:solidFill>
                  <a:schemeClr val="tx1"/>
                </a:solidFill>
                <a:effectLst/>
                <a:latin typeface="+mn-lt"/>
                <a:ea typeface="Calibri" panose="020F0502020204030204" pitchFamily="34" charset="0"/>
                <a:cs typeface="Times New Roman" panose="02020603050405020304" pitchFamily="18" charset="0"/>
              </a:rPr>
              <a:t>Juliette a sorti son parapluie</a:t>
            </a:r>
            <a:r>
              <a:rPr lang="fr-FR" sz="1200" dirty="0">
                <a:solidFill>
                  <a:schemeClr val="tx1"/>
                </a:solidFill>
                <a:effectLst/>
                <a:latin typeface="+mn-lt"/>
                <a:ea typeface="Calibri" panose="020F0502020204030204" pitchFamily="34" charset="0"/>
                <a:cs typeface="Times New Roman" panose="02020603050405020304" pitchFamily="18" charset="0"/>
              </a:rPr>
              <a:t>.</a:t>
            </a:r>
          </a:p>
          <a:p>
            <a:pPr algn="just"/>
            <a:r>
              <a:rPr lang="fr-FR" sz="1200" dirty="0">
                <a:solidFill>
                  <a:schemeClr val="tx1"/>
                </a:solidFill>
                <a:effectLst/>
                <a:latin typeface="+mn-lt"/>
                <a:ea typeface="Calibri" panose="020F0502020204030204" pitchFamily="34" charset="0"/>
                <a:cs typeface="Times New Roman" panose="02020603050405020304" pitchFamily="18" charset="0"/>
              </a:rPr>
              <a:t>On est ici obligé de répéter le verbe.</a:t>
            </a:r>
          </a:p>
          <a:p>
            <a:pPr algn="just"/>
            <a:r>
              <a:rPr lang="fr-FR" sz="400" dirty="0">
                <a:solidFill>
                  <a:schemeClr val="tx1"/>
                </a:solidFill>
                <a:effectLst/>
                <a:latin typeface="+mn-lt"/>
                <a:ea typeface="Calibri" panose="020F0502020204030204" pitchFamily="34" charset="0"/>
                <a:cs typeface="Times New Roman" panose="02020603050405020304" pitchFamily="18" charset="0"/>
              </a:rPr>
              <a:t>  </a:t>
            </a:r>
          </a:p>
          <a:p>
            <a:pPr algn="just"/>
            <a:r>
              <a:rPr lang="fr-FR" sz="1200" dirty="0">
                <a:solidFill>
                  <a:schemeClr val="tx1"/>
                </a:solidFill>
                <a:effectLst/>
                <a:latin typeface="+mn-lt"/>
                <a:ea typeface="Calibri" panose="020F0502020204030204" pitchFamily="34" charset="0"/>
                <a:cs typeface="Times New Roman" panose="02020603050405020304" pitchFamily="18" charset="0"/>
              </a:rPr>
              <a:t>« C’est quoi, la différence ? »</a:t>
            </a:r>
          </a:p>
          <a:p>
            <a:pPr algn="just"/>
            <a:r>
              <a:rPr lang="fr-FR" sz="1200" u="sng" dirty="0">
                <a:solidFill>
                  <a:schemeClr val="tx1"/>
                </a:solidFill>
                <a:effectLst/>
                <a:latin typeface="+mn-lt"/>
                <a:ea typeface="Calibri" panose="020F0502020204030204" pitchFamily="34" charset="0"/>
                <a:cs typeface="Times New Roman" panose="02020603050405020304" pitchFamily="18" charset="0"/>
              </a:rPr>
              <a:t>Réponse attendue </a:t>
            </a:r>
            <a:r>
              <a:rPr lang="fr-FR" sz="1200" dirty="0">
                <a:solidFill>
                  <a:schemeClr val="tx1"/>
                </a:solidFill>
                <a:effectLst/>
                <a:latin typeface="+mn-lt"/>
                <a:ea typeface="Calibri" panose="020F0502020204030204" pitchFamily="34" charset="0"/>
                <a:cs typeface="Times New Roman" panose="02020603050405020304" pitchFamily="18" charset="0"/>
              </a:rPr>
              <a:t>:</a:t>
            </a:r>
          </a:p>
          <a:p>
            <a:pPr algn="just"/>
            <a:r>
              <a:rPr lang="fr-FR" sz="1200" dirty="0">
                <a:solidFill>
                  <a:schemeClr val="tx1"/>
                </a:solidFill>
                <a:effectLst/>
                <a:latin typeface="+mn-lt"/>
                <a:ea typeface="Calibri" panose="020F0502020204030204" pitchFamily="34" charset="0"/>
                <a:cs typeface="Times New Roman" panose="02020603050405020304" pitchFamily="18" charset="0"/>
              </a:rPr>
              <a:t>Dans </a:t>
            </a:r>
            <a:r>
              <a:rPr lang="fr-FR" sz="1200" i="1" dirty="0">
                <a:solidFill>
                  <a:schemeClr val="tx1"/>
                </a:solidFill>
                <a:effectLst/>
                <a:latin typeface="+mn-lt"/>
                <a:ea typeface="Calibri" panose="020F0502020204030204" pitchFamily="34" charset="0"/>
                <a:cs typeface="Times New Roman" panose="02020603050405020304" pitchFamily="18" charset="0"/>
              </a:rPr>
              <a:t>Juliette est sortie de la maison</a:t>
            </a:r>
            <a:r>
              <a:rPr lang="fr-FR" sz="1200" dirty="0">
                <a:solidFill>
                  <a:schemeClr val="tx1"/>
                </a:solidFill>
                <a:effectLst/>
                <a:latin typeface="+mn-lt"/>
                <a:ea typeface="Calibri" panose="020F0502020204030204" pitchFamily="34" charset="0"/>
                <a:cs typeface="Times New Roman" panose="02020603050405020304" pitchFamily="18" charset="0"/>
              </a:rPr>
              <a:t>, on utilise l’auxiliaire </a:t>
            </a:r>
            <a:r>
              <a:rPr lang="fr-FR" sz="1200" i="1" dirty="0">
                <a:solidFill>
                  <a:schemeClr val="tx1"/>
                </a:solidFill>
                <a:effectLst/>
                <a:latin typeface="+mn-lt"/>
                <a:ea typeface="Calibri" panose="020F0502020204030204" pitchFamily="34" charset="0"/>
                <a:cs typeface="Times New Roman" panose="02020603050405020304" pitchFamily="18" charset="0"/>
              </a:rPr>
              <a:t>être</a:t>
            </a:r>
            <a:r>
              <a:rPr lang="fr-FR" sz="1200" dirty="0">
                <a:solidFill>
                  <a:schemeClr val="tx1"/>
                </a:solidFill>
                <a:effectLst/>
                <a:latin typeface="+mn-lt"/>
                <a:ea typeface="Calibri" panose="020F0502020204030204" pitchFamily="34" charset="0"/>
                <a:cs typeface="Times New Roman" panose="02020603050405020304" pitchFamily="18" charset="0"/>
              </a:rPr>
              <a:t> pour fabriquer le passé composé du verbe </a:t>
            </a:r>
            <a:r>
              <a:rPr lang="fr-FR" sz="1200" i="1" dirty="0">
                <a:solidFill>
                  <a:schemeClr val="tx1"/>
                </a:solidFill>
                <a:effectLst/>
                <a:latin typeface="+mn-lt"/>
                <a:ea typeface="Calibri" panose="020F0502020204030204" pitchFamily="34" charset="0"/>
                <a:cs typeface="Times New Roman" panose="02020603050405020304" pitchFamily="18" charset="0"/>
              </a:rPr>
              <a:t>sortir.</a:t>
            </a:r>
            <a:endParaRPr lang="fr-FR" sz="1200" dirty="0">
              <a:solidFill>
                <a:schemeClr val="tx1"/>
              </a:solidFill>
              <a:effectLst/>
              <a:latin typeface="+mn-lt"/>
              <a:ea typeface="Calibri" panose="020F0502020204030204" pitchFamily="34" charset="0"/>
              <a:cs typeface="Times New Roman" panose="02020603050405020304" pitchFamily="18" charset="0"/>
            </a:endParaRPr>
          </a:p>
          <a:p>
            <a:pPr algn="just"/>
            <a:r>
              <a:rPr lang="fr-FR" sz="1200" dirty="0">
                <a:solidFill>
                  <a:schemeClr val="tx1"/>
                </a:solidFill>
                <a:effectLst/>
                <a:latin typeface="+mn-lt"/>
                <a:ea typeface="Calibri" panose="020F0502020204030204" pitchFamily="34" charset="0"/>
                <a:cs typeface="Times New Roman" panose="02020603050405020304" pitchFamily="18" charset="0"/>
              </a:rPr>
              <a:t>Dans </a:t>
            </a:r>
            <a:r>
              <a:rPr lang="fr-FR" sz="1200" i="1" dirty="0">
                <a:solidFill>
                  <a:schemeClr val="tx1"/>
                </a:solidFill>
                <a:effectLst/>
                <a:latin typeface="+mn-lt"/>
                <a:ea typeface="Calibri" panose="020F0502020204030204" pitchFamily="34" charset="0"/>
                <a:cs typeface="Times New Roman" panose="02020603050405020304" pitchFamily="18" charset="0"/>
              </a:rPr>
              <a:t>Juliette a sorti son parapluie</a:t>
            </a:r>
            <a:r>
              <a:rPr lang="fr-FR" sz="1200" dirty="0">
                <a:solidFill>
                  <a:schemeClr val="tx1"/>
                </a:solidFill>
                <a:effectLst/>
                <a:latin typeface="+mn-lt"/>
                <a:ea typeface="Calibri" panose="020F0502020204030204" pitchFamily="34" charset="0"/>
                <a:cs typeface="Times New Roman" panose="02020603050405020304" pitchFamily="18" charset="0"/>
              </a:rPr>
              <a:t>, on utilise l’auxiliaire </a:t>
            </a:r>
            <a:r>
              <a:rPr lang="fr-FR" sz="1200" i="1" dirty="0">
                <a:solidFill>
                  <a:schemeClr val="tx1"/>
                </a:solidFill>
                <a:effectLst/>
                <a:latin typeface="+mn-lt"/>
                <a:ea typeface="Calibri" panose="020F0502020204030204" pitchFamily="34" charset="0"/>
                <a:cs typeface="Times New Roman" panose="02020603050405020304" pitchFamily="18" charset="0"/>
              </a:rPr>
              <a:t>avoir</a:t>
            </a:r>
            <a:r>
              <a:rPr lang="fr-FR" sz="1200" dirty="0">
                <a:solidFill>
                  <a:schemeClr val="tx1"/>
                </a:solidFill>
                <a:effectLst/>
                <a:latin typeface="+mn-lt"/>
                <a:ea typeface="Calibri" panose="020F0502020204030204" pitchFamily="34" charset="0"/>
                <a:cs typeface="Times New Roman" panose="02020603050405020304" pitchFamily="18" charset="0"/>
              </a:rPr>
              <a:t> pour fabriquer le passé composé du verbe </a:t>
            </a:r>
            <a:r>
              <a:rPr lang="fr-FR" sz="1200" i="1" dirty="0">
                <a:solidFill>
                  <a:schemeClr val="tx1"/>
                </a:solidFill>
                <a:effectLst/>
                <a:latin typeface="+mn-lt"/>
                <a:ea typeface="Calibri" panose="020F0502020204030204" pitchFamily="34" charset="0"/>
                <a:cs typeface="Times New Roman" panose="02020603050405020304" pitchFamily="18" charset="0"/>
              </a:rPr>
              <a:t>sortir</a:t>
            </a:r>
            <a:r>
              <a:rPr lang="fr-FR" sz="1200" dirty="0">
                <a:solidFill>
                  <a:schemeClr val="tx1"/>
                </a:solidFill>
                <a:effectLst/>
                <a:latin typeface="+mn-lt"/>
                <a:ea typeface="Calibri" panose="020F0502020204030204" pitchFamily="34" charset="0"/>
                <a:cs typeface="Times New Roman" panose="02020603050405020304" pitchFamily="18" charset="0"/>
              </a:rPr>
              <a:t>.</a:t>
            </a:r>
          </a:p>
          <a:p>
            <a:pPr algn="just"/>
            <a:r>
              <a:rPr lang="fr-FR" sz="400" dirty="0">
                <a:solidFill>
                  <a:schemeClr val="tx1"/>
                </a:solidFill>
                <a:effectLst/>
                <a:latin typeface="+mn-lt"/>
                <a:ea typeface="Calibri" panose="020F0502020204030204" pitchFamily="34" charset="0"/>
                <a:cs typeface="Times New Roman" panose="02020603050405020304" pitchFamily="18" charset="0"/>
              </a:rPr>
              <a:t> </a:t>
            </a:r>
          </a:p>
          <a:p>
            <a:pPr algn="just"/>
            <a:r>
              <a:rPr lang="fr-FR" sz="1200" b="1" dirty="0">
                <a:solidFill>
                  <a:schemeClr val="tx1"/>
                </a:solidFill>
                <a:effectLst/>
                <a:latin typeface="+mn-lt"/>
                <a:ea typeface="Calibri" panose="020F0502020204030204" pitchFamily="34" charset="0"/>
                <a:cs typeface="Times New Roman" panose="02020603050405020304" pitchFamily="18" charset="0"/>
              </a:rPr>
              <a:t>Annoncer</a:t>
            </a:r>
            <a:r>
              <a:rPr lang="fr-FR" sz="1200" dirty="0">
                <a:solidFill>
                  <a:schemeClr val="tx1"/>
                </a:solidFill>
                <a:effectLst/>
                <a:latin typeface="+mn-lt"/>
                <a:ea typeface="Calibri" panose="020F0502020204030204" pitchFamily="34" charset="0"/>
                <a:cs typeface="Times New Roman" panose="02020603050405020304" pitchFamily="18" charset="0"/>
              </a:rPr>
              <a:t> : « Certains verbes se conjuguent au passé composé soit avec l’auxiliaire</a:t>
            </a:r>
            <a:r>
              <a:rPr lang="fr-FR" sz="1200" i="1" dirty="0">
                <a:solidFill>
                  <a:schemeClr val="tx1"/>
                </a:solidFill>
                <a:effectLst/>
                <a:latin typeface="+mn-lt"/>
                <a:ea typeface="Calibri" panose="020F0502020204030204" pitchFamily="34" charset="0"/>
                <a:cs typeface="Times New Roman" panose="02020603050405020304" pitchFamily="18" charset="0"/>
              </a:rPr>
              <a:t> avoir</a:t>
            </a:r>
            <a:r>
              <a:rPr lang="fr-FR" sz="1200" dirty="0">
                <a:solidFill>
                  <a:schemeClr val="tx1"/>
                </a:solidFill>
                <a:effectLst/>
                <a:latin typeface="+mn-lt"/>
                <a:ea typeface="Calibri" panose="020F0502020204030204" pitchFamily="34" charset="0"/>
                <a:cs typeface="Times New Roman" panose="02020603050405020304" pitchFamily="18" charset="0"/>
              </a:rPr>
              <a:t>, soit avec l’auxiliaire </a:t>
            </a:r>
            <a:r>
              <a:rPr lang="fr-FR" sz="1200" i="1" dirty="0">
                <a:solidFill>
                  <a:schemeClr val="tx1"/>
                </a:solidFill>
                <a:effectLst/>
                <a:latin typeface="+mn-lt"/>
                <a:ea typeface="Calibri" panose="020F0502020204030204" pitchFamily="34" charset="0"/>
                <a:cs typeface="Times New Roman" panose="02020603050405020304" pitchFamily="18" charset="0"/>
              </a:rPr>
              <a:t>être</a:t>
            </a:r>
            <a:r>
              <a:rPr lang="fr-FR" sz="1200" dirty="0">
                <a:solidFill>
                  <a:schemeClr val="tx1"/>
                </a:solidFill>
                <a:effectLst/>
                <a:latin typeface="+mn-lt"/>
                <a:ea typeface="Calibri" panose="020F0502020204030204" pitchFamily="34" charset="0"/>
                <a:cs typeface="Times New Roman" panose="02020603050405020304" pitchFamily="18" charset="0"/>
              </a:rPr>
              <a:t>. Aujourd’hui, on va voir s’il est possible de trouver de ‘petites règles’ qui nous aideraient à savoir s’il faut l’auxiliaire </a:t>
            </a:r>
            <a:r>
              <a:rPr lang="fr-FR" sz="1200" i="1" dirty="0">
                <a:solidFill>
                  <a:schemeClr val="tx1"/>
                </a:solidFill>
                <a:effectLst/>
                <a:latin typeface="+mn-lt"/>
                <a:ea typeface="Calibri" panose="020F0502020204030204" pitchFamily="34" charset="0"/>
                <a:cs typeface="Times New Roman" panose="02020603050405020304" pitchFamily="18" charset="0"/>
              </a:rPr>
              <a:t>avoir</a:t>
            </a:r>
            <a:r>
              <a:rPr lang="fr-FR" sz="1200" dirty="0">
                <a:solidFill>
                  <a:schemeClr val="tx1"/>
                </a:solidFill>
                <a:effectLst/>
                <a:latin typeface="+mn-lt"/>
                <a:ea typeface="Calibri" panose="020F0502020204030204" pitchFamily="34" charset="0"/>
                <a:cs typeface="Times New Roman" panose="02020603050405020304" pitchFamily="18" charset="0"/>
              </a:rPr>
              <a:t> ou l’auxiliaire </a:t>
            </a:r>
            <a:r>
              <a:rPr lang="fr-FR" sz="1200" i="1" dirty="0">
                <a:solidFill>
                  <a:schemeClr val="tx1"/>
                </a:solidFill>
                <a:effectLst/>
                <a:latin typeface="+mn-lt"/>
                <a:ea typeface="Calibri" panose="020F0502020204030204" pitchFamily="34" charset="0"/>
                <a:cs typeface="Times New Roman" panose="02020603050405020304" pitchFamily="18" charset="0"/>
              </a:rPr>
              <a:t>être</a:t>
            </a:r>
            <a:r>
              <a:rPr lang="fr-FR" sz="1200" dirty="0">
                <a:solidFill>
                  <a:schemeClr val="tx1"/>
                </a:solidFill>
                <a:effectLst/>
                <a:latin typeface="+mn-lt"/>
                <a:ea typeface="Calibri" panose="020F0502020204030204" pitchFamily="34" charset="0"/>
                <a:cs typeface="Times New Roman" panose="02020603050405020304" pitchFamily="18" charset="0"/>
              </a:rPr>
              <a:t>. »</a:t>
            </a:r>
            <a:endParaRPr lang="fr-FR" sz="1200" dirty="0">
              <a:solidFill>
                <a:schemeClr val="tx1"/>
              </a:solidFill>
              <a:effectLst/>
              <a:latin typeface="+mn-lt"/>
              <a:ea typeface="Calibri" panose="020F0502020204030204" pitchFamily="34" charset="0"/>
            </a:endParaRPr>
          </a:p>
        </p:txBody>
      </p:sp>
      <p:sp>
        <p:nvSpPr>
          <p:cNvPr id="4" name="Espace réservé du numéro de diapositive 3">
            <a:extLst>
              <a:ext uri="{FF2B5EF4-FFF2-40B4-BE49-F238E27FC236}">
                <a16:creationId xmlns:a16="http://schemas.microsoft.com/office/drawing/2014/main" id="{B838C4CE-040E-C59F-0B07-74579DFFB5BC}"/>
              </a:ext>
            </a:extLst>
          </p:cNvPr>
          <p:cNvSpPr>
            <a:spLocks noGrp="1"/>
          </p:cNvSpPr>
          <p:nvPr>
            <p:ph type="sldNum" sz="quarter" idx="5"/>
          </p:nvPr>
        </p:nvSpPr>
        <p:spPr/>
        <p:txBody>
          <a:bodyPr/>
          <a:lstStyle/>
          <a:p>
            <a:fld id="{DED31AE9-63BD-2C46-83DF-3F7E40509CED}" type="slidenum">
              <a:rPr lang="fr-FR" smtClean="0"/>
              <a:t>4</a:t>
            </a:fld>
            <a:endParaRPr lang="fr-FR" dirty="0"/>
          </a:p>
        </p:txBody>
      </p:sp>
    </p:spTree>
    <p:extLst>
      <p:ext uri="{BB962C8B-B14F-4D97-AF65-F5344CB8AC3E}">
        <p14:creationId xmlns:p14="http://schemas.microsoft.com/office/powerpoint/2010/main" val="3777757768"/>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DED31AE9-63BD-2C46-83DF-3F7E40509CED}" type="slidenum">
              <a:rPr lang="fr-FR" smtClean="0"/>
              <a:t>40</a:t>
            </a:fld>
            <a:endParaRPr lang="fr-FR" dirty="0"/>
          </a:p>
        </p:txBody>
      </p:sp>
    </p:spTree>
    <p:extLst>
      <p:ext uri="{BB962C8B-B14F-4D97-AF65-F5344CB8AC3E}">
        <p14:creationId xmlns:p14="http://schemas.microsoft.com/office/powerpoint/2010/main" val="2889860211"/>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DED31AE9-63BD-2C46-83DF-3F7E40509CED}" type="slidenum">
              <a:rPr lang="fr-FR" smtClean="0"/>
              <a:t>41</a:t>
            </a:fld>
            <a:endParaRPr lang="fr-FR" dirty="0"/>
          </a:p>
        </p:txBody>
      </p:sp>
    </p:spTree>
    <p:extLst>
      <p:ext uri="{BB962C8B-B14F-4D97-AF65-F5344CB8AC3E}">
        <p14:creationId xmlns:p14="http://schemas.microsoft.com/office/powerpoint/2010/main" val="2834725023"/>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sz="1200" dirty="0">
                <a:solidFill>
                  <a:schemeClr val="tx1"/>
                </a:solidFill>
                <a:effectLst/>
                <a:latin typeface="+mn-lt"/>
                <a:ea typeface="Calibri" panose="020F0502020204030204" pitchFamily="34" charset="0"/>
                <a:cs typeface="Times New Roman" panose="02020603050405020304" pitchFamily="18" charset="0"/>
              </a:rPr>
              <a:t>Les jeunes lionnes ont violemment attrapé deux gazelles effrayées puis elles sont revenues pour nourrir la tribu.</a:t>
            </a:r>
            <a:endParaRPr lang="fr-FR" sz="1200" i="0" dirty="0">
              <a:solidFill>
                <a:schemeClr val="tx1"/>
              </a:solidFill>
              <a:effectLst/>
              <a:latin typeface="+mn-lt"/>
              <a:ea typeface="Calibri" panose="020F0502020204030204" pitchFamily="34" charset="0"/>
              <a:cs typeface="Times New Roman" panose="02020603050405020304" pitchFamily="18" charset="0"/>
            </a:endParaRPr>
          </a:p>
          <a:p>
            <a:endParaRPr lang="fr-FR" sz="1200" i="0" dirty="0">
              <a:solidFill>
                <a:schemeClr val="tx1"/>
              </a:solidFill>
              <a:effectLst/>
              <a:latin typeface="+mn-lt"/>
              <a:ea typeface="Calibri" panose="020F0502020204030204" pitchFamily="34" charset="0"/>
              <a:cs typeface="Times New Roman" panose="02020603050405020304" pitchFamily="18" charset="0"/>
            </a:endParaRPr>
          </a:p>
          <a:p>
            <a:r>
              <a:rPr lang="fr-FR" sz="1200" dirty="0">
                <a:solidFill>
                  <a:schemeClr val="tx1"/>
                </a:solidFill>
                <a:effectLst/>
                <a:latin typeface="+mn-lt"/>
                <a:ea typeface="Calibri" panose="020F0502020204030204" pitchFamily="34" charset="0"/>
                <a:cs typeface="Times New Roman" panose="02020603050405020304" pitchFamily="18" charset="0"/>
              </a:rPr>
              <a:t>- accord dans le GN (D/A/N, D/N/A)</a:t>
            </a:r>
          </a:p>
          <a:p>
            <a:r>
              <a:rPr lang="fr-FR" sz="1200" dirty="0">
                <a:solidFill>
                  <a:schemeClr val="tx1"/>
                </a:solidFill>
                <a:effectLst/>
                <a:latin typeface="+mn-lt"/>
                <a:ea typeface="Calibri" panose="020F0502020204030204" pitchFamily="34" charset="0"/>
                <a:cs typeface="Times New Roman" panose="02020603050405020304" pitchFamily="18" charset="0"/>
              </a:rPr>
              <a:t>- accord S/V</a:t>
            </a:r>
          </a:p>
          <a:p>
            <a:r>
              <a:rPr lang="fr-FR" sz="1200" dirty="0">
                <a:solidFill>
                  <a:schemeClr val="tx1"/>
                </a:solidFill>
                <a:effectLst/>
                <a:latin typeface="+mn-lt"/>
                <a:ea typeface="Calibri" panose="020F0502020204030204" pitchFamily="34" charset="0"/>
                <a:cs typeface="Times New Roman" panose="02020603050405020304" pitchFamily="18" charset="0"/>
              </a:rPr>
              <a:t>- passé composé, rupteur entre auxiliaire et participe passé, accord participe passé</a:t>
            </a:r>
          </a:p>
          <a:p>
            <a:r>
              <a:rPr lang="fr-FR" sz="1200" i="1" dirty="0">
                <a:solidFill>
                  <a:schemeClr val="tx1"/>
                </a:solidFill>
                <a:effectLst/>
                <a:latin typeface="+mn-lt"/>
                <a:ea typeface="Calibri" panose="020F0502020204030204" pitchFamily="34" charset="0"/>
                <a:cs typeface="Times New Roman" panose="02020603050405020304" pitchFamily="18" charset="0"/>
              </a:rPr>
              <a:t>- lion / lionne</a:t>
            </a:r>
            <a:r>
              <a:rPr lang="fr-FR" sz="1200" dirty="0">
                <a:solidFill>
                  <a:schemeClr val="tx1"/>
                </a:solidFill>
                <a:effectLst/>
                <a:latin typeface="+mn-lt"/>
                <a:ea typeface="Calibri" panose="020F0502020204030204" pitchFamily="34" charset="0"/>
                <a:cs typeface="Times New Roman" panose="02020603050405020304" pitchFamily="18" charset="0"/>
              </a:rPr>
              <a:t> (</a:t>
            </a:r>
            <a:r>
              <a:rPr lang="fr-FR" sz="1200" i="1" dirty="0">
                <a:solidFill>
                  <a:schemeClr val="tx1"/>
                </a:solidFill>
                <a:effectLst/>
                <a:latin typeface="+mn-lt"/>
                <a:ea typeface="Calibri" panose="020F0502020204030204" pitchFamily="34" charset="0"/>
                <a:cs typeface="Times New Roman" panose="02020603050405020304" pitchFamily="18" charset="0"/>
              </a:rPr>
              <a:t>mignon / mignonne)</a:t>
            </a:r>
            <a:endParaRPr lang="fr-FR" sz="1200" dirty="0">
              <a:solidFill>
                <a:schemeClr val="tx1"/>
              </a:solidFill>
              <a:effectLst/>
              <a:latin typeface="+mn-lt"/>
              <a:ea typeface="Calibri" panose="020F0502020204030204" pitchFamily="34" charset="0"/>
              <a:cs typeface="Times New Roman" panose="02020603050405020304" pitchFamily="18" charset="0"/>
            </a:endParaRPr>
          </a:p>
          <a:p>
            <a:r>
              <a:rPr lang="fr-FR" sz="1200" dirty="0">
                <a:solidFill>
                  <a:schemeClr val="tx1"/>
                </a:solidFill>
                <a:effectLst/>
                <a:latin typeface="+mn-lt"/>
                <a:ea typeface="Calibri" panose="020F0502020204030204" pitchFamily="34" charset="0"/>
                <a:cs typeface="Times New Roman" panose="02020603050405020304" pitchFamily="18" charset="0"/>
              </a:rPr>
              <a:t>- adverbes en </a:t>
            </a:r>
            <a:r>
              <a:rPr lang="fr-FR" sz="1200" i="1" dirty="0">
                <a:solidFill>
                  <a:schemeClr val="tx1"/>
                </a:solidFill>
                <a:effectLst/>
                <a:latin typeface="+mn-lt"/>
                <a:ea typeface="Calibri" panose="020F0502020204030204" pitchFamily="34" charset="0"/>
                <a:cs typeface="Times New Roman" panose="02020603050405020304" pitchFamily="18" charset="0"/>
              </a:rPr>
              <a:t>-ment</a:t>
            </a:r>
            <a:endParaRPr lang="fr-FR" sz="1200" dirty="0">
              <a:solidFill>
                <a:schemeClr val="tx1"/>
              </a:solidFill>
              <a:effectLst/>
              <a:latin typeface="+mn-lt"/>
              <a:ea typeface="Calibri" panose="020F0502020204030204" pitchFamily="34" charset="0"/>
              <a:cs typeface="Times New Roman" panose="02020603050405020304" pitchFamily="18" charset="0"/>
            </a:endParaRPr>
          </a:p>
          <a:p>
            <a:r>
              <a:rPr lang="fr-FR" sz="1200" dirty="0">
                <a:solidFill>
                  <a:schemeClr val="tx1"/>
                </a:solidFill>
                <a:effectLst/>
                <a:latin typeface="+mn-lt"/>
                <a:ea typeface="Calibri" panose="020F0502020204030204" pitchFamily="34" charset="0"/>
                <a:cs typeface="Times New Roman" panose="02020603050405020304" pitchFamily="18" charset="0"/>
              </a:rPr>
              <a:t>- substitut</a:t>
            </a:r>
          </a:p>
          <a:p>
            <a:endParaRPr lang="fr-FR" dirty="0"/>
          </a:p>
        </p:txBody>
      </p:sp>
      <p:sp>
        <p:nvSpPr>
          <p:cNvPr id="4" name="Espace réservé du numéro de diapositive 3"/>
          <p:cNvSpPr>
            <a:spLocks noGrp="1"/>
          </p:cNvSpPr>
          <p:nvPr>
            <p:ph type="sldNum" sz="quarter" idx="5"/>
          </p:nvPr>
        </p:nvSpPr>
        <p:spPr/>
        <p:txBody>
          <a:bodyPr/>
          <a:lstStyle/>
          <a:p>
            <a:fld id="{DED31AE9-63BD-2C46-83DF-3F7E40509CED}" type="slidenum">
              <a:rPr lang="fr-FR" smtClean="0"/>
              <a:t>42</a:t>
            </a:fld>
            <a:endParaRPr lang="fr-FR" dirty="0"/>
          </a:p>
        </p:txBody>
      </p:sp>
    </p:spTree>
    <p:extLst>
      <p:ext uri="{BB962C8B-B14F-4D97-AF65-F5344CB8AC3E}">
        <p14:creationId xmlns:p14="http://schemas.microsoft.com/office/powerpoint/2010/main" val="3978934551"/>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748B11-F2CD-8622-BD05-A6D008759075}"/>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E26EAF6B-E948-6C7F-9477-E9826A02FCF5}"/>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191A496A-4394-7AA8-D702-A23286F30B40}"/>
              </a:ext>
            </a:extLst>
          </p:cNvPr>
          <p:cNvSpPr>
            <a:spLocks noGrp="1"/>
          </p:cNvSpPr>
          <p:nvPr>
            <p:ph type="body" idx="1"/>
          </p:nvPr>
        </p:nvSpPr>
        <p:spPr/>
        <p:txBody>
          <a:bodyPr/>
          <a:lstStyle/>
          <a:p>
            <a:endParaRPr lang="fr-FR" sz="1200" i="0" dirty="0">
              <a:solidFill>
                <a:schemeClr val="tx1"/>
              </a:solidFill>
              <a:effectLst/>
              <a:latin typeface="+mn-lt"/>
              <a:ea typeface="Calibri" panose="020F0502020204030204" pitchFamily="34" charset="0"/>
              <a:cs typeface="Times New Roman" panose="02020603050405020304" pitchFamily="18" charset="0"/>
            </a:endParaRPr>
          </a:p>
          <a:p>
            <a:r>
              <a:rPr lang="fr-FR" sz="1200" dirty="0">
                <a:solidFill>
                  <a:schemeClr val="tx1"/>
                </a:solidFill>
                <a:effectLst/>
                <a:latin typeface="+mn-lt"/>
                <a:ea typeface="Calibri" panose="020F0502020204030204" pitchFamily="34" charset="0"/>
                <a:cs typeface="Times New Roman" panose="02020603050405020304" pitchFamily="18" charset="0"/>
              </a:rPr>
              <a:t>- accord dans le GN (D/A/N, D/N/A)</a:t>
            </a:r>
          </a:p>
          <a:p>
            <a:r>
              <a:rPr lang="fr-FR" sz="1200" dirty="0">
                <a:solidFill>
                  <a:schemeClr val="tx1"/>
                </a:solidFill>
                <a:effectLst/>
                <a:latin typeface="+mn-lt"/>
                <a:ea typeface="Calibri" panose="020F0502020204030204" pitchFamily="34" charset="0"/>
                <a:cs typeface="Times New Roman" panose="02020603050405020304" pitchFamily="18" charset="0"/>
              </a:rPr>
              <a:t>- accord S/V</a:t>
            </a:r>
          </a:p>
          <a:p>
            <a:r>
              <a:rPr lang="fr-FR" sz="1200" dirty="0">
                <a:solidFill>
                  <a:schemeClr val="tx1"/>
                </a:solidFill>
                <a:effectLst/>
                <a:latin typeface="+mn-lt"/>
                <a:ea typeface="Calibri" panose="020F0502020204030204" pitchFamily="34" charset="0"/>
                <a:cs typeface="Times New Roman" panose="02020603050405020304" pitchFamily="18" charset="0"/>
              </a:rPr>
              <a:t>- passé composé, rupteur entre auxiliaire et participe passé, accord participe passé</a:t>
            </a:r>
          </a:p>
          <a:p>
            <a:r>
              <a:rPr lang="fr-FR" sz="1200" i="1" dirty="0">
                <a:solidFill>
                  <a:schemeClr val="tx1"/>
                </a:solidFill>
                <a:effectLst/>
                <a:latin typeface="+mn-lt"/>
                <a:ea typeface="Calibri" panose="020F0502020204030204" pitchFamily="34" charset="0"/>
                <a:cs typeface="Times New Roman" panose="02020603050405020304" pitchFamily="18" charset="0"/>
              </a:rPr>
              <a:t>- lion / lionne</a:t>
            </a:r>
            <a:r>
              <a:rPr lang="fr-FR" sz="1200" dirty="0">
                <a:solidFill>
                  <a:schemeClr val="tx1"/>
                </a:solidFill>
                <a:effectLst/>
                <a:latin typeface="+mn-lt"/>
                <a:ea typeface="Calibri" panose="020F0502020204030204" pitchFamily="34" charset="0"/>
                <a:cs typeface="Times New Roman" panose="02020603050405020304" pitchFamily="18" charset="0"/>
              </a:rPr>
              <a:t> (</a:t>
            </a:r>
            <a:r>
              <a:rPr lang="fr-FR" sz="1200" i="1" dirty="0">
                <a:solidFill>
                  <a:schemeClr val="tx1"/>
                </a:solidFill>
                <a:effectLst/>
                <a:latin typeface="+mn-lt"/>
                <a:ea typeface="Calibri" panose="020F0502020204030204" pitchFamily="34" charset="0"/>
                <a:cs typeface="Times New Roman" panose="02020603050405020304" pitchFamily="18" charset="0"/>
              </a:rPr>
              <a:t>mignon / mignonne)</a:t>
            </a:r>
            <a:endParaRPr lang="fr-FR" sz="1200" dirty="0">
              <a:solidFill>
                <a:schemeClr val="tx1"/>
              </a:solidFill>
              <a:effectLst/>
              <a:latin typeface="+mn-lt"/>
              <a:ea typeface="Calibri" panose="020F0502020204030204" pitchFamily="34" charset="0"/>
              <a:cs typeface="Times New Roman" panose="02020603050405020304" pitchFamily="18" charset="0"/>
            </a:endParaRPr>
          </a:p>
          <a:p>
            <a:r>
              <a:rPr lang="fr-FR" sz="1200" dirty="0">
                <a:solidFill>
                  <a:schemeClr val="tx1"/>
                </a:solidFill>
                <a:effectLst/>
                <a:latin typeface="+mn-lt"/>
                <a:ea typeface="Calibri" panose="020F0502020204030204" pitchFamily="34" charset="0"/>
                <a:cs typeface="Times New Roman" panose="02020603050405020304" pitchFamily="18" charset="0"/>
              </a:rPr>
              <a:t>- adverbes en </a:t>
            </a:r>
            <a:r>
              <a:rPr lang="fr-FR" sz="1200" i="1" dirty="0">
                <a:solidFill>
                  <a:schemeClr val="tx1"/>
                </a:solidFill>
                <a:effectLst/>
                <a:latin typeface="+mn-lt"/>
                <a:ea typeface="Calibri" panose="020F0502020204030204" pitchFamily="34" charset="0"/>
                <a:cs typeface="Times New Roman" panose="02020603050405020304" pitchFamily="18" charset="0"/>
              </a:rPr>
              <a:t>-ment</a:t>
            </a:r>
            <a:endParaRPr lang="fr-FR" sz="1200" dirty="0">
              <a:solidFill>
                <a:schemeClr val="tx1"/>
              </a:solidFill>
              <a:effectLst/>
              <a:latin typeface="+mn-lt"/>
              <a:ea typeface="Calibri" panose="020F0502020204030204" pitchFamily="34" charset="0"/>
              <a:cs typeface="Times New Roman" panose="02020603050405020304" pitchFamily="18" charset="0"/>
            </a:endParaRPr>
          </a:p>
          <a:p>
            <a:r>
              <a:rPr lang="fr-FR" sz="1200" dirty="0">
                <a:solidFill>
                  <a:schemeClr val="tx1"/>
                </a:solidFill>
                <a:effectLst/>
                <a:latin typeface="+mn-lt"/>
                <a:ea typeface="Calibri" panose="020F0502020204030204" pitchFamily="34" charset="0"/>
                <a:cs typeface="Times New Roman" panose="02020603050405020304" pitchFamily="18" charset="0"/>
              </a:rPr>
              <a:t>- substitut</a:t>
            </a:r>
          </a:p>
          <a:p>
            <a:endParaRPr lang="fr-FR" dirty="0"/>
          </a:p>
        </p:txBody>
      </p:sp>
      <p:sp>
        <p:nvSpPr>
          <p:cNvPr id="4" name="Espace réservé du numéro de diapositive 3">
            <a:extLst>
              <a:ext uri="{FF2B5EF4-FFF2-40B4-BE49-F238E27FC236}">
                <a16:creationId xmlns:a16="http://schemas.microsoft.com/office/drawing/2014/main" id="{05C26693-42E3-C11C-106E-D6B5B98B5F45}"/>
              </a:ext>
            </a:extLst>
          </p:cNvPr>
          <p:cNvSpPr>
            <a:spLocks noGrp="1"/>
          </p:cNvSpPr>
          <p:nvPr>
            <p:ph type="sldNum" sz="quarter" idx="5"/>
          </p:nvPr>
        </p:nvSpPr>
        <p:spPr/>
        <p:txBody>
          <a:bodyPr/>
          <a:lstStyle/>
          <a:p>
            <a:fld id="{DED31AE9-63BD-2C46-83DF-3F7E40509CED}" type="slidenum">
              <a:rPr lang="fr-FR" smtClean="0"/>
              <a:t>43</a:t>
            </a:fld>
            <a:endParaRPr lang="fr-FR" dirty="0"/>
          </a:p>
        </p:txBody>
      </p:sp>
    </p:spTree>
    <p:extLst>
      <p:ext uri="{BB962C8B-B14F-4D97-AF65-F5344CB8AC3E}">
        <p14:creationId xmlns:p14="http://schemas.microsoft.com/office/powerpoint/2010/main" val="310879371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51B986-8477-2774-9C5B-A96032B54252}"/>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309609B8-79B3-7BC4-481A-7E2C57DDA233}"/>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8CB7B3F5-23B8-A83D-C426-DD82325E76BF}"/>
              </a:ext>
            </a:extLst>
          </p:cNvPr>
          <p:cNvSpPr>
            <a:spLocks noGrp="1"/>
          </p:cNvSpPr>
          <p:nvPr>
            <p:ph type="body" idx="1"/>
          </p:nvPr>
        </p:nvSpPr>
        <p:spPr/>
        <p:txBody>
          <a:bodyPr/>
          <a:lstStyle/>
          <a:p>
            <a:r>
              <a:rPr lang="fr-FR" sz="1200" dirty="0">
                <a:solidFill>
                  <a:schemeClr val="tx1"/>
                </a:solidFill>
                <a:effectLst/>
                <a:latin typeface="+mn-lt"/>
                <a:ea typeface="Calibri" panose="020F0502020204030204" pitchFamily="34" charset="0"/>
                <a:cs typeface="Times New Roman" panose="02020603050405020304" pitchFamily="18" charset="0"/>
              </a:rPr>
              <a:t>« C’est quoi, la différence ? »</a:t>
            </a:r>
          </a:p>
          <a:p>
            <a:pPr algn="just"/>
            <a:r>
              <a:rPr lang="fr-FR" sz="1200" u="sng" dirty="0">
                <a:solidFill>
                  <a:schemeClr val="tx1"/>
                </a:solidFill>
                <a:effectLst/>
                <a:latin typeface="+mn-lt"/>
                <a:ea typeface="Calibri" panose="020F0502020204030204" pitchFamily="34" charset="0"/>
                <a:cs typeface="Times New Roman" panose="02020603050405020304" pitchFamily="18" charset="0"/>
              </a:rPr>
              <a:t>Réponse attendue </a:t>
            </a:r>
            <a:r>
              <a:rPr lang="fr-FR" sz="1200" dirty="0">
                <a:solidFill>
                  <a:schemeClr val="tx1"/>
                </a:solidFill>
                <a:effectLst/>
                <a:latin typeface="+mn-lt"/>
                <a:ea typeface="Calibri" panose="020F0502020204030204" pitchFamily="34" charset="0"/>
                <a:cs typeface="Times New Roman" panose="02020603050405020304" pitchFamily="18" charset="0"/>
              </a:rPr>
              <a:t>:</a:t>
            </a:r>
          </a:p>
          <a:p>
            <a:pPr algn="just"/>
            <a:r>
              <a:rPr lang="fr-FR" sz="1200" dirty="0">
                <a:solidFill>
                  <a:schemeClr val="tx1"/>
                </a:solidFill>
                <a:effectLst/>
                <a:latin typeface="+mn-lt"/>
                <a:ea typeface="Calibri" panose="020F0502020204030204" pitchFamily="34" charset="0"/>
                <a:cs typeface="Times New Roman" panose="02020603050405020304" pitchFamily="18" charset="0"/>
              </a:rPr>
              <a:t>Dans </a:t>
            </a:r>
            <a:r>
              <a:rPr lang="fr-FR" sz="1200" i="1" dirty="0">
                <a:solidFill>
                  <a:schemeClr val="tx1"/>
                </a:solidFill>
                <a:effectLst/>
                <a:latin typeface="+mn-lt"/>
                <a:ea typeface="Calibri" panose="020F0502020204030204" pitchFamily="34" charset="0"/>
                <a:cs typeface="Times New Roman" panose="02020603050405020304" pitchFamily="18" charset="0"/>
              </a:rPr>
              <a:t>Juliette est sortie de la maison</a:t>
            </a:r>
            <a:r>
              <a:rPr lang="fr-FR" sz="1200" dirty="0">
                <a:solidFill>
                  <a:schemeClr val="tx1"/>
                </a:solidFill>
                <a:effectLst/>
                <a:latin typeface="+mn-lt"/>
                <a:ea typeface="Calibri" panose="020F0502020204030204" pitchFamily="34" charset="0"/>
                <a:cs typeface="Times New Roman" panose="02020603050405020304" pitchFamily="18" charset="0"/>
              </a:rPr>
              <a:t>, on utilise l’auxiliaire </a:t>
            </a:r>
            <a:r>
              <a:rPr lang="fr-FR" sz="1200" i="1" dirty="0">
                <a:solidFill>
                  <a:schemeClr val="tx1"/>
                </a:solidFill>
                <a:effectLst/>
                <a:latin typeface="+mn-lt"/>
                <a:ea typeface="Calibri" panose="020F0502020204030204" pitchFamily="34" charset="0"/>
                <a:cs typeface="Times New Roman" panose="02020603050405020304" pitchFamily="18" charset="0"/>
              </a:rPr>
              <a:t>être</a:t>
            </a:r>
            <a:r>
              <a:rPr lang="fr-FR" sz="1200" dirty="0">
                <a:solidFill>
                  <a:schemeClr val="tx1"/>
                </a:solidFill>
                <a:effectLst/>
                <a:latin typeface="+mn-lt"/>
                <a:ea typeface="Calibri" panose="020F0502020204030204" pitchFamily="34" charset="0"/>
                <a:cs typeface="Times New Roman" panose="02020603050405020304" pitchFamily="18" charset="0"/>
              </a:rPr>
              <a:t> pour fabriquer le passé composé du verbe </a:t>
            </a:r>
            <a:r>
              <a:rPr lang="fr-FR" sz="1200" i="1" dirty="0">
                <a:solidFill>
                  <a:schemeClr val="tx1"/>
                </a:solidFill>
                <a:effectLst/>
                <a:latin typeface="+mn-lt"/>
                <a:ea typeface="Calibri" panose="020F0502020204030204" pitchFamily="34" charset="0"/>
                <a:cs typeface="Times New Roman" panose="02020603050405020304" pitchFamily="18" charset="0"/>
              </a:rPr>
              <a:t>sortir.</a:t>
            </a:r>
            <a:endParaRPr lang="fr-FR" sz="1200" dirty="0">
              <a:solidFill>
                <a:schemeClr val="tx1"/>
              </a:solidFill>
              <a:effectLst/>
              <a:latin typeface="+mn-lt"/>
              <a:ea typeface="Calibri" panose="020F0502020204030204" pitchFamily="34" charset="0"/>
              <a:cs typeface="Times New Roman" panose="02020603050405020304" pitchFamily="18" charset="0"/>
            </a:endParaRPr>
          </a:p>
          <a:p>
            <a:pPr algn="just"/>
            <a:r>
              <a:rPr lang="fr-FR" sz="1200" dirty="0">
                <a:solidFill>
                  <a:schemeClr val="tx1"/>
                </a:solidFill>
                <a:effectLst/>
                <a:latin typeface="+mn-lt"/>
                <a:ea typeface="Calibri" panose="020F0502020204030204" pitchFamily="34" charset="0"/>
                <a:cs typeface="Times New Roman" panose="02020603050405020304" pitchFamily="18" charset="0"/>
              </a:rPr>
              <a:t>Dans </a:t>
            </a:r>
            <a:r>
              <a:rPr lang="fr-FR" sz="1200" i="1" dirty="0">
                <a:solidFill>
                  <a:schemeClr val="tx1"/>
                </a:solidFill>
                <a:effectLst/>
                <a:latin typeface="+mn-lt"/>
                <a:ea typeface="Calibri" panose="020F0502020204030204" pitchFamily="34" charset="0"/>
                <a:cs typeface="Times New Roman" panose="02020603050405020304" pitchFamily="18" charset="0"/>
              </a:rPr>
              <a:t>Juliette a sorti son parapluie</a:t>
            </a:r>
            <a:r>
              <a:rPr lang="fr-FR" sz="1200" dirty="0">
                <a:solidFill>
                  <a:schemeClr val="tx1"/>
                </a:solidFill>
                <a:effectLst/>
                <a:latin typeface="+mn-lt"/>
                <a:ea typeface="Calibri" panose="020F0502020204030204" pitchFamily="34" charset="0"/>
                <a:cs typeface="Times New Roman" panose="02020603050405020304" pitchFamily="18" charset="0"/>
              </a:rPr>
              <a:t>, on utilise l’auxiliaire </a:t>
            </a:r>
            <a:r>
              <a:rPr lang="fr-FR" sz="1200" i="1" dirty="0">
                <a:solidFill>
                  <a:schemeClr val="tx1"/>
                </a:solidFill>
                <a:effectLst/>
                <a:latin typeface="+mn-lt"/>
                <a:ea typeface="Calibri" panose="020F0502020204030204" pitchFamily="34" charset="0"/>
                <a:cs typeface="Times New Roman" panose="02020603050405020304" pitchFamily="18" charset="0"/>
              </a:rPr>
              <a:t>avoir</a:t>
            </a:r>
            <a:r>
              <a:rPr lang="fr-FR" sz="1200" dirty="0">
                <a:solidFill>
                  <a:schemeClr val="tx1"/>
                </a:solidFill>
                <a:effectLst/>
                <a:latin typeface="+mn-lt"/>
                <a:ea typeface="Calibri" panose="020F0502020204030204" pitchFamily="34" charset="0"/>
                <a:cs typeface="Times New Roman" panose="02020603050405020304" pitchFamily="18" charset="0"/>
              </a:rPr>
              <a:t> pour fabriquer le passé composé du verbe </a:t>
            </a:r>
            <a:r>
              <a:rPr lang="fr-FR" sz="1200" i="1" dirty="0">
                <a:solidFill>
                  <a:schemeClr val="tx1"/>
                </a:solidFill>
                <a:effectLst/>
                <a:latin typeface="+mn-lt"/>
                <a:ea typeface="Calibri" panose="020F0502020204030204" pitchFamily="34" charset="0"/>
                <a:cs typeface="Times New Roman" panose="02020603050405020304" pitchFamily="18" charset="0"/>
              </a:rPr>
              <a:t>sortir</a:t>
            </a:r>
            <a:r>
              <a:rPr lang="fr-FR" sz="1200" dirty="0">
                <a:solidFill>
                  <a:schemeClr val="tx1"/>
                </a:solidFill>
                <a:effectLst/>
                <a:latin typeface="+mn-lt"/>
                <a:ea typeface="Calibri" panose="020F0502020204030204" pitchFamily="34" charset="0"/>
                <a:cs typeface="Times New Roman" panose="02020603050405020304" pitchFamily="18" charset="0"/>
              </a:rPr>
              <a:t>.</a:t>
            </a:r>
          </a:p>
          <a:p>
            <a:pPr algn="just"/>
            <a:r>
              <a:rPr lang="fr-FR" sz="800" dirty="0">
                <a:solidFill>
                  <a:schemeClr val="tx1"/>
                </a:solidFill>
                <a:effectLst/>
                <a:latin typeface="+mn-lt"/>
                <a:ea typeface="Calibri" panose="020F0502020204030204" pitchFamily="34" charset="0"/>
                <a:cs typeface="Times New Roman" panose="02020603050405020304" pitchFamily="18" charset="0"/>
              </a:rPr>
              <a:t> </a:t>
            </a:r>
          </a:p>
          <a:p>
            <a:pPr algn="just"/>
            <a:r>
              <a:rPr lang="fr-FR" sz="1200" b="1" dirty="0">
                <a:solidFill>
                  <a:schemeClr val="tx1"/>
                </a:solidFill>
                <a:effectLst/>
                <a:latin typeface="+mn-lt"/>
                <a:ea typeface="Calibri" panose="020F0502020204030204" pitchFamily="34" charset="0"/>
                <a:cs typeface="Times New Roman" panose="02020603050405020304" pitchFamily="18" charset="0"/>
              </a:rPr>
              <a:t>Annoncer</a:t>
            </a:r>
            <a:r>
              <a:rPr lang="fr-FR" sz="1200" dirty="0">
                <a:solidFill>
                  <a:schemeClr val="tx1"/>
                </a:solidFill>
                <a:effectLst/>
                <a:latin typeface="+mn-lt"/>
                <a:ea typeface="Calibri" panose="020F0502020204030204" pitchFamily="34" charset="0"/>
                <a:cs typeface="Times New Roman" panose="02020603050405020304" pitchFamily="18" charset="0"/>
              </a:rPr>
              <a:t> : « Certains verbes se conjuguent au passé composé soit avec l’auxiliaire</a:t>
            </a:r>
            <a:r>
              <a:rPr lang="fr-FR" sz="1200" i="1" dirty="0">
                <a:solidFill>
                  <a:schemeClr val="tx1"/>
                </a:solidFill>
                <a:effectLst/>
                <a:latin typeface="+mn-lt"/>
                <a:ea typeface="Calibri" panose="020F0502020204030204" pitchFamily="34" charset="0"/>
                <a:cs typeface="Times New Roman" panose="02020603050405020304" pitchFamily="18" charset="0"/>
              </a:rPr>
              <a:t> avoir</a:t>
            </a:r>
            <a:r>
              <a:rPr lang="fr-FR" sz="1200" dirty="0">
                <a:solidFill>
                  <a:schemeClr val="tx1"/>
                </a:solidFill>
                <a:effectLst/>
                <a:latin typeface="+mn-lt"/>
                <a:ea typeface="Calibri" panose="020F0502020204030204" pitchFamily="34" charset="0"/>
                <a:cs typeface="Times New Roman" panose="02020603050405020304" pitchFamily="18" charset="0"/>
              </a:rPr>
              <a:t>, soit avec l’auxiliaire </a:t>
            </a:r>
            <a:r>
              <a:rPr lang="fr-FR" sz="1200" i="1" dirty="0">
                <a:solidFill>
                  <a:schemeClr val="tx1"/>
                </a:solidFill>
                <a:effectLst/>
                <a:latin typeface="+mn-lt"/>
                <a:ea typeface="Calibri" panose="020F0502020204030204" pitchFamily="34" charset="0"/>
                <a:cs typeface="Times New Roman" panose="02020603050405020304" pitchFamily="18" charset="0"/>
              </a:rPr>
              <a:t>être</a:t>
            </a:r>
            <a:r>
              <a:rPr lang="fr-FR" sz="1200" dirty="0">
                <a:solidFill>
                  <a:schemeClr val="tx1"/>
                </a:solidFill>
                <a:effectLst/>
                <a:latin typeface="+mn-lt"/>
                <a:ea typeface="Calibri" panose="020F0502020204030204" pitchFamily="34" charset="0"/>
                <a:cs typeface="Times New Roman" panose="02020603050405020304" pitchFamily="18" charset="0"/>
              </a:rPr>
              <a:t>. Aujourd’hui, on va voir s’il est possible de trouver de ‘petites règles’ qui nous aideraient à savoir s’il faut l’auxiliaire </a:t>
            </a:r>
            <a:r>
              <a:rPr lang="fr-FR" sz="1200" i="1" dirty="0">
                <a:solidFill>
                  <a:schemeClr val="tx1"/>
                </a:solidFill>
                <a:effectLst/>
                <a:latin typeface="+mn-lt"/>
                <a:ea typeface="Calibri" panose="020F0502020204030204" pitchFamily="34" charset="0"/>
                <a:cs typeface="Times New Roman" panose="02020603050405020304" pitchFamily="18" charset="0"/>
              </a:rPr>
              <a:t>avoir</a:t>
            </a:r>
            <a:r>
              <a:rPr lang="fr-FR" sz="1200" dirty="0">
                <a:solidFill>
                  <a:schemeClr val="tx1"/>
                </a:solidFill>
                <a:effectLst/>
                <a:latin typeface="+mn-lt"/>
                <a:ea typeface="Calibri" panose="020F0502020204030204" pitchFamily="34" charset="0"/>
                <a:cs typeface="Times New Roman" panose="02020603050405020304" pitchFamily="18" charset="0"/>
              </a:rPr>
              <a:t> ou l’auxiliaire </a:t>
            </a:r>
            <a:r>
              <a:rPr lang="fr-FR" sz="1200" i="1" dirty="0">
                <a:solidFill>
                  <a:schemeClr val="tx1"/>
                </a:solidFill>
                <a:effectLst/>
                <a:latin typeface="+mn-lt"/>
                <a:ea typeface="Calibri" panose="020F0502020204030204" pitchFamily="34" charset="0"/>
                <a:cs typeface="Times New Roman" panose="02020603050405020304" pitchFamily="18" charset="0"/>
              </a:rPr>
              <a:t>être</a:t>
            </a:r>
            <a:r>
              <a:rPr lang="fr-FR" sz="1200" dirty="0">
                <a:solidFill>
                  <a:schemeClr val="tx1"/>
                </a:solidFill>
                <a:effectLst/>
                <a:latin typeface="+mn-lt"/>
                <a:ea typeface="Calibri" panose="020F0502020204030204" pitchFamily="34" charset="0"/>
                <a:cs typeface="Times New Roman" panose="02020603050405020304" pitchFamily="18" charset="0"/>
              </a:rPr>
              <a:t>. »</a:t>
            </a:r>
            <a:endParaRPr lang="fr-FR" sz="1200" dirty="0">
              <a:solidFill>
                <a:schemeClr val="tx1"/>
              </a:solidFill>
              <a:effectLst/>
              <a:latin typeface="+mn-lt"/>
              <a:ea typeface="Calibri" panose="020F0502020204030204" pitchFamily="34" charset="0"/>
            </a:endParaRPr>
          </a:p>
          <a:p>
            <a:endParaRPr lang="fr-FR" sz="1800" dirty="0">
              <a:effectLst/>
              <a:latin typeface="Times New Roman" panose="02020603050405020304" pitchFamily="18" charset="0"/>
              <a:ea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fr-FR" sz="1800" dirty="0">
              <a:effectLst/>
              <a:latin typeface="Times New Roman" panose="02020603050405020304" pitchFamily="18" charset="0"/>
              <a:ea typeface="Calibri" panose="020F0502020204030204" pitchFamily="34" charset="0"/>
            </a:endParaRPr>
          </a:p>
          <a:p>
            <a:endParaRPr lang="fr-FR" sz="1200" dirty="0">
              <a:solidFill>
                <a:schemeClr val="tx1"/>
              </a:solidFill>
              <a:latin typeface="+mn-lt"/>
            </a:endParaRPr>
          </a:p>
        </p:txBody>
      </p:sp>
      <p:sp>
        <p:nvSpPr>
          <p:cNvPr id="4" name="Espace réservé du numéro de diapositive 3">
            <a:extLst>
              <a:ext uri="{FF2B5EF4-FFF2-40B4-BE49-F238E27FC236}">
                <a16:creationId xmlns:a16="http://schemas.microsoft.com/office/drawing/2014/main" id="{026E31FB-D06B-2AC1-D3EA-BE3386FEBEA9}"/>
              </a:ext>
            </a:extLst>
          </p:cNvPr>
          <p:cNvSpPr>
            <a:spLocks noGrp="1"/>
          </p:cNvSpPr>
          <p:nvPr>
            <p:ph type="sldNum" sz="quarter" idx="5"/>
          </p:nvPr>
        </p:nvSpPr>
        <p:spPr/>
        <p:txBody>
          <a:bodyPr/>
          <a:lstStyle/>
          <a:p>
            <a:fld id="{DED31AE9-63BD-2C46-83DF-3F7E40509CED}" type="slidenum">
              <a:rPr lang="fr-FR" smtClean="0"/>
              <a:t>5</a:t>
            </a:fld>
            <a:endParaRPr lang="fr-FR" dirty="0"/>
          </a:p>
        </p:txBody>
      </p:sp>
    </p:spTree>
    <p:extLst>
      <p:ext uri="{BB962C8B-B14F-4D97-AF65-F5344CB8AC3E}">
        <p14:creationId xmlns:p14="http://schemas.microsoft.com/office/powerpoint/2010/main" val="131174016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fr-FR" sz="1200" b="1" dirty="0">
                <a:solidFill>
                  <a:schemeClr val="tx1"/>
                </a:solidFill>
                <a:effectLst/>
                <a:latin typeface="+mn-lt"/>
                <a:ea typeface="Calibri" panose="020F0502020204030204" pitchFamily="34" charset="0"/>
                <a:cs typeface="Times New Roman" panose="02020603050405020304" pitchFamily="18" charset="0"/>
              </a:rPr>
              <a:t>PHASE 2 – </a:t>
            </a:r>
            <a:r>
              <a:rPr lang="fr-FR" sz="1200" b="1" i="1" dirty="0">
                <a:solidFill>
                  <a:schemeClr val="tx1"/>
                </a:solidFill>
                <a:effectLst/>
                <a:highlight>
                  <a:srgbClr val="D3D3D3"/>
                </a:highlight>
                <a:latin typeface="+mn-lt"/>
                <a:ea typeface="Calibri" panose="020F0502020204030204" pitchFamily="34" charset="0"/>
                <a:cs typeface="Times New Roman" panose="02020603050405020304" pitchFamily="18" charset="0"/>
              </a:rPr>
              <a:t>Variation </a:t>
            </a:r>
            <a:r>
              <a:rPr lang="fr-FR" sz="1200" b="1" dirty="0">
                <a:solidFill>
                  <a:schemeClr val="tx1"/>
                </a:solidFill>
                <a:effectLst/>
                <a:latin typeface="+mn-lt"/>
                <a:ea typeface="Calibri" panose="020F0502020204030204" pitchFamily="34" charset="0"/>
                <a:cs typeface="Times New Roman" panose="02020603050405020304" pitchFamily="18" charset="0"/>
              </a:rPr>
              <a:t>– </a:t>
            </a:r>
            <a:r>
              <a:rPr lang="fr-FR" sz="1200" b="1" dirty="0">
                <a:solidFill>
                  <a:schemeClr val="tx1"/>
                </a:solidFill>
                <a:effectLst/>
                <a:latin typeface="+mn-lt"/>
                <a:ea typeface="Calibri" panose="020F0502020204030204" pitchFamily="34" charset="0"/>
              </a:rPr>
              <a:t>Identifier l’auxiliaire des verbes de changement de lieu</a:t>
            </a:r>
            <a:r>
              <a:rPr lang="fr-FR" sz="1200" dirty="0">
                <a:solidFill>
                  <a:schemeClr val="tx1"/>
                </a:solidFill>
                <a:effectLst/>
                <a:latin typeface="+mn-lt"/>
              </a:rPr>
              <a:t> </a:t>
            </a:r>
            <a:endParaRPr lang="fr-FR" sz="1200" b="1" dirty="0">
              <a:solidFill>
                <a:schemeClr val="tx1"/>
              </a:solidFill>
              <a:effectLst/>
              <a:latin typeface="+mn-lt"/>
              <a:ea typeface="Calibri" panose="020F0502020204030204" pitchFamily="34" charset="0"/>
              <a:cs typeface="Times New Roman" panose="02020603050405020304" pitchFamily="18"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lang="fr-FR" sz="1200" b="1" dirty="0">
              <a:solidFill>
                <a:schemeClr val="tx1"/>
              </a:solidFill>
              <a:effectLst/>
              <a:latin typeface="+mn-lt"/>
              <a:ea typeface="Calibri" panose="020F0502020204030204" pitchFamily="34" charset="0"/>
              <a:cs typeface="Times New Roman" panose="02020603050405020304" pitchFamily="18" charset="0"/>
            </a:endParaRPr>
          </a:p>
          <a:p>
            <a:pPr algn="just"/>
            <a:r>
              <a:rPr lang="fr-FR" sz="1200" b="1" kern="0" dirty="0">
                <a:solidFill>
                  <a:schemeClr val="tx1"/>
                </a:solidFill>
                <a:effectLst/>
                <a:latin typeface="+mn-lt"/>
                <a:ea typeface="Calibri" panose="020F0502020204030204" pitchFamily="34" charset="0"/>
              </a:rPr>
              <a:t>Distribuer</a:t>
            </a:r>
            <a:r>
              <a:rPr lang="fr-FR" sz="1200" kern="0" dirty="0">
                <a:solidFill>
                  <a:schemeClr val="tx1"/>
                </a:solidFill>
                <a:effectLst/>
                <a:latin typeface="+mn-lt"/>
                <a:ea typeface="Calibri" panose="020F0502020204030204" pitchFamily="34" charset="0"/>
              </a:rPr>
              <a:t> les paires de phrases (cf. </a:t>
            </a:r>
            <a:r>
              <a:rPr lang="fr-FR" sz="1200" i="1" kern="0" dirty="0">
                <a:solidFill>
                  <a:schemeClr val="tx1"/>
                </a:solidFill>
                <a:effectLst/>
                <a:latin typeface="+mn-lt"/>
                <a:ea typeface="Calibri" panose="020F0502020204030204" pitchFamily="34" charset="0"/>
              </a:rPr>
              <a:t>Fiche photocopiable</a:t>
            </a:r>
            <a:r>
              <a:rPr lang="fr-FR" sz="1200" kern="0" dirty="0">
                <a:solidFill>
                  <a:schemeClr val="tx1"/>
                </a:solidFill>
                <a:effectLst/>
                <a:latin typeface="+mn-lt"/>
                <a:ea typeface="Calibri" panose="020F0502020204030204" pitchFamily="34" charset="0"/>
              </a:rPr>
              <a:t>) et </a:t>
            </a:r>
            <a:r>
              <a:rPr lang="fr-FR" sz="1200" b="1" kern="0" dirty="0">
                <a:solidFill>
                  <a:schemeClr val="tx1"/>
                </a:solidFill>
                <a:effectLst/>
                <a:latin typeface="+mn-lt"/>
                <a:ea typeface="Calibri" panose="020F0502020204030204" pitchFamily="34" charset="0"/>
              </a:rPr>
              <a:t>donner la consigne </a:t>
            </a:r>
            <a:r>
              <a:rPr lang="fr-FR" sz="1200" kern="0" dirty="0">
                <a:solidFill>
                  <a:schemeClr val="tx1"/>
                </a:solidFill>
                <a:effectLst/>
                <a:latin typeface="+mn-lt"/>
                <a:ea typeface="Calibri" panose="020F0502020204030204" pitchFamily="34" charset="0"/>
              </a:rPr>
              <a:t>: « </a:t>
            </a:r>
            <a:r>
              <a:rPr lang="fr-FR" sz="1200" dirty="0">
                <a:solidFill>
                  <a:schemeClr val="tx1"/>
                </a:solidFill>
                <a:effectLst/>
                <a:latin typeface="+mn-lt"/>
                <a:ea typeface="Calibri" panose="020F0502020204030204" pitchFamily="34" charset="0"/>
              </a:rPr>
              <a:t>Mettez ces phrases au passé composé.</a:t>
            </a:r>
            <a:r>
              <a:rPr lang="fr-FR" sz="1200" kern="0" dirty="0">
                <a:solidFill>
                  <a:schemeClr val="tx1"/>
                </a:solidFill>
                <a:effectLst/>
                <a:latin typeface="+mn-lt"/>
                <a:ea typeface="Calibri" panose="020F0502020204030204" pitchFamily="34" charset="0"/>
              </a:rPr>
              <a:t> »</a:t>
            </a:r>
          </a:p>
          <a:p>
            <a:pPr algn="just"/>
            <a:r>
              <a:rPr lang="fr-FR" sz="1200" u="sng" kern="0" dirty="0">
                <a:solidFill>
                  <a:schemeClr val="tx1"/>
                </a:solidFill>
                <a:effectLst/>
                <a:latin typeface="+mn-lt"/>
              </a:rPr>
              <a:t>Résultat attendu </a:t>
            </a:r>
            <a:r>
              <a:rPr lang="fr-FR" sz="1200" kern="0" dirty="0">
                <a:solidFill>
                  <a:schemeClr val="tx1"/>
                </a:solidFill>
                <a:effectLst/>
                <a:latin typeface="+mn-lt"/>
              </a:rPr>
              <a:t>:</a:t>
            </a:r>
          </a:p>
          <a:p>
            <a:pPr algn="just"/>
            <a:r>
              <a:rPr lang="fr-FR" sz="1200" kern="0" dirty="0">
                <a:solidFill>
                  <a:schemeClr val="tx1"/>
                </a:solidFill>
                <a:effectLst/>
                <a:latin typeface="+mn-lt"/>
              </a:rPr>
              <a:t>[Voir diapositive suivante]</a:t>
            </a:r>
            <a:r>
              <a:rPr lang="fr-FR" sz="1200" dirty="0">
                <a:solidFill>
                  <a:schemeClr val="tx1"/>
                </a:solidFill>
                <a:effectLst/>
                <a:latin typeface="+mn-lt"/>
              </a:rPr>
              <a:t> </a:t>
            </a:r>
            <a:endParaRPr lang="fr-FR" sz="1200" b="1" dirty="0">
              <a:solidFill>
                <a:schemeClr val="tx1"/>
              </a:solidFill>
              <a:effectLst/>
              <a:latin typeface="+mn-lt"/>
              <a:ea typeface="Calibri" panose="020F0502020204030204" pitchFamily="34" charset="0"/>
              <a:cs typeface="Times New Roman" panose="02020603050405020304" pitchFamily="18" charset="0"/>
            </a:endParaRPr>
          </a:p>
        </p:txBody>
      </p:sp>
      <p:sp>
        <p:nvSpPr>
          <p:cNvPr id="4" name="Espace réservé du numéro de diapositive 3"/>
          <p:cNvSpPr>
            <a:spLocks noGrp="1"/>
          </p:cNvSpPr>
          <p:nvPr>
            <p:ph type="sldNum" sz="quarter" idx="5"/>
          </p:nvPr>
        </p:nvSpPr>
        <p:spPr/>
        <p:txBody>
          <a:bodyPr/>
          <a:lstStyle/>
          <a:p>
            <a:fld id="{DED31AE9-63BD-2C46-83DF-3F7E40509CED}" type="slidenum">
              <a:rPr lang="fr-FR" smtClean="0"/>
              <a:t>6</a:t>
            </a:fld>
            <a:endParaRPr lang="fr-FR" dirty="0"/>
          </a:p>
        </p:txBody>
      </p:sp>
    </p:spTree>
    <p:extLst>
      <p:ext uri="{BB962C8B-B14F-4D97-AF65-F5344CB8AC3E}">
        <p14:creationId xmlns:p14="http://schemas.microsoft.com/office/powerpoint/2010/main" val="155372554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2521E2-0386-131D-E582-A431C1EADE69}"/>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A2279BDE-C75F-0972-42BA-7D33F234BB97}"/>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C831C1FC-781F-E2B9-9846-FBDEC7822FA1}"/>
              </a:ext>
            </a:extLst>
          </p:cNvPr>
          <p:cNvSpPr>
            <a:spLocks noGrp="1"/>
          </p:cNvSpPr>
          <p:nvPr>
            <p:ph type="body" idx="1"/>
          </p:nvPr>
        </p:nvSpPr>
        <p:spPr/>
        <p:txBody>
          <a:bodyPr/>
          <a:lstStyle/>
          <a:p>
            <a:r>
              <a:rPr lang="fr-FR" sz="1200" b="1" dirty="0">
                <a:solidFill>
                  <a:schemeClr val="tx1"/>
                </a:solidFill>
                <a:effectLst/>
                <a:latin typeface="+mn-lt"/>
                <a:ea typeface="Calibri" panose="020F0502020204030204" pitchFamily="34" charset="0"/>
                <a:cs typeface="Times New Roman" panose="02020603050405020304" pitchFamily="18" charset="0"/>
              </a:rPr>
              <a:t>Demander</a:t>
            </a:r>
            <a:r>
              <a:rPr lang="fr-FR" sz="1200" dirty="0">
                <a:solidFill>
                  <a:schemeClr val="tx1"/>
                </a:solidFill>
                <a:effectLst/>
                <a:latin typeface="+mn-lt"/>
                <a:ea typeface="Calibri" panose="020F0502020204030204" pitchFamily="34" charset="0"/>
                <a:cs typeface="Times New Roman" panose="02020603050405020304" pitchFamily="18" charset="0"/>
              </a:rPr>
              <a:t> : « Cherchez ce qui est pareil pour toutes les paires de phrases. »</a:t>
            </a:r>
          </a:p>
          <a:p>
            <a:r>
              <a:rPr lang="fr-FR" sz="1200" u="sng" dirty="0">
                <a:solidFill>
                  <a:schemeClr val="tx1"/>
                </a:solidFill>
                <a:effectLst/>
                <a:latin typeface="+mn-lt"/>
                <a:ea typeface="Calibri" panose="020F0502020204030204" pitchFamily="34" charset="0"/>
                <a:cs typeface="Times New Roman" panose="02020603050405020304" pitchFamily="18" charset="0"/>
              </a:rPr>
              <a:t>Réponse attendue </a:t>
            </a:r>
            <a:r>
              <a:rPr lang="fr-FR" sz="1200" dirty="0">
                <a:solidFill>
                  <a:schemeClr val="tx1"/>
                </a:solidFill>
                <a:effectLst/>
                <a:latin typeface="+mn-lt"/>
                <a:ea typeface="Calibri" panose="020F0502020204030204" pitchFamily="34" charset="0"/>
                <a:cs typeface="Times New Roman" panose="02020603050405020304" pitchFamily="18" charset="0"/>
              </a:rPr>
              <a:t>:</a:t>
            </a:r>
          </a:p>
          <a:p>
            <a:pPr algn="just"/>
            <a:r>
              <a:rPr lang="fr-FR" sz="1200" dirty="0">
                <a:solidFill>
                  <a:schemeClr val="tx1"/>
                </a:solidFill>
                <a:effectLst/>
                <a:latin typeface="+mn-lt"/>
                <a:ea typeface="Calibri" panose="020F0502020204030204" pitchFamily="34" charset="0"/>
                <a:cs typeface="Times New Roman" panose="02020603050405020304" pitchFamily="18" charset="0"/>
              </a:rPr>
              <a:t>Dans chaque paire de phrases, on utilise une fois l’auxiliaire </a:t>
            </a:r>
            <a:r>
              <a:rPr lang="fr-FR" sz="1200" i="1" dirty="0">
                <a:solidFill>
                  <a:schemeClr val="tx1"/>
                </a:solidFill>
                <a:effectLst/>
                <a:latin typeface="+mn-lt"/>
                <a:ea typeface="Calibri" panose="020F0502020204030204" pitchFamily="34" charset="0"/>
                <a:cs typeface="Times New Roman" panose="02020603050405020304" pitchFamily="18" charset="0"/>
              </a:rPr>
              <a:t>être</a:t>
            </a:r>
            <a:r>
              <a:rPr lang="fr-FR" sz="1200" dirty="0">
                <a:solidFill>
                  <a:schemeClr val="tx1"/>
                </a:solidFill>
                <a:effectLst/>
                <a:latin typeface="+mn-lt"/>
                <a:ea typeface="Calibri" panose="020F0502020204030204" pitchFamily="34" charset="0"/>
                <a:cs typeface="Times New Roman" panose="02020603050405020304" pitchFamily="18" charset="0"/>
              </a:rPr>
              <a:t> et une fois l’auxiliaire </a:t>
            </a:r>
            <a:r>
              <a:rPr lang="fr-FR" sz="1200" i="1" dirty="0">
                <a:solidFill>
                  <a:schemeClr val="tx1"/>
                </a:solidFill>
                <a:effectLst/>
                <a:latin typeface="+mn-lt"/>
                <a:ea typeface="Calibri" panose="020F0502020204030204" pitchFamily="34" charset="0"/>
                <a:cs typeface="Times New Roman" panose="02020603050405020304" pitchFamily="18" charset="0"/>
              </a:rPr>
              <a:t>avoir</a:t>
            </a:r>
            <a:r>
              <a:rPr lang="fr-FR" sz="1200" dirty="0">
                <a:solidFill>
                  <a:schemeClr val="tx1"/>
                </a:solidFill>
                <a:effectLst/>
                <a:latin typeface="+mn-lt"/>
                <a:ea typeface="Calibri" panose="020F0502020204030204" pitchFamily="34" charset="0"/>
                <a:cs typeface="Times New Roman" panose="02020603050405020304" pitchFamily="18" charset="0"/>
              </a:rPr>
              <a:t>.</a:t>
            </a:r>
          </a:p>
          <a:p>
            <a:pPr algn="just"/>
            <a:r>
              <a:rPr lang="fr-FR" sz="1200" dirty="0">
                <a:solidFill>
                  <a:schemeClr val="tx1"/>
                </a:solidFill>
                <a:effectLst/>
                <a:latin typeface="+mn-lt"/>
                <a:ea typeface="Calibri" panose="020F0502020204030204" pitchFamily="34" charset="0"/>
                <a:cs typeface="Times New Roman" panose="02020603050405020304" pitchFamily="18" charset="0"/>
              </a:rPr>
              <a:t> </a:t>
            </a:r>
          </a:p>
          <a:p>
            <a:pPr algn="just"/>
            <a:r>
              <a:rPr lang="fr-FR" sz="1200" b="1" dirty="0">
                <a:solidFill>
                  <a:schemeClr val="tx1"/>
                </a:solidFill>
                <a:effectLst/>
                <a:latin typeface="+mn-lt"/>
                <a:ea typeface="Calibri" panose="020F0502020204030204" pitchFamily="34" charset="0"/>
                <a:cs typeface="Times New Roman" panose="02020603050405020304" pitchFamily="18" charset="0"/>
              </a:rPr>
              <a:t>Annoncer</a:t>
            </a:r>
            <a:r>
              <a:rPr lang="fr-FR" sz="1200" dirty="0">
                <a:solidFill>
                  <a:schemeClr val="tx1"/>
                </a:solidFill>
                <a:effectLst/>
                <a:latin typeface="+mn-lt"/>
                <a:ea typeface="Calibri" panose="020F0502020204030204" pitchFamily="34" charset="0"/>
                <a:cs typeface="Times New Roman" panose="02020603050405020304" pitchFamily="18" charset="0"/>
              </a:rPr>
              <a:t> : « Maintenant, on va chercher pourquoi avec ces verbes on utilise parfois </a:t>
            </a:r>
            <a:r>
              <a:rPr lang="fr-FR" sz="1200" i="1" dirty="0">
                <a:solidFill>
                  <a:schemeClr val="tx1"/>
                </a:solidFill>
                <a:effectLst/>
                <a:latin typeface="+mn-lt"/>
                <a:ea typeface="Calibri" panose="020F0502020204030204" pitchFamily="34" charset="0"/>
                <a:cs typeface="Times New Roman" panose="02020603050405020304" pitchFamily="18" charset="0"/>
              </a:rPr>
              <a:t>être</a:t>
            </a:r>
            <a:r>
              <a:rPr lang="fr-FR" sz="1200" dirty="0">
                <a:solidFill>
                  <a:schemeClr val="tx1"/>
                </a:solidFill>
                <a:effectLst/>
                <a:latin typeface="+mn-lt"/>
                <a:ea typeface="Calibri" panose="020F0502020204030204" pitchFamily="34" charset="0"/>
                <a:cs typeface="Times New Roman" panose="02020603050405020304" pitchFamily="18" charset="0"/>
              </a:rPr>
              <a:t>, et parfois </a:t>
            </a:r>
            <a:r>
              <a:rPr lang="fr-FR" sz="1200" i="1" dirty="0">
                <a:solidFill>
                  <a:schemeClr val="tx1"/>
                </a:solidFill>
                <a:effectLst/>
                <a:latin typeface="+mn-lt"/>
                <a:ea typeface="Calibri" panose="020F0502020204030204" pitchFamily="34" charset="0"/>
                <a:cs typeface="Times New Roman" panose="02020603050405020304" pitchFamily="18" charset="0"/>
              </a:rPr>
              <a:t>avoir</a:t>
            </a:r>
            <a:r>
              <a:rPr lang="fr-FR" sz="1200" dirty="0">
                <a:solidFill>
                  <a:schemeClr val="tx1"/>
                </a:solidFill>
                <a:effectLst/>
                <a:latin typeface="+mn-lt"/>
                <a:ea typeface="Calibri" panose="020F0502020204030204" pitchFamily="34" charset="0"/>
                <a:cs typeface="Times New Roman" panose="02020603050405020304" pitchFamily="18" charset="0"/>
              </a:rPr>
              <a:t>. » </a:t>
            </a:r>
            <a:r>
              <a:rPr lang="fr-FR" sz="1200" b="0" dirty="0">
                <a:solidFill>
                  <a:schemeClr val="tx1"/>
                </a:solidFill>
                <a:effectLst/>
                <a:latin typeface="+mn-lt"/>
                <a:ea typeface="Calibri" panose="020F0502020204030204" pitchFamily="34" charset="0"/>
                <a:cs typeface="Times New Roman" panose="02020603050405020304" pitchFamily="18" charset="0"/>
              </a:rPr>
              <a:t>et </a:t>
            </a:r>
            <a:r>
              <a:rPr lang="fr-FR" sz="1200" b="1" dirty="0">
                <a:solidFill>
                  <a:schemeClr val="tx1"/>
                </a:solidFill>
                <a:effectLst/>
                <a:latin typeface="+mn-lt"/>
                <a:ea typeface="Calibri" panose="020F0502020204030204" pitchFamily="34" charset="0"/>
                <a:cs typeface="Times New Roman" panose="02020603050405020304" pitchFamily="18" charset="0"/>
              </a:rPr>
              <a:t>donner la consigne </a:t>
            </a:r>
            <a:r>
              <a:rPr lang="fr-FR" sz="1200" dirty="0">
                <a:solidFill>
                  <a:schemeClr val="tx1"/>
                </a:solidFill>
                <a:effectLst/>
                <a:latin typeface="+mn-lt"/>
                <a:ea typeface="Calibri" panose="020F0502020204030204" pitchFamily="34" charset="0"/>
                <a:cs typeface="Times New Roman" panose="02020603050405020304" pitchFamily="18" charset="0"/>
              </a:rPr>
              <a:t>: « Classez toutes les phrases avec l’auxiliaire </a:t>
            </a:r>
            <a:r>
              <a:rPr lang="fr-FR" sz="1200" i="1" dirty="0">
                <a:solidFill>
                  <a:schemeClr val="tx1"/>
                </a:solidFill>
                <a:effectLst/>
                <a:latin typeface="+mn-lt"/>
                <a:ea typeface="Calibri" panose="020F0502020204030204" pitchFamily="34" charset="0"/>
                <a:cs typeface="Times New Roman" panose="02020603050405020304" pitchFamily="18" charset="0"/>
              </a:rPr>
              <a:t>être</a:t>
            </a:r>
            <a:r>
              <a:rPr lang="fr-FR" sz="1200" dirty="0">
                <a:solidFill>
                  <a:schemeClr val="tx1"/>
                </a:solidFill>
                <a:effectLst/>
                <a:latin typeface="+mn-lt"/>
                <a:ea typeface="Calibri" panose="020F0502020204030204" pitchFamily="34" charset="0"/>
                <a:cs typeface="Times New Roman" panose="02020603050405020304" pitchFamily="18" charset="0"/>
              </a:rPr>
              <a:t> d’un côté et toutes les phrases avec l’auxiliaire </a:t>
            </a:r>
            <a:r>
              <a:rPr lang="fr-FR" sz="1200" i="1" dirty="0">
                <a:solidFill>
                  <a:schemeClr val="tx1"/>
                </a:solidFill>
                <a:effectLst/>
                <a:latin typeface="+mn-lt"/>
                <a:ea typeface="Calibri" panose="020F0502020204030204" pitchFamily="34" charset="0"/>
                <a:cs typeface="Times New Roman" panose="02020603050405020304" pitchFamily="18" charset="0"/>
              </a:rPr>
              <a:t>avoir</a:t>
            </a:r>
            <a:r>
              <a:rPr lang="fr-FR" sz="1200" dirty="0">
                <a:solidFill>
                  <a:schemeClr val="tx1"/>
                </a:solidFill>
                <a:effectLst/>
                <a:latin typeface="+mn-lt"/>
                <a:ea typeface="Calibri" panose="020F0502020204030204" pitchFamily="34" charset="0"/>
                <a:cs typeface="Times New Roman" panose="02020603050405020304" pitchFamily="18" charset="0"/>
              </a:rPr>
              <a:t> de l’autre. »</a:t>
            </a:r>
          </a:p>
          <a:p>
            <a:pPr algn="just"/>
            <a:r>
              <a:rPr lang="fr-FR" sz="1200" u="sng" dirty="0">
                <a:solidFill>
                  <a:schemeClr val="tx1"/>
                </a:solidFill>
                <a:effectLst/>
                <a:latin typeface="+mn-lt"/>
                <a:ea typeface="Calibri" panose="020F0502020204030204" pitchFamily="34" charset="0"/>
                <a:cs typeface="Times New Roman" panose="02020603050405020304" pitchFamily="18" charset="0"/>
              </a:rPr>
              <a:t>Résultat attendu </a:t>
            </a:r>
            <a:r>
              <a:rPr lang="fr-FR" sz="1200" dirty="0">
                <a:solidFill>
                  <a:schemeClr val="tx1"/>
                </a:solidFill>
                <a:effectLst/>
                <a:latin typeface="+mn-lt"/>
                <a:ea typeface="Calibri" panose="020F0502020204030204" pitchFamily="34" charset="0"/>
                <a:cs typeface="Times New Roman" panose="02020603050405020304" pitchFamily="18" charset="0"/>
              </a:rPr>
              <a:t>:</a:t>
            </a:r>
          </a:p>
          <a:p>
            <a:pPr algn="just"/>
            <a:r>
              <a:rPr lang="fr-FR" sz="1200" dirty="0">
                <a:solidFill>
                  <a:schemeClr val="tx1"/>
                </a:solidFill>
                <a:effectLst/>
                <a:latin typeface="+mn-lt"/>
                <a:ea typeface="Calibri" panose="020F0502020204030204" pitchFamily="34" charset="0"/>
                <a:cs typeface="Times New Roman" panose="02020603050405020304" pitchFamily="18" charset="0"/>
              </a:rPr>
              <a:t>[Voir diapositive suivante]</a:t>
            </a:r>
          </a:p>
          <a:p>
            <a:pPr marL="0" marR="0" lvl="0" indent="0" algn="just" defTabSz="914400" rtl="0" eaLnBrk="1" fontAlgn="auto" latinLnBrk="0" hangingPunct="1">
              <a:lnSpc>
                <a:spcPct val="100000"/>
              </a:lnSpc>
              <a:spcBef>
                <a:spcPts val="0"/>
              </a:spcBef>
              <a:spcAft>
                <a:spcPts val="0"/>
              </a:spcAft>
              <a:buClrTx/>
              <a:buSzTx/>
              <a:buFontTx/>
              <a:buNone/>
              <a:tabLst/>
              <a:defRPr/>
            </a:pPr>
            <a:endParaRPr lang="fr-FR" sz="1200" b="1" dirty="0">
              <a:solidFill>
                <a:schemeClr val="tx1"/>
              </a:solidFill>
              <a:effectLst/>
              <a:latin typeface="+mn-lt"/>
              <a:ea typeface="Calibri" panose="020F0502020204030204" pitchFamily="34" charset="0"/>
              <a:cs typeface="Times New Roman" panose="02020603050405020304" pitchFamily="18" charset="0"/>
            </a:endParaRPr>
          </a:p>
        </p:txBody>
      </p:sp>
      <p:sp>
        <p:nvSpPr>
          <p:cNvPr id="4" name="Espace réservé du numéro de diapositive 3">
            <a:extLst>
              <a:ext uri="{FF2B5EF4-FFF2-40B4-BE49-F238E27FC236}">
                <a16:creationId xmlns:a16="http://schemas.microsoft.com/office/drawing/2014/main" id="{FD719DD4-9010-DDC1-ED21-BC0C61C4DE3F}"/>
              </a:ext>
            </a:extLst>
          </p:cNvPr>
          <p:cNvSpPr>
            <a:spLocks noGrp="1"/>
          </p:cNvSpPr>
          <p:nvPr>
            <p:ph type="sldNum" sz="quarter" idx="5"/>
          </p:nvPr>
        </p:nvSpPr>
        <p:spPr/>
        <p:txBody>
          <a:bodyPr/>
          <a:lstStyle/>
          <a:p>
            <a:fld id="{DED31AE9-63BD-2C46-83DF-3F7E40509CED}" type="slidenum">
              <a:rPr lang="fr-FR" smtClean="0"/>
              <a:t>7</a:t>
            </a:fld>
            <a:endParaRPr lang="fr-FR" dirty="0"/>
          </a:p>
        </p:txBody>
      </p:sp>
    </p:spTree>
    <p:extLst>
      <p:ext uri="{BB962C8B-B14F-4D97-AF65-F5344CB8AC3E}">
        <p14:creationId xmlns:p14="http://schemas.microsoft.com/office/powerpoint/2010/main" val="403500193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200" b="1" dirty="0">
                <a:solidFill>
                  <a:schemeClr val="tx1"/>
                </a:solidFill>
                <a:effectLst/>
                <a:latin typeface="+mn-lt"/>
                <a:ea typeface="Calibri" panose="020F0502020204030204" pitchFamily="34" charset="0"/>
                <a:cs typeface="Times New Roman" panose="02020603050405020304" pitchFamily="18" charset="0"/>
              </a:rPr>
              <a:t>Donner la consigne </a:t>
            </a:r>
            <a:r>
              <a:rPr lang="fr-FR" sz="1200" dirty="0">
                <a:solidFill>
                  <a:schemeClr val="tx1"/>
                </a:solidFill>
                <a:effectLst/>
                <a:latin typeface="+mn-lt"/>
                <a:ea typeface="Calibri" panose="020F0502020204030204" pitchFamily="34" charset="0"/>
                <a:cs typeface="Times New Roman" panose="02020603050405020304" pitchFamily="18" charset="0"/>
              </a:rPr>
              <a:t>: « Découpez les phrases en groupe sujet et groupe du verbe. » puis </a:t>
            </a:r>
            <a:r>
              <a:rPr lang="fr-FR" sz="1200" b="1" dirty="0">
                <a:solidFill>
                  <a:schemeClr val="tx1"/>
                </a:solidFill>
                <a:effectLst/>
                <a:latin typeface="+mn-lt"/>
                <a:ea typeface="Calibri" panose="020F0502020204030204" pitchFamily="34" charset="0"/>
                <a:cs typeface="Times New Roman" panose="02020603050405020304" pitchFamily="18" charset="0"/>
              </a:rPr>
              <a:t>demander</a:t>
            </a:r>
            <a:r>
              <a:rPr lang="fr-FR" sz="1200" dirty="0">
                <a:solidFill>
                  <a:schemeClr val="tx1"/>
                </a:solidFill>
                <a:effectLst/>
                <a:latin typeface="+mn-lt"/>
                <a:ea typeface="Calibri" panose="020F0502020204030204" pitchFamily="34" charset="0"/>
                <a:cs typeface="Times New Roman" panose="02020603050405020304" pitchFamily="18" charset="0"/>
              </a:rPr>
              <a:t> : « Dans chaque colonne, comment est fabriqué le groupe du verbe ? Qu’est-ce que c’est que ce complément du verbe ? Qu’est-ce qu’exprime le verbe ? »</a:t>
            </a:r>
          </a:p>
          <a:p>
            <a:pPr marL="0" marR="0" lvl="0" indent="0" algn="l" defTabSz="914400" rtl="0" eaLnBrk="1" fontAlgn="auto" latinLnBrk="0" hangingPunct="1">
              <a:lnSpc>
                <a:spcPct val="100000"/>
              </a:lnSpc>
              <a:spcBef>
                <a:spcPts val="0"/>
              </a:spcBef>
              <a:spcAft>
                <a:spcPts val="0"/>
              </a:spcAft>
              <a:buClrTx/>
              <a:buSzTx/>
              <a:buFontTx/>
              <a:buNone/>
              <a:tabLst/>
              <a:defRPr/>
            </a:pPr>
            <a:r>
              <a:rPr lang="fr-FR" sz="1200" u="sng" dirty="0">
                <a:solidFill>
                  <a:schemeClr val="tx1"/>
                </a:solidFill>
                <a:effectLst/>
                <a:latin typeface="+mn-lt"/>
                <a:ea typeface="Calibri" panose="020F0502020204030204" pitchFamily="34" charset="0"/>
                <a:cs typeface="Times New Roman" panose="02020603050405020304" pitchFamily="18" charset="0"/>
              </a:rPr>
              <a:t>Résultat attendu </a:t>
            </a:r>
            <a:r>
              <a:rPr lang="fr-FR" sz="1200" dirty="0">
                <a:solidFill>
                  <a:schemeClr val="tx1"/>
                </a:solidFill>
                <a:effectLst/>
                <a:latin typeface="+mn-lt"/>
                <a:ea typeface="Calibri" panose="020F0502020204030204" pitchFamily="34" charset="0"/>
                <a:cs typeface="Times New Roman" panose="02020603050405020304" pitchFamily="18" charset="0"/>
              </a:rPr>
              <a:t>:</a:t>
            </a:r>
          </a:p>
          <a:p>
            <a:pPr marL="0" marR="0" lvl="0" indent="0" algn="l" defTabSz="914400" rtl="0" eaLnBrk="1" fontAlgn="auto" latinLnBrk="0" hangingPunct="1">
              <a:lnSpc>
                <a:spcPct val="100000"/>
              </a:lnSpc>
              <a:spcBef>
                <a:spcPts val="0"/>
              </a:spcBef>
              <a:spcAft>
                <a:spcPts val="0"/>
              </a:spcAft>
              <a:buClrTx/>
              <a:buSzTx/>
              <a:buFontTx/>
              <a:buNone/>
              <a:tabLst/>
              <a:defRPr/>
            </a:pPr>
            <a:r>
              <a:rPr lang="fr-FR" sz="1200" dirty="0">
                <a:solidFill>
                  <a:schemeClr val="tx1"/>
                </a:solidFill>
                <a:effectLst/>
                <a:latin typeface="+mn-lt"/>
                <a:ea typeface="Calibri" panose="020F0502020204030204" pitchFamily="34" charset="0"/>
                <a:cs typeface="Times New Roman" panose="02020603050405020304" pitchFamily="18" charset="0"/>
              </a:rPr>
              <a:t>[Voir diapositive suivante]</a:t>
            </a:r>
          </a:p>
          <a:p>
            <a:endParaRPr lang="fr-FR" dirty="0"/>
          </a:p>
        </p:txBody>
      </p:sp>
      <p:sp>
        <p:nvSpPr>
          <p:cNvPr id="4" name="Espace réservé du numéro de diapositive 3"/>
          <p:cNvSpPr>
            <a:spLocks noGrp="1"/>
          </p:cNvSpPr>
          <p:nvPr>
            <p:ph type="sldNum" sz="quarter" idx="5"/>
          </p:nvPr>
        </p:nvSpPr>
        <p:spPr/>
        <p:txBody>
          <a:bodyPr/>
          <a:lstStyle/>
          <a:p>
            <a:fld id="{DED31AE9-63BD-2C46-83DF-3F7E40509CED}" type="slidenum">
              <a:rPr lang="fr-FR" smtClean="0"/>
              <a:t>8</a:t>
            </a:fld>
            <a:endParaRPr lang="fr-FR" dirty="0"/>
          </a:p>
        </p:txBody>
      </p:sp>
    </p:spTree>
    <p:extLst>
      <p:ext uri="{BB962C8B-B14F-4D97-AF65-F5344CB8AC3E}">
        <p14:creationId xmlns:p14="http://schemas.microsoft.com/office/powerpoint/2010/main" val="61707642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453F78-E65A-992F-6826-03FBAF0B89B7}"/>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401AD86E-152E-7806-D3C6-F4E765FE5A38}"/>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F90E7C09-742A-43CC-DACA-9E695DF1F423}"/>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200" b="1" dirty="0">
                <a:solidFill>
                  <a:schemeClr val="tx1"/>
                </a:solidFill>
                <a:effectLst/>
                <a:latin typeface="+mn-lt"/>
                <a:ea typeface="Calibri" panose="020F0502020204030204" pitchFamily="34" charset="0"/>
                <a:cs typeface="Times New Roman" panose="02020603050405020304" pitchFamily="18" charset="0"/>
              </a:rPr>
              <a:t>Donner la consigne </a:t>
            </a:r>
            <a:r>
              <a:rPr lang="fr-FR" sz="1200" dirty="0">
                <a:solidFill>
                  <a:schemeClr val="tx1"/>
                </a:solidFill>
                <a:effectLst/>
                <a:latin typeface="+mn-lt"/>
                <a:ea typeface="Calibri" panose="020F0502020204030204" pitchFamily="34" charset="0"/>
                <a:cs typeface="Times New Roman" panose="02020603050405020304" pitchFamily="18" charset="0"/>
              </a:rPr>
              <a:t>: « Découpez les phrases en groupe sujet et groupe du verbe. » </a:t>
            </a:r>
          </a:p>
          <a:p>
            <a:pPr marL="0" marR="0" lvl="0" indent="0" algn="l" defTabSz="914400" rtl="0" eaLnBrk="1" fontAlgn="auto" latinLnBrk="0" hangingPunct="1">
              <a:lnSpc>
                <a:spcPct val="100000"/>
              </a:lnSpc>
              <a:spcBef>
                <a:spcPts val="0"/>
              </a:spcBef>
              <a:spcAft>
                <a:spcPts val="0"/>
              </a:spcAft>
              <a:buClrTx/>
              <a:buSzTx/>
              <a:buFontTx/>
              <a:buNone/>
              <a:tabLst/>
              <a:defRPr/>
            </a:pPr>
            <a:r>
              <a:rPr lang="fr-FR" sz="1200" u="sng" dirty="0">
                <a:solidFill>
                  <a:schemeClr val="tx1"/>
                </a:solidFill>
                <a:effectLst/>
                <a:latin typeface="+mn-lt"/>
                <a:ea typeface="Calibri" panose="020F0502020204030204" pitchFamily="34" charset="0"/>
                <a:cs typeface="Times New Roman" panose="02020603050405020304" pitchFamily="18" charset="0"/>
              </a:rPr>
              <a:t>Résultat attendu </a:t>
            </a:r>
            <a:r>
              <a:rPr lang="fr-FR" sz="1200" dirty="0">
                <a:solidFill>
                  <a:schemeClr val="tx1"/>
                </a:solidFill>
                <a:effectLst/>
                <a:latin typeface="+mn-lt"/>
                <a:ea typeface="Calibri" panose="020F0502020204030204" pitchFamily="34" charset="0"/>
                <a:cs typeface="Times New Roman" panose="02020603050405020304" pitchFamily="18" charset="0"/>
              </a:rPr>
              <a:t>:</a:t>
            </a:r>
          </a:p>
          <a:p>
            <a:pPr marL="0" marR="0" lvl="0" indent="0" algn="l" defTabSz="914400" rtl="0" eaLnBrk="1" fontAlgn="auto" latinLnBrk="0" hangingPunct="1">
              <a:lnSpc>
                <a:spcPct val="100000"/>
              </a:lnSpc>
              <a:spcBef>
                <a:spcPts val="0"/>
              </a:spcBef>
              <a:spcAft>
                <a:spcPts val="0"/>
              </a:spcAft>
              <a:buClrTx/>
              <a:buSzTx/>
              <a:buFontTx/>
              <a:buNone/>
              <a:tabLst/>
              <a:defRPr/>
            </a:pPr>
            <a:r>
              <a:rPr lang="fr-FR" sz="1200" dirty="0">
                <a:solidFill>
                  <a:schemeClr val="tx1"/>
                </a:solidFill>
                <a:effectLst/>
                <a:latin typeface="+mn-lt"/>
                <a:ea typeface="Calibri" panose="020F0502020204030204" pitchFamily="34" charset="0"/>
                <a:cs typeface="Times New Roman" panose="02020603050405020304" pitchFamily="18" charset="0"/>
              </a:rPr>
              <a:t>[Voir diapositive suivante]</a:t>
            </a:r>
          </a:p>
          <a:p>
            <a:endParaRPr lang="fr-FR" dirty="0"/>
          </a:p>
        </p:txBody>
      </p:sp>
      <p:sp>
        <p:nvSpPr>
          <p:cNvPr id="4" name="Espace réservé du numéro de diapositive 3">
            <a:extLst>
              <a:ext uri="{FF2B5EF4-FFF2-40B4-BE49-F238E27FC236}">
                <a16:creationId xmlns:a16="http://schemas.microsoft.com/office/drawing/2014/main" id="{7F1194D1-AD23-BCDE-488A-291147E6F91A}"/>
              </a:ext>
            </a:extLst>
          </p:cNvPr>
          <p:cNvSpPr>
            <a:spLocks noGrp="1"/>
          </p:cNvSpPr>
          <p:nvPr>
            <p:ph type="sldNum" sz="quarter" idx="5"/>
          </p:nvPr>
        </p:nvSpPr>
        <p:spPr/>
        <p:txBody>
          <a:bodyPr/>
          <a:lstStyle/>
          <a:p>
            <a:fld id="{DED31AE9-63BD-2C46-83DF-3F7E40509CED}" type="slidenum">
              <a:rPr lang="fr-FR" smtClean="0"/>
              <a:t>9</a:t>
            </a:fld>
            <a:endParaRPr lang="fr-FR" dirty="0"/>
          </a:p>
        </p:txBody>
      </p:sp>
    </p:spTree>
    <p:extLst>
      <p:ext uri="{BB962C8B-B14F-4D97-AF65-F5344CB8AC3E}">
        <p14:creationId xmlns:p14="http://schemas.microsoft.com/office/powerpoint/2010/main" val="194294080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FDDE85D-E6BD-4DAB-5761-BBBB9E04383B}"/>
              </a:ext>
            </a:extLst>
          </p:cNvPr>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p>
        </p:txBody>
      </p:sp>
      <p:sp>
        <p:nvSpPr>
          <p:cNvPr id="3" name="Sous-titre 2">
            <a:extLst>
              <a:ext uri="{FF2B5EF4-FFF2-40B4-BE49-F238E27FC236}">
                <a16:creationId xmlns:a16="http://schemas.microsoft.com/office/drawing/2014/main" id="{45233908-E8AE-23C4-4483-FBB9E24B54F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a:extLst>
              <a:ext uri="{FF2B5EF4-FFF2-40B4-BE49-F238E27FC236}">
                <a16:creationId xmlns:a16="http://schemas.microsoft.com/office/drawing/2014/main" id="{82024136-6BE2-44BA-4B45-11AD3A0EF3ED}"/>
              </a:ext>
            </a:extLst>
          </p:cNvPr>
          <p:cNvSpPr>
            <a:spLocks noGrp="1"/>
          </p:cNvSpPr>
          <p:nvPr>
            <p:ph type="dt" sz="half" idx="10"/>
          </p:nvPr>
        </p:nvSpPr>
        <p:spPr/>
        <p:txBody>
          <a:bodyPr/>
          <a:lstStyle/>
          <a:p>
            <a:fld id="{24BA9177-A5FA-BD49-BE0F-F35893358A5B}" type="datetimeFigureOut">
              <a:rPr lang="fr-FR" smtClean="0"/>
              <a:t>11/07/2026</a:t>
            </a:fld>
            <a:endParaRPr lang="fr-FR" dirty="0"/>
          </a:p>
        </p:txBody>
      </p:sp>
      <p:sp>
        <p:nvSpPr>
          <p:cNvPr id="5" name="Espace réservé du pied de page 4">
            <a:extLst>
              <a:ext uri="{FF2B5EF4-FFF2-40B4-BE49-F238E27FC236}">
                <a16:creationId xmlns:a16="http://schemas.microsoft.com/office/drawing/2014/main" id="{C822AEC9-5B90-1D71-3765-7D4655EAA53D}"/>
              </a:ext>
            </a:extLst>
          </p:cNvPr>
          <p:cNvSpPr>
            <a:spLocks noGrp="1"/>
          </p:cNvSpPr>
          <p:nvPr>
            <p:ph type="ftr" sz="quarter" idx="11"/>
          </p:nvPr>
        </p:nvSpPr>
        <p:spPr/>
        <p:txBody>
          <a:bodyPr/>
          <a:lstStyle/>
          <a:p>
            <a:endParaRPr lang="fr-FR" dirty="0"/>
          </a:p>
        </p:txBody>
      </p:sp>
      <p:sp>
        <p:nvSpPr>
          <p:cNvPr id="6" name="Espace réservé du numéro de diapositive 5">
            <a:extLst>
              <a:ext uri="{FF2B5EF4-FFF2-40B4-BE49-F238E27FC236}">
                <a16:creationId xmlns:a16="http://schemas.microsoft.com/office/drawing/2014/main" id="{E7FD3335-5FB4-7B45-B0F6-301114A80109}"/>
              </a:ext>
            </a:extLst>
          </p:cNvPr>
          <p:cNvSpPr>
            <a:spLocks noGrp="1"/>
          </p:cNvSpPr>
          <p:nvPr>
            <p:ph type="sldNum" sz="quarter" idx="12"/>
          </p:nvPr>
        </p:nvSpPr>
        <p:spPr/>
        <p:txBody>
          <a:bodyPr/>
          <a:lstStyle/>
          <a:p>
            <a:fld id="{2D2CB69B-DB04-8044-B9C4-086B41E7140F}" type="slidenum">
              <a:rPr lang="fr-FR" smtClean="0"/>
              <a:t>‹N°›</a:t>
            </a:fld>
            <a:endParaRPr lang="fr-FR" dirty="0"/>
          </a:p>
        </p:txBody>
      </p:sp>
    </p:spTree>
    <p:extLst>
      <p:ext uri="{BB962C8B-B14F-4D97-AF65-F5344CB8AC3E}">
        <p14:creationId xmlns:p14="http://schemas.microsoft.com/office/powerpoint/2010/main" val="167368025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66425C8-4D88-1F41-5099-FFF9CEC1955C}"/>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a16="http://schemas.microsoft.com/office/drawing/2014/main" id="{3423AE38-0990-EB07-BC1A-7865A557F01C}"/>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54EFC442-18FE-5C47-1560-80270FD7DE13}"/>
              </a:ext>
            </a:extLst>
          </p:cNvPr>
          <p:cNvSpPr>
            <a:spLocks noGrp="1"/>
          </p:cNvSpPr>
          <p:nvPr>
            <p:ph type="dt" sz="half" idx="10"/>
          </p:nvPr>
        </p:nvSpPr>
        <p:spPr/>
        <p:txBody>
          <a:bodyPr/>
          <a:lstStyle/>
          <a:p>
            <a:fld id="{24BA9177-A5FA-BD49-BE0F-F35893358A5B}" type="datetimeFigureOut">
              <a:rPr lang="fr-FR" smtClean="0"/>
              <a:t>11/07/2026</a:t>
            </a:fld>
            <a:endParaRPr lang="fr-FR" dirty="0"/>
          </a:p>
        </p:txBody>
      </p:sp>
      <p:sp>
        <p:nvSpPr>
          <p:cNvPr id="5" name="Espace réservé du pied de page 4">
            <a:extLst>
              <a:ext uri="{FF2B5EF4-FFF2-40B4-BE49-F238E27FC236}">
                <a16:creationId xmlns:a16="http://schemas.microsoft.com/office/drawing/2014/main" id="{93F072C0-E7F4-743C-0AE4-2549C1782656}"/>
              </a:ext>
            </a:extLst>
          </p:cNvPr>
          <p:cNvSpPr>
            <a:spLocks noGrp="1"/>
          </p:cNvSpPr>
          <p:nvPr>
            <p:ph type="ftr" sz="quarter" idx="11"/>
          </p:nvPr>
        </p:nvSpPr>
        <p:spPr/>
        <p:txBody>
          <a:bodyPr/>
          <a:lstStyle/>
          <a:p>
            <a:endParaRPr lang="fr-FR" dirty="0"/>
          </a:p>
        </p:txBody>
      </p:sp>
      <p:sp>
        <p:nvSpPr>
          <p:cNvPr id="6" name="Espace réservé du numéro de diapositive 5">
            <a:extLst>
              <a:ext uri="{FF2B5EF4-FFF2-40B4-BE49-F238E27FC236}">
                <a16:creationId xmlns:a16="http://schemas.microsoft.com/office/drawing/2014/main" id="{6A1FFF5A-BBFE-F52B-A28C-686D0067E796}"/>
              </a:ext>
            </a:extLst>
          </p:cNvPr>
          <p:cNvSpPr>
            <a:spLocks noGrp="1"/>
          </p:cNvSpPr>
          <p:nvPr>
            <p:ph type="sldNum" sz="quarter" idx="12"/>
          </p:nvPr>
        </p:nvSpPr>
        <p:spPr/>
        <p:txBody>
          <a:bodyPr/>
          <a:lstStyle/>
          <a:p>
            <a:fld id="{2D2CB69B-DB04-8044-B9C4-086B41E7140F}" type="slidenum">
              <a:rPr lang="fr-FR" smtClean="0"/>
              <a:t>‹N°›</a:t>
            </a:fld>
            <a:endParaRPr lang="fr-FR" dirty="0"/>
          </a:p>
        </p:txBody>
      </p:sp>
    </p:spTree>
    <p:extLst>
      <p:ext uri="{BB962C8B-B14F-4D97-AF65-F5344CB8AC3E}">
        <p14:creationId xmlns:p14="http://schemas.microsoft.com/office/powerpoint/2010/main" val="367783340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0D493F53-EF5E-B40F-61CF-39A7701E4F2B}"/>
              </a:ext>
            </a:extLst>
          </p:cNvPr>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a:extLst>
              <a:ext uri="{FF2B5EF4-FFF2-40B4-BE49-F238E27FC236}">
                <a16:creationId xmlns:a16="http://schemas.microsoft.com/office/drawing/2014/main" id="{91C72441-0976-EDF6-3C3F-EAC7613CC433}"/>
              </a:ext>
            </a:extLst>
          </p:cNvPr>
          <p:cNvSpPr>
            <a:spLocks noGrp="1"/>
          </p:cNvSpPr>
          <p:nvPr>
            <p:ph type="body" orient="vert" idx="1"/>
          </p:nvPr>
        </p:nvSpPr>
        <p:spPr>
          <a:xfrm>
            <a:off x="838200" y="365125"/>
            <a:ext cx="7734300"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8EE6C0B2-6AC4-EF15-EBA5-C271DB2F9F29}"/>
              </a:ext>
            </a:extLst>
          </p:cNvPr>
          <p:cNvSpPr>
            <a:spLocks noGrp="1"/>
          </p:cNvSpPr>
          <p:nvPr>
            <p:ph type="dt" sz="half" idx="10"/>
          </p:nvPr>
        </p:nvSpPr>
        <p:spPr/>
        <p:txBody>
          <a:bodyPr/>
          <a:lstStyle/>
          <a:p>
            <a:fld id="{24BA9177-A5FA-BD49-BE0F-F35893358A5B}" type="datetimeFigureOut">
              <a:rPr lang="fr-FR" smtClean="0"/>
              <a:t>11/07/2026</a:t>
            </a:fld>
            <a:endParaRPr lang="fr-FR" dirty="0"/>
          </a:p>
        </p:txBody>
      </p:sp>
      <p:sp>
        <p:nvSpPr>
          <p:cNvPr id="5" name="Espace réservé du pied de page 4">
            <a:extLst>
              <a:ext uri="{FF2B5EF4-FFF2-40B4-BE49-F238E27FC236}">
                <a16:creationId xmlns:a16="http://schemas.microsoft.com/office/drawing/2014/main" id="{F00E01EF-A442-25B1-36DE-C7CABCB733C7}"/>
              </a:ext>
            </a:extLst>
          </p:cNvPr>
          <p:cNvSpPr>
            <a:spLocks noGrp="1"/>
          </p:cNvSpPr>
          <p:nvPr>
            <p:ph type="ftr" sz="quarter" idx="11"/>
          </p:nvPr>
        </p:nvSpPr>
        <p:spPr/>
        <p:txBody>
          <a:bodyPr/>
          <a:lstStyle/>
          <a:p>
            <a:endParaRPr lang="fr-FR" dirty="0"/>
          </a:p>
        </p:txBody>
      </p:sp>
      <p:sp>
        <p:nvSpPr>
          <p:cNvPr id="6" name="Espace réservé du numéro de diapositive 5">
            <a:extLst>
              <a:ext uri="{FF2B5EF4-FFF2-40B4-BE49-F238E27FC236}">
                <a16:creationId xmlns:a16="http://schemas.microsoft.com/office/drawing/2014/main" id="{5F5F624F-2E4B-0EBA-D44D-2B937437CF1D}"/>
              </a:ext>
            </a:extLst>
          </p:cNvPr>
          <p:cNvSpPr>
            <a:spLocks noGrp="1"/>
          </p:cNvSpPr>
          <p:nvPr>
            <p:ph type="sldNum" sz="quarter" idx="12"/>
          </p:nvPr>
        </p:nvSpPr>
        <p:spPr/>
        <p:txBody>
          <a:bodyPr/>
          <a:lstStyle/>
          <a:p>
            <a:fld id="{2D2CB69B-DB04-8044-B9C4-086B41E7140F}" type="slidenum">
              <a:rPr lang="fr-FR" smtClean="0"/>
              <a:t>‹N°›</a:t>
            </a:fld>
            <a:endParaRPr lang="fr-FR" dirty="0"/>
          </a:p>
        </p:txBody>
      </p:sp>
    </p:spTree>
    <p:extLst>
      <p:ext uri="{BB962C8B-B14F-4D97-AF65-F5344CB8AC3E}">
        <p14:creationId xmlns:p14="http://schemas.microsoft.com/office/powerpoint/2010/main" val="10172328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4B3EDF-7136-AF70-1737-BAF09E995945}"/>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588F2C45-78ED-C4FB-5682-C906975B7BBA}"/>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4E060DB5-4B2F-7163-19C1-296109CE7F59}"/>
              </a:ext>
            </a:extLst>
          </p:cNvPr>
          <p:cNvSpPr>
            <a:spLocks noGrp="1"/>
          </p:cNvSpPr>
          <p:nvPr>
            <p:ph type="dt" sz="half" idx="10"/>
          </p:nvPr>
        </p:nvSpPr>
        <p:spPr/>
        <p:txBody>
          <a:bodyPr/>
          <a:lstStyle/>
          <a:p>
            <a:fld id="{24BA9177-A5FA-BD49-BE0F-F35893358A5B}" type="datetimeFigureOut">
              <a:rPr lang="fr-FR" smtClean="0"/>
              <a:t>11/07/2026</a:t>
            </a:fld>
            <a:endParaRPr lang="fr-FR" dirty="0"/>
          </a:p>
        </p:txBody>
      </p:sp>
      <p:sp>
        <p:nvSpPr>
          <p:cNvPr id="5" name="Espace réservé du pied de page 4">
            <a:extLst>
              <a:ext uri="{FF2B5EF4-FFF2-40B4-BE49-F238E27FC236}">
                <a16:creationId xmlns:a16="http://schemas.microsoft.com/office/drawing/2014/main" id="{5416EB94-C325-5291-B46B-2E0529149719}"/>
              </a:ext>
            </a:extLst>
          </p:cNvPr>
          <p:cNvSpPr>
            <a:spLocks noGrp="1"/>
          </p:cNvSpPr>
          <p:nvPr>
            <p:ph type="ftr" sz="quarter" idx="11"/>
          </p:nvPr>
        </p:nvSpPr>
        <p:spPr/>
        <p:txBody>
          <a:bodyPr/>
          <a:lstStyle/>
          <a:p>
            <a:endParaRPr lang="fr-FR" dirty="0"/>
          </a:p>
        </p:txBody>
      </p:sp>
      <p:sp>
        <p:nvSpPr>
          <p:cNvPr id="6" name="Espace réservé du numéro de diapositive 5">
            <a:extLst>
              <a:ext uri="{FF2B5EF4-FFF2-40B4-BE49-F238E27FC236}">
                <a16:creationId xmlns:a16="http://schemas.microsoft.com/office/drawing/2014/main" id="{D2978BE2-4768-8498-304F-5C2EFC289537}"/>
              </a:ext>
            </a:extLst>
          </p:cNvPr>
          <p:cNvSpPr>
            <a:spLocks noGrp="1"/>
          </p:cNvSpPr>
          <p:nvPr>
            <p:ph type="sldNum" sz="quarter" idx="12"/>
          </p:nvPr>
        </p:nvSpPr>
        <p:spPr/>
        <p:txBody>
          <a:bodyPr/>
          <a:lstStyle/>
          <a:p>
            <a:fld id="{2D2CB69B-DB04-8044-B9C4-086B41E7140F}" type="slidenum">
              <a:rPr lang="fr-FR" smtClean="0"/>
              <a:t>‹N°›</a:t>
            </a:fld>
            <a:endParaRPr lang="fr-FR" dirty="0"/>
          </a:p>
        </p:txBody>
      </p:sp>
    </p:spTree>
    <p:extLst>
      <p:ext uri="{BB962C8B-B14F-4D97-AF65-F5344CB8AC3E}">
        <p14:creationId xmlns:p14="http://schemas.microsoft.com/office/powerpoint/2010/main" val="30824798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D33886D-FBD0-DD1B-BF05-C647262A3B9C}"/>
              </a:ext>
            </a:extLst>
          </p:cNvPr>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a:extLst>
              <a:ext uri="{FF2B5EF4-FFF2-40B4-BE49-F238E27FC236}">
                <a16:creationId xmlns:a16="http://schemas.microsoft.com/office/drawing/2014/main" id="{B9CD904E-A40B-B171-8195-EA5E90EBADB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131DECA7-2FC4-A422-C085-49387A6F9EDC}"/>
              </a:ext>
            </a:extLst>
          </p:cNvPr>
          <p:cNvSpPr>
            <a:spLocks noGrp="1"/>
          </p:cNvSpPr>
          <p:nvPr>
            <p:ph type="dt" sz="half" idx="10"/>
          </p:nvPr>
        </p:nvSpPr>
        <p:spPr/>
        <p:txBody>
          <a:bodyPr/>
          <a:lstStyle/>
          <a:p>
            <a:fld id="{24BA9177-A5FA-BD49-BE0F-F35893358A5B}" type="datetimeFigureOut">
              <a:rPr lang="fr-FR" smtClean="0"/>
              <a:t>11/07/2026</a:t>
            </a:fld>
            <a:endParaRPr lang="fr-FR" dirty="0"/>
          </a:p>
        </p:txBody>
      </p:sp>
      <p:sp>
        <p:nvSpPr>
          <p:cNvPr id="5" name="Espace réservé du pied de page 4">
            <a:extLst>
              <a:ext uri="{FF2B5EF4-FFF2-40B4-BE49-F238E27FC236}">
                <a16:creationId xmlns:a16="http://schemas.microsoft.com/office/drawing/2014/main" id="{A897DD49-E4C3-61D6-7180-E66FBD1774F3}"/>
              </a:ext>
            </a:extLst>
          </p:cNvPr>
          <p:cNvSpPr>
            <a:spLocks noGrp="1"/>
          </p:cNvSpPr>
          <p:nvPr>
            <p:ph type="ftr" sz="quarter" idx="11"/>
          </p:nvPr>
        </p:nvSpPr>
        <p:spPr/>
        <p:txBody>
          <a:bodyPr/>
          <a:lstStyle/>
          <a:p>
            <a:endParaRPr lang="fr-FR" dirty="0"/>
          </a:p>
        </p:txBody>
      </p:sp>
      <p:sp>
        <p:nvSpPr>
          <p:cNvPr id="6" name="Espace réservé du numéro de diapositive 5">
            <a:extLst>
              <a:ext uri="{FF2B5EF4-FFF2-40B4-BE49-F238E27FC236}">
                <a16:creationId xmlns:a16="http://schemas.microsoft.com/office/drawing/2014/main" id="{B9F9EED4-3711-6491-EB54-0AF37BAD0A22}"/>
              </a:ext>
            </a:extLst>
          </p:cNvPr>
          <p:cNvSpPr>
            <a:spLocks noGrp="1"/>
          </p:cNvSpPr>
          <p:nvPr>
            <p:ph type="sldNum" sz="quarter" idx="12"/>
          </p:nvPr>
        </p:nvSpPr>
        <p:spPr/>
        <p:txBody>
          <a:bodyPr/>
          <a:lstStyle/>
          <a:p>
            <a:fld id="{2D2CB69B-DB04-8044-B9C4-086B41E7140F}" type="slidenum">
              <a:rPr lang="fr-FR" smtClean="0"/>
              <a:t>‹N°›</a:t>
            </a:fld>
            <a:endParaRPr lang="fr-FR" dirty="0"/>
          </a:p>
        </p:txBody>
      </p:sp>
    </p:spTree>
    <p:extLst>
      <p:ext uri="{BB962C8B-B14F-4D97-AF65-F5344CB8AC3E}">
        <p14:creationId xmlns:p14="http://schemas.microsoft.com/office/powerpoint/2010/main" val="242335814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3D93841-034B-D7D1-610F-5920E6A36276}"/>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6F5A6095-C3C5-6007-F63D-13E338D811F2}"/>
              </a:ext>
            </a:extLst>
          </p:cNvPr>
          <p:cNvSpPr>
            <a:spLocks noGrp="1"/>
          </p:cNvSpPr>
          <p:nvPr>
            <p:ph sz="half" idx="1"/>
          </p:nvPr>
        </p:nvSpPr>
        <p:spPr>
          <a:xfrm>
            <a:off x="838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EF0C1E2F-DD3B-D25D-B58B-61543DE2A9AF}"/>
              </a:ext>
            </a:extLst>
          </p:cNvPr>
          <p:cNvSpPr>
            <a:spLocks noGrp="1"/>
          </p:cNvSpPr>
          <p:nvPr>
            <p:ph sz="half" idx="2"/>
          </p:nvPr>
        </p:nvSpPr>
        <p:spPr>
          <a:xfrm>
            <a:off x="6172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id="{5906CFE7-9C60-FA67-2E8E-00969A5B2D62}"/>
              </a:ext>
            </a:extLst>
          </p:cNvPr>
          <p:cNvSpPr>
            <a:spLocks noGrp="1"/>
          </p:cNvSpPr>
          <p:nvPr>
            <p:ph type="dt" sz="half" idx="10"/>
          </p:nvPr>
        </p:nvSpPr>
        <p:spPr/>
        <p:txBody>
          <a:bodyPr/>
          <a:lstStyle/>
          <a:p>
            <a:fld id="{24BA9177-A5FA-BD49-BE0F-F35893358A5B}" type="datetimeFigureOut">
              <a:rPr lang="fr-FR" smtClean="0"/>
              <a:t>11/07/2026</a:t>
            </a:fld>
            <a:endParaRPr lang="fr-FR" dirty="0"/>
          </a:p>
        </p:txBody>
      </p:sp>
      <p:sp>
        <p:nvSpPr>
          <p:cNvPr id="6" name="Espace réservé du pied de page 5">
            <a:extLst>
              <a:ext uri="{FF2B5EF4-FFF2-40B4-BE49-F238E27FC236}">
                <a16:creationId xmlns:a16="http://schemas.microsoft.com/office/drawing/2014/main" id="{DB1AEF13-CB5E-D66C-001C-2943E05F60B1}"/>
              </a:ext>
            </a:extLst>
          </p:cNvPr>
          <p:cNvSpPr>
            <a:spLocks noGrp="1"/>
          </p:cNvSpPr>
          <p:nvPr>
            <p:ph type="ftr" sz="quarter" idx="11"/>
          </p:nvPr>
        </p:nvSpPr>
        <p:spPr/>
        <p:txBody>
          <a:bodyPr/>
          <a:lstStyle/>
          <a:p>
            <a:endParaRPr lang="fr-FR" dirty="0"/>
          </a:p>
        </p:txBody>
      </p:sp>
      <p:sp>
        <p:nvSpPr>
          <p:cNvPr id="7" name="Espace réservé du numéro de diapositive 6">
            <a:extLst>
              <a:ext uri="{FF2B5EF4-FFF2-40B4-BE49-F238E27FC236}">
                <a16:creationId xmlns:a16="http://schemas.microsoft.com/office/drawing/2014/main" id="{891DCEEE-3A51-3E97-05F3-64B4095E6468}"/>
              </a:ext>
            </a:extLst>
          </p:cNvPr>
          <p:cNvSpPr>
            <a:spLocks noGrp="1"/>
          </p:cNvSpPr>
          <p:nvPr>
            <p:ph type="sldNum" sz="quarter" idx="12"/>
          </p:nvPr>
        </p:nvSpPr>
        <p:spPr/>
        <p:txBody>
          <a:bodyPr/>
          <a:lstStyle/>
          <a:p>
            <a:fld id="{2D2CB69B-DB04-8044-B9C4-086B41E7140F}" type="slidenum">
              <a:rPr lang="fr-FR" smtClean="0"/>
              <a:t>‹N°›</a:t>
            </a:fld>
            <a:endParaRPr lang="fr-FR" dirty="0"/>
          </a:p>
        </p:txBody>
      </p:sp>
    </p:spTree>
    <p:extLst>
      <p:ext uri="{BB962C8B-B14F-4D97-AF65-F5344CB8AC3E}">
        <p14:creationId xmlns:p14="http://schemas.microsoft.com/office/powerpoint/2010/main" val="30483028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B3B520A-E6C0-47B8-F4F9-4C8B5A71B4D4}"/>
              </a:ext>
            </a:extLst>
          </p:cNvPr>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a:extLst>
              <a:ext uri="{FF2B5EF4-FFF2-40B4-BE49-F238E27FC236}">
                <a16:creationId xmlns:a16="http://schemas.microsoft.com/office/drawing/2014/main" id="{7C809371-1037-6AA1-7600-7F8E55C794B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C3EC1234-AF1D-FB14-2837-E2C12C99A41F}"/>
              </a:ext>
            </a:extLst>
          </p:cNvPr>
          <p:cNvSpPr>
            <a:spLocks noGrp="1"/>
          </p:cNvSpPr>
          <p:nvPr>
            <p:ph sz="half" idx="2"/>
          </p:nvPr>
        </p:nvSpPr>
        <p:spPr>
          <a:xfrm>
            <a:off x="839788" y="2505075"/>
            <a:ext cx="5157787"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F04EB2B8-0A73-F71A-5A4A-11F0D78D24A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E1A63D9E-D041-994B-3B39-3D9E57FAE515}"/>
              </a:ext>
            </a:extLst>
          </p:cNvPr>
          <p:cNvSpPr>
            <a:spLocks noGrp="1"/>
          </p:cNvSpPr>
          <p:nvPr>
            <p:ph sz="quarter" idx="4"/>
          </p:nvPr>
        </p:nvSpPr>
        <p:spPr>
          <a:xfrm>
            <a:off x="6172200" y="2505075"/>
            <a:ext cx="5183188"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id="{23C525A5-CB7F-4A02-C034-2138D124F853}"/>
              </a:ext>
            </a:extLst>
          </p:cNvPr>
          <p:cNvSpPr>
            <a:spLocks noGrp="1"/>
          </p:cNvSpPr>
          <p:nvPr>
            <p:ph type="dt" sz="half" idx="10"/>
          </p:nvPr>
        </p:nvSpPr>
        <p:spPr/>
        <p:txBody>
          <a:bodyPr/>
          <a:lstStyle/>
          <a:p>
            <a:fld id="{24BA9177-A5FA-BD49-BE0F-F35893358A5B}" type="datetimeFigureOut">
              <a:rPr lang="fr-FR" smtClean="0"/>
              <a:t>11/07/2026</a:t>
            </a:fld>
            <a:endParaRPr lang="fr-FR" dirty="0"/>
          </a:p>
        </p:txBody>
      </p:sp>
      <p:sp>
        <p:nvSpPr>
          <p:cNvPr id="8" name="Espace réservé du pied de page 7">
            <a:extLst>
              <a:ext uri="{FF2B5EF4-FFF2-40B4-BE49-F238E27FC236}">
                <a16:creationId xmlns:a16="http://schemas.microsoft.com/office/drawing/2014/main" id="{81A8A77A-15FD-E19A-A6C5-D4BDC2A86C38}"/>
              </a:ext>
            </a:extLst>
          </p:cNvPr>
          <p:cNvSpPr>
            <a:spLocks noGrp="1"/>
          </p:cNvSpPr>
          <p:nvPr>
            <p:ph type="ftr" sz="quarter" idx="11"/>
          </p:nvPr>
        </p:nvSpPr>
        <p:spPr/>
        <p:txBody>
          <a:bodyPr/>
          <a:lstStyle/>
          <a:p>
            <a:endParaRPr lang="fr-FR" dirty="0"/>
          </a:p>
        </p:txBody>
      </p:sp>
      <p:sp>
        <p:nvSpPr>
          <p:cNvPr id="9" name="Espace réservé du numéro de diapositive 8">
            <a:extLst>
              <a:ext uri="{FF2B5EF4-FFF2-40B4-BE49-F238E27FC236}">
                <a16:creationId xmlns:a16="http://schemas.microsoft.com/office/drawing/2014/main" id="{5E51C0E2-EE07-67BD-D6A1-77435719859E}"/>
              </a:ext>
            </a:extLst>
          </p:cNvPr>
          <p:cNvSpPr>
            <a:spLocks noGrp="1"/>
          </p:cNvSpPr>
          <p:nvPr>
            <p:ph type="sldNum" sz="quarter" idx="12"/>
          </p:nvPr>
        </p:nvSpPr>
        <p:spPr/>
        <p:txBody>
          <a:bodyPr/>
          <a:lstStyle/>
          <a:p>
            <a:fld id="{2D2CB69B-DB04-8044-B9C4-086B41E7140F}" type="slidenum">
              <a:rPr lang="fr-FR" smtClean="0"/>
              <a:t>‹N°›</a:t>
            </a:fld>
            <a:endParaRPr lang="fr-FR" dirty="0"/>
          </a:p>
        </p:txBody>
      </p:sp>
    </p:spTree>
    <p:extLst>
      <p:ext uri="{BB962C8B-B14F-4D97-AF65-F5344CB8AC3E}">
        <p14:creationId xmlns:p14="http://schemas.microsoft.com/office/powerpoint/2010/main" val="3192652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FC77E32-8979-3BB2-F3D0-44B20AF1FA38}"/>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a16="http://schemas.microsoft.com/office/drawing/2014/main" id="{6507439B-0BC4-ABBC-68AF-EDCBE0E8E4CA}"/>
              </a:ext>
            </a:extLst>
          </p:cNvPr>
          <p:cNvSpPr>
            <a:spLocks noGrp="1"/>
          </p:cNvSpPr>
          <p:nvPr>
            <p:ph type="dt" sz="half" idx="10"/>
          </p:nvPr>
        </p:nvSpPr>
        <p:spPr/>
        <p:txBody>
          <a:bodyPr/>
          <a:lstStyle/>
          <a:p>
            <a:fld id="{24BA9177-A5FA-BD49-BE0F-F35893358A5B}" type="datetimeFigureOut">
              <a:rPr lang="fr-FR" smtClean="0"/>
              <a:t>11/07/2026</a:t>
            </a:fld>
            <a:endParaRPr lang="fr-FR" dirty="0"/>
          </a:p>
        </p:txBody>
      </p:sp>
      <p:sp>
        <p:nvSpPr>
          <p:cNvPr id="4" name="Espace réservé du pied de page 3">
            <a:extLst>
              <a:ext uri="{FF2B5EF4-FFF2-40B4-BE49-F238E27FC236}">
                <a16:creationId xmlns:a16="http://schemas.microsoft.com/office/drawing/2014/main" id="{9DEAFA83-55C4-415D-D4A9-D06396C618F0}"/>
              </a:ext>
            </a:extLst>
          </p:cNvPr>
          <p:cNvSpPr>
            <a:spLocks noGrp="1"/>
          </p:cNvSpPr>
          <p:nvPr>
            <p:ph type="ftr" sz="quarter" idx="11"/>
          </p:nvPr>
        </p:nvSpPr>
        <p:spPr/>
        <p:txBody>
          <a:bodyPr/>
          <a:lstStyle/>
          <a:p>
            <a:endParaRPr lang="fr-FR" dirty="0"/>
          </a:p>
        </p:txBody>
      </p:sp>
      <p:sp>
        <p:nvSpPr>
          <p:cNvPr id="5" name="Espace réservé du numéro de diapositive 4">
            <a:extLst>
              <a:ext uri="{FF2B5EF4-FFF2-40B4-BE49-F238E27FC236}">
                <a16:creationId xmlns:a16="http://schemas.microsoft.com/office/drawing/2014/main" id="{4B71AB30-E8B6-7825-5130-A86BE529AE56}"/>
              </a:ext>
            </a:extLst>
          </p:cNvPr>
          <p:cNvSpPr>
            <a:spLocks noGrp="1"/>
          </p:cNvSpPr>
          <p:nvPr>
            <p:ph type="sldNum" sz="quarter" idx="12"/>
          </p:nvPr>
        </p:nvSpPr>
        <p:spPr/>
        <p:txBody>
          <a:bodyPr/>
          <a:lstStyle/>
          <a:p>
            <a:fld id="{2D2CB69B-DB04-8044-B9C4-086B41E7140F}" type="slidenum">
              <a:rPr lang="fr-FR" smtClean="0"/>
              <a:t>‹N°›</a:t>
            </a:fld>
            <a:endParaRPr lang="fr-FR" dirty="0"/>
          </a:p>
        </p:txBody>
      </p:sp>
    </p:spTree>
    <p:extLst>
      <p:ext uri="{BB962C8B-B14F-4D97-AF65-F5344CB8AC3E}">
        <p14:creationId xmlns:p14="http://schemas.microsoft.com/office/powerpoint/2010/main" val="24621541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A3471372-E3F8-B21F-1788-9664DFF44955}"/>
              </a:ext>
            </a:extLst>
          </p:cNvPr>
          <p:cNvSpPr>
            <a:spLocks noGrp="1"/>
          </p:cNvSpPr>
          <p:nvPr>
            <p:ph type="dt" sz="half" idx="10"/>
          </p:nvPr>
        </p:nvSpPr>
        <p:spPr/>
        <p:txBody>
          <a:bodyPr/>
          <a:lstStyle/>
          <a:p>
            <a:fld id="{24BA9177-A5FA-BD49-BE0F-F35893358A5B}" type="datetimeFigureOut">
              <a:rPr lang="fr-FR" smtClean="0"/>
              <a:t>11/07/2026</a:t>
            </a:fld>
            <a:endParaRPr lang="fr-FR" dirty="0"/>
          </a:p>
        </p:txBody>
      </p:sp>
      <p:sp>
        <p:nvSpPr>
          <p:cNvPr id="3" name="Espace réservé du pied de page 2">
            <a:extLst>
              <a:ext uri="{FF2B5EF4-FFF2-40B4-BE49-F238E27FC236}">
                <a16:creationId xmlns:a16="http://schemas.microsoft.com/office/drawing/2014/main" id="{11C3522E-C982-2C7E-5478-F3A52B9970D1}"/>
              </a:ext>
            </a:extLst>
          </p:cNvPr>
          <p:cNvSpPr>
            <a:spLocks noGrp="1"/>
          </p:cNvSpPr>
          <p:nvPr>
            <p:ph type="ftr" sz="quarter" idx="1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8C50A301-AE6A-657B-B3F5-06F12A65D7C6}"/>
              </a:ext>
            </a:extLst>
          </p:cNvPr>
          <p:cNvSpPr>
            <a:spLocks noGrp="1"/>
          </p:cNvSpPr>
          <p:nvPr>
            <p:ph type="sldNum" sz="quarter" idx="12"/>
          </p:nvPr>
        </p:nvSpPr>
        <p:spPr/>
        <p:txBody>
          <a:bodyPr/>
          <a:lstStyle/>
          <a:p>
            <a:fld id="{2D2CB69B-DB04-8044-B9C4-086B41E7140F}" type="slidenum">
              <a:rPr lang="fr-FR" smtClean="0"/>
              <a:t>‹N°›</a:t>
            </a:fld>
            <a:endParaRPr lang="fr-FR" dirty="0"/>
          </a:p>
        </p:txBody>
      </p:sp>
    </p:spTree>
    <p:extLst>
      <p:ext uri="{BB962C8B-B14F-4D97-AF65-F5344CB8AC3E}">
        <p14:creationId xmlns:p14="http://schemas.microsoft.com/office/powerpoint/2010/main" val="10760977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712D949-FDCA-9645-9326-76FD1E599A57}"/>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a:extLst>
              <a:ext uri="{FF2B5EF4-FFF2-40B4-BE49-F238E27FC236}">
                <a16:creationId xmlns:a16="http://schemas.microsoft.com/office/drawing/2014/main" id="{968C76AB-3CED-91A0-F489-0050B349F87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5192AA0D-1D47-BC8F-180A-CCA0906CAB3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53A5593C-A6ED-5D04-2811-D0A9E72B1D88}"/>
              </a:ext>
            </a:extLst>
          </p:cNvPr>
          <p:cNvSpPr>
            <a:spLocks noGrp="1"/>
          </p:cNvSpPr>
          <p:nvPr>
            <p:ph type="dt" sz="half" idx="10"/>
          </p:nvPr>
        </p:nvSpPr>
        <p:spPr/>
        <p:txBody>
          <a:bodyPr/>
          <a:lstStyle/>
          <a:p>
            <a:fld id="{24BA9177-A5FA-BD49-BE0F-F35893358A5B}" type="datetimeFigureOut">
              <a:rPr lang="fr-FR" smtClean="0"/>
              <a:t>11/07/2026</a:t>
            </a:fld>
            <a:endParaRPr lang="fr-FR" dirty="0"/>
          </a:p>
        </p:txBody>
      </p:sp>
      <p:sp>
        <p:nvSpPr>
          <p:cNvPr id="6" name="Espace réservé du pied de page 5">
            <a:extLst>
              <a:ext uri="{FF2B5EF4-FFF2-40B4-BE49-F238E27FC236}">
                <a16:creationId xmlns:a16="http://schemas.microsoft.com/office/drawing/2014/main" id="{50AFA900-3134-54D7-65FA-2BBD9EAFB08C}"/>
              </a:ext>
            </a:extLst>
          </p:cNvPr>
          <p:cNvSpPr>
            <a:spLocks noGrp="1"/>
          </p:cNvSpPr>
          <p:nvPr>
            <p:ph type="ftr" sz="quarter" idx="11"/>
          </p:nvPr>
        </p:nvSpPr>
        <p:spPr/>
        <p:txBody>
          <a:bodyPr/>
          <a:lstStyle/>
          <a:p>
            <a:endParaRPr lang="fr-FR" dirty="0"/>
          </a:p>
        </p:txBody>
      </p:sp>
      <p:sp>
        <p:nvSpPr>
          <p:cNvPr id="7" name="Espace réservé du numéro de diapositive 6">
            <a:extLst>
              <a:ext uri="{FF2B5EF4-FFF2-40B4-BE49-F238E27FC236}">
                <a16:creationId xmlns:a16="http://schemas.microsoft.com/office/drawing/2014/main" id="{15A46EEE-6558-6721-A4B7-55ABF0724A38}"/>
              </a:ext>
            </a:extLst>
          </p:cNvPr>
          <p:cNvSpPr>
            <a:spLocks noGrp="1"/>
          </p:cNvSpPr>
          <p:nvPr>
            <p:ph type="sldNum" sz="quarter" idx="12"/>
          </p:nvPr>
        </p:nvSpPr>
        <p:spPr/>
        <p:txBody>
          <a:bodyPr/>
          <a:lstStyle/>
          <a:p>
            <a:fld id="{2D2CB69B-DB04-8044-B9C4-086B41E7140F}" type="slidenum">
              <a:rPr lang="fr-FR" smtClean="0"/>
              <a:t>‹N°›</a:t>
            </a:fld>
            <a:endParaRPr lang="fr-FR" dirty="0"/>
          </a:p>
        </p:txBody>
      </p:sp>
    </p:spTree>
    <p:extLst>
      <p:ext uri="{BB962C8B-B14F-4D97-AF65-F5344CB8AC3E}">
        <p14:creationId xmlns:p14="http://schemas.microsoft.com/office/powerpoint/2010/main" val="25688600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F7C21EC-1348-92FA-0F9C-FED4D4BE090F}"/>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a:extLst>
              <a:ext uri="{FF2B5EF4-FFF2-40B4-BE49-F238E27FC236}">
                <a16:creationId xmlns:a16="http://schemas.microsoft.com/office/drawing/2014/main" id="{39D2F779-0727-F67D-E803-06909F7F53E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dirty="0"/>
          </a:p>
        </p:txBody>
      </p:sp>
      <p:sp>
        <p:nvSpPr>
          <p:cNvPr id="4" name="Espace réservé du texte 3">
            <a:extLst>
              <a:ext uri="{FF2B5EF4-FFF2-40B4-BE49-F238E27FC236}">
                <a16:creationId xmlns:a16="http://schemas.microsoft.com/office/drawing/2014/main" id="{6FCE19E7-7D92-A25B-26A4-9CB624E1A26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7592529E-72A4-8DDF-6B21-77363D45CD05}"/>
              </a:ext>
            </a:extLst>
          </p:cNvPr>
          <p:cNvSpPr>
            <a:spLocks noGrp="1"/>
          </p:cNvSpPr>
          <p:nvPr>
            <p:ph type="dt" sz="half" idx="10"/>
          </p:nvPr>
        </p:nvSpPr>
        <p:spPr/>
        <p:txBody>
          <a:bodyPr/>
          <a:lstStyle/>
          <a:p>
            <a:fld id="{24BA9177-A5FA-BD49-BE0F-F35893358A5B}" type="datetimeFigureOut">
              <a:rPr lang="fr-FR" smtClean="0"/>
              <a:t>11/07/2026</a:t>
            </a:fld>
            <a:endParaRPr lang="fr-FR" dirty="0"/>
          </a:p>
        </p:txBody>
      </p:sp>
      <p:sp>
        <p:nvSpPr>
          <p:cNvPr id="6" name="Espace réservé du pied de page 5">
            <a:extLst>
              <a:ext uri="{FF2B5EF4-FFF2-40B4-BE49-F238E27FC236}">
                <a16:creationId xmlns:a16="http://schemas.microsoft.com/office/drawing/2014/main" id="{20119904-C17A-43DA-E2AB-59E38B328C65}"/>
              </a:ext>
            </a:extLst>
          </p:cNvPr>
          <p:cNvSpPr>
            <a:spLocks noGrp="1"/>
          </p:cNvSpPr>
          <p:nvPr>
            <p:ph type="ftr" sz="quarter" idx="11"/>
          </p:nvPr>
        </p:nvSpPr>
        <p:spPr/>
        <p:txBody>
          <a:bodyPr/>
          <a:lstStyle/>
          <a:p>
            <a:endParaRPr lang="fr-FR" dirty="0"/>
          </a:p>
        </p:txBody>
      </p:sp>
      <p:sp>
        <p:nvSpPr>
          <p:cNvPr id="7" name="Espace réservé du numéro de diapositive 6">
            <a:extLst>
              <a:ext uri="{FF2B5EF4-FFF2-40B4-BE49-F238E27FC236}">
                <a16:creationId xmlns:a16="http://schemas.microsoft.com/office/drawing/2014/main" id="{C43A75D4-9594-9270-5127-926351ECFAEB}"/>
              </a:ext>
            </a:extLst>
          </p:cNvPr>
          <p:cNvSpPr>
            <a:spLocks noGrp="1"/>
          </p:cNvSpPr>
          <p:nvPr>
            <p:ph type="sldNum" sz="quarter" idx="12"/>
          </p:nvPr>
        </p:nvSpPr>
        <p:spPr/>
        <p:txBody>
          <a:bodyPr/>
          <a:lstStyle/>
          <a:p>
            <a:fld id="{2D2CB69B-DB04-8044-B9C4-086B41E7140F}" type="slidenum">
              <a:rPr lang="fr-FR" smtClean="0"/>
              <a:t>‹N°›</a:t>
            </a:fld>
            <a:endParaRPr lang="fr-FR" dirty="0"/>
          </a:p>
        </p:txBody>
      </p:sp>
    </p:spTree>
    <p:extLst>
      <p:ext uri="{BB962C8B-B14F-4D97-AF65-F5344CB8AC3E}">
        <p14:creationId xmlns:p14="http://schemas.microsoft.com/office/powerpoint/2010/main" val="9242683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B452B3A8-3F9C-DC55-3BF2-CA33F29138E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5DF45602-76A8-B61D-1C9C-9816ADBC2C7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DD2FD77B-552E-FBAC-14F9-4F814F46EE4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4BA9177-A5FA-BD49-BE0F-F35893358A5B}" type="datetimeFigureOut">
              <a:rPr lang="fr-FR" smtClean="0"/>
              <a:t>11/07/2026</a:t>
            </a:fld>
            <a:endParaRPr lang="fr-FR" dirty="0"/>
          </a:p>
        </p:txBody>
      </p:sp>
      <p:sp>
        <p:nvSpPr>
          <p:cNvPr id="5" name="Espace réservé du pied de page 4">
            <a:extLst>
              <a:ext uri="{FF2B5EF4-FFF2-40B4-BE49-F238E27FC236}">
                <a16:creationId xmlns:a16="http://schemas.microsoft.com/office/drawing/2014/main" id="{DDB33253-B81F-D584-84B2-90DEDA61A26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dirty="0"/>
          </a:p>
        </p:txBody>
      </p:sp>
      <p:sp>
        <p:nvSpPr>
          <p:cNvPr id="6" name="Espace réservé du numéro de diapositive 5">
            <a:extLst>
              <a:ext uri="{FF2B5EF4-FFF2-40B4-BE49-F238E27FC236}">
                <a16:creationId xmlns:a16="http://schemas.microsoft.com/office/drawing/2014/main" id="{2456A033-0194-3354-CE3D-EA289145CF5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D2CB69B-DB04-8044-B9C4-086B41E7140F}" type="slidenum">
              <a:rPr lang="fr-FR" smtClean="0"/>
              <a:t>‹N°›</a:t>
            </a:fld>
            <a:endParaRPr lang="fr-FR" dirty="0"/>
          </a:p>
        </p:txBody>
      </p:sp>
    </p:spTree>
    <p:extLst>
      <p:ext uri="{BB962C8B-B14F-4D97-AF65-F5344CB8AC3E}">
        <p14:creationId xmlns:p14="http://schemas.microsoft.com/office/powerpoint/2010/main" val="311434787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75F78B3-4AB2-6631-6A4F-E68DBF6B84C3}"/>
              </a:ext>
            </a:extLst>
          </p:cNvPr>
          <p:cNvSpPr>
            <a:spLocks noGrp="1"/>
          </p:cNvSpPr>
          <p:nvPr>
            <p:ph type="ctrTitle"/>
          </p:nvPr>
        </p:nvSpPr>
        <p:spPr>
          <a:xfrm>
            <a:off x="1524000" y="1722863"/>
            <a:ext cx="9144000" cy="2819717"/>
          </a:xfrm>
        </p:spPr>
        <p:txBody>
          <a:bodyPr/>
          <a:lstStyle/>
          <a:p>
            <a:r>
              <a:rPr lang="fr-FR" dirty="0"/>
              <a:t>Elle sort de la maison et son parapluie</a:t>
            </a:r>
          </a:p>
        </p:txBody>
      </p:sp>
      <p:sp>
        <p:nvSpPr>
          <p:cNvPr id="3" name="Sous-titre 2">
            <a:extLst>
              <a:ext uri="{FF2B5EF4-FFF2-40B4-BE49-F238E27FC236}">
                <a16:creationId xmlns:a16="http://schemas.microsoft.com/office/drawing/2014/main" id="{D9B614C2-316B-7755-EC59-57EE5DF44532}"/>
              </a:ext>
            </a:extLst>
          </p:cNvPr>
          <p:cNvSpPr>
            <a:spLocks noGrp="1"/>
          </p:cNvSpPr>
          <p:nvPr>
            <p:ph type="subTitle" idx="1"/>
          </p:nvPr>
        </p:nvSpPr>
        <p:spPr/>
        <p:txBody>
          <a:bodyPr/>
          <a:lstStyle/>
          <a:p>
            <a:r>
              <a:rPr lang="fr-FR" dirty="0"/>
              <a:t> </a:t>
            </a:r>
          </a:p>
        </p:txBody>
      </p:sp>
      <p:sp>
        <p:nvSpPr>
          <p:cNvPr id="4" name="ZoneTexte 3">
            <a:extLst>
              <a:ext uri="{FF2B5EF4-FFF2-40B4-BE49-F238E27FC236}">
                <a16:creationId xmlns:a16="http://schemas.microsoft.com/office/drawing/2014/main" id="{459F34B4-D099-4DD6-2C0B-FA3BBF03512A}"/>
              </a:ext>
            </a:extLst>
          </p:cNvPr>
          <p:cNvSpPr txBox="1"/>
          <p:nvPr/>
        </p:nvSpPr>
        <p:spPr>
          <a:xfrm>
            <a:off x="1524000" y="856830"/>
            <a:ext cx="3234690" cy="1207770"/>
          </a:xfrm>
          <a:prstGeom prst="rect">
            <a:avLst/>
          </a:prstGeom>
          <a:noFill/>
        </p:spPr>
        <p:txBody>
          <a:bodyPr wrap="none" rtlCol="0">
            <a:spAutoFit/>
          </a:bodyPr>
          <a:lstStyle/>
          <a:p>
            <a:pPr algn="just"/>
            <a:r>
              <a:rPr lang="fr-FR" sz="1800" b="1" kern="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La petite fabrique de grammaire</a:t>
            </a:r>
            <a:endParaRPr lang="fr-FR" sz="1200" dirty="0">
              <a:effectLst/>
              <a:latin typeface="Times New Roman" panose="02020603050405020304" pitchFamily="18" charset="0"/>
              <a:ea typeface="Calibri" panose="020F0502020204030204" pitchFamily="34" charset="0"/>
              <a:cs typeface="Times New Roman" panose="02020603050405020304" pitchFamily="18" charset="0"/>
            </a:endParaRPr>
          </a:p>
          <a:p>
            <a:pPr algn="just"/>
            <a:r>
              <a:rPr lang="fr-FR" sz="1800" kern="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V. Ansart</a:t>
            </a:r>
            <a:endParaRPr lang="fr-FR" sz="1200" dirty="0">
              <a:effectLst/>
              <a:latin typeface="Times New Roman" panose="02020603050405020304" pitchFamily="18" charset="0"/>
              <a:ea typeface="Calibri" panose="020F0502020204030204" pitchFamily="34" charset="0"/>
              <a:cs typeface="Times New Roman" panose="02020603050405020304" pitchFamily="18" charset="0"/>
            </a:endParaRPr>
          </a:p>
          <a:p>
            <a:pPr algn="just"/>
            <a:r>
              <a:rPr lang="fr-FR" sz="1800" kern="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St. Dégeorges</a:t>
            </a:r>
            <a:endParaRPr lang="fr-FR" sz="1200" dirty="0">
              <a:effectLst/>
              <a:latin typeface="Times New Roman" panose="02020603050405020304" pitchFamily="18" charset="0"/>
              <a:ea typeface="Calibri" panose="020F0502020204030204" pitchFamily="34" charset="0"/>
              <a:cs typeface="Times New Roman" panose="02020603050405020304" pitchFamily="18" charset="0"/>
            </a:endParaRPr>
          </a:p>
          <a:p>
            <a:pPr algn="just"/>
            <a:r>
              <a:rPr lang="fr-FR" sz="1800" kern="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P. Sève</a:t>
            </a:r>
            <a:endParaRPr lang="fr-FR" sz="12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0183796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0FF1FD-08A1-D7C9-F8DF-06E9BD504D2B}"/>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B481A2AA-F140-6D25-88D8-ABA1CC07D67C}"/>
              </a:ext>
            </a:extLst>
          </p:cNvPr>
          <p:cNvSpPr>
            <a:spLocks noGrp="1"/>
          </p:cNvSpPr>
          <p:nvPr>
            <p:ph type="title"/>
          </p:nvPr>
        </p:nvSpPr>
        <p:spPr/>
        <p:txBody>
          <a:bodyPr/>
          <a:lstStyle/>
          <a:p>
            <a:r>
              <a:rPr lang="fr-FR" dirty="0"/>
              <a:t> </a:t>
            </a:r>
          </a:p>
        </p:txBody>
      </p:sp>
      <p:graphicFrame>
        <p:nvGraphicFramePr>
          <p:cNvPr id="4" name="Espace réservé du contenu 3">
            <a:extLst>
              <a:ext uri="{FF2B5EF4-FFF2-40B4-BE49-F238E27FC236}">
                <a16:creationId xmlns:a16="http://schemas.microsoft.com/office/drawing/2014/main" id="{26720FC6-4307-7ED8-1D91-622DAA02B202}"/>
              </a:ext>
            </a:extLst>
          </p:cNvPr>
          <p:cNvGraphicFramePr>
            <a:graphicFrameLocks noGrp="1"/>
          </p:cNvGraphicFramePr>
          <p:nvPr>
            <p:ph idx="1"/>
          </p:nvPr>
        </p:nvGraphicFramePr>
        <p:xfrm>
          <a:off x="434340" y="1949449"/>
          <a:ext cx="11109960" cy="2047677"/>
        </p:xfrm>
        <a:graphic>
          <a:graphicData uri="http://schemas.openxmlformats.org/drawingml/2006/table">
            <a:tbl>
              <a:tblPr firstRow="1" bandRow="1">
                <a:tableStyleId>{5940675A-B579-460E-94D1-54222C63F5DA}</a:tableStyleId>
              </a:tblPr>
              <a:tblGrid>
                <a:gridCol w="5392960">
                  <a:extLst>
                    <a:ext uri="{9D8B030D-6E8A-4147-A177-3AD203B41FA5}">
                      <a16:colId xmlns:a16="http://schemas.microsoft.com/office/drawing/2014/main" val="533510205"/>
                    </a:ext>
                  </a:extLst>
                </a:gridCol>
                <a:gridCol w="5717000">
                  <a:extLst>
                    <a:ext uri="{9D8B030D-6E8A-4147-A177-3AD203B41FA5}">
                      <a16:colId xmlns:a16="http://schemas.microsoft.com/office/drawing/2014/main" val="769251620"/>
                    </a:ext>
                  </a:extLst>
                </a:gridCol>
              </a:tblGrid>
              <a:tr h="432237">
                <a:tc>
                  <a:txBody>
                    <a:bodyPr/>
                    <a:lstStyle/>
                    <a:p>
                      <a:pPr algn="ctr"/>
                      <a:r>
                        <a:rPr lang="fr-FR" sz="2000" b="1" dirty="0"/>
                        <a:t>avec l’auxiliaire </a:t>
                      </a:r>
                      <a:r>
                        <a:rPr lang="fr-FR" sz="2000" b="1" i="1" dirty="0"/>
                        <a:t>être</a:t>
                      </a:r>
                    </a:p>
                  </a:txBody>
                  <a:tcPr>
                    <a:solidFill>
                      <a:schemeClr val="accent5">
                        <a:lumMod val="20000"/>
                        <a:lumOff val="80000"/>
                      </a:schemeClr>
                    </a:solidFill>
                  </a:tcPr>
                </a:tc>
                <a:tc>
                  <a:txBody>
                    <a:bodyPr/>
                    <a:lstStyle/>
                    <a:p>
                      <a:pPr algn="ctr"/>
                      <a:r>
                        <a:rPr lang="fr-FR" sz="2000" b="1" dirty="0"/>
                        <a:t>avec l’auxiliaire </a:t>
                      </a:r>
                      <a:r>
                        <a:rPr lang="fr-FR" sz="2000" b="1" i="1" dirty="0"/>
                        <a:t>avoir</a:t>
                      </a:r>
                    </a:p>
                  </a:txBody>
                  <a:tcPr>
                    <a:solidFill>
                      <a:schemeClr val="accent5">
                        <a:lumMod val="20000"/>
                        <a:lumOff val="80000"/>
                      </a:schemeClr>
                    </a:solidFill>
                  </a:tcPr>
                </a:tc>
                <a:extLst>
                  <a:ext uri="{0D108BD9-81ED-4DB2-BD59-A6C34878D82A}">
                    <a16:rowId xmlns:a16="http://schemas.microsoft.com/office/drawing/2014/main" val="3718361136"/>
                  </a:ext>
                </a:extLst>
              </a:tr>
              <a:tr h="1595954">
                <a:tc>
                  <a:txBody>
                    <a:bodyPr/>
                    <a:lstStyle/>
                    <a:p>
                      <a:r>
                        <a:rPr lang="fr-FR" sz="2000" dirty="0">
                          <a:solidFill>
                            <a:srgbClr val="00B050"/>
                          </a:solidFill>
                        </a:rPr>
                        <a:t>Le bandit </a:t>
                      </a:r>
                      <a:r>
                        <a:rPr lang="fr-FR" sz="2000" dirty="0"/>
                        <a:t>// </a:t>
                      </a:r>
                      <a:r>
                        <a:rPr lang="fr-FR" sz="2000" dirty="0">
                          <a:solidFill>
                            <a:srgbClr val="FF0000"/>
                          </a:solidFill>
                        </a:rPr>
                        <a:t>est descendu dans le souterrain</a:t>
                      </a:r>
                      <a:r>
                        <a:rPr lang="fr-FR" sz="2000" dirty="0"/>
                        <a:t>.</a:t>
                      </a:r>
                    </a:p>
                    <a:p>
                      <a:r>
                        <a:rPr lang="fr-FR" sz="2000" dirty="0">
                          <a:solidFill>
                            <a:srgbClr val="00B050"/>
                          </a:solidFill>
                        </a:rPr>
                        <a:t>cet athlète </a:t>
                      </a:r>
                      <a:r>
                        <a:rPr lang="fr-FR" sz="2000" dirty="0"/>
                        <a:t>// </a:t>
                      </a:r>
                      <a:r>
                        <a:rPr lang="fr-FR" sz="2000" dirty="0">
                          <a:solidFill>
                            <a:srgbClr val="FF0000"/>
                          </a:solidFill>
                        </a:rPr>
                        <a:t>est passé par cet accès aux tribunes</a:t>
                      </a:r>
                      <a:r>
                        <a:rPr lang="fr-FR" sz="2000" dirty="0"/>
                        <a:t>.</a:t>
                      </a:r>
                    </a:p>
                    <a:p>
                      <a:r>
                        <a:rPr lang="fr-FR" sz="2000" dirty="0">
                          <a:solidFill>
                            <a:srgbClr val="00B050"/>
                          </a:solidFill>
                        </a:rPr>
                        <a:t>Maman</a:t>
                      </a:r>
                      <a:r>
                        <a:rPr lang="fr-FR" sz="2000" dirty="0"/>
                        <a:t> // </a:t>
                      </a:r>
                      <a:r>
                        <a:rPr lang="fr-FR" sz="2000" dirty="0">
                          <a:solidFill>
                            <a:srgbClr val="FF0000"/>
                          </a:solidFill>
                        </a:rPr>
                        <a:t>est montée sur l’escabeau</a:t>
                      </a:r>
                      <a:r>
                        <a:rPr lang="fr-FR" sz="2000" dirty="0"/>
                        <a:t>.</a:t>
                      </a:r>
                    </a:p>
                    <a:p>
                      <a:r>
                        <a:rPr lang="fr-FR" sz="2000" dirty="0">
                          <a:solidFill>
                            <a:srgbClr val="00B050"/>
                          </a:solidFill>
                        </a:rPr>
                        <a:t>Paul</a:t>
                      </a:r>
                      <a:r>
                        <a:rPr lang="fr-FR" sz="2000" dirty="0"/>
                        <a:t> // </a:t>
                      </a:r>
                      <a:r>
                        <a:rPr lang="fr-FR" sz="2000" dirty="0">
                          <a:solidFill>
                            <a:srgbClr val="FF0000"/>
                          </a:solidFill>
                        </a:rPr>
                        <a:t>est rentré au collège</a:t>
                      </a:r>
                      <a:r>
                        <a:rPr lang="fr-FR" sz="2000" dirty="0"/>
                        <a:t>.</a:t>
                      </a:r>
                    </a:p>
                  </a:txBody>
                  <a:tcPr/>
                </a:tc>
                <a:tc>
                  <a:txBody>
                    <a:bodyPr/>
                    <a:lstStyle/>
                    <a:p>
                      <a:r>
                        <a:rPr lang="fr-FR" sz="2000" dirty="0">
                          <a:solidFill>
                            <a:srgbClr val="00B050"/>
                          </a:solidFill>
                        </a:rPr>
                        <a:t>Le bandit </a:t>
                      </a:r>
                      <a:r>
                        <a:rPr lang="fr-FR" sz="2000" dirty="0"/>
                        <a:t>// </a:t>
                      </a:r>
                      <a:r>
                        <a:rPr lang="fr-FR" sz="2000" dirty="0">
                          <a:solidFill>
                            <a:srgbClr val="FF0000"/>
                          </a:solidFill>
                        </a:rPr>
                        <a:t>a descendu le chien de garde</a:t>
                      </a:r>
                      <a:r>
                        <a:rPr lang="fr-FR" sz="2000" dirty="0"/>
                        <a:t>.</a:t>
                      </a:r>
                    </a:p>
                    <a:p>
                      <a:r>
                        <a:rPr lang="fr-FR" sz="2000" dirty="0">
                          <a:solidFill>
                            <a:srgbClr val="00B050"/>
                          </a:solidFill>
                        </a:rPr>
                        <a:t>Cet athlète </a:t>
                      </a:r>
                      <a:r>
                        <a:rPr lang="fr-FR" sz="2000" dirty="0"/>
                        <a:t>// </a:t>
                      </a:r>
                      <a:r>
                        <a:rPr lang="fr-FR" sz="2000" dirty="0">
                          <a:solidFill>
                            <a:srgbClr val="FF0000"/>
                          </a:solidFill>
                        </a:rPr>
                        <a:t>a passé les 6, 20 m en saut à la perche</a:t>
                      </a:r>
                      <a:r>
                        <a:rPr lang="fr-FR" sz="2000" dirty="0"/>
                        <a:t>.</a:t>
                      </a:r>
                    </a:p>
                    <a:p>
                      <a:r>
                        <a:rPr lang="fr-FR" sz="2000" dirty="0">
                          <a:solidFill>
                            <a:srgbClr val="00B050"/>
                          </a:solidFill>
                        </a:rPr>
                        <a:t>Maman</a:t>
                      </a:r>
                      <a:r>
                        <a:rPr lang="fr-FR" sz="2000" dirty="0"/>
                        <a:t>//  </a:t>
                      </a:r>
                      <a:r>
                        <a:rPr lang="fr-FR" sz="2000" dirty="0">
                          <a:solidFill>
                            <a:srgbClr val="FF0000"/>
                          </a:solidFill>
                        </a:rPr>
                        <a:t>a monté les livres sur l’étagère.</a:t>
                      </a:r>
                    </a:p>
                    <a:p>
                      <a:r>
                        <a:rPr lang="fr-FR" sz="2000" dirty="0">
                          <a:solidFill>
                            <a:srgbClr val="00B050"/>
                          </a:solidFill>
                        </a:rPr>
                        <a:t>Paul</a:t>
                      </a:r>
                      <a:r>
                        <a:rPr lang="fr-FR" sz="2000" dirty="0"/>
                        <a:t> // </a:t>
                      </a:r>
                      <a:r>
                        <a:rPr lang="fr-FR" sz="2000" dirty="0">
                          <a:solidFill>
                            <a:srgbClr val="FF0000"/>
                          </a:solidFill>
                        </a:rPr>
                        <a:t>a rentré le chat</a:t>
                      </a:r>
                      <a:r>
                        <a:rPr lang="fr-FR" sz="2000" dirty="0"/>
                        <a:t>.</a:t>
                      </a:r>
                    </a:p>
                    <a:p>
                      <a:endParaRPr lang="fr-FR" sz="2000" dirty="0"/>
                    </a:p>
                  </a:txBody>
                  <a:tcPr/>
                </a:tc>
                <a:extLst>
                  <a:ext uri="{0D108BD9-81ED-4DB2-BD59-A6C34878D82A}">
                    <a16:rowId xmlns:a16="http://schemas.microsoft.com/office/drawing/2014/main" val="3460351403"/>
                  </a:ext>
                </a:extLst>
              </a:tr>
            </a:tbl>
          </a:graphicData>
        </a:graphic>
      </p:graphicFrame>
    </p:spTree>
    <p:extLst>
      <p:ext uri="{BB962C8B-B14F-4D97-AF65-F5344CB8AC3E}">
        <p14:creationId xmlns:p14="http://schemas.microsoft.com/office/powerpoint/2010/main" val="315462130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A8687D-30C4-CB26-A4B0-5CE3E36EC0FC}"/>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800D81BE-7CE8-07A3-00D4-D32BD71186E8}"/>
              </a:ext>
            </a:extLst>
          </p:cNvPr>
          <p:cNvSpPr>
            <a:spLocks noGrp="1"/>
          </p:cNvSpPr>
          <p:nvPr>
            <p:ph type="title"/>
          </p:nvPr>
        </p:nvSpPr>
        <p:spPr/>
        <p:txBody>
          <a:bodyPr/>
          <a:lstStyle/>
          <a:p>
            <a:r>
              <a:rPr lang="fr-FR" dirty="0"/>
              <a:t> </a:t>
            </a:r>
          </a:p>
        </p:txBody>
      </p:sp>
      <p:graphicFrame>
        <p:nvGraphicFramePr>
          <p:cNvPr id="4" name="Espace réservé du contenu 3">
            <a:extLst>
              <a:ext uri="{FF2B5EF4-FFF2-40B4-BE49-F238E27FC236}">
                <a16:creationId xmlns:a16="http://schemas.microsoft.com/office/drawing/2014/main" id="{54BBE8CF-E9D2-633B-81A1-CF52F8B417CC}"/>
              </a:ext>
            </a:extLst>
          </p:cNvPr>
          <p:cNvGraphicFramePr>
            <a:graphicFrameLocks noGrp="1"/>
          </p:cNvGraphicFramePr>
          <p:nvPr>
            <p:ph idx="1"/>
            <p:extLst>
              <p:ext uri="{D42A27DB-BD31-4B8C-83A1-F6EECF244321}">
                <p14:modId xmlns:p14="http://schemas.microsoft.com/office/powerpoint/2010/main" val="830182474"/>
              </p:ext>
            </p:extLst>
          </p:nvPr>
        </p:nvGraphicFramePr>
        <p:xfrm>
          <a:off x="434340" y="1949449"/>
          <a:ext cx="11109960" cy="3094991"/>
        </p:xfrm>
        <a:graphic>
          <a:graphicData uri="http://schemas.openxmlformats.org/drawingml/2006/table">
            <a:tbl>
              <a:tblPr firstRow="1" bandRow="1">
                <a:tableStyleId>{5940675A-B579-460E-94D1-54222C63F5DA}</a:tableStyleId>
              </a:tblPr>
              <a:tblGrid>
                <a:gridCol w="5392960">
                  <a:extLst>
                    <a:ext uri="{9D8B030D-6E8A-4147-A177-3AD203B41FA5}">
                      <a16:colId xmlns:a16="http://schemas.microsoft.com/office/drawing/2014/main" val="533510205"/>
                    </a:ext>
                  </a:extLst>
                </a:gridCol>
                <a:gridCol w="5717000">
                  <a:extLst>
                    <a:ext uri="{9D8B030D-6E8A-4147-A177-3AD203B41FA5}">
                      <a16:colId xmlns:a16="http://schemas.microsoft.com/office/drawing/2014/main" val="769251620"/>
                    </a:ext>
                  </a:extLst>
                </a:gridCol>
              </a:tblGrid>
              <a:tr h="432237">
                <a:tc>
                  <a:txBody>
                    <a:bodyPr/>
                    <a:lstStyle/>
                    <a:p>
                      <a:pPr algn="ctr"/>
                      <a:r>
                        <a:rPr lang="fr-FR" sz="2000" b="1" dirty="0"/>
                        <a:t>avec l’auxiliaire </a:t>
                      </a:r>
                      <a:r>
                        <a:rPr lang="fr-FR" sz="2000" b="1" i="1" dirty="0"/>
                        <a:t>être</a:t>
                      </a:r>
                    </a:p>
                  </a:txBody>
                  <a:tcPr>
                    <a:solidFill>
                      <a:schemeClr val="accent5">
                        <a:lumMod val="20000"/>
                        <a:lumOff val="80000"/>
                      </a:schemeClr>
                    </a:solidFill>
                  </a:tcPr>
                </a:tc>
                <a:tc>
                  <a:txBody>
                    <a:bodyPr/>
                    <a:lstStyle/>
                    <a:p>
                      <a:pPr algn="ctr"/>
                      <a:r>
                        <a:rPr lang="fr-FR" sz="2000" b="1" dirty="0"/>
                        <a:t>avec l’auxiliaire </a:t>
                      </a:r>
                      <a:r>
                        <a:rPr lang="fr-FR" sz="2000" b="1" i="1" dirty="0"/>
                        <a:t>avoir</a:t>
                      </a:r>
                    </a:p>
                  </a:txBody>
                  <a:tcPr>
                    <a:solidFill>
                      <a:schemeClr val="accent5">
                        <a:lumMod val="20000"/>
                        <a:lumOff val="80000"/>
                      </a:schemeClr>
                    </a:solidFill>
                  </a:tcPr>
                </a:tc>
                <a:extLst>
                  <a:ext uri="{0D108BD9-81ED-4DB2-BD59-A6C34878D82A}">
                    <a16:rowId xmlns:a16="http://schemas.microsoft.com/office/drawing/2014/main" val="3718361136"/>
                  </a:ext>
                </a:extLst>
              </a:tr>
              <a:tr h="1047314">
                <a:tc>
                  <a:txBody>
                    <a:bodyPr/>
                    <a:lstStyle/>
                    <a:p>
                      <a:r>
                        <a:rPr lang="fr-FR" sz="2000" dirty="0"/>
                        <a:t>Le verbe exprime un changement de lieu</a:t>
                      </a:r>
                    </a:p>
                    <a:p>
                      <a:r>
                        <a:rPr lang="fr-FR" sz="2000" dirty="0"/>
                        <a:t>Il y a un Complément Circonstanciel de lieu dans le groupe du verbe</a:t>
                      </a:r>
                    </a:p>
                  </a:txBody>
                  <a:tcPr/>
                </a:tc>
                <a:tc>
                  <a:txBody>
                    <a:bodyPr/>
                    <a:lstStyle/>
                    <a:p>
                      <a:r>
                        <a:rPr lang="fr-FR" sz="2000" dirty="0"/>
                        <a:t>Le verbe exprime une action</a:t>
                      </a:r>
                    </a:p>
                    <a:p>
                      <a:r>
                        <a:rPr lang="fr-FR" sz="2000" dirty="0"/>
                        <a:t>Il y a un Complément d’Objet dans le groupe du verbe</a:t>
                      </a:r>
                    </a:p>
                  </a:txBody>
                  <a:tcPr/>
                </a:tc>
                <a:extLst>
                  <a:ext uri="{0D108BD9-81ED-4DB2-BD59-A6C34878D82A}">
                    <a16:rowId xmlns:a16="http://schemas.microsoft.com/office/drawing/2014/main" val="50579196"/>
                  </a:ext>
                </a:extLst>
              </a:tr>
              <a:tr h="1595954">
                <a:tc>
                  <a:txBody>
                    <a:bodyPr/>
                    <a:lstStyle/>
                    <a:p>
                      <a:r>
                        <a:rPr lang="fr-FR" sz="2000" dirty="0">
                          <a:solidFill>
                            <a:srgbClr val="00B050"/>
                          </a:solidFill>
                        </a:rPr>
                        <a:t>Le bandit </a:t>
                      </a:r>
                      <a:r>
                        <a:rPr lang="fr-FR" sz="2000" dirty="0"/>
                        <a:t>// </a:t>
                      </a:r>
                      <a:r>
                        <a:rPr lang="fr-FR" sz="2000" dirty="0">
                          <a:solidFill>
                            <a:srgbClr val="FF0000"/>
                          </a:solidFill>
                        </a:rPr>
                        <a:t>est descendu dans le souterrain</a:t>
                      </a:r>
                      <a:r>
                        <a:rPr lang="fr-FR" sz="2000" dirty="0"/>
                        <a:t>.</a:t>
                      </a:r>
                    </a:p>
                    <a:p>
                      <a:r>
                        <a:rPr lang="fr-FR" sz="2000" dirty="0">
                          <a:solidFill>
                            <a:srgbClr val="00B050"/>
                          </a:solidFill>
                        </a:rPr>
                        <a:t>cet athlète </a:t>
                      </a:r>
                      <a:r>
                        <a:rPr lang="fr-FR" sz="2000" dirty="0"/>
                        <a:t>// </a:t>
                      </a:r>
                      <a:r>
                        <a:rPr lang="fr-FR" sz="2000" dirty="0">
                          <a:solidFill>
                            <a:srgbClr val="FF0000"/>
                          </a:solidFill>
                        </a:rPr>
                        <a:t>est passé par cet accès aux tribunes</a:t>
                      </a:r>
                      <a:r>
                        <a:rPr lang="fr-FR" sz="2000" dirty="0"/>
                        <a:t>.</a:t>
                      </a:r>
                    </a:p>
                    <a:p>
                      <a:r>
                        <a:rPr lang="fr-FR" sz="2000" dirty="0">
                          <a:solidFill>
                            <a:srgbClr val="00B050"/>
                          </a:solidFill>
                        </a:rPr>
                        <a:t>Maman</a:t>
                      </a:r>
                      <a:r>
                        <a:rPr lang="fr-FR" sz="2000" dirty="0"/>
                        <a:t> // </a:t>
                      </a:r>
                      <a:r>
                        <a:rPr lang="fr-FR" sz="2000" dirty="0">
                          <a:solidFill>
                            <a:srgbClr val="FF0000"/>
                          </a:solidFill>
                        </a:rPr>
                        <a:t>est montée sur l’escabeau</a:t>
                      </a:r>
                      <a:r>
                        <a:rPr lang="fr-FR" sz="2000" dirty="0"/>
                        <a:t>.</a:t>
                      </a:r>
                    </a:p>
                    <a:p>
                      <a:r>
                        <a:rPr lang="fr-FR" sz="2000" dirty="0">
                          <a:solidFill>
                            <a:srgbClr val="00B050"/>
                          </a:solidFill>
                        </a:rPr>
                        <a:t>Paul</a:t>
                      </a:r>
                      <a:r>
                        <a:rPr lang="fr-FR" sz="2000" dirty="0"/>
                        <a:t> // </a:t>
                      </a:r>
                      <a:r>
                        <a:rPr lang="fr-FR" sz="2000" dirty="0">
                          <a:solidFill>
                            <a:srgbClr val="FF0000"/>
                          </a:solidFill>
                        </a:rPr>
                        <a:t>est rentré au collège</a:t>
                      </a:r>
                      <a:r>
                        <a:rPr lang="fr-FR" sz="2000" dirty="0"/>
                        <a:t>.</a:t>
                      </a:r>
                    </a:p>
                  </a:txBody>
                  <a:tcPr/>
                </a:tc>
                <a:tc>
                  <a:txBody>
                    <a:bodyPr/>
                    <a:lstStyle/>
                    <a:p>
                      <a:r>
                        <a:rPr lang="fr-FR" sz="2000" dirty="0">
                          <a:solidFill>
                            <a:srgbClr val="00B050"/>
                          </a:solidFill>
                        </a:rPr>
                        <a:t>Le bandit </a:t>
                      </a:r>
                      <a:r>
                        <a:rPr lang="fr-FR" sz="2000" dirty="0"/>
                        <a:t>// </a:t>
                      </a:r>
                      <a:r>
                        <a:rPr lang="fr-FR" sz="2000" dirty="0">
                          <a:solidFill>
                            <a:srgbClr val="FF0000"/>
                          </a:solidFill>
                        </a:rPr>
                        <a:t>a descendu le chien de garde</a:t>
                      </a:r>
                      <a:r>
                        <a:rPr lang="fr-FR" sz="2000" dirty="0"/>
                        <a:t>.</a:t>
                      </a:r>
                    </a:p>
                    <a:p>
                      <a:r>
                        <a:rPr lang="fr-FR" sz="2000" dirty="0">
                          <a:solidFill>
                            <a:srgbClr val="00B050"/>
                          </a:solidFill>
                        </a:rPr>
                        <a:t>Cet athlète </a:t>
                      </a:r>
                      <a:r>
                        <a:rPr lang="fr-FR" sz="2000" dirty="0"/>
                        <a:t>// </a:t>
                      </a:r>
                      <a:r>
                        <a:rPr lang="fr-FR" sz="2000" dirty="0">
                          <a:solidFill>
                            <a:srgbClr val="FF0000"/>
                          </a:solidFill>
                        </a:rPr>
                        <a:t>a passé les 6, 20 m en saut à la perche</a:t>
                      </a:r>
                      <a:r>
                        <a:rPr lang="fr-FR" sz="2000" dirty="0"/>
                        <a:t>.</a:t>
                      </a:r>
                    </a:p>
                    <a:p>
                      <a:r>
                        <a:rPr lang="fr-FR" sz="2000" dirty="0">
                          <a:solidFill>
                            <a:srgbClr val="00B050"/>
                          </a:solidFill>
                        </a:rPr>
                        <a:t>Maman</a:t>
                      </a:r>
                      <a:r>
                        <a:rPr lang="fr-FR" sz="2000" dirty="0"/>
                        <a:t>//  </a:t>
                      </a:r>
                      <a:r>
                        <a:rPr lang="fr-FR" sz="2000" dirty="0">
                          <a:solidFill>
                            <a:srgbClr val="FF0000"/>
                          </a:solidFill>
                        </a:rPr>
                        <a:t>a monté les livres sur l’étagère.</a:t>
                      </a:r>
                    </a:p>
                    <a:p>
                      <a:r>
                        <a:rPr lang="fr-FR" sz="2000" dirty="0">
                          <a:solidFill>
                            <a:srgbClr val="00B050"/>
                          </a:solidFill>
                        </a:rPr>
                        <a:t>Paul</a:t>
                      </a:r>
                      <a:r>
                        <a:rPr lang="fr-FR" sz="2000" dirty="0"/>
                        <a:t> // </a:t>
                      </a:r>
                      <a:r>
                        <a:rPr lang="fr-FR" sz="2000" dirty="0">
                          <a:solidFill>
                            <a:srgbClr val="FF0000"/>
                          </a:solidFill>
                        </a:rPr>
                        <a:t>a rentré le chat</a:t>
                      </a:r>
                      <a:r>
                        <a:rPr lang="fr-FR" sz="2000" dirty="0"/>
                        <a:t>.</a:t>
                      </a:r>
                    </a:p>
                    <a:p>
                      <a:endParaRPr lang="fr-FR" sz="2000" dirty="0"/>
                    </a:p>
                  </a:txBody>
                  <a:tcPr/>
                </a:tc>
                <a:extLst>
                  <a:ext uri="{0D108BD9-81ED-4DB2-BD59-A6C34878D82A}">
                    <a16:rowId xmlns:a16="http://schemas.microsoft.com/office/drawing/2014/main" val="3460351403"/>
                  </a:ext>
                </a:extLst>
              </a:tr>
            </a:tbl>
          </a:graphicData>
        </a:graphic>
      </p:graphicFrame>
    </p:spTree>
    <p:extLst>
      <p:ext uri="{BB962C8B-B14F-4D97-AF65-F5344CB8AC3E}">
        <p14:creationId xmlns:p14="http://schemas.microsoft.com/office/powerpoint/2010/main" val="84534677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D0AAB6D-DA61-8C23-C2E1-43A1C91897CE}"/>
              </a:ext>
            </a:extLst>
          </p:cNvPr>
          <p:cNvSpPr>
            <a:spLocks noGrp="1"/>
          </p:cNvSpPr>
          <p:nvPr>
            <p:ph type="title"/>
          </p:nvPr>
        </p:nvSpPr>
        <p:spPr/>
        <p:txBody>
          <a:bodyPr/>
          <a:lstStyle/>
          <a:p>
            <a:endParaRPr lang="fr-FR"/>
          </a:p>
        </p:txBody>
      </p:sp>
      <p:pic>
        <p:nvPicPr>
          <p:cNvPr id="4" name="Espace réservé du contenu 3" descr="Une image contenant croquis, dessin, Dessin d’enfant, Dessin au trait&#10;&#10;Description générée automatiquement">
            <a:extLst>
              <a:ext uri="{FF2B5EF4-FFF2-40B4-BE49-F238E27FC236}">
                <a16:creationId xmlns:a16="http://schemas.microsoft.com/office/drawing/2014/main" id="{5F228248-BB0E-DC7D-2A9B-203B9255BAB1}"/>
              </a:ext>
            </a:extLst>
          </p:cNvPr>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4366260" y="1924985"/>
            <a:ext cx="3017520" cy="3799840"/>
          </a:xfrm>
          <a:prstGeom prst="rect">
            <a:avLst/>
          </a:prstGeom>
        </p:spPr>
      </p:pic>
    </p:spTree>
    <p:extLst>
      <p:ext uri="{BB962C8B-B14F-4D97-AF65-F5344CB8AC3E}">
        <p14:creationId xmlns:p14="http://schemas.microsoft.com/office/powerpoint/2010/main" val="13252520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443968-B8A3-56F4-8F11-573B037880CD}"/>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4A0CF99B-48F0-79B0-54BA-71DDBD3FEBFA}"/>
              </a:ext>
            </a:extLst>
          </p:cNvPr>
          <p:cNvSpPr>
            <a:spLocks noGrp="1"/>
          </p:cNvSpPr>
          <p:nvPr>
            <p:ph type="title"/>
          </p:nvPr>
        </p:nvSpPr>
        <p:spPr/>
        <p:txBody>
          <a:bodyPr/>
          <a:lstStyle/>
          <a:p>
            <a:r>
              <a:rPr lang="fr-FR" dirty="0"/>
              <a:t> </a:t>
            </a:r>
          </a:p>
        </p:txBody>
      </p:sp>
      <p:graphicFrame>
        <p:nvGraphicFramePr>
          <p:cNvPr id="4" name="Espace réservé du contenu 3">
            <a:extLst>
              <a:ext uri="{FF2B5EF4-FFF2-40B4-BE49-F238E27FC236}">
                <a16:creationId xmlns:a16="http://schemas.microsoft.com/office/drawing/2014/main" id="{7D34113E-9F78-4BA6-94D7-6BF5A936B58A}"/>
              </a:ext>
            </a:extLst>
          </p:cNvPr>
          <p:cNvGraphicFramePr>
            <a:graphicFrameLocks noGrp="1"/>
          </p:cNvGraphicFramePr>
          <p:nvPr>
            <p:ph idx="1"/>
            <p:extLst>
              <p:ext uri="{D42A27DB-BD31-4B8C-83A1-F6EECF244321}">
                <p14:modId xmlns:p14="http://schemas.microsoft.com/office/powerpoint/2010/main" val="1204475111"/>
              </p:ext>
            </p:extLst>
          </p:nvPr>
        </p:nvGraphicFramePr>
        <p:xfrm>
          <a:off x="541020" y="1690688"/>
          <a:ext cx="11109960" cy="1850701"/>
        </p:xfrm>
        <a:graphic>
          <a:graphicData uri="http://schemas.openxmlformats.org/drawingml/2006/table">
            <a:tbl>
              <a:tblPr firstRow="1" bandRow="1">
                <a:tableStyleId>{5940675A-B579-460E-94D1-54222C63F5DA}</a:tableStyleId>
              </a:tblPr>
              <a:tblGrid>
                <a:gridCol w="5392960">
                  <a:extLst>
                    <a:ext uri="{9D8B030D-6E8A-4147-A177-3AD203B41FA5}">
                      <a16:colId xmlns:a16="http://schemas.microsoft.com/office/drawing/2014/main" val="533510205"/>
                    </a:ext>
                  </a:extLst>
                </a:gridCol>
                <a:gridCol w="5717000">
                  <a:extLst>
                    <a:ext uri="{9D8B030D-6E8A-4147-A177-3AD203B41FA5}">
                      <a16:colId xmlns:a16="http://schemas.microsoft.com/office/drawing/2014/main" val="769251620"/>
                    </a:ext>
                  </a:extLst>
                </a:gridCol>
              </a:tblGrid>
              <a:tr h="393916">
                <a:tc>
                  <a:txBody>
                    <a:bodyPr/>
                    <a:lstStyle/>
                    <a:p>
                      <a:pPr algn="ctr"/>
                      <a:r>
                        <a:rPr lang="fr-FR" sz="2000" b="1" dirty="0"/>
                        <a:t>avec l’auxiliaire </a:t>
                      </a:r>
                      <a:r>
                        <a:rPr lang="fr-FR" sz="2000" b="1" i="1" dirty="0"/>
                        <a:t>être</a:t>
                      </a:r>
                    </a:p>
                  </a:txBody>
                  <a:tcPr>
                    <a:solidFill>
                      <a:schemeClr val="accent5">
                        <a:lumMod val="20000"/>
                        <a:lumOff val="80000"/>
                      </a:schemeClr>
                    </a:solidFill>
                  </a:tcPr>
                </a:tc>
                <a:tc>
                  <a:txBody>
                    <a:bodyPr/>
                    <a:lstStyle/>
                    <a:p>
                      <a:pPr algn="ctr"/>
                      <a:r>
                        <a:rPr lang="fr-FR" sz="2000" b="1" dirty="0"/>
                        <a:t>avec l’auxiliaire </a:t>
                      </a:r>
                      <a:r>
                        <a:rPr lang="fr-FR" sz="2000" b="1" i="1" dirty="0"/>
                        <a:t>avoir</a:t>
                      </a:r>
                    </a:p>
                  </a:txBody>
                  <a:tcPr>
                    <a:solidFill>
                      <a:schemeClr val="accent5">
                        <a:lumMod val="20000"/>
                        <a:lumOff val="80000"/>
                      </a:schemeClr>
                    </a:solidFill>
                  </a:tcPr>
                </a:tc>
                <a:extLst>
                  <a:ext uri="{0D108BD9-81ED-4DB2-BD59-A6C34878D82A}">
                    <a16:rowId xmlns:a16="http://schemas.microsoft.com/office/drawing/2014/main" val="3718361136"/>
                  </a:ext>
                </a:extLst>
              </a:tr>
              <a:tr h="1454461">
                <a:tc>
                  <a:txBody>
                    <a:bodyPr/>
                    <a:lstStyle/>
                    <a:p>
                      <a:r>
                        <a:rPr lang="fr-FR" sz="2000" kern="1200" dirty="0">
                          <a:solidFill>
                            <a:schemeClr val="tx1"/>
                          </a:solidFill>
                          <a:effectLst/>
                          <a:latin typeface="+mn-lt"/>
                          <a:ea typeface="+mn-ea"/>
                          <a:cs typeface="+mn-cs"/>
                        </a:rPr>
                        <a:t>Il </a:t>
                      </a:r>
                      <a:r>
                        <a:rPr lang="fr-FR" sz="2000" kern="1200" dirty="0">
                          <a:solidFill>
                            <a:schemeClr val="accent2"/>
                          </a:solidFill>
                          <a:effectLst/>
                          <a:latin typeface="+mn-lt"/>
                          <a:ea typeface="+mn-ea"/>
                          <a:cs typeface="+mn-cs"/>
                        </a:rPr>
                        <a:t>est allé </a:t>
                      </a:r>
                      <a:r>
                        <a:rPr lang="fr-FR" sz="2000" kern="1200" dirty="0">
                          <a:solidFill>
                            <a:schemeClr val="tx1"/>
                          </a:solidFill>
                          <a:effectLst/>
                          <a:latin typeface="+mn-lt"/>
                          <a:ea typeface="+mn-ea"/>
                          <a:cs typeface="+mn-cs"/>
                        </a:rPr>
                        <a:t>à l’école.</a:t>
                      </a:r>
                    </a:p>
                  </a:txBody>
                  <a:tcPr/>
                </a:tc>
                <a:tc>
                  <a:txBody>
                    <a:bodyPr/>
                    <a:lstStyle/>
                    <a:p>
                      <a:endParaRPr lang="fr-FR" sz="2000" dirty="0"/>
                    </a:p>
                  </a:txBody>
                  <a:tcPr/>
                </a:tc>
                <a:extLst>
                  <a:ext uri="{0D108BD9-81ED-4DB2-BD59-A6C34878D82A}">
                    <a16:rowId xmlns:a16="http://schemas.microsoft.com/office/drawing/2014/main" val="1567505918"/>
                  </a:ext>
                </a:extLst>
              </a:tr>
            </a:tbl>
          </a:graphicData>
        </a:graphic>
      </p:graphicFrame>
    </p:spTree>
    <p:extLst>
      <p:ext uri="{BB962C8B-B14F-4D97-AF65-F5344CB8AC3E}">
        <p14:creationId xmlns:p14="http://schemas.microsoft.com/office/powerpoint/2010/main" val="211922186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26F754-8034-012C-AC01-2399A0AAD3FB}"/>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308378A1-206B-C75A-4E1F-C3FF067362E8}"/>
              </a:ext>
            </a:extLst>
          </p:cNvPr>
          <p:cNvSpPr>
            <a:spLocks noGrp="1"/>
          </p:cNvSpPr>
          <p:nvPr>
            <p:ph type="title"/>
          </p:nvPr>
        </p:nvSpPr>
        <p:spPr/>
        <p:txBody>
          <a:bodyPr/>
          <a:lstStyle/>
          <a:p>
            <a:r>
              <a:rPr lang="fr-FR" dirty="0"/>
              <a:t> </a:t>
            </a:r>
          </a:p>
        </p:txBody>
      </p:sp>
      <p:graphicFrame>
        <p:nvGraphicFramePr>
          <p:cNvPr id="4" name="Espace réservé du contenu 3">
            <a:extLst>
              <a:ext uri="{FF2B5EF4-FFF2-40B4-BE49-F238E27FC236}">
                <a16:creationId xmlns:a16="http://schemas.microsoft.com/office/drawing/2014/main" id="{DAAAB533-9BD0-B9E4-7AF2-3E33EE6A1FC9}"/>
              </a:ext>
            </a:extLst>
          </p:cNvPr>
          <p:cNvGraphicFramePr>
            <a:graphicFrameLocks noGrp="1"/>
          </p:cNvGraphicFramePr>
          <p:nvPr>
            <p:ph idx="1"/>
            <p:extLst>
              <p:ext uri="{D42A27DB-BD31-4B8C-83A1-F6EECF244321}">
                <p14:modId xmlns:p14="http://schemas.microsoft.com/office/powerpoint/2010/main" val="428739106"/>
              </p:ext>
            </p:extLst>
          </p:nvPr>
        </p:nvGraphicFramePr>
        <p:xfrm>
          <a:off x="541020" y="1941380"/>
          <a:ext cx="11109960" cy="1850701"/>
        </p:xfrm>
        <a:graphic>
          <a:graphicData uri="http://schemas.openxmlformats.org/drawingml/2006/table">
            <a:tbl>
              <a:tblPr firstRow="1" bandRow="1">
                <a:tableStyleId>{5940675A-B579-460E-94D1-54222C63F5DA}</a:tableStyleId>
              </a:tblPr>
              <a:tblGrid>
                <a:gridCol w="5392960">
                  <a:extLst>
                    <a:ext uri="{9D8B030D-6E8A-4147-A177-3AD203B41FA5}">
                      <a16:colId xmlns:a16="http://schemas.microsoft.com/office/drawing/2014/main" val="533510205"/>
                    </a:ext>
                  </a:extLst>
                </a:gridCol>
                <a:gridCol w="5717000">
                  <a:extLst>
                    <a:ext uri="{9D8B030D-6E8A-4147-A177-3AD203B41FA5}">
                      <a16:colId xmlns:a16="http://schemas.microsoft.com/office/drawing/2014/main" val="769251620"/>
                    </a:ext>
                  </a:extLst>
                </a:gridCol>
              </a:tblGrid>
              <a:tr h="393916">
                <a:tc>
                  <a:txBody>
                    <a:bodyPr/>
                    <a:lstStyle/>
                    <a:p>
                      <a:pPr algn="ctr"/>
                      <a:r>
                        <a:rPr lang="fr-FR" sz="2000" b="1" dirty="0"/>
                        <a:t>avec l’auxiliaire </a:t>
                      </a:r>
                      <a:r>
                        <a:rPr lang="fr-FR" sz="2000" b="1" i="1" dirty="0"/>
                        <a:t>être</a:t>
                      </a:r>
                    </a:p>
                  </a:txBody>
                  <a:tcPr>
                    <a:solidFill>
                      <a:schemeClr val="accent5">
                        <a:lumMod val="20000"/>
                        <a:lumOff val="80000"/>
                      </a:schemeClr>
                    </a:solidFill>
                  </a:tcPr>
                </a:tc>
                <a:tc>
                  <a:txBody>
                    <a:bodyPr/>
                    <a:lstStyle/>
                    <a:p>
                      <a:pPr algn="ctr"/>
                      <a:r>
                        <a:rPr lang="fr-FR" sz="2000" b="1" dirty="0"/>
                        <a:t>avec l’auxiliaire </a:t>
                      </a:r>
                      <a:r>
                        <a:rPr lang="fr-FR" sz="2000" b="1" i="1" dirty="0"/>
                        <a:t>avoir</a:t>
                      </a:r>
                    </a:p>
                  </a:txBody>
                  <a:tcPr>
                    <a:solidFill>
                      <a:schemeClr val="accent5">
                        <a:lumMod val="20000"/>
                        <a:lumOff val="80000"/>
                      </a:schemeClr>
                    </a:solidFill>
                  </a:tcPr>
                </a:tc>
                <a:extLst>
                  <a:ext uri="{0D108BD9-81ED-4DB2-BD59-A6C34878D82A}">
                    <a16:rowId xmlns:a16="http://schemas.microsoft.com/office/drawing/2014/main" val="3718361136"/>
                  </a:ext>
                </a:extLst>
              </a:tr>
              <a:tr h="1454461">
                <a:tc>
                  <a:txBody>
                    <a:bodyPr/>
                    <a:lstStyle/>
                    <a:p>
                      <a:r>
                        <a:rPr lang="fr-FR" sz="2000" kern="1200" dirty="0">
                          <a:solidFill>
                            <a:schemeClr val="tx1"/>
                          </a:solidFill>
                          <a:effectLst/>
                          <a:latin typeface="+mn-lt"/>
                          <a:ea typeface="+mn-ea"/>
                          <a:cs typeface="+mn-cs"/>
                        </a:rPr>
                        <a:t>Il </a:t>
                      </a:r>
                      <a:r>
                        <a:rPr lang="fr-FR" sz="2000" kern="1200" dirty="0">
                          <a:solidFill>
                            <a:schemeClr val="accent2"/>
                          </a:solidFill>
                          <a:effectLst/>
                          <a:latin typeface="+mn-lt"/>
                          <a:ea typeface="+mn-ea"/>
                          <a:cs typeface="+mn-cs"/>
                        </a:rPr>
                        <a:t>est allé </a:t>
                      </a:r>
                      <a:r>
                        <a:rPr lang="fr-FR" sz="2000" kern="1200" dirty="0">
                          <a:solidFill>
                            <a:schemeClr val="tx1"/>
                          </a:solidFill>
                          <a:effectLst/>
                          <a:latin typeface="+mn-lt"/>
                          <a:ea typeface="+mn-ea"/>
                          <a:cs typeface="+mn-cs"/>
                        </a:rPr>
                        <a:t>à l’école.</a:t>
                      </a:r>
                    </a:p>
                    <a:p>
                      <a:pPr marL="0" marR="0" lvl="0" indent="0" algn="l" defTabSz="914400" rtl="0" eaLnBrk="1" fontAlgn="auto" latinLnBrk="0" hangingPunct="1">
                        <a:lnSpc>
                          <a:spcPct val="100000"/>
                        </a:lnSpc>
                        <a:spcBef>
                          <a:spcPts val="0"/>
                        </a:spcBef>
                        <a:spcAft>
                          <a:spcPts val="0"/>
                        </a:spcAft>
                        <a:buClrTx/>
                        <a:buSzTx/>
                        <a:buFontTx/>
                        <a:buNone/>
                        <a:tabLst/>
                        <a:defRPr/>
                      </a:pPr>
                      <a:r>
                        <a:rPr lang="fr-FR" sz="2000" kern="1200" dirty="0">
                          <a:solidFill>
                            <a:schemeClr val="tx1"/>
                          </a:solidFill>
                          <a:effectLst/>
                          <a:latin typeface="+mn-lt"/>
                          <a:ea typeface="+mn-ea"/>
                          <a:cs typeface="+mn-cs"/>
                        </a:rPr>
                        <a:t>Elle </a:t>
                      </a:r>
                      <a:r>
                        <a:rPr lang="fr-FR" sz="2000" kern="1200" dirty="0">
                          <a:solidFill>
                            <a:schemeClr val="accent2"/>
                          </a:solidFill>
                          <a:effectLst/>
                          <a:latin typeface="+mn-lt"/>
                          <a:ea typeface="+mn-ea"/>
                          <a:cs typeface="+mn-cs"/>
                        </a:rPr>
                        <a:t>est arrivée </a:t>
                      </a:r>
                      <a:r>
                        <a:rPr lang="fr-FR" sz="2000" kern="1200" dirty="0">
                          <a:solidFill>
                            <a:schemeClr val="tx1"/>
                          </a:solidFill>
                          <a:effectLst/>
                          <a:latin typeface="+mn-lt"/>
                          <a:ea typeface="+mn-ea"/>
                          <a:cs typeface="+mn-cs"/>
                        </a:rPr>
                        <a:t>chez son copain.</a:t>
                      </a:r>
                    </a:p>
                    <a:p>
                      <a:endParaRPr lang="fr-FR" sz="2000" kern="1200" dirty="0">
                        <a:solidFill>
                          <a:schemeClr val="tx1"/>
                        </a:solidFill>
                        <a:effectLst/>
                        <a:latin typeface="+mn-lt"/>
                        <a:ea typeface="+mn-ea"/>
                        <a:cs typeface="+mn-cs"/>
                      </a:endParaRPr>
                    </a:p>
                  </a:txBody>
                  <a:tcPr/>
                </a:tc>
                <a:tc>
                  <a:txBody>
                    <a:bodyPr/>
                    <a:lstStyle/>
                    <a:p>
                      <a:endParaRPr lang="fr-FR" sz="2000" dirty="0"/>
                    </a:p>
                  </a:txBody>
                  <a:tcPr/>
                </a:tc>
                <a:extLst>
                  <a:ext uri="{0D108BD9-81ED-4DB2-BD59-A6C34878D82A}">
                    <a16:rowId xmlns:a16="http://schemas.microsoft.com/office/drawing/2014/main" val="1567505918"/>
                  </a:ext>
                </a:extLst>
              </a:tr>
            </a:tbl>
          </a:graphicData>
        </a:graphic>
      </p:graphicFrame>
    </p:spTree>
    <p:extLst>
      <p:ext uri="{BB962C8B-B14F-4D97-AF65-F5344CB8AC3E}">
        <p14:creationId xmlns:p14="http://schemas.microsoft.com/office/powerpoint/2010/main" val="146635389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940409-36B3-099C-3682-657FE55BAD63}"/>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15D4D56D-F448-0899-03A2-863A448A1F79}"/>
              </a:ext>
            </a:extLst>
          </p:cNvPr>
          <p:cNvSpPr>
            <a:spLocks noGrp="1"/>
          </p:cNvSpPr>
          <p:nvPr>
            <p:ph type="title"/>
          </p:nvPr>
        </p:nvSpPr>
        <p:spPr/>
        <p:txBody>
          <a:bodyPr/>
          <a:lstStyle/>
          <a:p>
            <a:r>
              <a:rPr lang="fr-FR" dirty="0"/>
              <a:t> </a:t>
            </a:r>
          </a:p>
        </p:txBody>
      </p:sp>
      <p:graphicFrame>
        <p:nvGraphicFramePr>
          <p:cNvPr id="4" name="Espace réservé du contenu 3">
            <a:extLst>
              <a:ext uri="{FF2B5EF4-FFF2-40B4-BE49-F238E27FC236}">
                <a16:creationId xmlns:a16="http://schemas.microsoft.com/office/drawing/2014/main" id="{AD8C8483-FC61-DE13-FF57-9B56010DDDDA}"/>
              </a:ext>
            </a:extLst>
          </p:cNvPr>
          <p:cNvGraphicFramePr>
            <a:graphicFrameLocks noGrp="1"/>
          </p:cNvGraphicFramePr>
          <p:nvPr>
            <p:ph idx="1"/>
            <p:extLst>
              <p:ext uri="{D42A27DB-BD31-4B8C-83A1-F6EECF244321}">
                <p14:modId xmlns:p14="http://schemas.microsoft.com/office/powerpoint/2010/main" val="2886618446"/>
              </p:ext>
            </p:extLst>
          </p:nvPr>
        </p:nvGraphicFramePr>
        <p:xfrm>
          <a:off x="541020" y="1690688"/>
          <a:ext cx="11109960" cy="1850701"/>
        </p:xfrm>
        <a:graphic>
          <a:graphicData uri="http://schemas.openxmlformats.org/drawingml/2006/table">
            <a:tbl>
              <a:tblPr firstRow="1" bandRow="1">
                <a:tableStyleId>{5940675A-B579-460E-94D1-54222C63F5DA}</a:tableStyleId>
              </a:tblPr>
              <a:tblGrid>
                <a:gridCol w="5392960">
                  <a:extLst>
                    <a:ext uri="{9D8B030D-6E8A-4147-A177-3AD203B41FA5}">
                      <a16:colId xmlns:a16="http://schemas.microsoft.com/office/drawing/2014/main" val="533510205"/>
                    </a:ext>
                  </a:extLst>
                </a:gridCol>
                <a:gridCol w="5717000">
                  <a:extLst>
                    <a:ext uri="{9D8B030D-6E8A-4147-A177-3AD203B41FA5}">
                      <a16:colId xmlns:a16="http://schemas.microsoft.com/office/drawing/2014/main" val="769251620"/>
                    </a:ext>
                  </a:extLst>
                </a:gridCol>
              </a:tblGrid>
              <a:tr h="393916">
                <a:tc>
                  <a:txBody>
                    <a:bodyPr/>
                    <a:lstStyle/>
                    <a:p>
                      <a:pPr algn="ctr"/>
                      <a:r>
                        <a:rPr lang="fr-FR" sz="2000" b="1" dirty="0"/>
                        <a:t>avec l’auxiliaire </a:t>
                      </a:r>
                      <a:r>
                        <a:rPr lang="fr-FR" sz="2000" b="1" i="1" dirty="0"/>
                        <a:t>être</a:t>
                      </a:r>
                    </a:p>
                  </a:txBody>
                  <a:tcPr>
                    <a:solidFill>
                      <a:schemeClr val="accent5">
                        <a:lumMod val="20000"/>
                        <a:lumOff val="80000"/>
                      </a:schemeClr>
                    </a:solidFill>
                  </a:tcPr>
                </a:tc>
                <a:tc>
                  <a:txBody>
                    <a:bodyPr/>
                    <a:lstStyle/>
                    <a:p>
                      <a:pPr algn="ctr"/>
                      <a:r>
                        <a:rPr lang="fr-FR" sz="2000" b="1" dirty="0"/>
                        <a:t>avec l’auxiliaire </a:t>
                      </a:r>
                      <a:r>
                        <a:rPr lang="fr-FR" sz="2000" b="1" i="1" dirty="0"/>
                        <a:t>avoir</a:t>
                      </a:r>
                    </a:p>
                  </a:txBody>
                  <a:tcPr>
                    <a:solidFill>
                      <a:schemeClr val="accent5">
                        <a:lumMod val="20000"/>
                        <a:lumOff val="80000"/>
                      </a:schemeClr>
                    </a:solidFill>
                  </a:tcPr>
                </a:tc>
                <a:extLst>
                  <a:ext uri="{0D108BD9-81ED-4DB2-BD59-A6C34878D82A}">
                    <a16:rowId xmlns:a16="http://schemas.microsoft.com/office/drawing/2014/main" val="3718361136"/>
                  </a:ext>
                </a:extLst>
              </a:tr>
              <a:tr h="1454461">
                <a:tc>
                  <a:txBody>
                    <a:bodyPr/>
                    <a:lstStyle/>
                    <a:p>
                      <a:r>
                        <a:rPr lang="fr-FR" sz="2000" kern="1200" dirty="0">
                          <a:solidFill>
                            <a:schemeClr val="tx1"/>
                          </a:solidFill>
                          <a:effectLst/>
                          <a:latin typeface="+mn-lt"/>
                          <a:ea typeface="+mn-ea"/>
                          <a:cs typeface="+mn-cs"/>
                        </a:rPr>
                        <a:t>Il </a:t>
                      </a:r>
                      <a:r>
                        <a:rPr lang="fr-FR" sz="2000" kern="1200" dirty="0">
                          <a:solidFill>
                            <a:schemeClr val="accent2"/>
                          </a:solidFill>
                          <a:effectLst/>
                          <a:latin typeface="+mn-lt"/>
                          <a:ea typeface="+mn-ea"/>
                          <a:cs typeface="+mn-cs"/>
                        </a:rPr>
                        <a:t>est allé </a:t>
                      </a:r>
                      <a:r>
                        <a:rPr lang="fr-FR" sz="2000" kern="1200" dirty="0">
                          <a:solidFill>
                            <a:schemeClr val="tx1"/>
                          </a:solidFill>
                          <a:effectLst/>
                          <a:latin typeface="+mn-lt"/>
                          <a:ea typeface="+mn-ea"/>
                          <a:cs typeface="+mn-cs"/>
                        </a:rPr>
                        <a:t>à l’école.</a:t>
                      </a:r>
                    </a:p>
                    <a:p>
                      <a:pPr marL="0" marR="0" lvl="0" indent="0" algn="l" defTabSz="914400" rtl="0" eaLnBrk="1" fontAlgn="auto" latinLnBrk="0" hangingPunct="1">
                        <a:lnSpc>
                          <a:spcPct val="100000"/>
                        </a:lnSpc>
                        <a:spcBef>
                          <a:spcPts val="0"/>
                        </a:spcBef>
                        <a:spcAft>
                          <a:spcPts val="0"/>
                        </a:spcAft>
                        <a:buClrTx/>
                        <a:buSzTx/>
                        <a:buFontTx/>
                        <a:buNone/>
                        <a:tabLst/>
                        <a:defRPr/>
                      </a:pPr>
                      <a:r>
                        <a:rPr lang="fr-FR" sz="2000" kern="1200" dirty="0">
                          <a:solidFill>
                            <a:schemeClr val="tx1"/>
                          </a:solidFill>
                          <a:effectLst/>
                          <a:latin typeface="+mn-lt"/>
                          <a:ea typeface="+mn-ea"/>
                          <a:cs typeface="+mn-cs"/>
                        </a:rPr>
                        <a:t>Elle </a:t>
                      </a:r>
                      <a:r>
                        <a:rPr lang="fr-FR" sz="2000" kern="1200" dirty="0">
                          <a:solidFill>
                            <a:schemeClr val="accent2"/>
                          </a:solidFill>
                          <a:effectLst/>
                          <a:latin typeface="+mn-lt"/>
                          <a:ea typeface="+mn-ea"/>
                          <a:cs typeface="+mn-cs"/>
                        </a:rPr>
                        <a:t>est arrivée </a:t>
                      </a:r>
                      <a:r>
                        <a:rPr lang="fr-FR" sz="2000" kern="1200" dirty="0">
                          <a:solidFill>
                            <a:schemeClr val="tx1"/>
                          </a:solidFill>
                          <a:effectLst/>
                          <a:latin typeface="+mn-lt"/>
                          <a:ea typeface="+mn-ea"/>
                          <a:cs typeface="+mn-cs"/>
                        </a:rPr>
                        <a:t>chez son copain.</a:t>
                      </a:r>
                    </a:p>
                    <a:p>
                      <a:endParaRPr lang="fr-FR" sz="2000" kern="1200" dirty="0">
                        <a:solidFill>
                          <a:schemeClr val="tx1"/>
                        </a:solidFill>
                        <a:effectLst/>
                        <a:latin typeface="+mn-lt"/>
                        <a:ea typeface="+mn-ea"/>
                        <a:cs typeface="+mn-cs"/>
                      </a:endParaRPr>
                    </a:p>
                  </a:txBody>
                  <a:tcPr/>
                </a:tc>
                <a:tc>
                  <a:txBody>
                    <a:bodyPr/>
                    <a:lstStyle/>
                    <a:p>
                      <a:endParaRPr lang="fr-FR" sz="2000" dirty="0"/>
                    </a:p>
                  </a:txBody>
                  <a:tcPr/>
                </a:tc>
                <a:extLst>
                  <a:ext uri="{0D108BD9-81ED-4DB2-BD59-A6C34878D82A}">
                    <a16:rowId xmlns:a16="http://schemas.microsoft.com/office/drawing/2014/main" val="1567505918"/>
                  </a:ext>
                </a:extLst>
              </a:tr>
            </a:tbl>
          </a:graphicData>
        </a:graphic>
      </p:graphicFrame>
    </p:spTree>
    <p:extLst>
      <p:ext uri="{BB962C8B-B14F-4D97-AF65-F5344CB8AC3E}">
        <p14:creationId xmlns:p14="http://schemas.microsoft.com/office/powerpoint/2010/main" val="155247221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0FD7BF-D2DE-7AA9-B378-C54B0613D363}"/>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40F8967E-8E9E-9EE4-D715-3070518F1959}"/>
              </a:ext>
            </a:extLst>
          </p:cNvPr>
          <p:cNvSpPr>
            <a:spLocks noGrp="1"/>
          </p:cNvSpPr>
          <p:nvPr>
            <p:ph type="title"/>
          </p:nvPr>
        </p:nvSpPr>
        <p:spPr/>
        <p:txBody>
          <a:bodyPr/>
          <a:lstStyle/>
          <a:p>
            <a:r>
              <a:rPr lang="fr-FR" dirty="0"/>
              <a:t> </a:t>
            </a:r>
          </a:p>
        </p:txBody>
      </p:sp>
      <p:graphicFrame>
        <p:nvGraphicFramePr>
          <p:cNvPr id="4" name="Espace réservé du contenu 3">
            <a:extLst>
              <a:ext uri="{FF2B5EF4-FFF2-40B4-BE49-F238E27FC236}">
                <a16:creationId xmlns:a16="http://schemas.microsoft.com/office/drawing/2014/main" id="{7F603F90-0535-ACB3-E871-0B06FC9E26D3}"/>
              </a:ext>
            </a:extLst>
          </p:cNvPr>
          <p:cNvGraphicFramePr>
            <a:graphicFrameLocks noGrp="1"/>
          </p:cNvGraphicFramePr>
          <p:nvPr>
            <p:ph idx="1"/>
            <p:extLst>
              <p:ext uri="{D42A27DB-BD31-4B8C-83A1-F6EECF244321}">
                <p14:modId xmlns:p14="http://schemas.microsoft.com/office/powerpoint/2010/main" val="2209807494"/>
              </p:ext>
            </p:extLst>
          </p:nvPr>
        </p:nvGraphicFramePr>
        <p:xfrm>
          <a:off x="541020" y="1578299"/>
          <a:ext cx="11109960" cy="1850701"/>
        </p:xfrm>
        <a:graphic>
          <a:graphicData uri="http://schemas.openxmlformats.org/drawingml/2006/table">
            <a:tbl>
              <a:tblPr firstRow="1" bandRow="1">
                <a:tableStyleId>{5940675A-B579-460E-94D1-54222C63F5DA}</a:tableStyleId>
              </a:tblPr>
              <a:tblGrid>
                <a:gridCol w="5392960">
                  <a:extLst>
                    <a:ext uri="{9D8B030D-6E8A-4147-A177-3AD203B41FA5}">
                      <a16:colId xmlns:a16="http://schemas.microsoft.com/office/drawing/2014/main" val="533510205"/>
                    </a:ext>
                  </a:extLst>
                </a:gridCol>
                <a:gridCol w="5717000">
                  <a:extLst>
                    <a:ext uri="{9D8B030D-6E8A-4147-A177-3AD203B41FA5}">
                      <a16:colId xmlns:a16="http://schemas.microsoft.com/office/drawing/2014/main" val="769251620"/>
                    </a:ext>
                  </a:extLst>
                </a:gridCol>
              </a:tblGrid>
              <a:tr h="393916">
                <a:tc>
                  <a:txBody>
                    <a:bodyPr/>
                    <a:lstStyle/>
                    <a:p>
                      <a:pPr algn="ctr"/>
                      <a:r>
                        <a:rPr lang="fr-FR" sz="2000" b="1" dirty="0"/>
                        <a:t>avec l’auxiliaire </a:t>
                      </a:r>
                      <a:r>
                        <a:rPr lang="fr-FR" sz="2000" b="1" i="1" dirty="0"/>
                        <a:t>être</a:t>
                      </a:r>
                    </a:p>
                  </a:txBody>
                  <a:tcPr>
                    <a:solidFill>
                      <a:schemeClr val="accent5">
                        <a:lumMod val="20000"/>
                        <a:lumOff val="80000"/>
                      </a:schemeClr>
                    </a:solidFill>
                  </a:tcPr>
                </a:tc>
                <a:tc>
                  <a:txBody>
                    <a:bodyPr/>
                    <a:lstStyle/>
                    <a:p>
                      <a:pPr algn="ctr"/>
                      <a:r>
                        <a:rPr lang="fr-FR" sz="2000" b="1" dirty="0"/>
                        <a:t>avec l’auxiliaire </a:t>
                      </a:r>
                      <a:r>
                        <a:rPr lang="fr-FR" sz="2000" b="1" i="1" dirty="0"/>
                        <a:t>avoir</a:t>
                      </a:r>
                    </a:p>
                  </a:txBody>
                  <a:tcPr>
                    <a:solidFill>
                      <a:schemeClr val="accent5">
                        <a:lumMod val="20000"/>
                        <a:lumOff val="80000"/>
                      </a:schemeClr>
                    </a:solidFill>
                  </a:tcPr>
                </a:tc>
                <a:extLst>
                  <a:ext uri="{0D108BD9-81ED-4DB2-BD59-A6C34878D82A}">
                    <a16:rowId xmlns:a16="http://schemas.microsoft.com/office/drawing/2014/main" val="3718361136"/>
                  </a:ext>
                </a:extLst>
              </a:tr>
              <a:tr h="1454461">
                <a:tc>
                  <a:txBody>
                    <a:bodyPr/>
                    <a:lstStyle/>
                    <a:p>
                      <a:r>
                        <a:rPr lang="fr-FR" sz="2000" kern="1200" dirty="0">
                          <a:solidFill>
                            <a:schemeClr val="tx1"/>
                          </a:solidFill>
                          <a:effectLst/>
                          <a:latin typeface="+mn-lt"/>
                          <a:ea typeface="+mn-ea"/>
                          <a:cs typeface="+mn-cs"/>
                        </a:rPr>
                        <a:t>Il </a:t>
                      </a:r>
                      <a:r>
                        <a:rPr lang="fr-FR" sz="2000" kern="1200" dirty="0">
                          <a:solidFill>
                            <a:schemeClr val="accent2"/>
                          </a:solidFill>
                          <a:effectLst/>
                          <a:latin typeface="+mn-lt"/>
                          <a:ea typeface="+mn-ea"/>
                          <a:cs typeface="+mn-cs"/>
                        </a:rPr>
                        <a:t>est allé </a:t>
                      </a:r>
                      <a:r>
                        <a:rPr lang="fr-FR" sz="2000" kern="1200" dirty="0">
                          <a:solidFill>
                            <a:schemeClr val="tx1"/>
                          </a:solidFill>
                          <a:effectLst/>
                          <a:latin typeface="+mn-lt"/>
                          <a:ea typeface="+mn-ea"/>
                          <a:cs typeface="+mn-cs"/>
                        </a:rPr>
                        <a:t>à l’école.</a:t>
                      </a:r>
                    </a:p>
                    <a:p>
                      <a:pPr marL="0" marR="0" lvl="0" indent="0" algn="l" defTabSz="914400" rtl="0" eaLnBrk="1" fontAlgn="auto" latinLnBrk="0" hangingPunct="1">
                        <a:lnSpc>
                          <a:spcPct val="100000"/>
                        </a:lnSpc>
                        <a:spcBef>
                          <a:spcPts val="0"/>
                        </a:spcBef>
                        <a:spcAft>
                          <a:spcPts val="0"/>
                        </a:spcAft>
                        <a:buClrTx/>
                        <a:buSzTx/>
                        <a:buFontTx/>
                        <a:buNone/>
                        <a:tabLst/>
                        <a:defRPr/>
                      </a:pPr>
                      <a:r>
                        <a:rPr lang="fr-FR" sz="2000" kern="1200" dirty="0">
                          <a:solidFill>
                            <a:schemeClr val="tx1"/>
                          </a:solidFill>
                          <a:effectLst/>
                          <a:latin typeface="+mn-lt"/>
                          <a:ea typeface="+mn-ea"/>
                          <a:cs typeface="+mn-cs"/>
                        </a:rPr>
                        <a:t>Elle </a:t>
                      </a:r>
                      <a:r>
                        <a:rPr lang="fr-FR" sz="2000" kern="1200" dirty="0">
                          <a:solidFill>
                            <a:schemeClr val="accent2"/>
                          </a:solidFill>
                          <a:effectLst/>
                          <a:latin typeface="+mn-lt"/>
                          <a:ea typeface="+mn-ea"/>
                          <a:cs typeface="+mn-cs"/>
                        </a:rPr>
                        <a:t>est arrivée </a:t>
                      </a:r>
                      <a:r>
                        <a:rPr lang="fr-FR" sz="2000" kern="1200" dirty="0">
                          <a:solidFill>
                            <a:schemeClr val="tx1"/>
                          </a:solidFill>
                          <a:effectLst/>
                          <a:latin typeface="+mn-lt"/>
                          <a:ea typeface="+mn-ea"/>
                          <a:cs typeface="+mn-cs"/>
                        </a:rPr>
                        <a:t>chez son copain.</a:t>
                      </a:r>
                    </a:p>
                    <a:p>
                      <a:endParaRPr lang="fr-FR" sz="2000" kern="1200" dirty="0">
                        <a:solidFill>
                          <a:schemeClr val="tx1"/>
                        </a:solidFill>
                        <a:effectLst/>
                        <a:latin typeface="+mn-lt"/>
                        <a:ea typeface="+mn-ea"/>
                        <a:cs typeface="+mn-cs"/>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800" kern="1200" dirty="0">
                          <a:solidFill>
                            <a:schemeClr val="tx1"/>
                          </a:solidFill>
                          <a:effectLst/>
                          <a:latin typeface="+mn-lt"/>
                          <a:ea typeface="+mn-ea"/>
                          <a:cs typeface="+mn-cs"/>
                        </a:rPr>
                        <a:t>Il </a:t>
                      </a:r>
                      <a:r>
                        <a:rPr lang="fr-FR" sz="1800" kern="1200" dirty="0">
                          <a:solidFill>
                            <a:schemeClr val="accent2"/>
                          </a:solidFill>
                          <a:effectLst/>
                          <a:latin typeface="+mn-lt"/>
                          <a:ea typeface="+mn-ea"/>
                          <a:cs typeface="+mn-cs"/>
                        </a:rPr>
                        <a:t>a calculé </a:t>
                      </a:r>
                      <a:r>
                        <a:rPr lang="fr-FR" sz="1800" kern="1200" dirty="0">
                          <a:solidFill>
                            <a:schemeClr val="tx1"/>
                          </a:solidFill>
                          <a:effectLst/>
                          <a:latin typeface="+mn-lt"/>
                          <a:ea typeface="+mn-ea"/>
                          <a:cs typeface="+mn-cs"/>
                        </a:rPr>
                        <a:t>l’addition.</a:t>
                      </a:r>
                    </a:p>
                    <a:p>
                      <a:endParaRPr lang="fr-FR" sz="2000" dirty="0"/>
                    </a:p>
                  </a:txBody>
                  <a:tcPr/>
                </a:tc>
                <a:extLst>
                  <a:ext uri="{0D108BD9-81ED-4DB2-BD59-A6C34878D82A}">
                    <a16:rowId xmlns:a16="http://schemas.microsoft.com/office/drawing/2014/main" val="1567505918"/>
                  </a:ext>
                </a:extLst>
              </a:tr>
            </a:tbl>
          </a:graphicData>
        </a:graphic>
      </p:graphicFrame>
    </p:spTree>
    <p:extLst>
      <p:ext uri="{BB962C8B-B14F-4D97-AF65-F5344CB8AC3E}">
        <p14:creationId xmlns:p14="http://schemas.microsoft.com/office/powerpoint/2010/main" val="366679009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1F63DF-D23D-54D2-109A-D64589F2AE6B}"/>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3F249B2A-6440-DED9-1376-89EF46164579}"/>
              </a:ext>
            </a:extLst>
          </p:cNvPr>
          <p:cNvSpPr>
            <a:spLocks noGrp="1"/>
          </p:cNvSpPr>
          <p:nvPr>
            <p:ph type="title"/>
          </p:nvPr>
        </p:nvSpPr>
        <p:spPr/>
        <p:txBody>
          <a:bodyPr/>
          <a:lstStyle/>
          <a:p>
            <a:r>
              <a:rPr lang="fr-FR" dirty="0"/>
              <a:t> </a:t>
            </a:r>
          </a:p>
        </p:txBody>
      </p:sp>
      <p:graphicFrame>
        <p:nvGraphicFramePr>
          <p:cNvPr id="4" name="Espace réservé du contenu 3">
            <a:extLst>
              <a:ext uri="{FF2B5EF4-FFF2-40B4-BE49-F238E27FC236}">
                <a16:creationId xmlns:a16="http://schemas.microsoft.com/office/drawing/2014/main" id="{994FFE65-A10D-C3AC-998D-5AC78841641C}"/>
              </a:ext>
            </a:extLst>
          </p:cNvPr>
          <p:cNvGraphicFramePr>
            <a:graphicFrameLocks noGrp="1"/>
          </p:cNvGraphicFramePr>
          <p:nvPr>
            <p:ph idx="1"/>
            <p:extLst>
              <p:ext uri="{D42A27DB-BD31-4B8C-83A1-F6EECF244321}">
                <p14:modId xmlns:p14="http://schemas.microsoft.com/office/powerpoint/2010/main" val="3946929541"/>
              </p:ext>
            </p:extLst>
          </p:nvPr>
        </p:nvGraphicFramePr>
        <p:xfrm>
          <a:off x="541020" y="1690688"/>
          <a:ext cx="11109960" cy="1850701"/>
        </p:xfrm>
        <a:graphic>
          <a:graphicData uri="http://schemas.openxmlformats.org/drawingml/2006/table">
            <a:tbl>
              <a:tblPr firstRow="1" bandRow="1">
                <a:tableStyleId>{5940675A-B579-460E-94D1-54222C63F5DA}</a:tableStyleId>
              </a:tblPr>
              <a:tblGrid>
                <a:gridCol w="5392960">
                  <a:extLst>
                    <a:ext uri="{9D8B030D-6E8A-4147-A177-3AD203B41FA5}">
                      <a16:colId xmlns:a16="http://schemas.microsoft.com/office/drawing/2014/main" val="533510205"/>
                    </a:ext>
                  </a:extLst>
                </a:gridCol>
                <a:gridCol w="5717000">
                  <a:extLst>
                    <a:ext uri="{9D8B030D-6E8A-4147-A177-3AD203B41FA5}">
                      <a16:colId xmlns:a16="http://schemas.microsoft.com/office/drawing/2014/main" val="769251620"/>
                    </a:ext>
                  </a:extLst>
                </a:gridCol>
              </a:tblGrid>
              <a:tr h="393916">
                <a:tc>
                  <a:txBody>
                    <a:bodyPr/>
                    <a:lstStyle/>
                    <a:p>
                      <a:pPr algn="ctr"/>
                      <a:r>
                        <a:rPr lang="fr-FR" sz="2000" b="1" dirty="0"/>
                        <a:t>avec l’auxiliaire </a:t>
                      </a:r>
                      <a:r>
                        <a:rPr lang="fr-FR" sz="2000" b="1" i="1" dirty="0"/>
                        <a:t>être</a:t>
                      </a:r>
                    </a:p>
                  </a:txBody>
                  <a:tcPr>
                    <a:solidFill>
                      <a:schemeClr val="accent5">
                        <a:lumMod val="20000"/>
                        <a:lumOff val="80000"/>
                      </a:schemeClr>
                    </a:solidFill>
                  </a:tcPr>
                </a:tc>
                <a:tc>
                  <a:txBody>
                    <a:bodyPr/>
                    <a:lstStyle/>
                    <a:p>
                      <a:pPr algn="ctr"/>
                      <a:r>
                        <a:rPr lang="fr-FR" sz="2000" b="1" dirty="0"/>
                        <a:t>avec l’auxiliaire </a:t>
                      </a:r>
                      <a:r>
                        <a:rPr lang="fr-FR" sz="2000" b="1" i="1" dirty="0"/>
                        <a:t>avoir</a:t>
                      </a:r>
                    </a:p>
                  </a:txBody>
                  <a:tcPr>
                    <a:solidFill>
                      <a:schemeClr val="accent5">
                        <a:lumMod val="20000"/>
                        <a:lumOff val="80000"/>
                      </a:schemeClr>
                    </a:solidFill>
                  </a:tcPr>
                </a:tc>
                <a:extLst>
                  <a:ext uri="{0D108BD9-81ED-4DB2-BD59-A6C34878D82A}">
                    <a16:rowId xmlns:a16="http://schemas.microsoft.com/office/drawing/2014/main" val="3718361136"/>
                  </a:ext>
                </a:extLst>
              </a:tr>
              <a:tr h="1454461">
                <a:tc>
                  <a:txBody>
                    <a:bodyPr/>
                    <a:lstStyle/>
                    <a:p>
                      <a:r>
                        <a:rPr lang="fr-FR" sz="2000" kern="1200" dirty="0">
                          <a:solidFill>
                            <a:schemeClr val="tx1"/>
                          </a:solidFill>
                          <a:effectLst/>
                          <a:latin typeface="+mn-lt"/>
                          <a:ea typeface="+mn-ea"/>
                          <a:cs typeface="+mn-cs"/>
                        </a:rPr>
                        <a:t>Il </a:t>
                      </a:r>
                      <a:r>
                        <a:rPr lang="fr-FR" sz="2000" kern="1200" dirty="0">
                          <a:solidFill>
                            <a:schemeClr val="accent2"/>
                          </a:solidFill>
                          <a:effectLst/>
                          <a:latin typeface="+mn-lt"/>
                          <a:ea typeface="+mn-ea"/>
                          <a:cs typeface="+mn-cs"/>
                        </a:rPr>
                        <a:t>est allé </a:t>
                      </a:r>
                      <a:r>
                        <a:rPr lang="fr-FR" sz="2000" kern="1200" dirty="0">
                          <a:solidFill>
                            <a:schemeClr val="tx1"/>
                          </a:solidFill>
                          <a:effectLst/>
                          <a:latin typeface="+mn-lt"/>
                          <a:ea typeface="+mn-ea"/>
                          <a:cs typeface="+mn-cs"/>
                        </a:rPr>
                        <a:t>à l’école.</a:t>
                      </a:r>
                    </a:p>
                    <a:p>
                      <a:pPr marL="0" marR="0" lvl="0" indent="0" algn="l" defTabSz="914400" rtl="0" eaLnBrk="1" fontAlgn="auto" latinLnBrk="0" hangingPunct="1">
                        <a:lnSpc>
                          <a:spcPct val="100000"/>
                        </a:lnSpc>
                        <a:spcBef>
                          <a:spcPts val="0"/>
                        </a:spcBef>
                        <a:spcAft>
                          <a:spcPts val="0"/>
                        </a:spcAft>
                        <a:buClrTx/>
                        <a:buSzTx/>
                        <a:buFontTx/>
                        <a:buNone/>
                        <a:tabLst/>
                        <a:defRPr/>
                      </a:pPr>
                      <a:r>
                        <a:rPr lang="fr-FR" sz="2000" kern="1200" dirty="0">
                          <a:solidFill>
                            <a:schemeClr val="tx1"/>
                          </a:solidFill>
                          <a:effectLst/>
                          <a:latin typeface="+mn-lt"/>
                          <a:ea typeface="+mn-ea"/>
                          <a:cs typeface="+mn-cs"/>
                        </a:rPr>
                        <a:t>Elle </a:t>
                      </a:r>
                      <a:r>
                        <a:rPr lang="fr-FR" sz="2000" kern="1200" dirty="0">
                          <a:solidFill>
                            <a:schemeClr val="accent2"/>
                          </a:solidFill>
                          <a:effectLst/>
                          <a:latin typeface="+mn-lt"/>
                          <a:ea typeface="+mn-ea"/>
                          <a:cs typeface="+mn-cs"/>
                        </a:rPr>
                        <a:t>est arrivée </a:t>
                      </a:r>
                      <a:r>
                        <a:rPr lang="fr-FR" sz="2000" kern="1200" dirty="0">
                          <a:solidFill>
                            <a:schemeClr val="tx1"/>
                          </a:solidFill>
                          <a:effectLst/>
                          <a:latin typeface="+mn-lt"/>
                          <a:ea typeface="+mn-ea"/>
                          <a:cs typeface="+mn-cs"/>
                        </a:rPr>
                        <a:t>chez son copain.</a:t>
                      </a:r>
                    </a:p>
                    <a:p>
                      <a:pPr marL="0" marR="0" lvl="0" indent="0" algn="l" defTabSz="914400" rtl="0" eaLnBrk="1" fontAlgn="auto" latinLnBrk="0" hangingPunct="1">
                        <a:lnSpc>
                          <a:spcPct val="100000"/>
                        </a:lnSpc>
                        <a:spcBef>
                          <a:spcPts val="0"/>
                        </a:spcBef>
                        <a:spcAft>
                          <a:spcPts val="0"/>
                        </a:spcAft>
                        <a:buClrTx/>
                        <a:buSzTx/>
                        <a:buFontTx/>
                        <a:buNone/>
                        <a:tabLst/>
                        <a:defRPr/>
                      </a:pPr>
                      <a:r>
                        <a:rPr lang="fr-FR" sz="2000" kern="1200" dirty="0">
                          <a:solidFill>
                            <a:schemeClr val="tx1"/>
                          </a:solidFill>
                          <a:effectLst/>
                          <a:latin typeface="+mn-lt"/>
                          <a:ea typeface="+mn-ea"/>
                          <a:cs typeface="+mn-cs"/>
                        </a:rPr>
                        <a:t>Je </a:t>
                      </a:r>
                      <a:r>
                        <a:rPr lang="fr-FR" sz="2000" kern="1200" dirty="0">
                          <a:solidFill>
                            <a:schemeClr val="accent2"/>
                          </a:solidFill>
                          <a:effectLst/>
                          <a:latin typeface="+mn-lt"/>
                          <a:ea typeface="+mn-ea"/>
                          <a:cs typeface="+mn-cs"/>
                        </a:rPr>
                        <a:t>suis devenu </a:t>
                      </a:r>
                      <a:r>
                        <a:rPr lang="fr-FR" sz="2000" kern="1200" dirty="0">
                          <a:solidFill>
                            <a:schemeClr val="tx1"/>
                          </a:solidFill>
                          <a:effectLst/>
                          <a:latin typeface="+mn-lt"/>
                          <a:ea typeface="+mn-ea"/>
                          <a:cs typeface="+mn-cs"/>
                        </a:rPr>
                        <a:t>riche.</a:t>
                      </a:r>
                    </a:p>
                    <a:p>
                      <a:endParaRPr lang="fr-FR" sz="2000" kern="1200" dirty="0">
                        <a:solidFill>
                          <a:schemeClr val="tx1"/>
                        </a:solidFill>
                        <a:effectLst/>
                        <a:latin typeface="+mn-lt"/>
                        <a:ea typeface="+mn-ea"/>
                        <a:cs typeface="+mn-cs"/>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800" kern="1200" dirty="0">
                          <a:solidFill>
                            <a:schemeClr val="tx1"/>
                          </a:solidFill>
                          <a:effectLst/>
                          <a:latin typeface="+mn-lt"/>
                          <a:ea typeface="+mn-ea"/>
                          <a:cs typeface="+mn-cs"/>
                        </a:rPr>
                        <a:t>Il </a:t>
                      </a:r>
                      <a:r>
                        <a:rPr lang="fr-FR" sz="1800" kern="1200" dirty="0">
                          <a:solidFill>
                            <a:schemeClr val="accent2"/>
                          </a:solidFill>
                          <a:effectLst/>
                          <a:latin typeface="+mn-lt"/>
                          <a:ea typeface="+mn-ea"/>
                          <a:cs typeface="+mn-cs"/>
                        </a:rPr>
                        <a:t>a calculé </a:t>
                      </a:r>
                      <a:r>
                        <a:rPr lang="fr-FR" sz="1800" kern="1200" dirty="0">
                          <a:solidFill>
                            <a:schemeClr val="tx1"/>
                          </a:solidFill>
                          <a:effectLst/>
                          <a:latin typeface="+mn-lt"/>
                          <a:ea typeface="+mn-ea"/>
                          <a:cs typeface="+mn-cs"/>
                        </a:rPr>
                        <a:t>l’addition.</a:t>
                      </a:r>
                    </a:p>
                    <a:p>
                      <a:endParaRPr lang="fr-FR" sz="2000" dirty="0"/>
                    </a:p>
                  </a:txBody>
                  <a:tcPr/>
                </a:tc>
                <a:extLst>
                  <a:ext uri="{0D108BD9-81ED-4DB2-BD59-A6C34878D82A}">
                    <a16:rowId xmlns:a16="http://schemas.microsoft.com/office/drawing/2014/main" val="1567505918"/>
                  </a:ext>
                </a:extLst>
              </a:tr>
            </a:tbl>
          </a:graphicData>
        </a:graphic>
      </p:graphicFrame>
    </p:spTree>
    <p:extLst>
      <p:ext uri="{BB962C8B-B14F-4D97-AF65-F5344CB8AC3E}">
        <p14:creationId xmlns:p14="http://schemas.microsoft.com/office/powerpoint/2010/main" val="108927536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11CCB2-84B1-D1EB-49FF-043B49966280}"/>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0F8B8623-57AF-CDB3-C714-BEDF07AC50FA}"/>
              </a:ext>
            </a:extLst>
          </p:cNvPr>
          <p:cNvSpPr>
            <a:spLocks noGrp="1"/>
          </p:cNvSpPr>
          <p:nvPr>
            <p:ph type="title"/>
          </p:nvPr>
        </p:nvSpPr>
        <p:spPr/>
        <p:txBody>
          <a:bodyPr/>
          <a:lstStyle/>
          <a:p>
            <a:r>
              <a:rPr lang="fr-FR" dirty="0"/>
              <a:t> </a:t>
            </a:r>
          </a:p>
        </p:txBody>
      </p:sp>
      <p:graphicFrame>
        <p:nvGraphicFramePr>
          <p:cNvPr id="4" name="Espace réservé du contenu 3">
            <a:extLst>
              <a:ext uri="{FF2B5EF4-FFF2-40B4-BE49-F238E27FC236}">
                <a16:creationId xmlns:a16="http://schemas.microsoft.com/office/drawing/2014/main" id="{ECE6D3DE-0423-FD5E-7062-B41776F39168}"/>
              </a:ext>
            </a:extLst>
          </p:cNvPr>
          <p:cNvGraphicFramePr>
            <a:graphicFrameLocks noGrp="1"/>
          </p:cNvGraphicFramePr>
          <p:nvPr>
            <p:ph idx="1"/>
            <p:extLst>
              <p:ext uri="{D42A27DB-BD31-4B8C-83A1-F6EECF244321}">
                <p14:modId xmlns:p14="http://schemas.microsoft.com/office/powerpoint/2010/main" val="3708027123"/>
              </p:ext>
            </p:extLst>
          </p:nvPr>
        </p:nvGraphicFramePr>
        <p:xfrm>
          <a:off x="541020" y="1690688"/>
          <a:ext cx="11109960" cy="1850701"/>
        </p:xfrm>
        <a:graphic>
          <a:graphicData uri="http://schemas.openxmlformats.org/drawingml/2006/table">
            <a:tbl>
              <a:tblPr firstRow="1" bandRow="1">
                <a:tableStyleId>{5940675A-B579-460E-94D1-54222C63F5DA}</a:tableStyleId>
              </a:tblPr>
              <a:tblGrid>
                <a:gridCol w="5392960">
                  <a:extLst>
                    <a:ext uri="{9D8B030D-6E8A-4147-A177-3AD203B41FA5}">
                      <a16:colId xmlns:a16="http://schemas.microsoft.com/office/drawing/2014/main" val="533510205"/>
                    </a:ext>
                  </a:extLst>
                </a:gridCol>
                <a:gridCol w="5717000">
                  <a:extLst>
                    <a:ext uri="{9D8B030D-6E8A-4147-A177-3AD203B41FA5}">
                      <a16:colId xmlns:a16="http://schemas.microsoft.com/office/drawing/2014/main" val="769251620"/>
                    </a:ext>
                  </a:extLst>
                </a:gridCol>
              </a:tblGrid>
              <a:tr h="393916">
                <a:tc>
                  <a:txBody>
                    <a:bodyPr/>
                    <a:lstStyle/>
                    <a:p>
                      <a:pPr algn="ctr"/>
                      <a:r>
                        <a:rPr lang="fr-FR" sz="2000" b="1" dirty="0"/>
                        <a:t>avec l’auxiliaire </a:t>
                      </a:r>
                      <a:r>
                        <a:rPr lang="fr-FR" sz="2000" b="1" i="1" dirty="0"/>
                        <a:t>être</a:t>
                      </a:r>
                    </a:p>
                  </a:txBody>
                  <a:tcPr>
                    <a:solidFill>
                      <a:schemeClr val="accent5">
                        <a:lumMod val="20000"/>
                        <a:lumOff val="80000"/>
                      </a:schemeClr>
                    </a:solidFill>
                  </a:tcPr>
                </a:tc>
                <a:tc>
                  <a:txBody>
                    <a:bodyPr/>
                    <a:lstStyle/>
                    <a:p>
                      <a:pPr algn="ctr"/>
                      <a:r>
                        <a:rPr lang="fr-FR" sz="2000" b="1" dirty="0"/>
                        <a:t>avec l’auxiliaire </a:t>
                      </a:r>
                      <a:r>
                        <a:rPr lang="fr-FR" sz="2000" b="1" i="1" dirty="0"/>
                        <a:t>avoir</a:t>
                      </a:r>
                    </a:p>
                  </a:txBody>
                  <a:tcPr>
                    <a:solidFill>
                      <a:schemeClr val="accent5">
                        <a:lumMod val="20000"/>
                        <a:lumOff val="80000"/>
                      </a:schemeClr>
                    </a:solidFill>
                  </a:tcPr>
                </a:tc>
                <a:extLst>
                  <a:ext uri="{0D108BD9-81ED-4DB2-BD59-A6C34878D82A}">
                    <a16:rowId xmlns:a16="http://schemas.microsoft.com/office/drawing/2014/main" val="3718361136"/>
                  </a:ext>
                </a:extLst>
              </a:tr>
              <a:tr h="1454461">
                <a:tc>
                  <a:txBody>
                    <a:bodyPr/>
                    <a:lstStyle/>
                    <a:p>
                      <a:r>
                        <a:rPr lang="fr-FR" sz="2000" kern="1200" dirty="0">
                          <a:solidFill>
                            <a:schemeClr val="tx1"/>
                          </a:solidFill>
                          <a:effectLst/>
                          <a:latin typeface="+mn-lt"/>
                          <a:ea typeface="+mn-ea"/>
                          <a:cs typeface="+mn-cs"/>
                        </a:rPr>
                        <a:t>Il </a:t>
                      </a:r>
                      <a:r>
                        <a:rPr lang="fr-FR" sz="2000" kern="1200" dirty="0">
                          <a:solidFill>
                            <a:schemeClr val="accent2"/>
                          </a:solidFill>
                          <a:effectLst/>
                          <a:latin typeface="+mn-lt"/>
                          <a:ea typeface="+mn-ea"/>
                          <a:cs typeface="+mn-cs"/>
                        </a:rPr>
                        <a:t>est allé </a:t>
                      </a:r>
                      <a:r>
                        <a:rPr lang="fr-FR" sz="2000" kern="1200" dirty="0">
                          <a:solidFill>
                            <a:schemeClr val="tx1"/>
                          </a:solidFill>
                          <a:effectLst/>
                          <a:latin typeface="+mn-lt"/>
                          <a:ea typeface="+mn-ea"/>
                          <a:cs typeface="+mn-cs"/>
                        </a:rPr>
                        <a:t>à l’école.</a:t>
                      </a:r>
                    </a:p>
                    <a:p>
                      <a:pPr marL="0" marR="0" lvl="0" indent="0" algn="l" defTabSz="914400" rtl="0" eaLnBrk="1" fontAlgn="auto" latinLnBrk="0" hangingPunct="1">
                        <a:lnSpc>
                          <a:spcPct val="100000"/>
                        </a:lnSpc>
                        <a:spcBef>
                          <a:spcPts val="0"/>
                        </a:spcBef>
                        <a:spcAft>
                          <a:spcPts val="0"/>
                        </a:spcAft>
                        <a:buClrTx/>
                        <a:buSzTx/>
                        <a:buFontTx/>
                        <a:buNone/>
                        <a:tabLst/>
                        <a:defRPr/>
                      </a:pPr>
                      <a:r>
                        <a:rPr lang="fr-FR" sz="2000" kern="1200" dirty="0">
                          <a:solidFill>
                            <a:schemeClr val="tx1"/>
                          </a:solidFill>
                          <a:effectLst/>
                          <a:latin typeface="+mn-lt"/>
                          <a:ea typeface="+mn-ea"/>
                          <a:cs typeface="+mn-cs"/>
                        </a:rPr>
                        <a:t>Elle </a:t>
                      </a:r>
                      <a:r>
                        <a:rPr lang="fr-FR" sz="2000" kern="1200" dirty="0">
                          <a:solidFill>
                            <a:schemeClr val="accent2"/>
                          </a:solidFill>
                          <a:effectLst/>
                          <a:latin typeface="+mn-lt"/>
                          <a:ea typeface="+mn-ea"/>
                          <a:cs typeface="+mn-cs"/>
                        </a:rPr>
                        <a:t>est arrivée </a:t>
                      </a:r>
                      <a:r>
                        <a:rPr lang="fr-FR" sz="2000" kern="1200" dirty="0">
                          <a:solidFill>
                            <a:schemeClr val="tx1"/>
                          </a:solidFill>
                          <a:effectLst/>
                          <a:latin typeface="+mn-lt"/>
                          <a:ea typeface="+mn-ea"/>
                          <a:cs typeface="+mn-cs"/>
                        </a:rPr>
                        <a:t>chez son copain.</a:t>
                      </a:r>
                    </a:p>
                    <a:p>
                      <a:pPr marL="0" marR="0" lvl="0" indent="0" algn="l" defTabSz="914400" rtl="0" eaLnBrk="1" fontAlgn="auto" latinLnBrk="0" hangingPunct="1">
                        <a:lnSpc>
                          <a:spcPct val="100000"/>
                        </a:lnSpc>
                        <a:spcBef>
                          <a:spcPts val="0"/>
                        </a:spcBef>
                        <a:spcAft>
                          <a:spcPts val="0"/>
                        </a:spcAft>
                        <a:buClrTx/>
                        <a:buSzTx/>
                        <a:buFontTx/>
                        <a:buNone/>
                        <a:tabLst/>
                        <a:defRPr/>
                      </a:pPr>
                      <a:r>
                        <a:rPr lang="fr-FR" sz="2000" kern="1200" dirty="0">
                          <a:solidFill>
                            <a:schemeClr val="tx1"/>
                          </a:solidFill>
                          <a:effectLst/>
                          <a:latin typeface="+mn-lt"/>
                          <a:ea typeface="+mn-ea"/>
                          <a:cs typeface="+mn-cs"/>
                        </a:rPr>
                        <a:t>Je </a:t>
                      </a:r>
                      <a:r>
                        <a:rPr lang="fr-FR" sz="2000" kern="1200" dirty="0">
                          <a:solidFill>
                            <a:schemeClr val="accent2"/>
                          </a:solidFill>
                          <a:effectLst/>
                          <a:latin typeface="+mn-lt"/>
                          <a:ea typeface="+mn-ea"/>
                          <a:cs typeface="+mn-cs"/>
                        </a:rPr>
                        <a:t>suis devenu </a:t>
                      </a:r>
                      <a:r>
                        <a:rPr lang="fr-FR" sz="2000" kern="1200" dirty="0">
                          <a:solidFill>
                            <a:schemeClr val="tx1"/>
                          </a:solidFill>
                          <a:effectLst/>
                          <a:latin typeface="+mn-lt"/>
                          <a:ea typeface="+mn-ea"/>
                          <a:cs typeface="+mn-cs"/>
                        </a:rPr>
                        <a:t>riche.</a:t>
                      </a:r>
                    </a:p>
                    <a:p>
                      <a:endParaRPr lang="fr-FR" sz="2000" kern="1200" dirty="0">
                        <a:solidFill>
                          <a:schemeClr val="tx1"/>
                        </a:solidFill>
                        <a:effectLst/>
                        <a:latin typeface="+mn-lt"/>
                        <a:ea typeface="+mn-ea"/>
                        <a:cs typeface="+mn-cs"/>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800" kern="1200" dirty="0">
                          <a:solidFill>
                            <a:schemeClr val="tx1"/>
                          </a:solidFill>
                          <a:effectLst/>
                          <a:latin typeface="+mn-lt"/>
                          <a:ea typeface="+mn-ea"/>
                          <a:cs typeface="+mn-cs"/>
                        </a:rPr>
                        <a:t>Il </a:t>
                      </a:r>
                      <a:r>
                        <a:rPr lang="fr-FR" sz="1800" kern="1200" dirty="0">
                          <a:solidFill>
                            <a:schemeClr val="accent2"/>
                          </a:solidFill>
                          <a:effectLst/>
                          <a:latin typeface="+mn-lt"/>
                          <a:ea typeface="+mn-ea"/>
                          <a:cs typeface="+mn-cs"/>
                        </a:rPr>
                        <a:t>a calculé </a:t>
                      </a:r>
                      <a:r>
                        <a:rPr lang="fr-FR" sz="1800" kern="1200" dirty="0">
                          <a:solidFill>
                            <a:schemeClr val="tx1"/>
                          </a:solidFill>
                          <a:effectLst/>
                          <a:latin typeface="+mn-lt"/>
                          <a:ea typeface="+mn-ea"/>
                          <a:cs typeface="+mn-cs"/>
                        </a:rPr>
                        <a:t>l’addition.</a:t>
                      </a:r>
                    </a:p>
                    <a:p>
                      <a:pPr marL="0" marR="0" lvl="0" indent="0" algn="l" defTabSz="914400" rtl="0" eaLnBrk="1" fontAlgn="auto" latinLnBrk="0" hangingPunct="1">
                        <a:lnSpc>
                          <a:spcPct val="100000"/>
                        </a:lnSpc>
                        <a:spcBef>
                          <a:spcPts val="0"/>
                        </a:spcBef>
                        <a:spcAft>
                          <a:spcPts val="0"/>
                        </a:spcAft>
                        <a:buClrTx/>
                        <a:buSzTx/>
                        <a:buFontTx/>
                        <a:buNone/>
                        <a:tabLst/>
                        <a:defRPr/>
                      </a:pPr>
                      <a:r>
                        <a:rPr lang="fr-FR" sz="1800" kern="1200" dirty="0">
                          <a:solidFill>
                            <a:schemeClr val="tx1"/>
                          </a:solidFill>
                          <a:effectLst/>
                          <a:latin typeface="+mn-lt"/>
                          <a:ea typeface="+mn-ea"/>
                          <a:cs typeface="+mn-cs"/>
                        </a:rPr>
                        <a:t>Le cheval </a:t>
                      </a:r>
                      <a:r>
                        <a:rPr lang="fr-FR" sz="1800" kern="1200" dirty="0">
                          <a:solidFill>
                            <a:schemeClr val="accent2"/>
                          </a:solidFill>
                          <a:effectLst/>
                          <a:latin typeface="+mn-lt"/>
                          <a:ea typeface="+mn-ea"/>
                          <a:cs typeface="+mn-cs"/>
                        </a:rPr>
                        <a:t>a galopé </a:t>
                      </a:r>
                      <a:r>
                        <a:rPr lang="fr-FR" sz="1800" kern="1200" dirty="0" err="1">
                          <a:solidFill>
                            <a:schemeClr val="tx1"/>
                          </a:solidFill>
                          <a:effectLst/>
                          <a:latin typeface="+mn-lt"/>
                          <a:ea typeface="+mn-ea"/>
                          <a:cs typeface="+mn-cs"/>
                        </a:rPr>
                        <a:t>lontemps</a:t>
                      </a:r>
                      <a:r>
                        <a:rPr lang="fr-FR" sz="1800" kern="1200" dirty="0">
                          <a:solidFill>
                            <a:schemeClr val="tx1"/>
                          </a:solidFill>
                          <a:effectLst/>
                          <a:latin typeface="+mn-lt"/>
                          <a:ea typeface="+mn-ea"/>
                          <a:cs typeface="+mn-cs"/>
                        </a:rPr>
                        <a:t>.</a:t>
                      </a:r>
                    </a:p>
                    <a:p>
                      <a:endParaRPr lang="fr-FR" sz="2000" dirty="0"/>
                    </a:p>
                  </a:txBody>
                  <a:tcPr/>
                </a:tc>
                <a:extLst>
                  <a:ext uri="{0D108BD9-81ED-4DB2-BD59-A6C34878D82A}">
                    <a16:rowId xmlns:a16="http://schemas.microsoft.com/office/drawing/2014/main" val="1567505918"/>
                  </a:ext>
                </a:extLst>
              </a:tr>
            </a:tbl>
          </a:graphicData>
        </a:graphic>
      </p:graphicFrame>
    </p:spTree>
    <p:extLst>
      <p:ext uri="{BB962C8B-B14F-4D97-AF65-F5344CB8AC3E}">
        <p14:creationId xmlns:p14="http://schemas.microsoft.com/office/powerpoint/2010/main" val="164895990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2A8898-9C67-0816-0231-791FA1311DB0}"/>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AC02E736-29FF-08FC-B504-C84F56FAE6E4}"/>
              </a:ext>
            </a:extLst>
          </p:cNvPr>
          <p:cNvSpPr>
            <a:spLocks noGrp="1"/>
          </p:cNvSpPr>
          <p:nvPr>
            <p:ph type="title"/>
          </p:nvPr>
        </p:nvSpPr>
        <p:spPr/>
        <p:txBody>
          <a:bodyPr/>
          <a:lstStyle/>
          <a:p>
            <a:r>
              <a:rPr lang="fr-FR" dirty="0"/>
              <a:t> </a:t>
            </a:r>
          </a:p>
        </p:txBody>
      </p:sp>
      <p:graphicFrame>
        <p:nvGraphicFramePr>
          <p:cNvPr id="4" name="Espace réservé du contenu 3">
            <a:extLst>
              <a:ext uri="{FF2B5EF4-FFF2-40B4-BE49-F238E27FC236}">
                <a16:creationId xmlns:a16="http://schemas.microsoft.com/office/drawing/2014/main" id="{C2D229D1-5BBE-8FEC-AACF-E8C85AE6672C}"/>
              </a:ext>
            </a:extLst>
          </p:cNvPr>
          <p:cNvGraphicFramePr>
            <a:graphicFrameLocks noGrp="1"/>
          </p:cNvGraphicFramePr>
          <p:nvPr>
            <p:ph idx="1"/>
            <p:extLst>
              <p:ext uri="{D42A27DB-BD31-4B8C-83A1-F6EECF244321}">
                <p14:modId xmlns:p14="http://schemas.microsoft.com/office/powerpoint/2010/main" val="1026875140"/>
              </p:ext>
            </p:extLst>
          </p:nvPr>
        </p:nvGraphicFramePr>
        <p:xfrm>
          <a:off x="541020" y="1690688"/>
          <a:ext cx="11109960" cy="1850701"/>
        </p:xfrm>
        <a:graphic>
          <a:graphicData uri="http://schemas.openxmlformats.org/drawingml/2006/table">
            <a:tbl>
              <a:tblPr firstRow="1" bandRow="1">
                <a:tableStyleId>{5940675A-B579-460E-94D1-54222C63F5DA}</a:tableStyleId>
              </a:tblPr>
              <a:tblGrid>
                <a:gridCol w="5392960">
                  <a:extLst>
                    <a:ext uri="{9D8B030D-6E8A-4147-A177-3AD203B41FA5}">
                      <a16:colId xmlns:a16="http://schemas.microsoft.com/office/drawing/2014/main" val="533510205"/>
                    </a:ext>
                  </a:extLst>
                </a:gridCol>
                <a:gridCol w="5717000">
                  <a:extLst>
                    <a:ext uri="{9D8B030D-6E8A-4147-A177-3AD203B41FA5}">
                      <a16:colId xmlns:a16="http://schemas.microsoft.com/office/drawing/2014/main" val="769251620"/>
                    </a:ext>
                  </a:extLst>
                </a:gridCol>
              </a:tblGrid>
              <a:tr h="393916">
                <a:tc>
                  <a:txBody>
                    <a:bodyPr/>
                    <a:lstStyle/>
                    <a:p>
                      <a:pPr algn="ctr"/>
                      <a:r>
                        <a:rPr lang="fr-FR" sz="2000" b="1" dirty="0"/>
                        <a:t>avec l’auxiliaire </a:t>
                      </a:r>
                      <a:r>
                        <a:rPr lang="fr-FR" sz="2000" b="1" i="1" dirty="0"/>
                        <a:t>être</a:t>
                      </a:r>
                    </a:p>
                  </a:txBody>
                  <a:tcPr>
                    <a:solidFill>
                      <a:schemeClr val="accent5">
                        <a:lumMod val="20000"/>
                        <a:lumOff val="80000"/>
                      </a:schemeClr>
                    </a:solidFill>
                  </a:tcPr>
                </a:tc>
                <a:tc>
                  <a:txBody>
                    <a:bodyPr/>
                    <a:lstStyle/>
                    <a:p>
                      <a:pPr algn="ctr"/>
                      <a:r>
                        <a:rPr lang="fr-FR" sz="2000" b="1" dirty="0"/>
                        <a:t>avec l’auxiliaire </a:t>
                      </a:r>
                      <a:r>
                        <a:rPr lang="fr-FR" sz="2000" b="1" i="1" dirty="0"/>
                        <a:t>avoir</a:t>
                      </a:r>
                    </a:p>
                  </a:txBody>
                  <a:tcPr>
                    <a:solidFill>
                      <a:schemeClr val="accent5">
                        <a:lumMod val="20000"/>
                        <a:lumOff val="80000"/>
                      </a:schemeClr>
                    </a:solidFill>
                  </a:tcPr>
                </a:tc>
                <a:extLst>
                  <a:ext uri="{0D108BD9-81ED-4DB2-BD59-A6C34878D82A}">
                    <a16:rowId xmlns:a16="http://schemas.microsoft.com/office/drawing/2014/main" val="3718361136"/>
                  </a:ext>
                </a:extLst>
              </a:tr>
              <a:tr h="1454461">
                <a:tc>
                  <a:txBody>
                    <a:bodyPr/>
                    <a:lstStyle/>
                    <a:p>
                      <a:r>
                        <a:rPr lang="fr-FR" sz="2000" kern="1200" dirty="0">
                          <a:solidFill>
                            <a:schemeClr val="tx1"/>
                          </a:solidFill>
                          <a:effectLst/>
                          <a:latin typeface="+mn-lt"/>
                          <a:ea typeface="+mn-ea"/>
                          <a:cs typeface="+mn-cs"/>
                        </a:rPr>
                        <a:t>Il </a:t>
                      </a:r>
                      <a:r>
                        <a:rPr lang="fr-FR" sz="2000" kern="1200" dirty="0">
                          <a:solidFill>
                            <a:schemeClr val="accent2"/>
                          </a:solidFill>
                          <a:effectLst/>
                          <a:latin typeface="+mn-lt"/>
                          <a:ea typeface="+mn-ea"/>
                          <a:cs typeface="+mn-cs"/>
                        </a:rPr>
                        <a:t>est allé </a:t>
                      </a:r>
                      <a:r>
                        <a:rPr lang="fr-FR" sz="2000" kern="1200" dirty="0">
                          <a:solidFill>
                            <a:schemeClr val="tx1"/>
                          </a:solidFill>
                          <a:effectLst/>
                          <a:latin typeface="+mn-lt"/>
                          <a:ea typeface="+mn-ea"/>
                          <a:cs typeface="+mn-cs"/>
                        </a:rPr>
                        <a:t>à l’école.</a:t>
                      </a:r>
                    </a:p>
                    <a:p>
                      <a:pPr marL="0" marR="0" lvl="0" indent="0" algn="l" defTabSz="914400" rtl="0" eaLnBrk="1" fontAlgn="auto" latinLnBrk="0" hangingPunct="1">
                        <a:lnSpc>
                          <a:spcPct val="100000"/>
                        </a:lnSpc>
                        <a:spcBef>
                          <a:spcPts val="0"/>
                        </a:spcBef>
                        <a:spcAft>
                          <a:spcPts val="0"/>
                        </a:spcAft>
                        <a:buClrTx/>
                        <a:buSzTx/>
                        <a:buFontTx/>
                        <a:buNone/>
                        <a:tabLst/>
                        <a:defRPr/>
                      </a:pPr>
                      <a:r>
                        <a:rPr lang="fr-FR" sz="2000" kern="1200" dirty="0">
                          <a:solidFill>
                            <a:schemeClr val="tx1"/>
                          </a:solidFill>
                          <a:effectLst/>
                          <a:latin typeface="+mn-lt"/>
                          <a:ea typeface="+mn-ea"/>
                          <a:cs typeface="+mn-cs"/>
                        </a:rPr>
                        <a:t>Elle </a:t>
                      </a:r>
                      <a:r>
                        <a:rPr lang="fr-FR" sz="2000" kern="1200" dirty="0">
                          <a:solidFill>
                            <a:schemeClr val="accent2"/>
                          </a:solidFill>
                          <a:effectLst/>
                          <a:latin typeface="+mn-lt"/>
                          <a:ea typeface="+mn-ea"/>
                          <a:cs typeface="+mn-cs"/>
                        </a:rPr>
                        <a:t>est arrivée </a:t>
                      </a:r>
                      <a:r>
                        <a:rPr lang="fr-FR" sz="2000" kern="1200" dirty="0">
                          <a:solidFill>
                            <a:schemeClr val="tx1"/>
                          </a:solidFill>
                          <a:effectLst/>
                          <a:latin typeface="+mn-lt"/>
                          <a:ea typeface="+mn-ea"/>
                          <a:cs typeface="+mn-cs"/>
                        </a:rPr>
                        <a:t>chez son copain.</a:t>
                      </a:r>
                    </a:p>
                    <a:p>
                      <a:pPr marL="0" marR="0" lvl="0" indent="0" algn="l" defTabSz="914400" rtl="0" eaLnBrk="1" fontAlgn="auto" latinLnBrk="0" hangingPunct="1">
                        <a:lnSpc>
                          <a:spcPct val="100000"/>
                        </a:lnSpc>
                        <a:spcBef>
                          <a:spcPts val="0"/>
                        </a:spcBef>
                        <a:spcAft>
                          <a:spcPts val="0"/>
                        </a:spcAft>
                        <a:buClrTx/>
                        <a:buSzTx/>
                        <a:buFontTx/>
                        <a:buNone/>
                        <a:tabLst/>
                        <a:defRPr/>
                      </a:pPr>
                      <a:r>
                        <a:rPr lang="fr-FR" sz="2000" kern="1200" dirty="0">
                          <a:solidFill>
                            <a:schemeClr val="tx1"/>
                          </a:solidFill>
                          <a:effectLst/>
                          <a:latin typeface="+mn-lt"/>
                          <a:ea typeface="+mn-ea"/>
                          <a:cs typeface="+mn-cs"/>
                        </a:rPr>
                        <a:t>Je </a:t>
                      </a:r>
                      <a:r>
                        <a:rPr lang="fr-FR" sz="2000" kern="1200" dirty="0">
                          <a:solidFill>
                            <a:schemeClr val="accent2"/>
                          </a:solidFill>
                          <a:effectLst/>
                          <a:latin typeface="+mn-lt"/>
                          <a:ea typeface="+mn-ea"/>
                          <a:cs typeface="+mn-cs"/>
                        </a:rPr>
                        <a:t>suis devenu </a:t>
                      </a:r>
                      <a:r>
                        <a:rPr lang="fr-FR" sz="2000" kern="1200" dirty="0">
                          <a:solidFill>
                            <a:schemeClr val="tx1"/>
                          </a:solidFill>
                          <a:effectLst/>
                          <a:latin typeface="+mn-lt"/>
                          <a:ea typeface="+mn-ea"/>
                          <a:cs typeface="+mn-cs"/>
                        </a:rPr>
                        <a:t>riche.</a:t>
                      </a:r>
                    </a:p>
                    <a:p>
                      <a:endParaRPr lang="fr-FR" sz="2000" kern="1200" dirty="0">
                        <a:solidFill>
                          <a:schemeClr val="tx1"/>
                        </a:solidFill>
                        <a:effectLst/>
                        <a:latin typeface="+mn-lt"/>
                        <a:ea typeface="+mn-ea"/>
                        <a:cs typeface="+mn-cs"/>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2000" kern="1200" dirty="0">
                          <a:solidFill>
                            <a:schemeClr val="tx1"/>
                          </a:solidFill>
                          <a:effectLst/>
                          <a:latin typeface="+mn-lt"/>
                          <a:ea typeface="+mn-ea"/>
                          <a:cs typeface="+mn-cs"/>
                        </a:rPr>
                        <a:t>Il </a:t>
                      </a:r>
                      <a:r>
                        <a:rPr lang="fr-FR" sz="2000" kern="1200" dirty="0">
                          <a:solidFill>
                            <a:schemeClr val="accent2"/>
                          </a:solidFill>
                          <a:effectLst/>
                          <a:latin typeface="+mn-lt"/>
                          <a:ea typeface="+mn-ea"/>
                          <a:cs typeface="+mn-cs"/>
                        </a:rPr>
                        <a:t>a calculé </a:t>
                      </a:r>
                      <a:r>
                        <a:rPr lang="fr-FR" sz="2000" kern="1200" dirty="0">
                          <a:solidFill>
                            <a:schemeClr val="tx1"/>
                          </a:solidFill>
                          <a:effectLst/>
                          <a:latin typeface="+mn-lt"/>
                          <a:ea typeface="+mn-ea"/>
                          <a:cs typeface="+mn-cs"/>
                        </a:rPr>
                        <a:t>l’addition.</a:t>
                      </a:r>
                    </a:p>
                    <a:p>
                      <a:pPr marL="0" marR="0" lvl="0" indent="0" algn="l" defTabSz="914400" rtl="0" eaLnBrk="1" fontAlgn="auto" latinLnBrk="0" hangingPunct="1">
                        <a:lnSpc>
                          <a:spcPct val="100000"/>
                        </a:lnSpc>
                        <a:spcBef>
                          <a:spcPts val="0"/>
                        </a:spcBef>
                        <a:spcAft>
                          <a:spcPts val="0"/>
                        </a:spcAft>
                        <a:buClrTx/>
                        <a:buSzTx/>
                        <a:buFontTx/>
                        <a:buNone/>
                        <a:tabLst/>
                        <a:defRPr/>
                      </a:pPr>
                      <a:r>
                        <a:rPr lang="fr-FR" sz="2000" kern="1200" dirty="0">
                          <a:solidFill>
                            <a:schemeClr val="tx1"/>
                          </a:solidFill>
                          <a:effectLst/>
                          <a:latin typeface="+mn-lt"/>
                          <a:ea typeface="+mn-ea"/>
                          <a:cs typeface="+mn-cs"/>
                        </a:rPr>
                        <a:t>Le cheval </a:t>
                      </a:r>
                      <a:r>
                        <a:rPr lang="fr-FR" sz="2000" kern="1200" dirty="0">
                          <a:solidFill>
                            <a:schemeClr val="accent2"/>
                          </a:solidFill>
                          <a:effectLst/>
                          <a:latin typeface="+mn-lt"/>
                          <a:ea typeface="+mn-ea"/>
                          <a:cs typeface="+mn-cs"/>
                        </a:rPr>
                        <a:t>a galopé </a:t>
                      </a:r>
                      <a:r>
                        <a:rPr lang="fr-FR" sz="2000" kern="1200" dirty="0">
                          <a:solidFill>
                            <a:schemeClr val="tx1"/>
                          </a:solidFill>
                          <a:effectLst/>
                          <a:latin typeface="+mn-lt"/>
                          <a:ea typeface="+mn-ea"/>
                          <a:cs typeface="+mn-cs"/>
                        </a:rPr>
                        <a:t>longtemps.</a:t>
                      </a:r>
                    </a:p>
                    <a:p>
                      <a:pPr marL="0" marR="0" lvl="0" indent="0" algn="l" defTabSz="914400" rtl="0" eaLnBrk="1" fontAlgn="auto" latinLnBrk="0" hangingPunct="1">
                        <a:lnSpc>
                          <a:spcPct val="100000"/>
                        </a:lnSpc>
                        <a:spcBef>
                          <a:spcPts val="0"/>
                        </a:spcBef>
                        <a:spcAft>
                          <a:spcPts val="0"/>
                        </a:spcAft>
                        <a:buClrTx/>
                        <a:buSzTx/>
                        <a:buFontTx/>
                        <a:buNone/>
                        <a:tabLst/>
                        <a:defRPr/>
                      </a:pPr>
                      <a:r>
                        <a:rPr lang="fr-FR" sz="2000" kern="1200" dirty="0">
                          <a:solidFill>
                            <a:schemeClr val="tx1"/>
                          </a:solidFill>
                          <a:effectLst/>
                          <a:latin typeface="+mn-lt"/>
                          <a:ea typeface="+mn-ea"/>
                          <a:cs typeface="+mn-cs"/>
                        </a:rPr>
                        <a:t>Ils </a:t>
                      </a:r>
                      <a:r>
                        <a:rPr lang="fr-FR" sz="2000" kern="1200" dirty="0">
                          <a:solidFill>
                            <a:schemeClr val="accent2"/>
                          </a:solidFill>
                          <a:effectLst/>
                          <a:latin typeface="+mn-lt"/>
                          <a:ea typeface="+mn-ea"/>
                          <a:cs typeface="+mn-cs"/>
                        </a:rPr>
                        <a:t>ont joué </a:t>
                      </a:r>
                      <a:r>
                        <a:rPr lang="fr-FR" sz="2000" kern="1200" dirty="0">
                          <a:solidFill>
                            <a:schemeClr val="tx1"/>
                          </a:solidFill>
                          <a:effectLst/>
                          <a:latin typeface="+mn-lt"/>
                          <a:ea typeface="+mn-ea"/>
                          <a:cs typeface="+mn-cs"/>
                        </a:rPr>
                        <a:t>aux échecs toute l’après-midi.</a:t>
                      </a:r>
                    </a:p>
                    <a:p>
                      <a:endParaRPr lang="fr-FR" sz="2000" dirty="0"/>
                    </a:p>
                  </a:txBody>
                  <a:tcPr/>
                </a:tc>
                <a:extLst>
                  <a:ext uri="{0D108BD9-81ED-4DB2-BD59-A6C34878D82A}">
                    <a16:rowId xmlns:a16="http://schemas.microsoft.com/office/drawing/2014/main" val="1567505918"/>
                  </a:ext>
                </a:extLst>
              </a:tr>
            </a:tbl>
          </a:graphicData>
        </a:graphic>
      </p:graphicFrame>
    </p:spTree>
    <p:extLst>
      <p:ext uri="{BB962C8B-B14F-4D97-AF65-F5344CB8AC3E}">
        <p14:creationId xmlns:p14="http://schemas.microsoft.com/office/powerpoint/2010/main" val="302611246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21C3BAE-A370-A15A-D893-3B1A875C765C}"/>
              </a:ext>
            </a:extLst>
          </p:cNvPr>
          <p:cNvSpPr>
            <a:spLocks noGrp="1"/>
          </p:cNvSpPr>
          <p:nvPr>
            <p:ph type="title"/>
          </p:nvPr>
        </p:nvSpPr>
        <p:spPr/>
        <p:txBody>
          <a:bodyPr/>
          <a:lstStyle/>
          <a:p>
            <a:r>
              <a:rPr lang="fr-FR" dirty="0"/>
              <a:t> </a:t>
            </a:r>
          </a:p>
        </p:txBody>
      </p:sp>
      <p:sp>
        <p:nvSpPr>
          <p:cNvPr id="5" name="Espace réservé du contenu 4">
            <a:extLst>
              <a:ext uri="{FF2B5EF4-FFF2-40B4-BE49-F238E27FC236}">
                <a16:creationId xmlns:a16="http://schemas.microsoft.com/office/drawing/2014/main" id="{CA502357-AA70-F98F-31D1-E2E49C47F13D}"/>
              </a:ext>
            </a:extLst>
          </p:cNvPr>
          <p:cNvSpPr>
            <a:spLocks noGrp="1"/>
          </p:cNvSpPr>
          <p:nvPr>
            <p:ph idx="1"/>
          </p:nvPr>
        </p:nvSpPr>
        <p:spPr>
          <a:xfrm>
            <a:off x="901148" y="1629206"/>
            <a:ext cx="10515600" cy="4076665"/>
          </a:xfrm>
        </p:spPr>
        <p:txBody>
          <a:bodyPr/>
          <a:lstStyle/>
          <a:p>
            <a:pPr marL="0" indent="0">
              <a:buNone/>
            </a:pPr>
            <a:r>
              <a:rPr lang="fr-FR" dirty="0"/>
              <a:t> </a:t>
            </a:r>
          </a:p>
          <a:p>
            <a:pPr marL="0" indent="0">
              <a:buNone/>
            </a:pPr>
            <a:endParaRPr lang="fr-FR" dirty="0"/>
          </a:p>
          <a:p>
            <a:pPr marL="0" indent="0">
              <a:buNone/>
            </a:pPr>
            <a:r>
              <a:rPr lang="fr-FR" dirty="0"/>
              <a:t>	</a:t>
            </a:r>
            <a:r>
              <a:rPr lang="fr-FR" sz="2400" dirty="0"/>
              <a:t>Elle sort de la maison et son parapluie.</a:t>
            </a:r>
          </a:p>
        </p:txBody>
      </p:sp>
    </p:spTree>
    <p:extLst>
      <p:ext uri="{BB962C8B-B14F-4D97-AF65-F5344CB8AC3E}">
        <p14:creationId xmlns:p14="http://schemas.microsoft.com/office/powerpoint/2010/main" val="359779507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CAF2F1-B6F1-4C49-EEC6-2A2AA9E49C27}"/>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C63385B3-4804-CFA8-A267-49F183B293B0}"/>
              </a:ext>
            </a:extLst>
          </p:cNvPr>
          <p:cNvSpPr>
            <a:spLocks noGrp="1"/>
          </p:cNvSpPr>
          <p:nvPr>
            <p:ph type="title"/>
          </p:nvPr>
        </p:nvSpPr>
        <p:spPr/>
        <p:txBody>
          <a:bodyPr/>
          <a:lstStyle/>
          <a:p>
            <a:r>
              <a:rPr lang="fr-FR" dirty="0"/>
              <a:t> </a:t>
            </a:r>
          </a:p>
        </p:txBody>
      </p:sp>
      <p:graphicFrame>
        <p:nvGraphicFramePr>
          <p:cNvPr id="4" name="Espace réservé du contenu 3">
            <a:extLst>
              <a:ext uri="{FF2B5EF4-FFF2-40B4-BE49-F238E27FC236}">
                <a16:creationId xmlns:a16="http://schemas.microsoft.com/office/drawing/2014/main" id="{1FFA2648-EED7-E6D0-1CC8-ADED5EC0DC4E}"/>
              </a:ext>
            </a:extLst>
          </p:cNvPr>
          <p:cNvGraphicFramePr>
            <a:graphicFrameLocks noGrp="1"/>
          </p:cNvGraphicFramePr>
          <p:nvPr>
            <p:ph idx="1"/>
            <p:extLst>
              <p:ext uri="{D42A27DB-BD31-4B8C-83A1-F6EECF244321}">
                <p14:modId xmlns:p14="http://schemas.microsoft.com/office/powerpoint/2010/main" val="2545005798"/>
              </p:ext>
            </p:extLst>
          </p:nvPr>
        </p:nvGraphicFramePr>
        <p:xfrm>
          <a:off x="541020" y="1690688"/>
          <a:ext cx="11109960" cy="1981200"/>
        </p:xfrm>
        <a:graphic>
          <a:graphicData uri="http://schemas.openxmlformats.org/drawingml/2006/table">
            <a:tbl>
              <a:tblPr firstRow="1" bandRow="1">
                <a:tableStyleId>{5940675A-B579-460E-94D1-54222C63F5DA}</a:tableStyleId>
              </a:tblPr>
              <a:tblGrid>
                <a:gridCol w="5392960">
                  <a:extLst>
                    <a:ext uri="{9D8B030D-6E8A-4147-A177-3AD203B41FA5}">
                      <a16:colId xmlns:a16="http://schemas.microsoft.com/office/drawing/2014/main" val="533510205"/>
                    </a:ext>
                  </a:extLst>
                </a:gridCol>
                <a:gridCol w="5717000">
                  <a:extLst>
                    <a:ext uri="{9D8B030D-6E8A-4147-A177-3AD203B41FA5}">
                      <a16:colId xmlns:a16="http://schemas.microsoft.com/office/drawing/2014/main" val="769251620"/>
                    </a:ext>
                  </a:extLst>
                </a:gridCol>
              </a:tblGrid>
              <a:tr h="393916">
                <a:tc>
                  <a:txBody>
                    <a:bodyPr/>
                    <a:lstStyle/>
                    <a:p>
                      <a:pPr algn="ctr"/>
                      <a:r>
                        <a:rPr lang="fr-FR" sz="2000" b="1" dirty="0"/>
                        <a:t>avec l’auxiliaire </a:t>
                      </a:r>
                      <a:r>
                        <a:rPr lang="fr-FR" sz="2000" b="1" i="1" dirty="0"/>
                        <a:t>être</a:t>
                      </a:r>
                    </a:p>
                  </a:txBody>
                  <a:tcPr>
                    <a:solidFill>
                      <a:schemeClr val="accent5">
                        <a:lumMod val="20000"/>
                        <a:lumOff val="80000"/>
                      </a:schemeClr>
                    </a:solidFill>
                  </a:tcPr>
                </a:tc>
                <a:tc>
                  <a:txBody>
                    <a:bodyPr/>
                    <a:lstStyle/>
                    <a:p>
                      <a:pPr algn="ctr"/>
                      <a:r>
                        <a:rPr lang="fr-FR" sz="2000" b="1" dirty="0"/>
                        <a:t>avec l’auxiliaire </a:t>
                      </a:r>
                      <a:r>
                        <a:rPr lang="fr-FR" sz="2000" b="1" i="1" dirty="0"/>
                        <a:t>avoir</a:t>
                      </a:r>
                    </a:p>
                  </a:txBody>
                  <a:tcPr>
                    <a:solidFill>
                      <a:schemeClr val="accent5">
                        <a:lumMod val="20000"/>
                        <a:lumOff val="80000"/>
                      </a:schemeClr>
                    </a:solidFill>
                  </a:tcPr>
                </a:tc>
                <a:extLst>
                  <a:ext uri="{0D108BD9-81ED-4DB2-BD59-A6C34878D82A}">
                    <a16:rowId xmlns:a16="http://schemas.microsoft.com/office/drawing/2014/main" val="3718361136"/>
                  </a:ext>
                </a:extLst>
              </a:tr>
              <a:tr h="1454461">
                <a:tc>
                  <a:txBody>
                    <a:bodyPr/>
                    <a:lstStyle/>
                    <a:p>
                      <a:r>
                        <a:rPr lang="fr-FR" sz="2000" kern="1200" dirty="0">
                          <a:solidFill>
                            <a:schemeClr val="tx1"/>
                          </a:solidFill>
                          <a:effectLst/>
                          <a:latin typeface="+mn-lt"/>
                          <a:ea typeface="+mn-ea"/>
                          <a:cs typeface="+mn-cs"/>
                        </a:rPr>
                        <a:t>Il </a:t>
                      </a:r>
                      <a:r>
                        <a:rPr lang="fr-FR" sz="2000" kern="1200" dirty="0">
                          <a:solidFill>
                            <a:schemeClr val="accent2"/>
                          </a:solidFill>
                          <a:effectLst/>
                          <a:latin typeface="+mn-lt"/>
                          <a:ea typeface="+mn-ea"/>
                          <a:cs typeface="+mn-cs"/>
                        </a:rPr>
                        <a:t>est allé </a:t>
                      </a:r>
                      <a:r>
                        <a:rPr lang="fr-FR" sz="2000" kern="1200" dirty="0">
                          <a:solidFill>
                            <a:schemeClr val="tx1"/>
                          </a:solidFill>
                          <a:effectLst/>
                          <a:latin typeface="+mn-lt"/>
                          <a:ea typeface="+mn-ea"/>
                          <a:cs typeface="+mn-cs"/>
                        </a:rPr>
                        <a:t>à l’école.</a:t>
                      </a:r>
                    </a:p>
                    <a:p>
                      <a:pPr marL="0" marR="0" lvl="0" indent="0" algn="l" defTabSz="914400" rtl="0" eaLnBrk="1" fontAlgn="auto" latinLnBrk="0" hangingPunct="1">
                        <a:lnSpc>
                          <a:spcPct val="100000"/>
                        </a:lnSpc>
                        <a:spcBef>
                          <a:spcPts val="0"/>
                        </a:spcBef>
                        <a:spcAft>
                          <a:spcPts val="0"/>
                        </a:spcAft>
                        <a:buClrTx/>
                        <a:buSzTx/>
                        <a:buFontTx/>
                        <a:buNone/>
                        <a:tabLst/>
                        <a:defRPr/>
                      </a:pPr>
                      <a:r>
                        <a:rPr lang="fr-FR" sz="2000" kern="1200" dirty="0">
                          <a:solidFill>
                            <a:schemeClr val="tx1"/>
                          </a:solidFill>
                          <a:effectLst/>
                          <a:latin typeface="+mn-lt"/>
                          <a:ea typeface="+mn-ea"/>
                          <a:cs typeface="+mn-cs"/>
                        </a:rPr>
                        <a:t>Elle </a:t>
                      </a:r>
                      <a:r>
                        <a:rPr lang="fr-FR" sz="2000" kern="1200" dirty="0">
                          <a:solidFill>
                            <a:schemeClr val="accent2"/>
                          </a:solidFill>
                          <a:effectLst/>
                          <a:latin typeface="+mn-lt"/>
                          <a:ea typeface="+mn-ea"/>
                          <a:cs typeface="+mn-cs"/>
                        </a:rPr>
                        <a:t>est arrivée </a:t>
                      </a:r>
                      <a:r>
                        <a:rPr lang="fr-FR" sz="2000" kern="1200" dirty="0">
                          <a:solidFill>
                            <a:schemeClr val="tx1"/>
                          </a:solidFill>
                          <a:effectLst/>
                          <a:latin typeface="+mn-lt"/>
                          <a:ea typeface="+mn-ea"/>
                          <a:cs typeface="+mn-cs"/>
                        </a:rPr>
                        <a:t>chez son copain.</a:t>
                      </a:r>
                    </a:p>
                    <a:p>
                      <a:pPr marL="0" marR="0" lvl="0" indent="0" algn="l" defTabSz="914400" rtl="0" eaLnBrk="1" fontAlgn="auto" latinLnBrk="0" hangingPunct="1">
                        <a:lnSpc>
                          <a:spcPct val="100000"/>
                        </a:lnSpc>
                        <a:spcBef>
                          <a:spcPts val="0"/>
                        </a:spcBef>
                        <a:spcAft>
                          <a:spcPts val="0"/>
                        </a:spcAft>
                        <a:buClrTx/>
                        <a:buSzTx/>
                        <a:buFontTx/>
                        <a:buNone/>
                        <a:tabLst/>
                        <a:defRPr/>
                      </a:pPr>
                      <a:r>
                        <a:rPr lang="fr-FR" sz="2000" kern="1200" dirty="0">
                          <a:solidFill>
                            <a:schemeClr val="tx1"/>
                          </a:solidFill>
                          <a:effectLst/>
                          <a:latin typeface="+mn-lt"/>
                          <a:ea typeface="+mn-ea"/>
                          <a:cs typeface="+mn-cs"/>
                        </a:rPr>
                        <a:t>Je </a:t>
                      </a:r>
                      <a:r>
                        <a:rPr lang="fr-FR" sz="2000" kern="1200" dirty="0">
                          <a:solidFill>
                            <a:schemeClr val="accent2"/>
                          </a:solidFill>
                          <a:effectLst/>
                          <a:latin typeface="+mn-lt"/>
                          <a:ea typeface="+mn-ea"/>
                          <a:cs typeface="+mn-cs"/>
                        </a:rPr>
                        <a:t>suis devenu </a:t>
                      </a:r>
                      <a:r>
                        <a:rPr lang="fr-FR" sz="2000" kern="1200" dirty="0">
                          <a:solidFill>
                            <a:schemeClr val="tx1"/>
                          </a:solidFill>
                          <a:effectLst/>
                          <a:latin typeface="+mn-lt"/>
                          <a:ea typeface="+mn-ea"/>
                          <a:cs typeface="+mn-cs"/>
                        </a:rPr>
                        <a:t>riche.</a:t>
                      </a:r>
                    </a:p>
                    <a:p>
                      <a:pPr marL="0" marR="0" lvl="0" indent="0" algn="l" defTabSz="914400" rtl="0" eaLnBrk="1" fontAlgn="auto" latinLnBrk="0" hangingPunct="1">
                        <a:lnSpc>
                          <a:spcPct val="100000"/>
                        </a:lnSpc>
                        <a:spcBef>
                          <a:spcPts val="0"/>
                        </a:spcBef>
                        <a:spcAft>
                          <a:spcPts val="0"/>
                        </a:spcAft>
                        <a:buClrTx/>
                        <a:buSzTx/>
                        <a:buFontTx/>
                        <a:buNone/>
                        <a:tabLst/>
                        <a:defRPr/>
                      </a:pPr>
                      <a:r>
                        <a:rPr lang="fr-FR" sz="1800" kern="1200" dirty="0">
                          <a:solidFill>
                            <a:schemeClr val="tx1"/>
                          </a:solidFill>
                          <a:effectLst/>
                          <a:latin typeface="+mn-lt"/>
                          <a:ea typeface="+mn-ea"/>
                          <a:cs typeface="+mn-cs"/>
                        </a:rPr>
                        <a:t>Les chatons </a:t>
                      </a:r>
                      <a:r>
                        <a:rPr lang="fr-FR" sz="1800" kern="1200" dirty="0">
                          <a:solidFill>
                            <a:schemeClr val="accent2"/>
                          </a:solidFill>
                          <a:effectLst/>
                          <a:latin typeface="+mn-lt"/>
                          <a:ea typeface="+mn-ea"/>
                          <a:cs typeface="+mn-cs"/>
                        </a:rPr>
                        <a:t>sont nés </a:t>
                      </a:r>
                      <a:r>
                        <a:rPr lang="fr-FR" sz="1800" kern="1200" dirty="0">
                          <a:solidFill>
                            <a:schemeClr val="tx1"/>
                          </a:solidFill>
                          <a:effectLst/>
                          <a:latin typeface="+mn-lt"/>
                          <a:ea typeface="+mn-ea"/>
                          <a:cs typeface="+mn-cs"/>
                        </a:rPr>
                        <a:t>hier.</a:t>
                      </a:r>
                    </a:p>
                    <a:p>
                      <a:endParaRPr lang="fr-FR" sz="2000" kern="1200" dirty="0">
                        <a:solidFill>
                          <a:schemeClr val="tx1"/>
                        </a:solidFill>
                        <a:effectLst/>
                        <a:latin typeface="+mn-lt"/>
                        <a:ea typeface="+mn-ea"/>
                        <a:cs typeface="+mn-cs"/>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2000" kern="1200" dirty="0">
                          <a:solidFill>
                            <a:schemeClr val="tx1"/>
                          </a:solidFill>
                          <a:effectLst/>
                          <a:latin typeface="+mn-lt"/>
                          <a:ea typeface="+mn-ea"/>
                          <a:cs typeface="+mn-cs"/>
                        </a:rPr>
                        <a:t>Il </a:t>
                      </a:r>
                      <a:r>
                        <a:rPr lang="fr-FR" sz="2000" kern="1200" dirty="0">
                          <a:solidFill>
                            <a:schemeClr val="accent2"/>
                          </a:solidFill>
                          <a:effectLst/>
                          <a:latin typeface="+mn-lt"/>
                          <a:ea typeface="+mn-ea"/>
                          <a:cs typeface="+mn-cs"/>
                        </a:rPr>
                        <a:t>a calculé </a:t>
                      </a:r>
                      <a:r>
                        <a:rPr lang="fr-FR" sz="2000" kern="1200" dirty="0">
                          <a:solidFill>
                            <a:schemeClr val="tx1"/>
                          </a:solidFill>
                          <a:effectLst/>
                          <a:latin typeface="+mn-lt"/>
                          <a:ea typeface="+mn-ea"/>
                          <a:cs typeface="+mn-cs"/>
                        </a:rPr>
                        <a:t>l’addition.</a:t>
                      </a:r>
                    </a:p>
                    <a:p>
                      <a:pPr marL="0" marR="0" lvl="0" indent="0" algn="l" defTabSz="914400" rtl="0" eaLnBrk="1" fontAlgn="auto" latinLnBrk="0" hangingPunct="1">
                        <a:lnSpc>
                          <a:spcPct val="100000"/>
                        </a:lnSpc>
                        <a:spcBef>
                          <a:spcPts val="0"/>
                        </a:spcBef>
                        <a:spcAft>
                          <a:spcPts val="0"/>
                        </a:spcAft>
                        <a:buClrTx/>
                        <a:buSzTx/>
                        <a:buFontTx/>
                        <a:buNone/>
                        <a:tabLst/>
                        <a:defRPr/>
                      </a:pPr>
                      <a:r>
                        <a:rPr lang="fr-FR" sz="2000" kern="1200" dirty="0">
                          <a:solidFill>
                            <a:schemeClr val="tx1"/>
                          </a:solidFill>
                          <a:effectLst/>
                          <a:latin typeface="+mn-lt"/>
                          <a:ea typeface="+mn-ea"/>
                          <a:cs typeface="+mn-cs"/>
                        </a:rPr>
                        <a:t>Le cheval </a:t>
                      </a:r>
                      <a:r>
                        <a:rPr lang="fr-FR" sz="2000" kern="1200" dirty="0">
                          <a:solidFill>
                            <a:schemeClr val="accent2"/>
                          </a:solidFill>
                          <a:effectLst/>
                          <a:latin typeface="+mn-lt"/>
                          <a:ea typeface="+mn-ea"/>
                          <a:cs typeface="+mn-cs"/>
                        </a:rPr>
                        <a:t>a galopé </a:t>
                      </a:r>
                      <a:r>
                        <a:rPr lang="fr-FR" sz="2000" kern="1200" dirty="0">
                          <a:solidFill>
                            <a:schemeClr val="tx1"/>
                          </a:solidFill>
                          <a:effectLst/>
                          <a:latin typeface="+mn-lt"/>
                          <a:ea typeface="+mn-ea"/>
                          <a:cs typeface="+mn-cs"/>
                        </a:rPr>
                        <a:t>longtemps.</a:t>
                      </a:r>
                    </a:p>
                    <a:p>
                      <a:pPr marL="0" marR="0" lvl="0" indent="0" algn="l" defTabSz="914400" rtl="0" eaLnBrk="1" fontAlgn="auto" latinLnBrk="0" hangingPunct="1">
                        <a:lnSpc>
                          <a:spcPct val="100000"/>
                        </a:lnSpc>
                        <a:spcBef>
                          <a:spcPts val="0"/>
                        </a:spcBef>
                        <a:spcAft>
                          <a:spcPts val="0"/>
                        </a:spcAft>
                        <a:buClrTx/>
                        <a:buSzTx/>
                        <a:buFontTx/>
                        <a:buNone/>
                        <a:tabLst/>
                        <a:defRPr/>
                      </a:pPr>
                      <a:r>
                        <a:rPr lang="fr-FR" sz="2000" kern="1200" dirty="0">
                          <a:solidFill>
                            <a:schemeClr val="tx1"/>
                          </a:solidFill>
                          <a:effectLst/>
                          <a:latin typeface="+mn-lt"/>
                          <a:ea typeface="+mn-ea"/>
                          <a:cs typeface="+mn-cs"/>
                        </a:rPr>
                        <a:t>Ils </a:t>
                      </a:r>
                      <a:r>
                        <a:rPr lang="fr-FR" sz="2000" kern="1200" dirty="0">
                          <a:solidFill>
                            <a:schemeClr val="accent2"/>
                          </a:solidFill>
                          <a:effectLst/>
                          <a:latin typeface="+mn-lt"/>
                          <a:ea typeface="+mn-ea"/>
                          <a:cs typeface="+mn-cs"/>
                        </a:rPr>
                        <a:t>ont joué </a:t>
                      </a:r>
                      <a:r>
                        <a:rPr lang="fr-FR" sz="2000" kern="1200" dirty="0">
                          <a:solidFill>
                            <a:schemeClr val="tx1"/>
                          </a:solidFill>
                          <a:effectLst/>
                          <a:latin typeface="+mn-lt"/>
                          <a:ea typeface="+mn-ea"/>
                          <a:cs typeface="+mn-cs"/>
                        </a:rPr>
                        <a:t>aux échecs toute l’après-midi.</a:t>
                      </a:r>
                    </a:p>
                    <a:p>
                      <a:endParaRPr lang="fr-FR" sz="2000" dirty="0"/>
                    </a:p>
                  </a:txBody>
                  <a:tcPr/>
                </a:tc>
                <a:extLst>
                  <a:ext uri="{0D108BD9-81ED-4DB2-BD59-A6C34878D82A}">
                    <a16:rowId xmlns:a16="http://schemas.microsoft.com/office/drawing/2014/main" val="1567505918"/>
                  </a:ext>
                </a:extLst>
              </a:tr>
            </a:tbl>
          </a:graphicData>
        </a:graphic>
      </p:graphicFrame>
    </p:spTree>
    <p:extLst>
      <p:ext uri="{BB962C8B-B14F-4D97-AF65-F5344CB8AC3E}">
        <p14:creationId xmlns:p14="http://schemas.microsoft.com/office/powerpoint/2010/main" val="310463845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2CDC59-177C-F933-0E58-433E176C3C7C}"/>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7ADE817E-F911-F3AB-8E7F-62E6D3854748}"/>
              </a:ext>
            </a:extLst>
          </p:cNvPr>
          <p:cNvSpPr>
            <a:spLocks noGrp="1"/>
          </p:cNvSpPr>
          <p:nvPr>
            <p:ph type="title"/>
          </p:nvPr>
        </p:nvSpPr>
        <p:spPr/>
        <p:txBody>
          <a:bodyPr/>
          <a:lstStyle/>
          <a:p>
            <a:r>
              <a:rPr lang="fr-FR" dirty="0"/>
              <a:t> </a:t>
            </a:r>
          </a:p>
        </p:txBody>
      </p:sp>
      <p:graphicFrame>
        <p:nvGraphicFramePr>
          <p:cNvPr id="4" name="Espace réservé du contenu 3">
            <a:extLst>
              <a:ext uri="{FF2B5EF4-FFF2-40B4-BE49-F238E27FC236}">
                <a16:creationId xmlns:a16="http://schemas.microsoft.com/office/drawing/2014/main" id="{98DD1987-96BE-A597-9CE7-49E5E1BD674B}"/>
              </a:ext>
            </a:extLst>
          </p:cNvPr>
          <p:cNvGraphicFramePr>
            <a:graphicFrameLocks noGrp="1"/>
          </p:cNvGraphicFramePr>
          <p:nvPr>
            <p:ph idx="1"/>
            <p:extLst>
              <p:ext uri="{D42A27DB-BD31-4B8C-83A1-F6EECF244321}">
                <p14:modId xmlns:p14="http://schemas.microsoft.com/office/powerpoint/2010/main" val="1211441772"/>
              </p:ext>
            </p:extLst>
          </p:nvPr>
        </p:nvGraphicFramePr>
        <p:xfrm>
          <a:off x="541020" y="1690688"/>
          <a:ext cx="11109960" cy="2255520"/>
        </p:xfrm>
        <a:graphic>
          <a:graphicData uri="http://schemas.openxmlformats.org/drawingml/2006/table">
            <a:tbl>
              <a:tblPr firstRow="1" bandRow="1">
                <a:tableStyleId>{5940675A-B579-460E-94D1-54222C63F5DA}</a:tableStyleId>
              </a:tblPr>
              <a:tblGrid>
                <a:gridCol w="5392960">
                  <a:extLst>
                    <a:ext uri="{9D8B030D-6E8A-4147-A177-3AD203B41FA5}">
                      <a16:colId xmlns:a16="http://schemas.microsoft.com/office/drawing/2014/main" val="533510205"/>
                    </a:ext>
                  </a:extLst>
                </a:gridCol>
                <a:gridCol w="5717000">
                  <a:extLst>
                    <a:ext uri="{9D8B030D-6E8A-4147-A177-3AD203B41FA5}">
                      <a16:colId xmlns:a16="http://schemas.microsoft.com/office/drawing/2014/main" val="769251620"/>
                    </a:ext>
                  </a:extLst>
                </a:gridCol>
              </a:tblGrid>
              <a:tr h="393916">
                <a:tc>
                  <a:txBody>
                    <a:bodyPr/>
                    <a:lstStyle/>
                    <a:p>
                      <a:pPr algn="ctr"/>
                      <a:r>
                        <a:rPr lang="fr-FR" sz="2000" b="1" dirty="0"/>
                        <a:t>avec l’auxiliaire </a:t>
                      </a:r>
                      <a:r>
                        <a:rPr lang="fr-FR" sz="2000" b="1" i="1" dirty="0"/>
                        <a:t>être</a:t>
                      </a:r>
                    </a:p>
                  </a:txBody>
                  <a:tcPr>
                    <a:solidFill>
                      <a:schemeClr val="accent5">
                        <a:lumMod val="20000"/>
                        <a:lumOff val="80000"/>
                      </a:schemeClr>
                    </a:solidFill>
                  </a:tcPr>
                </a:tc>
                <a:tc>
                  <a:txBody>
                    <a:bodyPr/>
                    <a:lstStyle/>
                    <a:p>
                      <a:pPr algn="ctr"/>
                      <a:r>
                        <a:rPr lang="fr-FR" sz="2000" b="1" dirty="0"/>
                        <a:t>avec l’auxiliaire </a:t>
                      </a:r>
                      <a:r>
                        <a:rPr lang="fr-FR" sz="2000" b="1" i="1" dirty="0"/>
                        <a:t>avoir</a:t>
                      </a:r>
                    </a:p>
                  </a:txBody>
                  <a:tcPr>
                    <a:solidFill>
                      <a:schemeClr val="accent5">
                        <a:lumMod val="20000"/>
                        <a:lumOff val="80000"/>
                      </a:schemeClr>
                    </a:solidFill>
                  </a:tcPr>
                </a:tc>
                <a:extLst>
                  <a:ext uri="{0D108BD9-81ED-4DB2-BD59-A6C34878D82A}">
                    <a16:rowId xmlns:a16="http://schemas.microsoft.com/office/drawing/2014/main" val="3718361136"/>
                  </a:ext>
                </a:extLst>
              </a:tr>
              <a:tr h="1454461">
                <a:tc>
                  <a:txBody>
                    <a:bodyPr/>
                    <a:lstStyle/>
                    <a:p>
                      <a:r>
                        <a:rPr lang="fr-FR" sz="2000" kern="1200" dirty="0">
                          <a:solidFill>
                            <a:schemeClr val="tx1"/>
                          </a:solidFill>
                          <a:effectLst/>
                          <a:latin typeface="+mn-lt"/>
                          <a:ea typeface="+mn-ea"/>
                          <a:cs typeface="+mn-cs"/>
                        </a:rPr>
                        <a:t>Il </a:t>
                      </a:r>
                      <a:r>
                        <a:rPr lang="fr-FR" sz="2000" kern="1200" dirty="0">
                          <a:solidFill>
                            <a:schemeClr val="accent2"/>
                          </a:solidFill>
                          <a:effectLst/>
                          <a:latin typeface="+mn-lt"/>
                          <a:ea typeface="+mn-ea"/>
                          <a:cs typeface="+mn-cs"/>
                        </a:rPr>
                        <a:t>est allé </a:t>
                      </a:r>
                      <a:r>
                        <a:rPr lang="fr-FR" sz="2000" kern="1200" dirty="0">
                          <a:solidFill>
                            <a:schemeClr val="tx1"/>
                          </a:solidFill>
                          <a:effectLst/>
                          <a:latin typeface="+mn-lt"/>
                          <a:ea typeface="+mn-ea"/>
                          <a:cs typeface="+mn-cs"/>
                        </a:rPr>
                        <a:t>à l’école.</a:t>
                      </a:r>
                    </a:p>
                    <a:p>
                      <a:pPr marL="0" marR="0" lvl="0" indent="0" algn="l" defTabSz="914400" rtl="0" eaLnBrk="1" fontAlgn="auto" latinLnBrk="0" hangingPunct="1">
                        <a:lnSpc>
                          <a:spcPct val="100000"/>
                        </a:lnSpc>
                        <a:spcBef>
                          <a:spcPts val="0"/>
                        </a:spcBef>
                        <a:spcAft>
                          <a:spcPts val="0"/>
                        </a:spcAft>
                        <a:buClrTx/>
                        <a:buSzTx/>
                        <a:buFontTx/>
                        <a:buNone/>
                        <a:tabLst/>
                        <a:defRPr/>
                      </a:pPr>
                      <a:r>
                        <a:rPr lang="fr-FR" sz="2000" kern="1200" dirty="0">
                          <a:solidFill>
                            <a:schemeClr val="tx1"/>
                          </a:solidFill>
                          <a:effectLst/>
                          <a:latin typeface="+mn-lt"/>
                          <a:ea typeface="+mn-ea"/>
                          <a:cs typeface="+mn-cs"/>
                        </a:rPr>
                        <a:t>Elle </a:t>
                      </a:r>
                      <a:r>
                        <a:rPr lang="fr-FR" sz="2000" kern="1200" dirty="0">
                          <a:solidFill>
                            <a:schemeClr val="accent2"/>
                          </a:solidFill>
                          <a:effectLst/>
                          <a:latin typeface="+mn-lt"/>
                          <a:ea typeface="+mn-ea"/>
                          <a:cs typeface="+mn-cs"/>
                        </a:rPr>
                        <a:t>est arrivée </a:t>
                      </a:r>
                      <a:r>
                        <a:rPr lang="fr-FR" sz="2000" kern="1200" dirty="0">
                          <a:solidFill>
                            <a:schemeClr val="tx1"/>
                          </a:solidFill>
                          <a:effectLst/>
                          <a:latin typeface="+mn-lt"/>
                          <a:ea typeface="+mn-ea"/>
                          <a:cs typeface="+mn-cs"/>
                        </a:rPr>
                        <a:t>chez son copain.</a:t>
                      </a:r>
                    </a:p>
                    <a:p>
                      <a:pPr marL="0" marR="0" lvl="0" indent="0" algn="l" defTabSz="914400" rtl="0" eaLnBrk="1" fontAlgn="auto" latinLnBrk="0" hangingPunct="1">
                        <a:lnSpc>
                          <a:spcPct val="100000"/>
                        </a:lnSpc>
                        <a:spcBef>
                          <a:spcPts val="0"/>
                        </a:spcBef>
                        <a:spcAft>
                          <a:spcPts val="0"/>
                        </a:spcAft>
                        <a:buClrTx/>
                        <a:buSzTx/>
                        <a:buFontTx/>
                        <a:buNone/>
                        <a:tabLst/>
                        <a:defRPr/>
                      </a:pPr>
                      <a:r>
                        <a:rPr lang="fr-FR" sz="2000" kern="1200" dirty="0">
                          <a:solidFill>
                            <a:schemeClr val="tx1"/>
                          </a:solidFill>
                          <a:effectLst/>
                          <a:latin typeface="+mn-lt"/>
                          <a:ea typeface="+mn-ea"/>
                          <a:cs typeface="+mn-cs"/>
                        </a:rPr>
                        <a:t>Je </a:t>
                      </a:r>
                      <a:r>
                        <a:rPr lang="fr-FR" sz="2000" kern="1200" dirty="0">
                          <a:solidFill>
                            <a:schemeClr val="accent2"/>
                          </a:solidFill>
                          <a:effectLst/>
                          <a:latin typeface="+mn-lt"/>
                          <a:ea typeface="+mn-ea"/>
                          <a:cs typeface="+mn-cs"/>
                        </a:rPr>
                        <a:t>suis devenu </a:t>
                      </a:r>
                      <a:r>
                        <a:rPr lang="fr-FR" sz="2000" kern="1200" dirty="0">
                          <a:solidFill>
                            <a:schemeClr val="tx1"/>
                          </a:solidFill>
                          <a:effectLst/>
                          <a:latin typeface="+mn-lt"/>
                          <a:ea typeface="+mn-ea"/>
                          <a:cs typeface="+mn-cs"/>
                        </a:rPr>
                        <a:t>riche.</a:t>
                      </a:r>
                    </a:p>
                    <a:p>
                      <a:pPr marL="0" marR="0" lvl="0" indent="0" algn="l" defTabSz="914400" rtl="0" eaLnBrk="1" fontAlgn="auto" latinLnBrk="0" hangingPunct="1">
                        <a:lnSpc>
                          <a:spcPct val="100000"/>
                        </a:lnSpc>
                        <a:spcBef>
                          <a:spcPts val="0"/>
                        </a:spcBef>
                        <a:spcAft>
                          <a:spcPts val="0"/>
                        </a:spcAft>
                        <a:buClrTx/>
                        <a:buSzTx/>
                        <a:buFontTx/>
                        <a:buNone/>
                        <a:tabLst/>
                        <a:defRPr/>
                      </a:pPr>
                      <a:r>
                        <a:rPr lang="fr-FR" sz="1800" kern="1200" dirty="0">
                          <a:solidFill>
                            <a:schemeClr val="tx1"/>
                          </a:solidFill>
                          <a:effectLst/>
                          <a:latin typeface="+mn-lt"/>
                          <a:ea typeface="+mn-ea"/>
                          <a:cs typeface="+mn-cs"/>
                        </a:rPr>
                        <a:t>Les chatons </a:t>
                      </a:r>
                      <a:r>
                        <a:rPr lang="fr-FR" sz="1800" kern="1200" dirty="0">
                          <a:solidFill>
                            <a:schemeClr val="accent2"/>
                          </a:solidFill>
                          <a:effectLst/>
                          <a:latin typeface="+mn-lt"/>
                          <a:ea typeface="+mn-ea"/>
                          <a:cs typeface="+mn-cs"/>
                        </a:rPr>
                        <a:t>sont nés </a:t>
                      </a:r>
                      <a:r>
                        <a:rPr lang="fr-FR" sz="1800" kern="1200" dirty="0">
                          <a:solidFill>
                            <a:schemeClr val="tx1"/>
                          </a:solidFill>
                          <a:effectLst/>
                          <a:latin typeface="+mn-lt"/>
                          <a:ea typeface="+mn-ea"/>
                          <a:cs typeface="+mn-cs"/>
                        </a:rPr>
                        <a:t>hier.</a:t>
                      </a:r>
                    </a:p>
                    <a:p>
                      <a:pPr marL="0" marR="0" lvl="0" indent="0" algn="l" defTabSz="914400" rtl="0" eaLnBrk="1" fontAlgn="auto" latinLnBrk="0" hangingPunct="1">
                        <a:lnSpc>
                          <a:spcPct val="100000"/>
                        </a:lnSpc>
                        <a:spcBef>
                          <a:spcPts val="0"/>
                        </a:spcBef>
                        <a:spcAft>
                          <a:spcPts val="0"/>
                        </a:spcAft>
                        <a:buClrTx/>
                        <a:buSzTx/>
                        <a:buFontTx/>
                        <a:buNone/>
                        <a:tabLst/>
                        <a:defRPr/>
                      </a:pPr>
                      <a:r>
                        <a:rPr lang="fr-FR" sz="1800" kern="1200" dirty="0">
                          <a:solidFill>
                            <a:schemeClr val="tx1"/>
                          </a:solidFill>
                          <a:effectLst/>
                          <a:latin typeface="+mn-lt"/>
                          <a:ea typeface="+mn-ea"/>
                          <a:cs typeface="+mn-cs"/>
                        </a:rPr>
                        <a:t>Luc </a:t>
                      </a:r>
                      <a:r>
                        <a:rPr lang="fr-FR" sz="1800" kern="1200" dirty="0">
                          <a:solidFill>
                            <a:schemeClr val="accent2"/>
                          </a:solidFill>
                          <a:effectLst/>
                          <a:latin typeface="+mn-lt"/>
                          <a:ea typeface="+mn-ea"/>
                          <a:cs typeface="+mn-cs"/>
                        </a:rPr>
                        <a:t>est parti </a:t>
                      </a:r>
                      <a:r>
                        <a:rPr lang="fr-FR" sz="1800" kern="1200" dirty="0">
                          <a:solidFill>
                            <a:schemeClr val="tx1"/>
                          </a:solidFill>
                          <a:effectLst/>
                          <a:latin typeface="+mn-lt"/>
                          <a:ea typeface="+mn-ea"/>
                          <a:cs typeface="+mn-cs"/>
                        </a:rPr>
                        <a:t>ce matin.</a:t>
                      </a:r>
                    </a:p>
                    <a:p>
                      <a:endParaRPr lang="fr-FR" sz="2000" kern="1200" dirty="0">
                        <a:solidFill>
                          <a:schemeClr val="tx1"/>
                        </a:solidFill>
                        <a:effectLst/>
                        <a:latin typeface="+mn-lt"/>
                        <a:ea typeface="+mn-ea"/>
                        <a:cs typeface="+mn-cs"/>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2000" kern="1200" dirty="0">
                          <a:solidFill>
                            <a:schemeClr val="tx1"/>
                          </a:solidFill>
                          <a:effectLst/>
                          <a:latin typeface="+mn-lt"/>
                          <a:ea typeface="+mn-ea"/>
                          <a:cs typeface="+mn-cs"/>
                        </a:rPr>
                        <a:t>Il </a:t>
                      </a:r>
                      <a:r>
                        <a:rPr lang="fr-FR" sz="2000" kern="1200" dirty="0">
                          <a:solidFill>
                            <a:schemeClr val="accent2"/>
                          </a:solidFill>
                          <a:effectLst/>
                          <a:latin typeface="+mn-lt"/>
                          <a:ea typeface="+mn-ea"/>
                          <a:cs typeface="+mn-cs"/>
                        </a:rPr>
                        <a:t>a calculé </a:t>
                      </a:r>
                      <a:r>
                        <a:rPr lang="fr-FR" sz="2000" kern="1200" dirty="0">
                          <a:solidFill>
                            <a:schemeClr val="tx1"/>
                          </a:solidFill>
                          <a:effectLst/>
                          <a:latin typeface="+mn-lt"/>
                          <a:ea typeface="+mn-ea"/>
                          <a:cs typeface="+mn-cs"/>
                        </a:rPr>
                        <a:t>l’addition.</a:t>
                      </a:r>
                    </a:p>
                    <a:p>
                      <a:pPr marL="0" marR="0" lvl="0" indent="0" algn="l" defTabSz="914400" rtl="0" eaLnBrk="1" fontAlgn="auto" latinLnBrk="0" hangingPunct="1">
                        <a:lnSpc>
                          <a:spcPct val="100000"/>
                        </a:lnSpc>
                        <a:spcBef>
                          <a:spcPts val="0"/>
                        </a:spcBef>
                        <a:spcAft>
                          <a:spcPts val="0"/>
                        </a:spcAft>
                        <a:buClrTx/>
                        <a:buSzTx/>
                        <a:buFontTx/>
                        <a:buNone/>
                        <a:tabLst/>
                        <a:defRPr/>
                      </a:pPr>
                      <a:r>
                        <a:rPr lang="fr-FR" sz="2000" kern="1200" dirty="0">
                          <a:solidFill>
                            <a:schemeClr val="tx1"/>
                          </a:solidFill>
                          <a:effectLst/>
                          <a:latin typeface="+mn-lt"/>
                          <a:ea typeface="+mn-ea"/>
                          <a:cs typeface="+mn-cs"/>
                        </a:rPr>
                        <a:t>Le cheval </a:t>
                      </a:r>
                      <a:r>
                        <a:rPr lang="fr-FR" sz="2000" kern="1200" dirty="0">
                          <a:solidFill>
                            <a:schemeClr val="accent2"/>
                          </a:solidFill>
                          <a:effectLst/>
                          <a:latin typeface="+mn-lt"/>
                          <a:ea typeface="+mn-ea"/>
                          <a:cs typeface="+mn-cs"/>
                        </a:rPr>
                        <a:t>a galopé </a:t>
                      </a:r>
                      <a:r>
                        <a:rPr lang="fr-FR" sz="2000" kern="1200" dirty="0">
                          <a:solidFill>
                            <a:schemeClr val="tx1"/>
                          </a:solidFill>
                          <a:effectLst/>
                          <a:latin typeface="+mn-lt"/>
                          <a:ea typeface="+mn-ea"/>
                          <a:cs typeface="+mn-cs"/>
                        </a:rPr>
                        <a:t>longtemps.</a:t>
                      </a:r>
                    </a:p>
                    <a:p>
                      <a:pPr marL="0" marR="0" lvl="0" indent="0" algn="l" defTabSz="914400" rtl="0" eaLnBrk="1" fontAlgn="auto" latinLnBrk="0" hangingPunct="1">
                        <a:lnSpc>
                          <a:spcPct val="100000"/>
                        </a:lnSpc>
                        <a:spcBef>
                          <a:spcPts val="0"/>
                        </a:spcBef>
                        <a:spcAft>
                          <a:spcPts val="0"/>
                        </a:spcAft>
                        <a:buClrTx/>
                        <a:buSzTx/>
                        <a:buFontTx/>
                        <a:buNone/>
                        <a:tabLst/>
                        <a:defRPr/>
                      </a:pPr>
                      <a:r>
                        <a:rPr lang="fr-FR" sz="2000" kern="1200" dirty="0">
                          <a:solidFill>
                            <a:schemeClr val="tx1"/>
                          </a:solidFill>
                          <a:effectLst/>
                          <a:latin typeface="+mn-lt"/>
                          <a:ea typeface="+mn-ea"/>
                          <a:cs typeface="+mn-cs"/>
                        </a:rPr>
                        <a:t>Ils </a:t>
                      </a:r>
                      <a:r>
                        <a:rPr lang="fr-FR" sz="2000" kern="1200" dirty="0">
                          <a:solidFill>
                            <a:schemeClr val="accent2"/>
                          </a:solidFill>
                          <a:effectLst/>
                          <a:latin typeface="+mn-lt"/>
                          <a:ea typeface="+mn-ea"/>
                          <a:cs typeface="+mn-cs"/>
                        </a:rPr>
                        <a:t>ont joué </a:t>
                      </a:r>
                      <a:r>
                        <a:rPr lang="fr-FR" sz="2000" kern="1200" dirty="0">
                          <a:solidFill>
                            <a:schemeClr val="tx1"/>
                          </a:solidFill>
                          <a:effectLst/>
                          <a:latin typeface="+mn-lt"/>
                          <a:ea typeface="+mn-ea"/>
                          <a:cs typeface="+mn-cs"/>
                        </a:rPr>
                        <a:t>aux échecs toute l’après-midi.</a:t>
                      </a:r>
                    </a:p>
                    <a:p>
                      <a:endParaRPr lang="fr-FR" sz="2000" dirty="0"/>
                    </a:p>
                  </a:txBody>
                  <a:tcPr/>
                </a:tc>
                <a:extLst>
                  <a:ext uri="{0D108BD9-81ED-4DB2-BD59-A6C34878D82A}">
                    <a16:rowId xmlns:a16="http://schemas.microsoft.com/office/drawing/2014/main" val="1567505918"/>
                  </a:ext>
                </a:extLst>
              </a:tr>
            </a:tbl>
          </a:graphicData>
        </a:graphic>
      </p:graphicFrame>
    </p:spTree>
    <p:extLst>
      <p:ext uri="{BB962C8B-B14F-4D97-AF65-F5344CB8AC3E}">
        <p14:creationId xmlns:p14="http://schemas.microsoft.com/office/powerpoint/2010/main" val="330953072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9A4126-ED16-4661-7CD6-F895A9464FDE}"/>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85016B19-B94E-9379-1B7E-62D6F9D3258B}"/>
              </a:ext>
            </a:extLst>
          </p:cNvPr>
          <p:cNvSpPr>
            <a:spLocks noGrp="1"/>
          </p:cNvSpPr>
          <p:nvPr>
            <p:ph type="title"/>
          </p:nvPr>
        </p:nvSpPr>
        <p:spPr/>
        <p:txBody>
          <a:bodyPr/>
          <a:lstStyle/>
          <a:p>
            <a:r>
              <a:rPr lang="fr-FR" dirty="0"/>
              <a:t> </a:t>
            </a:r>
          </a:p>
        </p:txBody>
      </p:sp>
      <p:graphicFrame>
        <p:nvGraphicFramePr>
          <p:cNvPr id="4" name="Espace réservé du contenu 3">
            <a:extLst>
              <a:ext uri="{FF2B5EF4-FFF2-40B4-BE49-F238E27FC236}">
                <a16:creationId xmlns:a16="http://schemas.microsoft.com/office/drawing/2014/main" id="{F9221701-3B19-4648-516C-10757063A037}"/>
              </a:ext>
            </a:extLst>
          </p:cNvPr>
          <p:cNvGraphicFramePr>
            <a:graphicFrameLocks noGrp="1"/>
          </p:cNvGraphicFramePr>
          <p:nvPr>
            <p:ph idx="1"/>
            <p:extLst>
              <p:ext uri="{D42A27DB-BD31-4B8C-83A1-F6EECF244321}">
                <p14:modId xmlns:p14="http://schemas.microsoft.com/office/powerpoint/2010/main" val="3483329326"/>
              </p:ext>
            </p:extLst>
          </p:nvPr>
        </p:nvGraphicFramePr>
        <p:xfrm>
          <a:off x="541020" y="1457286"/>
          <a:ext cx="11109960" cy="2804160"/>
        </p:xfrm>
        <a:graphic>
          <a:graphicData uri="http://schemas.openxmlformats.org/drawingml/2006/table">
            <a:tbl>
              <a:tblPr firstRow="1" bandRow="1">
                <a:tableStyleId>{5940675A-B579-460E-94D1-54222C63F5DA}</a:tableStyleId>
              </a:tblPr>
              <a:tblGrid>
                <a:gridCol w="5392960">
                  <a:extLst>
                    <a:ext uri="{9D8B030D-6E8A-4147-A177-3AD203B41FA5}">
                      <a16:colId xmlns:a16="http://schemas.microsoft.com/office/drawing/2014/main" val="533510205"/>
                    </a:ext>
                  </a:extLst>
                </a:gridCol>
                <a:gridCol w="5717000">
                  <a:extLst>
                    <a:ext uri="{9D8B030D-6E8A-4147-A177-3AD203B41FA5}">
                      <a16:colId xmlns:a16="http://schemas.microsoft.com/office/drawing/2014/main" val="769251620"/>
                    </a:ext>
                  </a:extLst>
                </a:gridCol>
              </a:tblGrid>
              <a:tr h="393916">
                <a:tc>
                  <a:txBody>
                    <a:bodyPr/>
                    <a:lstStyle/>
                    <a:p>
                      <a:pPr algn="ctr"/>
                      <a:r>
                        <a:rPr lang="fr-FR" sz="2000" b="1" dirty="0"/>
                        <a:t>avec l’auxiliaire </a:t>
                      </a:r>
                      <a:r>
                        <a:rPr lang="fr-FR" sz="2000" b="1" i="1" dirty="0"/>
                        <a:t>être</a:t>
                      </a:r>
                    </a:p>
                  </a:txBody>
                  <a:tcPr>
                    <a:solidFill>
                      <a:schemeClr val="accent5">
                        <a:lumMod val="20000"/>
                        <a:lumOff val="80000"/>
                      </a:schemeClr>
                    </a:solidFill>
                  </a:tcPr>
                </a:tc>
                <a:tc>
                  <a:txBody>
                    <a:bodyPr/>
                    <a:lstStyle/>
                    <a:p>
                      <a:pPr algn="ctr"/>
                      <a:r>
                        <a:rPr lang="fr-FR" sz="2000" b="1" dirty="0"/>
                        <a:t>avec l’auxiliaire </a:t>
                      </a:r>
                      <a:r>
                        <a:rPr lang="fr-FR" sz="2000" b="1" i="1" dirty="0"/>
                        <a:t>avoir</a:t>
                      </a:r>
                    </a:p>
                  </a:txBody>
                  <a:tcPr>
                    <a:solidFill>
                      <a:schemeClr val="accent5">
                        <a:lumMod val="20000"/>
                        <a:lumOff val="80000"/>
                      </a:schemeClr>
                    </a:solidFill>
                  </a:tcPr>
                </a:tc>
                <a:extLst>
                  <a:ext uri="{0D108BD9-81ED-4DB2-BD59-A6C34878D82A}">
                    <a16:rowId xmlns:a16="http://schemas.microsoft.com/office/drawing/2014/main" val="3718361136"/>
                  </a:ext>
                </a:extLst>
              </a:tr>
              <a:tr h="1454461">
                <a:tc>
                  <a:txBody>
                    <a:bodyPr/>
                    <a:lstStyle/>
                    <a:p>
                      <a:r>
                        <a:rPr lang="fr-FR" sz="2000" kern="1200" dirty="0">
                          <a:solidFill>
                            <a:schemeClr val="tx1"/>
                          </a:solidFill>
                          <a:effectLst/>
                          <a:latin typeface="+mn-lt"/>
                          <a:ea typeface="+mn-ea"/>
                          <a:cs typeface="+mn-cs"/>
                        </a:rPr>
                        <a:t>Il </a:t>
                      </a:r>
                      <a:r>
                        <a:rPr lang="fr-FR" sz="2000" kern="1200" dirty="0">
                          <a:solidFill>
                            <a:schemeClr val="accent2"/>
                          </a:solidFill>
                          <a:effectLst/>
                          <a:latin typeface="+mn-lt"/>
                          <a:ea typeface="+mn-ea"/>
                          <a:cs typeface="+mn-cs"/>
                        </a:rPr>
                        <a:t>est allé </a:t>
                      </a:r>
                      <a:r>
                        <a:rPr lang="fr-FR" sz="2000" kern="1200" dirty="0">
                          <a:solidFill>
                            <a:schemeClr val="tx1"/>
                          </a:solidFill>
                          <a:effectLst/>
                          <a:latin typeface="+mn-lt"/>
                          <a:ea typeface="+mn-ea"/>
                          <a:cs typeface="+mn-cs"/>
                        </a:rPr>
                        <a:t>à l’école.</a:t>
                      </a:r>
                    </a:p>
                    <a:p>
                      <a:pPr marL="0" marR="0" lvl="0" indent="0" algn="l" defTabSz="914400" rtl="0" eaLnBrk="1" fontAlgn="auto" latinLnBrk="0" hangingPunct="1">
                        <a:lnSpc>
                          <a:spcPct val="100000"/>
                        </a:lnSpc>
                        <a:spcBef>
                          <a:spcPts val="0"/>
                        </a:spcBef>
                        <a:spcAft>
                          <a:spcPts val="0"/>
                        </a:spcAft>
                        <a:buClrTx/>
                        <a:buSzTx/>
                        <a:buFontTx/>
                        <a:buNone/>
                        <a:tabLst/>
                        <a:defRPr/>
                      </a:pPr>
                      <a:r>
                        <a:rPr lang="fr-FR" sz="2000" kern="1200" dirty="0">
                          <a:solidFill>
                            <a:schemeClr val="tx1"/>
                          </a:solidFill>
                          <a:effectLst/>
                          <a:latin typeface="+mn-lt"/>
                          <a:ea typeface="+mn-ea"/>
                          <a:cs typeface="+mn-cs"/>
                        </a:rPr>
                        <a:t>Elle </a:t>
                      </a:r>
                      <a:r>
                        <a:rPr lang="fr-FR" sz="2000" kern="1200" dirty="0">
                          <a:solidFill>
                            <a:schemeClr val="accent2"/>
                          </a:solidFill>
                          <a:effectLst/>
                          <a:latin typeface="+mn-lt"/>
                          <a:ea typeface="+mn-ea"/>
                          <a:cs typeface="+mn-cs"/>
                        </a:rPr>
                        <a:t>est arrivée </a:t>
                      </a:r>
                      <a:r>
                        <a:rPr lang="fr-FR" sz="2000" kern="1200" dirty="0">
                          <a:solidFill>
                            <a:schemeClr val="tx1"/>
                          </a:solidFill>
                          <a:effectLst/>
                          <a:latin typeface="+mn-lt"/>
                          <a:ea typeface="+mn-ea"/>
                          <a:cs typeface="+mn-cs"/>
                        </a:rPr>
                        <a:t>chez son copain.</a:t>
                      </a:r>
                    </a:p>
                    <a:p>
                      <a:pPr marL="0" marR="0" lvl="0" indent="0" algn="l" defTabSz="914400" rtl="0" eaLnBrk="1" fontAlgn="auto" latinLnBrk="0" hangingPunct="1">
                        <a:lnSpc>
                          <a:spcPct val="100000"/>
                        </a:lnSpc>
                        <a:spcBef>
                          <a:spcPts val="0"/>
                        </a:spcBef>
                        <a:spcAft>
                          <a:spcPts val="0"/>
                        </a:spcAft>
                        <a:buClrTx/>
                        <a:buSzTx/>
                        <a:buFontTx/>
                        <a:buNone/>
                        <a:tabLst/>
                        <a:defRPr/>
                      </a:pPr>
                      <a:r>
                        <a:rPr lang="fr-FR" sz="2000" kern="1200" dirty="0">
                          <a:solidFill>
                            <a:schemeClr val="tx1"/>
                          </a:solidFill>
                          <a:effectLst/>
                          <a:latin typeface="+mn-lt"/>
                          <a:ea typeface="+mn-ea"/>
                          <a:cs typeface="+mn-cs"/>
                        </a:rPr>
                        <a:t>Je </a:t>
                      </a:r>
                      <a:r>
                        <a:rPr lang="fr-FR" sz="2000" kern="1200" dirty="0">
                          <a:solidFill>
                            <a:schemeClr val="accent2"/>
                          </a:solidFill>
                          <a:effectLst/>
                          <a:latin typeface="+mn-lt"/>
                          <a:ea typeface="+mn-ea"/>
                          <a:cs typeface="+mn-cs"/>
                        </a:rPr>
                        <a:t>suis devenu </a:t>
                      </a:r>
                      <a:r>
                        <a:rPr lang="fr-FR" sz="2000" kern="1200" dirty="0">
                          <a:solidFill>
                            <a:schemeClr val="tx1"/>
                          </a:solidFill>
                          <a:effectLst/>
                          <a:latin typeface="+mn-lt"/>
                          <a:ea typeface="+mn-ea"/>
                          <a:cs typeface="+mn-cs"/>
                        </a:rPr>
                        <a:t>riche.</a:t>
                      </a:r>
                    </a:p>
                    <a:p>
                      <a:pPr marL="0" marR="0" lvl="0" indent="0" algn="l" defTabSz="914400" rtl="0" eaLnBrk="1" fontAlgn="auto" latinLnBrk="0" hangingPunct="1">
                        <a:lnSpc>
                          <a:spcPct val="100000"/>
                        </a:lnSpc>
                        <a:spcBef>
                          <a:spcPts val="0"/>
                        </a:spcBef>
                        <a:spcAft>
                          <a:spcPts val="0"/>
                        </a:spcAft>
                        <a:buClrTx/>
                        <a:buSzTx/>
                        <a:buFontTx/>
                        <a:buNone/>
                        <a:tabLst/>
                        <a:defRPr/>
                      </a:pPr>
                      <a:r>
                        <a:rPr lang="fr-FR" sz="1800" kern="1200" dirty="0">
                          <a:solidFill>
                            <a:schemeClr val="tx1"/>
                          </a:solidFill>
                          <a:effectLst/>
                          <a:latin typeface="+mn-lt"/>
                          <a:ea typeface="+mn-ea"/>
                          <a:cs typeface="+mn-cs"/>
                        </a:rPr>
                        <a:t>Les chatons </a:t>
                      </a:r>
                      <a:r>
                        <a:rPr lang="fr-FR" sz="1800" kern="1200" dirty="0">
                          <a:solidFill>
                            <a:schemeClr val="accent2"/>
                          </a:solidFill>
                          <a:effectLst/>
                          <a:latin typeface="+mn-lt"/>
                          <a:ea typeface="+mn-ea"/>
                          <a:cs typeface="+mn-cs"/>
                        </a:rPr>
                        <a:t>sont nés </a:t>
                      </a:r>
                      <a:r>
                        <a:rPr lang="fr-FR" sz="1800" kern="1200" dirty="0">
                          <a:solidFill>
                            <a:schemeClr val="tx1"/>
                          </a:solidFill>
                          <a:effectLst/>
                          <a:latin typeface="+mn-lt"/>
                          <a:ea typeface="+mn-ea"/>
                          <a:cs typeface="+mn-cs"/>
                        </a:rPr>
                        <a:t>hier.</a:t>
                      </a:r>
                    </a:p>
                    <a:p>
                      <a:pPr marL="0" marR="0" lvl="0" indent="0" algn="l" defTabSz="914400" rtl="0" eaLnBrk="1" fontAlgn="auto" latinLnBrk="0" hangingPunct="1">
                        <a:lnSpc>
                          <a:spcPct val="100000"/>
                        </a:lnSpc>
                        <a:spcBef>
                          <a:spcPts val="0"/>
                        </a:spcBef>
                        <a:spcAft>
                          <a:spcPts val="0"/>
                        </a:spcAft>
                        <a:buClrTx/>
                        <a:buSzTx/>
                        <a:buFontTx/>
                        <a:buNone/>
                        <a:tabLst/>
                        <a:defRPr/>
                      </a:pPr>
                      <a:r>
                        <a:rPr lang="fr-FR" sz="1800" kern="1200" dirty="0">
                          <a:solidFill>
                            <a:schemeClr val="tx1"/>
                          </a:solidFill>
                          <a:effectLst/>
                          <a:latin typeface="+mn-lt"/>
                          <a:ea typeface="+mn-ea"/>
                          <a:cs typeface="+mn-cs"/>
                        </a:rPr>
                        <a:t>Luc </a:t>
                      </a:r>
                      <a:r>
                        <a:rPr lang="fr-FR" sz="1800" kern="1200" dirty="0">
                          <a:solidFill>
                            <a:schemeClr val="accent2"/>
                          </a:solidFill>
                          <a:effectLst/>
                          <a:latin typeface="+mn-lt"/>
                          <a:ea typeface="+mn-ea"/>
                          <a:cs typeface="+mn-cs"/>
                        </a:rPr>
                        <a:t>est parti </a:t>
                      </a:r>
                      <a:r>
                        <a:rPr lang="fr-FR" sz="1800" kern="1200" dirty="0">
                          <a:solidFill>
                            <a:schemeClr val="tx1"/>
                          </a:solidFill>
                          <a:effectLst/>
                          <a:latin typeface="+mn-lt"/>
                          <a:ea typeface="+mn-ea"/>
                          <a:cs typeface="+mn-cs"/>
                        </a:rPr>
                        <a:t>ce matin.</a:t>
                      </a:r>
                    </a:p>
                    <a:p>
                      <a:pPr marL="0" marR="0" lvl="0" indent="0" algn="l" defTabSz="914400" rtl="0" eaLnBrk="1" fontAlgn="auto" latinLnBrk="0" hangingPunct="1">
                        <a:lnSpc>
                          <a:spcPct val="100000"/>
                        </a:lnSpc>
                        <a:spcBef>
                          <a:spcPts val="0"/>
                        </a:spcBef>
                        <a:spcAft>
                          <a:spcPts val="0"/>
                        </a:spcAft>
                        <a:buClrTx/>
                        <a:buSzTx/>
                        <a:buFontTx/>
                        <a:buNone/>
                        <a:tabLst/>
                        <a:defRPr/>
                      </a:pPr>
                      <a:r>
                        <a:rPr lang="fr-FR" sz="1800" kern="1200" dirty="0">
                          <a:solidFill>
                            <a:schemeClr val="tx1"/>
                          </a:solidFill>
                          <a:effectLst/>
                          <a:latin typeface="+mn-lt"/>
                          <a:ea typeface="+mn-ea"/>
                          <a:cs typeface="+mn-cs"/>
                        </a:rPr>
                        <a:t>Il </a:t>
                      </a:r>
                      <a:r>
                        <a:rPr lang="fr-FR" sz="1800" kern="1200" dirty="0">
                          <a:solidFill>
                            <a:schemeClr val="accent2"/>
                          </a:solidFill>
                          <a:effectLst/>
                          <a:latin typeface="+mn-lt"/>
                          <a:ea typeface="+mn-ea"/>
                          <a:cs typeface="+mn-cs"/>
                        </a:rPr>
                        <a:t>est resté </a:t>
                      </a:r>
                      <a:r>
                        <a:rPr lang="fr-FR" sz="1800" kern="1200" dirty="0">
                          <a:solidFill>
                            <a:schemeClr val="tx1"/>
                          </a:solidFill>
                          <a:effectLst/>
                          <a:latin typeface="+mn-lt"/>
                          <a:ea typeface="+mn-ea"/>
                          <a:cs typeface="+mn-cs"/>
                        </a:rPr>
                        <a:t>dans le salon jusqu’au bout de la nuit.</a:t>
                      </a:r>
                    </a:p>
                    <a:p>
                      <a:pPr marL="0" marR="0" lvl="0" indent="0" algn="l" defTabSz="914400" rtl="0" eaLnBrk="1" fontAlgn="auto" latinLnBrk="0" hangingPunct="1">
                        <a:lnSpc>
                          <a:spcPct val="100000"/>
                        </a:lnSpc>
                        <a:spcBef>
                          <a:spcPts val="0"/>
                        </a:spcBef>
                        <a:spcAft>
                          <a:spcPts val="0"/>
                        </a:spcAft>
                        <a:buClrTx/>
                        <a:buSzTx/>
                        <a:buFontTx/>
                        <a:buNone/>
                        <a:tabLst/>
                        <a:defRPr/>
                      </a:pPr>
                      <a:endParaRPr lang="fr-FR" sz="1800" kern="1200" dirty="0">
                        <a:solidFill>
                          <a:schemeClr val="tx1"/>
                        </a:solidFill>
                        <a:effectLst/>
                        <a:latin typeface="+mn-lt"/>
                        <a:ea typeface="+mn-ea"/>
                        <a:cs typeface="+mn-cs"/>
                      </a:endParaRPr>
                    </a:p>
                    <a:p>
                      <a:endParaRPr lang="fr-FR" sz="2000" kern="1200" dirty="0">
                        <a:solidFill>
                          <a:schemeClr val="tx1"/>
                        </a:solidFill>
                        <a:effectLst/>
                        <a:latin typeface="+mn-lt"/>
                        <a:ea typeface="+mn-ea"/>
                        <a:cs typeface="+mn-cs"/>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2000" kern="1200" dirty="0">
                          <a:solidFill>
                            <a:schemeClr val="tx1"/>
                          </a:solidFill>
                          <a:effectLst/>
                          <a:latin typeface="+mn-lt"/>
                          <a:ea typeface="+mn-ea"/>
                          <a:cs typeface="+mn-cs"/>
                        </a:rPr>
                        <a:t>Il </a:t>
                      </a:r>
                      <a:r>
                        <a:rPr lang="fr-FR" sz="2000" kern="1200" dirty="0">
                          <a:solidFill>
                            <a:schemeClr val="accent2"/>
                          </a:solidFill>
                          <a:effectLst/>
                          <a:latin typeface="+mn-lt"/>
                          <a:ea typeface="+mn-ea"/>
                          <a:cs typeface="+mn-cs"/>
                        </a:rPr>
                        <a:t>a calculé </a:t>
                      </a:r>
                      <a:r>
                        <a:rPr lang="fr-FR" sz="2000" kern="1200" dirty="0">
                          <a:solidFill>
                            <a:schemeClr val="tx1"/>
                          </a:solidFill>
                          <a:effectLst/>
                          <a:latin typeface="+mn-lt"/>
                          <a:ea typeface="+mn-ea"/>
                          <a:cs typeface="+mn-cs"/>
                        </a:rPr>
                        <a:t>l’addition.</a:t>
                      </a:r>
                    </a:p>
                    <a:p>
                      <a:pPr marL="0" marR="0" lvl="0" indent="0" algn="l" defTabSz="914400" rtl="0" eaLnBrk="1" fontAlgn="auto" latinLnBrk="0" hangingPunct="1">
                        <a:lnSpc>
                          <a:spcPct val="100000"/>
                        </a:lnSpc>
                        <a:spcBef>
                          <a:spcPts val="0"/>
                        </a:spcBef>
                        <a:spcAft>
                          <a:spcPts val="0"/>
                        </a:spcAft>
                        <a:buClrTx/>
                        <a:buSzTx/>
                        <a:buFontTx/>
                        <a:buNone/>
                        <a:tabLst/>
                        <a:defRPr/>
                      </a:pPr>
                      <a:r>
                        <a:rPr lang="fr-FR" sz="2000" kern="1200" dirty="0">
                          <a:solidFill>
                            <a:schemeClr val="tx1"/>
                          </a:solidFill>
                          <a:effectLst/>
                          <a:latin typeface="+mn-lt"/>
                          <a:ea typeface="+mn-ea"/>
                          <a:cs typeface="+mn-cs"/>
                        </a:rPr>
                        <a:t>Le cheval </a:t>
                      </a:r>
                      <a:r>
                        <a:rPr lang="fr-FR" sz="2000" kern="1200" dirty="0">
                          <a:solidFill>
                            <a:schemeClr val="accent2"/>
                          </a:solidFill>
                          <a:effectLst/>
                          <a:latin typeface="+mn-lt"/>
                          <a:ea typeface="+mn-ea"/>
                          <a:cs typeface="+mn-cs"/>
                        </a:rPr>
                        <a:t>a galopé </a:t>
                      </a:r>
                      <a:r>
                        <a:rPr lang="fr-FR" sz="2000" kern="1200" dirty="0">
                          <a:solidFill>
                            <a:schemeClr val="tx1"/>
                          </a:solidFill>
                          <a:effectLst/>
                          <a:latin typeface="+mn-lt"/>
                          <a:ea typeface="+mn-ea"/>
                          <a:cs typeface="+mn-cs"/>
                        </a:rPr>
                        <a:t>longtemps.</a:t>
                      </a:r>
                    </a:p>
                    <a:p>
                      <a:pPr marL="0" marR="0" lvl="0" indent="0" algn="l" defTabSz="914400" rtl="0" eaLnBrk="1" fontAlgn="auto" latinLnBrk="0" hangingPunct="1">
                        <a:lnSpc>
                          <a:spcPct val="100000"/>
                        </a:lnSpc>
                        <a:spcBef>
                          <a:spcPts val="0"/>
                        </a:spcBef>
                        <a:spcAft>
                          <a:spcPts val="0"/>
                        </a:spcAft>
                        <a:buClrTx/>
                        <a:buSzTx/>
                        <a:buFontTx/>
                        <a:buNone/>
                        <a:tabLst/>
                        <a:defRPr/>
                      </a:pPr>
                      <a:r>
                        <a:rPr lang="fr-FR" sz="2000" kern="1200" dirty="0">
                          <a:solidFill>
                            <a:schemeClr val="tx1"/>
                          </a:solidFill>
                          <a:effectLst/>
                          <a:latin typeface="+mn-lt"/>
                          <a:ea typeface="+mn-ea"/>
                          <a:cs typeface="+mn-cs"/>
                        </a:rPr>
                        <a:t>Ils </a:t>
                      </a:r>
                      <a:r>
                        <a:rPr lang="fr-FR" sz="2000" kern="1200" dirty="0">
                          <a:solidFill>
                            <a:schemeClr val="accent2"/>
                          </a:solidFill>
                          <a:effectLst/>
                          <a:latin typeface="+mn-lt"/>
                          <a:ea typeface="+mn-ea"/>
                          <a:cs typeface="+mn-cs"/>
                        </a:rPr>
                        <a:t>ont joué </a:t>
                      </a:r>
                      <a:r>
                        <a:rPr lang="fr-FR" sz="2000" kern="1200" dirty="0">
                          <a:solidFill>
                            <a:schemeClr val="tx1"/>
                          </a:solidFill>
                          <a:effectLst/>
                          <a:latin typeface="+mn-lt"/>
                          <a:ea typeface="+mn-ea"/>
                          <a:cs typeface="+mn-cs"/>
                        </a:rPr>
                        <a:t>aux échecs toute l’après-midi.</a:t>
                      </a:r>
                    </a:p>
                    <a:p>
                      <a:endParaRPr lang="fr-FR" sz="2000" dirty="0"/>
                    </a:p>
                  </a:txBody>
                  <a:tcPr/>
                </a:tc>
                <a:extLst>
                  <a:ext uri="{0D108BD9-81ED-4DB2-BD59-A6C34878D82A}">
                    <a16:rowId xmlns:a16="http://schemas.microsoft.com/office/drawing/2014/main" val="1567505918"/>
                  </a:ext>
                </a:extLst>
              </a:tr>
            </a:tbl>
          </a:graphicData>
        </a:graphic>
      </p:graphicFrame>
    </p:spTree>
    <p:extLst>
      <p:ext uri="{BB962C8B-B14F-4D97-AF65-F5344CB8AC3E}">
        <p14:creationId xmlns:p14="http://schemas.microsoft.com/office/powerpoint/2010/main" val="180463487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505074-E876-1E56-C106-DA1F67645B83}"/>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E79A80ED-8441-55F1-EF2D-C714E855CAB7}"/>
              </a:ext>
            </a:extLst>
          </p:cNvPr>
          <p:cNvSpPr>
            <a:spLocks noGrp="1"/>
          </p:cNvSpPr>
          <p:nvPr>
            <p:ph type="title"/>
          </p:nvPr>
        </p:nvSpPr>
        <p:spPr/>
        <p:txBody>
          <a:bodyPr/>
          <a:lstStyle/>
          <a:p>
            <a:r>
              <a:rPr lang="fr-FR" dirty="0"/>
              <a:t> </a:t>
            </a:r>
          </a:p>
        </p:txBody>
      </p:sp>
      <p:graphicFrame>
        <p:nvGraphicFramePr>
          <p:cNvPr id="4" name="Espace réservé du contenu 3">
            <a:extLst>
              <a:ext uri="{FF2B5EF4-FFF2-40B4-BE49-F238E27FC236}">
                <a16:creationId xmlns:a16="http://schemas.microsoft.com/office/drawing/2014/main" id="{7514BD49-C09C-E4E8-8B7B-007E21152D39}"/>
              </a:ext>
            </a:extLst>
          </p:cNvPr>
          <p:cNvGraphicFramePr>
            <a:graphicFrameLocks noGrp="1"/>
          </p:cNvGraphicFramePr>
          <p:nvPr>
            <p:ph idx="1"/>
            <p:extLst>
              <p:ext uri="{D42A27DB-BD31-4B8C-83A1-F6EECF244321}">
                <p14:modId xmlns:p14="http://schemas.microsoft.com/office/powerpoint/2010/main" val="3520858604"/>
              </p:ext>
            </p:extLst>
          </p:nvPr>
        </p:nvGraphicFramePr>
        <p:xfrm>
          <a:off x="541020" y="2026920"/>
          <a:ext cx="11109960" cy="2804160"/>
        </p:xfrm>
        <a:graphic>
          <a:graphicData uri="http://schemas.openxmlformats.org/drawingml/2006/table">
            <a:tbl>
              <a:tblPr firstRow="1" bandRow="1">
                <a:tableStyleId>{5940675A-B579-460E-94D1-54222C63F5DA}</a:tableStyleId>
              </a:tblPr>
              <a:tblGrid>
                <a:gridCol w="5392960">
                  <a:extLst>
                    <a:ext uri="{9D8B030D-6E8A-4147-A177-3AD203B41FA5}">
                      <a16:colId xmlns:a16="http://schemas.microsoft.com/office/drawing/2014/main" val="533510205"/>
                    </a:ext>
                  </a:extLst>
                </a:gridCol>
                <a:gridCol w="5717000">
                  <a:extLst>
                    <a:ext uri="{9D8B030D-6E8A-4147-A177-3AD203B41FA5}">
                      <a16:colId xmlns:a16="http://schemas.microsoft.com/office/drawing/2014/main" val="769251620"/>
                    </a:ext>
                  </a:extLst>
                </a:gridCol>
              </a:tblGrid>
              <a:tr h="393916">
                <a:tc>
                  <a:txBody>
                    <a:bodyPr/>
                    <a:lstStyle/>
                    <a:p>
                      <a:pPr algn="ctr"/>
                      <a:r>
                        <a:rPr lang="fr-FR" sz="2000" b="1" dirty="0"/>
                        <a:t>avec l’auxiliaire </a:t>
                      </a:r>
                      <a:r>
                        <a:rPr lang="fr-FR" sz="2000" b="1" i="1" dirty="0"/>
                        <a:t>être</a:t>
                      </a:r>
                    </a:p>
                  </a:txBody>
                  <a:tcPr>
                    <a:solidFill>
                      <a:schemeClr val="accent5">
                        <a:lumMod val="20000"/>
                        <a:lumOff val="80000"/>
                      </a:schemeClr>
                    </a:solidFill>
                  </a:tcPr>
                </a:tc>
                <a:tc>
                  <a:txBody>
                    <a:bodyPr/>
                    <a:lstStyle/>
                    <a:p>
                      <a:pPr algn="ctr"/>
                      <a:r>
                        <a:rPr lang="fr-FR" sz="2000" b="1" dirty="0"/>
                        <a:t>avec l’auxiliaire </a:t>
                      </a:r>
                      <a:r>
                        <a:rPr lang="fr-FR" sz="2000" b="1" i="1" dirty="0"/>
                        <a:t>avoir</a:t>
                      </a:r>
                    </a:p>
                  </a:txBody>
                  <a:tcPr>
                    <a:solidFill>
                      <a:schemeClr val="accent5">
                        <a:lumMod val="20000"/>
                        <a:lumOff val="80000"/>
                      </a:schemeClr>
                    </a:solidFill>
                  </a:tcPr>
                </a:tc>
                <a:extLst>
                  <a:ext uri="{0D108BD9-81ED-4DB2-BD59-A6C34878D82A}">
                    <a16:rowId xmlns:a16="http://schemas.microsoft.com/office/drawing/2014/main" val="3718361136"/>
                  </a:ext>
                </a:extLst>
              </a:tr>
              <a:tr h="1454461">
                <a:tc>
                  <a:txBody>
                    <a:bodyPr/>
                    <a:lstStyle/>
                    <a:p>
                      <a:r>
                        <a:rPr lang="fr-FR" sz="2000" kern="1200" dirty="0">
                          <a:solidFill>
                            <a:schemeClr val="tx1"/>
                          </a:solidFill>
                          <a:effectLst/>
                          <a:latin typeface="+mn-lt"/>
                          <a:ea typeface="+mn-ea"/>
                          <a:cs typeface="+mn-cs"/>
                        </a:rPr>
                        <a:t>Il </a:t>
                      </a:r>
                      <a:r>
                        <a:rPr lang="fr-FR" sz="2000" kern="1200" dirty="0">
                          <a:solidFill>
                            <a:schemeClr val="accent2"/>
                          </a:solidFill>
                          <a:effectLst/>
                          <a:latin typeface="+mn-lt"/>
                          <a:ea typeface="+mn-ea"/>
                          <a:cs typeface="+mn-cs"/>
                        </a:rPr>
                        <a:t>est allé </a:t>
                      </a:r>
                      <a:r>
                        <a:rPr lang="fr-FR" sz="2000" kern="1200" dirty="0">
                          <a:solidFill>
                            <a:schemeClr val="tx1"/>
                          </a:solidFill>
                          <a:effectLst/>
                          <a:latin typeface="+mn-lt"/>
                          <a:ea typeface="+mn-ea"/>
                          <a:cs typeface="+mn-cs"/>
                        </a:rPr>
                        <a:t>à l’école.</a:t>
                      </a:r>
                    </a:p>
                    <a:p>
                      <a:pPr marL="0" marR="0" lvl="0" indent="0" algn="l" defTabSz="914400" rtl="0" eaLnBrk="1" fontAlgn="auto" latinLnBrk="0" hangingPunct="1">
                        <a:lnSpc>
                          <a:spcPct val="100000"/>
                        </a:lnSpc>
                        <a:spcBef>
                          <a:spcPts val="0"/>
                        </a:spcBef>
                        <a:spcAft>
                          <a:spcPts val="0"/>
                        </a:spcAft>
                        <a:buClrTx/>
                        <a:buSzTx/>
                        <a:buFontTx/>
                        <a:buNone/>
                        <a:tabLst/>
                        <a:defRPr/>
                      </a:pPr>
                      <a:r>
                        <a:rPr lang="fr-FR" sz="2000" kern="1200" dirty="0">
                          <a:solidFill>
                            <a:schemeClr val="tx1"/>
                          </a:solidFill>
                          <a:effectLst/>
                          <a:latin typeface="+mn-lt"/>
                          <a:ea typeface="+mn-ea"/>
                          <a:cs typeface="+mn-cs"/>
                        </a:rPr>
                        <a:t>Elle </a:t>
                      </a:r>
                      <a:r>
                        <a:rPr lang="fr-FR" sz="2000" kern="1200" dirty="0">
                          <a:solidFill>
                            <a:schemeClr val="accent2"/>
                          </a:solidFill>
                          <a:effectLst/>
                          <a:latin typeface="+mn-lt"/>
                          <a:ea typeface="+mn-ea"/>
                          <a:cs typeface="+mn-cs"/>
                        </a:rPr>
                        <a:t>est arrivée </a:t>
                      </a:r>
                      <a:r>
                        <a:rPr lang="fr-FR" sz="2000" kern="1200" dirty="0">
                          <a:solidFill>
                            <a:schemeClr val="tx1"/>
                          </a:solidFill>
                          <a:effectLst/>
                          <a:latin typeface="+mn-lt"/>
                          <a:ea typeface="+mn-ea"/>
                          <a:cs typeface="+mn-cs"/>
                        </a:rPr>
                        <a:t>chez son copain.</a:t>
                      </a:r>
                    </a:p>
                    <a:p>
                      <a:pPr marL="0" marR="0" lvl="0" indent="0" algn="l" defTabSz="914400" rtl="0" eaLnBrk="1" fontAlgn="auto" latinLnBrk="0" hangingPunct="1">
                        <a:lnSpc>
                          <a:spcPct val="100000"/>
                        </a:lnSpc>
                        <a:spcBef>
                          <a:spcPts val="0"/>
                        </a:spcBef>
                        <a:spcAft>
                          <a:spcPts val="0"/>
                        </a:spcAft>
                        <a:buClrTx/>
                        <a:buSzTx/>
                        <a:buFontTx/>
                        <a:buNone/>
                        <a:tabLst/>
                        <a:defRPr/>
                      </a:pPr>
                      <a:r>
                        <a:rPr lang="fr-FR" sz="2000" kern="1200" dirty="0">
                          <a:solidFill>
                            <a:schemeClr val="tx1"/>
                          </a:solidFill>
                          <a:effectLst/>
                          <a:latin typeface="+mn-lt"/>
                          <a:ea typeface="+mn-ea"/>
                          <a:cs typeface="+mn-cs"/>
                        </a:rPr>
                        <a:t>Je </a:t>
                      </a:r>
                      <a:r>
                        <a:rPr lang="fr-FR" sz="2000" kern="1200" dirty="0">
                          <a:solidFill>
                            <a:schemeClr val="accent2"/>
                          </a:solidFill>
                          <a:effectLst/>
                          <a:latin typeface="+mn-lt"/>
                          <a:ea typeface="+mn-ea"/>
                          <a:cs typeface="+mn-cs"/>
                        </a:rPr>
                        <a:t>suis devenu </a:t>
                      </a:r>
                      <a:r>
                        <a:rPr lang="fr-FR" sz="2000" kern="1200" dirty="0">
                          <a:solidFill>
                            <a:schemeClr val="tx1"/>
                          </a:solidFill>
                          <a:effectLst/>
                          <a:latin typeface="+mn-lt"/>
                          <a:ea typeface="+mn-ea"/>
                          <a:cs typeface="+mn-cs"/>
                        </a:rPr>
                        <a:t>riche.</a:t>
                      </a:r>
                    </a:p>
                    <a:p>
                      <a:pPr marL="0" marR="0" lvl="0" indent="0" algn="l" defTabSz="914400" rtl="0" eaLnBrk="1" fontAlgn="auto" latinLnBrk="0" hangingPunct="1">
                        <a:lnSpc>
                          <a:spcPct val="100000"/>
                        </a:lnSpc>
                        <a:spcBef>
                          <a:spcPts val="0"/>
                        </a:spcBef>
                        <a:spcAft>
                          <a:spcPts val="0"/>
                        </a:spcAft>
                        <a:buClrTx/>
                        <a:buSzTx/>
                        <a:buFontTx/>
                        <a:buNone/>
                        <a:tabLst/>
                        <a:defRPr/>
                      </a:pPr>
                      <a:r>
                        <a:rPr lang="fr-FR" sz="1800" kern="1200" dirty="0">
                          <a:solidFill>
                            <a:schemeClr val="tx1"/>
                          </a:solidFill>
                          <a:effectLst/>
                          <a:latin typeface="+mn-lt"/>
                          <a:ea typeface="+mn-ea"/>
                          <a:cs typeface="+mn-cs"/>
                        </a:rPr>
                        <a:t>Les chatons </a:t>
                      </a:r>
                      <a:r>
                        <a:rPr lang="fr-FR" sz="1800" kern="1200" dirty="0">
                          <a:solidFill>
                            <a:schemeClr val="accent2"/>
                          </a:solidFill>
                          <a:effectLst/>
                          <a:latin typeface="+mn-lt"/>
                          <a:ea typeface="+mn-ea"/>
                          <a:cs typeface="+mn-cs"/>
                        </a:rPr>
                        <a:t>sont nés </a:t>
                      </a:r>
                      <a:r>
                        <a:rPr lang="fr-FR" sz="1800" kern="1200" dirty="0">
                          <a:solidFill>
                            <a:schemeClr val="tx1"/>
                          </a:solidFill>
                          <a:effectLst/>
                          <a:latin typeface="+mn-lt"/>
                          <a:ea typeface="+mn-ea"/>
                          <a:cs typeface="+mn-cs"/>
                        </a:rPr>
                        <a:t>hier.</a:t>
                      </a:r>
                    </a:p>
                    <a:p>
                      <a:pPr marL="0" marR="0" lvl="0" indent="0" algn="l" defTabSz="914400" rtl="0" eaLnBrk="1" fontAlgn="auto" latinLnBrk="0" hangingPunct="1">
                        <a:lnSpc>
                          <a:spcPct val="100000"/>
                        </a:lnSpc>
                        <a:spcBef>
                          <a:spcPts val="0"/>
                        </a:spcBef>
                        <a:spcAft>
                          <a:spcPts val="0"/>
                        </a:spcAft>
                        <a:buClrTx/>
                        <a:buSzTx/>
                        <a:buFontTx/>
                        <a:buNone/>
                        <a:tabLst/>
                        <a:defRPr/>
                      </a:pPr>
                      <a:r>
                        <a:rPr lang="fr-FR" sz="1800" kern="1200" dirty="0">
                          <a:solidFill>
                            <a:schemeClr val="tx1"/>
                          </a:solidFill>
                          <a:effectLst/>
                          <a:latin typeface="+mn-lt"/>
                          <a:ea typeface="+mn-ea"/>
                          <a:cs typeface="+mn-cs"/>
                        </a:rPr>
                        <a:t>Luc </a:t>
                      </a:r>
                      <a:r>
                        <a:rPr lang="fr-FR" sz="1800" kern="1200" dirty="0">
                          <a:solidFill>
                            <a:schemeClr val="accent2"/>
                          </a:solidFill>
                          <a:effectLst/>
                          <a:latin typeface="+mn-lt"/>
                          <a:ea typeface="+mn-ea"/>
                          <a:cs typeface="+mn-cs"/>
                        </a:rPr>
                        <a:t>est parti </a:t>
                      </a:r>
                      <a:r>
                        <a:rPr lang="fr-FR" sz="1800" kern="1200" dirty="0">
                          <a:solidFill>
                            <a:schemeClr val="tx1"/>
                          </a:solidFill>
                          <a:effectLst/>
                          <a:latin typeface="+mn-lt"/>
                          <a:ea typeface="+mn-ea"/>
                          <a:cs typeface="+mn-cs"/>
                        </a:rPr>
                        <a:t>ce matin.</a:t>
                      </a:r>
                    </a:p>
                    <a:p>
                      <a:pPr marL="0" marR="0" lvl="0" indent="0" algn="l" defTabSz="914400" rtl="0" eaLnBrk="1" fontAlgn="auto" latinLnBrk="0" hangingPunct="1">
                        <a:lnSpc>
                          <a:spcPct val="100000"/>
                        </a:lnSpc>
                        <a:spcBef>
                          <a:spcPts val="0"/>
                        </a:spcBef>
                        <a:spcAft>
                          <a:spcPts val="0"/>
                        </a:spcAft>
                        <a:buClrTx/>
                        <a:buSzTx/>
                        <a:buFontTx/>
                        <a:buNone/>
                        <a:tabLst/>
                        <a:defRPr/>
                      </a:pPr>
                      <a:r>
                        <a:rPr lang="fr-FR" sz="1800" kern="1200" dirty="0">
                          <a:solidFill>
                            <a:schemeClr val="tx1"/>
                          </a:solidFill>
                          <a:effectLst/>
                          <a:latin typeface="+mn-lt"/>
                          <a:ea typeface="+mn-ea"/>
                          <a:cs typeface="+mn-cs"/>
                        </a:rPr>
                        <a:t>Il </a:t>
                      </a:r>
                      <a:r>
                        <a:rPr lang="fr-FR" sz="1800" kern="1200" dirty="0">
                          <a:solidFill>
                            <a:schemeClr val="accent2"/>
                          </a:solidFill>
                          <a:effectLst/>
                          <a:latin typeface="+mn-lt"/>
                          <a:ea typeface="+mn-ea"/>
                          <a:cs typeface="+mn-cs"/>
                        </a:rPr>
                        <a:t>est resté </a:t>
                      </a:r>
                      <a:r>
                        <a:rPr lang="fr-FR" sz="1800" kern="1200" dirty="0">
                          <a:solidFill>
                            <a:schemeClr val="tx1"/>
                          </a:solidFill>
                          <a:effectLst/>
                          <a:latin typeface="+mn-lt"/>
                          <a:ea typeface="+mn-ea"/>
                          <a:cs typeface="+mn-cs"/>
                        </a:rPr>
                        <a:t>dans le salon jusqu’au bout de la nuit.</a:t>
                      </a:r>
                    </a:p>
                    <a:p>
                      <a:pPr marL="0" marR="0" lvl="0" indent="0" algn="l" defTabSz="914400" rtl="0" eaLnBrk="1" fontAlgn="auto" latinLnBrk="0" hangingPunct="1">
                        <a:lnSpc>
                          <a:spcPct val="100000"/>
                        </a:lnSpc>
                        <a:spcBef>
                          <a:spcPts val="0"/>
                        </a:spcBef>
                        <a:spcAft>
                          <a:spcPts val="0"/>
                        </a:spcAft>
                        <a:buClrTx/>
                        <a:buSzTx/>
                        <a:buFontTx/>
                        <a:buNone/>
                        <a:tabLst/>
                        <a:defRPr/>
                      </a:pPr>
                      <a:endParaRPr lang="fr-FR" sz="1800" kern="1200" dirty="0">
                        <a:solidFill>
                          <a:schemeClr val="tx1"/>
                        </a:solidFill>
                        <a:effectLst/>
                        <a:latin typeface="+mn-lt"/>
                        <a:ea typeface="+mn-ea"/>
                        <a:cs typeface="+mn-cs"/>
                      </a:endParaRPr>
                    </a:p>
                    <a:p>
                      <a:endParaRPr lang="fr-FR" sz="2000" kern="1200" dirty="0">
                        <a:solidFill>
                          <a:schemeClr val="tx1"/>
                        </a:solidFill>
                        <a:effectLst/>
                        <a:latin typeface="+mn-lt"/>
                        <a:ea typeface="+mn-ea"/>
                        <a:cs typeface="+mn-cs"/>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2000" kern="1200" dirty="0">
                          <a:solidFill>
                            <a:schemeClr val="tx1"/>
                          </a:solidFill>
                          <a:effectLst/>
                          <a:latin typeface="+mn-lt"/>
                          <a:ea typeface="+mn-ea"/>
                          <a:cs typeface="+mn-cs"/>
                        </a:rPr>
                        <a:t>Il </a:t>
                      </a:r>
                      <a:r>
                        <a:rPr lang="fr-FR" sz="2000" kern="1200" dirty="0">
                          <a:solidFill>
                            <a:schemeClr val="accent2"/>
                          </a:solidFill>
                          <a:effectLst/>
                          <a:latin typeface="+mn-lt"/>
                          <a:ea typeface="+mn-ea"/>
                          <a:cs typeface="+mn-cs"/>
                        </a:rPr>
                        <a:t>a calculé </a:t>
                      </a:r>
                      <a:r>
                        <a:rPr lang="fr-FR" sz="2000" kern="1200" dirty="0">
                          <a:solidFill>
                            <a:schemeClr val="tx1"/>
                          </a:solidFill>
                          <a:effectLst/>
                          <a:latin typeface="+mn-lt"/>
                          <a:ea typeface="+mn-ea"/>
                          <a:cs typeface="+mn-cs"/>
                        </a:rPr>
                        <a:t>l’addition.</a:t>
                      </a:r>
                    </a:p>
                    <a:p>
                      <a:pPr marL="0" marR="0" lvl="0" indent="0" algn="l" defTabSz="914400" rtl="0" eaLnBrk="1" fontAlgn="auto" latinLnBrk="0" hangingPunct="1">
                        <a:lnSpc>
                          <a:spcPct val="100000"/>
                        </a:lnSpc>
                        <a:spcBef>
                          <a:spcPts val="0"/>
                        </a:spcBef>
                        <a:spcAft>
                          <a:spcPts val="0"/>
                        </a:spcAft>
                        <a:buClrTx/>
                        <a:buSzTx/>
                        <a:buFontTx/>
                        <a:buNone/>
                        <a:tabLst/>
                        <a:defRPr/>
                      </a:pPr>
                      <a:r>
                        <a:rPr lang="fr-FR" sz="2000" kern="1200" dirty="0">
                          <a:solidFill>
                            <a:schemeClr val="tx1"/>
                          </a:solidFill>
                          <a:effectLst/>
                          <a:latin typeface="+mn-lt"/>
                          <a:ea typeface="+mn-ea"/>
                          <a:cs typeface="+mn-cs"/>
                        </a:rPr>
                        <a:t>Le cheval </a:t>
                      </a:r>
                      <a:r>
                        <a:rPr lang="fr-FR" sz="2000" kern="1200" dirty="0">
                          <a:solidFill>
                            <a:schemeClr val="accent2"/>
                          </a:solidFill>
                          <a:effectLst/>
                          <a:latin typeface="+mn-lt"/>
                          <a:ea typeface="+mn-ea"/>
                          <a:cs typeface="+mn-cs"/>
                        </a:rPr>
                        <a:t>a galopé </a:t>
                      </a:r>
                      <a:r>
                        <a:rPr lang="fr-FR" sz="2000" kern="1200" dirty="0">
                          <a:solidFill>
                            <a:schemeClr val="tx1"/>
                          </a:solidFill>
                          <a:effectLst/>
                          <a:latin typeface="+mn-lt"/>
                          <a:ea typeface="+mn-ea"/>
                          <a:cs typeface="+mn-cs"/>
                        </a:rPr>
                        <a:t>longtemps.</a:t>
                      </a:r>
                    </a:p>
                    <a:p>
                      <a:pPr marL="0" marR="0" lvl="0" indent="0" algn="l" defTabSz="914400" rtl="0" eaLnBrk="1" fontAlgn="auto" latinLnBrk="0" hangingPunct="1">
                        <a:lnSpc>
                          <a:spcPct val="100000"/>
                        </a:lnSpc>
                        <a:spcBef>
                          <a:spcPts val="0"/>
                        </a:spcBef>
                        <a:spcAft>
                          <a:spcPts val="0"/>
                        </a:spcAft>
                        <a:buClrTx/>
                        <a:buSzTx/>
                        <a:buFontTx/>
                        <a:buNone/>
                        <a:tabLst/>
                        <a:defRPr/>
                      </a:pPr>
                      <a:r>
                        <a:rPr lang="fr-FR" sz="2000" kern="1200" dirty="0">
                          <a:solidFill>
                            <a:schemeClr val="tx1"/>
                          </a:solidFill>
                          <a:effectLst/>
                          <a:latin typeface="+mn-lt"/>
                          <a:ea typeface="+mn-ea"/>
                          <a:cs typeface="+mn-cs"/>
                        </a:rPr>
                        <a:t>Ils </a:t>
                      </a:r>
                      <a:r>
                        <a:rPr lang="fr-FR" sz="2000" kern="1200" dirty="0">
                          <a:solidFill>
                            <a:schemeClr val="accent2"/>
                          </a:solidFill>
                          <a:effectLst/>
                          <a:latin typeface="+mn-lt"/>
                          <a:ea typeface="+mn-ea"/>
                          <a:cs typeface="+mn-cs"/>
                        </a:rPr>
                        <a:t>ont joué </a:t>
                      </a:r>
                      <a:r>
                        <a:rPr lang="fr-FR" sz="2000" kern="1200" dirty="0">
                          <a:solidFill>
                            <a:schemeClr val="tx1"/>
                          </a:solidFill>
                          <a:effectLst/>
                          <a:latin typeface="+mn-lt"/>
                          <a:ea typeface="+mn-ea"/>
                          <a:cs typeface="+mn-cs"/>
                        </a:rPr>
                        <a:t>aux échecs toute l’après-midi.</a:t>
                      </a:r>
                    </a:p>
                    <a:p>
                      <a:pPr marL="0" marR="0" lvl="0" indent="0" algn="l" defTabSz="914400" rtl="0" eaLnBrk="1" fontAlgn="auto" latinLnBrk="0" hangingPunct="1">
                        <a:lnSpc>
                          <a:spcPct val="100000"/>
                        </a:lnSpc>
                        <a:spcBef>
                          <a:spcPts val="0"/>
                        </a:spcBef>
                        <a:spcAft>
                          <a:spcPts val="0"/>
                        </a:spcAft>
                        <a:buClrTx/>
                        <a:buSzTx/>
                        <a:buFontTx/>
                        <a:buNone/>
                        <a:tabLst/>
                        <a:defRPr/>
                      </a:pPr>
                      <a:r>
                        <a:rPr lang="fr-FR" sz="1800" kern="1200" dirty="0">
                          <a:solidFill>
                            <a:schemeClr val="tx1"/>
                          </a:solidFill>
                          <a:effectLst/>
                          <a:latin typeface="+mn-lt"/>
                          <a:ea typeface="+mn-ea"/>
                          <a:cs typeface="+mn-cs"/>
                        </a:rPr>
                        <a:t>Elle </a:t>
                      </a:r>
                      <a:r>
                        <a:rPr lang="fr-FR" sz="1800" kern="1200" dirty="0">
                          <a:solidFill>
                            <a:schemeClr val="accent2"/>
                          </a:solidFill>
                          <a:effectLst/>
                          <a:latin typeface="+mn-lt"/>
                          <a:ea typeface="+mn-ea"/>
                          <a:cs typeface="+mn-cs"/>
                        </a:rPr>
                        <a:t>a ri </a:t>
                      </a:r>
                      <a:r>
                        <a:rPr lang="fr-FR" sz="1800" kern="1200" dirty="0">
                          <a:solidFill>
                            <a:schemeClr val="tx1"/>
                          </a:solidFill>
                          <a:effectLst/>
                          <a:latin typeface="+mn-lt"/>
                          <a:ea typeface="+mn-ea"/>
                          <a:cs typeface="+mn-cs"/>
                        </a:rPr>
                        <a:t>à mes blagues.</a:t>
                      </a:r>
                    </a:p>
                    <a:p>
                      <a:endParaRPr lang="fr-FR" sz="2000" dirty="0"/>
                    </a:p>
                  </a:txBody>
                  <a:tcPr/>
                </a:tc>
                <a:extLst>
                  <a:ext uri="{0D108BD9-81ED-4DB2-BD59-A6C34878D82A}">
                    <a16:rowId xmlns:a16="http://schemas.microsoft.com/office/drawing/2014/main" val="1567505918"/>
                  </a:ext>
                </a:extLst>
              </a:tr>
            </a:tbl>
          </a:graphicData>
        </a:graphic>
      </p:graphicFrame>
    </p:spTree>
    <p:extLst>
      <p:ext uri="{BB962C8B-B14F-4D97-AF65-F5344CB8AC3E}">
        <p14:creationId xmlns:p14="http://schemas.microsoft.com/office/powerpoint/2010/main" val="62397604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F5BD04-5EA0-A8E2-53A1-295074AD643C}"/>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7EEC1E2D-059A-4565-80B2-5B49BFE5EF7C}"/>
              </a:ext>
            </a:extLst>
          </p:cNvPr>
          <p:cNvSpPr>
            <a:spLocks noGrp="1"/>
          </p:cNvSpPr>
          <p:nvPr>
            <p:ph type="title"/>
          </p:nvPr>
        </p:nvSpPr>
        <p:spPr/>
        <p:txBody>
          <a:bodyPr/>
          <a:lstStyle/>
          <a:p>
            <a:r>
              <a:rPr lang="fr-FR" dirty="0"/>
              <a:t> </a:t>
            </a:r>
          </a:p>
        </p:txBody>
      </p:sp>
      <p:graphicFrame>
        <p:nvGraphicFramePr>
          <p:cNvPr id="4" name="Espace réservé du contenu 3">
            <a:extLst>
              <a:ext uri="{FF2B5EF4-FFF2-40B4-BE49-F238E27FC236}">
                <a16:creationId xmlns:a16="http://schemas.microsoft.com/office/drawing/2014/main" id="{A284F1B8-ACB4-81E7-1ABA-5DB6FC55036C}"/>
              </a:ext>
            </a:extLst>
          </p:cNvPr>
          <p:cNvGraphicFramePr>
            <a:graphicFrameLocks noGrp="1"/>
          </p:cNvGraphicFramePr>
          <p:nvPr>
            <p:ph idx="1"/>
            <p:extLst>
              <p:ext uri="{D42A27DB-BD31-4B8C-83A1-F6EECF244321}">
                <p14:modId xmlns:p14="http://schemas.microsoft.com/office/powerpoint/2010/main" val="116506752"/>
              </p:ext>
            </p:extLst>
          </p:nvPr>
        </p:nvGraphicFramePr>
        <p:xfrm>
          <a:off x="541020" y="1690688"/>
          <a:ext cx="11109960" cy="3078480"/>
        </p:xfrm>
        <a:graphic>
          <a:graphicData uri="http://schemas.openxmlformats.org/drawingml/2006/table">
            <a:tbl>
              <a:tblPr firstRow="1" bandRow="1">
                <a:tableStyleId>{5940675A-B579-460E-94D1-54222C63F5DA}</a:tableStyleId>
              </a:tblPr>
              <a:tblGrid>
                <a:gridCol w="5392960">
                  <a:extLst>
                    <a:ext uri="{9D8B030D-6E8A-4147-A177-3AD203B41FA5}">
                      <a16:colId xmlns:a16="http://schemas.microsoft.com/office/drawing/2014/main" val="533510205"/>
                    </a:ext>
                  </a:extLst>
                </a:gridCol>
                <a:gridCol w="5717000">
                  <a:extLst>
                    <a:ext uri="{9D8B030D-6E8A-4147-A177-3AD203B41FA5}">
                      <a16:colId xmlns:a16="http://schemas.microsoft.com/office/drawing/2014/main" val="769251620"/>
                    </a:ext>
                  </a:extLst>
                </a:gridCol>
              </a:tblGrid>
              <a:tr h="393916">
                <a:tc>
                  <a:txBody>
                    <a:bodyPr/>
                    <a:lstStyle/>
                    <a:p>
                      <a:pPr algn="ctr"/>
                      <a:r>
                        <a:rPr lang="fr-FR" sz="2000" b="1" dirty="0"/>
                        <a:t>avec l’auxiliaire </a:t>
                      </a:r>
                      <a:r>
                        <a:rPr lang="fr-FR" sz="2000" b="1" i="1" dirty="0"/>
                        <a:t>être</a:t>
                      </a:r>
                    </a:p>
                  </a:txBody>
                  <a:tcPr>
                    <a:solidFill>
                      <a:schemeClr val="accent5">
                        <a:lumMod val="20000"/>
                        <a:lumOff val="80000"/>
                      </a:schemeClr>
                    </a:solidFill>
                  </a:tcPr>
                </a:tc>
                <a:tc>
                  <a:txBody>
                    <a:bodyPr/>
                    <a:lstStyle/>
                    <a:p>
                      <a:pPr algn="ctr"/>
                      <a:r>
                        <a:rPr lang="fr-FR" sz="2000" b="1" dirty="0"/>
                        <a:t>avec l’auxiliaire </a:t>
                      </a:r>
                      <a:r>
                        <a:rPr lang="fr-FR" sz="2000" b="1" i="1" dirty="0"/>
                        <a:t>avoir</a:t>
                      </a:r>
                    </a:p>
                  </a:txBody>
                  <a:tcPr>
                    <a:solidFill>
                      <a:schemeClr val="accent5">
                        <a:lumMod val="20000"/>
                        <a:lumOff val="80000"/>
                      </a:schemeClr>
                    </a:solidFill>
                  </a:tcPr>
                </a:tc>
                <a:extLst>
                  <a:ext uri="{0D108BD9-81ED-4DB2-BD59-A6C34878D82A}">
                    <a16:rowId xmlns:a16="http://schemas.microsoft.com/office/drawing/2014/main" val="3718361136"/>
                  </a:ext>
                </a:extLst>
              </a:tr>
              <a:tr h="1454461">
                <a:tc>
                  <a:txBody>
                    <a:bodyPr/>
                    <a:lstStyle/>
                    <a:p>
                      <a:r>
                        <a:rPr lang="fr-FR" sz="2000" kern="1200" dirty="0">
                          <a:solidFill>
                            <a:schemeClr val="tx1"/>
                          </a:solidFill>
                          <a:effectLst/>
                          <a:latin typeface="+mn-lt"/>
                          <a:ea typeface="+mn-ea"/>
                          <a:cs typeface="+mn-cs"/>
                        </a:rPr>
                        <a:t>Il </a:t>
                      </a:r>
                      <a:r>
                        <a:rPr lang="fr-FR" sz="2000" kern="1200" dirty="0">
                          <a:solidFill>
                            <a:schemeClr val="accent2"/>
                          </a:solidFill>
                          <a:effectLst/>
                          <a:latin typeface="+mn-lt"/>
                          <a:ea typeface="+mn-ea"/>
                          <a:cs typeface="+mn-cs"/>
                        </a:rPr>
                        <a:t>est allé </a:t>
                      </a:r>
                      <a:r>
                        <a:rPr lang="fr-FR" sz="2000" kern="1200" dirty="0">
                          <a:solidFill>
                            <a:schemeClr val="tx1"/>
                          </a:solidFill>
                          <a:effectLst/>
                          <a:latin typeface="+mn-lt"/>
                          <a:ea typeface="+mn-ea"/>
                          <a:cs typeface="+mn-cs"/>
                        </a:rPr>
                        <a:t>à l’école.</a:t>
                      </a:r>
                    </a:p>
                    <a:p>
                      <a:pPr marL="0" marR="0" lvl="0" indent="0" algn="l" defTabSz="914400" rtl="0" eaLnBrk="1" fontAlgn="auto" latinLnBrk="0" hangingPunct="1">
                        <a:lnSpc>
                          <a:spcPct val="100000"/>
                        </a:lnSpc>
                        <a:spcBef>
                          <a:spcPts val="0"/>
                        </a:spcBef>
                        <a:spcAft>
                          <a:spcPts val="0"/>
                        </a:spcAft>
                        <a:buClrTx/>
                        <a:buSzTx/>
                        <a:buFontTx/>
                        <a:buNone/>
                        <a:tabLst/>
                        <a:defRPr/>
                      </a:pPr>
                      <a:r>
                        <a:rPr lang="fr-FR" sz="2000" kern="1200" dirty="0">
                          <a:solidFill>
                            <a:schemeClr val="tx1"/>
                          </a:solidFill>
                          <a:effectLst/>
                          <a:latin typeface="+mn-lt"/>
                          <a:ea typeface="+mn-ea"/>
                          <a:cs typeface="+mn-cs"/>
                        </a:rPr>
                        <a:t>Elle </a:t>
                      </a:r>
                      <a:r>
                        <a:rPr lang="fr-FR" sz="2000" kern="1200" dirty="0">
                          <a:solidFill>
                            <a:schemeClr val="accent2"/>
                          </a:solidFill>
                          <a:effectLst/>
                          <a:latin typeface="+mn-lt"/>
                          <a:ea typeface="+mn-ea"/>
                          <a:cs typeface="+mn-cs"/>
                        </a:rPr>
                        <a:t>est arrivée </a:t>
                      </a:r>
                      <a:r>
                        <a:rPr lang="fr-FR" sz="2000" kern="1200" dirty="0">
                          <a:solidFill>
                            <a:schemeClr val="tx1"/>
                          </a:solidFill>
                          <a:effectLst/>
                          <a:latin typeface="+mn-lt"/>
                          <a:ea typeface="+mn-ea"/>
                          <a:cs typeface="+mn-cs"/>
                        </a:rPr>
                        <a:t>chez son copain.</a:t>
                      </a:r>
                    </a:p>
                    <a:p>
                      <a:pPr marL="0" marR="0" lvl="0" indent="0" algn="l" defTabSz="914400" rtl="0" eaLnBrk="1" fontAlgn="auto" latinLnBrk="0" hangingPunct="1">
                        <a:lnSpc>
                          <a:spcPct val="100000"/>
                        </a:lnSpc>
                        <a:spcBef>
                          <a:spcPts val="0"/>
                        </a:spcBef>
                        <a:spcAft>
                          <a:spcPts val="0"/>
                        </a:spcAft>
                        <a:buClrTx/>
                        <a:buSzTx/>
                        <a:buFontTx/>
                        <a:buNone/>
                        <a:tabLst/>
                        <a:defRPr/>
                      </a:pPr>
                      <a:r>
                        <a:rPr lang="fr-FR" sz="2000" kern="1200" dirty="0">
                          <a:solidFill>
                            <a:schemeClr val="tx1"/>
                          </a:solidFill>
                          <a:effectLst/>
                          <a:latin typeface="+mn-lt"/>
                          <a:ea typeface="+mn-ea"/>
                          <a:cs typeface="+mn-cs"/>
                        </a:rPr>
                        <a:t>Je </a:t>
                      </a:r>
                      <a:r>
                        <a:rPr lang="fr-FR" sz="2000" kern="1200" dirty="0">
                          <a:solidFill>
                            <a:schemeClr val="accent2"/>
                          </a:solidFill>
                          <a:effectLst/>
                          <a:latin typeface="+mn-lt"/>
                          <a:ea typeface="+mn-ea"/>
                          <a:cs typeface="+mn-cs"/>
                        </a:rPr>
                        <a:t>suis devenu </a:t>
                      </a:r>
                      <a:r>
                        <a:rPr lang="fr-FR" sz="2000" kern="1200" dirty="0">
                          <a:solidFill>
                            <a:schemeClr val="tx1"/>
                          </a:solidFill>
                          <a:effectLst/>
                          <a:latin typeface="+mn-lt"/>
                          <a:ea typeface="+mn-ea"/>
                          <a:cs typeface="+mn-cs"/>
                        </a:rPr>
                        <a:t>riche.</a:t>
                      </a:r>
                    </a:p>
                    <a:p>
                      <a:pPr marL="0" marR="0" lvl="0" indent="0" algn="l" defTabSz="914400" rtl="0" eaLnBrk="1" fontAlgn="auto" latinLnBrk="0" hangingPunct="1">
                        <a:lnSpc>
                          <a:spcPct val="100000"/>
                        </a:lnSpc>
                        <a:spcBef>
                          <a:spcPts val="0"/>
                        </a:spcBef>
                        <a:spcAft>
                          <a:spcPts val="0"/>
                        </a:spcAft>
                        <a:buClrTx/>
                        <a:buSzTx/>
                        <a:buFontTx/>
                        <a:buNone/>
                        <a:tabLst/>
                        <a:defRPr/>
                      </a:pPr>
                      <a:r>
                        <a:rPr lang="fr-FR" sz="1800" kern="1200" dirty="0">
                          <a:solidFill>
                            <a:schemeClr val="tx1"/>
                          </a:solidFill>
                          <a:effectLst/>
                          <a:latin typeface="+mn-lt"/>
                          <a:ea typeface="+mn-ea"/>
                          <a:cs typeface="+mn-cs"/>
                        </a:rPr>
                        <a:t>Les chatons </a:t>
                      </a:r>
                      <a:r>
                        <a:rPr lang="fr-FR" sz="1800" kern="1200" dirty="0">
                          <a:solidFill>
                            <a:schemeClr val="accent2"/>
                          </a:solidFill>
                          <a:effectLst/>
                          <a:latin typeface="+mn-lt"/>
                          <a:ea typeface="+mn-ea"/>
                          <a:cs typeface="+mn-cs"/>
                        </a:rPr>
                        <a:t>sont nés </a:t>
                      </a:r>
                      <a:r>
                        <a:rPr lang="fr-FR" sz="1800" kern="1200" dirty="0">
                          <a:solidFill>
                            <a:schemeClr val="tx1"/>
                          </a:solidFill>
                          <a:effectLst/>
                          <a:latin typeface="+mn-lt"/>
                          <a:ea typeface="+mn-ea"/>
                          <a:cs typeface="+mn-cs"/>
                        </a:rPr>
                        <a:t>hier.</a:t>
                      </a:r>
                    </a:p>
                    <a:p>
                      <a:pPr marL="0" marR="0" lvl="0" indent="0" algn="l" defTabSz="914400" rtl="0" eaLnBrk="1" fontAlgn="auto" latinLnBrk="0" hangingPunct="1">
                        <a:lnSpc>
                          <a:spcPct val="100000"/>
                        </a:lnSpc>
                        <a:spcBef>
                          <a:spcPts val="0"/>
                        </a:spcBef>
                        <a:spcAft>
                          <a:spcPts val="0"/>
                        </a:spcAft>
                        <a:buClrTx/>
                        <a:buSzTx/>
                        <a:buFontTx/>
                        <a:buNone/>
                        <a:tabLst/>
                        <a:defRPr/>
                      </a:pPr>
                      <a:r>
                        <a:rPr lang="fr-FR" sz="1800" kern="1200" dirty="0">
                          <a:solidFill>
                            <a:schemeClr val="tx1"/>
                          </a:solidFill>
                          <a:effectLst/>
                          <a:latin typeface="+mn-lt"/>
                          <a:ea typeface="+mn-ea"/>
                          <a:cs typeface="+mn-cs"/>
                        </a:rPr>
                        <a:t>Luc </a:t>
                      </a:r>
                      <a:r>
                        <a:rPr lang="fr-FR" sz="1800" kern="1200" dirty="0">
                          <a:solidFill>
                            <a:schemeClr val="accent2"/>
                          </a:solidFill>
                          <a:effectLst/>
                          <a:latin typeface="+mn-lt"/>
                          <a:ea typeface="+mn-ea"/>
                          <a:cs typeface="+mn-cs"/>
                        </a:rPr>
                        <a:t>est parti </a:t>
                      </a:r>
                      <a:r>
                        <a:rPr lang="fr-FR" sz="1800" kern="1200" dirty="0">
                          <a:solidFill>
                            <a:schemeClr val="tx1"/>
                          </a:solidFill>
                          <a:effectLst/>
                          <a:latin typeface="+mn-lt"/>
                          <a:ea typeface="+mn-ea"/>
                          <a:cs typeface="+mn-cs"/>
                        </a:rPr>
                        <a:t>ce matin.</a:t>
                      </a:r>
                    </a:p>
                    <a:p>
                      <a:pPr marL="0" marR="0" lvl="0" indent="0" algn="l" defTabSz="914400" rtl="0" eaLnBrk="1" fontAlgn="auto" latinLnBrk="0" hangingPunct="1">
                        <a:lnSpc>
                          <a:spcPct val="100000"/>
                        </a:lnSpc>
                        <a:spcBef>
                          <a:spcPts val="0"/>
                        </a:spcBef>
                        <a:spcAft>
                          <a:spcPts val="0"/>
                        </a:spcAft>
                        <a:buClrTx/>
                        <a:buSzTx/>
                        <a:buFontTx/>
                        <a:buNone/>
                        <a:tabLst/>
                        <a:defRPr/>
                      </a:pPr>
                      <a:r>
                        <a:rPr lang="fr-FR" sz="1800" kern="1200" dirty="0">
                          <a:solidFill>
                            <a:schemeClr val="tx1"/>
                          </a:solidFill>
                          <a:effectLst/>
                          <a:latin typeface="+mn-lt"/>
                          <a:ea typeface="+mn-ea"/>
                          <a:cs typeface="+mn-cs"/>
                        </a:rPr>
                        <a:t>Il </a:t>
                      </a:r>
                      <a:r>
                        <a:rPr lang="fr-FR" sz="1800" kern="1200" dirty="0">
                          <a:solidFill>
                            <a:schemeClr val="accent2"/>
                          </a:solidFill>
                          <a:effectLst/>
                          <a:latin typeface="+mn-lt"/>
                          <a:ea typeface="+mn-ea"/>
                          <a:cs typeface="+mn-cs"/>
                        </a:rPr>
                        <a:t>est resté </a:t>
                      </a:r>
                      <a:r>
                        <a:rPr lang="fr-FR" sz="1800" kern="1200" dirty="0">
                          <a:solidFill>
                            <a:schemeClr val="tx1"/>
                          </a:solidFill>
                          <a:effectLst/>
                          <a:latin typeface="+mn-lt"/>
                          <a:ea typeface="+mn-ea"/>
                          <a:cs typeface="+mn-cs"/>
                        </a:rPr>
                        <a:t>dans le salon jusqu’au bout de la nuit.</a:t>
                      </a:r>
                    </a:p>
                    <a:p>
                      <a:pPr marL="0" marR="0" lvl="0" indent="0" algn="l" defTabSz="914400" rtl="0" eaLnBrk="1" fontAlgn="auto" latinLnBrk="0" hangingPunct="1">
                        <a:lnSpc>
                          <a:spcPct val="100000"/>
                        </a:lnSpc>
                        <a:spcBef>
                          <a:spcPts val="0"/>
                        </a:spcBef>
                        <a:spcAft>
                          <a:spcPts val="0"/>
                        </a:spcAft>
                        <a:buClrTx/>
                        <a:buSzTx/>
                        <a:buFontTx/>
                        <a:buNone/>
                        <a:tabLst/>
                        <a:defRPr/>
                      </a:pPr>
                      <a:r>
                        <a:rPr lang="fr-FR" sz="1800" kern="1200" dirty="0">
                          <a:solidFill>
                            <a:schemeClr val="tx1"/>
                          </a:solidFill>
                          <a:effectLst/>
                          <a:latin typeface="+mn-lt"/>
                          <a:ea typeface="+mn-ea"/>
                          <a:cs typeface="+mn-cs"/>
                        </a:rPr>
                        <a:t>Elle </a:t>
                      </a:r>
                      <a:r>
                        <a:rPr lang="fr-FR" sz="1800" kern="1200" dirty="0">
                          <a:solidFill>
                            <a:schemeClr val="accent2"/>
                          </a:solidFill>
                          <a:effectLst/>
                          <a:latin typeface="+mn-lt"/>
                          <a:ea typeface="+mn-ea"/>
                          <a:cs typeface="+mn-cs"/>
                        </a:rPr>
                        <a:t>s’est amusée </a:t>
                      </a:r>
                      <a:r>
                        <a:rPr lang="fr-FR" sz="1800" kern="1200" dirty="0">
                          <a:solidFill>
                            <a:schemeClr val="tx1"/>
                          </a:solidFill>
                          <a:effectLst/>
                          <a:latin typeface="+mn-lt"/>
                          <a:ea typeface="+mn-ea"/>
                          <a:cs typeface="+mn-cs"/>
                        </a:rPr>
                        <a:t>lors de cette fête.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fr-FR" sz="1800" kern="1200" dirty="0">
                        <a:solidFill>
                          <a:schemeClr val="tx1"/>
                        </a:solidFill>
                        <a:effectLst/>
                        <a:latin typeface="+mn-lt"/>
                        <a:ea typeface="+mn-ea"/>
                        <a:cs typeface="+mn-cs"/>
                      </a:endParaRPr>
                    </a:p>
                    <a:p>
                      <a:endParaRPr lang="fr-FR" sz="2000" kern="1200" dirty="0">
                        <a:solidFill>
                          <a:schemeClr val="tx1"/>
                        </a:solidFill>
                        <a:effectLst/>
                        <a:latin typeface="+mn-lt"/>
                        <a:ea typeface="+mn-ea"/>
                        <a:cs typeface="+mn-cs"/>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2000" kern="1200" dirty="0">
                          <a:solidFill>
                            <a:schemeClr val="tx1"/>
                          </a:solidFill>
                          <a:effectLst/>
                          <a:latin typeface="+mn-lt"/>
                          <a:ea typeface="+mn-ea"/>
                          <a:cs typeface="+mn-cs"/>
                        </a:rPr>
                        <a:t>Il </a:t>
                      </a:r>
                      <a:r>
                        <a:rPr lang="fr-FR" sz="2000" kern="1200" dirty="0">
                          <a:solidFill>
                            <a:schemeClr val="accent2"/>
                          </a:solidFill>
                          <a:effectLst/>
                          <a:latin typeface="+mn-lt"/>
                          <a:ea typeface="+mn-ea"/>
                          <a:cs typeface="+mn-cs"/>
                        </a:rPr>
                        <a:t>a calculé </a:t>
                      </a:r>
                      <a:r>
                        <a:rPr lang="fr-FR" sz="2000" kern="1200" dirty="0">
                          <a:solidFill>
                            <a:schemeClr val="tx1"/>
                          </a:solidFill>
                          <a:effectLst/>
                          <a:latin typeface="+mn-lt"/>
                          <a:ea typeface="+mn-ea"/>
                          <a:cs typeface="+mn-cs"/>
                        </a:rPr>
                        <a:t>l’addition.</a:t>
                      </a:r>
                    </a:p>
                    <a:p>
                      <a:pPr marL="0" marR="0" lvl="0" indent="0" algn="l" defTabSz="914400" rtl="0" eaLnBrk="1" fontAlgn="auto" latinLnBrk="0" hangingPunct="1">
                        <a:lnSpc>
                          <a:spcPct val="100000"/>
                        </a:lnSpc>
                        <a:spcBef>
                          <a:spcPts val="0"/>
                        </a:spcBef>
                        <a:spcAft>
                          <a:spcPts val="0"/>
                        </a:spcAft>
                        <a:buClrTx/>
                        <a:buSzTx/>
                        <a:buFontTx/>
                        <a:buNone/>
                        <a:tabLst/>
                        <a:defRPr/>
                      </a:pPr>
                      <a:r>
                        <a:rPr lang="fr-FR" sz="2000" kern="1200" dirty="0">
                          <a:solidFill>
                            <a:schemeClr val="tx1"/>
                          </a:solidFill>
                          <a:effectLst/>
                          <a:latin typeface="+mn-lt"/>
                          <a:ea typeface="+mn-ea"/>
                          <a:cs typeface="+mn-cs"/>
                        </a:rPr>
                        <a:t>Le cheval </a:t>
                      </a:r>
                      <a:r>
                        <a:rPr lang="fr-FR" sz="2000" kern="1200" dirty="0">
                          <a:solidFill>
                            <a:schemeClr val="accent2"/>
                          </a:solidFill>
                          <a:effectLst/>
                          <a:latin typeface="+mn-lt"/>
                          <a:ea typeface="+mn-ea"/>
                          <a:cs typeface="+mn-cs"/>
                        </a:rPr>
                        <a:t>a galopé </a:t>
                      </a:r>
                      <a:r>
                        <a:rPr lang="fr-FR" sz="2000" kern="1200" dirty="0">
                          <a:solidFill>
                            <a:schemeClr val="tx1"/>
                          </a:solidFill>
                          <a:effectLst/>
                          <a:latin typeface="+mn-lt"/>
                          <a:ea typeface="+mn-ea"/>
                          <a:cs typeface="+mn-cs"/>
                        </a:rPr>
                        <a:t>longtemps.</a:t>
                      </a:r>
                    </a:p>
                    <a:p>
                      <a:pPr marL="0" marR="0" lvl="0" indent="0" algn="l" defTabSz="914400" rtl="0" eaLnBrk="1" fontAlgn="auto" latinLnBrk="0" hangingPunct="1">
                        <a:lnSpc>
                          <a:spcPct val="100000"/>
                        </a:lnSpc>
                        <a:spcBef>
                          <a:spcPts val="0"/>
                        </a:spcBef>
                        <a:spcAft>
                          <a:spcPts val="0"/>
                        </a:spcAft>
                        <a:buClrTx/>
                        <a:buSzTx/>
                        <a:buFontTx/>
                        <a:buNone/>
                        <a:tabLst/>
                        <a:defRPr/>
                      </a:pPr>
                      <a:r>
                        <a:rPr lang="fr-FR" sz="2000" kern="1200" dirty="0">
                          <a:solidFill>
                            <a:schemeClr val="tx1"/>
                          </a:solidFill>
                          <a:effectLst/>
                          <a:latin typeface="+mn-lt"/>
                          <a:ea typeface="+mn-ea"/>
                          <a:cs typeface="+mn-cs"/>
                        </a:rPr>
                        <a:t>Ils </a:t>
                      </a:r>
                      <a:r>
                        <a:rPr lang="fr-FR" sz="2000" kern="1200" dirty="0">
                          <a:solidFill>
                            <a:schemeClr val="accent2"/>
                          </a:solidFill>
                          <a:effectLst/>
                          <a:latin typeface="+mn-lt"/>
                          <a:ea typeface="+mn-ea"/>
                          <a:cs typeface="+mn-cs"/>
                        </a:rPr>
                        <a:t>ont joué </a:t>
                      </a:r>
                      <a:r>
                        <a:rPr lang="fr-FR" sz="2000" kern="1200" dirty="0">
                          <a:solidFill>
                            <a:schemeClr val="tx1"/>
                          </a:solidFill>
                          <a:effectLst/>
                          <a:latin typeface="+mn-lt"/>
                          <a:ea typeface="+mn-ea"/>
                          <a:cs typeface="+mn-cs"/>
                        </a:rPr>
                        <a:t>aux échecs toute l’après-midi.</a:t>
                      </a:r>
                    </a:p>
                    <a:p>
                      <a:pPr marL="0" marR="0" lvl="0" indent="0" algn="l" defTabSz="914400" rtl="0" eaLnBrk="1" fontAlgn="auto" latinLnBrk="0" hangingPunct="1">
                        <a:lnSpc>
                          <a:spcPct val="100000"/>
                        </a:lnSpc>
                        <a:spcBef>
                          <a:spcPts val="0"/>
                        </a:spcBef>
                        <a:spcAft>
                          <a:spcPts val="0"/>
                        </a:spcAft>
                        <a:buClrTx/>
                        <a:buSzTx/>
                        <a:buFontTx/>
                        <a:buNone/>
                        <a:tabLst/>
                        <a:defRPr/>
                      </a:pPr>
                      <a:r>
                        <a:rPr lang="fr-FR" sz="1800" kern="1200" dirty="0">
                          <a:solidFill>
                            <a:schemeClr val="tx1"/>
                          </a:solidFill>
                          <a:effectLst/>
                          <a:latin typeface="+mn-lt"/>
                          <a:ea typeface="+mn-ea"/>
                          <a:cs typeface="+mn-cs"/>
                        </a:rPr>
                        <a:t>Elle </a:t>
                      </a:r>
                      <a:r>
                        <a:rPr lang="fr-FR" sz="1800" kern="1200" dirty="0">
                          <a:solidFill>
                            <a:schemeClr val="accent2"/>
                          </a:solidFill>
                          <a:effectLst/>
                          <a:latin typeface="+mn-lt"/>
                          <a:ea typeface="+mn-ea"/>
                          <a:cs typeface="+mn-cs"/>
                        </a:rPr>
                        <a:t>a ri </a:t>
                      </a:r>
                      <a:r>
                        <a:rPr lang="fr-FR" sz="1800" kern="1200" dirty="0">
                          <a:solidFill>
                            <a:schemeClr val="tx1"/>
                          </a:solidFill>
                          <a:effectLst/>
                          <a:latin typeface="+mn-lt"/>
                          <a:ea typeface="+mn-ea"/>
                          <a:cs typeface="+mn-cs"/>
                        </a:rPr>
                        <a:t>à mes blagues.</a:t>
                      </a:r>
                    </a:p>
                    <a:p>
                      <a:endParaRPr lang="fr-FR" sz="2000" dirty="0"/>
                    </a:p>
                  </a:txBody>
                  <a:tcPr/>
                </a:tc>
                <a:extLst>
                  <a:ext uri="{0D108BD9-81ED-4DB2-BD59-A6C34878D82A}">
                    <a16:rowId xmlns:a16="http://schemas.microsoft.com/office/drawing/2014/main" val="1567505918"/>
                  </a:ext>
                </a:extLst>
              </a:tr>
            </a:tbl>
          </a:graphicData>
        </a:graphic>
      </p:graphicFrame>
    </p:spTree>
    <p:extLst>
      <p:ext uri="{BB962C8B-B14F-4D97-AF65-F5344CB8AC3E}">
        <p14:creationId xmlns:p14="http://schemas.microsoft.com/office/powerpoint/2010/main" val="92972677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6456A0-99E7-F49F-7127-AC1048CE8B03}"/>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AAFC8333-6B98-68F0-64E1-75E35BE741EF}"/>
              </a:ext>
            </a:extLst>
          </p:cNvPr>
          <p:cNvSpPr>
            <a:spLocks noGrp="1"/>
          </p:cNvSpPr>
          <p:nvPr>
            <p:ph type="title"/>
          </p:nvPr>
        </p:nvSpPr>
        <p:spPr/>
        <p:txBody>
          <a:bodyPr/>
          <a:lstStyle/>
          <a:p>
            <a:r>
              <a:rPr lang="fr-FR" dirty="0"/>
              <a:t> </a:t>
            </a:r>
          </a:p>
        </p:txBody>
      </p:sp>
      <p:graphicFrame>
        <p:nvGraphicFramePr>
          <p:cNvPr id="4" name="Espace réservé du contenu 3">
            <a:extLst>
              <a:ext uri="{FF2B5EF4-FFF2-40B4-BE49-F238E27FC236}">
                <a16:creationId xmlns:a16="http://schemas.microsoft.com/office/drawing/2014/main" id="{604066CA-90B0-4186-D934-729DC37C4C2B}"/>
              </a:ext>
            </a:extLst>
          </p:cNvPr>
          <p:cNvGraphicFramePr>
            <a:graphicFrameLocks noGrp="1"/>
          </p:cNvGraphicFramePr>
          <p:nvPr>
            <p:ph idx="1"/>
            <p:extLst>
              <p:ext uri="{D42A27DB-BD31-4B8C-83A1-F6EECF244321}">
                <p14:modId xmlns:p14="http://schemas.microsoft.com/office/powerpoint/2010/main" val="2216331392"/>
              </p:ext>
            </p:extLst>
          </p:nvPr>
        </p:nvGraphicFramePr>
        <p:xfrm>
          <a:off x="541020" y="1615440"/>
          <a:ext cx="11109960" cy="3627120"/>
        </p:xfrm>
        <a:graphic>
          <a:graphicData uri="http://schemas.openxmlformats.org/drawingml/2006/table">
            <a:tbl>
              <a:tblPr firstRow="1" bandRow="1">
                <a:tableStyleId>{5940675A-B579-460E-94D1-54222C63F5DA}</a:tableStyleId>
              </a:tblPr>
              <a:tblGrid>
                <a:gridCol w="5392960">
                  <a:extLst>
                    <a:ext uri="{9D8B030D-6E8A-4147-A177-3AD203B41FA5}">
                      <a16:colId xmlns:a16="http://schemas.microsoft.com/office/drawing/2014/main" val="533510205"/>
                    </a:ext>
                  </a:extLst>
                </a:gridCol>
                <a:gridCol w="5717000">
                  <a:extLst>
                    <a:ext uri="{9D8B030D-6E8A-4147-A177-3AD203B41FA5}">
                      <a16:colId xmlns:a16="http://schemas.microsoft.com/office/drawing/2014/main" val="769251620"/>
                    </a:ext>
                  </a:extLst>
                </a:gridCol>
              </a:tblGrid>
              <a:tr h="393916">
                <a:tc>
                  <a:txBody>
                    <a:bodyPr/>
                    <a:lstStyle/>
                    <a:p>
                      <a:pPr algn="ctr"/>
                      <a:r>
                        <a:rPr lang="fr-FR" sz="2000" b="1" dirty="0"/>
                        <a:t>avec l’auxiliaire </a:t>
                      </a:r>
                      <a:r>
                        <a:rPr lang="fr-FR" sz="2000" b="1" i="1" dirty="0"/>
                        <a:t>être</a:t>
                      </a:r>
                    </a:p>
                  </a:txBody>
                  <a:tcPr>
                    <a:solidFill>
                      <a:schemeClr val="accent5">
                        <a:lumMod val="20000"/>
                        <a:lumOff val="80000"/>
                      </a:schemeClr>
                    </a:solidFill>
                  </a:tcPr>
                </a:tc>
                <a:tc>
                  <a:txBody>
                    <a:bodyPr/>
                    <a:lstStyle/>
                    <a:p>
                      <a:pPr algn="ctr"/>
                      <a:r>
                        <a:rPr lang="fr-FR" sz="2000" b="1" dirty="0"/>
                        <a:t>avec l’auxiliaire </a:t>
                      </a:r>
                      <a:r>
                        <a:rPr lang="fr-FR" sz="2000" b="1" i="1" dirty="0"/>
                        <a:t>avoir</a:t>
                      </a:r>
                    </a:p>
                  </a:txBody>
                  <a:tcPr>
                    <a:solidFill>
                      <a:schemeClr val="accent5">
                        <a:lumMod val="20000"/>
                        <a:lumOff val="80000"/>
                      </a:schemeClr>
                    </a:solidFill>
                  </a:tcPr>
                </a:tc>
                <a:extLst>
                  <a:ext uri="{0D108BD9-81ED-4DB2-BD59-A6C34878D82A}">
                    <a16:rowId xmlns:a16="http://schemas.microsoft.com/office/drawing/2014/main" val="3718361136"/>
                  </a:ext>
                </a:extLst>
              </a:tr>
              <a:tr h="1454461">
                <a:tc>
                  <a:txBody>
                    <a:bodyPr/>
                    <a:lstStyle/>
                    <a:p>
                      <a:r>
                        <a:rPr lang="fr-FR" sz="2000" kern="1200" dirty="0">
                          <a:solidFill>
                            <a:schemeClr val="tx1"/>
                          </a:solidFill>
                          <a:effectLst/>
                          <a:latin typeface="+mn-lt"/>
                          <a:ea typeface="+mn-ea"/>
                          <a:cs typeface="+mn-cs"/>
                        </a:rPr>
                        <a:t>Il </a:t>
                      </a:r>
                      <a:r>
                        <a:rPr lang="fr-FR" sz="2000" kern="1200" dirty="0">
                          <a:solidFill>
                            <a:schemeClr val="accent2"/>
                          </a:solidFill>
                          <a:effectLst/>
                          <a:latin typeface="+mn-lt"/>
                          <a:ea typeface="+mn-ea"/>
                          <a:cs typeface="+mn-cs"/>
                        </a:rPr>
                        <a:t>est allé </a:t>
                      </a:r>
                      <a:r>
                        <a:rPr lang="fr-FR" sz="2000" kern="1200" dirty="0">
                          <a:solidFill>
                            <a:schemeClr val="tx1"/>
                          </a:solidFill>
                          <a:effectLst/>
                          <a:latin typeface="+mn-lt"/>
                          <a:ea typeface="+mn-ea"/>
                          <a:cs typeface="+mn-cs"/>
                        </a:rPr>
                        <a:t>à l’école.</a:t>
                      </a:r>
                    </a:p>
                    <a:p>
                      <a:pPr marL="0" marR="0" lvl="0" indent="0" algn="l" defTabSz="914400" rtl="0" eaLnBrk="1" fontAlgn="auto" latinLnBrk="0" hangingPunct="1">
                        <a:lnSpc>
                          <a:spcPct val="100000"/>
                        </a:lnSpc>
                        <a:spcBef>
                          <a:spcPts val="0"/>
                        </a:spcBef>
                        <a:spcAft>
                          <a:spcPts val="0"/>
                        </a:spcAft>
                        <a:buClrTx/>
                        <a:buSzTx/>
                        <a:buFontTx/>
                        <a:buNone/>
                        <a:tabLst/>
                        <a:defRPr/>
                      </a:pPr>
                      <a:r>
                        <a:rPr lang="fr-FR" sz="2000" kern="1200" dirty="0">
                          <a:solidFill>
                            <a:schemeClr val="tx1"/>
                          </a:solidFill>
                          <a:effectLst/>
                          <a:latin typeface="+mn-lt"/>
                          <a:ea typeface="+mn-ea"/>
                          <a:cs typeface="+mn-cs"/>
                        </a:rPr>
                        <a:t>Elle </a:t>
                      </a:r>
                      <a:r>
                        <a:rPr lang="fr-FR" sz="2000" kern="1200" dirty="0">
                          <a:solidFill>
                            <a:schemeClr val="accent2"/>
                          </a:solidFill>
                          <a:effectLst/>
                          <a:latin typeface="+mn-lt"/>
                          <a:ea typeface="+mn-ea"/>
                          <a:cs typeface="+mn-cs"/>
                        </a:rPr>
                        <a:t>est arrivée </a:t>
                      </a:r>
                      <a:r>
                        <a:rPr lang="fr-FR" sz="2000" kern="1200" dirty="0">
                          <a:solidFill>
                            <a:schemeClr val="tx1"/>
                          </a:solidFill>
                          <a:effectLst/>
                          <a:latin typeface="+mn-lt"/>
                          <a:ea typeface="+mn-ea"/>
                          <a:cs typeface="+mn-cs"/>
                        </a:rPr>
                        <a:t>chez son copain.</a:t>
                      </a:r>
                    </a:p>
                    <a:p>
                      <a:pPr marL="0" marR="0" lvl="0" indent="0" algn="l" defTabSz="914400" rtl="0" eaLnBrk="1" fontAlgn="auto" latinLnBrk="0" hangingPunct="1">
                        <a:lnSpc>
                          <a:spcPct val="100000"/>
                        </a:lnSpc>
                        <a:spcBef>
                          <a:spcPts val="0"/>
                        </a:spcBef>
                        <a:spcAft>
                          <a:spcPts val="0"/>
                        </a:spcAft>
                        <a:buClrTx/>
                        <a:buSzTx/>
                        <a:buFontTx/>
                        <a:buNone/>
                        <a:tabLst/>
                        <a:defRPr/>
                      </a:pPr>
                      <a:r>
                        <a:rPr lang="fr-FR" sz="2000" kern="1200" dirty="0">
                          <a:solidFill>
                            <a:schemeClr val="tx1"/>
                          </a:solidFill>
                          <a:effectLst/>
                          <a:latin typeface="+mn-lt"/>
                          <a:ea typeface="+mn-ea"/>
                          <a:cs typeface="+mn-cs"/>
                        </a:rPr>
                        <a:t>Je </a:t>
                      </a:r>
                      <a:r>
                        <a:rPr lang="fr-FR" sz="2000" kern="1200" dirty="0">
                          <a:solidFill>
                            <a:schemeClr val="accent2"/>
                          </a:solidFill>
                          <a:effectLst/>
                          <a:latin typeface="+mn-lt"/>
                          <a:ea typeface="+mn-ea"/>
                          <a:cs typeface="+mn-cs"/>
                        </a:rPr>
                        <a:t>suis devenu </a:t>
                      </a:r>
                      <a:r>
                        <a:rPr lang="fr-FR" sz="2000" kern="1200" dirty="0">
                          <a:solidFill>
                            <a:schemeClr val="tx1"/>
                          </a:solidFill>
                          <a:effectLst/>
                          <a:latin typeface="+mn-lt"/>
                          <a:ea typeface="+mn-ea"/>
                          <a:cs typeface="+mn-cs"/>
                        </a:rPr>
                        <a:t>riche.</a:t>
                      </a:r>
                    </a:p>
                    <a:p>
                      <a:pPr marL="0" marR="0" lvl="0" indent="0" algn="l" defTabSz="914400" rtl="0" eaLnBrk="1" fontAlgn="auto" latinLnBrk="0" hangingPunct="1">
                        <a:lnSpc>
                          <a:spcPct val="100000"/>
                        </a:lnSpc>
                        <a:spcBef>
                          <a:spcPts val="0"/>
                        </a:spcBef>
                        <a:spcAft>
                          <a:spcPts val="0"/>
                        </a:spcAft>
                        <a:buClrTx/>
                        <a:buSzTx/>
                        <a:buFontTx/>
                        <a:buNone/>
                        <a:tabLst/>
                        <a:defRPr/>
                      </a:pPr>
                      <a:r>
                        <a:rPr lang="fr-FR" sz="1800" kern="1200" dirty="0">
                          <a:solidFill>
                            <a:schemeClr val="tx1"/>
                          </a:solidFill>
                          <a:effectLst/>
                          <a:latin typeface="+mn-lt"/>
                          <a:ea typeface="+mn-ea"/>
                          <a:cs typeface="+mn-cs"/>
                        </a:rPr>
                        <a:t>Les chatons </a:t>
                      </a:r>
                      <a:r>
                        <a:rPr lang="fr-FR" sz="1800" kern="1200" dirty="0">
                          <a:solidFill>
                            <a:schemeClr val="accent2"/>
                          </a:solidFill>
                          <a:effectLst/>
                          <a:latin typeface="+mn-lt"/>
                          <a:ea typeface="+mn-ea"/>
                          <a:cs typeface="+mn-cs"/>
                        </a:rPr>
                        <a:t>sont nés </a:t>
                      </a:r>
                      <a:r>
                        <a:rPr lang="fr-FR" sz="1800" kern="1200" dirty="0">
                          <a:solidFill>
                            <a:schemeClr val="tx1"/>
                          </a:solidFill>
                          <a:effectLst/>
                          <a:latin typeface="+mn-lt"/>
                          <a:ea typeface="+mn-ea"/>
                          <a:cs typeface="+mn-cs"/>
                        </a:rPr>
                        <a:t>hier.</a:t>
                      </a:r>
                    </a:p>
                    <a:p>
                      <a:pPr marL="0" marR="0" lvl="0" indent="0" algn="l" defTabSz="914400" rtl="0" eaLnBrk="1" fontAlgn="auto" latinLnBrk="0" hangingPunct="1">
                        <a:lnSpc>
                          <a:spcPct val="100000"/>
                        </a:lnSpc>
                        <a:spcBef>
                          <a:spcPts val="0"/>
                        </a:spcBef>
                        <a:spcAft>
                          <a:spcPts val="0"/>
                        </a:spcAft>
                        <a:buClrTx/>
                        <a:buSzTx/>
                        <a:buFontTx/>
                        <a:buNone/>
                        <a:tabLst/>
                        <a:defRPr/>
                      </a:pPr>
                      <a:r>
                        <a:rPr lang="fr-FR" sz="1800" kern="1200" dirty="0">
                          <a:solidFill>
                            <a:schemeClr val="tx1"/>
                          </a:solidFill>
                          <a:effectLst/>
                          <a:latin typeface="+mn-lt"/>
                          <a:ea typeface="+mn-ea"/>
                          <a:cs typeface="+mn-cs"/>
                        </a:rPr>
                        <a:t>Luc </a:t>
                      </a:r>
                      <a:r>
                        <a:rPr lang="fr-FR" sz="1800" kern="1200" dirty="0">
                          <a:solidFill>
                            <a:schemeClr val="accent2"/>
                          </a:solidFill>
                          <a:effectLst/>
                          <a:latin typeface="+mn-lt"/>
                          <a:ea typeface="+mn-ea"/>
                          <a:cs typeface="+mn-cs"/>
                        </a:rPr>
                        <a:t>est parti </a:t>
                      </a:r>
                      <a:r>
                        <a:rPr lang="fr-FR" sz="1800" kern="1200" dirty="0">
                          <a:solidFill>
                            <a:schemeClr val="tx1"/>
                          </a:solidFill>
                          <a:effectLst/>
                          <a:latin typeface="+mn-lt"/>
                          <a:ea typeface="+mn-ea"/>
                          <a:cs typeface="+mn-cs"/>
                        </a:rPr>
                        <a:t>ce matin.</a:t>
                      </a:r>
                    </a:p>
                    <a:p>
                      <a:pPr marL="0" marR="0" lvl="0" indent="0" algn="l" defTabSz="914400" rtl="0" eaLnBrk="1" fontAlgn="auto" latinLnBrk="0" hangingPunct="1">
                        <a:lnSpc>
                          <a:spcPct val="100000"/>
                        </a:lnSpc>
                        <a:spcBef>
                          <a:spcPts val="0"/>
                        </a:spcBef>
                        <a:spcAft>
                          <a:spcPts val="0"/>
                        </a:spcAft>
                        <a:buClrTx/>
                        <a:buSzTx/>
                        <a:buFontTx/>
                        <a:buNone/>
                        <a:tabLst/>
                        <a:defRPr/>
                      </a:pPr>
                      <a:r>
                        <a:rPr lang="fr-FR" sz="1800" kern="1200" dirty="0">
                          <a:solidFill>
                            <a:schemeClr val="tx1"/>
                          </a:solidFill>
                          <a:effectLst/>
                          <a:latin typeface="+mn-lt"/>
                          <a:ea typeface="+mn-ea"/>
                          <a:cs typeface="+mn-cs"/>
                        </a:rPr>
                        <a:t>Il </a:t>
                      </a:r>
                      <a:r>
                        <a:rPr lang="fr-FR" sz="1800" kern="1200" dirty="0">
                          <a:solidFill>
                            <a:schemeClr val="accent2"/>
                          </a:solidFill>
                          <a:effectLst/>
                          <a:latin typeface="+mn-lt"/>
                          <a:ea typeface="+mn-ea"/>
                          <a:cs typeface="+mn-cs"/>
                        </a:rPr>
                        <a:t>est resté </a:t>
                      </a:r>
                      <a:r>
                        <a:rPr lang="fr-FR" sz="1800" kern="1200" dirty="0">
                          <a:solidFill>
                            <a:schemeClr val="tx1"/>
                          </a:solidFill>
                          <a:effectLst/>
                          <a:latin typeface="+mn-lt"/>
                          <a:ea typeface="+mn-ea"/>
                          <a:cs typeface="+mn-cs"/>
                        </a:rPr>
                        <a:t>dans le salon jusqu’au bout de la nuit.</a:t>
                      </a:r>
                    </a:p>
                    <a:p>
                      <a:pPr marL="0" marR="0" lvl="0" indent="0" algn="l" defTabSz="914400" rtl="0" eaLnBrk="1" fontAlgn="auto" latinLnBrk="0" hangingPunct="1">
                        <a:lnSpc>
                          <a:spcPct val="100000"/>
                        </a:lnSpc>
                        <a:spcBef>
                          <a:spcPts val="0"/>
                        </a:spcBef>
                        <a:spcAft>
                          <a:spcPts val="0"/>
                        </a:spcAft>
                        <a:buClrTx/>
                        <a:buSzTx/>
                        <a:buFontTx/>
                        <a:buNone/>
                        <a:tabLst/>
                        <a:defRPr/>
                      </a:pPr>
                      <a:r>
                        <a:rPr lang="fr-FR" sz="1800" kern="1200" dirty="0">
                          <a:solidFill>
                            <a:schemeClr val="tx1"/>
                          </a:solidFill>
                          <a:effectLst/>
                          <a:latin typeface="+mn-lt"/>
                          <a:ea typeface="+mn-ea"/>
                          <a:cs typeface="+mn-cs"/>
                        </a:rPr>
                        <a:t>Elle </a:t>
                      </a:r>
                      <a:r>
                        <a:rPr lang="fr-FR" sz="1800" kern="1200" dirty="0">
                          <a:solidFill>
                            <a:schemeClr val="accent2"/>
                          </a:solidFill>
                          <a:effectLst/>
                          <a:latin typeface="+mn-lt"/>
                          <a:ea typeface="+mn-ea"/>
                          <a:cs typeface="+mn-cs"/>
                        </a:rPr>
                        <a:t>s’est amusée </a:t>
                      </a:r>
                      <a:r>
                        <a:rPr lang="fr-FR" sz="1800" kern="1200" dirty="0">
                          <a:solidFill>
                            <a:schemeClr val="tx1"/>
                          </a:solidFill>
                          <a:effectLst/>
                          <a:latin typeface="+mn-lt"/>
                          <a:ea typeface="+mn-ea"/>
                          <a:cs typeface="+mn-cs"/>
                        </a:rPr>
                        <a:t>lors de cette fête.</a:t>
                      </a:r>
                    </a:p>
                    <a:p>
                      <a:pPr marL="0" marR="0" lvl="0" indent="0" algn="l" defTabSz="914400" rtl="0" eaLnBrk="1" fontAlgn="auto" latinLnBrk="0" hangingPunct="1">
                        <a:lnSpc>
                          <a:spcPct val="100000"/>
                        </a:lnSpc>
                        <a:spcBef>
                          <a:spcPts val="0"/>
                        </a:spcBef>
                        <a:spcAft>
                          <a:spcPts val="0"/>
                        </a:spcAft>
                        <a:buClrTx/>
                        <a:buSzTx/>
                        <a:buFontTx/>
                        <a:buNone/>
                        <a:tabLst/>
                        <a:defRPr/>
                      </a:pPr>
                      <a:r>
                        <a:rPr lang="fr-FR" sz="1800" kern="1200" dirty="0">
                          <a:solidFill>
                            <a:schemeClr val="tx1"/>
                          </a:solidFill>
                          <a:effectLst/>
                          <a:latin typeface="+mn-lt"/>
                          <a:ea typeface="+mn-ea"/>
                          <a:cs typeface="+mn-cs"/>
                        </a:rPr>
                        <a:t>Il </a:t>
                      </a:r>
                      <a:r>
                        <a:rPr lang="fr-FR" sz="1800" kern="1200" dirty="0">
                          <a:solidFill>
                            <a:schemeClr val="accent2"/>
                          </a:solidFill>
                          <a:effectLst/>
                          <a:latin typeface="+mn-lt"/>
                          <a:ea typeface="+mn-ea"/>
                          <a:cs typeface="+mn-cs"/>
                        </a:rPr>
                        <a:t>s’est promené </a:t>
                      </a:r>
                      <a:r>
                        <a:rPr lang="fr-FR" sz="1800" kern="1200" dirty="0">
                          <a:solidFill>
                            <a:schemeClr val="tx1"/>
                          </a:solidFill>
                          <a:effectLst/>
                          <a:latin typeface="+mn-lt"/>
                          <a:ea typeface="+mn-ea"/>
                          <a:cs typeface="+mn-cs"/>
                        </a:rPr>
                        <a:t>sur le port.</a:t>
                      </a:r>
                    </a:p>
                    <a:p>
                      <a:pPr marL="0" marR="0" lvl="0" indent="0" algn="l" defTabSz="914400" rtl="0" eaLnBrk="1" fontAlgn="auto" latinLnBrk="0" hangingPunct="1">
                        <a:lnSpc>
                          <a:spcPct val="100000"/>
                        </a:lnSpc>
                        <a:spcBef>
                          <a:spcPts val="0"/>
                        </a:spcBef>
                        <a:spcAft>
                          <a:spcPts val="0"/>
                        </a:spcAft>
                        <a:buClrTx/>
                        <a:buSzTx/>
                        <a:buFontTx/>
                        <a:buNone/>
                        <a:tabLst/>
                        <a:defRPr/>
                      </a:pPr>
                      <a:r>
                        <a:rPr lang="fr-FR" sz="1800" kern="1200" dirty="0">
                          <a:solidFill>
                            <a:schemeClr val="tx1"/>
                          </a:solidFill>
                          <a:effectLst/>
                          <a:latin typeface="+mn-lt"/>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fr-FR" sz="1800" kern="1200" dirty="0">
                        <a:solidFill>
                          <a:schemeClr val="tx1"/>
                        </a:solidFill>
                        <a:effectLst/>
                        <a:latin typeface="+mn-lt"/>
                        <a:ea typeface="+mn-ea"/>
                        <a:cs typeface="+mn-cs"/>
                      </a:endParaRPr>
                    </a:p>
                    <a:p>
                      <a:endParaRPr lang="fr-FR" sz="2000" kern="1200" dirty="0">
                        <a:solidFill>
                          <a:schemeClr val="tx1"/>
                        </a:solidFill>
                        <a:effectLst/>
                        <a:latin typeface="+mn-lt"/>
                        <a:ea typeface="+mn-ea"/>
                        <a:cs typeface="+mn-cs"/>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2000" kern="1200" dirty="0">
                          <a:solidFill>
                            <a:schemeClr val="tx1"/>
                          </a:solidFill>
                          <a:effectLst/>
                          <a:latin typeface="+mn-lt"/>
                          <a:ea typeface="+mn-ea"/>
                          <a:cs typeface="+mn-cs"/>
                        </a:rPr>
                        <a:t>Il </a:t>
                      </a:r>
                      <a:r>
                        <a:rPr lang="fr-FR" sz="2000" kern="1200" dirty="0">
                          <a:solidFill>
                            <a:schemeClr val="accent2"/>
                          </a:solidFill>
                          <a:effectLst/>
                          <a:latin typeface="+mn-lt"/>
                          <a:ea typeface="+mn-ea"/>
                          <a:cs typeface="+mn-cs"/>
                        </a:rPr>
                        <a:t>a calculé </a:t>
                      </a:r>
                      <a:r>
                        <a:rPr lang="fr-FR" sz="2000" kern="1200" dirty="0">
                          <a:solidFill>
                            <a:schemeClr val="tx1"/>
                          </a:solidFill>
                          <a:effectLst/>
                          <a:latin typeface="+mn-lt"/>
                          <a:ea typeface="+mn-ea"/>
                          <a:cs typeface="+mn-cs"/>
                        </a:rPr>
                        <a:t>l’addition.</a:t>
                      </a:r>
                    </a:p>
                    <a:p>
                      <a:pPr marL="0" marR="0" lvl="0" indent="0" algn="l" defTabSz="914400" rtl="0" eaLnBrk="1" fontAlgn="auto" latinLnBrk="0" hangingPunct="1">
                        <a:lnSpc>
                          <a:spcPct val="100000"/>
                        </a:lnSpc>
                        <a:spcBef>
                          <a:spcPts val="0"/>
                        </a:spcBef>
                        <a:spcAft>
                          <a:spcPts val="0"/>
                        </a:spcAft>
                        <a:buClrTx/>
                        <a:buSzTx/>
                        <a:buFontTx/>
                        <a:buNone/>
                        <a:tabLst/>
                        <a:defRPr/>
                      </a:pPr>
                      <a:r>
                        <a:rPr lang="fr-FR" sz="2000" kern="1200" dirty="0">
                          <a:solidFill>
                            <a:schemeClr val="tx1"/>
                          </a:solidFill>
                          <a:effectLst/>
                          <a:latin typeface="+mn-lt"/>
                          <a:ea typeface="+mn-ea"/>
                          <a:cs typeface="+mn-cs"/>
                        </a:rPr>
                        <a:t>Le cheval </a:t>
                      </a:r>
                      <a:r>
                        <a:rPr lang="fr-FR" sz="2000" kern="1200" dirty="0">
                          <a:solidFill>
                            <a:schemeClr val="accent2"/>
                          </a:solidFill>
                          <a:effectLst/>
                          <a:latin typeface="+mn-lt"/>
                          <a:ea typeface="+mn-ea"/>
                          <a:cs typeface="+mn-cs"/>
                        </a:rPr>
                        <a:t>a galopé </a:t>
                      </a:r>
                      <a:r>
                        <a:rPr lang="fr-FR" sz="2000" kern="1200" dirty="0">
                          <a:solidFill>
                            <a:schemeClr val="tx1"/>
                          </a:solidFill>
                          <a:effectLst/>
                          <a:latin typeface="+mn-lt"/>
                          <a:ea typeface="+mn-ea"/>
                          <a:cs typeface="+mn-cs"/>
                        </a:rPr>
                        <a:t>longtemps.</a:t>
                      </a:r>
                    </a:p>
                    <a:p>
                      <a:pPr marL="0" marR="0" lvl="0" indent="0" algn="l" defTabSz="914400" rtl="0" eaLnBrk="1" fontAlgn="auto" latinLnBrk="0" hangingPunct="1">
                        <a:lnSpc>
                          <a:spcPct val="100000"/>
                        </a:lnSpc>
                        <a:spcBef>
                          <a:spcPts val="0"/>
                        </a:spcBef>
                        <a:spcAft>
                          <a:spcPts val="0"/>
                        </a:spcAft>
                        <a:buClrTx/>
                        <a:buSzTx/>
                        <a:buFontTx/>
                        <a:buNone/>
                        <a:tabLst/>
                        <a:defRPr/>
                      </a:pPr>
                      <a:r>
                        <a:rPr lang="fr-FR" sz="2000" kern="1200" dirty="0">
                          <a:solidFill>
                            <a:schemeClr val="tx1"/>
                          </a:solidFill>
                          <a:effectLst/>
                          <a:latin typeface="+mn-lt"/>
                          <a:ea typeface="+mn-ea"/>
                          <a:cs typeface="+mn-cs"/>
                        </a:rPr>
                        <a:t>Ils </a:t>
                      </a:r>
                      <a:r>
                        <a:rPr lang="fr-FR" sz="2000" kern="1200" dirty="0">
                          <a:solidFill>
                            <a:schemeClr val="accent2"/>
                          </a:solidFill>
                          <a:effectLst/>
                          <a:latin typeface="+mn-lt"/>
                          <a:ea typeface="+mn-ea"/>
                          <a:cs typeface="+mn-cs"/>
                        </a:rPr>
                        <a:t>ont joué </a:t>
                      </a:r>
                      <a:r>
                        <a:rPr lang="fr-FR" sz="2000" kern="1200" dirty="0">
                          <a:solidFill>
                            <a:schemeClr val="tx1"/>
                          </a:solidFill>
                          <a:effectLst/>
                          <a:latin typeface="+mn-lt"/>
                          <a:ea typeface="+mn-ea"/>
                          <a:cs typeface="+mn-cs"/>
                        </a:rPr>
                        <a:t>aux échecs toute l’après-midi.</a:t>
                      </a:r>
                    </a:p>
                    <a:p>
                      <a:pPr marL="0" marR="0" lvl="0" indent="0" algn="l" defTabSz="914400" rtl="0" eaLnBrk="1" fontAlgn="auto" latinLnBrk="0" hangingPunct="1">
                        <a:lnSpc>
                          <a:spcPct val="100000"/>
                        </a:lnSpc>
                        <a:spcBef>
                          <a:spcPts val="0"/>
                        </a:spcBef>
                        <a:spcAft>
                          <a:spcPts val="0"/>
                        </a:spcAft>
                        <a:buClrTx/>
                        <a:buSzTx/>
                        <a:buFontTx/>
                        <a:buNone/>
                        <a:tabLst/>
                        <a:defRPr/>
                      </a:pPr>
                      <a:r>
                        <a:rPr lang="fr-FR" sz="1800" kern="1200" dirty="0">
                          <a:solidFill>
                            <a:schemeClr val="tx1"/>
                          </a:solidFill>
                          <a:effectLst/>
                          <a:latin typeface="+mn-lt"/>
                          <a:ea typeface="+mn-ea"/>
                          <a:cs typeface="+mn-cs"/>
                        </a:rPr>
                        <a:t>Elle </a:t>
                      </a:r>
                      <a:r>
                        <a:rPr lang="fr-FR" sz="1800" kern="1200" dirty="0">
                          <a:solidFill>
                            <a:schemeClr val="accent2"/>
                          </a:solidFill>
                          <a:effectLst/>
                          <a:latin typeface="+mn-lt"/>
                          <a:ea typeface="+mn-ea"/>
                          <a:cs typeface="+mn-cs"/>
                        </a:rPr>
                        <a:t>a ri </a:t>
                      </a:r>
                      <a:r>
                        <a:rPr lang="fr-FR" sz="1800" kern="1200" dirty="0">
                          <a:solidFill>
                            <a:schemeClr val="tx1"/>
                          </a:solidFill>
                          <a:effectLst/>
                          <a:latin typeface="+mn-lt"/>
                          <a:ea typeface="+mn-ea"/>
                          <a:cs typeface="+mn-cs"/>
                        </a:rPr>
                        <a:t>à mes blagues.</a:t>
                      </a:r>
                    </a:p>
                    <a:p>
                      <a:endParaRPr lang="fr-FR" sz="2000" dirty="0"/>
                    </a:p>
                  </a:txBody>
                  <a:tcPr/>
                </a:tc>
                <a:extLst>
                  <a:ext uri="{0D108BD9-81ED-4DB2-BD59-A6C34878D82A}">
                    <a16:rowId xmlns:a16="http://schemas.microsoft.com/office/drawing/2014/main" val="1567505918"/>
                  </a:ext>
                </a:extLst>
              </a:tr>
            </a:tbl>
          </a:graphicData>
        </a:graphic>
      </p:graphicFrame>
    </p:spTree>
    <p:extLst>
      <p:ext uri="{BB962C8B-B14F-4D97-AF65-F5344CB8AC3E}">
        <p14:creationId xmlns:p14="http://schemas.microsoft.com/office/powerpoint/2010/main" val="194436773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5B27D3-EF48-F0DC-441C-41D7F4B0CF92}"/>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A80A0577-D1A0-82E3-0E5E-211811312532}"/>
              </a:ext>
            </a:extLst>
          </p:cNvPr>
          <p:cNvSpPr>
            <a:spLocks noGrp="1"/>
          </p:cNvSpPr>
          <p:nvPr>
            <p:ph type="title"/>
          </p:nvPr>
        </p:nvSpPr>
        <p:spPr/>
        <p:txBody>
          <a:bodyPr/>
          <a:lstStyle/>
          <a:p>
            <a:r>
              <a:rPr lang="fr-FR" dirty="0"/>
              <a:t> </a:t>
            </a:r>
          </a:p>
        </p:txBody>
      </p:sp>
      <p:graphicFrame>
        <p:nvGraphicFramePr>
          <p:cNvPr id="4" name="Espace réservé du contenu 3">
            <a:extLst>
              <a:ext uri="{FF2B5EF4-FFF2-40B4-BE49-F238E27FC236}">
                <a16:creationId xmlns:a16="http://schemas.microsoft.com/office/drawing/2014/main" id="{CC2D6E78-5D9F-9DEA-BA0C-C4D86B3D8043}"/>
              </a:ext>
            </a:extLst>
          </p:cNvPr>
          <p:cNvGraphicFramePr>
            <a:graphicFrameLocks noGrp="1"/>
          </p:cNvGraphicFramePr>
          <p:nvPr>
            <p:ph idx="1"/>
            <p:extLst>
              <p:ext uri="{D42A27DB-BD31-4B8C-83A1-F6EECF244321}">
                <p14:modId xmlns:p14="http://schemas.microsoft.com/office/powerpoint/2010/main" val="2965244138"/>
              </p:ext>
            </p:extLst>
          </p:nvPr>
        </p:nvGraphicFramePr>
        <p:xfrm>
          <a:off x="541020" y="1491037"/>
          <a:ext cx="11109960" cy="3230880"/>
        </p:xfrm>
        <a:graphic>
          <a:graphicData uri="http://schemas.openxmlformats.org/drawingml/2006/table">
            <a:tbl>
              <a:tblPr firstRow="1" bandRow="1">
                <a:tableStyleId>{5940675A-B579-460E-94D1-54222C63F5DA}</a:tableStyleId>
              </a:tblPr>
              <a:tblGrid>
                <a:gridCol w="5392960">
                  <a:extLst>
                    <a:ext uri="{9D8B030D-6E8A-4147-A177-3AD203B41FA5}">
                      <a16:colId xmlns:a16="http://schemas.microsoft.com/office/drawing/2014/main" val="533510205"/>
                    </a:ext>
                  </a:extLst>
                </a:gridCol>
                <a:gridCol w="5717000">
                  <a:extLst>
                    <a:ext uri="{9D8B030D-6E8A-4147-A177-3AD203B41FA5}">
                      <a16:colId xmlns:a16="http://schemas.microsoft.com/office/drawing/2014/main" val="769251620"/>
                    </a:ext>
                  </a:extLst>
                </a:gridCol>
              </a:tblGrid>
              <a:tr h="393916">
                <a:tc>
                  <a:txBody>
                    <a:bodyPr/>
                    <a:lstStyle/>
                    <a:p>
                      <a:pPr algn="ctr"/>
                      <a:r>
                        <a:rPr lang="fr-FR" sz="2000" b="1" dirty="0"/>
                        <a:t>avec l’auxiliaire </a:t>
                      </a:r>
                      <a:r>
                        <a:rPr lang="fr-FR" sz="2000" b="1" i="1" dirty="0"/>
                        <a:t>être</a:t>
                      </a:r>
                    </a:p>
                  </a:txBody>
                  <a:tcPr>
                    <a:solidFill>
                      <a:schemeClr val="accent5">
                        <a:lumMod val="20000"/>
                        <a:lumOff val="80000"/>
                      </a:schemeClr>
                    </a:solidFill>
                  </a:tcPr>
                </a:tc>
                <a:tc>
                  <a:txBody>
                    <a:bodyPr/>
                    <a:lstStyle/>
                    <a:p>
                      <a:pPr algn="ctr"/>
                      <a:r>
                        <a:rPr lang="fr-FR" sz="2000" b="1" dirty="0"/>
                        <a:t>avec l’auxiliaire </a:t>
                      </a:r>
                      <a:r>
                        <a:rPr lang="fr-FR" sz="2000" b="1" i="1" dirty="0"/>
                        <a:t>avoir</a:t>
                      </a:r>
                    </a:p>
                  </a:txBody>
                  <a:tcPr>
                    <a:solidFill>
                      <a:schemeClr val="accent5">
                        <a:lumMod val="20000"/>
                        <a:lumOff val="80000"/>
                      </a:schemeClr>
                    </a:solidFill>
                  </a:tcPr>
                </a:tc>
                <a:extLst>
                  <a:ext uri="{0D108BD9-81ED-4DB2-BD59-A6C34878D82A}">
                    <a16:rowId xmlns:a16="http://schemas.microsoft.com/office/drawing/2014/main" val="3718361136"/>
                  </a:ext>
                </a:extLst>
              </a:tr>
              <a:tr h="1454461">
                <a:tc>
                  <a:txBody>
                    <a:bodyPr/>
                    <a:lstStyle/>
                    <a:p>
                      <a:r>
                        <a:rPr lang="fr-FR" sz="2000" kern="1200" dirty="0">
                          <a:solidFill>
                            <a:schemeClr val="tx1"/>
                          </a:solidFill>
                          <a:effectLst/>
                          <a:latin typeface="+mn-lt"/>
                          <a:ea typeface="+mn-ea"/>
                          <a:cs typeface="+mn-cs"/>
                        </a:rPr>
                        <a:t>Il </a:t>
                      </a:r>
                      <a:r>
                        <a:rPr lang="fr-FR" sz="2000" kern="1200" dirty="0">
                          <a:solidFill>
                            <a:schemeClr val="accent2"/>
                          </a:solidFill>
                          <a:effectLst/>
                          <a:latin typeface="+mn-lt"/>
                          <a:ea typeface="+mn-ea"/>
                          <a:cs typeface="+mn-cs"/>
                        </a:rPr>
                        <a:t>est allé </a:t>
                      </a:r>
                      <a:r>
                        <a:rPr lang="fr-FR" sz="2000" kern="1200" dirty="0">
                          <a:solidFill>
                            <a:schemeClr val="tx1"/>
                          </a:solidFill>
                          <a:effectLst/>
                          <a:latin typeface="+mn-lt"/>
                          <a:ea typeface="+mn-ea"/>
                          <a:cs typeface="+mn-cs"/>
                        </a:rPr>
                        <a:t>à l’école.</a:t>
                      </a:r>
                    </a:p>
                    <a:p>
                      <a:pPr marL="0" marR="0" lvl="0" indent="0" algn="l" defTabSz="914400" rtl="0" eaLnBrk="1" fontAlgn="auto" latinLnBrk="0" hangingPunct="1">
                        <a:lnSpc>
                          <a:spcPct val="100000"/>
                        </a:lnSpc>
                        <a:spcBef>
                          <a:spcPts val="0"/>
                        </a:spcBef>
                        <a:spcAft>
                          <a:spcPts val="0"/>
                        </a:spcAft>
                        <a:buClrTx/>
                        <a:buSzTx/>
                        <a:buFontTx/>
                        <a:buNone/>
                        <a:tabLst/>
                        <a:defRPr/>
                      </a:pPr>
                      <a:r>
                        <a:rPr lang="fr-FR" sz="2000" kern="1200" dirty="0">
                          <a:solidFill>
                            <a:schemeClr val="tx1"/>
                          </a:solidFill>
                          <a:effectLst/>
                          <a:latin typeface="+mn-lt"/>
                          <a:ea typeface="+mn-ea"/>
                          <a:cs typeface="+mn-cs"/>
                        </a:rPr>
                        <a:t>Elle </a:t>
                      </a:r>
                      <a:r>
                        <a:rPr lang="fr-FR" sz="2000" kern="1200" dirty="0">
                          <a:solidFill>
                            <a:schemeClr val="accent2"/>
                          </a:solidFill>
                          <a:effectLst/>
                          <a:latin typeface="+mn-lt"/>
                          <a:ea typeface="+mn-ea"/>
                          <a:cs typeface="+mn-cs"/>
                        </a:rPr>
                        <a:t>est arrivée </a:t>
                      </a:r>
                      <a:r>
                        <a:rPr lang="fr-FR" sz="2000" kern="1200" dirty="0">
                          <a:solidFill>
                            <a:schemeClr val="tx1"/>
                          </a:solidFill>
                          <a:effectLst/>
                          <a:latin typeface="+mn-lt"/>
                          <a:ea typeface="+mn-ea"/>
                          <a:cs typeface="+mn-cs"/>
                        </a:rPr>
                        <a:t>chez son copain.</a:t>
                      </a:r>
                    </a:p>
                    <a:p>
                      <a:pPr marL="0" marR="0" lvl="0" indent="0" algn="l" defTabSz="914400" rtl="0" eaLnBrk="1" fontAlgn="auto" latinLnBrk="0" hangingPunct="1">
                        <a:lnSpc>
                          <a:spcPct val="100000"/>
                        </a:lnSpc>
                        <a:spcBef>
                          <a:spcPts val="0"/>
                        </a:spcBef>
                        <a:spcAft>
                          <a:spcPts val="0"/>
                        </a:spcAft>
                        <a:buClrTx/>
                        <a:buSzTx/>
                        <a:buFontTx/>
                        <a:buNone/>
                        <a:tabLst/>
                        <a:defRPr/>
                      </a:pPr>
                      <a:r>
                        <a:rPr lang="fr-FR" sz="2000" kern="1200" dirty="0">
                          <a:solidFill>
                            <a:schemeClr val="tx1"/>
                          </a:solidFill>
                          <a:effectLst/>
                          <a:latin typeface="+mn-lt"/>
                          <a:ea typeface="+mn-ea"/>
                          <a:cs typeface="+mn-cs"/>
                        </a:rPr>
                        <a:t>Je </a:t>
                      </a:r>
                      <a:r>
                        <a:rPr lang="fr-FR" sz="2000" kern="1200" dirty="0">
                          <a:solidFill>
                            <a:schemeClr val="accent2"/>
                          </a:solidFill>
                          <a:effectLst/>
                          <a:latin typeface="+mn-lt"/>
                          <a:ea typeface="+mn-ea"/>
                          <a:cs typeface="+mn-cs"/>
                        </a:rPr>
                        <a:t>suis devenu </a:t>
                      </a:r>
                      <a:r>
                        <a:rPr lang="fr-FR" sz="2000" kern="1200" dirty="0">
                          <a:solidFill>
                            <a:schemeClr val="tx1"/>
                          </a:solidFill>
                          <a:effectLst/>
                          <a:latin typeface="+mn-lt"/>
                          <a:ea typeface="+mn-ea"/>
                          <a:cs typeface="+mn-cs"/>
                        </a:rPr>
                        <a:t>riche.</a:t>
                      </a:r>
                    </a:p>
                    <a:p>
                      <a:pPr marL="0" marR="0" lvl="0" indent="0" algn="l" defTabSz="914400" rtl="0" eaLnBrk="1" fontAlgn="auto" latinLnBrk="0" hangingPunct="1">
                        <a:lnSpc>
                          <a:spcPct val="100000"/>
                        </a:lnSpc>
                        <a:spcBef>
                          <a:spcPts val="0"/>
                        </a:spcBef>
                        <a:spcAft>
                          <a:spcPts val="0"/>
                        </a:spcAft>
                        <a:buClrTx/>
                        <a:buSzTx/>
                        <a:buFontTx/>
                        <a:buNone/>
                        <a:tabLst/>
                        <a:defRPr/>
                      </a:pPr>
                      <a:r>
                        <a:rPr lang="fr-FR" sz="2000" kern="1200" dirty="0">
                          <a:solidFill>
                            <a:schemeClr val="tx1"/>
                          </a:solidFill>
                          <a:effectLst/>
                          <a:latin typeface="+mn-lt"/>
                          <a:ea typeface="+mn-ea"/>
                          <a:cs typeface="+mn-cs"/>
                        </a:rPr>
                        <a:t>Les chatons </a:t>
                      </a:r>
                      <a:r>
                        <a:rPr lang="fr-FR" sz="2000" kern="1200" dirty="0">
                          <a:solidFill>
                            <a:schemeClr val="accent2"/>
                          </a:solidFill>
                          <a:effectLst/>
                          <a:latin typeface="+mn-lt"/>
                          <a:ea typeface="+mn-ea"/>
                          <a:cs typeface="+mn-cs"/>
                        </a:rPr>
                        <a:t>sont nés </a:t>
                      </a:r>
                      <a:r>
                        <a:rPr lang="fr-FR" sz="2000" kern="1200" dirty="0">
                          <a:solidFill>
                            <a:schemeClr val="tx1"/>
                          </a:solidFill>
                          <a:effectLst/>
                          <a:latin typeface="+mn-lt"/>
                          <a:ea typeface="+mn-ea"/>
                          <a:cs typeface="+mn-cs"/>
                        </a:rPr>
                        <a:t>hier.</a:t>
                      </a:r>
                    </a:p>
                    <a:p>
                      <a:pPr marL="0" marR="0" lvl="0" indent="0" algn="l" defTabSz="914400" rtl="0" eaLnBrk="1" fontAlgn="auto" latinLnBrk="0" hangingPunct="1">
                        <a:lnSpc>
                          <a:spcPct val="100000"/>
                        </a:lnSpc>
                        <a:spcBef>
                          <a:spcPts val="0"/>
                        </a:spcBef>
                        <a:spcAft>
                          <a:spcPts val="0"/>
                        </a:spcAft>
                        <a:buClrTx/>
                        <a:buSzTx/>
                        <a:buFontTx/>
                        <a:buNone/>
                        <a:tabLst/>
                        <a:defRPr/>
                      </a:pPr>
                      <a:r>
                        <a:rPr lang="fr-FR" sz="2000" kern="1200" dirty="0">
                          <a:solidFill>
                            <a:schemeClr val="tx1"/>
                          </a:solidFill>
                          <a:effectLst/>
                          <a:latin typeface="+mn-lt"/>
                          <a:ea typeface="+mn-ea"/>
                          <a:cs typeface="+mn-cs"/>
                        </a:rPr>
                        <a:t>Luc </a:t>
                      </a:r>
                      <a:r>
                        <a:rPr lang="fr-FR" sz="2000" kern="1200" dirty="0">
                          <a:solidFill>
                            <a:schemeClr val="accent2"/>
                          </a:solidFill>
                          <a:effectLst/>
                          <a:latin typeface="+mn-lt"/>
                          <a:ea typeface="+mn-ea"/>
                          <a:cs typeface="+mn-cs"/>
                        </a:rPr>
                        <a:t>est parti </a:t>
                      </a:r>
                      <a:r>
                        <a:rPr lang="fr-FR" sz="2000" kern="1200" dirty="0">
                          <a:solidFill>
                            <a:schemeClr val="tx1"/>
                          </a:solidFill>
                          <a:effectLst/>
                          <a:latin typeface="+mn-lt"/>
                          <a:ea typeface="+mn-ea"/>
                          <a:cs typeface="+mn-cs"/>
                        </a:rPr>
                        <a:t>ce matin.</a:t>
                      </a:r>
                    </a:p>
                    <a:p>
                      <a:pPr marL="0" marR="0" lvl="0" indent="0" algn="l" defTabSz="914400" rtl="0" eaLnBrk="1" fontAlgn="auto" latinLnBrk="0" hangingPunct="1">
                        <a:lnSpc>
                          <a:spcPct val="100000"/>
                        </a:lnSpc>
                        <a:spcBef>
                          <a:spcPts val="0"/>
                        </a:spcBef>
                        <a:spcAft>
                          <a:spcPts val="0"/>
                        </a:spcAft>
                        <a:buClrTx/>
                        <a:buSzTx/>
                        <a:buFontTx/>
                        <a:buNone/>
                        <a:tabLst/>
                        <a:defRPr/>
                      </a:pPr>
                      <a:r>
                        <a:rPr lang="fr-FR" sz="2000" kern="1200" dirty="0">
                          <a:solidFill>
                            <a:schemeClr val="tx1"/>
                          </a:solidFill>
                          <a:effectLst/>
                          <a:latin typeface="+mn-lt"/>
                          <a:ea typeface="+mn-ea"/>
                          <a:cs typeface="+mn-cs"/>
                        </a:rPr>
                        <a:t>Il </a:t>
                      </a:r>
                      <a:r>
                        <a:rPr lang="fr-FR" sz="2000" kern="1200" dirty="0">
                          <a:solidFill>
                            <a:schemeClr val="accent2"/>
                          </a:solidFill>
                          <a:effectLst/>
                          <a:latin typeface="+mn-lt"/>
                          <a:ea typeface="+mn-ea"/>
                          <a:cs typeface="+mn-cs"/>
                        </a:rPr>
                        <a:t>est resté </a:t>
                      </a:r>
                      <a:r>
                        <a:rPr lang="fr-FR" sz="2000" kern="1200" dirty="0">
                          <a:solidFill>
                            <a:schemeClr val="tx1"/>
                          </a:solidFill>
                          <a:effectLst/>
                          <a:latin typeface="+mn-lt"/>
                          <a:ea typeface="+mn-ea"/>
                          <a:cs typeface="+mn-cs"/>
                        </a:rPr>
                        <a:t>dans le salon jusqu’au bout de la nuit.</a:t>
                      </a:r>
                    </a:p>
                    <a:p>
                      <a:pPr marL="0" marR="0" lvl="0" indent="0" algn="l" defTabSz="914400" rtl="0" eaLnBrk="1" fontAlgn="auto" latinLnBrk="0" hangingPunct="1">
                        <a:lnSpc>
                          <a:spcPct val="100000"/>
                        </a:lnSpc>
                        <a:spcBef>
                          <a:spcPts val="0"/>
                        </a:spcBef>
                        <a:spcAft>
                          <a:spcPts val="0"/>
                        </a:spcAft>
                        <a:buClrTx/>
                        <a:buSzTx/>
                        <a:buFontTx/>
                        <a:buNone/>
                        <a:tabLst/>
                        <a:defRPr/>
                      </a:pPr>
                      <a:r>
                        <a:rPr lang="fr-FR" sz="2000" kern="1200" dirty="0">
                          <a:solidFill>
                            <a:schemeClr val="tx1"/>
                          </a:solidFill>
                          <a:effectLst/>
                          <a:latin typeface="+mn-lt"/>
                          <a:ea typeface="+mn-ea"/>
                          <a:cs typeface="+mn-cs"/>
                        </a:rPr>
                        <a:t>Elle </a:t>
                      </a:r>
                      <a:r>
                        <a:rPr lang="fr-FR" sz="2000" kern="1200" dirty="0">
                          <a:solidFill>
                            <a:schemeClr val="accent2"/>
                          </a:solidFill>
                          <a:effectLst/>
                          <a:latin typeface="+mn-lt"/>
                          <a:ea typeface="+mn-ea"/>
                          <a:cs typeface="+mn-cs"/>
                        </a:rPr>
                        <a:t>s’est amusée </a:t>
                      </a:r>
                      <a:r>
                        <a:rPr lang="fr-FR" sz="2000" kern="1200" dirty="0">
                          <a:solidFill>
                            <a:schemeClr val="tx1"/>
                          </a:solidFill>
                          <a:effectLst/>
                          <a:latin typeface="+mn-lt"/>
                          <a:ea typeface="+mn-ea"/>
                          <a:cs typeface="+mn-cs"/>
                        </a:rPr>
                        <a:t>lors de cette fête.</a:t>
                      </a:r>
                    </a:p>
                    <a:p>
                      <a:pPr marL="0" marR="0" lvl="0" indent="0" algn="l" defTabSz="914400" rtl="0" eaLnBrk="1" fontAlgn="auto" latinLnBrk="0" hangingPunct="1">
                        <a:lnSpc>
                          <a:spcPct val="100000"/>
                        </a:lnSpc>
                        <a:spcBef>
                          <a:spcPts val="0"/>
                        </a:spcBef>
                        <a:spcAft>
                          <a:spcPts val="0"/>
                        </a:spcAft>
                        <a:buClrTx/>
                        <a:buSzTx/>
                        <a:buFontTx/>
                        <a:buNone/>
                        <a:tabLst/>
                        <a:defRPr/>
                      </a:pPr>
                      <a:r>
                        <a:rPr lang="fr-FR" sz="2000" kern="1200" dirty="0">
                          <a:solidFill>
                            <a:schemeClr val="tx1"/>
                          </a:solidFill>
                          <a:effectLst/>
                          <a:latin typeface="+mn-lt"/>
                          <a:ea typeface="+mn-ea"/>
                          <a:cs typeface="+mn-cs"/>
                        </a:rPr>
                        <a:t>Il </a:t>
                      </a:r>
                      <a:r>
                        <a:rPr lang="fr-FR" sz="2000" kern="1200" dirty="0">
                          <a:solidFill>
                            <a:schemeClr val="accent2"/>
                          </a:solidFill>
                          <a:effectLst/>
                          <a:latin typeface="+mn-lt"/>
                          <a:ea typeface="+mn-ea"/>
                          <a:cs typeface="+mn-cs"/>
                        </a:rPr>
                        <a:t>s’est promené </a:t>
                      </a:r>
                      <a:r>
                        <a:rPr lang="fr-FR" sz="2000" kern="1200" dirty="0">
                          <a:solidFill>
                            <a:schemeClr val="tx1"/>
                          </a:solidFill>
                          <a:effectLst/>
                          <a:latin typeface="+mn-lt"/>
                          <a:ea typeface="+mn-ea"/>
                          <a:cs typeface="+mn-cs"/>
                        </a:rPr>
                        <a:t>sur le port.</a:t>
                      </a:r>
                    </a:p>
                    <a:p>
                      <a:pPr marL="0" marR="0" lvl="0" indent="0" algn="l" defTabSz="914400" rtl="0" eaLnBrk="1" fontAlgn="auto" latinLnBrk="0" hangingPunct="1">
                        <a:lnSpc>
                          <a:spcPct val="100000"/>
                        </a:lnSpc>
                        <a:spcBef>
                          <a:spcPts val="0"/>
                        </a:spcBef>
                        <a:spcAft>
                          <a:spcPts val="0"/>
                        </a:spcAft>
                        <a:buClrTx/>
                        <a:buSzTx/>
                        <a:buFontTx/>
                        <a:buNone/>
                        <a:tabLst/>
                        <a:defRPr/>
                      </a:pPr>
                      <a:r>
                        <a:rPr lang="fr-FR" sz="2000" kern="1200" dirty="0">
                          <a:solidFill>
                            <a:schemeClr val="tx1"/>
                          </a:solidFill>
                          <a:effectLst/>
                          <a:latin typeface="+mn-lt"/>
                          <a:ea typeface="+mn-ea"/>
                          <a:cs typeface="+mn-cs"/>
                        </a:rPr>
                        <a:t>Il </a:t>
                      </a:r>
                      <a:r>
                        <a:rPr lang="fr-FR" sz="2000" kern="1200" dirty="0">
                          <a:solidFill>
                            <a:schemeClr val="accent2"/>
                          </a:solidFill>
                          <a:effectLst/>
                          <a:latin typeface="+mn-lt"/>
                          <a:ea typeface="+mn-ea"/>
                          <a:cs typeface="+mn-cs"/>
                        </a:rPr>
                        <a:t>est venu </a:t>
                      </a:r>
                      <a:r>
                        <a:rPr lang="fr-FR" sz="2000" kern="1200" dirty="0">
                          <a:solidFill>
                            <a:schemeClr val="tx1"/>
                          </a:solidFill>
                          <a:effectLst/>
                          <a:latin typeface="+mn-lt"/>
                          <a:ea typeface="+mn-ea"/>
                          <a:cs typeface="+mn-cs"/>
                        </a:rPr>
                        <a:t>à la maison.</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2000" kern="1200" dirty="0">
                          <a:solidFill>
                            <a:schemeClr val="tx1"/>
                          </a:solidFill>
                          <a:effectLst/>
                          <a:latin typeface="+mn-lt"/>
                          <a:ea typeface="+mn-ea"/>
                          <a:cs typeface="+mn-cs"/>
                        </a:rPr>
                        <a:t>Il </a:t>
                      </a:r>
                      <a:r>
                        <a:rPr lang="fr-FR" sz="2000" kern="1200" dirty="0">
                          <a:solidFill>
                            <a:schemeClr val="accent2"/>
                          </a:solidFill>
                          <a:effectLst/>
                          <a:latin typeface="+mn-lt"/>
                          <a:ea typeface="+mn-ea"/>
                          <a:cs typeface="+mn-cs"/>
                        </a:rPr>
                        <a:t>a calculé </a:t>
                      </a:r>
                      <a:r>
                        <a:rPr lang="fr-FR" sz="2000" kern="1200" dirty="0">
                          <a:solidFill>
                            <a:schemeClr val="tx1"/>
                          </a:solidFill>
                          <a:effectLst/>
                          <a:latin typeface="+mn-lt"/>
                          <a:ea typeface="+mn-ea"/>
                          <a:cs typeface="+mn-cs"/>
                        </a:rPr>
                        <a:t>l’addition.</a:t>
                      </a:r>
                    </a:p>
                    <a:p>
                      <a:pPr marL="0" marR="0" lvl="0" indent="0" algn="l" defTabSz="914400" rtl="0" eaLnBrk="1" fontAlgn="auto" latinLnBrk="0" hangingPunct="1">
                        <a:lnSpc>
                          <a:spcPct val="100000"/>
                        </a:lnSpc>
                        <a:spcBef>
                          <a:spcPts val="0"/>
                        </a:spcBef>
                        <a:spcAft>
                          <a:spcPts val="0"/>
                        </a:spcAft>
                        <a:buClrTx/>
                        <a:buSzTx/>
                        <a:buFontTx/>
                        <a:buNone/>
                        <a:tabLst/>
                        <a:defRPr/>
                      </a:pPr>
                      <a:r>
                        <a:rPr lang="fr-FR" sz="2000" kern="1200" dirty="0">
                          <a:solidFill>
                            <a:schemeClr val="tx1"/>
                          </a:solidFill>
                          <a:effectLst/>
                          <a:latin typeface="+mn-lt"/>
                          <a:ea typeface="+mn-ea"/>
                          <a:cs typeface="+mn-cs"/>
                        </a:rPr>
                        <a:t>Le cheval </a:t>
                      </a:r>
                      <a:r>
                        <a:rPr lang="fr-FR" sz="2000" kern="1200" dirty="0">
                          <a:solidFill>
                            <a:schemeClr val="accent2"/>
                          </a:solidFill>
                          <a:effectLst/>
                          <a:latin typeface="+mn-lt"/>
                          <a:ea typeface="+mn-ea"/>
                          <a:cs typeface="+mn-cs"/>
                        </a:rPr>
                        <a:t>a galopé </a:t>
                      </a:r>
                      <a:r>
                        <a:rPr lang="fr-FR" sz="2000" kern="1200" dirty="0">
                          <a:solidFill>
                            <a:schemeClr val="tx1"/>
                          </a:solidFill>
                          <a:effectLst/>
                          <a:latin typeface="+mn-lt"/>
                          <a:ea typeface="+mn-ea"/>
                          <a:cs typeface="+mn-cs"/>
                        </a:rPr>
                        <a:t>longtemps.</a:t>
                      </a:r>
                    </a:p>
                    <a:p>
                      <a:pPr marL="0" marR="0" lvl="0" indent="0" algn="l" defTabSz="914400" rtl="0" eaLnBrk="1" fontAlgn="auto" latinLnBrk="0" hangingPunct="1">
                        <a:lnSpc>
                          <a:spcPct val="100000"/>
                        </a:lnSpc>
                        <a:spcBef>
                          <a:spcPts val="0"/>
                        </a:spcBef>
                        <a:spcAft>
                          <a:spcPts val="0"/>
                        </a:spcAft>
                        <a:buClrTx/>
                        <a:buSzTx/>
                        <a:buFontTx/>
                        <a:buNone/>
                        <a:tabLst/>
                        <a:defRPr/>
                      </a:pPr>
                      <a:r>
                        <a:rPr lang="fr-FR" sz="2000" kern="1200" dirty="0">
                          <a:solidFill>
                            <a:schemeClr val="tx1"/>
                          </a:solidFill>
                          <a:effectLst/>
                          <a:latin typeface="+mn-lt"/>
                          <a:ea typeface="+mn-ea"/>
                          <a:cs typeface="+mn-cs"/>
                        </a:rPr>
                        <a:t>Ils </a:t>
                      </a:r>
                      <a:r>
                        <a:rPr lang="fr-FR" sz="2000" kern="1200" dirty="0">
                          <a:solidFill>
                            <a:schemeClr val="accent2"/>
                          </a:solidFill>
                          <a:effectLst/>
                          <a:latin typeface="+mn-lt"/>
                          <a:ea typeface="+mn-ea"/>
                          <a:cs typeface="+mn-cs"/>
                        </a:rPr>
                        <a:t>ont joué </a:t>
                      </a:r>
                      <a:r>
                        <a:rPr lang="fr-FR" sz="2000" kern="1200" dirty="0">
                          <a:solidFill>
                            <a:schemeClr val="tx1"/>
                          </a:solidFill>
                          <a:effectLst/>
                          <a:latin typeface="+mn-lt"/>
                          <a:ea typeface="+mn-ea"/>
                          <a:cs typeface="+mn-cs"/>
                        </a:rPr>
                        <a:t>aux échecs toute l’après-midi.</a:t>
                      </a:r>
                    </a:p>
                    <a:p>
                      <a:pPr marL="0" marR="0" lvl="0" indent="0" algn="l" defTabSz="914400" rtl="0" eaLnBrk="1" fontAlgn="auto" latinLnBrk="0" hangingPunct="1">
                        <a:lnSpc>
                          <a:spcPct val="100000"/>
                        </a:lnSpc>
                        <a:spcBef>
                          <a:spcPts val="0"/>
                        </a:spcBef>
                        <a:spcAft>
                          <a:spcPts val="0"/>
                        </a:spcAft>
                        <a:buClrTx/>
                        <a:buSzTx/>
                        <a:buFontTx/>
                        <a:buNone/>
                        <a:tabLst/>
                        <a:defRPr/>
                      </a:pPr>
                      <a:r>
                        <a:rPr lang="fr-FR" sz="2000" kern="1200" dirty="0">
                          <a:solidFill>
                            <a:schemeClr val="tx1"/>
                          </a:solidFill>
                          <a:effectLst/>
                          <a:latin typeface="+mn-lt"/>
                          <a:ea typeface="+mn-ea"/>
                          <a:cs typeface="+mn-cs"/>
                        </a:rPr>
                        <a:t>Elle </a:t>
                      </a:r>
                      <a:r>
                        <a:rPr lang="fr-FR" sz="2000" kern="1200" dirty="0">
                          <a:solidFill>
                            <a:schemeClr val="accent2"/>
                          </a:solidFill>
                          <a:effectLst/>
                          <a:latin typeface="+mn-lt"/>
                          <a:ea typeface="+mn-ea"/>
                          <a:cs typeface="+mn-cs"/>
                        </a:rPr>
                        <a:t>a ri </a:t>
                      </a:r>
                      <a:r>
                        <a:rPr lang="fr-FR" sz="2000" kern="1200" dirty="0">
                          <a:solidFill>
                            <a:schemeClr val="tx1"/>
                          </a:solidFill>
                          <a:effectLst/>
                          <a:latin typeface="+mn-lt"/>
                          <a:ea typeface="+mn-ea"/>
                          <a:cs typeface="+mn-cs"/>
                        </a:rPr>
                        <a:t>à mes blagues.</a:t>
                      </a:r>
                    </a:p>
                    <a:p>
                      <a:pPr marL="0" marR="0" lvl="0" indent="0" algn="l" defTabSz="914400" rtl="0" eaLnBrk="1" fontAlgn="auto" latinLnBrk="0" hangingPunct="1">
                        <a:lnSpc>
                          <a:spcPct val="100000"/>
                        </a:lnSpc>
                        <a:spcBef>
                          <a:spcPts val="0"/>
                        </a:spcBef>
                        <a:spcAft>
                          <a:spcPts val="0"/>
                        </a:spcAft>
                        <a:buClrTx/>
                        <a:buSzTx/>
                        <a:buFontTx/>
                        <a:buNone/>
                        <a:tabLst/>
                        <a:defRPr/>
                      </a:pPr>
                      <a:r>
                        <a:rPr lang="fr-FR" sz="2000" kern="1200" dirty="0">
                          <a:solidFill>
                            <a:schemeClr val="tx1"/>
                          </a:solidFill>
                          <a:effectLst/>
                          <a:latin typeface="+mn-lt"/>
                          <a:ea typeface="+mn-ea"/>
                          <a:cs typeface="+mn-cs"/>
                        </a:rPr>
                        <a:t>La fée </a:t>
                      </a:r>
                      <a:r>
                        <a:rPr lang="fr-FR" sz="2000" kern="1200" dirty="0">
                          <a:solidFill>
                            <a:schemeClr val="accent2"/>
                          </a:solidFill>
                          <a:effectLst/>
                          <a:latin typeface="+mn-lt"/>
                          <a:ea typeface="+mn-ea"/>
                          <a:cs typeface="+mn-cs"/>
                        </a:rPr>
                        <a:t>a transformé </a:t>
                      </a:r>
                      <a:r>
                        <a:rPr lang="fr-FR" sz="2000" kern="1200" dirty="0">
                          <a:solidFill>
                            <a:schemeClr val="tx1"/>
                          </a:solidFill>
                          <a:effectLst/>
                          <a:latin typeface="+mn-lt"/>
                          <a:ea typeface="+mn-ea"/>
                          <a:cs typeface="+mn-cs"/>
                        </a:rPr>
                        <a:t>la grenouille en prince.</a:t>
                      </a:r>
                    </a:p>
                    <a:p>
                      <a:endParaRPr lang="fr-FR" sz="2000" dirty="0"/>
                    </a:p>
                  </a:txBody>
                  <a:tcPr/>
                </a:tc>
                <a:extLst>
                  <a:ext uri="{0D108BD9-81ED-4DB2-BD59-A6C34878D82A}">
                    <a16:rowId xmlns:a16="http://schemas.microsoft.com/office/drawing/2014/main" val="1567505918"/>
                  </a:ext>
                </a:extLst>
              </a:tr>
            </a:tbl>
          </a:graphicData>
        </a:graphic>
      </p:graphicFrame>
    </p:spTree>
    <p:extLst>
      <p:ext uri="{BB962C8B-B14F-4D97-AF65-F5344CB8AC3E}">
        <p14:creationId xmlns:p14="http://schemas.microsoft.com/office/powerpoint/2010/main" val="221233931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DD67E2-D2C0-EBCC-E785-4EB3DAF2110A}"/>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86BFF317-581A-715D-C1EE-DEC274A36FDB}"/>
              </a:ext>
            </a:extLst>
          </p:cNvPr>
          <p:cNvSpPr>
            <a:spLocks noGrp="1"/>
          </p:cNvSpPr>
          <p:nvPr>
            <p:ph type="title"/>
          </p:nvPr>
        </p:nvSpPr>
        <p:spPr/>
        <p:txBody>
          <a:bodyPr/>
          <a:lstStyle/>
          <a:p>
            <a:r>
              <a:rPr lang="fr-FR" dirty="0"/>
              <a:t> </a:t>
            </a:r>
          </a:p>
        </p:txBody>
      </p:sp>
      <p:graphicFrame>
        <p:nvGraphicFramePr>
          <p:cNvPr id="4" name="Espace réservé du contenu 3">
            <a:extLst>
              <a:ext uri="{FF2B5EF4-FFF2-40B4-BE49-F238E27FC236}">
                <a16:creationId xmlns:a16="http://schemas.microsoft.com/office/drawing/2014/main" id="{DC7C0AD1-B1E1-2A9C-B869-3E1F34EAEF0C}"/>
              </a:ext>
            </a:extLst>
          </p:cNvPr>
          <p:cNvGraphicFramePr>
            <a:graphicFrameLocks noGrp="1"/>
          </p:cNvGraphicFramePr>
          <p:nvPr>
            <p:ph idx="1"/>
          </p:nvPr>
        </p:nvGraphicFramePr>
        <p:xfrm>
          <a:off x="541020" y="1491037"/>
          <a:ext cx="11109960" cy="3230880"/>
        </p:xfrm>
        <a:graphic>
          <a:graphicData uri="http://schemas.openxmlformats.org/drawingml/2006/table">
            <a:tbl>
              <a:tblPr firstRow="1" bandRow="1">
                <a:tableStyleId>{5940675A-B579-460E-94D1-54222C63F5DA}</a:tableStyleId>
              </a:tblPr>
              <a:tblGrid>
                <a:gridCol w="5392960">
                  <a:extLst>
                    <a:ext uri="{9D8B030D-6E8A-4147-A177-3AD203B41FA5}">
                      <a16:colId xmlns:a16="http://schemas.microsoft.com/office/drawing/2014/main" val="533510205"/>
                    </a:ext>
                  </a:extLst>
                </a:gridCol>
                <a:gridCol w="5717000">
                  <a:extLst>
                    <a:ext uri="{9D8B030D-6E8A-4147-A177-3AD203B41FA5}">
                      <a16:colId xmlns:a16="http://schemas.microsoft.com/office/drawing/2014/main" val="769251620"/>
                    </a:ext>
                  </a:extLst>
                </a:gridCol>
              </a:tblGrid>
              <a:tr h="393916">
                <a:tc>
                  <a:txBody>
                    <a:bodyPr/>
                    <a:lstStyle/>
                    <a:p>
                      <a:pPr algn="ctr"/>
                      <a:r>
                        <a:rPr lang="fr-FR" sz="2000" b="1" dirty="0"/>
                        <a:t>avec l’auxiliaire </a:t>
                      </a:r>
                      <a:r>
                        <a:rPr lang="fr-FR" sz="2000" b="1" i="1" dirty="0"/>
                        <a:t>être</a:t>
                      </a:r>
                    </a:p>
                  </a:txBody>
                  <a:tcPr>
                    <a:solidFill>
                      <a:schemeClr val="accent5">
                        <a:lumMod val="20000"/>
                        <a:lumOff val="80000"/>
                      </a:schemeClr>
                    </a:solidFill>
                  </a:tcPr>
                </a:tc>
                <a:tc>
                  <a:txBody>
                    <a:bodyPr/>
                    <a:lstStyle/>
                    <a:p>
                      <a:pPr algn="ctr"/>
                      <a:r>
                        <a:rPr lang="fr-FR" sz="2000" b="1" dirty="0"/>
                        <a:t>avec l’auxiliaire </a:t>
                      </a:r>
                      <a:r>
                        <a:rPr lang="fr-FR" sz="2000" b="1" i="1" dirty="0"/>
                        <a:t>avoir</a:t>
                      </a:r>
                    </a:p>
                  </a:txBody>
                  <a:tcPr>
                    <a:solidFill>
                      <a:schemeClr val="accent5">
                        <a:lumMod val="20000"/>
                        <a:lumOff val="80000"/>
                      </a:schemeClr>
                    </a:solidFill>
                  </a:tcPr>
                </a:tc>
                <a:extLst>
                  <a:ext uri="{0D108BD9-81ED-4DB2-BD59-A6C34878D82A}">
                    <a16:rowId xmlns:a16="http://schemas.microsoft.com/office/drawing/2014/main" val="3718361136"/>
                  </a:ext>
                </a:extLst>
              </a:tr>
              <a:tr h="1454461">
                <a:tc>
                  <a:txBody>
                    <a:bodyPr/>
                    <a:lstStyle/>
                    <a:p>
                      <a:r>
                        <a:rPr lang="fr-FR" sz="2000" kern="1200" dirty="0">
                          <a:solidFill>
                            <a:schemeClr val="tx1"/>
                          </a:solidFill>
                          <a:effectLst/>
                          <a:latin typeface="+mn-lt"/>
                          <a:ea typeface="+mn-ea"/>
                          <a:cs typeface="+mn-cs"/>
                        </a:rPr>
                        <a:t>Il </a:t>
                      </a:r>
                      <a:r>
                        <a:rPr lang="fr-FR" sz="2000" kern="1200" dirty="0">
                          <a:solidFill>
                            <a:schemeClr val="accent2"/>
                          </a:solidFill>
                          <a:effectLst/>
                          <a:latin typeface="+mn-lt"/>
                          <a:ea typeface="+mn-ea"/>
                          <a:cs typeface="+mn-cs"/>
                        </a:rPr>
                        <a:t>est allé </a:t>
                      </a:r>
                      <a:r>
                        <a:rPr lang="fr-FR" sz="2000" kern="1200" dirty="0">
                          <a:solidFill>
                            <a:schemeClr val="tx1"/>
                          </a:solidFill>
                          <a:effectLst/>
                          <a:latin typeface="+mn-lt"/>
                          <a:ea typeface="+mn-ea"/>
                          <a:cs typeface="+mn-cs"/>
                        </a:rPr>
                        <a:t>à l’école.</a:t>
                      </a:r>
                    </a:p>
                    <a:p>
                      <a:pPr marL="0" marR="0" lvl="0" indent="0" algn="l" defTabSz="914400" rtl="0" eaLnBrk="1" fontAlgn="auto" latinLnBrk="0" hangingPunct="1">
                        <a:lnSpc>
                          <a:spcPct val="100000"/>
                        </a:lnSpc>
                        <a:spcBef>
                          <a:spcPts val="0"/>
                        </a:spcBef>
                        <a:spcAft>
                          <a:spcPts val="0"/>
                        </a:spcAft>
                        <a:buClrTx/>
                        <a:buSzTx/>
                        <a:buFontTx/>
                        <a:buNone/>
                        <a:tabLst/>
                        <a:defRPr/>
                      </a:pPr>
                      <a:r>
                        <a:rPr lang="fr-FR" sz="2000" kern="1200" dirty="0">
                          <a:solidFill>
                            <a:schemeClr val="tx1"/>
                          </a:solidFill>
                          <a:effectLst/>
                          <a:latin typeface="+mn-lt"/>
                          <a:ea typeface="+mn-ea"/>
                          <a:cs typeface="+mn-cs"/>
                        </a:rPr>
                        <a:t>Elle </a:t>
                      </a:r>
                      <a:r>
                        <a:rPr lang="fr-FR" sz="2000" kern="1200" dirty="0">
                          <a:solidFill>
                            <a:schemeClr val="accent2"/>
                          </a:solidFill>
                          <a:effectLst/>
                          <a:latin typeface="+mn-lt"/>
                          <a:ea typeface="+mn-ea"/>
                          <a:cs typeface="+mn-cs"/>
                        </a:rPr>
                        <a:t>est arrivée </a:t>
                      </a:r>
                      <a:r>
                        <a:rPr lang="fr-FR" sz="2000" kern="1200" dirty="0">
                          <a:solidFill>
                            <a:schemeClr val="tx1"/>
                          </a:solidFill>
                          <a:effectLst/>
                          <a:latin typeface="+mn-lt"/>
                          <a:ea typeface="+mn-ea"/>
                          <a:cs typeface="+mn-cs"/>
                        </a:rPr>
                        <a:t>chez son copain.</a:t>
                      </a:r>
                    </a:p>
                    <a:p>
                      <a:pPr marL="0" marR="0" lvl="0" indent="0" algn="l" defTabSz="914400" rtl="0" eaLnBrk="1" fontAlgn="auto" latinLnBrk="0" hangingPunct="1">
                        <a:lnSpc>
                          <a:spcPct val="100000"/>
                        </a:lnSpc>
                        <a:spcBef>
                          <a:spcPts val="0"/>
                        </a:spcBef>
                        <a:spcAft>
                          <a:spcPts val="0"/>
                        </a:spcAft>
                        <a:buClrTx/>
                        <a:buSzTx/>
                        <a:buFontTx/>
                        <a:buNone/>
                        <a:tabLst/>
                        <a:defRPr/>
                      </a:pPr>
                      <a:r>
                        <a:rPr lang="fr-FR" sz="2000" kern="1200" dirty="0">
                          <a:solidFill>
                            <a:schemeClr val="tx1"/>
                          </a:solidFill>
                          <a:effectLst/>
                          <a:latin typeface="+mn-lt"/>
                          <a:ea typeface="+mn-ea"/>
                          <a:cs typeface="+mn-cs"/>
                        </a:rPr>
                        <a:t>Je </a:t>
                      </a:r>
                      <a:r>
                        <a:rPr lang="fr-FR" sz="2000" kern="1200" dirty="0">
                          <a:solidFill>
                            <a:schemeClr val="accent2"/>
                          </a:solidFill>
                          <a:effectLst/>
                          <a:latin typeface="+mn-lt"/>
                          <a:ea typeface="+mn-ea"/>
                          <a:cs typeface="+mn-cs"/>
                        </a:rPr>
                        <a:t>suis devenu </a:t>
                      </a:r>
                      <a:r>
                        <a:rPr lang="fr-FR" sz="2000" kern="1200" dirty="0">
                          <a:solidFill>
                            <a:schemeClr val="tx1"/>
                          </a:solidFill>
                          <a:effectLst/>
                          <a:latin typeface="+mn-lt"/>
                          <a:ea typeface="+mn-ea"/>
                          <a:cs typeface="+mn-cs"/>
                        </a:rPr>
                        <a:t>riche.</a:t>
                      </a:r>
                    </a:p>
                    <a:p>
                      <a:pPr marL="0" marR="0" lvl="0" indent="0" algn="l" defTabSz="914400" rtl="0" eaLnBrk="1" fontAlgn="auto" latinLnBrk="0" hangingPunct="1">
                        <a:lnSpc>
                          <a:spcPct val="100000"/>
                        </a:lnSpc>
                        <a:spcBef>
                          <a:spcPts val="0"/>
                        </a:spcBef>
                        <a:spcAft>
                          <a:spcPts val="0"/>
                        </a:spcAft>
                        <a:buClrTx/>
                        <a:buSzTx/>
                        <a:buFontTx/>
                        <a:buNone/>
                        <a:tabLst/>
                        <a:defRPr/>
                      </a:pPr>
                      <a:r>
                        <a:rPr lang="fr-FR" sz="2000" kern="1200" dirty="0">
                          <a:solidFill>
                            <a:schemeClr val="tx1"/>
                          </a:solidFill>
                          <a:effectLst/>
                          <a:latin typeface="+mn-lt"/>
                          <a:ea typeface="+mn-ea"/>
                          <a:cs typeface="+mn-cs"/>
                        </a:rPr>
                        <a:t>Les chatons </a:t>
                      </a:r>
                      <a:r>
                        <a:rPr lang="fr-FR" sz="2000" kern="1200" dirty="0">
                          <a:solidFill>
                            <a:schemeClr val="accent2"/>
                          </a:solidFill>
                          <a:effectLst/>
                          <a:latin typeface="+mn-lt"/>
                          <a:ea typeface="+mn-ea"/>
                          <a:cs typeface="+mn-cs"/>
                        </a:rPr>
                        <a:t>sont nés </a:t>
                      </a:r>
                      <a:r>
                        <a:rPr lang="fr-FR" sz="2000" kern="1200" dirty="0">
                          <a:solidFill>
                            <a:schemeClr val="tx1"/>
                          </a:solidFill>
                          <a:effectLst/>
                          <a:latin typeface="+mn-lt"/>
                          <a:ea typeface="+mn-ea"/>
                          <a:cs typeface="+mn-cs"/>
                        </a:rPr>
                        <a:t>hier.</a:t>
                      </a:r>
                    </a:p>
                    <a:p>
                      <a:pPr marL="0" marR="0" lvl="0" indent="0" algn="l" defTabSz="914400" rtl="0" eaLnBrk="1" fontAlgn="auto" latinLnBrk="0" hangingPunct="1">
                        <a:lnSpc>
                          <a:spcPct val="100000"/>
                        </a:lnSpc>
                        <a:spcBef>
                          <a:spcPts val="0"/>
                        </a:spcBef>
                        <a:spcAft>
                          <a:spcPts val="0"/>
                        </a:spcAft>
                        <a:buClrTx/>
                        <a:buSzTx/>
                        <a:buFontTx/>
                        <a:buNone/>
                        <a:tabLst/>
                        <a:defRPr/>
                      </a:pPr>
                      <a:r>
                        <a:rPr lang="fr-FR" sz="2000" kern="1200" dirty="0">
                          <a:solidFill>
                            <a:schemeClr val="tx1"/>
                          </a:solidFill>
                          <a:effectLst/>
                          <a:latin typeface="+mn-lt"/>
                          <a:ea typeface="+mn-ea"/>
                          <a:cs typeface="+mn-cs"/>
                        </a:rPr>
                        <a:t>Luc </a:t>
                      </a:r>
                      <a:r>
                        <a:rPr lang="fr-FR" sz="2000" kern="1200" dirty="0">
                          <a:solidFill>
                            <a:schemeClr val="accent2"/>
                          </a:solidFill>
                          <a:effectLst/>
                          <a:latin typeface="+mn-lt"/>
                          <a:ea typeface="+mn-ea"/>
                          <a:cs typeface="+mn-cs"/>
                        </a:rPr>
                        <a:t>est parti </a:t>
                      </a:r>
                      <a:r>
                        <a:rPr lang="fr-FR" sz="2000" kern="1200" dirty="0">
                          <a:solidFill>
                            <a:schemeClr val="tx1"/>
                          </a:solidFill>
                          <a:effectLst/>
                          <a:latin typeface="+mn-lt"/>
                          <a:ea typeface="+mn-ea"/>
                          <a:cs typeface="+mn-cs"/>
                        </a:rPr>
                        <a:t>ce matin.</a:t>
                      </a:r>
                    </a:p>
                    <a:p>
                      <a:pPr marL="0" marR="0" lvl="0" indent="0" algn="l" defTabSz="914400" rtl="0" eaLnBrk="1" fontAlgn="auto" latinLnBrk="0" hangingPunct="1">
                        <a:lnSpc>
                          <a:spcPct val="100000"/>
                        </a:lnSpc>
                        <a:spcBef>
                          <a:spcPts val="0"/>
                        </a:spcBef>
                        <a:spcAft>
                          <a:spcPts val="0"/>
                        </a:spcAft>
                        <a:buClrTx/>
                        <a:buSzTx/>
                        <a:buFontTx/>
                        <a:buNone/>
                        <a:tabLst/>
                        <a:defRPr/>
                      </a:pPr>
                      <a:r>
                        <a:rPr lang="fr-FR" sz="2000" kern="1200" dirty="0">
                          <a:solidFill>
                            <a:schemeClr val="tx1"/>
                          </a:solidFill>
                          <a:effectLst/>
                          <a:latin typeface="+mn-lt"/>
                          <a:ea typeface="+mn-ea"/>
                          <a:cs typeface="+mn-cs"/>
                        </a:rPr>
                        <a:t>Il </a:t>
                      </a:r>
                      <a:r>
                        <a:rPr lang="fr-FR" sz="2000" kern="1200" dirty="0">
                          <a:solidFill>
                            <a:schemeClr val="accent2"/>
                          </a:solidFill>
                          <a:effectLst/>
                          <a:latin typeface="+mn-lt"/>
                          <a:ea typeface="+mn-ea"/>
                          <a:cs typeface="+mn-cs"/>
                        </a:rPr>
                        <a:t>est resté </a:t>
                      </a:r>
                      <a:r>
                        <a:rPr lang="fr-FR" sz="2000" kern="1200" dirty="0">
                          <a:solidFill>
                            <a:schemeClr val="tx1"/>
                          </a:solidFill>
                          <a:effectLst/>
                          <a:latin typeface="+mn-lt"/>
                          <a:ea typeface="+mn-ea"/>
                          <a:cs typeface="+mn-cs"/>
                        </a:rPr>
                        <a:t>dans le salon jusqu’au bout de la nuit.</a:t>
                      </a:r>
                    </a:p>
                    <a:p>
                      <a:pPr marL="0" marR="0" lvl="0" indent="0" algn="l" defTabSz="914400" rtl="0" eaLnBrk="1" fontAlgn="auto" latinLnBrk="0" hangingPunct="1">
                        <a:lnSpc>
                          <a:spcPct val="100000"/>
                        </a:lnSpc>
                        <a:spcBef>
                          <a:spcPts val="0"/>
                        </a:spcBef>
                        <a:spcAft>
                          <a:spcPts val="0"/>
                        </a:spcAft>
                        <a:buClrTx/>
                        <a:buSzTx/>
                        <a:buFontTx/>
                        <a:buNone/>
                        <a:tabLst/>
                        <a:defRPr/>
                      </a:pPr>
                      <a:r>
                        <a:rPr lang="fr-FR" sz="2000" kern="1200" dirty="0">
                          <a:solidFill>
                            <a:schemeClr val="tx1"/>
                          </a:solidFill>
                          <a:effectLst/>
                          <a:latin typeface="+mn-lt"/>
                          <a:ea typeface="+mn-ea"/>
                          <a:cs typeface="+mn-cs"/>
                        </a:rPr>
                        <a:t>Elle </a:t>
                      </a:r>
                      <a:r>
                        <a:rPr lang="fr-FR" sz="2000" kern="1200" dirty="0">
                          <a:solidFill>
                            <a:schemeClr val="accent2"/>
                          </a:solidFill>
                          <a:effectLst/>
                          <a:latin typeface="+mn-lt"/>
                          <a:ea typeface="+mn-ea"/>
                          <a:cs typeface="+mn-cs"/>
                        </a:rPr>
                        <a:t>s’est amusée </a:t>
                      </a:r>
                      <a:r>
                        <a:rPr lang="fr-FR" sz="2000" kern="1200" dirty="0">
                          <a:solidFill>
                            <a:schemeClr val="tx1"/>
                          </a:solidFill>
                          <a:effectLst/>
                          <a:latin typeface="+mn-lt"/>
                          <a:ea typeface="+mn-ea"/>
                          <a:cs typeface="+mn-cs"/>
                        </a:rPr>
                        <a:t>lors de cette fête.</a:t>
                      </a:r>
                    </a:p>
                    <a:p>
                      <a:pPr marL="0" marR="0" lvl="0" indent="0" algn="l" defTabSz="914400" rtl="0" eaLnBrk="1" fontAlgn="auto" latinLnBrk="0" hangingPunct="1">
                        <a:lnSpc>
                          <a:spcPct val="100000"/>
                        </a:lnSpc>
                        <a:spcBef>
                          <a:spcPts val="0"/>
                        </a:spcBef>
                        <a:spcAft>
                          <a:spcPts val="0"/>
                        </a:spcAft>
                        <a:buClrTx/>
                        <a:buSzTx/>
                        <a:buFontTx/>
                        <a:buNone/>
                        <a:tabLst/>
                        <a:defRPr/>
                      </a:pPr>
                      <a:r>
                        <a:rPr lang="fr-FR" sz="2000" kern="1200" dirty="0">
                          <a:solidFill>
                            <a:schemeClr val="tx1"/>
                          </a:solidFill>
                          <a:effectLst/>
                          <a:latin typeface="+mn-lt"/>
                          <a:ea typeface="+mn-ea"/>
                          <a:cs typeface="+mn-cs"/>
                        </a:rPr>
                        <a:t>Il </a:t>
                      </a:r>
                      <a:r>
                        <a:rPr lang="fr-FR" sz="2000" kern="1200" dirty="0">
                          <a:solidFill>
                            <a:schemeClr val="accent2"/>
                          </a:solidFill>
                          <a:effectLst/>
                          <a:latin typeface="+mn-lt"/>
                          <a:ea typeface="+mn-ea"/>
                          <a:cs typeface="+mn-cs"/>
                        </a:rPr>
                        <a:t>s’est promené </a:t>
                      </a:r>
                      <a:r>
                        <a:rPr lang="fr-FR" sz="2000" kern="1200" dirty="0">
                          <a:solidFill>
                            <a:schemeClr val="tx1"/>
                          </a:solidFill>
                          <a:effectLst/>
                          <a:latin typeface="+mn-lt"/>
                          <a:ea typeface="+mn-ea"/>
                          <a:cs typeface="+mn-cs"/>
                        </a:rPr>
                        <a:t>sur le port.</a:t>
                      </a:r>
                    </a:p>
                    <a:p>
                      <a:pPr marL="0" marR="0" lvl="0" indent="0" algn="l" defTabSz="914400" rtl="0" eaLnBrk="1" fontAlgn="auto" latinLnBrk="0" hangingPunct="1">
                        <a:lnSpc>
                          <a:spcPct val="100000"/>
                        </a:lnSpc>
                        <a:spcBef>
                          <a:spcPts val="0"/>
                        </a:spcBef>
                        <a:spcAft>
                          <a:spcPts val="0"/>
                        </a:spcAft>
                        <a:buClrTx/>
                        <a:buSzTx/>
                        <a:buFontTx/>
                        <a:buNone/>
                        <a:tabLst/>
                        <a:defRPr/>
                      </a:pPr>
                      <a:r>
                        <a:rPr lang="fr-FR" sz="2000" kern="1200" dirty="0">
                          <a:solidFill>
                            <a:schemeClr val="tx1"/>
                          </a:solidFill>
                          <a:effectLst/>
                          <a:latin typeface="+mn-lt"/>
                          <a:ea typeface="+mn-ea"/>
                          <a:cs typeface="+mn-cs"/>
                        </a:rPr>
                        <a:t>Il </a:t>
                      </a:r>
                      <a:r>
                        <a:rPr lang="fr-FR" sz="2000" kern="1200" dirty="0">
                          <a:solidFill>
                            <a:schemeClr val="accent2"/>
                          </a:solidFill>
                          <a:effectLst/>
                          <a:latin typeface="+mn-lt"/>
                          <a:ea typeface="+mn-ea"/>
                          <a:cs typeface="+mn-cs"/>
                        </a:rPr>
                        <a:t>est venu </a:t>
                      </a:r>
                      <a:r>
                        <a:rPr lang="fr-FR" sz="2000" kern="1200" dirty="0">
                          <a:solidFill>
                            <a:schemeClr val="tx1"/>
                          </a:solidFill>
                          <a:effectLst/>
                          <a:latin typeface="+mn-lt"/>
                          <a:ea typeface="+mn-ea"/>
                          <a:cs typeface="+mn-cs"/>
                        </a:rPr>
                        <a:t>à la maison.</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2000" kern="1200" dirty="0">
                          <a:solidFill>
                            <a:schemeClr val="tx1"/>
                          </a:solidFill>
                          <a:effectLst/>
                          <a:latin typeface="+mn-lt"/>
                          <a:ea typeface="+mn-ea"/>
                          <a:cs typeface="+mn-cs"/>
                        </a:rPr>
                        <a:t>Il </a:t>
                      </a:r>
                      <a:r>
                        <a:rPr lang="fr-FR" sz="2000" kern="1200" dirty="0">
                          <a:solidFill>
                            <a:schemeClr val="accent2"/>
                          </a:solidFill>
                          <a:effectLst/>
                          <a:latin typeface="+mn-lt"/>
                          <a:ea typeface="+mn-ea"/>
                          <a:cs typeface="+mn-cs"/>
                        </a:rPr>
                        <a:t>a calculé </a:t>
                      </a:r>
                      <a:r>
                        <a:rPr lang="fr-FR" sz="2000" kern="1200" dirty="0">
                          <a:solidFill>
                            <a:schemeClr val="tx1"/>
                          </a:solidFill>
                          <a:effectLst/>
                          <a:latin typeface="+mn-lt"/>
                          <a:ea typeface="+mn-ea"/>
                          <a:cs typeface="+mn-cs"/>
                        </a:rPr>
                        <a:t>l’addition.</a:t>
                      </a:r>
                    </a:p>
                    <a:p>
                      <a:pPr marL="0" marR="0" lvl="0" indent="0" algn="l" defTabSz="914400" rtl="0" eaLnBrk="1" fontAlgn="auto" latinLnBrk="0" hangingPunct="1">
                        <a:lnSpc>
                          <a:spcPct val="100000"/>
                        </a:lnSpc>
                        <a:spcBef>
                          <a:spcPts val="0"/>
                        </a:spcBef>
                        <a:spcAft>
                          <a:spcPts val="0"/>
                        </a:spcAft>
                        <a:buClrTx/>
                        <a:buSzTx/>
                        <a:buFontTx/>
                        <a:buNone/>
                        <a:tabLst/>
                        <a:defRPr/>
                      </a:pPr>
                      <a:r>
                        <a:rPr lang="fr-FR" sz="2000" kern="1200" dirty="0">
                          <a:solidFill>
                            <a:schemeClr val="tx1"/>
                          </a:solidFill>
                          <a:effectLst/>
                          <a:latin typeface="+mn-lt"/>
                          <a:ea typeface="+mn-ea"/>
                          <a:cs typeface="+mn-cs"/>
                        </a:rPr>
                        <a:t>Le cheval </a:t>
                      </a:r>
                      <a:r>
                        <a:rPr lang="fr-FR" sz="2000" kern="1200" dirty="0">
                          <a:solidFill>
                            <a:schemeClr val="accent2"/>
                          </a:solidFill>
                          <a:effectLst/>
                          <a:latin typeface="+mn-lt"/>
                          <a:ea typeface="+mn-ea"/>
                          <a:cs typeface="+mn-cs"/>
                        </a:rPr>
                        <a:t>a galopé </a:t>
                      </a:r>
                      <a:r>
                        <a:rPr lang="fr-FR" sz="2000" kern="1200" dirty="0">
                          <a:solidFill>
                            <a:schemeClr val="tx1"/>
                          </a:solidFill>
                          <a:effectLst/>
                          <a:latin typeface="+mn-lt"/>
                          <a:ea typeface="+mn-ea"/>
                          <a:cs typeface="+mn-cs"/>
                        </a:rPr>
                        <a:t>longtemps.</a:t>
                      </a:r>
                    </a:p>
                    <a:p>
                      <a:pPr marL="0" marR="0" lvl="0" indent="0" algn="l" defTabSz="914400" rtl="0" eaLnBrk="1" fontAlgn="auto" latinLnBrk="0" hangingPunct="1">
                        <a:lnSpc>
                          <a:spcPct val="100000"/>
                        </a:lnSpc>
                        <a:spcBef>
                          <a:spcPts val="0"/>
                        </a:spcBef>
                        <a:spcAft>
                          <a:spcPts val="0"/>
                        </a:spcAft>
                        <a:buClrTx/>
                        <a:buSzTx/>
                        <a:buFontTx/>
                        <a:buNone/>
                        <a:tabLst/>
                        <a:defRPr/>
                      </a:pPr>
                      <a:r>
                        <a:rPr lang="fr-FR" sz="2000" kern="1200" dirty="0">
                          <a:solidFill>
                            <a:schemeClr val="tx1"/>
                          </a:solidFill>
                          <a:effectLst/>
                          <a:latin typeface="+mn-lt"/>
                          <a:ea typeface="+mn-ea"/>
                          <a:cs typeface="+mn-cs"/>
                        </a:rPr>
                        <a:t>Ils </a:t>
                      </a:r>
                      <a:r>
                        <a:rPr lang="fr-FR" sz="2000" kern="1200" dirty="0">
                          <a:solidFill>
                            <a:schemeClr val="accent2"/>
                          </a:solidFill>
                          <a:effectLst/>
                          <a:latin typeface="+mn-lt"/>
                          <a:ea typeface="+mn-ea"/>
                          <a:cs typeface="+mn-cs"/>
                        </a:rPr>
                        <a:t>ont joué </a:t>
                      </a:r>
                      <a:r>
                        <a:rPr lang="fr-FR" sz="2000" kern="1200" dirty="0">
                          <a:solidFill>
                            <a:schemeClr val="tx1"/>
                          </a:solidFill>
                          <a:effectLst/>
                          <a:latin typeface="+mn-lt"/>
                          <a:ea typeface="+mn-ea"/>
                          <a:cs typeface="+mn-cs"/>
                        </a:rPr>
                        <a:t>aux échecs toute l’après-midi.</a:t>
                      </a:r>
                    </a:p>
                    <a:p>
                      <a:pPr marL="0" marR="0" lvl="0" indent="0" algn="l" defTabSz="914400" rtl="0" eaLnBrk="1" fontAlgn="auto" latinLnBrk="0" hangingPunct="1">
                        <a:lnSpc>
                          <a:spcPct val="100000"/>
                        </a:lnSpc>
                        <a:spcBef>
                          <a:spcPts val="0"/>
                        </a:spcBef>
                        <a:spcAft>
                          <a:spcPts val="0"/>
                        </a:spcAft>
                        <a:buClrTx/>
                        <a:buSzTx/>
                        <a:buFontTx/>
                        <a:buNone/>
                        <a:tabLst/>
                        <a:defRPr/>
                      </a:pPr>
                      <a:r>
                        <a:rPr lang="fr-FR" sz="2000" kern="1200" dirty="0">
                          <a:solidFill>
                            <a:schemeClr val="tx1"/>
                          </a:solidFill>
                          <a:effectLst/>
                          <a:latin typeface="+mn-lt"/>
                          <a:ea typeface="+mn-ea"/>
                          <a:cs typeface="+mn-cs"/>
                        </a:rPr>
                        <a:t>Elle </a:t>
                      </a:r>
                      <a:r>
                        <a:rPr lang="fr-FR" sz="2000" kern="1200" dirty="0">
                          <a:solidFill>
                            <a:schemeClr val="accent2"/>
                          </a:solidFill>
                          <a:effectLst/>
                          <a:latin typeface="+mn-lt"/>
                          <a:ea typeface="+mn-ea"/>
                          <a:cs typeface="+mn-cs"/>
                        </a:rPr>
                        <a:t>a ri </a:t>
                      </a:r>
                      <a:r>
                        <a:rPr lang="fr-FR" sz="2000" kern="1200" dirty="0">
                          <a:solidFill>
                            <a:schemeClr val="tx1"/>
                          </a:solidFill>
                          <a:effectLst/>
                          <a:latin typeface="+mn-lt"/>
                          <a:ea typeface="+mn-ea"/>
                          <a:cs typeface="+mn-cs"/>
                        </a:rPr>
                        <a:t>à mes blagues.</a:t>
                      </a:r>
                    </a:p>
                    <a:p>
                      <a:pPr marL="0" marR="0" lvl="0" indent="0" algn="l" defTabSz="914400" rtl="0" eaLnBrk="1" fontAlgn="auto" latinLnBrk="0" hangingPunct="1">
                        <a:lnSpc>
                          <a:spcPct val="100000"/>
                        </a:lnSpc>
                        <a:spcBef>
                          <a:spcPts val="0"/>
                        </a:spcBef>
                        <a:spcAft>
                          <a:spcPts val="0"/>
                        </a:spcAft>
                        <a:buClrTx/>
                        <a:buSzTx/>
                        <a:buFontTx/>
                        <a:buNone/>
                        <a:tabLst/>
                        <a:defRPr/>
                      </a:pPr>
                      <a:r>
                        <a:rPr lang="fr-FR" sz="2000" kern="1200" dirty="0">
                          <a:solidFill>
                            <a:schemeClr val="tx1"/>
                          </a:solidFill>
                          <a:effectLst/>
                          <a:latin typeface="+mn-lt"/>
                          <a:ea typeface="+mn-ea"/>
                          <a:cs typeface="+mn-cs"/>
                        </a:rPr>
                        <a:t>La fée </a:t>
                      </a:r>
                      <a:r>
                        <a:rPr lang="fr-FR" sz="2000" kern="1200" dirty="0">
                          <a:solidFill>
                            <a:schemeClr val="accent2"/>
                          </a:solidFill>
                          <a:effectLst/>
                          <a:latin typeface="+mn-lt"/>
                          <a:ea typeface="+mn-ea"/>
                          <a:cs typeface="+mn-cs"/>
                        </a:rPr>
                        <a:t>a transformé </a:t>
                      </a:r>
                      <a:r>
                        <a:rPr lang="fr-FR" sz="2000" kern="1200" dirty="0">
                          <a:solidFill>
                            <a:schemeClr val="tx1"/>
                          </a:solidFill>
                          <a:effectLst/>
                          <a:latin typeface="+mn-lt"/>
                          <a:ea typeface="+mn-ea"/>
                          <a:cs typeface="+mn-cs"/>
                        </a:rPr>
                        <a:t>la grenouille en prince.</a:t>
                      </a:r>
                    </a:p>
                    <a:p>
                      <a:endParaRPr lang="fr-FR" sz="2000" dirty="0"/>
                    </a:p>
                  </a:txBody>
                  <a:tcPr/>
                </a:tc>
                <a:extLst>
                  <a:ext uri="{0D108BD9-81ED-4DB2-BD59-A6C34878D82A}">
                    <a16:rowId xmlns:a16="http://schemas.microsoft.com/office/drawing/2014/main" val="1567505918"/>
                  </a:ext>
                </a:extLst>
              </a:tr>
            </a:tbl>
          </a:graphicData>
        </a:graphic>
      </p:graphicFrame>
    </p:spTree>
    <p:extLst>
      <p:ext uri="{BB962C8B-B14F-4D97-AF65-F5344CB8AC3E}">
        <p14:creationId xmlns:p14="http://schemas.microsoft.com/office/powerpoint/2010/main" val="252719077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F26E92-9192-D495-CD5E-967532150960}"/>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65066A4C-18AE-AD53-EC1A-92CDDB91D9CD}"/>
              </a:ext>
            </a:extLst>
          </p:cNvPr>
          <p:cNvSpPr>
            <a:spLocks noGrp="1"/>
          </p:cNvSpPr>
          <p:nvPr>
            <p:ph type="title"/>
          </p:nvPr>
        </p:nvSpPr>
        <p:spPr/>
        <p:txBody>
          <a:bodyPr/>
          <a:lstStyle/>
          <a:p>
            <a:r>
              <a:rPr lang="fr-FR" dirty="0"/>
              <a:t> </a:t>
            </a:r>
          </a:p>
        </p:txBody>
      </p:sp>
      <p:graphicFrame>
        <p:nvGraphicFramePr>
          <p:cNvPr id="4" name="Espace réservé du contenu 3">
            <a:extLst>
              <a:ext uri="{FF2B5EF4-FFF2-40B4-BE49-F238E27FC236}">
                <a16:creationId xmlns:a16="http://schemas.microsoft.com/office/drawing/2014/main" id="{6B53105F-529C-DDF0-19A0-5FA430A35B90}"/>
              </a:ext>
            </a:extLst>
          </p:cNvPr>
          <p:cNvGraphicFramePr>
            <a:graphicFrameLocks noGrp="1"/>
          </p:cNvGraphicFramePr>
          <p:nvPr>
            <p:ph idx="1"/>
            <p:extLst>
              <p:ext uri="{D42A27DB-BD31-4B8C-83A1-F6EECF244321}">
                <p14:modId xmlns:p14="http://schemas.microsoft.com/office/powerpoint/2010/main" val="3070450437"/>
              </p:ext>
            </p:extLst>
          </p:nvPr>
        </p:nvGraphicFramePr>
        <p:xfrm>
          <a:off x="541020" y="1019807"/>
          <a:ext cx="11109960" cy="4809789"/>
        </p:xfrm>
        <a:graphic>
          <a:graphicData uri="http://schemas.openxmlformats.org/drawingml/2006/table">
            <a:tbl>
              <a:tblPr firstRow="1" bandRow="1">
                <a:tableStyleId>{5940675A-B579-460E-94D1-54222C63F5DA}</a:tableStyleId>
              </a:tblPr>
              <a:tblGrid>
                <a:gridCol w="5392960">
                  <a:extLst>
                    <a:ext uri="{9D8B030D-6E8A-4147-A177-3AD203B41FA5}">
                      <a16:colId xmlns:a16="http://schemas.microsoft.com/office/drawing/2014/main" val="533510205"/>
                    </a:ext>
                  </a:extLst>
                </a:gridCol>
                <a:gridCol w="5717000">
                  <a:extLst>
                    <a:ext uri="{9D8B030D-6E8A-4147-A177-3AD203B41FA5}">
                      <a16:colId xmlns:a16="http://schemas.microsoft.com/office/drawing/2014/main" val="769251620"/>
                    </a:ext>
                  </a:extLst>
                </a:gridCol>
              </a:tblGrid>
              <a:tr h="393916">
                <a:tc>
                  <a:txBody>
                    <a:bodyPr/>
                    <a:lstStyle/>
                    <a:p>
                      <a:pPr algn="ctr"/>
                      <a:r>
                        <a:rPr lang="fr-FR" sz="2000" b="1" dirty="0"/>
                        <a:t>avec l’auxiliaire </a:t>
                      </a:r>
                      <a:r>
                        <a:rPr lang="fr-FR" sz="2000" b="1" i="1" dirty="0"/>
                        <a:t>être</a:t>
                      </a:r>
                    </a:p>
                  </a:txBody>
                  <a:tcPr>
                    <a:solidFill>
                      <a:schemeClr val="accent5">
                        <a:lumMod val="20000"/>
                        <a:lumOff val="80000"/>
                      </a:schemeClr>
                    </a:solidFill>
                  </a:tcPr>
                </a:tc>
                <a:tc>
                  <a:txBody>
                    <a:bodyPr/>
                    <a:lstStyle/>
                    <a:p>
                      <a:pPr algn="ctr"/>
                      <a:r>
                        <a:rPr lang="fr-FR" sz="2000" b="1" dirty="0"/>
                        <a:t>avec l’auxiliaire </a:t>
                      </a:r>
                      <a:r>
                        <a:rPr lang="fr-FR" sz="2000" b="1" i="1" dirty="0"/>
                        <a:t>avoir</a:t>
                      </a:r>
                    </a:p>
                  </a:txBody>
                  <a:tcPr>
                    <a:solidFill>
                      <a:schemeClr val="accent5">
                        <a:lumMod val="20000"/>
                        <a:lumOff val="80000"/>
                      </a:schemeClr>
                    </a:solidFill>
                  </a:tcPr>
                </a:tc>
                <a:extLst>
                  <a:ext uri="{0D108BD9-81ED-4DB2-BD59-A6C34878D82A}">
                    <a16:rowId xmlns:a16="http://schemas.microsoft.com/office/drawing/2014/main" val="3718361136"/>
                  </a:ext>
                </a:extLst>
              </a:tr>
              <a:tr h="50759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2000" kern="1200" dirty="0">
                          <a:solidFill>
                            <a:schemeClr val="tx1"/>
                          </a:solidFill>
                          <a:effectLst/>
                          <a:latin typeface="+mn-lt"/>
                          <a:ea typeface="+mn-ea"/>
                          <a:cs typeface="+mn-cs"/>
                        </a:rPr>
                        <a:t>Changement de lieu</a:t>
                      </a:r>
                    </a:p>
                  </a:txBody>
                  <a:tcPr>
                    <a:solidFill>
                      <a:schemeClr val="accent5">
                        <a:lumMod val="20000"/>
                        <a:lumOff val="80000"/>
                      </a:schemeClr>
                    </a:solidFill>
                  </a:tcPr>
                </a:tc>
                <a:tc rowSpan="6">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2000" kern="1200" dirty="0">
                          <a:solidFill>
                            <a:schemeClr val="tx1"/>
                          </a:solidFill>
                          <a:effectLst/>
                          <a:latin typeface="+mn-lt"/>
                          <a:ea typeface="+mn-ea"/>
                          <a:cs typeface="+mn-cs"/>
                        </a:rPr>
                        <a:t>Il </a:t>
                      </a:r>
                      <a:r>
                        <a:rPr lang="fr-FR" sz="2000" kern="1200" dirty="0">
                          <a:solidFill>
                            <a:schemeClr val="accent2"/>
                          </a:solidFill>
                          <a:effectLst/>
                          <a:latin typeface="+mn-lt"/>
                          <a:ea typeface="+mn-ea"/>
                          <a:cs typeface="+mn-cs"/>
                        </a:rPr>
                        <a:t>a calculé </a:t>
                      </a:r>
                      <a:r>
                        <a:rPr lang="fr-FR" sz="2000" kern="1200" dirty="0">
                          <a:solidFill>
                            <a:schemeClr val="tx1"/>
                          </a:solidFill>
                          <a:effectLst/>
                          <a:latin typeface="+mn-lt"/>
                          <a:ea typeface="+mn-ea"/>
                          <a:cs typeface="+mn-cs"/>
                        </a:rPr>
                        <a:t>l’addition.</a:t>
                      </a:r>
                    </a:p>
                    <a:p>
                      <a:pPr marL="0" marR="0" lvl="0" indent="0" algn="l" defTabSz="914400" rtl="0" eaLnBrk="1" fontAlgn="auto" latinLnBrk="0" hangingPunct="1">
                        <a:lnSpc>
                          <a:spcPct val="100000"/>
                        </a:lnSpc>
                        <a:spcBef>
                          <a:spcPts val="0"/>
                        </a:spcBef>
                        <a:spcAft>
                          <a:spcPts val="0"/>
                        </a:spcAft>
                        <a:buClrTx/>
                        <a:buSzTx/>
                        <a:buFontTx/>
                        <a:buNone/>
                        <a:tabLst/>
                        <a:defRPr/>
                      </a:pPr>
                      <a:r>
                        <a:rPr lang="fr-FR" sz="2000" kern="1200" dirty="0">
                          <a:solidFill>
                            <a:schemeClr val="tx1"/>
                          </a:solidFill>
                          <a:effectLst/>
                          <a:latin typeface="+mn-lt"/>
                          <a:ea typeface="+mn-ea"/>
                          <a:cs typeface="+mn-cs"/>
                        </a:rPr>
                        <a:t>Le cheval </a:t>
                      </a:r>
                      <a:r>
                        <a:rPr lang="fr-FR" sz="2000" kern="1200" dirty="0">
                          <a:solidFill>
                            <a:schemeClr val="accent2"/>
                          </a:solidFill>
                          <a:effectLst/>
                          <a:latin typeface="+mn-lt"/>
                          <a:ea typeface="+mn-ea"/>
                          <a:cs typeface="+mn-cs"/>
                        </a:rPr>
                        <a:t>a galopé </a:t>
                      </a:r>
                      <a:r>
                        <a:rPr lang="fr-FR" sz="2000" kern="1200" dirty="0">
                          <a:solidFill>
                            <a:schemeClr val="tx1"/>
                          </a:solidFill>
                          <a:effectLst/>
                          <a:latin typeface="+mn-lt"/>
                          <a:ea typeface="+mn-ea"/>
                          <a:cs typeface="+mn-cs"/>
                        </a:rPr>
                        <a:t>longtemps.</a:t>
                      </a:r>
                    </a:p>
                    <a:p>
                      <a:pPr marL="0" marR="0" lvl="0" indent="0" algn="l" defTabSz="914400" rtl="0" eaLnBrk="1" fontAlgn="auto" latinLnBrk="0" hangingPunct="1">
                        <a:lnSpc>
                          <a:spcPct val="100000"/>
                        </a:lnSpc>
                        <a:spcBef>
                          <a:spcPts val="0"/>
                        </a:spcBef>
                        <a:spcAft>
                          <a:spcPts val="0"/>
                        </a:spcAft>
                        <a:buClrTx/>
                        <a:buSzTx/>
                        <a:buFontTx/>
                        <a:buNone/>
                        <a:tabLst/>
                        <a:defRPr/>
                      </a:pPr>
                      <a:r>
                        <a:rPr lang="fr-FR" sz="2000" kern="1200" dirty="0">
                          <a:solidFill>
                            <a:schemeClr val="tx1"/>
                          </a:solidFill>
                          <a:effectLst/>
                          <a:latin typeface="+mn-lt"/>
                          <a:ea typeface="+mn-ea"/>
                          <a:cs typeface="+mn-cs"/>
                        </a:rPr>
                        <a:t>Ils </a:t>
                      </a:r>
                      <a:r>
                        <a:rPr lang="fr-FR" sz="2000" kern="1200" dirty="0">
                          <a:solidFill>
                            <a:schemeClr val="accent2"/>
                          </a:solidFill>
                          <a:effectLst/>
                          <a:latin typeface="+mn-lt"/>
                          <a:ea typeface="+mn-ea"/>
                          <a:cs typeface="+mn-cs"/>
                        </a:rPr>
                        <a:t>ont joué </a:t>
                      </a:r>
                      <a:r>
                        <a:rPr lang="fr-FR" sz="2000" kern="1200" dirty="0">
                          <a:solidFill>
                            <a:schemeClr val="tx1"/>
                          </a:solidFill>
                          <a:effectLst/>
                          <a:latin typeface="+mn-lt"/>
                          <a:ea typeface="+mn-ea"/>
                          <a:cs typeface="+mn-cs"/>
                        </a:rPr>
                        <a:t>aux échecs toute l’après-midi.</a:t>
                      </a:r>
                    </a:p>
                    <a:p>
                      <a:pPr marL="0" marR="0" lvl="0" indent="0" algn="l" defTabSz="914400" rtl="0" eaLnBrk="1" fontAlgn="auto" latinLnBrk="0" hangingPunct="1">
                        <a:lnSpc>
                          <a:spcPct val="100000"/>
                        </a:lnSpc>
                        <a:spcBef>
                          <a:spcPts val="0"/>
                        </a:spcBef>
                        <a:spcAft>
                          <a:spcPts val="0"/>
                        </a:spcAft>
                        <a:buClrTx/>
                        <a:buSzTx/>
                        <a:buFontTx/>
                        <a:buNone/>
                        <a:tabLst/>
                        <a:defRPr/>
                      </a:pPr>
                      <a:r>
                        <a:rPr lang="fr-FR" sz="2000" kern="1200" dirty="0">
                          <a:solidFill>
                            <a:schemeClr val="tx1"/>
                          </a:solidFill>
                          <a:effectLst/>
                          <a:latin typeface="+mn-lt"/>
                          <a:ea typeface="+mn-ea"/>
                          <a:cs typeface="+mn-cs"/>
                        </a:rPr>
                        <a:t>Elle </a:t>
                      </a:r>
                      <a:r>
                        <a:rPr lang="fr-FR" sz="2000" kern="1200" dirty="0">
                          <a:solidFill>
                            <a:schemeClr val="accent2"/>
                          </a:solidFill>
                          <a:effectLst/>
                          <a:latin typeface="+mn-lt"/>
                          <a:ea typeface="+mn-ea"/>
                          <a:cs typeface="+mn-cs"/>
                        </a:rPr>
                        <a:t>a ri </a:t>
                      </a:r>
                      <a:r>
                        <a:rPr lang="fr-FR" sz="2000" kern="1200" dirty="0">
                          <a:solidFill>
                            <a:schemeClr val="tx1"/>
                          </a:solidFill>
                          <a:effectLst/>
                          <a:latin typeface="+mn-lt"/>
                          <a:ea typeface="+mn-ea"/>
                          <a:cs typeface="+mn-cs"/>
                        </a:rPr>
                        <a:t>à mes blagues.</a:t>
                      </a:r>
                    </a:p>
                    <a:p>
                      <a:pPr marL="0" marR="0" lvl="0" indent="0" algn="l" defTabSz="914400" rtl="0" eaLnBrk="1" fontAlgn="auto" latinLnBrk="0" hangingPunct="1">
                        <a:lnSpc>
                          <a:spcPct val="100000"/>
                        </a:lnSpc>
                        <a:spcBef>
                          <a:spcPts val="0"/>
                        </a:spcBef>
                        <a:spcAft>
                          <a:spcPts val="0"/>
                        </a:spcAft>
                        <a:buClrTx/>
                        <a:buSzTx/>
                        <a:buFontTx/>
                        <a:buNone/>
                        <a:tabLst/>
                        <a:defRPr/>
                      </a:pPr>
                      <a:r>
                        <a:rPr lang="fr-FR" sz="2000" kern="1200" dirty="0">
                          <a:solidFill>
                            <a:schemeClr val="tx1"/>
                          </a:solidFill>
                          <a:effectLst/>
                          <a:latin typeface="+mn-lt"/>
                          <a:ea typeface="+mn-ea"/>
                          <a:cs typeface="+mn-cs"/>
                        </a:rPr>
                        <a:t>La fée </a:t>
                      </a:r>
                      <a:r>
                        <a:rPr lang="fr-FR" sz="2000" kern="1200" dirty="0">
                          <a:solidFill>
                            <a:schemeClr val="accent2"/>
                          </a:solidFill>
                          <a:effectLst/>
                          <a:latin typeface="+mn-lt"/>
                          <a:ea typeface="+mn-ea"/>
                          <a:cs typeface="+mn-cs"/>
                        </a:rPr>
                        <a:t>a transformé </a:t>
                      </a:r>
                      <a:r>
                        <a:rPr lang="fr-FR" sz="2000" kern="1200" dirty="0">
                          <a:solidFill>
                            <a:schemeClr val="tx1"/>
                          </a:solidFill>
                          <a:effectLst/>
                          <a:latin typeface="+mn-lt"/>
                          <a:ea typeface="+mn-ea"/>
                          <a:cs typeface="+mn-cs"/>
                        </a:rPr>
                        <a:t>la grenouille en prince.</a:t>
                      </a:r>
                    </a:p>
                    <a:p>
                      <a:endParaRPr lang="fr-FR" sz="2000" dirty="0"/>
                    </a:p>
                  </a:txBody>
                  <a:tcPr/>
                </a:tc>
                <a:extLst>
                  <a:ext uri="{0D108BD9-81ED-4DB2-BD59-A6C34878D82A}">
                    <a16:rowId xmlns:a16="http://schemas.microsoft.com/office/drawing/2014/main" val="1567505918"/>
                  </a:ext>
                </a:extLst>
              </a:tr>
              <a:tr h="1112520">
                <a:tc>
                  <a:txBody>
                    <a:bodyPr/>
                    <a:lstStyle/>
                    <a:p>
                      <a:r>
                        <a:rPr lang="fr-FR" sz="2000" kern="1200" dirty="0">
                          <a:solidFill>
                            <a:schemeClr val="tx1"/>
                          </a:solidFill>
                          <a:effectLst/>
                          <a:latin typeface="+mn-lt"/>
                          <a:ea typeface="+mn-ea"/>
                          <a:cs typeface="+mn-cs"/>
                        </a:rPr>
                        <a:t>Il </a:t>
                      </a:r>
                      <a:r>
                        <a:rPr lang="fr-FR" sz="2000" kern="1200" dirty="0">
                          <a:solidFill>
                            <a:schemeClr val="accent2"/>
                          </a:solidFill>
                          <a:effectLst/>
                          <a:latin typeface="+mn-lt"/>
                          <a:ea typeface="+mn-ea"/>
                          <a:cs typeface="+mn-cs"/>
                        </a:rPr>
                        <a:t>est allé </a:t>
                      </a:r>
                      <a:r>
                        <a:rPr lang="fr-FR" sz="2000" kern="1200" dirty="0">
                          <a:solidFill>
                            <a:schemeClr val="tx1"/>
                          </a:solidFill>
                          <a:effectLst/>
                          <a:latin typeface="+mn-lt"/>
                          <a:ea typeface="+mn-ea"/>
                          <a:cs typeface="+mn-cs"/>
                        </a:rPr>
                        <a:t>à l’école.</a:t>
                      </a:r>
                    </a:p>
                    <a:p>
                      <a:pPr marL="0" marR="0" lvl="0" indent="0" algn="l" defTabSz="914400" rtl="0" eaLnBrk="1" fontAlgn="auto" latinLnBrk="0" hangingPunct="1">
                        <a:lnSpc>
                          <a:spcPct val="100000"/>
                        </a:lnSpc>
                        <a:spcBef>
                          <a:spcPts val="0"/>
                        </a:spcBef>
                        <a:spcAft>
                          <a:spcPts val="0"/>
                        </a:spcAft>
                        <a:buClrTx/>
                        <a:buSzTx/>
                        <a:buFontTx/>
                        <a:buNone/>
                        <a:tabLst/>
                        <a:defRPr/>
                      </a:pPr>
                      <a:r>
                        <a:rPr lang="fr-FR" sz="2000" kern="1200" dirty="0">
                          <a:solidFill>
                            <a:schemeClr val="tx1"/>
                          </a:solidFill>
                          <a:effectLst/>
                          <a:latin typeface="+mn-lt"/>
                          <a:ea typeface="+mn-ea"/>
                          <a:cs typeface="+mn-cs"/>
                        </a:rPr>
                        <a:t>Elle </a:t>
                      </a:r>
                      <a:r>
                        <a:rPr lang="fr-FR" sz="2000" kern="1200" dirty="0">
                          <a:solidFill>
                            <a:schemeClr val="accent2"/>
                          </a:solidFill>
                          <a:effectLst/>
                          <a:latin typeface="+mn-lt"/>
                          <a:ea typeface="+mn-ea"/>
                          <a:cs typeface="+mn-cs"/>
                        </a:rPr>
                        <a:t>est arrivée </a:t>
                      </a:r>
                      <a:r>
                        <a:rPr lang="fr-FR" sz="2000" kern="1200" dirty="0">
                          <a:solidFill>
                            <a:schemeClr val="tx1"/>
                          </a:solidFill>
                          <a:effectLst/>
                          <a:latin typeface="+mn-lt"/>
                          <a:ea typeface="+mn-ea"/>
                          <a:cs typeface="+mn-cs"/>
                        </a:rPr>
                        <a:t>chez son copain.</a:t>
                      </a:r>
                    </a:p>
                    <a:p>
                      <a:pPr marL="0" marR="0" lvl="0" indent="0" algn="l" defTabSz="914400" rtl="0" eaLnBrk="1" fontAlgn="auto" latinLnBrk="0" hangingPunct="1">
                        <a:lnSpc>
                          <a:spcPct val="100000"/>
                        </a:lnSpc>
                        <a:spcBef>
                          <a:spcPts val="0"/>
                        </a:spcBef>
                        <a:spcAft>
                          <a:spcPts val="0"/>
                        </a:spcAft>
                        <a:buClrTx/>
                        <a:buSzTx/>
                        <a:buFontTx/>
                        <a:buNone/>
                        <a:tabLst/>
                        <a:defRPr/>
                      </a:pPr>
                      <a:r>
                        <a:rPr lang="fr-FR" sz="2000" kern="1200" dirty="0">
                          <a:solidFill>
                            <a:schemeClr val="tx1"/>
                          </a:solidFill>
                          <a:effectLst/>
                          <a:latin typeface="+mn-lt"/>
                          <a:ea typeface="+mn-ea"/>
                          <a:cs typeface="+mn-cs"/>
                        </a:rPr>
                        <a:t>Luc </a:t>
                      </a:r>
                      <a:r>
                        <a:rPr lang="fr-FR" sz="2000" kern="1200" dirty="0">
                          <a:solidFill>
                            <a:schemeClr val="accent2"/>
                          </a:solidFill>
                          <a:effectLst/>
                          <a:latin typeface="+mn-lt"/>
                          <a:ea typeface="+mn-ea"/>
                          <a:cs typeface="+mn-cs"/>
                        </a:rPr>
                        <a:t>est parti </a:t>
                      </a:r>
                      <a:r>
                        <a:rPr lang="fr-FR" sz="2000" kern="1200" dirty="0">
                          <a:solidFill>
                            <a:schemeClr val="tx1"/>
                          </a:solidFill>
                          <a:effectLst/>
                          <a:latin typeface="+mn-lt"/>
                          <a:ea typeface="+mn-ea"/>
                          <a:cs typeface="+mn-cs"/>
                        </a:rPr>
                        <a:t>ce matin.</a:t>
                      </a:r>
                    </a:p>
                    <a:p>
                      <a:pPr marL="0" marR="0" lvl="0" indent="0" algn="l" defTabSz="914400" rtl="0" eaLnBrk="1" fontAlgn="auto" latinLnBrk="0" hangingPunct="1">
                        <a:lnSpc>
                          <a:spcPct val="100000"/>
                        </a:lnSpc>
                        <a:spcBef>
                          <a:spcPts val="0"/>
                        </a:spcBef>
                        <a:spcAft>
                          <a:spcPts val="0"/>
                        </a:spcAft>
                        <a:buClrTx/>
                        <a:buSzTx/>
                        <a:buFontTx/>
                        <a:buNone/>
                        <a:tabLst/>
                        <a:defRPr/>
                      </a:pPr>
                      <a:r>
                        <a:rPr lang="fr-FR" sz="2000" kern="1200" dirty="0">
                          <a:solidFill>
                            <a:schemeClr val="tx1"/>
                          </a:solidFill>
                          <a:effectLst/>
                          <a:latin typeface="+mn-lt"/>
                          <a:ea typeface="+mn-ea"/>
                          <a:cs typeface="+mn-cs"/>
                        </a:rPr>
                        <a:t>Il </a:t>
                      </a:r>
                      <a:r>
                        <a:rPr lang="fr-FR" sz="2000" kern="1200" dirty="0">
                          <a:solidFill>
                            <a:schemeClr val="accent2"/>
                          </a:solidFill>
                          <a:effectLst/>
                          <a:latin typeface="+mn-lt"/>
                          <a:ea typeface="+mn-ea"/>
                          <a:cs typeface="+mn-cs"/>
                        </a:rPr>
                        <a:t>est resté </a:t>
                      </a:r>
                      <a:r>
                        <a:rPr lang="fr-FR" sz="2000" kern="1200" dirty="0">
                          <a:solidFill>
                            <a:schemeClr val="tx1"/>
                          </a:solidFill>
                          <a:effectLst/>
                          <a:latin typeface="+mn-lt"/>
                          <a:ea typeface="+mn-ea"/>
                          <a:cs typeface="+mn-cs"/>
                        </a:rPr>
                        <a:t>dans le salon jusqu’au bout de la nuit.</a:t>
                      </a:r>
                    </a:p>
                    <a:p>
                      <a:pPr marL="0" marR="0" lvl="0" indent="0" algn="l" defTabSz="914400" rtl="0" eaLnBrk="1" fontAlgn="auto" latinLnBrk="0" hangingPunct="1">
                        <a:lnSpc>
                          <a:spcPct val="100000"/>
                        </a:lnSpc>
                        <a:spcBef>
                          <a:spcPts val="0"/>
                        </a:spcBef>
                        <a:spcAft>
                          <a:spcPts val="0"/>
                        </a:spcAft>
                        <a:buClrTx/>
                        <a:buSzTx/>
                        <a:buFontTx/>
                        <a:buNone/>
                        <a:tabLst/>
                        <a:defRPr/>
                      </a:pPr>
                      <a:r>
                        <a:rPr lang="fr-FR" sz="2000" kern="1200" dirty="0">
                          <a:solidFill>
                            <a:schemeClr val="tx1"/>
                          </a:solidFill>
                          <a:effectLst/>
                          <a:latin typeface="+mn-lt"/>
                          <a:ea typeface="+mn-ea"/>
                          <a:cs typeface="+mn-cs"/>
                        </a:rPr>
                        <a:t>Il </a:t>
                      </a:r>
                      <a:r>
                        <a:rPr lang="fr-FR" sz="2000" kern="1200" dirty="0">
                          <a:solidFill>
                            <a:schemeClr val="accent2"/>
                          </a:solidFill>
                          <a:effectLst/>
                          <a:latin typeface="+mn-lt"/>
                          <a:ea typeface="+mn-ea"/>
                          <a:cs typeface="+mn-cs"/>
                        </a:rPr>
                        <a:t>est venu </a:t>
                      </a:r>
                      <a:r>
                        <a:rPr lang="fr-FR" sz="2000" kern="1200" dirty="0">
                          <a:solidFill>
                            <a:schemeClr val="tx1"/>
                          </a:solidFill>
                          <a:effectLst/>
                          <a:latin typeface="+mn-lt"/>
                          <a:ea typeface="+mn-ea"/>
                          <a:cs typeface="+mn-cs"/>
                        </a:rPr>
                        <a:t>à la maison.</a:t>
                      </a:r>
                    </a:p>
                  </a:txBody>
                  <a:tcPr/>
                </a:tc>
                <a:tc vMerge="1">
                  <a:txBody>
                    <a:bodyPr/>
                    <a:lstStyle/>
                    <a:p>
                      <a:endParaRPr lang="fr-FR"/>
                    </a:p>
                  </a:txBody>
                  <a:tcPr/>
                </a:tc>
                <a:extLst>
                  <a:ext uri="{0D108BD9-81ED-4DB2-BD59-A6C34878D82A}">
                    <a16:rowId xmlns:a16="http://schemas.microsoft.com/office/drawing/2014/main" val="2847331384"/>
                  </a:ext>
                </a:extLst>
              </a:tr>
              <a:tr h="41863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2000" kern="1200" dirty="0">
                          <a:solidFill>
                            <a:schemeClr val="tx1"/>
                          </a:solidFill>
                          <a:effectLst/>
                          <a:latin typeface="+mn-lt"/>
                          <a:ea typeface="+mn-ea"/>
                          <a:cs typeface="+mn-cs"/>
                        </a:rPr>
                        <a:t>Changement d’état</a:t>
                      </a:r>
                    </a:p>
                  </a:txBody>
                  <a:tcPr>
                    <a:solidFill>
                      <a:schemeClr val="accent5">
                        <a:lumMod val="20000"/>
                        <a:lumOff val="80000"/>
                      </a:schemeClr>
                    </a:solidFill>
                  </a:tcPr>
                </a:tc>
                <a:tc vMerge="1">
                  <a:txBody>
                    <a:bodyPr/>
                    <a:lstStyle/>
                    <a:p>
                      <a:endParaRPr lang="fr-FR"/>
                    </a:p>
                  </a:txBody>
                  <a:tcPr/>
                </a:tc>
                <a:extLst>
                  <a:ext uri="{0D108BD9-81ED-4DB2-BD59-A6C34878D82A}">
                    <a16:rowId xmlns:a16="http://schemas.microsoft.com/office/drawing/2014/main" val="1226013102"/>
                  </a:ext>
                </a:extLst>
              </a:tr>
              <a:tr h="55626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2000" kern="1200" dirty="0">
                          <a:solidFill>
                            <a:schemeClr val="tx1"/>
                          </a:solidFill>
                          <a:effectLst/>
                          <a:latin typeface="+mn-lt"/>
                          <a:ea typeface="+mn-ea"/>
                          <a:cs typeface="+mn-cs"/>
                        </a:rPr>
                        <a:t>Je </a:t>
                      </a:r>
                      <a:r>
                        <a:rPr lang="fr-FR" sz="2000" kern="1200" dirty="0">
                          <a:solidFill>
                            <a:schemeClr val="accent2"/>
                          </a:solidFill>
                          <a:effectLst/>
                          <a:latin typeface="+mn-lt"/>
                          <a:ea typeface="+mn-ea"/>
                          <a:cs typeface="+mn-cs"/>
                        </a:rPr>
                        <a:t>suis devenu </a:t>
                      </a:r>
                      <a:r>
                        <a:rPr lang="fr-FR" sz="2000" kern="1200" dirty="0">
                          <a:solidFill>
                            <a:schemeClr val="tx1"/>
                          </a:solidFill>
                          <a:effectLst/>
                          <a:latin typeface="+mn-lt"/>
                          <a:ea typeface="+mn-ea"/>
                          <a:cs typeface="+mn-cs"/>
                        </a:rPr>
                        <a:t>riche.</a:t>
                      </a:r>
                    </a:p>
                    <a:p>
                      <a:pPr marL="0" marR="0" lvl="0" indent="0" algn="l" defTabSz="914400" rtl="0" eaLnBrk="1" fontAlgn="auto" latinLnBrk="0" hangingPunct="1">
                        <a:lnSpc>
                          <a:spcPct val="100000"/>
                        </a:lnSpc>
                        <a:spcBef>
                          <a:spcPts val="0"/>
                        </a:spcBef>
                        <a:spcAft>
                          <a:spcPts val="0"/>
                        </a:spcAft>
                        <a:buClrTx/>
                        <a:buSzTx/>
                        <a:buFontTx/>
                        <a:buNone/>
                        <a:tabLst/>
                        <a:defRPr/>
                      </a:pPr>
                      <a:r>
                        <a:rPr lang="fr-FR" sz="2000" kern="1200" dirty="0">
                          <a:solidFill>
                            <a:schemeClr val="tx1"/>
                          </a:solidFill>
                          <a:effectLst/>
                          <a:latin typeface="+mn-lt"/>
                          <a:ea typeface="+mn-ea"/>
                          <a:cs typeface="+mn-cs"/>
                        </a:rPr>
                        <a:t>Les chatons </a:t>
                      </a:r>
                      <a:r>
                        <a:rPr lang="fr-FR" sz="2000" kern="1200" dirty="0">
                          <a:solidFill>
                            <a:schemeClr val="accent2"/>
                          </a:solidFill>
                          <a:effectLst/>
                          <a:latin typeface="+mn-lt"/>
                          <a:ea typeface="+mn-ea"/>
                          <a:cs typeface="+mn-cs"/>
                        </a:rPr>
                        <a:t>sont nés </a:t>
                      </a:r>
                      <a:r>
                        <a:rPr lang="fr-FR" sz="2000" kern="1200" dirty="0">
                          <a:solidFill>
                            <a:schemeClr val="tx1"/>
                          </a:solidFill>
                          <a:effectLst/>
                          <a:latin typeface="+mn-lt"/>
                          <a:ea typeface="+mn-ea"/>
                          <a:cs typeface="+mn-cs"/>
                        </a:rPr>
                        <a:t>hier.</a:t>
                      </a:r>
                    </a:p>
                  </a:txBody>
                  <a:tcPr/>
                </a:tc>
                <a:tc vMerge="1">
                  <a:txBody>
                    <a:bodyPr/>
                    <a:lstStyle/>
                    <a:p>
                      <a:endParaRPr lang="fr-FR"/>
                    </a:p>
                  </a:txBody>
                  <a:tcPr/>
                </a:tc>
                <a:extLst>
                  <a:ext uri="{0D108BD9-81ED-4DB2-BD59-A6C34878D82A}">
                    <a16:rowId xmlns:a16="http://schemas.microsoft.com/office/drawing/2014/main" val="246015049"/>
                  </a:ext>
                </a:extLst>
              </a:tr>
              <a:tr h="46217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2000" kern="1200" dirty="0">
                          <a:solidFill>
                            <a:schemeClr val="tx1"/>
                          </a:solidFill>
                          <a:effectLst/>
                          <a:latin typeface="+mn-lt"/>
                          <a:ea typeface="+mn-ea"/>
                          <a:cs typeface="+mn-cs"/>
                        </a:rPr>
                        <a:t>Verbes pronominaux</a:t>
                      </a:r>
                    </a:p>
                  </a:txBody>
                  <a:tcPr>
                    <a:solidFill>
                      <a:schemeClr val="accent5">
                        <a:lumMod val="20000"/>
                        <a:lumOff val="80000"/>
                      </a:schemeClr>
                    </a:solidFill>
                  </a:tcPr>
                </a:tc>
                <a:tc vMerge="1">
                  <a:txBody>
                    <a:bodyPr/>
                    <a:lstStyle/>
                    <a:p>
                      <a:endParaRPr lang="fr-FR"/>
                    </a:p>
                  </a:txBody>
                  <a:tcPr/>
                </a:tc>
                <a:extLst>
                  <a:ext uri="{0D108BD9-81ED-4DB2-BD59-A6C34878D82A}">
                    <a16:rowId xmlns:a16="http://schemas.microsoft.com/office/drawing/2014/main" val="2276383937"/>
                  </a:ext>
                </a:extLst>
              </a:tr>
              <a:tr h="70866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2000" kern="1200" dirty="0">
                          <a:solidFill>
                            <a:schemeClr val="tx1"/>
                          </a:solidFill>
                          <a:effectLst/>
                          <a:latin typeface="+mn-lt"/>
                          <a:ea typeface="+mn-ea"/>
                          <a:cs typeface="+mn-cs"/>
                        </a:rPr>
                        <a:t>Elle </a:t>
                      </a:r>
                      <a:r>
                        <a:rPr lang="fr-FR" sz="2000" kern="1200" dirty="0">
                          <a:solidFill>
                            <a:schemeClr val="accent2"/>
                          </a:solidFill>
                          <a:effectLst/>
                          <a:latin typeface="+mn-lt"/>
                          <a:ea typeface="+mn-ea"/>
                          <a:cs typeface="+mn-cs"/>
                        </a:rPr>
                        <a:t>s’est amusée </a:t>
                      </a:r>
                      <a:r>
                        <a:rPr lang="fr-FR" sz="2000" kern="1200" dirty="0">
                          <a:solidFill>
                            <a:schemeClr val="tx1"/>
                          </a:solidFill>
                          <a:effectLst/>
                          <a:latin typeface="+mn-lt"/>
                          <a:ea typeface="+mn-ea"/>
                          <a:cs typeface="+mn-cs"/>
                        </a:rPr>
                        <a:t>lors de cette fête.</a:t>
                      </a:r>
                    </a:p>
                    <a:p>
                      <a:pPr marL="0" marR="0" lvl="0" indent="0" algn="l" defTabSz="914400" rtl="0" eaLnBrk="1" fontAlgn="auto" latinLnBrk="0" hangingPunct="1">
                        <a:lnSpc>
                          <a:spcPct val="100000"/>
                        </a:lnSpc>
                        <a:spcBef>
                          <a:spcPts val="0"/>
                        </a:spcBef>
                        <a:spcAft>
                          <a:spcPts val="0"/>
                        </a:spcAft>
                        <a:buClrTx/>
                        <a:buSzTx/>
                        <a:buFontTx/>
                        <a:buNone/>
                        <a:tabLst/>
                        <a:defRPr/>
                      </a:pPr>
                      <a:r>
                        <a:rPr lang="fr-FR" sz="2000" kern="1200" dirty="0">
                          <a:solidFill>
                            <a:schemeClr val="tx1"/>
                          </a:solidFill>
                          <a:effectLst/>
                          <a:latin typeface="+mn-lt"/>
                          <a:ea typeface="+mn-ea"/>
                          <a:cs typeface="+mn-cs"/>
                        </a:rPr>
                        <a:t>Il </a:t>
                      </a:r>
                      <a:r>
                        <a:rPr lang="fr-FR" sz="2000" kern="1200" dirty="0">
                          <a:solidFill>
                            <a:schemeClr val="accent2"/>
                          </a:solidFill>
                          <a:effectLst/>
                          <a:latin typeface="+mn-lt"/>
                          <a:ea typeface="+mn-ea"/>
                          <a:cs typeface="+mn-cs"/>
                        </a:rPr>
                        <a:t>s’est promené </a:t>
                      </a:r>
                      <a:r>
                        <a:rPr lang="fr-FR" sz="2000" kern="1200" dirty="0">
                          <a:solidFill>
                            <a:schemeClr val="tx1"/>
                          </a:solidFill>
                          <a:effectLst/>
                          <a:latin typeface="+mn-lt"/>
                          <a:ea typeface="+mn-ea"/>
                          <a:cs typeface="+mn-cs"/>
                        </a:rPr>
                        <a:t>sur le port.</a:t>
                      </a:r>
                    </a:p>
                  </a:txBody>
                  <a:tcPr/>
                </a:tc>
                <a:tc vMerge="1">
                  <a:txBody>
                    <a:bodyPr/>
                    <a:lstStyle/>
                    <a:p>
                      <a:endParaRPr lang="fr-FR"/>
                    </a:p>
                  </a:txBody>
                  <a:tcPr/>
                </a:tc>
                <a:extLst>
                  <a:ext uri="{0D108BD9-81ED-4DB2-BD59-A6C34878D82A}">
                    <a16:rowId xmlns:a16="http://schemas.microsoft.com/office/drawing/2014/main" val="233330016"/>
                  </a:ext>
                </a:extLst>
              </a:tr>
            </a:tbl>
          </a:graphicData>
        </a:graphic>
      </p:graphicFrame>
    </p:spTree>
    <p:extLst>
      <p:ext uri="{BB962C8B-B14F-4D97-AF65-F5344CB8AC3E}">
        <p14:creationId xmlns:p14="http://schemas.microsoft.com/office/powerpoint/2010/main" val="115476180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327B61-01C9-F870-1001-F8C68332F1AA}"/>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63663CC7-187F-CBC4-AC1A-732B30BAFA46}"/>
              </a:ext>
            </a:extLst>
          </p:cNvPr>
          <p:cNvSpPr>
            <a:spLocks noGrp="1"/>
          </p:cNvSpPr>
          <p:nvPr>
            <p:ph type="title"/>
          </p:nvPr>
        </p:nvSpPr>
        <p:spPr/>
        <p:txBody>
          <a:bodyPr/>
          <a:lstStyle/>
          <a:p>
            <a:r>
              <a:rPr lang="fr-FR" dirty="0"/>
              <a:t> </a:t>
            </a:r>
          </a:p>
        </p:txBody>
      </p:sp>
      <p:graphicFrame>
        <p:nvGraphicFramePr>
          <p:cNvPr id="4" name="Espace réservé du contenu 3">
            <a:extLst>
              <a:ext uri="{FF2B5EF4-FFF2-40B4-BE49-F238E27FC236}">
                <a16:creationId xmlns:a16="http://schemas.microsoft.com/office/drawing/2014/main" id="{8AC3B6E1-51EB-B6D0-8F12-9318DD24969F}"/>
              </a:ext>
            </a:extLst>
          </p:cNvPr>
          <p:cNvGraphicFramePr>
            <a:graphicFrameLocks noGrp="1"/>
          </p:cNvGraphicFramePr>
          <p:nvPr>
            <p:ph idx="1"/>
            <p:extLst>
              <p:ext uri="{D42A27DB-BD31-4B8C-83A1-F6EECF244321}">
                <p14:modId xmlns:p14="http://schemas.microsoft.com/office/powerpoint/2010/main" val="2006901284"/>
              </p:ext>
            </p:extLst>
          </p:nvPr>
        </p:nvGraphicFramePr>
        <p:xfrm>
          <a:off x="541020" y="1019807"/>
          <a:ext cx="11109960" cy="4809789"/>
        </p:xfrm>
        <a:graphic>
          <a:graphicData uri="http://schemas.openxmlformats.org/drawingml/2006/table">
            <a:tbl>
              <a:tblPr firstRow="1" bandRow="1">
                <a:tableStyleId>{5940675A-B579-460E-94D1-54222C63F5DA}</a:tableStyleId>
              </a:tblPr>
              <a:tblGrid>
                <a:gridCol w="5392960">
                  <a:extLst>
                    <a:ext uri="{9D8B030D-6E8A-4147-A177-3AD203B41FA5}">
                      <a16:colId xmlns:a16="http://schemas.microsoft.com/office/drawing/2014/main" val="533510205"/>
                    </a:ext>
                  </a:extLst>
                </a:gridCol>
                <a:gridCol w="5717000">
                  <a:extLst>
                    <a:ext uri="{9D8B030D-6E8A-4147-A177-3AD203B41FA5}">
                      <a16:colId xmlns:a16="http://schemas.microsoft.com/office/drawing/2014/main" val="769251620"/>
                    </a:ext>
                  </a:extLst>
                </a:gridCol>
              </a:tblGrid>
              <a:tr h="393916">
                <a:tc>
                  <a:txBody>
                    <a:bodyPr/>
                    <a:lstStyle/>
                    <a:p>
                      <a:pPr algn="ctr"/>
                      <a:r>
                        <a:rPr lang="fr-FR" sz="2000" b="1" dirty="0"/>
                        <a:t>avec l’auxiliaire </a:t>
                      </a:r>
                      <a:r>
                        <a:rPr lang="fr-FR" sz="2000" b="1" i="1" dirty="0"/>
                        <a:t>être</a:t>
                      </a:r>
                    </a:p>
                  </a:txBody>
                  <a:tcPr>
                    <a:solidFill>
                      <a:schemeClr val="accent5">
                        <a:lumMod val="20000"/>
                        <a:lumOff val="80000"/>
                      </a:schemeClr>
                    </a:solidFill>
                  </a:tcPr>
                </a:tc>
                <a:tc>
                  <a:txBody>
                    <a:bodyPr/>
                    <a:lstStyle/>
                    <a:p>
                      <a:pPr algn="ctr"/>
                      <a:r>
                        <a:rPr lang="fr-FR" sz="2000" b="1" dirty="0"/>
                        <a:t>avec l’auxiliaire </a:t>
                      </a:r>
                      <a:r>
                        <a:rPr lang="fr-FR" sz="2000" b="1" i="1" dirty="0"/>
                        <a:t>avoir</a:t>
                      </a:r>
                    </a:p>
                  </a:txBody>
                  <a:tcPr>
                    <a:solidFill>
                      <a:schemeClr val="accent5">
                        <a:lumMod val="20000"/>
                        <a:lumOff val="80000"/>
                      </a:schemeClr>
                    </a:solidFill>
                  </a:tcPr>
                </a:tc>
                <a:extLst>
                  <a:ext uri="{0D108BD9-81ED-4DB2-BD59-A6C34878D82A}">
                    <a16:rowId xmlns:a16="http://schemas.microsoft.com/office/drawing/2014/main" val="3718361136"/>
                  </a:ext>
                </a:extLst>
              </a:tr>
              <a:tr h="50759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2000" kern="1200" dirty="0">
                          <a:solidFill>
                            <a:schemeClr val="tx1"/>
                          </a:solidFill>
                          <a:effectLst/>
                          <a:latin typeface="+mn-lt"/>
                          <a:ea typeface="+mn-ea"/>
                          <a:cs typeface="+mn-cs"/>
                        </a:rPr>
                        <a:t>Changement de lieu</a:t>
                      </a:r>
                    </a:p>
                  </a:txBody>
                  <a:tcPr>
                    <a:solidFill>
                      <a:schemeClr val="accent5">
                        <a:lumMod val="20000"/>
                        <a:lumOff val="80000"/>
                      </a:schemeClr>
                    </a:solidFill>
                  </a:tcPr>
                </a:tc>
                <a:tc rowSpan="6">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2000" kern="1200" dirty="0">
                          <a:solidFill>
                            <a:schemeClr val="tx1"/>
                          </a:solidFill>
                          <a:effectLst/>
                          <a:latin typeface="+mn-lt"/>
                          <a:ea typeface="+mn-ea"/>
                          <a:cs typeface="+mn-cs"/>
                        </a:rPr>
                        <a:t>Il // </a:t>
                      </a:r>
                      <a:r>
                        <a:rPr lang="fr-FR" sz="2000" kern="1200" dirty="0">
                          <a:solidFill>
                            <a:srgbClr val="FF0000"/>
                          </a:solidFill>
                          <a:effectLst/>
                          <a:latin typeface="+mn-lt"/>
                          <a:ea typeface="+mn-ea"/>
                          <a:cs typeface="+mn-cs"/>
                        </a:rPr>
                        <a:t>a calculé </a:t>
                      </a:r>
                      <a:r>
                        <a:rPr lang="fr-FR" sz="2000" u="sng" kern="1200" dirty="0">
                          <a:solidFill>
                            <a:srgbClr val="FF0000"/>
                          </a:solidFill>
                          <a:effectLst/>
                          <a:latin typeface="+mn-lt"/>
                          <a:ea typeface="+mn-ea"/>
                          <a:cs typeface="+mn-cs"/>
                        </a:rPr>
                        <a:t>l’addition</a:t>
                      </a:r>
                      <a:r>
                        <a:rPr lang="fr-FR" sz="2000" kern="1200" dirty="0">
                          <a:solidFill>
                            <a:schemeClr val="tx1"/>
                          </a:solidFill>
                          <a:effectLst/>
                          <a:latin typeface="+mn-lt"/>
                          <a:ea typeface="+mn-ea"/>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r>
                        <a:rPr lang="fr-FR" sz="2000" kern="1200" dirty="0">
                          <a:solidFill>
                            <a:schemeClr val="tx1"/>
                          </a:solidFill>
                          <a:effectLst/>
                          <a:latin typeface="+mn-lt"/>
                          <a:ea typeface="+mn-ea"/>
                          <a:cs typeface="+mn-cs"/>
                        </a:rPr>
                        <a:t>Le cheval // </a:t>
                      </a:r>
                      <a:r>
                        <a:rPr lang="fr-FR" sz="2000" kern="1200" dirty="0">
                          <a:solidFill>
                            <a:srgbClr val="FF0000"/>
                          </a:solidFill>
                          <a:effectLst/>
                          <a:latin typeface="+mn-lt"/>
                          <a:ea typeface="+mn-ea"/>
                          <a:cs typeface="+mn-cs"/>
                        </a:rPr>
                        <a:t>a galopé </a:t>
                      </a:r>
                      <a:r>
                        <a:rPr lang="fr-FR" sz="2000" kern="1200" dirty="0">
                          <a:solidFill>
                            <a:schemeClr val="tx1"/>
                          </a:solidFill>
                          <a:effectLst/>
                          <a:latin typeface="+mn-lt"/>
                          <a:ea typeface="+mn-ea"/>
                          <a:cs typeface="+mn-cs"/>
                        </a:rPr>
                        <a:t>//</a:t>
                      </a:r>
                      <a:r>
                        <a:rPr lang="fr-FR" sz="2000" kern="1200" dirty="0">
                          <a:solidFill>
                            <a:schemeClr val="accent4"/>
                          </a:solidFill>
                          <a:effectLst/>
                          <a:latin typeface="+mn-lt"/>
                          <a:ea typeface="+mn-ea"/>
                          <a:cs typeface="+mn-cs"/>
                        </a:rPr>
                        <a:t> longtemps</a:t>
                      </a:r>
                      <a:r>
                        <a:rPr lang="fr-FR" sz="2000" kern="1200" dirty="0">
                          <a:solidFill>
                            <a:schemeClr val="tx1"/>
                          </a:solidFill>
                          <a:effectLst/>
                          <a:latin typeface="+mn-lt"/>
                          <a:ea typeface="+mn-ea"/>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r>
                        <a:rPr lang="fr-FR" sz="2000" kern="1200" dirty="0">
                          <a:solidFill>
                            <a:schemeClr val="tx1"/>
                          </a:solidFill>
                          <a:effectLst/>
                          <a:latin typeface="+mn-lt"/>
                          <a:ea typeface="+mn-ea"/>
                          <a:cs typeface="+mn-cs"/>
                        </a:rPr>
                        <a:t>Ils // </a:t>
                      </a:r>
                      <a:r>
                        <a:rPr lang="fr-FR" sz="2000" kern="1200" dirty="0">
                          <a:solidFill>
                            <a:srgbClr val="FF0000"/>
                          </a:solidFill>
                          <a:effectLst/>
                          <a:latin typeface="+mn-lt"/>
                          <a:ea typeface="+mn-ea"/>
                          <a:cs typeface="+mn-cs"/>
                        </a:rPr>
                        <a:t>ont joué </a:t>
                      </a:r>
                      <a:r>
                        <a:rPr lang="fr-FR" sz="2000" u="sng" kern="1200" dirty="0">
                          <a:solidFill>
                            <a:srgbClr val="FF0000"/>
                          </a:solidFill>
                          <a:effectLst/>
                          <a:latin typeface="+mn-lt"/>
                          <a:ea typeface="+mn-ea"/>
                          <a:cs typeface="+mn-cs"/>
                        </a:rPr>
                        <a:t>aux échecs </a:t>
                      </a:r>
                      <a:r>
                        <a:rPr lang="fr-FR" sz="2000" u="none" kern="1200" dirty="0">
                          <a:solidFill>
                            <a:schemeClr val="tx1"/>
                          </a:solidFill>
                          <a:effectLst/>
                          <a:latin typeface="+mn-lt"/>
                          <a:ea typeface="+mn-ea"/>
                          <a:cs typeface="+mn-cs"/>
                        </a:rPr>
                        <a:t>//</a:t>
                      </a:r>
                      <a:r>
                        <a:rPr lang="fr-FR" sz="2000" u="none" kern="1200" dirty="0">
                          <a:solidFill>
                            <a:srgbClr val="FF0000"/>
                          </a:solidFill>
                          <a:effectLst/>
                          <a:latin typeface="+mn-lt"/>
                          <a:ea typeface="+mn-ea"/>
                          <a:cs typeface="+mn-cs"/>
                        </a:rPr>
                        <a:t> </a:t>
                      </a:r>
                      <a:r>
                        <a:rPr lang="fr-FR" sz="2000" kern="1200" dirty="0">
                          <a:solidFill>
                            <a:schemeClr val="accent4"/>
                          </a:solidFill>
                          <a:effectLst/>
                          <a:latin typeface="+mn-lt"/>
                          <a:ea typeface="+mn-ea"/>
                          <a:cs typeface="+mn-cs"/>
                        </a:rPr>
                        <a:t>toute l’après-midi</a:t>
                      </a:r>
                      <a:r>
                        <a:rPr lang="fr-FR" sz="2000" kern="1200" dirty="0">
                          <a:solidFill>
                            <a:schemeClr val="tx1"/>
                          </a:solidFill>
                          <a:effectLst/>
                          <a:latin typeface="+mn-lt"/>
                          <a:ea typeface="+mn-ea"/>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r>
                        <a:rPr lang="fr-FR" sz="2000" kern="1200" dirty="0">
                          <a:solidFill>
                            <a:schemeClr val="tx1"/>
                          </a:solidFill>
                          <a:effectLst/>
                          <a:latin typeface="+mn-lt"/>
                          <a:ea typeface="+mn-ea"/>
                          <a:cs typeface="+mn-cs"/>
                        </a:rPr>
                        <a:t>Elle // </a:t>
                      </a:r>
                      <a:r>
                        <a:rPr lang="fr-FR" sz="2000" kern="1200" dirty="0">
                          <a:solidFill>
                            <a:srgbClr val="FF0000"/>
                          </a:solidFill>
                          <a:effectLst/>
                          <a:latin typeface="+mn-lt"/>
                          <a:ea typeface="+mn-ea"/>
                          <a:cs typeface="+mn-cs"/>
                        </a:rPr>
                        <a:t>a ri </a:t>
                      </a:r>
                      <a:r>
                        <a:rPr lang="fr-FR" sz="2000" u="sng" kern="1200" dirty="0">
                          <a:solidFill>
                            <a:srgbClr val="FF0000"/>
                          </a:solidFill>
                          <a:effectLst/>
                          <a:latin typeface="+mn-lt"/>
                          <a:ea typeface="+mn-ea"/>
                          <a:cs typeface="+mn-cs"/>
                        </a:rPr>
                        <a:t>à mes blagues</a:t>
                      </a:r>
                      <a:r>
                        <a:rPr lang="fr-FR" sz="2000" kern="1200" dirty="0">
                          <a:solidFill>
                            <a:schemeClr val="tx1"/>
                          </a:solidFill>
                          <a:effectLst/>
                          <a:latin typeface="+mn-lt"/>
                          <a:ea typeface="+mn-ea"/>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r>
                        <a:rPr lang="fr-FR" sz="2000" kern="1200" dirty="0">
                          <a:solidFill>
                            <a:schemeClr val="tx1"/>
                          </a:solidFill>
                          <a:effectLst/>
                          <a:latin typeface="+mn-lt"/>
                          <a:ea typeface="+mn-ea"/>
                          <a:cs typeface="+mn-cs"/>
                        </a:rPr>
                        <a:t>La fée // </a:t>
                      </a:r>
                      <a:r>
                        <a:rPr lang="fr-FR" sz="2000" kern="1200" dirty="0">
                          <a:solidFill>
                            <a:srgbClr val="FF0000"/>
                          </a:solidFill>
                          <a:effectLst/>
                          <a:latin typeface="+mn-lt"/>
                          <a:ea typeface="+mn-ea"/>
                          <a:cs typeface="+mn-cs"/>
                        </a:rPr>
                        <a:t>a transformé </a:t>
                      </a:r>
                      <a:r>
                        <a:rPr lang="fr-FR" sz="2000" u="sng" kern="1200" dirty="0">
                          <a:solidFill>
                            <a:srgbClr val="FF0000"/>
                          </a:solidFill>
                          <a:effectLst/>
                          <a:latin typeface="+mn-lt"/>
                          <a:ea typeface="+mn-ea"/>
                          <a:cs typeface="+mn-cs"/>
                        </a:rPr>
                        <a:t>la grenouille</a:t>
                      </a:r>
                      <a:r>
                        <a:rPr lang="fr-FR" sz="2000" kern="1200" dirty="0">
                          <a:solidFill>
                            <a:srgbClr val="FF0000"/>
                          </a:solidFill>
                          <a:effectLst/>
                          <a:latin typeface="+mn-lt"/>
                          <a:ea typeface="+mn-ea"/>
                          <a:cs typeface="+mn-cs"/>
                        </a:rPr>
                        <a:t>  </a:t>
                      </a:r>
                      <a:r>
                        <a:rPr lang="fr-FR" sz="2000" u="sng" kern="1200" dirty="0">
                          <a:solidFill>
                            <a:srgbClr val="FF0000"/>
                          </a:solidFill>
                          <a:effectLst/>
                          <a:latin typeface="+mn-lt"/>
                          <a:ea typeface="+mn-ea"/>
                          <a:cs typeface="+mn-cs"/>
                        </a:rPr>
                        <a:t>en prince</a:t>
                      </a:r>
                      <a:r>
                        <a:rPr lang="fr-FR" sz="2000" kern="1200" dirty="0">
                          <a:solidFill>
                            <a:schemeClr val="tx1"/>
                          </a:solidFill>
                          <a:effectLst/>
                          <a:latin typeface="+mn-lt"/>
                          <a:ea typeface="+mn-ea"/>
                          <a:cs typeface="+mn-cs"/>
                        </a:rPr>
                        <a:t>.</a:t>
                      </a:r>
                    </a:p>
                    <a:p>
                      <a:endParaRPr lang="fr-FR" sz="2000" dirty="0"/>
                    </a:p>
                  </a:txBody>
                  <a:tcPr/>
                </a:tc>
                <a:extLst>
                  <a:ext uri="{0D108BD9-81ED-4DB2-BD59-A6C34878D82A}">
                    <a16:rowId xmlns:a16="http://schemas.microsoft.com/office/drawing/2014/main" val="1567505918"/>
                  </a:ext>
                </a:extLst>
              </a:tr>
              <a:tr h="1112520">
                <a:tc>
                  <a:txBody>
                    <a:bodyPr/>
                    <a:lstStyle/>
                    <a:p>
                      <a:r>
                        <a:rPr lang="fr-FR" sz="2000" kern="1200" dirty="0">
                          <a:solidFill>
                            <a:schemeClr val="tx1"/>
                          </a:solidFill>
                          <a:effectLst/>
                          <a:latin typeface="+mn-lt"/>
                          <a:ea typeface="+mn-ea"/>
                          <a:cs typeface="+mn-cs"/>
                        </a:rPr>
                        <a:t>Il </a:t>
                      </a:r>
                      <a:r>
                        <a:rPr lang="fr-FR" sz="2000" kern="1200" dirty="0">
                          <a:solidFill>
                            <a:schemeClr val="accent2"/>
                          </a:solidFill>
                          <a:effectLst/>
                          <a:latin typeface="+mn-lt"/>
                          <a:ea typeface="+mn-ea"/>
                          <a:cs typeface="+mn-cs"/>
                        </a:rPr>
                        <a:t>est allé </a:t>
                      </a:r>
                      <a:r>
                        <a:rPr lang="fr-FR" sz="2000" kern="1200" dirty="0">
                          <a:solidFill>
                            <a:schemeClr val="tx1"/>
                          </a:solidFill>
                          <a:effectLst/>
                          <a:latin typeface="+mn-lt"/>
                          <a:ea typeface="+mn-ea"/>
                          <a:cs typeface="+mn-cs"/>
                        </a:rPr>
                        <a:t>à l’école.</a:t>
                      </a:r>
                    </a:p>
                    <a:p>
                      <a:pPr marL="0" marR="0" lvl="0" indent="0" algn="l" defTabSz="914400" rtl="0" eaLnBrk="1" fontAlgn="auto" latinLnBrk="0" hangingPunct="1">
                        <a:lnSpc>
                          <a:spcPct val="100000"/>
                        </a:lnSpc>
                        <a:spcBef>
                          <a:spcPts val="0"/>
                        </a:spcBef>
                        <a:spcAft>
                          <a:spcPts val="0"/>
                        </a:spcAft>
                        <a:buClrTx/>
                        <a:buSzTx/>
                        <a:buFontTx/>
                        <a:buNone/>
                        <a:tabLst/>
                        <a:defRPr/>
                      </a:pPr>
                      <a:r>
                        <a:rPr lang="fr-FR" sz="2000" kern="1200" dirty="0">
                          <a:solidFill>
                            <a:schemeClr val="tx1"/>
                          </a:solidFill>
                          <a:effectLst/>
                          <a:latin typeface="+mn-lt"/>
                          <a:ea typeface="+mn-ea"/>
                          <a:cs typeface="+mn-cs"/>
                        </a:rPr>
                        <a:t>Elle </a:t>
                      </a:r>
                      <a:r>
                        <a:rPr lang="fr-FR" sz="2000" kern="1200" dirty="0">
                          <a:solidFill>
                            <a:schemeClr val="accent2"/>
                          </a:solidFill>
                          <a:effectLst/>
                          <a:latin typeface="+mn-lt"/>
                          <a:ea typeface="+mn-ea"/>
                          <a:cs typeface="+mn-cs"/>
                        </a:rPr>
                        <a:t>est arrivée </a:t>
                      </a:r>
                      <a:r>
                        <a:rPr lang="fr-FR" sz="2000" kern="1200" dirty="0">
                          <a:solidFill>
                            <a:schemeClr val="tx1"/>
                          </a:solidFill>
                          <a:effectLst/>
                          <a:latin typeface="+mn-lt"/>
                          <a:ea typeface="+mn-ea"/>
                          <a:cs typeface="+mn-cs"/>
                        </a:rPr>
                        <a:t>chez son copain.</a:t>
                      </a:r>
                    </a:p>
                    <a:p>
                      <a:pPr marL="0" marR="0" lvl="0" indent="0" algn="l" defTabSz="914400" rtl="0" eaLnBrk="1" fontAlgn="auto" latinLnBrk="0" hangingPunct="1">
                        <a:lnSpc>
                          <a:spcPct val="100000"/>
                        </a:lnSpc>
                        <a:spcBef>
                          <a:spcPts val="0"/>
                        </a:spcBef>
                        <a:spcAft>
                          <a:spcPts val="0"/>
                        </a:spcAft>
                        <a:buClrTx/>
                        <a:buSzTx/>
                        <a:buFontTx/>
                        <a:buNone/>
                        <a:tabLst/>
                        <a:defRPr/>
                      </a:pPr>
                      <a:r>
                        <a:rPr lang="fr-FR" sz="2000" kern="1200" dirty="0">
                          <a:solidFill>
                            <a:schemeClr val="tx1"/>
                          </a:solidFill>
                          <a:effectLst/>
                          <a:latin typeface="+mn-lt"/>
                          <a:ea typeface="+mn-ea"/>
                          <a:cs typeface="+mn-cs"/>
                        </a:rPr>
                        <a:t>Luc </a:t>
                      </a:r>
                      <a:r>
                        <a:rPr lang="fr-FR" sz="2000" kern="1200" dirty="0">
                          <a:solidFill>
                            <a:schemeClr val="accent2"/>
                          </a:solidFill>
                          <a:effectLst/>
                          <a:latin typeface="+mn-lt"/>
                          <a:ea typeface="+mn-ea"/>
                          <a:cs typeface="+mn-cs"/>
                        </a:rPr>
                        <a:t>est parti </a:t>
                      </a:r>
                      <a:r>
                        <a:rPr lang="fr-FR" sz="2000" kern="1200" dirty="0">
                          <a:solidFill>
                            <a:schemeClr val="tx1"/>
                          </a:solidFill>
                          <a:effectLst/>
                          <a:latin typeface="+mn-lt"/>
                          <a:ea typeface="+mn-ea"/>
                          <a:cs typeface="+mn-cs"/>
                        </a:rPr>
                        <a:t>ce matin.</a:t>
                      </a:r>
                    </a:p>
                    <a:p>
                      <a:pPr marL="0" marR="0" lvl="0" indent="0" algn="l" defTabSz="914400" rtl="0" eaLnBrk="1" fontAlgn="auto" latinLnBrk="0" hangingPunct="1">
                        <a:lnSpc>
                          <a:spcPct val="100000"/>
                        </a:lnSpc>
                        <a:spcBef>
                          <a:spcPts val="0"/>
                        </a:spcBef>
                        <a:spcAft>
                          <a:spcPts val="0"/>
                        </a:spcAft>
                        <a:buClrTx/>
                        <a:buSzTx/>
                        <a:buFontTx/>
                        <a:buNone/>
                        <a:tabLst/>
                        <a:defRPr/>
                      </a:pPr>
                      <a:r>
                        <a:rPr lang="fr-FR" sz="2000" kern="1200" dirty="0">
                          <a:solidFill>
                            <a:schemeClr val="tx1"/>
                          </a:solidFill>
                          <a:effectLst/>
                          <a:latin typeface="+mn-lt"/>
                          <a:ea typeface="+mn-ea"/>
                          <a:cs typeface="+mn-cs"/>
                        </a:rPr>
                        <a:t>Il </a:t>
                      </a:r>
                      <a:r>
                        <a:rPr lang="fr-FR" sz="2000" kern="1200" dirty="0">
                          <a:solidFill>
                            <a:schemeClr val="accent2"/>
                          </a:solidFill>
                          <a:effectLst/>
                          <a:latin typeface="+mn-lt"/>
                          <a:ea typeface="+mn-ea"/>
                          <a:cs typeface="+mn-cs"/>
                        </a:rPr>
                        <a:t>est resté </a:t>
                      </a:r>
                      <a:r>
                        <a:rPr lang="fr-FR" sz="2000" kern="1200" dirty="0">
                          <a:solidFill>
                            <a:schemeClr val="tx1"/>
                          </a:solidFill>
                          <a:effectLst/>
                          <a:latin typeface="+mn-lt"/>
                          <a:ea typeface="+mn-ea"/>
                          <a:cs typeface="+mn-cs"/>
                        </a:rPr>
                        <a:t>dans le salon jusqu’au bout de la nuit.</a:t>
                      </a:r>
                    </a:p>
                    <a:p>
                      <a:pPr marL="0" marR="0" lvl="0" indent="0" algn="l" defTabSz="914400" rtl="0" eaLnBrk="1" fontAlgn="auto" latinLnBrk="0" hangingPunct="1">
                        <a:lnSpc>
                          <a:spcPct val="100000"/>
                        </a:lnSpc>
                        <a:spcBef>
                          <a:spcPts val="0"/>
                        </a:spcBef>
                        <a:spcAft>
                          <a:spcPts val="0"/>
                        </a:spcAft>
                        <a:buClrTx/>
                        <a:buSzTx/>
                        <a:buFontTx/>
                        <a:buNone/>
                        <a:tabLst/>
                        <a:defRPr/>
                      </a:pPr>
                      <a:r>
                        <a:rPr lang="fr-FR" sz="2000" kern="1200" dirty="0">
                          <a:solidFill>
                            <a:schemeClr val="tx1"/>
                          </a:solidFill>
                          <a:effectLst/>
                          <a:latin typeface="+mn-lt"/>
                          <a:ea typeface="+mn-ea"/>
                          <a:cs typeface="+mn-cs"/>
                        </a:rPr>
                        <a:t>Il </a:t>
                      </a:r>
                      <a:r>
                        <a:rPr lang="fr-FR" sz="2000" kern="1200" dirty="0">
                          <a:solidFill>
                            <a:schemeClr val="accent2"/>
                          </a:solidFill>
                          <a:effectLst/>
                          <a:latin typeface="+mn-lt"/>
                          <a:ea typeface="+mn-ea"/>
                          <a:cs typeface="+mn-cs"/>
                        </a:rPr>
                        <a:t>est venu </a:t>
                      </a:r>
                      <a:r>
                        <a:rPr lang="fr-FR" sz="2000" kern="1200" dirty="0">
                          <a:solidFill>
                            <a:schemeClr val="tx1"/>
                          </a:solidFill>
                          <a:effectLst/>
                          <a:latin typeface="+mn-lt"/>
                          <a:ea typeface="+mn-ea"/>
                          <a:cs typeface="+mn-cs"/>
                        </a:rPr>
                        <a:t>à la maison.</a:t>
                      </a:r>
                    </a:p>
                  </a:txBody>
                  <a:tcPr/>
                </a:tc>
                <a:tc vMerge="1">
                  <a:txBody>
                    <a:bodyPr/>
                    <a:lstStyle/>
                    <a:p>
                      <a:endParaRPr lang="fr-FR"/>
                    </a:p>
                  </a:txBody>
                  <a:tcPr/>
                </a:tc>
                <a:extLst>
                  <a:ext uri="{0D108BD9-81ED-4DB2-BD59-A6C34878D82A}">
                    <a16:rowId xmlns:a16="http://schemas.microsoft.com/office/drawing/2014/main" val="2847331384"/>
                  </a:ext>
                </a:extLst>
              </a:tr>
              <a:tr h="41863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2000" kern="1200" dirty="0">
                          <a:solidFill>
                            <a:schemeClr val="tx1"/>
                          </a:solidFill>
                          <a:effectLst/>
                          <a:latin typeface="+mn-lt"/>
                          <a:ea typeface="+mn-ea"/>
                          <a:cs typeface="+mn-cs"/>
                        </a:rPr>
                        <a:t>Changement d’état</a:t>
                      </a:r>
                    </a:p>
                  </a:txBody>
                  <a:tcPr>
                    <a:solidFill>
                      <a:schemeClr val="accent5">
                        <a:lumMod val="20000"/>
                        <a:lumOff val="80000"/>
                      </a:schemeClr>
                    </a:solidFill>
                  </a:tcPr>
                </a:tc>
                <a:tc vMerge="1">
                  <a:txBody>
                    <a:bodyPr/>
                    <a:lstStyle/>
                    <a:p>
                      <a:endParaRPr lang="fr-FR"/>
                    </a:p>
                  </a:txBody>
                  <a:tcPr/>
                </a:tc>
                <a:extLst>
                  <a:ext uri="{0D108BD9-81ED-4DB2-BD59-A6C34878D82A}">
                    <a16:rowId xmlns:a16="http://schemas.microsoft.com/office/drawing/2014/main" val="1226013102"/>
                  </a:ext>
                </a:extLst>
              </a:tr>
              <a:tr h="55626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2000" kern="1200" dirty="0">
                          <a:solidFill>
                            <a:schemeClr val="tx1"/>
                          </a:solidFill>
                          <a:effectLst/>
                          <a:latin typeface="+mn-lt"/>
                          <a:ea typeface="+mn-ea"/>
                          <a:cs typeface="+mn-cs"/>
                        </a:rPr>
                        <a:t>Je </a:t>
                      </a:r>
                      <a:r>
                        <a:rPr lang="fr-FR" sz="2000" kern="1200" dirty="0">
                          <a:solidFill>
                            <a:schemeClr val="accent2"/>
                          </a:solidFill>
                          <a:effectLst/>
                          <a:latin typeface="+mn-lt"/>
                          <a:ea typeface="+mn-ea"/>
                          <a:cs typeface="+mn-cs"/>
                        </a:rPr>
                        <a:t>suis devenu </a:t>
                      </a:r>
                      <a:r>
                        <a:rPr lang="fr-FR" sz="2000" kern="1200" dirty="0">
                          <a:solidFill>
                            <a:schemeClr val="tx1"/>
                          </a:solidFill>
                          <a:effectLst/>
                          <a:latin typeface="+mn-lt"/>
                          <a:ea typeface="+mn-ea"/>
                          <a:cs typeface="+mn-cs"/>
                        </a:rPr>
                        <a:t>riche.</a:t>
                      </a:r>
                    </a:p>
                    <a:p>
                      <a:pPr marL="0" marR="0" lvl="0" indent="0" algn="l" defTabSz="914400" rtl="0" eaLnBrk="1" fontAlgn="auto" latinLnBrk="0" hangingPunct="1">
                        <a:lnSpc>
                          <a:spcPct val="100000"/>
                        </a:lnSpc>
                        <a:spcBef>
                          <a:spcPts val="0"/>
                        </a:spcBef>
                        <a:spcAft>
                          <a:spcPts val="0"/>
                        </a:spcAft>
                        <a:buClrTx/>
                        <a:buSzTx/>
                        <a:buFontTx/>
                        <a:buNone/>
                        <a:tabLst/>
                        <a:defRPr/>
                      </a:pPr>
                      <a:r>
                        <a:rPr lang="fr-FR" sz="2000" kern="1200" dirty="0">
                          <a:solidFill>
                            <a:schemeClr val="tx1"/>
                          </a:solidFill>
                          <a:effectLst/>
                          <a:latin typeface="+mn-lt"/>
                          <a:ea typeface="+mn-ea"/>
                          <a:cs typeface="+mn-cs"/>
                        </a:rPr>
                        <a:t>Les chatons </a:t>
                      </a:r>
                      <a:r>
                        <a:rPr lang="fr-FR" sz="2000" kern="1200" dirty="0">
                          <a:solidFill>
                            <a:schemeClr val="accent2"/>
                          </a:solidFill>
                          <a:effectLst/>
                          <a:latin typeface="+mn-lt"/>
                          <a:ea typeface="+mn-ea"/>
                          <a:cs typeface="+mn-cs"/>
                        </a:rPr>
                        <a:t>sont nés </a:t>
                      </a:r>
                      <a:r>
                        <a:rPr lang="fr-FR" sz="2000" kern="1200" dirty="0">
                          <a:solidFill>
                            <a:schemeClr val="tx1"/>
                          </a:solidFill>
                          <a:effectLst/>
                          <a:latin typeface="+mn-lt"/>
                          <a:ea typeface="+mn-ea"/>
                          <a:cs typeface="+mn-cs"/>
                        </a:rPr>
                        <a:t>hier.</a:t>
                      </a:r>
                    </a:p>
                  </a:txBody>
                  <a:tcPr/>
                </a:tc>
                <a:tc vMerge="1">
                  <a:txBody>
                    <a:bodyPr/>
                    <a:lstStyle/>
                    <a:p>
                      <a:endParaRPr lang="fr-FR"/>
                    </a:p>
                  </a:txBody>
                  <a:tcPr/>
                </a:tc>
                <a:extLst>
                  <a:ext uri="{0D108BD9-81ED-4DB2-BD59-A6C34878D82A}">
                    <a16:rowId xmlns:a16="http://schemas.microsoft.com/office/drawing/2014/main" val="246015049"/>
                  </a:ext>
                </a:extLst>
              </a:tr>
              <a:tr h="46217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2000" kern="1200" dirty="0">
                          <a:solidFill>
                            <a:schemeClr val="tx1"/>
                          </a:solidFill>
                          <a:effectLst/>
                          <a:latin typeface="+mn-lt"/>
                          <a:ea typeface="+mn-ea"/>
                          <a:cs typeface="+mn-cs"/>
                        </a:rPr>
                        <a:t>Verbes pronominaux</a:t>
                      </a:r>
                    </a:p>
                  </a:txBody>
                  <a:tcPr>
                    <a:solidFill>
                      <a:schemeClr val="accent5">
                        <a:lumMod val="20000"/>
                        <a:lumOff val="80000"/>
                      </a:schemeClr>
                    </a:solidFill>
                  </a:tcPr>
                </a:tc>
                <a:tc vMerge="1">
                  <a:txBody>
                    <a:bodyPr/>
                    <a:lstStyle/>
                    <a:p>
                      <a:endParaRPr lang="fr-FR"/>
                    </a:p>
                  </a:txBody>
                  <a:tcPr/>
                </a:tc>
                <a:extLst>
                  <a:ext uri="{0D108BD9-81ED-4DB2-BD59-A6C34878D82A}">
                    <a16:rowId xmlns:a16="http://schemas.microsoft.com/office/drawing/2014/main" val="2276383937"/>
                  </a:ext>
                </a:extLst>
              </a:tr>
              <a:tr h="70866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2000" kern="1200" dirty="0">
                          <a:solidFill>
                            <a:schemeClr val="tx1"/>
                          </a:solidFill>
                          <a:effectLst/>
                          <a:latin typeface="+mn-lt"/>
                          <a:ea typeface="+mn-ea"/>
                          <a:cs typeface="+mn-cs"/>
                        </a:rPr>
                        <a:t>Elle </a:t>
                      </a:r>
                      <a:r>
                        <a:rPr lang="fr-FR" sz="2000" kern="1200" dirty="0">
                          <a:solidFill>
                            <a:schemeClr val="accent2"/>
                          </a:solidFill>
                          <a:effectLst/>
                          <a:latin typeface="+mn-lt"/>
                          <a:ea typeface="+mn-ea"/>
                          <a:cs typeface="+mn-cs"/>
                        </a:rPr>
                        <a:t>s’est amusée </a:t>
                      </a:r>
                      <a:r>
                        <a:rPr lang="fr-FR" sz="2000" kern="1200" dirty="0">
                          <a:solidFill>
                            <a:schemeClr val="tx1"/>
                          </a:solidFill>
                          <a:effectLst/>
                          <a:latin typeface="+mn-lt"/>
                          <a:ea typeface="+mn-ea"/>
                          <a:cs typeface="+mn-cs"/>
                        </a:rPr>
                        <a:t>lors de cette fête.</a:t>
                      </a:r>
                    </a:p>
                    <a:p>
                      <a:pPr marL="0" marR="0" lvl="0" indent="0" algn="l" defTabSz="914400" rtl="0" eaLnBrk="1" fontAlgn="auto" latinLnBrk="0" hangingPunct="1">
                        <a:lnSpc>
                          <a:spcPct val="100000"/>
                        </a:lnSpc>
                        <a:spcBef>
                          <a:spcPts val="0"/>
                        </a:spcBef>
                        <a:spcAft>
                          <a:spcPts val="0"/>
                        </a:spcAft>
                        <a:buClrTx/>
                        <a:buSzTx/>
                        <a:buFontTx/>
                        <a:buNone/>
                        <a:tabLst/>
                        <a:defRPr/>
                      </a:pPr>
                      <a:r>
                        <a:rPr lang="fr-FR" sz="2000" kern="1200" dirty="0">
                          <a:solidFill>
                            <a:schemeClr val="tx1"/>
                          </a:solidFill>
                          <a:effectLst/>
                          <a:latin typeface="+mn-lt"/>
                          <a:ea typeface="+mn-ea"/>
                          <a:cs typeface="+mn-cs"/>
                        </a:rPr>
                        <a:t>Il </a:t>
                      </a:r>
                      <a:r>
                        <a:rPr lang="fr-FR" sz="2000" kern="1200" dirty="0">
                          <a:solidFill>
                            <a:schemeClr val="accent2"/>
                          </a:solidFill>
                          <a:effectLst/>
                          <a:latin typeface="+mn-lt"/>
                          <a:ea typeface="+mn-ea"/>
                          <a:cs typeface="+mn-cs"/>
                        </a:rPr>
                        <a:t>s’est promené </a:t>
                      </a:r>
                      <a:r>
                        <a:rPr lang="fr-FR" sz="2000" kern="1200" dirty="0">
                          <a:solidFill>
                            <a:schemeClr val="tx1"/>
                          </a:solidFill>
                          <a:effectLst/>
                          <a:latin typeface="+mn-lt"/>
                          <a:ea typeface="+mn-ea"/>
                          <a:cs typeface="+mn-cs"/>
                        </a:rPr>
                        <a:t>sur le port.</a:t>
                      </a:r>
                    </a:p>
                  </a:txBody>
                  <a:tcPr/>
                </a:tc>
                <a:tc vMerge="1">
                  <a:txBody>
                    <a:bodyPr/>
                    <a:lstStyle/>
                    <a:p>
                      <a:endParaRPr lang="fr-FR"/>
                    </a:p>
                  </a:txBody>
                  <a:tcPr/>
                </a:tc>
                <a:extLst>
                  <a:ext uri="{0D108BD9-81ED-4DB2-BD59-A6C34878D82A}">
                    <a16:rowId xmlns:a16="http://schemas.microsoft.com/office/drawing/2014/main" val="233330016"/>
                  </a:ext>
                </a:extLst>
              </a:tr>
            </a:tbl>
          </a:graphicData>
        </a:graphic>
      </p:graphicFrame>
    </p:spTree>
    <p:extLst>
      <p:ext uri="{BB962C8B-B14F-4D97-AF65-F5344CB8AC3E}">
        <p14:creationId xmlns:p14="http://schemas.microsoft.com/office/powerpoint/2010/main" val="332751795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DCE99C-5060-0852-D2CD-61256C76A83D}"/>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72DC7E58-FD36-0EBE-0AD2-16066FE57102}"/>
              </a:ext>
            </a:extLst>
          </p:cNvPr>
          <p:cNvSpPr>
            <a:spLocks noGrp="1"/>
          </p:cNvSpPr>
          <p:nvPr>
            <p:ph type="title"/>
          </p:nvPr>
        </p:nvSpPr>
        <p:spPr/>
        <p:txBody>
          <a:bodyPr/>
          <a:lstStyle/>
          <a:p>
            <a:r>
              <a:rPr lang="fr-FR" dirty="0"/>
              <a:t> </a:t>
            </a:r>
          </a:p>
        </p:txBody>
      </p:sp>
      <p:sp>
        <p:nvSpPr>
          <p:cNvPr id="5" name="Espace réservé du contenu 4">
            <a:extLst>
              <a:ext uri="{FF2B5EF4-FFF2-40B4-BE49-F238E27FC236}">
                <a16:creationId xmlns:a16="http://schemas.microsoft.com/office/drawing/2014/main" id="{8396C063-7816-9FFF-6A9C-A1083DABF402}"/>
              </a:ext>
            </a:extLst>
          </p:cNvPr>
          <p:cNvSpPr>
            <a:spLocks noGrp="1"/>
          </p:cNvSpPr>
          <p:nvPr>
            <p:ph idx="1"/>
          </p:nvPr>
        </p:nvSpPr>
        <p:spPr>
          <a:xfrm>
            <a:off x="901148" y="1629206"/>
            <a:ext cx="10515600" cy="4076665"/>
          </a:xfrm>
        </p:spPr>
        <p:txBody>
          <a:bodyPr/>
          <a:lstStyle/>
          <a:p>
            <a:pPr marL="0" indent="0">
              <a:buNone/>
            </a:pPr>
            <a:r>
              <a:rPr lang="fr-FR" dirty="0"/>
              <a:t> </a:t>
            </a:r>
          </a:p>
          <a:p>
            <a:pPr marL="0" indent="0">
              <a:buNone/>
            </a:pPr>
            <a:r>
              <a:rPr lang="fr-FR" dirty="0"/>
              <a:t>	</a:t>
            </a:r>
            <a:r>
              <a:rPr lang="fr-FR" sz="2400" dirty="0"/>
              <a:t>Elle sort de la maison et son parapluie.</a:t>
            </a:r>
          </a:p>
          <a:p>
            <a:pPr marL="0" indent="0">
              <a:buNone/>
            </a:pPr>
            <a:endParaRPr lang="fr-FR" sz="2400" dirty="0"/>
          </a:p>
          <a:p>
            <a:pPr marL="0" indent="0">
              <a:buNone/>
            </a:pPr>
            <a:endParaRPr lang="fr-FR" sz="2400" dirty="0"/>
          </a:p>
        </p:txBody>
      </p:sp>
      <p:sp>
        <p:nvSpPr>
          <p:cNvPr id="6" name="ZoneTexte 5">
            <a:extLst>
              <a:ext uri="{FF2B5EF4-FFF2-40B4-BE49-F238E27FC236}">
                <a16:creationId xmlns:a16="http://schemas.microsoft.com/office/drawing/2014/main" id="{279423E2-5D3E-9EFB-AC2C-B35BA079C2E3}"/>
              </a:ext>
            </a:extLst>
          </p:cNvPr>
          <p:cNvSpPr txBox="1"/>
          <p:nvPr/>
        </p:nvSpPr>
        <p:spPr>
          <a:xfrm>
            <a:off x="3794760" y="2537460"/>
            <a:ext cx="184731" cy="369332"/>
          </a:xfrm>
          <a:prstGeom prst="rect">
            <a:avLst/>
          </a:prstGeom>
          <a:noFill/>
        </p:spPr>
        <p:txBody>
          <a:bodyPr wrap="none" rtlCol="0">
            <a:spAutoFit/>
          </a:bodyPr>
          <a:lstStyle/>
          <a:p>
            <a:endParaRPr lang="fr-FR" dirty="0"/>
          </a:p>
        </p:txBody>
      </p:sp>
      <p:pic>
        <p:nvPicPr>
          <p:cNvPr id="4" name="Image 3">
            <a:extLst>
              <a:ext uri="{FF2B5EF4-FFF2-40B4-BE49-F238E27FC236}">
                <a16:creationId xmlns:a16="http://schemas.microsoft.com/office/drawing/2014/main" id="{9181583E-1FD0-653F-745F-1A3450E660C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425507" y="3134459"/>
            <a:ext cx="4712653" cy="2647301"/>
          </a:xfrm>
          <a:prstGeom prst="rect">
            <a:avLst/>
          </a:prstGeom>
        </p:spPr>
      </p:pic>
    </p:spTree>
    <p:extLst>
      <p:ext uri="{BB962C8B-B14F-4D97-AF65-F5344CB8AC3E}">
        <p14:creationId xmlns:p14="http://schemas.microsoft.com/office/powerpoint/2010/main" val="62495748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E552FC1-0423-FAB9-D761-D2A00EE1E40A}"/>
              </a:ext>
            </a:extLst>
          </p:cNvPr>
          <p:cNvSpPr>
            <a:spLocks noGrp="1"/>
          </p:cNvSpPr>
          <p:nvPr>
            <p:ph type="title"/>
          </p:nvPr>
        </p:nvSpPr>
        <p:spPr/>
        <p:txBody>
          <a:bodyPr/>
          <a:lstStyle/>
          <a:p>
            <a:endParaRPr lang="fr-FR"/>
          </a:p>
        </p:txBody>
      </p:sp>
      <p:sp>
        <p:nvSpPr>
          <p:cNvPr id="3" name="Espace réservé du contenu 2">
            <a:extLst>
              <a:ext uri="{FF2B5EF4-FFF2-40B4-BE49-F238E27FC236}">
                <a16:creationId xmlns:a16="http://schemas.microsoft.com/office/drawing/2014/main" id="{3CAA9E8F-865E-57F2-E92D-12702B68CAD1}"/>
              </a:ext>
            </a:extLst>
          </p:cNvPr>
          <p:cNvSpPr>
            <a:spLocks noGrp="1"/>
          </p:cNvSpPr>
          <p:nvPr>
            <p:ph idx="1"/>
          </p:nvPr>
        </p:nvSpPr>
        <p:spPr/>
        <p:txBody>
          <a:bodyPr/>
          <a:lstStyle/>
          <a:p>
            <a:pPr marL="0" indent="0">
              <a:buNone/>
            </a:pPr>
            <a:endParaRPr lang="fr-FR" dirty="0"/>
          </a:p>
          <a:p>
            <a:pPr marL="0" indent="0">
              <a:buNone/>
            </a:pPr>
            <a:r>
              <a:rPr lang="fr-FR" dirty="0"/>
              <a:t>	</a:t>
            </a:r>
            <a:r>
              <a:rPr lang="fr-FR" sz="2000" dirty="0"/>
              <a:t>Ce livre parait chez plusieurs éditeurs.</a:t>
            </a:r>
          </a:p>
        </p:txBody>
      </p:sp>
    </p:spTree>
    <p:extLst>
      <p:ext uri="{BB962C8B-B14F-4D97-AF65-F5344CB8AC3E}">
        <p14:creationId xmlns:p14="http://schemas.microsoft.com/office/powerpoint/2010/main" val="94906470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0F79D0-F841-803F-0CFC-65FC41465382}"/>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03381573-3F8A-DFA1-3DD4-BE713164E5F3}"/>
              </a:ext>
            </a:extLst>
          </p:cNvPr>
          <p:cNvSpPr>
            <a:spLocks noGrp="1"/>
          </p:cNvSpPr>
          <p:nvPr>
            <p:ph type="title"/>
          </p:nvPr>
        </p:nvSpPr>
        <p:spPr/>
        <p:txBody>
          <a:bodyPr/>
          <a:lstStyle/>
          <a:p>
            <a:endParaRPr lang="fr-FR"/>
          </a:p>
        </p:txBody>
      </p:sp>
      <p:sp>
        <p:nvSpPr>
          <p:cNvPr id="3" name="Espace réservé du contenu 2">
            <a:extLst>
              <a:ext uri="{FF2B5EF4-FFF2-40B4-BE49-F238E27FC236}">
                <a16:creationId xmlns:a16="http://schemas.microsoft.com/office/drawing/2014/main" id="{7A6C22B2-2969-48AD-6919-2CD87CA0BA8E}"/>
              </a:ext>
            </a:extLst>
          </p:cNvPr>
          <p:cNvSpPr>
            <a:spLocks noGrp="1"/>
          </p:cNvSpPr>
          <p:nvPr>
            <p:ph idx="1"/>
          </p:nvPr>
        </p:nvSpPr>
        <p:spPr/>
        <p:txBody>
          <a:bodyPr/>
          <a:lstStyle/>
          <a:p>
            <a:pPr marL="0" indent="0">
              <a:buNone/>
            </a:pPr>
            <a:endParaRPr lang="fr-FR" dirty="0"/>
          </a:p>
          <a:p>
            <a:pPr marL="0" indent="0">
              <a:buNone/>
            </a:pPr>
            <a:endParaRPr lang="fr-FR" dirty="0"/>
          </a:p>
          <a:p>
            <a:pPr marL="0" indent="0">
              <a:buNone/>
            </a:pPr>
            <a:r>
              <a:rPr lang="fr-FR" sz="2000" dirty="0"/>
              <a:t>	Ce livre parait chez plusieurs éditeurs.</a:t>
            </a:r>
          </a:p>
          <a:p>
            <a:pPr marL="0" indent="0">
              <a:buNone/>
            </a:pPr>
            <a:r>
              <a:rPr lang="fr-FR" sz="2000" dirty="0"/>
              <a:t>	Ce livre </a:t>
            </a:r>
            <a:r>
              <a:rPr lang="fr-FR" sz="2000" dirty="0">
                <a:solidFill>
                  <a:schemeClr val="accent2"/>
                </a:solidFill>
              </a:rPr>
              <a:t>est paru </a:t>
            </a:r>
            <a:r>
              <a:rPr lang="fr-FR" sz="2000" dirty="0"/>
              <a:t>chez plusieurs éditeurs.</a:t>
            </a:r>
          </a:p>
        </p:txBody>
      </p:sp>
    </p:spTree>
    <p:extLst>
      <p:ext uri="{BB962C8B-B14F-4D97-AF65-F5344CB8AC3E}">
        <p14:creationId xmlns:p14="http://schemas.microsoft.com/office/powerpoint/2010/main" val="299711601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E525B34-2C84-AD26-BA0B-ADBDD82262AA}"/>
              </a:ext>
            </a:extLst>
          </p:cNvPr>
          <p:cNvSpPr>
            <a:spLocks noGrp="1"/>
          </p:cNvSpPr>
          <p:nvPr>
            <p:ph type="title"/>
          </p:nvPr>
        </p:nvSpPr>
        <p:spPr/>
        <p:txBody>
          <a:bodyPr/>
          <a:lstStyle/>
          <a:p>
            <a:endParaRPr lang="fr-FR"/>
          </a:p>
        </p:txBody>
      </p:sp>
      <p:sp>
        <p:nvSpPr>
          <p:cNvPr id="3" name="Espace réservé du contenu 2">
            <a:extLst>
              <a:ext uri="{FF2B5EF4-FFF2-40B4-BE49-F238E27FC236}">
                <a16:creationId xmlns:a16="http://schemas.microsoft.com/office/drawing/2014/main" id="{0EEDB2E2-E742-7A16-C90B-2D848C35198F}"/>
              </a:ext>
            </a:extLst>
          </p:cNvPr>
          <p:cNvSpPr>
            <a:spLocks noGrp="1"/>
          </p:cNvSpPr>
          <p:nvPr>
            <p:ph idx="1"/>
          </p:nvPr>
        </p:nvSpPr>
        <p:spPr/>
        <p:txBody>
          <a:bodyPr/>
          <a:lstStyle/>
          <a:p>
            <a:pPr marL="0" indent="0">
              <a:buNone/>
            </a:pPr>
            <a:endParaRPr lang="fr-FR" dirty="0"/>
          </a:p>
          <a:p>
            <a:pPr marL="0" indent="0">
              <a:buNone/>
            </a:pPr>
            <a:r>
              <a:rPr lang="fr-FR" sz="2000" dirty="0"/>
              <a:t>Juliette </a:t>
            </a:r>
            <a:r>
              <a:rPr lang="fr-FR" sz="2000" dirty="0">
                <a:solidFill>
                  <a:schemeClr val="accent2"/>
                </a:solidFill>
              </a:rPr>
              <a:t>est sortie </a:t>
            </a:r>
            <a:r>
              <a:rPr lang="fr-FR" sz="2000" dirty="0"/>
              <a:t>de la maison et </a:t>
            </a:r>
            <a:r>
              <a:rPr lang="fr-FR" sz="2000" dirty="0">
                <a:solidFill>
                  <a:schemeClr val="accent2"/>
                </a:solidFill>
              </a:rPr>
              <a:t>a sorti </a:t>
            </a:r>
            <a:r>
              <a:rPr lang="fr-FR" sz="2000" dirty="0"/>
              <a:t>son parapluie.</a:t>
            </a:r>
          </a:p>
        </p:txBody>
      </p:sp>
    </p:spTree>
    <p:extLst>
      <p:ext uri="{BB962C8B-B14F-4D97-AF65-F5344CB8AC3E}">
        <p14:creationId xmlns:p14="http://schemas.microsoft.com/office/powerpoint/2010/main" val="62270885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FEBDB0A-A148-CB37-732E-AFFDE1CC1FB0}"/>
              </a:ext>
            </a:extLst>
          </p:cNvPr>
          <p:cNvSpPr>
            <a:spLocks noGrp="1"/>
          </p:cNvSpPr>
          <p:nvPr>
            <p:ph type="title"/>
          </p:nvPr>
        </p:nvSpPr>
        <p:spPr/>
        <p:txBody>
          <a:bodyPr/>
          <a:lstStyle/>
          <a:p>
            <a:endParaRPr lang="fr-FR" dirty="0"/>
          </a:p>
        </p:txBody>
      </p:sp>
      <p:pic>
        <p:nvPicPr>
          <p:cNvPr id="7" name="Espace réservé du contenu 6" descr="Une image contenant croquis, dessin, illustration, Dessin d’enfant&#10;&#10;Description générée automatiquement">
            <a:extLst>
              <a:ext uri="{FF2B5EF4-FFF2-40B4-BE49-F238E27FC236}">
                <a16:creationId xmlns:a16="http://schemas.microsoft.com/office/drawing/2014/main" id="{546732FD-F840-D1DD-1468-B62F79F3CCF8}"/>
              </a:ext>
            </a:extLst>
          </p:cNvPr>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4689889" y="1792643"/>
            <a:ext cx="2525920" cy="3272714"/>
          </a:xfrm>
          <a:prstGeom prst="rect">
            <a:avLst/>
          </a:prstGeom>
        </p:spPr>
      </p:pic>
    </p:spTree>
    <p:extLst>
      <p:ext uri="{BB962C8B-B14F-4D97-AF65-F5344CB8AC3E}">
        <p14:creationId xmlns:p14="http://schemas.microsoft.com/office/powerpoint/2010/main" val="209080187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176F7B4-74B3-F152-8FC6-2245C8E2EA02}"/>
              </a:ext>
            </a:extLst>
          </p:cNvPr>
          <p:cNvSpPr>
            <a:spLocks noGrp="1"/>
          </p:cNvSpPr>
          <p:nvPr>
            <p:ph type="title"/>
          </p:nvPr>
        </p:nvSpPr>
        <p:spPr/>
        <p:txBody>
          <a:bodyPr/>
          <a:lstStyle/>
          <a:p>
            <a:r>
              <a:rPr lang="fr-FR" dirty="0"/>
              <a:t> </a:t>
            </a:r>
          </a:p>
        </p:txBody>
      </p:sp>
      <p:pic>
        <p:nvPicPr>
          <p:cNvPr id="9" name="Espace réservé du contenu 8">
            <a:extLst>
              <a:ext uri="{FF2B5EF4-FFF2-40B4-BE49-F238E27FC236}">
                <a16:creationId xmlns:a16="http://schemas.microsoft.com/office/drawing/2014/main" id="{1A0515C4-7433-5CB7-85C8-CA5C1CD74A7F}"/>
              </a:ext>
            </a:extLst>
          </p:cNvPr>
          <p:cNvPicPr>
            <a:picLocks noGrp="1" noChangeAspect="1"/>
          </p:cNvPicPr>
          <p:nvPr>
            <p:ph idx="1"/>
          </p:nvPr>
        </p:nvPicPr>
        <p:blipFill>
          <a:blip r:embed="rId3"/>
          <a:stretch>
            <a:fillRect/>
          </a:stretch>
        </p:blipFill>
        <p:spPr>
          <a:xfrm>
            <a:off x="2083570" y="639762"/>
            <a:ext cx="7723186" cy="5578475"/>
          </a:xfrm>
        </p:spPr>
      </p:pic>
    </p:spTree>
    <p:extLst>
      <p:ext uri="{BB962C8B-B14F-4D97-AF65-F5344CB8AC3E}">
        <p14:creationId xmlns:p14="http://schemas.microsoft.com/office/powerpoint/2010/main" val="338290622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26CDD6F-A2EC-E57C-D573-EE52D3BA0438}"/>
              </a:ext>
            </a:extLst>
          </p:cNvPr>
          <p:cNvSpPr>
            <a:spLocks noGrp="1"/>
          </p:cNvSpPr>
          <p:nvPr>
            <p:ph type="title"/>
          </p:nvPr>
        </p:nvSpPr>
        <p:spPr/>
        <p:txBody>
          <a:bodyPr/>
          <a:lstStyle/>
          <a:p>
            <a:r>
              <a:rPr lang="fr-FR" dirty="0"/>
              <a:t> </a:t>
            </a:r>
          </a:p>
        </p:txBody>
      </p:sp>
      <p:sp>
        <p:nvSpPr>
          <p:cNvPr id="3" name="Espace réservé du contenu 2">
            <a:extLst>
              <a:ext uri="{FF2B5EF4-FFF2-40B4-BE49-F238E27FC236}">
                <a16:creationId xmlns:a16="http://schemas.microsoft.com/office/drawing/2014/main" id="{2BE5C0D7-787F-209B-ACE6-65FB8882CFCB}"/>
              </a:ext>
            </a:extLst>
          </p:cNvPr>
          <p:cNvSpPr>
            <a:spLocks noGrp="1"/>
          </p:cNvSpPr>
          <p:nvPr>
            <p:ph idx="1"/>
          </p:nvPr>
        </p:nvSpPr>
        <p:spPr/>
        <p:txBody>
          <a:bodyPr/>
          <a:lstStyle/>
          <a:p>
            <a:pPr marL="0" indent="0">
              <a:buNone/>
            </a:pPr>
            <a:endParaRPr lang="fr-FR" dirty="0"/>
          </a:p>
          <a:p>
            <a:pPr marL="0" indent="0">
              <a:buNone/>
            </a:pPr>
            <a:endParaRPr lang="fr-FR" dirty="0"/>
          </a:p>
          <a:p>
            <a:pPr marL="0" indent="0">
              <a:buNone/>
            </a:pPr>
            <a:r>
              <a:rPr lang="fr-FR" sz="3600" dirty="0">
                <a:solidFill>
                  <a:schemeClr val="accent2"/>
                </a:solidFill>
              </a:rPr>
              <a:t>			</a:t>
            </a:r>
            <a:r>
              <a:rPr lang="fr-FR" sz="3600" b="1" dirty="0">
                <a:solidFill>
                  <a:schemeClr val="accent2"/>
                </a:solidFill>
              </a:rPr>
              <a:t>As-tu bien compris ?</a:t>
            </a:r>
          </a:p>
        </p:txBody>
      </p:sp>
    </p:spTree>
    <p:extLst>
      <p:ext uri="{BB962C8B-B14F-4D97-AF65-F5344CB8AC3E}">
        <p14:creationId xmlns:p14="http://schemas.microsoft.com/office/powerpoint/2010/main" val="384246301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2506970-0CD2-E42E-FD01-B317A13F0ADE}"/>
              </a:ext>
            </a:extLst>
          </p:cNvPr>
          <p:cNvSpPr>
            <a:spLocks noGrp="1"/>
          </p:cNvSpPr>
          <p:nvPr>
            <p:ph type="title"/>
          </p:nvPr>
        </p:nvSpPr>
        <p:spPr/>
        <p:txBody>
          <a:bodyPr/>
          <a:lstStyle/>
          <a:p>
            <a:r>
              <a:rPr lang="fr-FR" dirty="0"/>
              <a:t> </a:t>
            </a:r>
          </a:p>
        </p:txBody>
      </p:sp>
      <p:pic>
        <p:nvPicPr>
          <p:cNvPr id="9" name="Espace réservé du contenu 8">
            <a:extLst>
              <a:ext uri="{FF2B5EF4-FFF2-40B4-BE49-F238E27FC236}">
                <a16:creationId xmlns:a16="http://schemas.microsoft.com/office/drawing/2014/main" id="{CE9247CD-3C6B-AEFC-B7ED-07467267AF1D}"/>
              </a:ext>
            </a:extLst>
          </p:cNvPr>
          <p:cNvPicPr>
            <a:picLocks noGrp="1" noChangeAspect="1"/>
          </p:cNvPicPr>
          <p:nvPr>
            <p:ph idx="1"/>
          </p:nvPr>
        </p:nvPicPr>
        <p:blipFill>
          <a:blip r:embed="rId3"/>
          <a:stretch>
            <a:fillRect/>
          </a:stretch>
        </p:blipFill>
        <p:spPr>
          <a:xfrm>
            <a:off x="732803" y="1331938"/>
            <a:ext cx="10515600" cy="4845026"/>
          </a:xfrm>
        </p:spPr>
      </p:pic>
    </p:spTree>
    <p:extLst>
      <p:ext uri="{BB962C8B-B14F-4D97-AF65-F5344CB8AC3E}">
        <p14:creationId xmlns:p14="http://schemas.microsoft.com/office/powerpoint/2010/main" val="376447944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43608AE-E59E-2284-C505-A4000B8179D3}"/>
              </a:ext>
            </a:extLst>
          </p:cNvPr>
          <p:cNvSpPr>
            <a:spLocks noGrp="1"/>
          </p:cNvSpPr>
          <p:nvPr>
            <p:ph type="title"/>
          </p:nvPr>
        </p:nvSpPr>
        <p:spPr/>
        <p:txBody>
          <a:bodyPr/>
          <a:lstStyle/>
          <a:p>
            <a:r>
              <a:rPr lang="fr-FR" dirty="0"/>
              <a:t> </a:t>
            </a:r>
          </a:p>
        </p:txBody>
      </p:sp>
      <p:pic>
        <p:nvPicPr>
          <p:cNvPr id="5" name="Espace réservé du contenu 4">
            <a:extLst>
              <a:ext uri="{FF2B5EF4-FFF2-40B4-BE49-F238E27FC236}">
                <a16:creationId xmlns:a16="http://schemas.microsoft.com/office/drawing/2014/main" id="{82CB05EB-D1FD-EE35-97B2-2E74AAA1F6E0}"/>
              </a:ext>
            </a:extLst>
          </p:cNvPr>
          <p:cNvPicPr>
            <a:picLocks noGrp="1" noChangeAspect="1"/>
          </p:cNvPicPr>
          <p:nvPr>
            <p:ph idx="1"/>
          </p:nvPr>
        </p:nvPicPr>
        <p:blipFill>
          <a:blip r:embed="rId3"/>
          <a:stretch>
            <a:fillRect/>
          </a:stretch>
        </p:blipFill>
        <p:spPr>
          <a:xfrm>
            <a:off x="795527" y="1146598"/>
            <a:ext cx="10515600" cy="4694464"/>
          </a:xfrm>
        </p:spPr>
      </p:pic>
    </p:spTree>
    <p:extLst>
      <p:ext uri="{BB962C8B-B14F-4D97-AF65-F5344CB8AC3E}">
        <p14:creationId xmlns:p14="http://schemas.microsoft.com/office/powerpoint/2010/main" val="215749411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6C964E4-C50B-0448-4A64-D65F79BC7E49}"/>
              </a:ext>
            </a:extLst>
          </p:cNvPr>
          <p:cNvSpPr>
            <a:spLocks noGrp="1"/>
          </p:cNvSpPr>
          <p:nvPr>
            <p:ph type="title"/>
          </p:nvPr>
        </p:nvSpPr>
        <p:spPr/>
        <p:txBody>
          <a:bodyPr/>
          <a:lstStyle/>
          <a:p>
            <a:endParaRPr lang="fr-FR"/>
          </a:p>
        </p:txBody>
      </p:sp>
      <p:pic>
        <p:nvPicPr>
          <p:cNvPr id="5" name="Espace réservé du contenu 4">
            <a:extLst>
              <a:ext uri="{FF2B5EF4-FFF2-40B4-BE49-F238E27FC236}">
                <a16:creationId xmlns:a16="http://schemas.microsoft.com/office/drawing/2014/main" id="{1EAB065E-FC24-7ECD-6DC8-85138D68E40B}"/>
              </a:ext>
            </a:extLst>
          </p:cNvPr>
          <p:cNvPicPr>
            <a:picLocks noGrp="1" noChangeAspect="1"/>
          </p:cNvPicPr>
          <p:nvPr>
            <p:ph idx="1"/>
          </p:nvPr>
        </p:nvPicPr>
        <p:blipFill>
          <a:blip r:embed="rId3"/>
          <a:stretch>
            <a:fillRect/>
          </a:stretch>
        </p:blipFill>
        <p:spPr>
          <a:xfrm>
            <a:off x="800631" y="1978632"/>
            <a:ext cx="10515600" cy="3832412"/>
          </a:xfrm>
        </p:spPr>
      </p:pic>
    </p:spTree>
    <p:extLst>
      <p:ext uri="{BB962C8B-B14F-4D97-AF65-F5344CB8AC3E}">
        <p14:creationId xmlns:p14="http://schemas.microsoft.com/office/powerpoint/2010/main" val="147426022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4D1E3B9-79F3-2ACB-46B7-65DB477A9732}"/>
              </a:ext>
            </a:extLst>
          </p:cNvPr>
          <p:cNvSpPr>
            <a:spLocks noGrp="1"/>
          </p:cNvSpPr>
          <p:nvPr>
            <p:ph type="title"/>
          </p:nvPr>
        </p:nvSpPr>
        <p:spPr/>
        <p:txBody>
          <a:bodyPr/>
          <a:lstStyle/>
          <a:p>
            <a:endParaRPr lang="fr-FR"/>
          </a:p>
        </p:txBody>
      </p:sp>
      <p:pic>
        <p:nvPicPr>
          <p:cNvPr id="5" name="Espace réservé du contenu 4">
            <a:extLst>
              <a:ext uri="{FF2B5EF4-FFF2-40B4-BE49-F238E27FC236}">
                <a16:creationId xmlns:a16="http://schemas.microsoft.com/office/drawing/2014/main" id="{B126149F-645A-D68B-0CA7-0C12390EDAB1}"/>
              </a:ext>
            </a:extLst>
          </p:cNvPr>
          <p:cNvPicPr>
            <a:picLocks noGrp="1" noChangeAspect="1"/>
          </p:cNvPicPr>
          <p:nvPr>
            <p:ph idx="1"/>
          </p:nvPr>
        </p:nvPicPr>
        <p:blipFill>
          <a:blip r:embed="rId3"/>
          <a:stretch>
            <a:fillRect/>
          </a:stretch>
        </p:blipFill>
        <p:spPr>
          <a:xfrm>
            <a:off x="808907" y="1754860"/>
            <a:ext cx="10515600" cy="4246684"/>
          </a:xfrm>
        </p:spPr>
      </p:pic>
    </p:spTree>
    <p:extLst>
      <p:ext uri="{BB962C8B-B14F-4D97-AF65-F5344CB8AC3E}">
        <p14:creationId xmlns:p14="http://schemas.microsoft.com/office/powerpoint/2010/main" val="87034562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9EC017-D59A-A970-CFBD-1F5EC853A992}"/>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D1ABD9A4-E594-73D1-DCBA-73594DB38612}"/>
              </a:ext>
            </a:extLst>
          </p:cNvPr>
          <p:cNvSpPr>
            <a:spLocks noGrp="1"/>
          </p:cNvSpPr>
          <p:nvPr>
            <p:ph type="title"/>
          </p:nvPr>
        </p:nvSpPr>
        <p:spPr/>
        <p:txBody>
          <a:bodyPr/>
          <a:lstStyle/>
          <a:p>
            <a:r>
              <a:rPr lang="fr-FR" dirty="0"/>
              <a:t> </a:t>
            </a:r>
          </a:p>
        </p:txBody>
      </p:sp>
      <p:sp>
        <p:nvSpPr>
          <p:cNvPr id="5" name="Espace réservé du contenu 4">
            <a:extLst>
              <a:ext uri="{FF2B5EF4-FFF2-40B4-BE49-F238E27FC236}">
                <a16:creationId xmlns:a16="http://schemas.microsoft.com/office/drawing/2014/main" id="{56761166-9705-1B00-D3E3-7A405BFB3880}"/>
              </a:ext>
            </a:extLst>
          </p:cNvPr>
          <p:cNvSpPr>
            <a:spLocks noGrp="1"/>
          </p:cNvSpPr>
          <p:nvPr>
            <p:ph idx="1"/>
          </p:nvPr>
        </p:nvSpPr>
        <p:spPr>
          <a:xfrm>
            <a:off x="901148" y="1629206"/>
            <a:ext cx="10515600" cy="4076665"/>
          </a:xfrm>
        </p:spPr>
        <p:txBody>
          <a:bodyPr/>
          <a:lstStyle/>
          <a:p>
            <a:pPr marL="0" indent="0">
              <a:buNone/>
            </a:pPr>
            <a:r>
              <a:rPr lang="fr-FR" dirty="0"/>
              <a:t> </a:t>
            </a:r>
          </a:p>
          <a:p>
            <a:pPr marL="0" indent="0">
              <a:buNone/>
            </a:pPr>
            <a:endParaRPr lang="fr-FR" dirty="0"/>
          </a:p>
          <a:p>
            <a:pPr marL="0" indent="0">
              <a:buNone/>
            </a:pPr>
            <a:r>
              <a:rPr lang="fr-FR" dirty="0"/>
              <a:t>	</a:t>
            </a:r>
            <a:r>
              <a:rPr lang="fr-FR" sz="2400" dirty="0"/>
              <a:t>Elle sort de la maison et son parapluie.</a:t>
            </a:r>
          </a:p>
        </p:txBody>
      </p:sp>
    </p:spTree>
    <p:extLst>
      <p:ext uri="{BB962C8B-B14F-4D97-AF65-F5344CB8AC3E}">
        <p14:creationId xmlns:p14="http://schemas.microsoft.com/office/powerpoint/2010/main" val="311626987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E524139-10ED-CB1D-0CE4-2A243A1B8786}"/>
              </a:ext>
            </a:extLst>
          </p:cNvPr>
          <p:cNvSpPr>
            <a:spLocks noGrp="1"/>
          </p:cNvSpPr>
          <p:nvPr>
            <p:ph type="title"/>
          </p:nvPr>
        </p:nvSpPr>
        <p:spPr/>
        <p:txBody>
          <a:bodyPr/>
          <a:lstStyle/>
          <a:p>
            <a:r>
              <a:rPr lang="fr-FR" dirty="0"/>
              <a:t> </a:t>
            </a:r>
          </a:p>
        </p:txBody>
      </p:sp>
      <p:sp>
        <p:nvSpPr>
          <p:cNvPr id="3" name="Espace réservé du contenu 2">
            <a:extLst>
              <a:ext uri="{FF2B5EF4-FFF2-40B4-BE49-F238E27FC236}">
                <a16:creationId xmlns:a16="http://schemas.microsoft.com/office/drawing/2014/main" id="{FBD40B61-1D84-55AC-DD59-994E269F0CBC}"/>
              </a:ext>
            </a:extLst>
          </p:cNvPr>
          <p:cNvSpPr>
            <a:spLocks noGrp="1"/>
          </p:cNvSpPr>
          <p:nvPr>
            <p:ph idx="1"/>
          </p:nvPr>
        </p:nvSpPr>
        <p:spPr>
          <a:xfrm>
            <a:off x="838200" y="503853"/>
            <a:ext cx="10515600" cy="5989022"/>
          </a:xfrm>
        </p:spPr>
        <p:txBody>
          <a:bodyPr>
            <a:normAutofit fontScale="92500"/>
          </a:bodyPr>
          <a:lstStyle/>
          <a:p>
            <a:pPr marL="0" indent="0">
              <a:spcBef>
                <a:spcPts val="0"/>
              </a:spcBef>
              <a:buNone/>
            </a:pPr>
            <a:r>
              <a:rPr lang="fr-FR" sz="18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3. Écris une courte phrase au passé composé avec chacun de ces verbes. Explique le choix de l’auxiliaire.</a:t>
            </a:r>
            <a:endParaRPr lang="fr-FR" sz="18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15000"/>
              </a:lnSpc>
              <a:spcBef>
                <a:spcPts val="0"/>
              </a:spcBef>
              <a:buNone/>
            </a:pPr>
            <a:r>
              <a:rPr lang="fr-FR" sz="1800" dirty="0">
                <a:effectLst/>
                <a:latin typeface="Times New Roman" panose="02020603050405020304" pitchFamily="18" charset="0"/>
                <a:ea typeface="Calibri" panose="020F0502020204030204" pitchFamily="34" charset="0"/>
                <a:cs typeface="Times New Roman" panose="02020603050405020304" pitchFamily="18" charset="0"/>
              </a:rPr>
              <a:t> </a:t>
            </a:r>
          </a:p>
          <a:p>
            <a:pPr marL="0" indent="0">
              <a:lnSpc>
                <a:spcPct val="115000"/>
              </a:lnSpc>
              <a:spcBef>
                <a:spcPts val="0"/>
              </a:spcBef>
              <a:buNone/>
            </a:pPr>
            <a:endParaRPr lang="fr-FR" sz="18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10000"/>
              </a:lnSpc>
              <a:spcBef>
                <a:spcPts val="0"/>
              </a:spcBef>
              <a:buNone/>
            </a:pPr>
            <a:r>
              <a:rPr lang="fr-FR" sz="1900" dirty="0">
                <a:effectLst/>
                <a:latin typeface="Times New Roman" panose="02020603050405020304" pitchFamily="18" charset="0"/>
                <a:ea typeface="Calibri" panose="020F0502020204030204" pitchFamily="34" charset="0"/>
                <a:cs typeface="Times New Roman" panose="02020603050405020304" pitchFamily="18" charset="0"/>
              </a:rPr>
              <a:t>a. se tromper :………………………………………………………………………………….…………………</a:t>
            </a:r>
            <a:endParaRPr lang="fr-FR" sz="19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10000"/>
              </a:lnSpc>
              <a:spcBef>
                <a:spcPts val="0"/>
              </a:spcBef>
              <a:buNone/>
            </a:pPr>
            <a:r>
              <a:rPr lang="fr-FR" sz="1900" dirty="0">
                <a:effectLst/>
                <a:latin typeface="Times New Roman" panose="02020603050405020304" pitchFamily="18" charset="0"/>
                <a:ea typeface="Calibri" panose="020F0502020204030204" pitchFamily="34" charset="0"/>
                <a:cs typeface="Times New Roman" panose="02020603050405020304" pitchFamily="18" charset="0"/>
              </a:rPr>
              <a:t>C’est l’auxiliaire……… parce que ………………………………………………………………………………</a:t>
            </a:r>
            <a:endParaRPr lang="fr-FR" sz="19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10000"/>
              </a:lnSpc>
              <a:spcBef>
                <a:spcPts val="0"/>
              </a:spcBef>
              <a:buNone/>
            </a:pPr>
            <a:r>
              <a:rPr lang="fr-FR" sz="19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fr-FR" sz="19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10000"/>
              </a:lnSpc>
              <a:spcBef>
                <a:spcPts val="0"/>
              </a:spcBef>
              <a:buNone/>
            </a:pPr>
            <a:r>
              <a:rPr lang="fr-FR" sz="1900" dirty="0">
                <a:effectLst/>
                <a:latin typeface="Times New Roman" panose="02020603050405020304" pitchFamily="18" charset="0"/>
                <a:ea typeface="Calibri" panose="020F0502020204030204" pitchFamily="34" charset="0"/>
                <a:cs typeface="Times New Roman" panose="02020603050405020304" pitchFamily="18" charset="0"/>
              </a:rPr>
              <a:t>b. naitre : ……...………….………………………………………………………………………………………</a:t>
            </a:r>
            <a:endParaRPr lang="fr-FR" sz="19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10000"/>
              </a:lnSpc>
              <a:spcBef>
                <a:spcPts val="0"/>
              </a:spcBef>
              <a:buNone/>
            </a:pPr>
            <a:r>
              <a:rPr lang="fr-FR" sz="1900" dirty="0">
                <a:effectLst/>
                <a:latin typeface="Times New Roman" panose="02020603050405020304" pitchFamily="18" charset="0"/>
                <a:ea typeface="Calibri" panose="020F0502020204030204" pitchFamily="34" charset="0"/>
                <a:cs typeface="Times New Roman" panose="02020603050405020304" pitchFamily="18" charset="0"/>
              </a:rPr>
              <a:t>C’est l’auxiliaire……… parce que ………………………………………………………………………………</a:t>
            </a:r>
            <a:endParaRPr lang="fr-FR" sz="19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10000"/>
              </a:lnSpc>
              <a:spcBef>
                <a:spcPts val="0"/>
              </a:spcBef>
              <a:buNone/>
            </a:pPr>
            <a:r>
              <a:rPr lang="fr-FR" sz="19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fr-FR" sz="19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10000"/>
              </a:lnSpc>
              <a:spcBef>
                <a:spcPts val="0"/>
              </a:spcBef>
              <a:buNone/>
            </a:pPr>
            <a:r>
              <a:rPr lang="fr-FR" sz="1900" dirty="0">
                <a:effectLst/>
                <a:latin typeface="Times New Roman" panose="02020603050405020304" pitchFamily="18" charset="0"/>
                <a:ea typeface="Calibri" panose="020F0502020204030204" pitchFamily="34" charset="0"/>
                <a:cs typeface="Times New Roman" panose="02020603050405020304" pitchFamily="18" charset="0"/>
              </a:rPr>
              <a:t>c. tomber : …………………………………………………………………………………………………………</a:t>
            </a:r>
            <a:endParaRPr lang="fr-FR" sz="19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10000"/>
              </a:lnSpc>
              <a:spcBef>
                <a:spcPts val="0"/>
              </a:spcBef>
              <a:buNone/>
            </a:pPr>
            <a:r>
              <a:rPr lang="fr-FR" sz="1900" dirty="0">
                <a:effectLst/>
                <a:latin typeface="Times New Roman" panose="02020603050405020304" pitchFamily="18" charset="0"/>
                <a:ea typeface="Calibri" panose="020F0502020204030204" pitchFamily="34" charset="0"/>
                <a:cs typeface="Times New Roman" panose="02020603050405020304" pitchFamily="18" charset="0"/>
              </a:rPr>
              <a:t>C’est l’auxiliaire……… parce que ………………………………………………………………………………</a:t>
            </a:r>
            <a:endParaRPr lang="fr-FR" sz="19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10000"/>
              </a:lnSpc>
              <a:spcBef>
                <a:spcPts val="0"/>
              </a:spcBef>
              <a:buNone/>
            </a:pPr>
            <a:r>
              <a:rPr lang="fr-FR" sz="19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fr-FR" sz="19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10000"/>
              </a:lnSpc>
              <a:spcBef>
                <a:spcPts val="0"/>
              </a:spcBef>
              <a:buNone/>
            </a:pPr>
            <a:r>
              <a:rPr lang="fr-FR" sz="1900" dirty="0">
                <a:effectLst/>
                <a:latin typeface="Times New Roman" panose="02020603050405020304" pitchFamily="18" charset="0"/>
                <a:ea typeface="Calibri" panose="020F0502020204030204" pitchFamily="34" charset="0"/>
                <a:cs typeface="Times New Roman" panose="02020603050405020304" pitchFamily="18" charset="0"/>
              </a:rPr>
              <a:t>d. regarder : ………………………………………………………………………………………………………</a:t>
            </a:r>
            <a:endParaRPr lang="fr-FR" sz="19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10000"/>
              </a:lnSpc>
              <a:spcBef>
                <a:spcPts val="0"/>
              </a:spcBef>
              <a:buNone/>
            </a:pPr>
            <a:r>
              <a:rPr lang="fr-FR" sz="1900" dirty="0">
                <a:effectLst/>
                <a:latin typeface="Times New Roman" panose="02020603050405020304" pitchFamily="18" charset="0"/>
                <a:ea typeface="Calibri" panose="020F0502020204030204" pitchFamily="34" charset="0"/>
                <a:cs typeface="Times New Roman" panose="02020603050405020304" pitchFamily="18" charset="0"/>
              </a:rPr>
              <a:t>C’est l’auxiliaire……… parce que ………………………………………………………………………………</a:t>
            </a:r>
            <a:endParaRPr lang="fr-FR" sz="19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fr-FR" dirty="0"/>
          </a:p>
        </p:txBody>
      </p:sp>
    </p:spTree>
    <p:extLst>
      <p:ext uri="{BB962C8B-B14F-4D97-AF65-F5344CB8AC3E}">
        <p14:creationId xmlns:p14="http://schemas.microsoft.com/office/powerpoint/2010/main" val="206118172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681219-AE17-93FD-4EA8-3871422E7755}"/>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FDD7B62A-8BA6-C1B6-5BA7-E9A260D05334}"/>
              </a:ext>
            </a:extLst>
          </p:cNvPr>
          <p:cNvSpPr>
            <a:spLocks noGrp="1"/>
          </p:cNvSpPr>
          <p:nvPr>
            <p:ph type="title"/>
          </p:nvPr>
        </p:nvSpPr>
        <p:spPr/>
        <p:txBody>
          <a:bodyPr/>
          <a:lstStyle/>
          <a:p>
            <a:r>
              <a:rPr lang="fr-FR" dirty="0"/>
              <a:t> </a:t>
            </a:r>
          </a:p>
        </p:txBody>
      </p:sp>
      <p:sp>
        <p:nvSpPr>
          <p:cNvPr id="3" name="Espace réservé du contenu 2">
            <a:extLst>
              <a:ext uri="{FF2B5EF4-FFF2-40B4-BE49-F238E27FC236}">
                <a16:creationId xmlns:a16="http://schemas.microsoft.com/office/drawing/2014/main" id="{0EF70A11-4426-F9EE-6B51-BAFEE78EBCB9}"/>
              </a:ext>
            </a:extLst>
          </p:cNvPr>
          <p:cNvSpPr>
            <a:spLocks noGrp="1"/>
          </p:cNvSpPr>
          <p:nvPr>
            <p:ph idx="1"/>
          </p:nvPr>
        </p:nvSpPr>
        <p:spPr>
          <a:xfrm>
            <a:off x="838200" y="503853"/>
            <a:ext cx="10515600" cy="5989022"/>
          </a:xfrm>
        </p:spPr>
        <p:txBody>
          <a:bodyPr>
            <a:normAutofit fontScale="92500"/>
          </a:bodyPr>
          <a:lstStyle/>
          <a:p>
            <a:pPr marL="0" indent="0">
              <a:spcBef>
                <a:spcPts val="0"/>
              </a:spcBef>
              <a:buNone/>
            </a:pPr>
            <a:r>
              <a:rPr lang="fr-FR" sz="18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3. Écris une courte phrase au passé composé avec chacun de ces verbes. Explique le choix de l’auxiliaire.</a:t>
            </a:r>
            <a:endParaRPr lang="fr-FR" sz="18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15000"/>
              </a:lnSpc>
              <a:spcBef>
                <a:spcPts val="0"/>
              </a:spcBef>
              <a:buNone/>
            </a:pPr>
            <a:r>
              <a:rPr lang="fr-FR" sz="18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fr-FR" sz="18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10000"/>
              </a:lnSpc>
              <a:spcBef>
                <a:spcPts val="0"/>
              </a:spcBef>
              <a:buNone/>
            </a:pPr>
            <a:r>
              <a:rPr lang="fr-FR" sz="1900" dirty="0">
                <a:effectLst/>
                <a:latin typeface="Times New Roman" panose="02020603050405020304" pitchFamily="18" charset="0"/>
                <a:ea typeface="Calibri" panose="020F0502020204030204" pitchFamily="34" charset="0"/>
                <a:cs typeface="Times New Roman" panose="02020603050405020304" pitchFamily="18" charset="0"/>
              </a:rPr>
              <a:t>a. se tromper :… </a:t>
            </a:r>
            <a:r>
              <a:rPr lang="fr-FR" sz="1900" dirty="0">
                <a:solidFill>
                  <a:schemeClr val="accent2"/>
                </a:solidFill>
                <a:effectLst/>
                <a:latin typeface="Times New Roman" panose="02020603050405020304" pitchFamily="18" charset="0"/>
                <a:ea typeface="Calibri" panose="020F0502020204030204" pitchFamily="34" charset="0"/>
                <a:cs typeface="Times New Roman" panose="02020603050405020304" pitchFamily="18" charset="0"/>
              </a:rPr>
              <a:t>Il s’est trompé de classe. </a:t>
            </a:r>
            <a:r>
              <a:rPr lang="fr-FR" sz="1900" dirty="0">
                <a:effectLst/>
                <a:latin typeface="Times New Roman" panose="02020603050405020304" pitchFamily="18" charset="0"/>
                <a:ea typeface="Calibri" panose="020F0502020204030204" pitchFamily="34" charset="0"/>
                <a:cs typeface="Times New Roman" panose="02020603050405020304" pitchFamily="18" charset="0"/>
              </a:rPr>
              <a:t>……………………………………….…………………</a:t>
            </a:r>
            <a:endParaRPr lang="fr-FR" sz="19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10000"/>
              </a:lnSpc>
              <a:spcBef>
                <a:spcPts val="0"/>
              </a:spcBef>
              <a:buNone/>
            </a:pPr>
            <a:r>
              <a:rPr lang="fr-FR" sz="1900" dirty="0">
                <a:effectLst/>
                <a:latin typeface="Times New Roman" panose="02020603050405020304" pitchFamily="18" charset="0"/>
                <a:ea typeface="Calibri" panose="020F0502020204030204" pitchFamily="34" charset="0"/>
                <a:cs typeface="Times New Roman" panose="02020603050405020304" pitchFamily="18" charset="0"/>
              </a:rPr>
              <a:t>C’est l’auxiliaire…</a:t>
            </a:r>
            <a:r>
              <a:rPr lang="fr-FR" sz="1900" dirty="0">
                <a:solidFill>
                  <a:schemeClr val="accent2"/>
                </a:solidFill>
                <a:effectLst/>
                <a:latin typeface="Times New Roman" panose="02020603050405020304" pitchFamily="18" charset="0"/>
                <a:ea typeface="Calibri" panose="020F0502020204030204" pitchFamily="34" charset="0"/>
                <a:cs typeface="Times New Roman" panose="02020603050405020304" pitchFamily="18" charset="0"/>
              </a:rPr>
              <a:t>être</a:t>
            </a:r>
            <a:r>
              <a:rPr lang="fr-FR" sz="1900" dirty="0">
                <a:effectLst/>
                <a:latin typeface="Times New Roman" panose="02020603050405020304" pitchFamily="18" charset="0"/>
                <a:ea typeface="Calibri" panose="020F0502020204030204" pitchFamily="34" charset="0"/>
                <a:cs typeface="Times New Roman" panose="02020603050405020304" pitchFamily="18" charset="0"/>
              </a:rPr>
              <a:t>… parce que … </a:t>
            </a:r>
            <a:r>
              <a:rPr lang="fr-FR" sz="1900" dirty="0">
                <a:solidFill>
                  <a:schemeClr val="accent2"/>
                </a:solidFill>
                <a:effectLst/>
                <a:latin typeface="Times New Roman" panose="02020603050405020304" pitchFamily="18" charset="0"/>
                <a:ea typeface="Calibri" panose="020F0502020204030204" pitchFamily="34" charset="0"/>
                <a:cs typeface="Times New Roman" panose="02020603050405020304" pitchFamily="18" charset="0"/>
              </a:rPr>
              <a:t>c’est un verbe pronominal. </a:t>
            </a:r>
            <a:r>
              <a:rPr lang="fr-FR" sz="1900" dirty="0">
                <a:effectLst/>
                <a:latin typeface="Times New Roman" panose="02020603050405020304" pitchFamily="18" charset="0"/>
                <a:ea typeface="Calibri" panose="020F0502020204030204" pitchFamily="34" charset="0"/>
                <a:cs typeface="Times New Roman" panose="02020603050405020304" pitchFamily="18" charset="0"/>
              </a:rPr>
              <a:t>…………………………………</a:t>
            </a:r>
            <a:endParaRPr lang="fr-FR" sz="19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10000"/>
              </a:lnSpc>
              <a:spcBef>
                <a:spcPts val="0"/>
              </a:spcBef>
              <a:buNone/>
            </a:pPr>
            <a:r>
              <a:rPr lang="fr-FR" sz="1900" dirty="0">
                <a:effectLst/>
                <a:latin typeface="Times New Roman" panose="02020603050405020304" pitchFamily="18" charset="0"/>
                <a:ea typeface="Calibri" panose="020F0502020204030204" pitchFamily="34" charset="0"/>
                <a:cs typeface="Times New Roman" panose="02020603050405020304" pitchFamily="18" charset="0"/>
              </a:rPr>
              <a:t> </a:t>
            </a:r>
          </a:p>
          <a:p>
            <a:pPr marL="0" indent="0">
              <a:lnSpc>
                <a:spcPct val="110000"/>
              </a:lnSpc>
              <a:spcBef>
                <a:spcPts val="0"/>
              </a:spcBef>
              <a:buNone/>
            </a:pPr>
            <a:endParaRPr lang="fr-FR" sz="19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10000"/>
              </a:lnSpc>
              <a:spcBef>
                <a:spcPts val="0"/>
              </a:spcBef>
              <a:buNone/>
            </a:pPr>
            <a:r>
              <a:rPr lang="fr-FR" sz="1900" dirty="0">
                <a:effectLst/>
                <a:latin typeface="Times New Roman" panose="02020603050405020304" pitchFamily="18" charset="0"/>
                <a:ea typeface="Calibri" panose="020F0502020204030204" pitchFamily="34" charset="0"/>
                <a:cs typeface="Times New Roman" panose="02020603050405020304" pitchFamily="18" charset="0"/>
              </a:rPr>
              <a:t>b. naitre : … </a:t>
            </a:r>
            <a:r>
              <a:rPr lang="fr-FR" sz="1900" dirty="0">
                <a:solidFill>
                  <a:schemeClr val="accent2"/>
                </a:solidFill>
                <a:effectLst/>
                <a:latin typeface="Times New Roman" panose="02020603050405020304" pitchFamily="18" charset="0"/>
                <a:ea typeface="Calibri" panose="020F0502020204030204" pitchFamily="34" charset="0"/>
                <a:cs typeface="Times New Roman" panose="02020603050405020304" pitchFamily="18" charset="0"/>
              </a:rPr>
              <a:t>Mon petit frère est né ce matin</a:t>
            </a:r>
            <a:r>
              <a:rPr lang="fr-FR" sz="19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fr-FR" sz="19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10000"/>
              </a:lnSpc>
              <a:spcBef>
                <a:spcPts val="0"/>
              </a:spcBef>
              <a:buNone/>
            </a:pPr>
            <a:r>
              <a:rPr lang="fr-FR" sz="1900" dirty="0">
                <a:effectLst/>
                <a:latin typeface="Times New Roman" panose="02020603050405020304" pitchFamily="18" charset="0"/>
                <a:ea typeface="Calibri" panose="020F0502020204030204" pitchFamily="34" charset="0"/>
                <a:cs typeface="Times New Roman" panose="02020603050405020304" pitchFamily="18" charset="0"/>
              </a:rPr>
              <a:t>C’est l’auxiliaire …</a:t>
            </a:r>
            <a:r>
              <a:rPr lang="fr-FR" sz="1900" dirty="0">
                <a:solidFill>
                  <a:schemeClr val="accent2"/>
                </a:solidFill>
                <a:effectLst/>
                <a:latin typeface="Times New Roman" panose="02020603050405020304" pitchFamily="18" charset="0"/>
                <a:ea typeface="Calibri" panose="020F0502020204030204" pitchFamily="34" charset="0"/>
                <a:cs typeface="Times New Roman" panose="02020603050405020304" pitchFamily="18" charset="0"/>
              </a:rPr>
              <a:t>être</a:t>
            </a:r>
            <a:r>
              <a:rPr lang="fr-FR" sz="1900" dirty="0">
                <a:effectLst/>
                <a:latin typeface="Times New Roman" panose="02020603050405020304" pitchFamily="18" charset="0"/>
                <a:ea typeface="Calibri" panose="020F0502020204030204" pitchFamily="34" charset="0"/>
                <a:cs typeface="Times New Roman" panose="02020603050405020304" pitchFamily="18" charset="0"/>
              </a:rPr>
              <a:t>… parce que … </a:t>
            </a:r>
            <a:r>
              <a:rPr lang="fr-FR" sz="1900" dirty="0">
                <a:solidFill>
                  <a:schemeClr val="accent2"/>
                </a:solidFill>
                <a:effectLst/>
                <a:latin typeface="Times New Roman" panose="02020603050405020304" pitchFamily="18" charset="0"/>
                <a:ea typeface="Calibri" panose="020F0502020204030204" pitchFamily="34" charset="0"/>
                <a:cs typeface="Times New Roman" panose="02020603050405020304" pitchFamily="18" charset="0"/>
              </a:rPr>
              <a:t>c’est un verbe qui exprime un changement d’état</a:t>
            </a:r>
            <a:r>
              <a:rPr lang="fr-FR" sz="19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fr-FR" sz="19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10000"/>
              </a:lnSpc>
              <a:spcBef>
                <a:spcPts val="0"/>
              </a:spcBef>
              <a:buNone/>
            </a:pPr>
            <a:r>
              <a:rPr lang="fr-FR" sz="1900" dirty="0">
                <a:effectLst/>
                <a:latin typeface="Times New Roman" panose="02020603050405020304" pitchFamily="18" charset="0"/>
                <a:ea typeface="Calibri" panose="020F0502020204030204" pitchFamily="34" charset="0"/>
                <a:cs typeface="Times New Roman" panose="02020603050405020304" pitchFamily="18" charset="0"/>
              </a:rPr>
              <a:t> </a:t>
            </a:r>
          </a:p>
          <a:p>
            <a:pPr marL="0" indent="0">
              <a:lnSpc>
                <a:spcPct val="110000"/>
              </a:lnSpc>
              <a:spcBef>
                <a:spcPts val="0"/>
              </a:spcBef>
              <a:buNone/>
            </a:pPr>
            <a:endParaRPr lang="fr-FR" sz="19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10000"/>
              </a:lnSpc>
              <a:spcBef>
                <a:spcPts val="0"/>
              </a:spcBef>
              <a:buNone/>
            </a:pPr>
            <a:r>
              <a:rPr lang="fr-FR" sz="1900" dirty="0">
                <a:effectLst/>
                <a:latin typeface="Times New Roman" panose="02020603050405020304" pitchFamily="18" charset="0"/>
                <a:ea typeface="Calibri" panose="020F0502020204030204" pitchFamily="34" charset="0"/>
                <a:cs typeface="Times New Roman" panose="02020603050405020304" pitchFamily="18" charset="0"/>
              </a:rPr>
              <a:t>c. tomber : … </a:t>
            </a:r>
            <a:r>
              <a:rPr lang="fr-FR" sz="1900" dirty="0">
                <a:solidFill>
                  <a:schemeClr val="accent2"/>
                </a:solidFill>
                <a:effectLst/>
                <a:latin typeface="Times New Roman" panose="02020603050405020304" pitchFamily="18" charset="0"/>
                <a:ea typeface="Calibri" panose="020F0502020204030204" pitchFamily="34" charset="0"/>
                <a:cs typeface="Times New Roman" panose="02020603050405020304" pitchFamily="18" charset="0"/>
              </a:rPr>
              <a:t>Il a tombé la veste</a:t>
            </a:r>
            <a:r>
              <a:rPr lang="fr-FR" sz="19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fr-FR" sz="19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10000"/>
              </a:lnSpc>
              <a:spcBef>
                <a:spcPts val="0"/>
              </a:spcBef>
              <a:buNone/>
            </a:pPr>
            <a:r>
              <a:rPr lang="fr-FR" sz="1900" dirty="0">
                <a:effectLst/>
                <a:latin typeface="Times New Roman" panose="02020603050405020304" pitchFamily="18" charset="0"/>
                <a:ea typeface="Calibri" panose="020F0502020204030204" pitchFamily="34" charset="0"/>
                <a:cs typeface="Times New Roman" panose="02020603050405020304" pitchFamily="18" charset="0"/>
              </a:rPr>
              <a:t>C’est l’auxiliaire …</a:t>
            </a:r>
            <a:r>
              <a:rPr lang="fr-FR" sz="1900" dirty="0">
                <a:solidFill>
                  <a:schemeClr val="accent2"/>
                </a:solidFill>
                <a:effectLst/>
                <a:latin typeface="Times New Roman" panose="02020603050405020304" pitchFamily="18" charset="0"/>
                <a:ea typeface="Calibri" panose="020F0502020204030204" pitchFamily="34" charset="0"/>
                <a:cs typeface="Times New Roman" panose="02020603050405020304" pitchFamily="18" charset="0"/>
              </a:rPr>
              <a:t>avoir</a:t>
            </a:r>
            <a:r>
              <a:rPr lang="fr-FR" sz="1900" dirty="0">
                <a:effectLst/>
                <a:latin typeface="Times New Roman" panose="02020603050405020304" pitchFamily="18" charset="0"/>
                <a:ea typeface="Calibri" panose="020F0502020204030204" pitchFamily="34" charset="0"/>
                <a:cs typeface="Times New Roman" panose="02020603050405020304" pitchFamily="18" charset="0"/>
              </a:rPr>
              <a:t>… parce que … </a:t>
            </a:r>
            <a:r>
              <a:rPr lang="fr-FR" sz="1900" dirty="0">
                <a:solidFill>
                  <a:schemeClr val="accent2"/>
                </a:solidFill>
                <a:effectLst/>
                <a:latin typeface="Times New Roman" panose="02020603050405020304" pitchFamily="18" charset="0"/>
                <a:ea typeface="Calibri" panose="020F0502020204030204" pitchFamily="34" charset="0"/>
                <a:cs typeface="Times New Roman" panose="02020603050405020304" pitchFamily="18" charset="0"/>
              </a:rPr>
              <a:t>c’est un verbe complété par un complément d’objet. </a:t>
            </a:r>
            <a:r>
              <a:rPr lang="fr-FR" sz="1900" dirty="0">
                <a:effectLst/>
                <a:latin typeface="Times New Roman" panose="02020603050405020304" pitchFamily="18" charset="0"/>
                <a:ea typeface="Calibri" panose="020F0502020204030204" pitchFamily="34" charset="0"/>
                <a:cs typeface="Times New Roman" panose="02020603050405020304" pitchFamily="18" charset="0"/>
              </a:rPr>
              <a:t>………………</a:t>
            </a:r>
          </a:p>
          <a:p>
            <a:pPr marL="0" indent="0">
              <a:lnSpc>
                <a:spcPct val="110000"/>
              </a:lnSpc>
              <a:spcBef>
                <a:spcPts val="0"/>
              </a:spcBef>
              <a:buNone/>
            </a:pPr>
            <a:endParaRPr lang="fr-FR" sz="900" dirty="0">
              <a:effectLst/>
              <a:latin typeface="Times New Roman" panose="02020603050405020304" pitchFamily="18" charset="0"/>
              <a:ea typeface="Calibri" panose="020F0502020204030204" pitchFamily="34" charset="0"/>
              <a:cs typeface="Times New Roman" panose="02020603050405020304" pitchFamily="18" charset="0"/>
            </a:endParaRPr>
          </a:p>
          <a:p>
            <a:pPr marL="0" indent="0">
              <a:lnSpc>
                <a:spcPct val="110000"/>
              </a:lnSpc>
              <a:spcBef>
                <a:spcPts val="0"/>
              </a:spcBef>
              <a:buNone/>
            </a:pPr>
            <a:r>
              <a:rPr lang="fr-FR" sz="1900" dirty="0">
                <a:effectLst/>
                <a:latin typeface="Times New Roman" panose="02020603050405020304" pitchFamily="18" charset="0"/>
                <a:ea typeface="Calibri" panose="020F0502020204030204" pitchFamily="34" charset="0"/>
                <a:cs typeface="Times New Roman" panose="02020603050405020304" pitchFamily="18" charset="0"/>
              </a:rPr>
              <a:t>… </a:t>
            </a:r>
            <a:r>
              <a:rPr lang="fr-FR" sz="1900" dirty="0">
                <a:solidFill>
                  <a:schemeClr val="accent2"/>
                </a:solidFill>
                <a:effectLst/>
                <a:latin typeface="Times New Roman" panose="02020603050405020304" pitchFamily="18" charset="0"/>
                <a:ea typeface="Calibri" panose="020F0502020204030204" pitchFamily="34" charset="0"/>
                <a:cs typeface="Times New Roman" panose="02020603050405020304" pitchFamily="18" charset="0"/>
              </a:rPr>
              <a:t>Nous sommes tombés par terre. </a:t>
            </a:r>
            <a:r>
              <a:rPr lang="fr-FR" sz="1900" dirty="0">
                <a:effectLst/>
                <a:latin typeface="Times New Roman" panose="02020603050405020304" pitchFamily="18" charset="0"/>
                <a:ea typeface="Calibri" panose="020F0502020204030204" pitchFamily="34" charset="0"/>
                <a:cs typeface="Times New Roman" panose="02020603050405020304" pitchFamily="18" charset="0"/>
              </a:rPr>
              <a:t>………………………………………………………………………………</a:t>
            </a:r>
            <a:endParaRPr lang="fr-FR" sz="19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10000"/>
              </a:lnSpc>
              <a:spcBef>
                <a:spcPts val="0"/>
              </a:spcBef>
              <a:buNone/>
            </a:pPr>
            <a:r>
              <a:rPr lang="fr-FR" sz="1900" dirty="0">
                <a:effectLst/>
                <a:latin typeface="Times New Roman" panose="02020603050405020304" pitchFamily="18" charset="0"/>
                <a:ea typeface="Calibri" panose="020F0502020204030204" pitchFamily="34" charset="0"/>
                <a:cs typeface="Times New Roman" panose="02020603050405020304" pitchFamily="18" charset="0"/>
              </a:rPr>
              <a:t>C’est l’auxiliaire …</a:t>
            </a:r>
            <a:r>
              <a:rPr lang="fr-FR" sz="1900" dirty="0">
                <a:solidFill>
                  <a:schemeClr val="accent2"/>
                </a:solidFill>
                <a:effectLst/>
                <a:latin typeface="Times New Roman" panose="02020603050405020304" pitchFamily="18" charset="0"/>
                <a:ea typeface="Calibri" panose="020F0502020204030204" pitchFamily="34" charset="0"/>
                <a:cs typeface="Times New Roman" panose="02020603050405020304" pitchFamily="18" charset="0"/>
              </a:rPr>
              <a:t>être</a:t>
            </a:r>
            <a:r>
              <a:rPr lang="fr-FR" sz="1900" dirty="0">
                <a:effectLst/>
                <a:latin typeface="Times New Roman" panose="02020603050405020304" pitchFamily="18" charset="0"/>
                <a:ea typeface="Calibri" panose="020F0502020204030204" pitchFamily="34" charset="0"/>
                <a:cs typeface="Times New Roman" panose="02020603050405020304" pitchFamily="18" charset="0"/>
              </a:rPr>
              <a:t>… parce que … </a:t>
            </a:r>
            <a:r>
              <a:rPr lang="fr-FR" sz="1900" dirty="0">
                <a:solidFill>
                  <a:schemeClr val="accent2"/>
                </a:solidFill>
                <a:effectLst/>
                <a:latin typeface="Times New Roman" panose="02020603050405020304" pitchFamily="18" charset="0"/>
                <a:ea typeface="Calibri" panose="020F0502020204030204" pitchFamily="34" charset="0"/>
                <a:cs typeface="Times New Roman" panose="02020603050405020304" pitchFamily="18" charset="0"/>
              </a:rPr>
              <a:t>c’est un verbe qui exprime un changement de lieu</a:t>
            </a:r>
            <a:r>
              <a:rPr lang="fr-FR" sz="1900" dirty="0">
                <a:effectLst/>
                <a:latin typeface="Times New Roman" panose="02020603050405020304" pitchFamily="18" charset="0"/>
                <a:ea typeface="Calibri" panose="020F0502020204030204" pitchFamily="34" charset="0"/>
                <a:cs typeface="Times New Roman" panose="02020603050405020304" pitchFamily="18" charset="0"/>
              </a:rPr>
              <a:t>……………………</a:t>
            </a:r>
            <a:endParaRPr lang="fr-FR" sz="19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10000"/>
              </a:lnSpc>
              <a:spcBef>
                <a:spcPts val="0"/>
              </a:spcBef>
              <a:buNone/>
            </a:pPr>
            <a:endParaRPr lang="fr-FR" sz="19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10000"/>
              </a:lnSpc>
              <a:spcBef>
                <a:spcPts val="0"/>
              </a:spcBef>
              <a:buNone/>
            </a:pPr>
            <a:r>
              <a:rPr lang="fr-FR" sz="19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fr-FR" sz="19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10000"/>
              </a:lnSpc>
              <a:spcBef>
                <a:spcPts val="0"/>
              </a:spcBef>
              <a:buNone/>
            </a:pPr>
            <a:r>
              <a:rPr lang="fr-FR" sz="1900" dirty="0">
                <a:effectLst/>
                <a:latin typeface="Times New Roman" panose="02020603050405020304" pitchFamily="18" charset="0"/>
                <a:ea typeface="Calibri" panose="020F0502020204030204" pitchFamily="34" charset="0"/>
                <a:cs typeface="Times New Roman" panose="02020603050405020304" pitchFamily="18" charset="0"/>
              </a:rPr>
              <a:t>d. regarder : … </a:t>
            </a:r>
            <a:r>
              <a:rPr lang="fr-FR" sz="1900" dirty="0">
                <a:solidFill>
                  <a:schemeClr val="accent2"/>
                </a:solidFill>
                <a:effectLst/>
                <a:latin typeface="Times New Roman" panose="02020603050405020304" pitchFamily="18" charset="0"/>
                <a:ea typeface="Calibri" panose="020F0502020204030204" pitchFamily="34" charset="0"/>
                <a:cs typeface="Times New Roman" panose="02020603050405020304" pitchFamily="18" charset="0"/>
              </a:rPr>
              <a:t>Nous avons regardé la télévision </a:t>
            </a:r>
            <a:r>
              <a:rPr lang="fr-FR" sz="1900" dirty="0">
                <a:effectLst/>
                <a:latin typeface="Times New Roman" panose="02020603050405020304" pitchFamily="18" charset="0"/>
                <a:ea typeface="Calibri" panose="020F0502020204030204" pitchFamily="34" charset="0"/>
                <a:cs typeface="Times New Roman" panose="02020603050405020304" pitchFamily="18" charset="0"/>
              </a:rPr>
              <a:t>………………………………………………………………</a:t>
            </a:r>
            <a:endParaRPr lang="fr-FR" sz="19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10000"/>
              </a:lnSpc>
              <a:spcBef>
                <a:spcPts val="0"/>
              </a:spcBef>
              <a:buNone/>
            </a:pPr>
            <a:r>
              <a:rPr lang="fr-FR" sz="1900" dirty="0">
                <a:effectLst/>
                <a:latin typeface="Times New Roman" panose="02020603050405020304" pitchFamily="18" charset="0"/>
                <a:ea typeface="Calibri" panose="020F0502020204030204" pitchFamily="34" charset="0"/>
                <a:cs typeface="Times New Roman" panose="02020603050405020304" pitchFamily="18" charset="0"/>
              </a:rPr>
              <a:t>C’est l’auxiliaire…</a:t>
            </a:r>
            <a:r>
              <a:rPr lang="fr-FR" sz="1900" dirty="0">
                <a:solidFill>
                  <a:schemeClr val="accent2"/>
                </a:solidFill>
                <a:effectLst/>
                <a:latin typeface="Times New Roman" panose="02020603050405020304" pitchFamily="18" charset="0"/>
                <a:ea typeface="Calibri" panose="020F0502020204030204" pitchFamily="34" charset="0"/>
                <a:cs typeface="Times New Roman" panose="02020603050405020304" pitchFamily="18" charset="0"/>
              </a:rPr>
              <a:t>avoir</a:t>
            </a:r>
            <a:r>
              <a:rPr lang="fr-FR" sz="1900" dirty="0">
                <a:effectLst/>
                <a:latin typeface="Times New Roman" panose="02020603050405020304" pitchFamily="18" charset="0"/>
                <a:ea typeface="Calibri" panose="020F0502020204030204" pitchFamily="34" charset="0"/>
                <a:cs typeface="Times New Roman" panose="02020603050405020304" pitchFamily="18" charset="0"/>
              </a:rPr>
              <a:t>… parce que … </a:t>
            </a:r>
            <a:r>
              <a:rPr lang="fr-FR" sz="1900" dirty="0">
                <a:solidFill>
                  <a:schemeClr val="accent2"/>
                </a:solidFill>
                <a:effectLst/>
                <a:latin typeface="Times New Roman" panose="02020603050405020304" pitchFamily="18" charset="0"/>
                <a:ea typeface="Calibri" panose="020F0502020204030204" pitchFamily="34" charset="0"/>
                <a:cs typeface="Times New Roman" panose="02020603050405020304" pitchFamily="18" charset="0"/>
              </a:rPr>
              <a:t>c’est un verbe complété par un complément d’objet. </a:t>
            </a:r>
            <a:r>
              <a:rPr lang="fr-FR" sz="1900" dirty="0">
                <a:effectLst/>
                <a:latin typeface="Times New Roman" panose="02020603050405020304" pitchFamily="18" charset="0"/>
                <a:ea typeface="Calibri" panose="020F0502020204030204" pitchFamily="34" charset="0"/>
                <a:cs typeface="Times New Roman" panose="02020603050405020304" pitchFamily="18" charset="0"/>
              </a:rPr>
              <a:t>………………</a:t>
            </a:r>
            <a:endParaRPr lang="fr-FR" sz="19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fr-FR" dirty="0"/>
          </a:p>
        </p:txBody>
      </p:sp>
    </p:spTree>
    <p:extLst>
      <p:ext uri="{BB962C8B-B14F-4D97-AF65-F5344CB8AC3E}">
        <p14:creationId xmlns:p14="http://schemas.microsoft.com/office/powerpoint/2010/main" val="294439447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FDFC1F9-7EF5-8DF6-688A-8DD7734C0A7B}"/>
              </a:ext>
            </a:extLst>
          </p:cNvPr>
          <p:cNvSpPr>
            <a:spLocks noGrp="1"/>
          </p:cNvSpPr>
          <p:nvPr>
            <p:ph type="title"/>
          </p:nvPr>
        </p:nvSpPr>
        <p:spPr/>
        <p:txBody>
          <a:bodyPr/>
          <a:lstStyle/>
          <a:p>
            <a:endParaRPr lang="fr-FR"/>
          </a:p>
        </p:txBody>
      </p:sp>
      <p:sp>
        <p:nvSpPr>
          <p:cNvPr id="3" name="Espace réservé du contenu 2">
            <a:extLst>
              <a:ext uri="{FF2B5EF4-FFF2-40B4-BE49-F238E27FC236}">
                <a16:creationId xmlns:a16="http://schemas.microsoft.com/office/drawing/2014/main" id="{112359DA-CAEE-EA16-77CA-57B844E5C92A}"/>
              </a:ext>
            </a:extLst>
          </p:cNvPr>
          <p:cNvSpPr>
            <a:spLocks noGrp="1"/>
          </p:cNvSpPr>
          <p:nvPr>
            <p:ph idx="1"/>
          </p:nvPr>
        </p:nvSpPr>
        <p:spPr/>
        <p:txBody>
          <a:bodyPr>
            <a:normAutofit/>
          </a:bodyPr>
          <a:lstStyle/>
          <a:p>
            <a:pPr marL="0" indent="0">
              <a:buNone/>
            </a:pPr>
            <a:r>
              <a:rPr lang="fr-FR" sz="1800" b="1" dirty="0">
                <a:latin typeface="Times New Roman" panose="02020603050405020304" pitchFamily="18" charset="0"/>
                <a:cs typeface="Times New Roman" panose="02020603050405020304" pitchFamily="18" charset="0"/>
              </a:rPr>
              <a:t>4. Dictée :</a:t>
            </a:r>
          </a:p>
          <a:p>
            <a:pPr marL="0" indent="0">
              <a:buNone/>
            </a:pPr>
            <a:r>
              <a:rPr lang="fr-FR" sz="1800" dirty="0">
                <a:latin typeface="Times New Roman" panose="02020603050405020304" pitchFamily="18" charset="0"/>
                <a:cs typeface="Times New Roman" panose="02020603050405020304" pitchFamily="18" charset="0"/>
              </a:rPr>
              <a:t>……………………………………………………………………………………………………………………</a:t>
            </a:r>
          </a:p>
          <a:p>
            <a:pPr marL="0" indent="0">
              <a:buNone/>
            </a:pPr>
            <a:r>
              <a:rPr lang="fr-FR" sz="1800" dirty="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286849120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48708B-C8D5-CF00-9702-36986EF42B14}"/>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6E6E2A13-C91B-10B4-FD53-878A3589A57C}"/>
              </a:ext>
            </a:extLst>
          </p:cNvPr>
          <p:cNvSpPr>
            <a:spLocks noGrp="1"/>
          </p:cNvSpPr>
          <p:nvPr>
            <p:ph type="title"/>
          </p:nvPr>
        </p:nvSpPr>
        <p:spPr/>
        <p:txBody>
          <a:bodyPr/>
          <a:lstStyle/>
          <a:p>
            <a:endParaRPr lang="fr-FR"/>
          </a:p>
        </p:txBody>
      </p:sp>
      <p:sp>
        <p:nvSpPr>
          <p:cNvPr id="3" name="Espace réservé du contenu 2">
            <a:extLst>
              <a:ext uri="{FF2B5EF4-FFF2-40B4-BE49-F238E27FC236}">
                <a16:creationId xmlns:a16="http://schemas.microsoft.com/office/drawing/2014/main" id="{DA8293FC-AC4B-4B48-37DE-5FFBC7C67C86}"/>
              </a:ext>
            </a:extLst>
          </p:cNvPr>
          <p:cNvSpPr>
            <a:spLocks noGrp="1"/>
          </p:cNvSpPr>
          <p:nvPr>
            <p:ph idx="1"/>
          </p:nvPr>
        </p:nvSpPr>
        <p:spPr/>
        <p:txBody>
          <a:bodyPr>
            <a:normAutofit/>
          </a:bodyPr>
          <a:lstStyle/>
          <a:p>
            <a:pPr marL="0" indent="0">
              <a:buNone/>
            </a:pPr>
            <a:r>
              <a:rPr lang="fr-FR" sz="1800" b="1" dirty="0">
                <a:latin typeface="Times New Roman" panose="02020603050405020304" pitchFamily="18" charset="0"/>
                <a:cs typeface="Times New Roman" panose="02020603050405020304" pitchFamily="18" charset="0"/>
              </a:rPr>
              <a:t>4. Dictée :</a:t>
            </a:r>
          </a:p>
          <a:p>
            <a:pPr marL="0" indent="0">
              <a:buNone/>
            </a:pPr>
            <a:r>
              <a:rPr lang="fr-FR" sz="1800" dirty="0">
                <a:latin typeface="Times New Roman" panose="02020603050405020304" pitchFamily="18" charset="0"/>
                <a:cs typeface="Times New Roman" panose="02020603050405020304" pitchFamily="18" charset="0"/>
              </a:rPr>
              <a:t>… </a:t>
            </a:r>
            <a:r>
              <a:rPr lang="fr-FR" sz="1800" dirty="0">
                <a:solidFill>
                  <a:schemeClr val="accent2"/>
                </a:solidFill>
                <a:latin typeface="Times New Roman" panose="02020603050405020304" pitchFamily="18" charset="0"/>
                <a:cs typeface="Times New Roman" panose="02020603050405020304" pitchFamily="18" charset="0"/>
              </a:rPr>
              <a:t>Les jeunes lionnes ont violemment attrapé deux gazelles effrayées puis elles sont revenues pour nourrir la tribu. </a:t>
            </a:r>
            <a:r>
              <a:rPr lang="fr-FR" sz="1800" dirty="0">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145101338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205173-660A-E464-4AC1-ECC6174EB854}"/>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70AC859F-485E-F231-2F7B-4192A6778A8E}"/>
              </a:ext>
            </a:extLst>
          </p:cNvPr>
          <p:cNvSpPr>
            <a:spLocks noGrp="1"/>
          </p:cNvSpPr>
          <p:nvPr>
            <p:ph type="title"/>
          </p:nvPr>
        </p:nvSpPr>
        <p:spPr/>
        <p:txBody>
          <a:bodyPr/>
          <a:lstStyle/>
          <a:p>
            <a:r>
              <a:rPr lang="fr-FR" dirty="0"/>
              <a:t> </a:t>
            </a:r>
          </a:p>
        </p:txBody>
      </p:sp>
      <p:sp>
        <p:nvSpPr>
          <p:cNvPr id="5" name="Espace réservé du contenu 4">
            <a:extLst>
              <a:ext uri="{FF2B5EF4-FFF2-40B4-BE49-F238E27FC236}">
                <a16:creationId xmlns:a16="http://schemas.microsoft.com/office/drawing/2014/main" id="{04700455-1D62-AA31-91DC-370CE19FA451}"/>
              </a:ext>
            </a:extLst>
          </p:cNvPr>
          <p:cNvSpPr>
            <a:spLocks noGrp="1"/>
          </p:cNvSpPr>
          <p:nvPr>
            <p:ph idx="1"/>
          </p:nvPr>
        </p:nvSpPr>
        <p:spPr>
          <a:xfrm>
            <a:off x="901148" y="1629206"/>
            <a:ext cx="10515600" cy="4076665"/>
          </a:xfrm>
        </p:spPr>
        <p:txBody>
          <a:bodyPr/>
          <a:lstStyle/>
          <a:p>
            <a:pPr marL="0" indent="0">
              <a:buNone/>
            </a:pPr>
            <a:r>
              <a:rPr lang="fr-FR" dirty="0"/>
              <a:t> </a:t>
            </a:r>
          </a:p>
          <a:p>
            <a:pPr marL="0" indent="0">
              <a:buNone/>
            </a:pPr>
            <a:endParaRPr lang="fr-FR" dirty="0"/>
          </a:p>
          <a:p>
            <a:pPr marL="0" indent="0">
              <a:buNone/>
            </a:pPr>
            <a:r>
              <a:rPr lang="fr-FR" dirty="0"/>
              <a:t>	</a:t>
            </a:r>
            <a:r>
              <a:rPr lang="fr-FR" sz="2400" dirty="0"/>
              <a:t>Elle sort de la maison et son parapluie.</a:t>
            </a:r>
          </a:p>
        </p:txBody>
      </p:sp>
    </p:spTree>
    <p:extLst>
      <p:ext uri="{BB962C8B-B14F-4D97-AF65-F5344CB8AC3E}">
        <p14:creationId xmlns:p14="http://schemas.microsoft.com/office/powerpoint/2010/main" val="234567813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16003AFE-4F65-5F39-13F3-6433AE98DD01}"/>
              </a:ext>
            </a:extLst>
          </p:cNvPr>
          <p:cNvSpPr>
            <a:spLocks noGrp="1"/>
          </p:cNvSpPr>
          <p:nvPr>
            <p:ph type="title"/>
          </p:nvPr>
        </p:nvSpPr>
        <p:spPr/>
        <p:txBody>
          <a:bodyPr/>
          <a:lstStyle/>
          <a:p>
            <a:r>
              <a:rPr lang="fr-FR" dirty="0"/>
              <a:t> </a:t>
            </a:r>
          </a:p>
        </p:txBody>
      </p:sp>
      <p:sp>
        <p:nvSpPr>
          <p:cNvPr id="10" name="Espace réservé du contenu 9">
            <a:extLst>
              <a:ext uri="{FF2B5EF4-FFF2-40B4-BE49-F238E27FC236}">
                <a16:creationId xmlns:a16="http://schemas.microsoft.com/office/drawing/2014/main" id="{E403605D-2D0B-D41B-A832-4CA6EDA8A2F9}"/>
              </a:ext>
            </a:extLst>
          </p:cNvPr>
          <p:cNvSpPr>
            <a:spLocks noGrp="1"/>
          </p:cNvSpPr>
          <p:nvPr>
            <p:ph idx="1"/>
          </p:nvPr>
        </p:nvSpPr>
        <p:spPr>
          <a:xfrm>
            <a:off x="838200" y="1097280"/>
            <a:ext cx="10515600" cy="5079683"/>
          </a:xfrm>
        </p:spPr>
        <p:txBody>
          <a:bodyPr/>
          <a:lstStyle/>
          <a:p>
            <a:pPr marL="0" indent="0">
              <a:spcBef>
                <a:spcPts val="0"/>
              </a:spcBef>
              <a:buNone/>
            </a:pPr>
            <a:r>
              <a:rPr lang="fr-FR" sz="2400" dirty="0">
                <a:effectLst/>
                <a:latin typeface="Times New Roman" panose="02020603050405020304" pitchFamily="18" charset="0"/>
                <a:ea typeface="Calibri" panose="020F0502020204030204" pitchFamily="34" charset="0"/>
                <a:cs typeface="Times New Roman" panose="02020603050405020304" pitchFamily="18" charset="0"/>
              </a:rPr>
              <a:t>Le bandit descend dans le souterrain.</a:t>
            </a:r>
            <a:endParaRPr lang="fr-FR" sz="24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spcBef>
                <a:spcPts val="0"/>
              </a:spcBef>
              <a:buNone/>
            </a:pPr>
            <a:r>
              <a:rPr lang="fr-FR" sz="2400" dirty="0">
                <a:effectLst/>
                <a:latin typeface="Times New Roman" panose="02020603050405020304" pitchFamily="18" charset="0"/>
                <a:ea typeface="Calibri" panose="020F0502020204030204" pitchFamily="34" charset="0"/>
                <a:cs typeface="Times New Roman" panose="02020603050405020304" pitchFamily="18" charset="0"/>
              </a:rPr>
              <a:t>Le bandit descend le chien de garde.</a:t>
            </a:r>
            <a:endParaRPr lang="fr-FR" sz="24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spcBef>
                <a:spcPts val="0"/>
              </a:spcBef>
              <a:buNone/>
            </a:pPr>
            <a:r>
              <a:rPr lang="fr-FR" sz="24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fr-FR" sz="24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spcBef>
                <a:spcPts val="0"/>
              </a:spcBef>
              <a:buNone/>
            </a:pPr>
            <a:r>
              <a:rPr lang="fr-FR" sz="2400" dirty="0">
                <a:effectLst/>
                <a:latin typeface="Times New Roman" panose="02020603050405020304" pitchFamily="18" charset="0"/>
                <a:ea typeface="Calibri" panose="020F0502020204030204" pitchFamily="34" charset="0"/>
                <a:cs typeface="Times New Roman" panose="02020603050405020304" pitchFamily="18" charset="0"/>
              </a:rPr>
              <a:t>Cet athlète passe les 6, 20 m en saut à la perche.</a:t>
            </a:r>
            <a:endParaRPr lang="fr-FR" sz="24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spcBef>
                <a:spcPts val="0"/>
              </a:spcBef>
              <a:buNone/>
            </a:pPr>
            <a:r>
              <a:rPr lang="fr-FR" sz="2400" dirty="0">
                <a:effectLst/>
                <a:latin typeface="Times New Roman" panose="02020603050405020304" pitchFamily="18" charset="0"/>
                <a:ea typeface="Calibri" panose="020F0502020204030204" pitchFamily="34" charset="0"/>
                <a:cs typeface="Times New Roman" panose="02020603050405020304" pitchFamily="18" charset="0"/>
              </a:rPr>
              <a:t>Cet athlète passe par cet accès aux tribunes.</a:t>
            </a:r>
            <a:endParaRPr lang="fr-FR" sz="24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spcBef>
                <a:spcPts val="0"/>
              </a:spcBef>
              <a:buNone/>
            </a:pPr>
            <a:r>
              <a:rPr lang="fr-FR" sz="24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fr-FR" sz="24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spcBef>
                <a:spcPts val="0"/>
              </a:spcBef>
              <a:buNone/>
            </a:pPr>
            <a:r>
              <a:rPr lang="fr-FR" sz="2400" dirty="0">
                <a:effectLst/>
                <a:latin typeface="Times New Roman" panose="02020603050405020304" pitchFamily="18" charset="0"/>
                <a:ea typeface="Calibri" panose="020F0502020204030204" pitchFamily="34" charset="0"/>
                <a:cs typeface="Times New Roman" panose="02020603050405020304" pitchFamily="18" charset="0"/>
              </a:rPr>
              <a:t>Maman monte les livres sur l’étagère.</a:t>
            </a:r>
            <a:endParaRPr lang="fr-FR" sz="24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spcBef>
                <a:spcPts val="0"/>
              </a:spcBef>
              <a:buNone/>
            </a:pPr>
            <a:r>
              <a:rPr lang="fr-FR" sz="2400" dirty="0">
                <a:effectLst/>
                <a:latin typeface="Times New Roman" panose="02020603050405020304" pitchFamily="18" charset="0"/>
                <a:ea typeface="Calibri" panose="020F0502020204030204" pitchFamily="34" charset="0"/>
                <a:cs typeface="Times New Roman" panose="02020603050405020304" pitchFamily="18" charset="0"/>
              </a:rPr>
              <a:t>Maman monte sur l’escabeau.</a:t>
            </a:r>
            <a:endParaRPr lang="fr-FR" sz="24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spcBef>
                <a:spcPts val="0"/>
              </a:spcBef>
              <a:buNone/>
            </a:pPr>
            <a:r>
              <a:rPr lang="fr-FR" sz="24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fr-FR" sz="24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spcBef>
                <a:spcPts val="0"/>
              </a:spcBef>
              <a:buNone/>
            </a:pPr>
            <a:r>
              <a:rPr lang="fr-FR" sz="2400" dirty="0">
                <a:effectLst/>
                <a:latin typeface="Times New Roman" panose="02020603050405020304" pitchFamily="18" charset="0"/>
                <a:ea typeface="Calibri" panose="020F0502020204030204" pitchFamily="34" charset="0"/>
                <a:cs typeface="Times New Roman" panose="02020603050405020304" pitchFamily="18" charset="0"/>
              </a:rPr>
              <a:t>Paul rentre le chat.</a:t>
            </a:r>
            <a:endParaRPr lang="fr-FR" sz="24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spcBef>
                <a:spcPts val="0"/>
              </a:spcBef>
              <a:buNone/>
            </a:pPr>
            <a:r>
              <a:rPr lang="fr-FR" sz="2400" dirty="0">
                <a:effectLst/>
                <a:latin typeface="Times New Roman" panose="02020603050405020304" pitchFamily="18" charset="0"/>
                <a:ea typeface="Calibri" panose="020F0502020204030204" pitchFamily="34" charset="0"/>
                <a:cs typeface="Times New Roman" panose="02020603050405020304" pitchFamily="18" charset="0"/>
              </a:rPr>
              <a:t>Paul rentre au collège.</a:t>
            </a:r>
            <a:endParaRPr lang="fr-FR" sz="24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fr-FR" dirty="0"/>
          </a:p>
        </p:txBody>
      </p:sp>
    </p:spTree>
    <p:extLst>
      <p:ext uri="{BB962C8B-B14F-4D97-AF65-F5344CB8AC3E}">
        <p14:creationId xmlns:p14="http://schemas.microsoft.com/office/powerpoint/2010/main" val="61861779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F9A54C-C819-7E26-9A34-425953E305FF}"/>
            </a:ext>
          </a:extLst>
        </p:cNvPr>
        <p:cNvGrpSpPr/>
        <p:nvPr/>
      </p:nvGrpSpPr>
      <p:grpSpPr>
        <a:xfrm>
          <a:off x="0" y="0"/>
          <a:ext cx="0" cy="0"/>
          <a:chOff x="0" y="0"/>
          <a:chExt cx="0" cy="0"/>
        </a:xfrm>
      </p:grpSpPr>
      <p:sp>
        <p:nvSpPr>
          <p:cNvPr id="4" name="Titre 3">
            <a:extLst>
              <a:ext uri="{FF2B5EF4-FFF2-40B4-BE49-F238E27FC236}">
                <a16:creationId xmlns:a16="http://schemas.microsoft.com/office/drawing/2014/main" id="{CDA54856-3077-A5EB-0CC9-7AC6C212A534}"/>
              </a:ext>
            </a:extLst>
          </p:cNvPr>
          <p:cNvSpPr>
            <a:spLocks noGrp="1"/>
          </p:cNvSpPr>
          <p:nvPr>
            <p:ph type="title"/>
          </p:nvPr>
        </p:nvSpPr>
        <p:spPr/>
        <p:txBody>
          <a:bodyPr/>
          <a:lstStyle/>
          <a:p>
            <a:r>
              <a:rPr lang="fr-FR" dirty="0"/>
              <a:t> </a:t>
            </a:r>
          </a:p>
        </p:txBody>
      </p:sp>
      <p:sp>
        <p:nvSpPr>
          <p:cNvPr id="10" name="Espace réservé du contenu 9">
            <a:extLst>
              <a:ext uri="{FF2B5EF4-FFF2-40B4-BE49-F238E27FC236}">
                <a16:creationId xmlns:a16="http://schemas.microsoft.com/office/drawing/2014/main" id="{730DE555-A61F-56A5-EAAD-287C4298140F}"/>
              </a:ext>
            </a:extLst>
          </p:cNvPr>
          <p:cNvSpPr>
            <a:spLocks noGrp="1"/>
          </p:cNvSpPr>
          <p:nvPr>
            <p:ph idx="1"/>
          </p:nvPr>
        </p:nvSpPr>
        <p:spPr>
          <a:xfrm>
            <a:off x="838200" y="1097280"/>
            <a:ext cx="10515600" cy="5079683"/>
          </a:xfrm>
        </p:spPr>
        <p:txBody>
          <a:bodyPr/>
          <a:lstStyle/>
          <a:p>
            <a:pPr marL="0" indent="0">
              <a:spcBef>
                <a:spcPts val="0"/>
              </a:spcBef>
              <a:buNone/>
            </a:pPr>
            <a:r>
              <a:rPr lang="fr-FR" sz="2400" dirty="0">
                <a:effectLst/>
                <a:latin typeface="Times New Roman" panose="02020603050405020304" pitchFamily="18" charset="0"/>
                <a:ea typeface="Calibri" panose="020F0502020204030204" pitchFamily="34" charset="0"/>
                <a:cs typeface="Times New Roman" panose="02020603050405020304" pitchFamily="18" charset="0"/>
              </a:rPr>
              <a:t>Le bandit </a:t>
            </a:r>
            <a:r>
              <a:rPr lang="fr-FR" sz="2400" dirty="0">
                <a:solidFill>
                  <a:schemeClr val="accent2"/>
                </a:solidFill>
                <a:effectLst/>
                <a:latin typeface="Times New Roman" panose="02020603050405020304" pitchFamily="18" charset="0"/>
                <a:ea typeface="Calibri" panose="020F0502020204030204" pitchFamily="34" charset="0"/>
                <a:cs typeface="Times New Roman" panose="02020603050405020304" pitchFamily="18" charset="0"/>
              </a:rPr>
              <a:t>est</a:t>
            </a:r>
            <a:r>
              <a:rPr lang="fr-FR"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fr-FR" sz="2400" dirty="0">
                <a:solidFill>
                  <a:schemeClr val="accent2"/>
                </a:solidFill>
                <a:effectLst/>
                <a:latin typeface="Times New Roman" panose="02020603050405020304" pitchFamily="18" charset="0"/>
                <a:ea typeface="Calibri" panose="020F0502020204030204" pitchFamily="34" charset="0"/>
                <a:cs typeface="Times New Roman" panose="02020603050405020304" pitchFamily="18" charset="0"/>
              </a:rPr>
              <a:t>descendu</a:t>
            </a:r>
            <a:r>
              <a:rPr lang="fr-FR" sz="2400" dirty="0">
                <a:effectLst/>
                <a:latin typeface="Times New Roman" panose="02020603050405020304" pitchFamily="18" charset="0"/>
                <a:ea typeface="Calibri" panose="020F0502020204030204" pitchFamily="34" charset="0"/>
                <a:cs typeface="Times New Roman" panose="02020603050405020304" pitchFamily="18" charset="0"/>
              </a:rPr>
              <a:t> dans le souterrain.</a:t>
            </a:r>
            <a:endParaRPr lang="fr-FR" sz="24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spcBef>
                <a:spcPts val="0"/>
              </a:spcBef>
              <a:buNone/>
            </a:pPr>
            <a:r>
              <a:rPr lang="fr-FR" sz="2400" dirty="0">
                <a:effectLst/>
                <a:latin typeface="Times New Roman" panose="02020603050405020304" pitchFamily="18" charset="0"/>
                <a:ea typeface="Calibri" panose="020F0502020204030204" pitchFamily="34" charset="0"/>
                <a:cs typeface="Times New Roman" panose="02020603050405020304" pitchFamily="18" charset="0"/>
              </a:rPr>
              <a:t>Le bandit </a:t>
            </a:r>
            <a:r>
              <a:rPr lang="fr-FR" sz="2400" dirty="0">
                <a:solidFill>
                  <a:schemeClr val="accent2"/>
                </a:solidFill>
                <a:effectLst/>
                <a:latin typeface="Times New Roman" panose="02020603050405020304" pitchFamily="18" charset="0"/>
                <a:ea typeface="Calibri" panose="020F0502020204030204" pitchFamily="34" charset="0"/>
                <a:cs typeface="Times New Roman" panose="02020603050405020304" pitchFamily="18" charset="0"/>
              </a:rPr>
              <a:t>a</a:t>
            </a:r>
            <a:r>
              <a:rPr lang="fr-FR"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fr-FR" sz="2400" dirty="0">
                <a:solidFill>
                  <a:schemeClr val="accent2"/>
                </a:solidFill>
                <a:effectLst/>
                <a:latin typeface="Times New Roman" panose="02020603050405020304" pitchFamily="18" charset="0"/>
                <a:ea typeface="Calibri" panose="020F0502020204030204" pitchFamily="34" charset="0"/>
                <a:cs typeface="Times New Roman" panose="02020603050405020304" pitchFamily="18" charset="0"/>
              </a:rPr>
              <a:t>descendu</a:t>
            </a:r>
            <a:r>
              <a:rPr lang="fr-FR" sz="2400" dirty="0">
                <a:effectLst/>
                <a:latin typeface="Times New Roman" panose="02020603050405020304" pitchFamily="18" charset="0"/>
                <a:ea typeface="Calibri" panose="020F0502020204030204" pitchFamily="34" charset="0"/>
                <a:cs typeface="Times New Roman" panose="02020603050405020304" pitchFamily="18" charset="0"/>
              </a:rPr>
              <a:t> le chien de garde.</a:t>
            </a:r>
            <a:endParaRPr lang="fr-FR" sz="24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spcBef>
                <a:spcPts val="0"/>
              </a:spcBef>
              <a:buNone/>
            </a:pPr>
            <a:r>
              <a:rPr lang="fr-FR" sz="24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fr-FR" sz="24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spcBef>
                <a:spcPts val="0"/>
              </a:spcBef>
              <a:buNone/>
            </a:pPr>
            <a:r>
              <a:rPr lang="fr-FR" sz="2400" dirty="0">
                <a:effectLst/>
                <a:latin typeface="Times New Roman" panose="02020603050405020304" pitchFamily="18" charset="0"/>
                <a:ea typeface="Calibri" panose="020F0502020204030204" pitchFamily="34" charset="0"/>
                <a:cs typeface="Times New Roman" panose="02020603050405020304" pitchFamily="18" charset="0"/>
              </a:rPr>
              <a:t>Cet athlète </a:t>
            </a:r>
            <a:r>
              <a:rPr lang="fr-FR" sz="2400" dirty="0">
                <a:solidFill>
                  <a:schemeClr val="accent2"/>
                </a:solidFill>
                <a:effectLst/>
                <a:latin typeface="Times New Roman" panose="02020603050405020304" pitchFamily="18" charset="0"/>
                <a:ea typeface="Calibri" panose="020F0502020204030204" pitchFamily="34" charset="0"/>
                <a:cs typeface="Times New Roman" panose="02020603050405020304" pitchFamily="18" charset="0"/>
              </a:rPr>
              <a:t>a</a:t>
            </a:r>
            <a:r>
              <a:rPr lang="fr-FR"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fr-FR" sz="2400" dirty="0">
                <a:solidFill>
                  <a:schemeClr val="accent2"/>
                </a:solidFill>
                <a:effectLst/>
                <a:latin typeface="Times New Roman" panose="02020603050405020304" pitchFamily="18" charset="0"/>
                <a:ea typeface="Calibri" panose="020F0502020204030204" pitchFamily="34" charset="0"/>
                <a:cs typeface="Times New Roman" panose="02020603050405020304" pitchFamily="18" charset="0"/>
              </a:rPr>
              <a:t>passé</a:t>
            </a:r>
            <a:r>
              <a:rPr lang="fr-FR" sz="2400" dirty="0">
                <a:effectLst/>
                <a:latin typeface="Times New Roman" panose="02020603050405020304" pitchFamily="18" charset="0"/>
                <a:ea typeface="Calibri" panose="020F0502020204030204" pitchFamily="34" charset="0"/>
                <a:cs typeface="Times New Roman" panose="02020603050405020304" pitchFamily="18" charset="0"/>
              </a:rPr>
              <a:t> les 6, 20 m en saut à la perche.</a:t>
            </a:r>
            <a:endParaRPr lang="fr-FR" sz="24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spcBef>
                <a:spcPts val="0"/>
              </a:spcBef>
              <a:buNone/>
            </a:pPr>
            <a:r>
              <a:rPr lang="fr-FR" sz="2400" dirty="0">
                <a:effectLst/>
                <a:latin typeface="Times New Roman" panose="02020603050405020304" pitchFamily="18" charset="0"/>
                <a:ea typeface="Calibri" panose="020F0502020204030204" pitchFamily="34" charset="0"/>
                <a:cs typeface="Times New Roman" panose="02020603050405020304" pitchFamily="18" charset="0"/>
              </a:rPr>
              <a:t>Cet athlète </a:t>
            </a:r>
            <a:r>
              <a:rPr lang="fr-FR" sz="2400" dirty="0">
                <a:solidFill>
                  <a:schemeClr val="accent2"/>
                </a:solidFill>
                <a:effectLst/>
                <a:latin typeface="Times New Roman" panose="02020603050405020304" pitchFamily="18" charset="0"/>
                <a:ea typeface="Calibri" panose="020F0502020204030204" pitchFamily="34" charset="0"/>
                <a:cs typeface="Times New Roman" panose="02020603050405020304" pitchFamily="18" charset="0"/>
              </a:rPr>
              <a:t>est</a:t>
            </a:r>
            <a:r>
              <a:rPr lang="fr-FR"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fr-FR" sz="2400" dirty="0">
                <a:solidFill>
                  <a:schemeClr val="accent2"/>
                </a:solidFill>
                <a:effectLst/>
                <a:latin typeface="Times New Roman" panose="02020603050405020304" pitchFamily="18" charset="0"/>
                <a:ea typeface="Calibri" panose="020F0502020204030204" pitchFamily="34" charset="0"/>
                <a:cs typeface="Times New Roman" panose="02020603050405020304" pitchFamily="18" charset="0"/>
              </a:rPr>
              <a:t>passé</a:t>
            </a:r>
            <a:r>
              <a:rPr lang="fr-FR" sz="2400" dirty="0">
                <a:effectLst/>
                <a:latin typeface="Times New Roman" panose="02020603050405020304" pitchFamily="18" charset="0"/>
                <a:ea typeface="Calibri" panose="020F0502020204030204" pitchFamily="34" charset="0"/>
                <a:cs typeface="Times New Roman" panose="02020603050405020304" pitchFamily="18" charset="0"/>
              </a:rPr>
              <a:t> par cet accès aux tribunes.</a:t>
            </a:r>
            <a:endParaRPr lang="fr-FR" sz="24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spcBef>
                <a:spcPts val="0"/>
              </a:spcBef>
              <a:buNone/>
            </a:pPr>
            <a:r>
              <a:rPr lang="fr-FR" sz="24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fr-FR" sz="24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spcBef>
                <a:spcPts val="0"/>
              </a:spcBef>
              <a:buNone/>
            </a:pPr>
            <a:r>
              <a:rPr lang="fr-FR" sz="2400" dirty="0">
                <a:effectLst/>
                <a:latin typeface="Times New Roman" panose="02020603050405020304" pitchFamily="18" charset="0"/>
                <a:ea typeface="Calibri" panose="020F0502020204030204" pitchFamily="34" charset="0"/>
                <a:cs typeface="Times New Roman" panose="02020603050405020304" pitchFamily="18" charset="0"/>
              </a:rPr>
              <a:t>Maman </a:t>
            </a:r>
            <a:r>
              <a:rPr lang="fr-FR" sz="2400" dirty="0">
                <a:solidFill>
                  <a:schemeClr val="accent2"/>
                </a:solidFill>
                <a:effectLst/>
                <a:latin typeface="Times New Roman" panose="02020603050405020304" pitchFamily="18" charset="0"/>
                <a:ea typeface="Calibri" panose="020F0502020204030204" pitchFamily="34" charset="0"/>
                <a:cs typeface="Times New Roman" panose="02020603050405020304" pitchFamily="18" charset="0"/>
              </a:rPr>
              <a:t>a</a:t>
            </a:r>
            <a:r>
              <a:rPr lang="fr-FR"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fr-FR" sz="2400" dirty="0">
                <a:solidFill>
                  <a:schemeClr val="accent2"/>
                </a:solidFill>
                <a:effectLst/>
                <a:latin typeface="Times New Roman" panose="02020603050405020304" pitchFamily="18" charset="0"/>
                <a:ea typeface="Calibri" panose="020F0502020204030204" pitchFamily="34" charset="0"/>
                <a:cs typeface="Times New Roman" panose="02020603050405020304" pitchFamily="18" charset="0"/>
              </a:rPr>
              <a:t>monté</a:t>
            </a:r>
            <a:r>
              <a:rPr lang="fr-FR" sz="2400" dirty="0">
                <a:effectLst/>
                <a:latin typeface="Times New Roman" panose="02020603050405020304" pitchFamily="18" charset="0"/>
                <a:ea typeface="Calibri" panose="020F0502020204030204" pitchFamily="34" charset="0"/>
                <a:cs typeface="Times New Roman" panose="02020603050405020304" pitchFamily="18" charset="0"/>
              </a:rPr>
              <a:t> les livres sur l’étagère.</a:t>
            </a:r>
            <a:endParaRPr lang="fr-FR" sz="24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spcBef>
                <a:spcPts val="0"/>
              </a:spcBef>
              <a:buNone/>
            </a:pPr>
            <a:r>
              <a:rPr lang="fr-FR" sz="2400" dirty="0">
                <a:effectLst/>
                <a:latin typeface="Times New Roman" panose="02020603050405020304" pitchFamily="18" charset="0"/>
                <a:ea typeface="Calibri" panose="020F0502020204030204" pitchFamily="34" charset="0"/>
                <a:cs typeface="Times New Roman" panose="02020603050405020304" pitchFamily="18" charset="0"/>
              </a:rPr>
              <a:t>Maman </a:t>
            </a:r>
            <a:r>
              <a:rPr lang="fr-FR" sz="2400" dirty="0">
                <a:solidFill>
                  <a:schemeClr val="accent2"/>
                </a:solidFill>
                <a:effectLst/>
                <a:latin typeface="Times New Roman" panose="02020603050405020304" pitchFamily="18" charset="0"/>
                <a:ea typeface="Calibri" panose="020F0502020204030204" pitchFamily="34" charset="0"/>
                <a:cs typeface="Times New Roman" panose="02020603050405020304" pitchFamily="18" charset="0"/>
              </a:rPr>
              <a:t>est</a:t>
            </a:r>
            <a:r>
              <a:rPr lang="fr-FR"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fr-FR" sz="2400" dirty="0">
                <a:solidFill>
                  <a:schemeClr val="accent2"/>
                </a:solidFill>
                <a:effectLst/>
                <a:latin typeface="Times New Roman" panose="02020603050405020304" pitchFamily="18" charset="0"/>
                <a:ea typeface="Calibri" panose="020F0502020204030204" pitchFamily="34" charset="0"/>
                <a:cs typeface="Times New Roman" panose="02020603050405020304" pitchFamily="18" charset="0"/>
              </a:rPr>
              <a:t>montée</a:t>
            </a:r>
            <a:r>
              <a:rPr lang="fr-FR" sz="2400" dirty="0">
                <a:effectLst/>
                <a:latin typeface="Times New Roman" panose="02020603050405020304" pitchFamily="18" charset="0"/>
                <a:ea typeface="Calibri" panose="020F0502020204030204" pitchFamily="34" charset="0"/>
                <a:cs typeface="Times New Roman" panose="02020603050405020304" pitchFamily="18" charset="0"/>
              </a:rPr>
              <a:t> sur l’escabeau.</a:t>
            </a:r>
            <a:endParaRPr lang="fr-FR" sz="24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spcBef>
                <a:spcPts val="0"/>
              </a:spcBef>
              <a:buNone/>
            </a:pPr>
            <a:r>
              <a:rPr lang="fr-FR" sz="24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fr-FR" sz="24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spcBef>
                <a:spcPts val="0"/>
              </a:spcBef>
              <a:buNone/>
            </a:pPr>
            <a:r>
              <a:rPr lang="fr-FR" sz="2400" dirty="0">
                <a:effectLst/>
                <a:latin typeface="Times New Roman" panose="02020603050405020304" pitchFamily="18" charset="0"/>
                <a:ea typeface="Calibri" panose="020F0502020204030204" pitchFamily="34" charset="0"/>
                <a:cs typeface="Times New Roman" panose="02020603050405020304" pitchFamily="18" charset="0"/>
              </a:rPr>
              <a:t>Paul </a:t>
            </a:r>
            <a:r>
              <a:rPr lang="fr-FR" sz="2400" dirty="0">
                <a:solidFill>
                  <a:schemeClr val="accent2"/>
                </a:solidFill>
                <a:effectLst/>
                <a:latin typeface="Times New Roman" panose="02020603050405020304" pitchFamily="18" charset="0"/>
                <a:ea typeface="Calibri" panose="020F0502020204030204" pitchFamily="34" charset="0"/>
                <a:cs typeface="Times New Roman" panose="02020603050405020304" pitchFamily="18" charset="0"/>
              </a:rPr>
              <a:t>a</a:t>
            </a:r>
            <a:r>
              <a:rPr lang="fr-FR"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fr-FR" sz="2400" dirty="0">
                <a:solidFill>
                  <a:schemeClr val="accent2"/>
                </a:solidFill>
                <a:effectLst/>
                <a:latin typeface="Times New Roman" panose="02020603050405020304" pitchFamily="18" charset="0"/>
                <a:ea typeface="Calibri" panose="020F0502020204030204" pitchFamily="34" charset="0"/>
                <a:cs typeface="Times New Roman" panose="02020603050405020304" pitchFamily="18" charset="0"/>
              </a:rPr>
              <a:t>rentré</a:t>
            </a:r>
            <a:r>
              <a:rPr lang="fr-FR" sz="2400" dirty="0">
                <a:effectLst/>
                <a:latin typeface="Times New Roman" panose="02020603050405020304" pitchFamily="18" charset="0"/>
                <a:ea typeface="Calibri" panose="020F0502020204030204" pitchFamily="34" charset="0"/>
                <a:cs typeface="Times New Roman" panose="02020603050405020304" pitchFamily="18" charset="0"/>
              </a:rPr>
              <a:t> le chat.</a:t>
            </a:r>
            <a:endParaRPr lang="fr-FR" sz="24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spcBef>
                <a:spcPts val="0"/>
              </a:spcBef>
              <a:buNone/>
            </a:pPr>
            <a:r>
              <a:rPr lang="fr-FR" sz="2400" dirty="0">
                <a:effectLst/>
                <a:latin typeface="Times New Roman" panose="02020603050405020304" pitchFamily="18" charset="0"/>
                <a:ea typeface="Calibri" panose="020F0502020204030204" pitchFamily="34" charset="0"/>
                <a:cs typeface="Times New Roman" panose="02020603050405020304" pitchFamily="18" charset="0"/>
              </a:rPr>
              <a:t>Paul </a:t>
            </a:r>
            <a:r>
              <a:rPr lang="fr-FR" sz="2400" dirty="0">
                <a:solidFill>
                  <a:schemeClr val="accent2"/>
                </a:solidFill>
                <a:effectLst/>
                <a:latin typeface="Times New Roman" panose="02020603050405020304" pitchFamily="18" charset="0"/>
                <a:ea typeface="Calibri" panose="020F0502020204030204" pitchFamily="34" charset="0"/>
                <a:cs typeface="Times New Roman" panose="02020603050405020304" pitchFamily="18" charset="0"/>
              </a:rPr>
              <a:t>est</a:t>
            </a:r>
            <a:r>
              <a:rPr lang="fr-FR"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fr-FR" sz="2400" dirty="0">
                <a:solidFill>
                  <a:schemeClr val="accent2"/>
                </a:solidFill>
                <a:effectLst/>
                <a:latin typeface="Times New Roman" panose="02020603050405020304" pitchFamily="18" charset="0"/>
                <a:ea typeface="Calibri" panose="020F0502020204030204" pitchFamily="34" charset="0"/>
                <a:cs typeface="Times New Roman" panose="02020603050405020304" pitchFamily="18" charset="0"/>
              </a:rPr>
              <a:t>rentré</a:t>
            </a:r>
            <a:r>
              <a:rPr lang="fr-FR" sz="2400" dirty="0">
                <a:effectLst/>
                <a:latin typeface="Times New Roman" panose="02020603050405020304" pitchFamily="18" charset="0"/>
                <a:ea typeface="Calibri" panose="020F0502020204030204" pitchFamily="34" charset="0"/>
                <a:cs typeface="Times New Roman" panose="02020603050405020304" pitchFamily="18" charset="0"/>
              </a:rPr>
              <a:t> au collège.</a:t>
            </a:r>
            <a:endParaRPr lang="fr-FR" sz="24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fr-FR" dirty="0"/>
          </a:p>
        </p:txBody>
      </p:sp>
    </p:spTree>
    <p:extLst>
      <p:ext uri="{BB962C8B-B14F-4D97-AF65-F5344CB8AC3E}">
        <p14:creationId xmlns:p14="http://schemas.microsoft.com/office/powerpoint/2010/main" val="200594652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361031B-88B4-3968-4949-1B76C02D3780}"/>
              </a:ext>
            </a:extLst>
          </p:cNvPr>
          <p:cNvSpPr>
            <a:spLocks noGrp="1"/>
          </p:cNvSpPr>
          <p:nvPr>
            <p:ph type="title"/>
          </p:nvPr>
        </p:nvSpPr>
        <p:spPr/>
        <p:txBody>
          <a:bodyPr/>
          <a:lstStyle/>
          <a:p>
            <a:r>
              <a:rPr lang="fr-FR" dirty="0"/>
              <a:t> </a:t>
            </a:r>
          </a:p>
        </p:txBody>
      </p:sp>
      <p:graphicFrame>
        <p:nvGraphicFramePr>
          <p:cNvPr id="4" name="Espace réservé du contenu 3">
            <a:extLst>
              <a:ext uri="{FF2B5EF4-FFF2-40B4-BE49-F238E27FC236}">
                <a16:creationId xmlns:a16="http://schemas.microsoft.com/office/drawing/2014/main" id="{10E779BE-AC59-A31F-4E2D-036C456F2B89}"/>
              </a:ext>
            </a:extLst>
          </p:cNvPr>
          <p:cNvGraphicFramePr>
            <a:graphicFrameLocks noGrp="1"/>
          </p:cNvGraphicFramePr>
          <p:nvPr>
            <p:ph idx="1"/>
            <p:extLst>
              <p:ext uri="{D42A27DB-BD31-4B8C-83A1-F6EECF244321}">
                <p14:modId xmlns:p14="http://schemas.microsoft.com/office/powerpoint/2010/main" val="2178761766"/>
              </p:ext>
            </p:extLst>
          </p:nvPr>
        </p:nvGraphicFramePr>
        <p:xfrm>
          <a:off x="571500" y="1949449"/>
          <a:ext cx="10972800" cy="2047677"/>
        </p:xfrm>
        <a:graphic>
          <a:graphicData uri="http://schemas.openxmlformats.org/drawingml/2006/table">
            <a:tbl>
              <a:tblPr firstRow="1" bandRow="1">
                <a:tableStyleId>{5940675A-B579-460E-94D1-54222C63F5DA}</a:tableStyleId>
              </a:tblPr>
              <a:tblGrid>
                <a:gridCol w="5486400">
                  <a:extLst>
                    <a:ext uri="{9D8B030D-6E8A-4147-A177-3AD203B41FA5}">
                      <a16:colId xmlns:a16="http://schemas.microsoft.com/office/drawing/2014/main" val="533510205"/>
                    </a:ext>
                  </a:extLst>
                </a:gridCol>
                <a:gridCol w="5486400">
                  <a:extLst>
                    <a:ext uri="{9D8B030D-6E8A-4147-A177-3AD203B41FA5}">
                      <a16:colId xmlns:a16="http://schemas.microsoft.com/office/drawing/2014/main" val="769251620"/>
                    </a:ext>
                  </a:extLst>
                </a:gridCol>
              </a:tblGrid>
              <a:tr h="432237">
                <a:tc>
                  <a:txBody>
                    <a:bodyPr/>
                    <a:lstStyle/>
                    <a:p>
                      <a:pPr algn="ctr"/>
                      <a:r>
                        <a:rPr lang="fr-FR" sz="2000" b="1" dirty="0"/>
                        <a:t>avec l’auxiliaire </a:t>
                      </a:r>
                      <a:r>
                        <a:rPr lang="fr-FR" sz="2000" b="1" i="1" dirty="0"/>
                        <a:t>être</a:t>
                      </a:r>
                    </a:p>
                  </a:txBody>
                  <a:tcPr>
                    <a:solidFill>
                      <a:schemeClr val="accent5">
                        <a:lumMod val="20000"/>
                        <a:lumOff val="80000"/>
                      </a:schemeClr>
                    </a:solidFill>
                  </a:tcPr>
                </a:tc>
                <a:tc>
                  <a:txBody>
                    <a:bodyPr/>
                    <a:lstStyle/>
                    <a:p>
                      <a:pPr algn="ctr"/>
                      <a:r>
                        <a:rPr lang="fr-FR" sz="2000" b="1" dirty="0"/>
                        <a:t>avec l’auxiliaire </a:t>
                      </a:r>
                      <a:r>
                        <a:rPr lang="fr-FR" sz="2000" b="1" i="1" dirty="0"/>
                        <a:t>avoir</a:t>
                      </a:r>
                    </a:p>
                  </a:txBody>
                  <a:tcPr>
                    <a:solidFill>
                      <a:schemeClr val="accent5">
                        <a:lumMod val="20000"/>
                        <a:lumOff val="80000"/>
                      </a:schemeClr>
                    </a:solidFill>
                  </a:tcPr>
                </a:tc>
                <a:extLst>
                  <a:ext uri="{0D108BD9-81ED-4DB2-BD59-A6C34878D82A}">
                    <a16:rowId xmlns:a16="http://schemas.microsoft.com/office/drawing/2014/main" val="3718361136"/>
                  </a:ext>
                </a:extLst>
              </a:tr>
              <a:tr h="1595954">
                <a:tc>
                  <a:txBody>
                    <a:bodyPr/>
                    <a:lstStyle/>
                    <a:p>
                      <a:r>
                        <a:rPr lang="fr-FR" sz="2000" dirty="0"/>
                        <a:t>Le bandit </a:t>
                      </a:r>
                      <a:r>
                        <a:rPr lang="fr-FR" sz="2000" dirty="0">
                          <a:solidFill>
                            <a:schemeClr val="accent2"/>
                          </a:solidFill>
                        </a:rPr>
                        <a:t>est descendu </a:t>
                      </a:r>
                      <a:r>
                        <a:rPr lang="fr-FR" sz="2000" dirty="0"/>
                        <a:t>dans le souterrain.</a:t>
                      </a:r>
                    </a:p>
                    <a:p>
                      <a:r>
                        <a:rPr lang="fr-FR" sz="2000" dirty="0"/>
                        <a:t>cet athlète </a:t>
                      </a:r>
                      <a:r>
                        <a:rPr lang="fr-FR" sz="2000" dirty="0">
                          <a:solidFill>
                            <a:schemeClr val="accent2"/>
                          </a:solidFill>
                        </a:rPr>
                        <a:t>est passé </a:t>
                      </a:r>
                      <a:r>
                        <a:rPr lang="fr-FR" sz="2000" dirty="0"/>
                        <a:t>par cet accès aux tribunes.</a:t>
                      </a:r>
                    </a:p>
                    <a:p>
                      <a:r>
                        <a:rPr lang="fr-FR" sz="2000" dirty="0"/>
                        <a:t>Maman </a:t>
                      </a:r>
                      <a:r>
                        <a:rPr lang="fr-FR" sz="2000" dirty="0">
                          <a:solidFill>
                            <a:schemeClr val="accent2"/>
                          </a:solidFill>
                        </a:rPr>
                        <a:t>est</a:t>
                      </a:r>
                      <a:r>
                        <a:rPr lang="fr-FR" sz="2000" dirty="0"/>
                        <a:t> </a:t>
                      </a:r>
                      <a:r>
                        <a:rPr lang="fr-FR" sz="2000" dirty="0">
                          <a:solidFill>
                            <a:schemeClr val="accent2"/>
                          </a:solidFill>
                        </a:rPr>
                        <a:t>montée</a:t>
                      </a:r>
                      <a:r>
                        <a:rPr lang="fr-FR" sz="2000" dirty="0"/>
                        <a:t> sur l’escabeau.</a:t>
                      </a:r>
                    </a:p>
                    <a:p>
                      <a:r>
                        <a:rPr lang="fr-FR" sz="2000" dirty="0"/>
                        <a:t>Paul </a:t>
                      </a:r>
                      <a:r>
                        <a:rPr lang="fr-FR" sz="2000" dirty="0">
                          <a:solidFill>
                            <a:schemeClr val="accent2"/>
                          </a:solidFill>
                        </a:rPr>
                        <a:t>est rentré </a:t>
                      </a:r>
                      <a:r>
                        <a:rPr lang="fr-FR" sz="2000" dirty="0"/>
                        <a:t>au collège.</a:t>
                      </a:r>
                    </a:p>
                  </a:txBody>
                  <a:tcPr/>
                </a:tc>
                <a:tc>
                  <a:txBody>
                    <a:bodyPr/>
                    <a:lstStyle/>
                    <a:p>
                      <a:r>
                        <a:rPr lang="fr-FR" sz="2000" dirty="0"/>
                        <a:t>Le bandit </a:t>
                      </a:r>
                      <a:r>
                        <a:rPr lang="fr-FR" sz="2000" dirty="0">
                          <a:solidFill>
                            <a:schemeClr val="accent2"/>
                          </a:solidFill>
                        </a:rPr>
                        <a:t>a</a:t>
                      </a:r>
                      <a:r>
                        <a:rPr lang="fr-FR" sz="2000" dirty="0"/>
                        <a:t> </a:t>
                      </a:r>
                      <a:r>
                        <a:rPr lang="fr-FR" sz="2000" dirty="0">
                          <a:solidFill>
                            <a:schemeClr val="accent2"/>
                          </a:solidFill>
                        </a:rPr>
                        <a:t>descendu </a:t>
                      </a:r>
                      <a:r>
                        <a:rPr lang="fr-FR" sz="2000" dirty="0"/>
                        <a:t>le chien de garde.</a:t>
                      </a:r>
                    </a:p>
                    <a:p>
                      <a:r>
                        <a:rPr lang="fr-FR" sz="2000" dirty="0"/>
                        <a:t>Cet athlète </a:t>
                      </a:r>
                      <a:r>
                        <a:rPr lang="fr-FR" sz="2000" dirty="0">
                          <a:solidFill>
                            <a:schemeClr val="accent2"/>
                          </a:solidFill>
                        </a:rPr>
                        <a:t>a</a:t>
                      </a:r>
                      <a:r>
                        <a:rPr lang="fr-FR" sz="2000" dirty="0"/>
                        <a:t> </a:t>
                      </a:r>
                      <a:r>
                        <a:rPr lang="fr-FR" sz="2000" dirty="0">
                          <a:solidFill>
                            <a:schemeClr val="accent2"/>
                          </a:solidFill>
                        </a:rPr>
                        <a:t>passé</a:t>
                      </a:r>
                      <a:r>
                        <a:rPr lang="fr-FR" sz="2000" dirty="0"/>
                        <a:t> les 6, 20 m en saut à la perche.</a:t>
                      </a:r>
                    </a:p>
                    <a:p>
                      <a:r>
                        <a:rPr lang="fr-FR" sz="2000" dirty="0"/>
                        <a:t>Maman </a:t>
                      </a:r>
                      <a:r>
                        <a:rPr lang="fr-FR" sz="2000" dirty="0">
                          <a:solidFill>
                            <a:schemeClr val="accent2"/>
                          </a:solidFill>
                        </a:rPr>
                        <a:t>a</a:t>
                      </a:r>
                      <a:r>
                        <a:rPr lang="fr-FR" sz="2000" dirty="0"/>
                        <a:t> </a:t>
                      </a:r>
                      <a:r>
                        <a:rPr lang="fr-FR" sz="2000" dirty="0">
                          <a:solidFill>
                            <a:schemeClr val="accent2"/>
                          </a:solidFill>
                        </a:rPr>
                        <a:t>monté</a:t>
                      </a:r>
                      <a:r>
                        <a:rPr lang="fr-FR" sz="2000" dirty="0"/>
                        <a:t> les livres sur l’étagère.</a:t>
                      </a:r>
                    </a:p>
                    <a:p>
                      <a:r>
                        <a:rPr lang="fr-FR" sz="2000" dirty="0"/>
                        <a:t>Paul </a:t>
                      </a:r>
                      <a:r>
                        <a:rPr lang="fr-FR" sz="2000" dirty="0">
                          <a:solidFill>
                            <a:schemeClr val="accent2"/>
                          </a:solidFill>
                        </a:rPr>
                        <a:t>a</a:t>
                      </a:r>
                      <a:r>
                        <a:rPr lang="fr-FR" sz="2000" dirty="0"/>
                        <a:t> </a:t>
                      </a:r>
                      <a:r>
                        <a:rPr lang="fr-FR" sz="2000" dirty="0">
                          <a:solidFill>
                            <a:schemeClr val="accent2"/>
                          </a:solidFill>
                        </a:rPr>
                        <a:t>rentré</a:t>
                      </a:r>
                      <a:r>
                        <a:rPr lang="fr-FR" sz="2000" dirty="0"/>
                        <a:t> le chat</a:t>
                      </a:r>
                    </a:p>
                    <a:p>
                      <a:endParaRPr lang="fr-FR" sz="2000" dirty="0"/>
                    </a:p>
                  </a:txBody>
                  <a:tcPr/>
                </a:tc>
                <a:extLst>
                  <a:ext uri="{0D108BD9-81ED-4DB2-BD59-A6C34878D82A}">
                    <a16:rowId xmlns:a16="http://schemas.microsoft.com/office/drawing/2014/main" val="3460351403"/>
                  </a:ext>
                </a:extLst>
              </a:tr>
            </a:tbl>
          </a:graphicData>
        </a:graphic>
      </p:graphicFrame>
    </p:spTree>
    <p:extLst>
      <p:ext uri="{BB962C8B-B14F-4D97-AF65-F5344CB8AC3E}">
        <p14:creationId xmlns:p14="http://schemas.microsoft.com/office/powerpoint/2010/main" val="27119946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2450BD-13C9-2848-ACBB-86FD10CC80EF}"/>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6B8CD16B-CFBD-6DC9-08BE-052CF4E647BB}"/>
              </a:ext>
            </a:extLst>
          </p:cNvPr>
          <p:cNvSpPr>
            <a:spLocks noGrp="1"/>
          </p:cNvSpPr>
          <p:nvPr>
            <p:ph type="title"/>
          </p:nvPr>
        </p:nvSpPr>
        <p:spPr/>
        <p:txBody>
          <a:bodyPr/>
          <a:lstStyle/>
          <a:p>
            <a:r>
              <a:rPr lang="fr-FR" dirty="0"/>
              <a:t> </a:t>
            </a:r>
          </a:p>
        </p:txBody>
      </p:sp>
      <p:graphicFrame>
        <p:nvGraphicFramePr>
          <p:cNvPr id="4" name="Espace réservé du contenu 3">
            <a:extLst>
              <a:ext uri="{FF2B5EF4-FFF2-40B4-BE49-F238E27FC236}">
                <a16:creationId xmlns:a16="http://schemas.microsoft.com/office/drawing/2014/main" id="{9BAB5376-A8CC-13CC-D54F-B49726AEC80B}"/>
              </a:ext>
            </a:extLst>
          </p:cNvPr>
          <p:cNvGraphicFramePr>
            <a:graphicFrameLocks noGrp="1"/>
          </p:cNvGraphicFramePr>
          <p:nvPr>
            <p:ph idx="1"/>
            <p:extLst>
              <p:ext uri="{D42A27DB-BD31-4B8C-83A1-F6EECF244321}">
                <p14:modId xmlns:p14="http://schemas.microsoft.com/office/powerpoint/2010/main" val="366358075"/>
              </p:ext>
            </p:extLst>
          </p:nvPr>
        </p:nvGraphicFramePr>
        <p:xfrm>
          <a:off x="434340" y="1949449"/>
          <a:ext cx="11109960" cy="2047677"/>
        </p:xfrm>
        <a:graphic>
          <a:graphicData uri="http://schemas.openxmlformats.org/drawingml/2006/table">
            <a:tbl>
              <a:tblPr firstRow="1" bandRow="1">
                <a:tableStyleId>{5940675A-B579-460E-94D1-54222C63F5DA}</a:tableStyleId>
              </a:tblPr>
              <a:tblGrid>
                <a:gridCol w="5392960">
                  <a:extLst>
                    <a:ext uri="{9D8B030D-6E8A-4147-A177-3AD203B41FA5}">
                      <a16:colId xmlns:a16="http://schemas.microsoft.com/office/drawing/2014/main" val="533510205"/>
                    </a:ext>
                  </a:extLst>
                </a:gridCol>
                <a:gridCol w="5717000">
                  <a:extLst>
                    <a:ext uri="{9D8B030D-6E8A-4147-A177-3AD203B41FA5}">
                      <a16:colId xmlns:a16="http://schemas.microsoft.com/office/drawing/2014/main" val="769251620"/>
                    </a:ext>
                  </a:extLst>
                </a:gridCol>
              </a:tblGrid>
              <a:tr h="432237">
                <a:tc>
                  <a:txBody>
                    <a:bodyPr/>
                    <a:lstStyle/>
                    <a:p>
                      <a:pPr algn="ctr"/>
                      <a:r>
                        <a:rPr lang="fr-FR" sz="2000" b="1" dirty="0"/>
                        <a:t>avec l’auxiliaire </a:t>
                      </a:r>
                      <a:r>
                        <a:rPr lang="fr-FR" sz="2000" b="1" i="1" dirty="0"/>
                        <a:t>être</a:t>
                      </a:r>
                    </a:p>
                  </a:txBody>
                  <a:tcPr>
                    <a:solidFill>
                      <a:schemeClr val="accent5">
                        <a:lumMod val="20000"/>
                        <a:lumOff val="80000"/>
                      </a:schemeClr>
                    </a:solidFill>
                  </a:tcPr>
                </a:tc>
                <a:tc>
                  <a:txBody>
                    <a:bodyPr/>
                    <a:lstStyle/>
                    <a:p>
                      <a:pPr algn="ctr"/>
                      <a:r>
                        <a:rPr lang="fr-FR" sz="2000" b="1" dirty="0"/>
                        <a:t>avec l’auxiliaire </a:t>
                      </a:r>
                      <a:r>
                        <a:rPr lang="fr-FR" sz="2000" b="1" i="1" dirty="0"/>
                        <a:t>avoir</a:t>
                      </a:r>
                    </a:p>
                  </a:txBody>
                  <a:tcPr>
                    <a:solidFill>
                      <a:schemeClr val="accent5">
                        <a:lumMod val="20000"/>
                        <a:lumOff val="80000"/>
                      </a:schemeClr>
                    </a:solidFill>
                  </a:tcPr>
                </a:tc>
                <a:extLst>
                  <a:ext uri="{0D108BD9-81ED-4DB2-BD59-A6C34878D82A}">
                    <a16:rowId xmlns:a16="http://schemas.microsoft.com/office/drawing/2014/main" val="3718361136"/>
                  </a:ext>
                </a:extLst>
              </a:tr>
              <a:tr h="1595954">
                <a:tc>
                  <a:txBody>
                    <a:bodyPr/>
                    <a:lstStyle/>
                    <a:p>
                      <a:r>
                        <a:rPr lang="fr-FR" sz="2000" dirty="0">
                          <a:solidFill>
                            <a:srgbClr val="00B050"/>
                          </a:solidFill>
                        </a:rPr>
                        <a:t>Le bandit </a:t>
                      </a:r>
                      <a:r>
                        <a:rPr lang="fr-FR" sz="2000" dirty="0"/>
                        <a:t>// </a:t>
                      </a:r>
                      <a:r>
                        <a:rPr lang="fr-FR" sz="2000" dirty="0">
                          <a:solidFill>
                            <a:srgbClr val="FF0000"/>
                          </a:solidFill>
                        </a:rPr>
                        <a:t>est descendu dans le souterrain</a:t>
                      </a:r>
                      <a:r>
                        <a:rPr lang="fr-FR" sz="2000" dirty="0"/>
                        <a:t>.</a:t>
                      </a:r>
                    </a:p>
                    <a:p>
                      <a:r>
                        <a:rPr lang="fr-FR" sz="2000" dirty="0">
                          <a:solidFill>
                            <a:srgbClr val="00B050"/>
                          </a:solidFill>
                        </a:rPr>
                        <a:t>cet athlète </a:t>
                      </a:r>
                      <a:r>
                        <a:rPr lang="fr-FR" sz="2000" dirty="0"/>
                        <a:t>// </a:t>
                      </a:r>
                      <a:r>
                        <a:rPr lang="fr-FR" sz="2000" dirty="0">
                          <a:solidFill>
                            <a:srgbClr val="FF0000"/>
                          </a:solidFill>
                        </a:rPr>
                        <a:t>est passé par cet accès aux tribunes</a:t>
                      </a:r>
                      <a:r>
                        <a:rPr lang="fr-FR" sz="2000" dirty="0"/>
                        <a:t>.</a:t>
                      </a:r>
                    </a:p>
                    <a:p>
                      <a:r>
                        <a:rPr lang="fr-FR" sz="2000" dirty="0">
                          <a:solidFill>
                            <a:srgbClr val="00B050"/>
                          </a:solidFill>
                        </a:rPr>
                        <a:t>Maman</a:t>
                      </a:r>
                      <a:r>
                        <a:rPr lang="fr-FR" sz="2000" dirty="0"/>
                        <a:t> // </a:t>
                      </a:r>
                      <a:r>
                        <a:rPr lang="fr-FR" sz="2000" dirty="0">
                          <a:solidFill>
                            <a:srgbClr val="FF0000"/>
                          </a:solidFill>
                        </a:rPr>
                        <a:t>est montée sur l’escabeau</a:t>
                      </a:r>
                      <a:r>
                        <a:rPr lang="fr-FR" sz="2000" dirty="0"/>
                        <a:t>.</a:t>
                      </a:r>
                    </a:p>
                    <a:p>
                      <a:r>
                        <a:rPr lang="fr-FR" sz="2000" dirty="0">
                          <a:solidFill>
                            <a:srgbClr val="00B050"/>
                          </a:solidFill>
                        </a:rPr>
                        <a:t>Paul</a:t>
                      </a:r>
                      <a:r>
                        <a:rPr lang="fr-FR" sz="2000" dirty="0"/>
                        <a:t> // </a:t>
                      </a:r>
                      <a:r>
                        <a:rPr lang="fr-FR" sz="2000" dirty="0">
                          <a:solidFill>
                            <a:srgbClr val="FF0000"/>
                          </a:solidFill>
                        </a:rPr>
                        <a:t>est rentré au collège</a:t>
                      </a:r>
                      <a:r>
                        <a:rPr lang="fr-FR" sz="2000" dirty="0"/>
                        <a:t>.</a:t>
                      </a:r>
                    </a:p>
                  </a:txBody>
                  <a:tcPr/>
                </a:tc>
                <a:tc>
                  <a:txBody>
                    <a:bodyPr/>
                    <a:lstStyle/>
                    <a:p>
                      <a:r>
                        <a:rPr lang="fr-FR" sz="2000" dirty="0">
                          <a:solidFill>
                            <a:srgbClr val="00B050"/>
                          </a:solidFill>
                        </a:rPr>
                        <a:t>Le bandit </a:t>
                      </a:r>
                      <a:r>
                        <a:rPr lang="fr-FR" sz="2000" dirty="0"/>
                        <a:t>// </a:t>
                      </a:r>
                      <a:r>
                        <a:rPr lang="fr-FR" sz="2000" dirty="0">
                          <a:solidFill>
                            <a:srgbClr val="FF0000"/>
                          </a:solidFill>
                        </a:rPr>
                        <a:t>a descendu le chien de garde</a:t>
                      </a:r>
                      <a:r>
                        <a:rPr lang="fr-FR" sz="2000" dirty="0"/>
                        <a:t>.</a:t>
                      </a:r>
                    </a:p>
                    <a:p>
                      <a:r>
                        <a:rPr lang="fr-FR" sz="2000" dirty="0">
                          <a:solidFill>
                            <a:srgbClr val="00B050"/>
                          </a:solidFill>
                        </a:rPr>
                        <a:t>Cet athlète </a:t>
                      </a:r>
                      <a:r>
                        <a:rPr lang="fr-FR" sz="2000" dirty="0"/>
                        <a:t>// </a:t>
                      </a:r>
                      <a:r>
                        <a:rPr lang="fr-FR" sz="2000" dirty="0">
                          <a:solidFill>
                            <a:srgbClr val="FF0000"/>
                          </a:solidFill>
                        </a:rPr>
                        <a:t>a passé les 6, 20 m en saut à la perche</a:t>
                      </a:r>
                      <a:r>
                        <a:rPr lang="fr-FR" sz="2000" dirty="0"/>
                        <a:t>.</a:t>
                      </a:r>
                    </a:p>
                    <a:p>
                      <a:r>
                        <a:rPr lang="fr-FR" sz="2000" dirty="0">
                          <a:solidFill>
                            <a:srgbClr val="00B050"/>
                          </a:solidFill>
                        </a:rPr>
                        <a:t>Maman</a:t>
                      </a:r>
                      <a:r>
                        <a:rPr lang="fr-FR" sz="2000" dirty="0"/>
                        <a:t>//  </a:t>
                      </a:r>
                      <a:r>
                        <a:rPr lang="fr-FR" sz="2000" dirty="0">
                          <a:solidFill>
                            <a:srgbClr val="FF0000"/>
                          </a:solidFill>
                        </a:rPr>
                        <a:t>a monté les livres sur l’étagère.</a:t>
                      </a:r>
                    </a:p>
                    <a:p>
                      <a:r>
                        <a:rPr lang="fr-FR" sz="2000" dirty="0">
                          <a:solidFill>
                            <a:srgbClr val="00B050"/>
                          </a:solidFill>
                        </a:rPr>
                        <a:t>Paul</a:t>
                      </a:r>
                      <a:r>
                        <a:rPr lang="fr-FR" sz="2000" dirty="0"/>
                        <a:t> // </a:t>
                      </a:r>
                      <a:r>
                        <a:rPr lang="fr-FR" sz="2000" dirty="0">
                          <a:solidFill>
                            <a:srgbClr val="FF0000"/>
                          </a:solidFill>
                        </a:rPr>
                        <a:t>a rentré le chat</a:t>
                      </a:r>
                      <a:r>
                        <a:rPr lang="fr-FR" sz="2000" dirty="0"/>
                        <a:t>.</a:t>
                      </a:r>
                    </a:p>
                    <a:p>
                      <a:endParaRPr lang="fr-FR" sz="2000" dirty="0"/>
                    </a:p>
                  </a:txBody>
                  <a:tcPr/>
                </a:tc>
                <a:extLst>
                  <a:ext uri="{0D108BD9-81ED-4DB2-BD59-A6C34878D82A}">
                    <a16:rowId xmlns:a16="http://schemas.microsoft.com/office/drawing/2014/main" val="3460351403"/>
                  </a:ext>
                </a:extLst>
              </a:tr>
            </a:tbl>
          </a:graphicData>
        </a:graphic>
      </p:graphicFrame>
    </p:spTree>
    <p:extLst>
      <p:ext uri="{BB962C8B-B14F-4D97-AF65-F5344CB8AC3E}">
        <p14:creationId xmlns:p14="http://schemas.microsoft.com/office/powerpoint/2010/main" val="2808485407"/>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6135</TotalTime>
  <Words>4569</Words>
  <Application>Microsoft Macintosh PowerPoint</Application>
  <PresentationFormat>Grand écran</PresentationFormat>
  <Paragraphs>586</Paragraphs>
  <Slides>43</Slides>
  <Notes>43</Notes>
  <HiddenSlides>0</HiddenSlides>
  <MMClips>0</MMClips>
  <ScaleCrop>false</ScaleCrop>
  <HeadingPairs>
    <vt:vector size="6" baseType="variant">
      <vt:variant>
        <vt:lpstr>Polices utilisées</vt:lpstr>
      </vt:variant>
      <vt:variant>
        <vt:i4>4</vt:i4>
      </vt:variant>
      <vt:variant>
        <vt:lpstr>Thème</vt:lpstr>
      </vt:variant>
      <vt:variant>
        <vt:i4>1</vt:i4>
      </vt:variant>
      <vt:variant>
        <vt:lpstr>Titres des diapositives</vt:lpstr>
      </vt:variant>
      <vt:variant>
        <vt:i4>43</vt:i4>
      </vt:variant>
    </vt:vector>
  </HeadingPairs>
  <TitlesOfParts>
    <vt:vector size="48" baseType="lpstr">
      <vt:lpstr>Arial</vt:lpstr>
      <vt:lpstr>Calibri</vt:lpstr>
      <vt:lpstr>Calibri Light</vt:lpstr>
      <vt:lpstr>Times New Roman</vt:lpstr>
      <vt:lpstr>Thème Office</vt:lpstr>
      <vt:lpstr>Elle sort de la maison et son parapluie</vt:lpstr>
      <vt:lpstr> </vt:lpstr>
      <vt:lpstr> </vt:lpstr>
      <vt:lpstr> </vt:lpstr>
      <vt:lpstr> </vt:lpstr>
      <vt:lpstr> </vt:lpstr>
      <vt:lpstr> </vt:lpstr>
      <vt:lpstr> </vt:lpstr>
      <vt:lpstr> </vt:lpstr>
      <vt:lpstr> </vt:lpstr>
      <vt:lpstr> </vt:lpstr>
      <vt:lpstr>Présentation PowerPoint</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Présentation PowerPoint</vt:lpstr>
      <vt:lpstr>Présentation PowerPoint</vt:lpstr>
      <vt:lpstr>Présentation PowerPoint</vt:lpstr>
      <vt:lpstr>Présentation PowerPoint</vt:lpstr>
      <vt:lpstr> </vt:lpstr>
      <vt:lpstr> </vt:lpstr>
      <vt:lpstr> </vt:lpstr>
      <vt:lpstr> </vt:lpstr>
      <vt:lpstr>Présentation PowerPoint</vt:lpstr>
      <vt:lpstr>Présentation PowerPoint</vt:lpstr>
      <vt:lpstr> </vt:lpstr>
      <vt:lpstr> </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Ponctuer, oraliser</dc:title>
  <dc:creator>Pierre Seve</dc:creator>
  <cp:lastModifiedBy>Pierre Seve</cp:lastModifiedBy>
  <cp:revision>58</cp:revision>
  <cp:lastPrinted>2026-07-11T15:00:06Z</cp:lastPrinted>
  <dcterms:created xsi:type="dcterms:W3CDTF">2023-11-28T21:07:40Z</dcterms:created>
  <dcterms:modified xsi:type="dcterms:W3CDTF">2026-07-11T15:00:29Z</dcterms:modified>
</cp:coreProperties>
</file>