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257" r:id="rId3"/>
    <p:sldId id="300" r:id="rId4"/>
    <p:sldId id="301" r:id="rId5"/>
    <p:sldId id="258" r:id="rId6"/>
    <p:sldId id="307" r:id="rId7"/>
    <p:sldId id="306" r:id="rId8"/>
    <p:sldId id="303" r:id="rId9"/>
    <p:sldId id="305" r:id="rId10"/>
    <p:sldId id="304" r:id="rId11"/>
    <p:sldId id="308" r:id="rId12"/>
    <p:sldId id="309" r:id="rId13"/>
    <p:sldId id="310" r:id="rId14"/>
    <p:sldId id="311" r:id="rId15"/>
    <p:sldId id="313" r:id="rId16"/>
    <p:sldId id="314" r:id="rId17"/>
    <p:sldId id="312" r:id="rId18"/>
    <p:sldId id="317" r:id="rId19"/>
    <p:sldId id="316" r:id="rId20"/>
    <p:sldId id="320" r:id="rId21"/>
    <p:sldId id="319" r:id="rId22"/>
    <p:sldId id="322" r:id="rId23"/>
    <p:sldId id="315" r:id="rId24"/>
    <p:sldId id="321" r:id="rId25"/>
    <p:sldId id="324" r:id="rId26"/>
    <p:sldId id="336" r:id="rId27"/>
    <p:sldId id="326" r:id="rId28"/>
    <p:sldId id="323" r:id="rId29"/>
    <p:sldId id="335" r:id="rId30"/>
    <p:sldId id="327" r:id="rId31"/>
    <p:sldId id="328" r:id="rId32"/>
    <p:sldId id="334" r:id="rId33"/>
    <p:sldId id="329" r:id="rId34"/>
    <p:sldId id="330" r:id="rId35"/>
    <p:sldId id="333" r:id="rId36"/>
    <p:sldId id="331" r:id="rId37"/>
    <p:sldId id="332" r:id="rId38"/>
    <p:sldId id="337" r:id="rId39"/>
    <p:sldId id="266" r:id="rId40"/>
    <p:sldId id="338" r:id="rId41"/>
    <p:sldId id="339" r:id="rId42"/>
    <p:sldId id="340" r:id="rId43"/>
    <p:sldId id="341" r:id="rId44"/>
    <p:sldId id="342" r:id="rId45"/>
    <p:sldId id="343" r:id="rId46"/>
    <p:sldId id="344" r:id="rId47"/>
    <p:sldId id="269" r:id="rId48"/>
    <p:sldId id="345" r:id="rId49"/>
    <p:sldId id="346" r:id="rId50"/>
    <p:sldId id="347" r:id="rId51"/>
    <p:sldId id="348" r:id="rId52"/>
    <p:sldId id="350" r:id="rId53"/>
    <p:sldId id="349" r:id="rId54"/>
    <p:sldId id="351" r:id="rId55"/>
    <p:sldId id="352" r:id="rId56"/>
    <p:sldId id="353" r:id="rId57"/>
    <p:sldId id="354" r:id="rId5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8"/>
    <p:restoredTop sz="77467"/>
  </p:normalViewPr>
  <p:slideViewPr>
    <p:cSldViewPr snapToGrid="0">
      <p:cViewPr varScale="1">
        <p:scale>
          <a:sx n="69" d="100"/>
          <a:sy n="69" d="100"/>
        </p:scale>
        <p:origin x="11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04990-90B1-9944-9347-BA30534B9A9F}" type="datetimeFigureOut">
              <a:rPr lang="fr-FR" smtClean="0"/>
              <a:t>22/06/2026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31AE9-63BD-2C46-83DF-3F7E40509CED}" type="slidenum">
              <a:rPr lang="fr-FR" smtClean="0"/>
              <a:t>‹N°›</a:t>
            </a:fld>
            <a:endParaRPr lang="fr-FR" dirty="0"/>
          </a:p>
        </p:txBody>
      </p:sp>
    </p:spTree>
    <p:extLst>
      <p:ext uri="{BB962C8B-B14F-4D97-AF65-F5344CB8AC3E}">
        <p14:creationId xmlns:p14="http://schemas.microsoft.com/office/powerpoint/2010/main" val="1959072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DISTINGUER LES CLASSES GRAMMATICALE </a:t>
            </a:r>
            <a:r>
              <a:rPr lang="fr-FR" sz="1200" i="1" dirty="0">
                <a:solidFill>
                  <a:schemeClr val="tx1"/>
                </a:solidFill>
                <a:latin typeface="+mn-lt"/>
              </a:rPr>
              <a:t>Les mots invariables : adverbes et prépositions</a:t>
            </a:r>
          </a:p>
          <a:p>
            <a:r>
              <a:rPr lang="fr-FR" sz="1200" b="1" i="0" dirty="0">
                <a:solidFill>
                  <a:schemeClr val="tx1"/>
                </a:solidFill>
                <a:latin typeface="+mn-lt"/>
              </a:rPr>
              <a:t>CM2-18 Comment reconnaitre les adverbes et les prépositions?</a:t>
            </a:r>
          </a:p>
          <a:p>
            <a:endParaRPr lang="fr-FR" sz="1200" b="1"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i="0" dirty="0"/>
          </a:p>
          <a:p>
            <a:endParaRPr lang="fr-FR" i="0" dirty="0"/>
          </a:p>
          <a:p>
            <a:endParaRPr lang="fr-FR" i="0"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a:t>
            </a:fld>
            <a:endParaRPr lang="fr-FR" dirty="0"/>
          </a:p>
        </p:txBody>
      </p:sp>
    </p:spTree>
    <p:extLst>
      <p:ext uri="{BB962C8B-B14F-4D97-AF65-F5344CB8AC3E}">
        <p14:creationId xmlns:p14="http://schemas.microsoft.com/office/powerpoint/2010/main" val="980285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 sont ces différents groupes de mots ? »</a:t>
            </a:r>
          </a:p>
          <a:p>
            <a:r>
              <a:rPr lang="fr-FR" sz="1200" u="sng" dirty="0">
                <a:solidFill>
                  <a:schemeClr val="tx1"/>
                </a:solidFill>
                <a:effectLst/>
                <a:latin typeface="+mn-lt"/>
              </a:rPr>
              <a:t>Réponse attendue </a:t>
            </a:r>
            <a:r>
              <a:rPr lang="fr-FR" sz="1200" dirty="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rPr>
              <a:t>Ce sont des groupes nominaux et des verbes avec des marques de la personne.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endParaRPr>
          </a:p>
          <a:p>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Vous allez fabriquer une phrase avec les quatre groupes de mots qui sont à gauche, et une autre phrase avec les trois groupes de mots qui sont à droite. »</a:t>
            </a:r>
          </a:p>
          <a:p>
            <a:r>
              <a:rPr lang="fr-FR" sz="1200" u="sng" dirty="0">
                <a:solidFill>
                  <a:schemeClr val="tx1"/>
                </a:solidFill>
                <a:effectLst/>
                <a:latin typeface="+mn-lt"/>
                <a:ea typeface="Calibri" panose="020F0502020204030204" pitchFamily="34" charset="0"/>
              </a:rPr>
              <a:t>Réponses attendues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De petits flocons de neige tombaient sur la montagne. </a:t>
            </a:r>
          </a:p>
          <a:p>
            <a:r>
              <a:rPr lang="fr-FR" sz="1200" dirty="0">
                <a:solidFill>
                  <a:schemeClr val="tx1"/>
                </a:solidFill>
                <a:effectLst/>
                <a:latin typeface="+mn-lt"/>
                <a:ea typeface="Calibri" panose="020F0502020204030204" pitchFamily="34" charset="0"/>
              </a:rPr>
              <a:t>Un jeune charbonnier descendait de la montagne.</a:t>
            </a:r>
          </a:p>
          <a:p>
            <a:endParaRPr lang="fr-FR" sz="1800" dirty="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Calibri" panose="020F0502020204030204" pitchFamily="34" charset="0"/>
            </a:endParaRPr>
          </a:p>
          <a:p>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a:t>
            </a:fld>
            <a:endParaRPr lang="fr-FR" dirty="0"/>
          </a:p>
        </p:txBody>
      </p:sp>
    </p:spTree>
    <p:extLst>
      <p:ext uri="{BB962C8B-B14F-4D97-AF65-F5344CB8AC3E}">
        <p14:creationId xmlns:p14="http://schemas.microsoft.com/office/powerpoint/2010/main" val="831302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2D92C-4CED-2948-3162-ACCB25B756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BA9A52A-9950-CE4D-0E55-3EA9A356F4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62C17B9-FB17-0F87-8385-C643C58FB488}"/>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Quels sont les mots que vous avez dû ajouter ? Est-ce qu’on pouvait ne pas les ajouter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On a ajouté les mots </a:t>
            </a:r>
            <a:r>
              <a:rPr lang="fr-FR" sz="1200" i="1" dirty="0">
                <a:solidFill>
                  <a:schemeClr val="tx1"/>
                </a:solidFill>
                <a:effectLst/>
                <a:latin typeface="+mn-lt"/>
                <a:ea typeface="Calibri" panose="020F0502020204030204" pitchFamily="34" charset="0"/>
              </a:rPr>
              <a:t>de, sur</a:t>
            </a:r>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On était obligé de les ajouter.</a:t>
            </a:r>
          </a:p>
          <a:p>
            <a:endParaRPr lang="fr-FR" sz="1800" dirty="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Calibri" panose="020F0502020204030204" pitchFamily="34" charset="0"/>
            </a:endParaRPr>
          </a:p>
          <a:p>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C68EFB31-1C2B-5DD6-2F3E-F5C7DAF4E796}"/>
              </a:ext>
            </a:extLst>
          </p:cNvPr>
          <p:cNvSpPr>
            <a:spLocks noGrp="1"/>
          </p:cNvSpPr>
          <p:nvPr>
            <p:ph type="sldNum" sz="quarter" idx="5"/>
          </p:nvPr>
        </p:nvSpPr>
        <p:spPr/>
        <p:txBody>
          <a:bodyPr/>
          <a:lstStyle/>
          <a:p>
            <a:fld id="{DED31AE9-63BD-2C46-83DF-3F7E40509CED}" type="slidenum">
              <a:rPr lang="fr-FR" smtClean="0"/>
              <a:t>3</a:t>
            </a:fld>
            <a:endParaRPr lang="fr-FR" dirty="0"/>
          </a:p>
        </p:txBody>
      </p:sp>
    </p:spTree>
    <p:extLst>
      <p:ext uri="{BB962C8B-B14F-4D97-AF65-F5344CB8AC3E}">
        <p14:creationId xmlns:p14="http://schemas.microsoft.com/office/powerpoint/2010/main" val="1720836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6ECC9-033A-32E6-0A20-A934C8118A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465301-A3B6-C7F8-92BB-5D627751FB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055BF6C-8893-AE67-35AF-5CDB89EE63F1}"/>
              </a:ext>
            </a:extLst>
          </p:cNvPr>
          <p:cNvSpPr>
            <a:spLocks noGrp="1"/>
          </p:cNvSpPr>
          <p:nvPr>
            <p:ph type="body" idx="1"/>
          </p:nvPr>
        </p:nvSpPr>
        <p:spPr/>
        <p:txBody>
          <a:bodyPr/>
          <a:lstStyle/>
          <a:p>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À quoi servent ces mots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Ils servent à relier deux groupes nominaux, par exemple : De petits flocons </a:t>
            </a:r>
            <a:r>
              <a:rPr lang="fr-FR" sz="1200" b="1"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 neige.</a:t>
            </a:r>
          </a:p>
          <a:p>
            <a:r>
              <a:rPr lang="fr-FR" sz="1200" dirty="0">
                <a:solidFill>
                  <a:schemeClr val="tx1"/>
                </a:solidFill>
                <a:effectLst/>
                <a:latin typeface="+mn-lt"/>
                <a:ea typeface="Calibri" panose="020F0502020204030204" pitchFamily="34" charset="0"/>
              </a:rPr>
              <a:t>Ils servent à relier un verbe et un groupe nominal, par exemple : tombaient </a:t>
            </a:r>
            <a:r>
              <a:rPr lang="fr-FR" sz="1200" b="1" i="1" dirty="0">
                <a:solidFill>
                  <a:schemeClr val="tx1"/>
                </a:solidFill>
                <a:effectLst/>
                <a:latin typeface="+mn-lt"/>
                <a:ea typeface="Calibri" panose="020F0502020204030204" pitchFamily="34" charset="0"/>
              </a:rPr>
              <a:t>sur</a:t>
            </a:r>
            <a:r>
              <a:rPr lang="fr-FR" sz="1200" dirty="0">
                <a:solidFill>
                  <a:schemeClr val="tx1"/>
                </a:solidFill>
                <a:effectLst/>
                <a:latin typeface="+mn-lt"/>
                <a:ea typeface="Calibri" panose="020F0502020204030204" pitchFamily="34" charset="0"/>
              </a:rPr>
              <a:t> la montagne.</a:t>
            </a:r>
          </a:p>
          <a:p>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  À quelle classe grammaticale appartiennent ces mots ?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r>
              <a:rPr lang="fr-FR" sz="1200" dirty="0">
                <a:solidFill>
                  <a:schemeClr val="tx1"/>
                </a:solidFill>
                <a:effectLst/>
                <a:latin typeface="+mn-lt"/>
                <a:ea typeface="Calibri" panose="020F0502020204030204" pitchFamily="34" charset="0"/>
              </a:rPr>
              <a:t>Ce sont des prépositions.</a:t>
            </a:r>
          </a:p>
          <a:p>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cs typeface="Calibri" panose="020F0502020204030204" pitchFamily="34" charset="0"/>
              </a:rPr>
              <a:t>Annoncer</a:t>
            </a:r>
            <a:r>
              <a:rPr lang="fr-FR" sz="1200" dirty="0">
                <a:solidFill>
                  <a:schemeClr val="tx1"/>
                </a:solidFill>
                <a:effectLst/>
                <a:latin typeface="+mn-lt"/>
                <a:ea typeface="Calibri" panose="020F0502020204030204" pitchFamily="34" charset="0"/>
                <a:cs typeface="Calibri" panose="020F0502020204030204" pitchFamily="34" charset="0"/>
              </a:rPr>
              <a:t> :</a:t>
            </a:r>
            <a:r>
              <a:rPr lang="fr-FR" sz="1200" b="1" dirty="0">
                <a:solidFill>
                  <a:schemeClr val="tx1"/>
                </a:solidFill>
                <a:effectLst/>
                <a:latin typeface="+mn-lt"/>
                <a:ea typeface="Calibri" panose="020F0502020204030204" pitchFamily="34" charset="0"/>
                <a:cs typeface="Calibri" panose="020F0502020204030204" pitchFamily="34" charset="0"/>
              </a:rPr>
              <a:t> </a:t>
            </a:r>
            <a:r>
              <a:rPr lang="fr-FR" sz="1200" dirty="0">
                <a:solidFill>
                  <a:schemeClr val="tx1"/>
                </a:solidFill>
                <a:effectLst/>
                <a:latin typeface="+mn-lt"/>
                <a:ea typeface="Calibri" panose="020F0502020204030204" pitchFamily="34" charset="0"/>
              </a:rPr>
              <a:t>« Aujourd’hui, on va s’intéresser à ces mots dont on a absolument besoin pour fabriquer des phrases, pour relier des groupes nominaux, ou un verbe et un groupe nominal. On va s’intéresser à la classe grammaticale à laquelle ils appartiennent. </a:t>
            </a:r>
          </a:p>
          <a:p>
            <a:pPr algn="just"/>
            <a:r>
              <a:rPr lang="fr-FR" sz="1200" dirty="0">
                <a:solidFill>
                  <a:schemeClr val="tx1"/>
                </a:solidFill>
                <a:effectLst/>
                <a:latin typeface="+mn-lt"/>
                <a:ea typeface="Calibri" panose="020F0502020204030204" pitchFamily="34" charset="0"/>
              </a:rPr>
              <a:t>En fait, nous allons nous intéresser à deux classes de mots particulières, plus difficiles à identifier que les classes comme la classe des déterminants, ou encore la classe des verbes ou la classe des noms. Pour chaque classe de mots, nous allons chercher à savoir ce qu’ils disent, à quoi ils ressemblent et où est-ce qu’on les trouve dans la phrase.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Calibri" panose="020F0502020204030204" pitchFamily="34" charset="0"/>
            </a:endParaRPr>
          </a:p>
          <a:p>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059FDA23-AE3B-4B1A-DA77-66A0C73B85A9}"/>
              </a:ext>
            </a:extLst>
          </p:cNvPr>
          <p:cNvSpPr>
            <a:spLocks noGrp="1"/>
          </p:cNvSpPr>
          <p:nvPr>
            <p:ph type="sldNum" sz="quarter" idx="5"/>
          </p:nvPr>
        </p:nvSpPr>
        <p:spPr/>
        <p:txBody>
          <a:bodyPr/>
          <a:lstStyle/>
          <a:p>
            <a:fld id="{DED31AE9-63BD-2C46-83DF-3F7E40509CED}" type="slidenum">
              <a:rPr lang="fr-FR" smtClean="0"/>
              <a:t>4</a:t>
            </a:fld>
            <a:endParaRPr lang="fr-FR" dirty="0"/>
          </a:p>
        </p:txBody>
      </p:sp>
    </p:spTree>
    <p:extLst>
      <p:ext uri="{BB962C8B-B14F-4D97-AF65-F5344CB8AC3E}">
        <p14:creationId xmlns:p14="http://schemas.microsoft.com/office/powerpoint/2010/main" val="757138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Complètement et observation</a:t>
            </a:r>
            <a:r>
              <a:rPr lang="fr-FR" sz="1200" b="1" dirty="0">
                <a:solidFill>
                  <a:schemeClr val="tx1"/>
                </a:solidFill>
                <a:effectLst/>
                <a:latin typeface="+mn-lt"/>
                <a:ea typeface="Calibri" panose="020F0502020204030204" pitchFamily="34" charset="0"/>
                <a:cs typeface="Times New Roman" panose="02020603050405020304" pitchFamily="18" charset="0"/>
              </a:rPr>
              <a:t> – Définir les prépositions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kern="0" dirty="0">
                <a:solidFill>
                  <a:schemeClr val="tx1"/>
                </a:solidFill>
                <a:effectLst/>
                <a:latin typeface="+mn-lt"/>
                <a:ea typeface="Calibri" panose="020F0502020204030204" pitchFamily="34" charset="0"/>
              </a:rPr>
              <a:t>Distribuer</a:t>
            </a:r>
            <a:r>
              <a:rPr lang="fr-FR" sz="1200" kern="0" dirty="0">
                <a:solidFill>
                  <a:schemeClr val="tx1"/>
                </a:solidFill>
                <a:effectLst/>
                <a:latin typeface="+mn-lt"/>
                <a:ea typeface="Calibri" panose="020F0502020204030204" pitchFamily="34" charset="0"/>
              </a:rPr>
              <a:t> le texte suivant amputé des prépositions (cf. </a:t>
            </a:r>
            <a:r>
              <a:rPr lang="fr-FR" sz="1200" i="1" kern="0" dirty="0">
                <a:solidFill>
                  <a:schemeClr val="tx1"/>
                </a:solidFill>
                <a:effectLst/>
                <a:latin typeface="+mn-lt"/>
                <a:ea typeface="Calibri" panose="020F0502020204030204" pitchFamily="34" charset="0"/>
              </a:rPr>
              <a:t>Fiche photocopiable</a:t>
            </a:r>
            <a:r>
              <a:rPr lang="fr-FR" sz="1200" kern="0" dirty="0">
                <a:solidFill>
                  <a:schemeClr val="tx1"/>
                </a:solidFill>
                <a:effectLst/>
                <a:latin typeface="+mn-lt"/>
                <a:ea typeface="Calibri" panose="020F0502020204030204" pitchFamily="34" charset="0"/>
              </a:rPr>
              <a:t>) et </a:t>
            </a:r>
            <a:r>
              <a:rPr lang="fr-FR" sz="1200" b="1" kern="0" dirty="0">
                <a:solidFill>
                  <a:schemeClr val="tx1"/>
                </a:solidFill>
                <a:effectLst/>
                <a:latin typeface="+mn-lt"/>
                <a:ea typeface="Calibri" panose="020F0502020204030204" pitchFamily="34" charset="0"/>
              </a:rPr>
              <a:t>donner les consignes </a:t>
            </a:r>
            <a:r>
              <a:rPr lang="fr-FR" sz="1200" kern="0" dirty="0">
                <a:solidFill>
                  <a:schemeClr val="tx1"/>
                </a:solidFill>
                <a:effectLst/>
                <a:latin typeface="+mn-lt"/>
                <a:ea typeface="Calibri" panose="020F0502020204030204" pitchFamily="34" charset="0"/>
              </a:rPr>
              <a:t>: « Trouvez les mots qu’on peut mettre à la place des trous. Réfléchissez à ce qui vous aide à trouver. »</a:t>
            </a:r>
            <a:r>
              <a:rPr lang="fr-FR" sz="1200" dirty="0">
                <a:solidFill>
                  <a:schemeClr val="tx1"/>
                </a:solidFill>
                <a:effectLst/>
                <a:latin typeface="+mn-lt"/>
              </a:rPr>
              <a:t> </a:t>
            </a:r>
            <a:endParaRPr lang="fr-FR" sz="1200" b="1"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a:t>
            </a:fld>
            <a:endParaRPr lang="fr-FR" dirty="0"/>
          </a:p>
        </p:txBody>
      </p:sp>
    </p:spTree>
    <p:extLst>
      <p:ext uri="{BB962C8B-B14F-4D97-AF65-F5344CB8AC3E}">
        <p14:creationId xmlns:p14="http://schemas.microsoft.com/office/powerpoint/2010/main" val="1553725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06E15-83ED-BBAA-0711-351ACE491C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1E25C9-45A4-7720-0A2B-86D10A9793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C8628E-4925-12EE-3E74-B3D2B315B1FF}"/>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Comment avez-vous fait pour compléter le trou ? »</a:t>
            </a:r>
            <a:r>
              <a:rPr lang="fr-FR" sz="1200" dirty="0">
                <a:solidFill>
                  <a:schemeClr val="tx1"/>
                </a:solidFill>
                <a:effectLst/>
                <a:latin typeface="+mn-lt"/>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i="1" kern="0" dirty="0">
                <a:solidFill>
                  <a:schemeClr val="tx1"/>
                </a:solidFill>
                <a:effectLst/>
                <a:latin typeface="+mn-lt"/>
                <a:ea typeface="Calibri" panose="020F0502020204030204" pitchFamily="34" charset="0"/>
              </a:rPr>
              <a:t>des flocons de neige</a:t>
            </a:r>
            <a:r>
              <a:rPr lang="fr-FR" sz="1200" kern="0" dirty="0">
                <a:solidFill>
                  <a:schemeClr val="tx1"/>
                </a:solidFill>
                <a:effectLst/>
                <a:latin typeface="+mn-lt"/>
                <a:ea typeface="Calibri" panose="020F0502020204030204" pitchFamily="34" charset="0"/>
              </a:rPr>
              <a:t> parce qu’on comprend bien que </a:t>
            </a:r>
            <a:r>
              <a:rPr lang="fr-FR" sz="1200" i="1" kern="0" dirty="0">
                <a:solidFill>
                  <a:schemeClr val="tx1"/>
                </a:solidFill>
                <a:effectLst/>
                <a:latin typeface="+mn-lt"/>
                <a:ea typeface="Calibri" panose="020F0502020204030204" pitchFamily="34" charset="0"/>
              </a:rPr>
              <a:t>neige</a:t>
            </a:r>
            <a:r>
              <a:rPr lang="fr-FR" sz="1200" kern="0" dirty="0">
                <a:solidFill>
                  <a:schemeClr val="tx1"/>
                </a:solidFill>
                <a:effectLst/>
                <a:latin typeface="+mn-lt"/>
                <a:ea typeface="Calibri" panose="020F0502020204030204" pitchFamily="34" charset="0"/>
              </a:rPr>
              <a:t> est un complément du nom </a:t>
            </a:r>
            <a:r>
              <a:rPr lang="fr-FR" sz="1200" i="1" kern="0" dirty="0">
                <a:solidFill>
                  <a:schemeClr val="tx1"/>
                </a:solidFill>
                <a:effectLst/>
                <a:latin typeface="+mn-lt"/>
                <a:ea typeface="Calibri" panose="020F0502020204030204" pitchFamily="34" charset="0"/>
              </a:rPr>
              <a:t>flocon</a:t>
            </a:r>
            <a:r>
              <a:rPr lang="fr-FR" sz="1200" kern="0" dirty="0">
                <a:solidFill>
                  <a:schemeClr val="tx1"/>
                </a:solidFill>
                <a:effectLst/>
                <a:latin typeface="+mn-lt"/>
                <a:ea typeface="Calibri" panose="020F0502020204030204" pitchFamily="34" charset="0"/>
              </a:rPr>
              <a:t>.</a:t>
            </a:r>
            <a:r>
              <a:rPr lang="fr-FR" sz="1200" dirty="0">
                <a:solidFill>
                  <a:schemeClr val="tx1"/>
                </a:solidFill>
                <a:effectLst/>
                <a:latin typeface="+mn-lt"/>
              </a:rPr>
              <a:t> </a:t>
            </a:r>
            <a:endParaRPr lang="fr-FR" sz="1200" i="1" dirty="0">
              <a:solidFill>
                <a:schemeClr val="tx1"/>
              </a:solidFill>
              <a:effectLst/>
              <a:latin typeface="+mn-lt"/>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0A00E436-1589-6C40-5346-9AAE43659033}"/>
              </a:ext>
            </a:extLst>
          </p:cNvPr>
          <p:cNvSpPr>
            <a:spLocks noGrp="1"/>
          </p:cNvSpPr>
          <p:nvPr>
            <p:ph type="sldNum" sz="quarter" idx="5"/>
          </p:nvPr>
        </p:nvSpPr>
        <p:spPr/>
        <p:txBody>
          <a:bodyPr/>
          <a:lstStyle/>
          <a:p>
            <a:fld id="{DED31AE9-63BD-2C46-83DF-3F7E40509CED}" type="slidenum">
              <a:rPr lang="fr-FR" smtClean="0"/>
              <a:t>6</a:t>
            </a:fld>
            <a:endParaRPr lang="fr-FR" dirty="0"/>
          </a:p>
        </p:txBody>
      </p:sp>
    </p:spTree>
    <p:extLst>
      <p:ext uri="{BB962C8B-B14F-4D97-AF65-F5344CB8AC3E}">
        <p14:creationId xmlns:p14="http://schemas.microsoft.com/office/powerpoint/2010/main" val="246938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44F01-CAE7-0690-8B13-AF2AFAE919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DBDBF1-E6AF-5D41-2CA6-5CAEDD3820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F9E29D-D95F-E4DD-6746-7A44A43B727C}"/>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Comment avez-vous fait pour compléter le trou ? »</a:t>
            </a:r>
            <a:r>
              <a:rPr lang="fr-FR" sz="1200" dirty="0">
                <a:solidFill>
                  <a:schemeClr val="tx1"/>
                </a:solidFill>
                <a:effectLst/>
                <a:latin typeface="+mn-lt"/>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i="1" dirty="0">
                <a:solidFill>
                  <a:schemeClr val="tx1"/>
                </a:solidFill>
                <a:effectLst/>
                <a:latin typeface="+mn-lt"/>
                <a:ea typeface="Calibri" panose="020F0502020204030204" pitchFamily="34" charset="0"/>
              </a:rPr>
              <a:t>tombaient sur              la montagne</a:t>
            </a:r>
            <a:r>
              <a:rPr lang="fr-FR" sz="1200" dirty="0">
                <a:solidFill>
                  <a:schemeClr val="tx1"/>
                </a:solidFill>
                <a:effectLst/>
                <a:latin typeface="+mn-lt"/>
                <a:ea typeface="Calibri" panose="020F0502020204030204" pitchFamily="34" charset="0"/>
              </a:rPr>
              <a:t> parce que la neige est au-dessus et elle tombe sur qqch, sur la montagne. On aurait pu mettre  </a:t>
            </a:r>
            <a:r>
              <a:rPr lang="fr-FR" sz="1200" i="1" dirty="0">
                <a:solidFill>
                  <a:schemeClr val="tx1"/>
                </a:solidFill>
                <a:effectLst/>
                <a:latin typeface="+mn-lt"/>
                <a:ea typeface="Calibri" panose="020F0502020204030204" pitchFamily="34" charset="0"/>
              </a:rPr>
              <a:t>au-dessus de</a:t>
            </a:r>
            <a:endParaRPr lang="fr-FR" sz="1200" dirty="0">
              <a:solidFill>
                <a:schemeClr val="tx1"/>
              </a:solidFill>
              <a:effectLst/>
              <a:latin typeface="+mn-lt"/>
              <a:ea typeface="Calibri" panose="020F0502020204030204" pitchFamily="34" charset="0"/>
            </a:endParaRPr>
          </a:p>
          <a:p>
            <a:pPr algn="just"/>
            <a:endParaRPr lang="fr-FR" sz="1800" i="1" dirty="0">
              <a:effectLst/>
              <a:latin typeface="Times New Roman" panose="02020603050405020304" pitchFamily="18" charset="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3F8382C4-8B6A-9429-8434-95550BB0FCB5}"/>
              </a:ext>
            </a:extLst>
          </p:cNvPr>
          <p:cNvSpPr>
            <a:spLocks noGrp="1"/>
          </p:cNvSpPr>
          <p:nvPr>
            <p:ph type="sldNum" sz="quarter" idx="5"/>
          </p:nvPr>
        </p:nvSpPr>
        <p:spPr/>
        <p:txBody>
          <a:bodyPr/>
          <a:lstStyle/>
          <a:p>
            <a:fld id="{DED31AE9-63BD-2C46-83DF-3F7E40509CED}" type="slidenum">
              <a:rPr lang="fr-FR" smtClean="0"/>
              <a:t>7</a:t>
            </a:fld>
            <a:endParaRPr lang="fr-FR" dirty="0"/>
          </a:p>
        </p:txBody>
      </p:sp>
    </p:spTree>
    <p:extLst>
      <p:ext uri="{BB962C8B-B14F-4D97-AF65-F5344CB8AC3E}">
        <p14:creationId xmlns:p14="http://schemas.microsoft.com/office/powerpoint/2010/main" val="1436224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6A094-DB0E-CA08-19B8-B3B253A4B3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5D97FB-A83D-10CE-08EF-961A91C981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5F77A8-6B88-BBDF-CA7B-4224F300480A}"/>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Comment avez-vous fait pour compléter le trou ? »</a:t>
            </a:r>
            <a:r>
              <a:rPr lang="fr-FR" sz="1200" dirty="0">
                <a:solidFill>
                  <a:schemeClr val="tx1"/>
                </a:solidFill>
                <a:effectLst/>
                <a:latin typeface="+mn-lt"/>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i="1" dirty="0">
                <a:solidFill>
                  <a:schemeClr val="tx1"/>
                </a:solidFill>
                <a:effectLst/>
                <a:latin typeface="+mn-lt"/>
                <a:ea typeface="Calibri" panose="020F0502020204030204" pitchFamily="34" charset="0"/>
              </a:rPr>
              <a:t>descendait de la montagne</a:t>
            </a:r>
            <a:r>
              <a:rPr lang="fr-FR" sz="1200" dirty="0">
                <a:solidFill>
                  <a:schemeClr val="tx1"/>
                </a:solidFill>
                <a:effectLst/>
                <a:latin typeface="+mn-lt"/>
                <a:ea typeface="Calibri" panose="020F0502020204030204" pitchFamily="34" charset="0"/>
              </a:rPr>
              <a:t> parce que l’étiquette du verbe, c’est </a:t>
            </a:r>
            <a:r>
              <a:rPr lang="fr-FR" sz="1200" i="1" dirty="0">
                <a:solidFill>
                  <a:schemeClr val="tx1"/>
                </a:solidFill>
                <a:effectLst/>
                <a:latin typeface="+mn-lt"/>
                <a:ea typeface="Calibri" panose="020F0502020204030204" pitchFamily="34" charset="0"/>
              </a:rPr>
              <a:t>descendre de qqch, de qq part.</a:t>
            </a:r>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Ici, le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 dit le lieu d’où on part.</a:t>
            </a:r>
          </a:p>
        </p:txBody>
      </p:sp>
      <p:sp>
        <p:nvSpPr>
          <p:cNvPr id="4" name="Espace réservé du numéro de diapositive 3">
            <a:extLst>
              <a:ext uri="{FF2B5EF4-FFF2-40B4-BE49-F238E27FC236}">
                <a16:creationId xmlns:a16="http://schemas.microsoft.com/office/drawing/2014/main" id="{FDB09D7D-D895-E41A-7AB0-2971D61A8562}"/>
              </a:ext>
            </a:extLst>
          </p:cNvPr>
          <p:cNvSpPr>
            <a:spLocks noGrp="1"/>
          </p:cNvSpPr>
          <p:nvPr>
            <p:ph type="sldNum" sz="quarter" idx="5"/>
          </p:nvPr>
        </p:nvSpPr>
        <p:spPr/>
        <p:txBody>
          <a:bodyPr/>
          <a:lstStyle/>
          <a:p>
            <a:fld id="{DED31AE9-63BD-2C46-83DF-3F7E40509CED}" type="slidenum">
              <a:rPr lang="fr-FR" smtClean="0"/>
              <a:t>8</a:t>
            </a:fld>
            <a:endParaRPr lang="fr-FR" dirty="0"/>
          </a:p>
        </p:txBody>
      </p:sp>
    </p:spTree>
    <p:extLst>
      <p:ext uri="{BB962C8B-B14F-4D97-AF65-F5344CB8AC3E}">
        <p14:creationId xmlns:p14="http://schemas.microsoft.com/office/powerpoint/2010/main" val="4188513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1F43C-F665-CFB9-7022-B847294D5E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159D3C-D2FE-A5D4-5CC3-1026C7DB8C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5B48961-1E71-A5EE-7FB8-5C3A0A861230}"/>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Comment avez-vous fait pour compléter le trou ? »</a:t>
            </a:r>
            <a:r>
              <a:rPr lang="fr-FR" sz="1200" dirty="0">
                <a:solidFill>
                  <a:schemeClr val="tx1"/>
                </a:solidFill>
                <a:effectLst/>
                <a:latin typeface="+mn-lt"/>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i="1" kern="0" dirty="0">
                <a:solidFill>
                  <a:schemeClr val="tx1"/>
                </a:solidFill>
                <a:effectLst/>
                <a:latin typeface="+mn-lt"/>
                <a:ea typeface="Calibri" panose="020F0502020204030204" pitchFamily="34" charset="0"/>
              </a:rPr>
              <a:t>pour s’acheter</a:t>
            </a:r>
            <a:r>
              <a:rPr lang="fr-FR" sz="1200" kern="0" dirty="0">
                <a:solidFill>
                  <a:schemeClr val="tx1"/>
                </a:solidFill>
                <a:effectLst/>
                <a:latin typeface="+mn-lt"/>
                <a:ea typeface="Calibri" panose="020F0502020204030204" pitchFamily="34" charset="0"/>
              </a:rPr>
              <a:t> parce que ça dit pourquoi il marche, ce qu’il va faire. Ça dit le but. On pourrait aussi avoir </a:t>
            </a:r>
            <a:r>
              <a:rPr lang="fr-FR" sz="1200" i="1" kern="0" dirty="0">
                <a:solidFill>
                  <a:schemeClr val="tx1"/>
                </a:solidFill>
                <a:effectLst/>
                <a:latin typeface="+mn-lt"/>
                <a:ea typeface="Calibri" panose="020F0502020204030204" pitchFamily="34" charset="0"/>
              </a:rPr>
              <a:t>afin de</a:t>
            </a:r>
            <a:r>
              <a:rPr lang="fr-FR" sz="1200" kern="0" dirty="0">
                <a:solidFill>
                  <a:schemeClr val="tx1"/>
                </a:solidFill>
                <a:effectLst/>
                <a:latin typeface="+mn-lt"/>
                <a:ea typeface="Calibri" panose="020F0502020204030204" pitchFamily="34" charset="0"/>
              </a:rPr>
              <a:t>…</a:t>
            </a:r>
            <a:r>
              <a:rPr lang="fr-FR" sz="1200" dirty="0">
                <a:solidFill>
                  <a:schemeClr val="tx1"/>
                </a:solidFill>
                <a:effectLst/>
                <a:latin typeface="+mn-lt"/>
              </a:rPr>
              <a:t> </a:t>
            </a:r>
            <a:endParaRPr lang="fr-FR" sz="1200" b="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74F86D31-FBAD-7804-8C9E-D1433049501B}"/>
              </a:ext>
            </a:extLst>
          </p:cNvPr>
          <p:cNvSpPr>
            <a:spLocks noGrp="1"/>
          </p:cNvSpPr>
          <p:nvPr>
            <p:ph type="sldNum" sz="quarter" idx="5"/>
          </p:nvPr>
        </p:nvSpPr>
        <p:spPr/>
        <p:txBody>
          <a:bodyPr/>
          <a:lstStyle/>
          <a:p>
            <a:fld id="{DED31AE9-63BD-2C46-83DF-3F7E40509CED}" type="slidenum">
              <a:rPr lang="fr-FR" smtClean="0"/>
              <a:t>9</a:t>
            </a:fld>
            <a:endParaRPr lang="fr-FR" dirty="0"/>
          </a:p>
        </p:txBody>
      </p:sp>
    </p:spTree>
    <p:extLst>
      <p:ext uri="{BB962C8B-B14F-4D97-AF65-F5344CB8AC3E}">
        <p14:creationId xmlns:p14="http://schemas.microsoft.com/office/powerpoint/2010/main" val="1405974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0D77C-0D8A-210A-4D21-01E044A822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14140A-2FA6-C2F7-F2B2-A7D67D34DB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4700DF0-37FA-BBCC-CE03-5BAE61E81A2F}"/>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Comment avez-vous fait pour compléter le trou ? »</a:t>
            </a:r>
            <a:r>
              <a:rPr lang="fr-FR" sz="1200" dirty="0">
                <a:solidFill>
                  <a:schemeClr val="tx1"/>
                </a:solidFill>
                <a:effectLst/>
                <a:latin typeface="+mn-lt"/>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rPr>
              <a:t>On peut hésiter entre </a:t>
            </a:r>
            <a:r>
              <a:rPr lang="fr-FR" sz="1200" i="1" dirty="0">
                <a:solidFill>
                  <a:schemeClr val="tx1"/>
                </a:solidFill>
                <a:effectLst/>
                <a:latin typeface="+mn-lt"/>
                <a:ea typeface="Calibri" panose="020F0502020204030204" pitchFamily="34" charset="0"/>
              </a:rPr>
              <a:t>pour lui</a:t>
            </a:r>
            <a:r>
              <a:rPr lang="fr-FR" sz="1200" dirty="0">
                <a:solidFill>
                  <a:schemeClr val="tx1"/>
                </a:solidFill>
                <a:effectLst/>
                <a:latin typeface="+mn-lt"/>
                <a:ea typeface="Calibri" panose="020F0502020204030204" pitchFamily="34" charset="0"/>
              </a:rPr>
              <a:t> ou </a:t>
            </a:r>
            <a:r>
              <a:rPr lang="fr-FR" sz="1200" i="1" dirty="0">
                <a:solidFill>
                  <a:schemeClr val="tx1"/>
                </a:solidFill>
                <a:effectLst/>
                <a:latin typeface="+mn-lt"/>
                <a:ea typeface="Calibri" panose="020F0502020204030204" pitchFamily="34" charset="0"/>
              </a:rPr>
              <a:t>avec lui</a:t>
            </a:r>
            <a:r>
              <a:rPr lang="fr-FR" sz="1200" dirty="0">
                <a:solidFill>
                  <a:schemeClr val="tx1"/>
                </a:solidFill>
                <a:effectLst/>
                <a:latin typeface="+mn-lt"/>
                <a:ea typeface="Calibri" panose="020F0502020204030204" pitchFamily="34" charset="0"/>
              </a:rPr>
              <a:t> ou </a:t>
            </a:r>
            <a:r>
              <a:rPr lang="fr-FR" sz="1200" i="1" dirty="0">
                <a:solidFill>
                  <a:schemeClr val="tx1"/>
                </a:solidFill>
                <a:effectLst/>
                <a:latin typeface="+mn-lt"/>
                <a:ea typeface="Calibri" panose="020F0502020204030204" pitchFamily="34" charset="0"/>
              </a:rPr>
              <a:t>sur lui</a:t>
            </a:r>
            <a:endParaRPr lang="fr-FR" sz="1200" dirty="0">
              <a:solidFill>
                <a:schemeClr val="tx1"/>
              </a:solidFill>
              <a:effectLst/>
              <a:latin typeface="+mn-lt"/>
              <a:ea typeface="Calibri" panose="020F0502020204030204" pitchFamily="34" charset="0"/>
            </a:endParaRPr>
          </a:p>
          <a:p>
            <a:pPr algn="just"/>
            <a:r>
              <a:rPr lang="fr-FR" sz="1200" dirty="0">
                <a:solidFill>
                  <a:schemeClr val="tx1"/>
                </a:solidFill>
                <a:effectLst/>
                <a:latin typeface="+mn-lt"/>
                <a:ea typeface="Calibri" panose="020F0502020204030204" pitchFamily="34" charset="0"/>
              </a:rPr>
              <a:t>L’idée, c’est qu’un futon coute cher et qu’il faut qu’il ait tous ses sous pour le payer.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F9675A15-BAD8-C808-3EA3-1D4B0254C0CF}"/>
              </a:ext>
            </a:extLst>
          </p:cNvPr>
          <p:cNvSpPr>
            <a:spLocks noGrp="1"/>
          </p:cNvSpPr>
          <p:nvPr>
            <p:ph type="sldNum" sz="quarter" idx="5"/>
          </p:nvPr>
        </p:nvSpPr>
        <p:spPr/>
        <p:txBody>
          <a:bodyPr/>
          <a:lstStyle/>
          <a:p>
            <a:fld id="{DED31AE9-63BD-2C46-83DF-3F7E40509CED}" type="slidenum">
              <a:rPr lang="fr-FR" smtClean="0"/>
              <a:t>10</a:t>
            </a:fld>
            <a:endParaRPr lang="fr-FR" dirty="0"/>
          </a:p>
        </p:txBody>
      </p:sp>
    </p:spTree>
    <p:extLst>
      <p:ext uri="{BB962C8B-B14F-4D97-AF65-F5344CB8AC3E}">
        <p14:creationId xmlns:p14="http://schemas.microsoft.com/office/powerpoint/2010/main" val="156696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1FADD-AEB2-D7DE-97D1-E98C982C62A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6D27A2-0FDE-CBE7-8CD5-8B2467C438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1A07B50-2432-B629-4942-A690C2A1D46A}"/>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 Est-ce que c’est le sens ou bien la grammaire qui vous a aidé pour compléter le texte ? »</a:t>
            </a:r>
            <a:r>
              <a:rPr lang="fr-FR" sz="1200" dirty="0">
                <a:solidFill>
                  <a:schemeClr val="tx1"/>
                </a:solidFill>
                <a:effectLst/>
                <a:latin typeface="+mn-lt"/>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b="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dirty="0">
                <a:solidFill>
                  <a:schemeClr val="tx1"/>
                </a:solidFill>
                <a:effectLst/>
                <a:latin typeface="+mn-lt"/>
                <a:ea typeface="Calibri" panose="020F0502020204030204" pitchFamily="34" charset="0"/>
              </a:rPr>
              <a:t>Les deux, ça dépend des cas.</a:t>
            </a:r>
          </a:p>
          <a:p>
            <a:pPr algn="just"/>
            <a:r>
              <a:rPr lang="fr-FR" sz="1200" dirty="0">
                <a:solidFill>
                  <a:schemeClr val="tx1"/>
                </a:solidFill>
                <a:effectLst/>
                <a:latin typeface="+mn-lt"/>
                <a:ea typeface="Calibri" panose="020F0502020204030204" pitchFamily="34" charset="0"/>
              </a:rPr>
              <a:t>Pour </a:t>
            </a:r>
            <a:r>
              <a:rPr lang="fr-FR" sz="1200" i="1" dirty="0">
                <a:solidFill>
                  <a:schemeClr val="tx1"/>
                </a:solidFill>
                <a:effectLst/>
                <a:latin typeface="+mn-lt"/>
                <a:ea typeface="Calibri" panose="020F0502020204030204" pitchFamily="34" charset="0"/>
              </a:rPr>
              <a:t>flocons de neige</a:t>
            </a:r>
            <a:r>
              <a:rPr lang="fr-FR" sz="1200" dirty="0">
                <a:solidFill>
                  <a:schemeClr val="tx1"/>
                </a:solidFill>
                <a:effectLst/>
                <a:latin typeface="+mn-lt"/>
                <a:ea typeface="Calibri" panose="020F0502020204030204" pitchFamily="34" charset="0"/>
              </a:rPr>
              <a:t>, c’est la grammaire qui nous aide : on comprend bien que </a:t>
            </a:r>
            <a:r>
              <a:rPr lang="fr-FR" sz="1200" i="1" dirty="0">
                <a:solidFill>
                  <a:schemeClr val="tx1"/>
                </a:solidFill>
                <a:effectLst/>
                <a:latin typeface="+mn-lt"/>
                <a:ea typeface="Calibri" panose="020F0502020204030204" pitchFamily="34" charset="0"/>
              </a:rPr>
              <a:t>neige</a:t>
            </a:r>
            <a:r>
              <a:rPr lang="fr-FR" sz="1200" dirty="0">
                <a:solidFill>
                  <a:schemeClr val="tx1"/>
                </a:solidFill>
                <a:effectLst/>
                <a:latin typeface="+mn-lt"/>
                <a:ea typeface="Calibri" panose="020F0502020204030204" pitchFamily="34" charset="0"/>
              </a:rPr>
              <a:t> est un complément du nom </a:t>
            </a:r>
            <a:r>
              <a:rPr lang="fr-FR" sz="1200" i="1" dirty="0">
                <a:solidFill>
                  <a:schemeClr val="tx1"/>
                </a:solidFill>
                <a:effectLst/>
                <a:latin typeface="+mn-lt"/>
                <a:ea typeface="Calibri" panose="020F0502020204030204" pitchFamily="34" charset="0"/>
              </a:rPr>
              <a:t>flocon</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Pour </a:t>
            </a:r>
            <a:r>
              <a:rPr lang="fr-FR" sz="1200" i="1" dirty="0">
                <a:solidFill>
                  <a:schemeClr val="tx1"/>
                </a:solidFill>
                <a:effectLst/>
                <a:latin typeface="+mn-lt"/>
                <a:ea typeface="Calibri" panose="020F0502020204030204" pitchFamily="34" charset="0"/>
              </a:rPr>
              <a:t>tombaient sur la montagne</a:t>
            </a:r>
            <a:r>
              <a:rPr lang="fr-FR" sz="1200" dirty="0">
                <a:solidFill>
                  <a:schemeClr val="tx1"/>
                </a:solidFill>
                <a:effectLst/>
                <a:latin typeface="+mn-lt"/>
                <a:ea typeface="Calibri" panose="020F0502020204030204" pitchFamily="34" charset="0"/>
              </a:rPr>
              <a:t>, c’est le sens qui nous aide : la neige est au-dessus et elle tombe sur la montagne.</a:t>
            </a:r>
          </a:p>
          <a:p>
            <a:pPr algn="just"/>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Expliquer : « La grammaire demande de mettre les prépositions quand il en faut. Certaines prépositions ont un sens bien clair : </a:t>
            </a:r>
            <a:r>
              <a:rPr lang="fr-FR" sz="1200" i="1" dirty="0">
                <a:solidFill>
                  <a:schemeClr val="tx1"/>
                </a:solidFill>
                <a:effectLst/>
                <a:latin typeface="+mn-lt"/>
                <a:ea typeface="Calibri" panose="020F0502020204030204" pitchFamily="34" charset="0"/>
              </a:rPr>
              <a:t>au-dessus de…</a:t>
            </a: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pour</a:t>
            </a:r>
            <a:r>
              <a:rPr lang="fr-FR" sz="1200" dirty="0">
                <a:solidFill>
                  <a:schemeClr val="tx1"/>
                </a:solidFill>
                <a:effectLst/>
                <a:latin typeface="+mn-lt"/>
                <a:ea typeface="Calibri" panose="020F0502020204030204" pitchFamily="34" charset="0"/>
              </a:rPr>
              <a:t>… On les met pour dire la circonstance de lieu, de but… D’autres prépositions n’ont pas un sens très clair, mais la grammaire les demande et sans elles les phrases sont bancales. Et il faut deviner le lien : </a:t>
            </a:r>
          </a:p>
          <a:p>
            <a:pPr algn="just"/>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flocons </a:t>
            </a:r>
            <a:r>
              <a:rPr lang="fr-FR" sz="1200" b="1" i="1" dirty="0">
                <a:solidFill>
                  <a:schemeClr val="tx1"/>
                </a:solidFill>
                <a:effectLst/>
                <a:latin typeface="+mn-lt"/>
                <a:ea typeface="Calibri" panose="020F0502020204030204" pitchFamily="34" charset="0"/>
              </a:rPr>
              <a:t>de</a:t>
            </a:r>
            <a:r>
              <a:rPr lang="fr-FR" sz="1200" i="1" dirty="0">
                <a:solidFill>
                  <a:schemeClr val="tx1"/>
                </a:solidFill>
                <a:effectLst/>
                <a:latin typeface="+mn-lt"/>
                <a:ea typeface="Calibri" panose="020F0502020204030204" pitchFamily="34" charset="0"/>
              </a:rPr>
              <a:t> neige</a:t>
            </a:r>
            <a:r>
              <a:rPr lang="fr-FR" sz="1200" dirty="0">
                <a:solidFill>
                  <a:schemeClr val="tx1"/>
                </a:solidFill>
                <a:effectLst/>
                <a:latin typeface="+mn-lt"/>
                <a:ea typeface="Calibri" panose="020F0502020204030204" pitchFamily="34" charset="0"/>
              </a:rPr>
              <a:t> : ça dit la matière dont sont faits les flocons ;</a:t>
            </a:r>
          </a:p>
          <a:p>
            <a:pPr algn="just"/>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descendre </a:t>
            </a:r>
            <a:r>
              <a:rPr lang="fr-FR" sz="1200" b="1" i="1" dirty="0">
                <a:solidFill>
                  <a:schemeClr val="tx1"/>
                </a:solidFill>
                <a:effectLst/>
                <a:latin typeface="+mn-lt"/>
                <a:ea typeface="Calibri" panose="020F0502020204030204" pitchFamily="34" charset="0"/>
              </a:rPr>
              <a:t>de</a:t>
            </a:r>
            <a:r>
              <a:rPr lang="fr-FR" sz="1200" i="1" dirty="0">
                <a:solidFill>
                  <a:schemeClr val="tx1"/>
                </a:solidFill>
                <a:effectLst/>
                <a:latin typeface="+mn-lt"/>
                <a:ea typeface="Calibri" panose="020F0502020204030204" pitchFamily="34" charset="0"/>
              </a:rPr>
              <a:t> la montagne</a:t>
            </a:r>
            <a:r>
              <a:rPr lang="fr-FR" sz="1200" dirty="0">
                <a:solidFill>
                  <a:schemeClr val="tx1"/>
                </a:solidFill>
                <a:effectLst/>
                <a:latin typeface="+mn-lt"/>
                <a:ea typeface="Calibri" panose="020F0502020204030204" pitchFamily="34" charset="0"/>
              </a:rPr>
              <a:t> : ça dit le lieu d’où on part.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6834705A-15BD-0735-02DF-F7C1CE0757EC}"/>
              </a:ext>
            </a:extLst>
          </p:cNvPr>
          <p:cNvSpPr>
            <a:spLocks noGrp="1"/>
          </p:cNvSpPr>
          <p:nvPr>
            <p:ph type="sldNum" sz="quarter" idx="5"/>
          </p:nvPr>
        </p:nvSpPr>
        <p:spPr/>
        <p:txBody>
          <a:bodyPr/>
          <a:lstStyle/>
          <a:p>
            <a:fld id="{DED31AE9-63BD-2C46-83DF-3F7E40509CED}" type="slidenum">
              <a:rPr lang="fr-FR" smtClean="0"/>
              <a:t>11</a:t>
            </a:fld>
            <a:endParaRPr lang="fr-FR" dirty="0"/>
          </a:p>
        </p:txBody>
      </p:sp>
    </p:spTree>
    <p:extLst>
      <p:ext uri="{BB962C8B-B14F-4D97-AF65-F5344CB8AC3E}">
        <p14:creationId xmlns:p14="http://schemas.microsoft.com/office/powerpoint/2010/main" val="915736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57BD-5477-128E-0422-5AFFF72C06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C554E5-186E-6457-AE85-105553FA67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4491AB8-DB39-D3A6-2785-B3FBB14E692E}"/>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a:t>
            </a:r>
            <a:r>
              <a:rPr lang="fr-FR" sz="1200" dirty="0">
                <a:solidFill>
                  <a:schemeClr val="tx1"/>
                </a:solidFill>
                <a:effectLst/>
                <a:latin typeface="+mn-lt"/>
                <a:ea typeface="Calibri" panose="020F0502020204030204" pitchFamily="34" charset="0"/>
              </a:rPr>
              <a:t>« En grammaire, à quoi servent les prépositions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 et </a:t>
            </a:r>
            <a:r>
              <a:rPr lang="fr-FR" sz="1200" i="1" dirty="0">
                <a:solidFill>
                  <a:schemeClr val="tx1"/>
                </a:solidFill>
                <a:effectLst/>
                <a:latin typeface="+mn-lt"/>
                <a:ea typeface="Calibri" panose="020F0502020204030204" pitchFamily="34" charset="0"/>
              </a:rPr>
              <a:t>avec</a:t>
            </a:r>
            <a:r>
              <a:rPr lang="fr-FR" sz="1200" dirty="0">
                <a:solidFill>
                  <a:schemeClr val="tx1"/>
                </a:solidFill>
                <a:effectLst/>
                <a:latin typeface="+mn-lt"/>
                <a:ea typeface="Calibri" panose="020F0502020204030204" pitchFamily="34" charset="0"/>
              </a:rPr>
              <a:t>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buFontTx/>
              <a:buNone/>
            </a:pPr>
            <a:r>
              <a:rPr lang="fr-FR" sz="1200" dirty="0">
                <a:solidFill>
                  <a:schemeClr val="tx1"/>
                </a:solidFill>
                <a:effectLst/>
                <a:latin typeface="+mn-lt"/>
                <a:ea typeface="Calibri" panose="020F0502020204030204" pitchFamily="34" charset="0"/>
              </a:rPr>
              <a:t>-</a:t>
            </a:r>
            <a:r>
              <a:rPr lang="fr-FR" sz="1200" i="1" dirty="0">
                <a:solidFill>
                  <a:schemeClr val="tx1"/>
                </a:solidFill>
                <a:effectLst/>
                <a:latin typeface="+mn-lt"/>
                <a:ea typeface="Calibri" panose="020F0502020204030204" pitchFamily="34" charset="0"/>
              </a:rPr>
              <a:t> de</a:t>
            </a:r>
            <a:r>
              <a:rPr lang="fr-FR" sz="1200" dirty="0">
                <a:solidFill>
                  <a:schemeClr val="tx1"/>
                </a:solidFill>
                <a:effectLst/>
                <a:latin typeface="+mn-lt"/>
                <a:ea typeface="Calibri" panose="020F0502020204030204" pitchFamily="34" charset="0"/>
              </a:rPr>
              <a:t> sert à introduire un complément du nom, à mettre un complément du nom à l’intérieur d’un groupe du nom : </a:t>
            </a:r>
            <a:r>
              <a:rPr lang="fr-FR" sz="1200" i="1" dirty="0">
                <a:solidFill>
                  <a:schemeClr val="tx1"/>
                </a:solidFill>
                <a:effectLst/>
                <a:latin typeface="+mn-lt"/>
                <a:ea typeface="Calibri" panose="020F0502020204030204" pitchFamily="34" charset="0"/>
              </a:rPr>
              <a:t>de petits flocons </a:t>
            </a:r>
            <a:r>
              <a:rPr lang="fr-FR" sz="1200" b="1" i="1" dirty="0">
                <a:solidFill>
                  <a:schemeClr val="tx1"/>
                </a:solidFill>
                <a:effectLst/>
                <a:latin typeface="+mn-lt"/>
                <a:ea typeface="Calibri" panose="020F0502020204030204" pitchFamily="34" charset="0"/>
              </a:rPr>
              <a:t>de</a:t>
            </a:r>
            <a:r>
              <a:rPr lang="fr-FR" sz="1200" i="1" dirty="0">
                <a:solidFill>
                  <a:schemeClr val="tx1"/>
                </a:solidFill>
                <a:effectLst/>
                <a:latin typeface="+mn-lt"/>
                <a:ea typeface="Calibri" panose="020F0502020204030204" pitchFamily="34" charset="0"/>
              </a:rPr>
              <a:t> neige.</a:t>
            </a:r>
            <a:endParaRPr lang="fr-FR" sz="1200" dirty="0">
              <a:solidFill>
                <a:schemeClr val="tx1"/>
              </a:solidFill>
              <a:effectLst/>
              <a:latin typeface="+mn-lt"/>
              <a:ea typeface="Calibri" panose="020F0502020204030204" pitchFamily="34" charset="0"/>
            </a:endParaRPr>
          </a:p>
          <a:p>
            <a:pPr algn="just">
              <a:buFontTx/>
              <a:buNone/>
            </a:pPr>
            <a:r>
              <a:rPr lang="fr-FR" sz="1200" dirty="0">
                <a:solidFill>
                  <a:schemeClr val="tx1"/>
                </a:solidFill>
                <a:effectLst/>
                <a:latin typeface="+mn-lt"/>
                <a:ea typeface="Calibri" panose="020F0502020204030204" pitchFamily="34" charset="0"/>
              </a:rPr>
              <a:t>- </a:t>
            </a:r>
            <a:r>
              <a:rPr lang="fr-FR" sz="1200" i="1" dirty="0">
                <a:solidFill>
                  <a:schemeClr val="tx1"/>
                </a:solidFill>
                <a:effectLst/>
                <a:latin typeface="+mn-lt"/>
                <a:ea typeface="Calibri" panose="020F0502020204030204" pitchFamily="34" charset="0"/>
              </a:rPr>
              <a:t>de</a:t>
            </a:r>
            <a:r>
              <a:rPr lang="fr-FR" sz="1200" dirty="0">
                <a:solidFill>
                  <a:schemeClr val="tx1"/>
                </a:solidFill>
                <a:effectLst/>
                <a:latin typeface="+mn-lt"/>
                <a:ea typeface="Calibri" panose="020F0502020204030204" pitchFamily="34" charset="0"/>
              </a:rPr>
              <a:t> sert à introduire un complément du verbe, conformément à l’étiquette du verbe : </a:t>
            </a:r>
            <a:r>
              <a:rPr lang="fr-FR" sz="1200" i="1" dirty="0">
                <a:solidFill>
                  <a:schemeClr val="tx1"/>
                </a:solidFill>
                <a:effectLst/>
                <a:latin typeface="+mn-lt"/>
                <a:ea typeface="Calibri" panose="020F0502020204030204" pitchFamily="34" charset="0"/>
              </a:rPr>
              <a:t>descendait </a:t>
            </a:r>
            <a:r>
              <a:rPr lang="fr-FR" sz="1200" b="1" i="1" dirty="0">
                <a:solidFill>
                  <a:schemeClr val="tx1"/>
                </a:solidFill>
                <a:effectLst/>
                <a:latin typeface="+mn-lt"/>
                <a:ea typeface="Calibri" panose="020F0502020204030204" pitchFamily="34" charset="0"/>
              </a:rPr>
              <a:t>de</a:t>
            </a:r>
            <a:r>
              <a:rPr lang="fr-FR" sz="1200" i="1" dirty="0">
                <a:solidFill>
                  <a:schemeClr val="tx1"/>
                </a:solidFill>
                <a:effectLst/>
                <a:latin typeface="+mn-lt"/>
                <a:ea typeface="Calibri" panose="020F0502020204030204" pitchFamily="34" charset="0"/>
              </a:rPr>
              <a:t> la montagne.</a:t>
            </a:r>
            <a:endParaRPr lang="fr-FR" sz="1200" dirty="0">
              <a:solidFill>
                <a:schemeClr val="tx1"/>
              </a:solidFill>
              <a:effectLst/>
              <a:latin typeface="+mn-lt"/>
              <a:ea typeface="Calibri" panose="020F0502020204030204" pitchFamily="34" charset="0"/>
            </a:endParaRPr>
          </a:p>
          <a:p>
            <a:pPr marL="0" indent="0" algn="just">
              <a:buFontTx/>
              <a:buNone/>
            </a:pPr>
            <a:r>
              <a:rPr lang="fr-FR" sz="1200" i="1" dirty="0">
                <a:solidFill>
                  <a:schemeClr val="tx1"/>
                </a:solidFill>
                <a:effectLst/>
                <a:latin typeface="+mn-lt"/>
                <a:ea typeface="Calibri" panose="020F0502020204030204" pitchFamily="34" charset="0"/>
              </a:rPr>
              <a:t>- avec</a:t>
            </a:r>
            <a:r>
              <a:rPr lang="fr-FR" sz="1200" dirty="0">
                <a:solidFill>
                  <a:schemeClr val="tx1"/>
                </a:solidFill>
                <a:effectLst/>
                <a:latin typeface="+mn-lt"/>
                <a:ea typeface="Calibri" panose="020F0502020204030204" pitchFamily="34" charset="0"/>
              </a:rPr>
              <a:t> sert à introduire un complément de phrase : </a:t>
            </a:r>
            <a:r>
              <a:rPr lang="fr-FR" sz="1200" b="1" i="1" dirty="0">
                <a:solidFill>
                  <a:schemeClr val="tx1"/>
                </a:solidFill>
                <a:effectLst/>
                <a:latin typeface="+mn-lt"/>
                <a:ea typeface="Calibri" panose="020F0502020204030204" pitchFamily="34" charset="0"/>
              </a:rPr>
              <a:t>avec</a:t>
            </a:r>
            <a:r>
              <a:rPr lang="fr-FR" sz="1200" i="1" dirty="0">
                <a:solidFill>
                  <a:schemeClr val="tx1"/>
                </a:solidFill>
                <a:effectLst/>
                <a:latin typeface="+mn-lt"/>
                <a:ea typeface="Calibri" panose="020F0502020204030204" pitchFamily="34" charset="0"/>
              </a:rPr>
              <a:t> lui.</a:t>
            </a:r>
          </a:p>
          <a:p>
            <a:pPr marL="171450" indent="-171450" algn="just">
              <a:buFontTx/>
              <a:buChar char="-"/>
            </a:pPr>
            <a:endParaRPr lang="fr-FR" sz="1200" i="1" dirty="0">
              <a:solidFill>
                <a:schemeClr val="tx1"/>
              </a:solidFill>
              <a:effectLst/>
              <a:latin typeface="+mn-lt"/>
              <a:ea typeface="Calibri" panose="020F0502020204030204" pitchFamily="34" charset="0"/>
            </a:endParaRPr>
          </a:p>
          <a:p>
            <a:pPr marL="0" indent="0" algn="just">
              <a:buFontTx/>
              <a:buNone/>
            </a:pPr>
            <a:r>
              <a:rPr lang="fr-FR" sz="1200" b="1" i="0" dirty="0">
                <a:solidFill>
                  <a:schemeClr val="tx1"/>
                </a:solidFill>
                <a:effectLst/>
                <a:latin typeface="+mn-lt"/>
                <a:ea typeface="Calibri" panose="020F0502020204030204" pitchFamily="34" charset="0"/>
              </a:rPr>
              <a:t>Commenter</a:t>
            </a:r>
            <a:r>
              <a:rPr lang="fr-FR" sz="1200" i="0" dirty="0">
                <a:solidFill>
                  <a:schemeClr val="tx1"/>
                </a:solidFill>
                <a:effectLst/>
                <a:latin typeface="+mn-lt"/>
                <a:ea typeface="Calibri" panose="020F0502020204030204" pitchFamily="34" charset="0"/>
              </a:rPr>
              <a:t> : « La même préposition </a:t>
            </a:r>
            <a:r>
              <a:rPr lang="fr-FR" sz="1200" i="1" dirty="0">
                <a:solidFill>
                  <a:schemeClr val="tx1"/>
                </a:solidFill>
                <a:effectLst/>
                <a:latin typeface="+mn-lt"/>
                <a:ea typeface="Calibri" panose="020F0502020204030204" pitchFamily="34" charset="0"/>
              </a:rPr>
              <a:t>de </a:t>
            </a:r>
            <a:r>
              <a:rPr lang="fr-FR" sz="1200" i="0" dirty="0">
                <a:solidFill>
                  <a:schemeClr val="tx1"/>
                </a:solidFill>
                <a:effectLst/>
                <a:latin typeface="+mn-lt"/>
                <a:ea typeface="Calibri" panose="020F0502020204030204" pitchFamily="34" charset="0"/>
              </a:rPr>
              <a:t>peut servir à plusieurs choses, ça dépend du contexte. »</a:t>
            </a:r>
          </a:p>
          <a:p>
            <a:pPr algn="just"/>
            <a:endParaRPr lang="fr-FR" sz="1200" dirty="0">
              <a:solidFill>
                <a:schemeClr val="tx1"/>
              </a:solidFill>
              <a:effectLst/>
              <a:latin typeface="+mn-lt"/>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F83F7A86-10D4-CD86-8356-FD4DC46EBBF4}"/>
              </a:ext>
            </a:extLst>
          </p:cNvPr>
          <p:cNvSpPr>
            <a:spLocks noGrp="1"/>
          </p:cNvSpPr>
          <p:nvPr>
            <p:ph type="sldNum" sz="quarter" idx="5"/>
          </p:nvPr>
        </p:nvSpPr>
        <p:spPr/>
        <p:txBody>
          <a:bodyPr/>
          <a:lstStyle/>
          <a:p>
            <a:fld id="{DED31AE9-63BD-2C46-83DF-3F7E40509CED}" type="slidenum">
              <a:rPr lang="fr-FR" smtClean="0"/>
              <a:t>12</a:t>
            </a:fld>
            <a:endParaRPr lang="fr-FR" dirty="0"/>
          </a:p>
        </p:txBody>
      </p:sp>
    </p:spTree>
    <p:extLst>
      <p:ext uri="{BB962C8B-B14F-4D97-AF65-F5344CB8AC3E}">
        <p14:creationId xmlns:p14="http://schemas.microsoft.com/office/powerpoint/2010/main" val="171319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1DD59-7F7A-64A4-CC38-11A7A74B52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944A08-430B-C7D6-20BC-627ECA45A03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06FA5A4-44A3-6D2E-EDF2-6637C677D7E2}"/>
              </a:ext>
            </a:extLst>
          </p:cNvPr>
          <p:cNvSpPr>
            <a:spLocks noGrp="1"/>
          </p:cNvSpPr>
          <p:nvPr>
            <p:ph type="body" idx="1"/>
          </p:nvPr>
        </p:nvSpPr>
        <p:spPr/>
        <p:txBody>
          <a:bodyPr/>
          <a:lstStyle/>
          <a:p>
            <a:pPr algn="just"/>
            <a:r>
              <a:rPr lang="fr-FR" sz="1200" b="1" kern="0" dirty="0">
                <a:solidFill>
                  <a:schemeClr val="tx1"/>
                </a:solidFill>
                <a:effectLst/>
                <a:latin typeface="+mn-lt"/>
                <a:ea typeface="Calibri" panose="020F0502020204030204" pitchFamily="34" charset="0"/>
              </a:rPr>
              <a:t>Demander</a:t>
            </a:r>
            <a:r>
              <a:rPr lang="fr-FR" sz="1200" kern="0" dirty="0">
                <a:solidFill>
                  <a:schemeClr val="tx1"/>
                </a:solidFill>
                <a:effectLst/>
                <a:latin typeface="+mn-lt"/>
                <a:ea typeface="Calibri" panose="020F0502020204030204" pitchFamily="34" charset="0"/>
              </a:rPr>
              <a:t> : </a:t>
            </a:r>
            <a:r>
              <a:rPr lang="fr-FR" sz="1200" dirty="0">
                <a:solidFill>
                  <a:schemeClr val="tx1"/>
                </a:solidFill>
                <a:effectLst/>
                <a:latin typeface="+mn-lt"/>
                <a:ea typeface="Calibri" panose="020F0502020204030204" pitchFamily="34" charset="0"/>
              </a:rPr>
              <a:t>« Les prépositions servent à introduire un complément, complément du nom, complément du verbe ou complément de phrase… Mais à quoi ils ressemblent, ces compléments ? Qu’est-ce qu’on trouve après une préposition ? »</a:t>
            </a:r>
          </a:p>
          <a:p>
            <a:pPr algn="just"/>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a:t>
            </a:r>
          </a:p>
          <a:p>
            <a:pPr algn="just"/>
            <a:r>
              <a:rPr lang="fr-FR" sz="1200" dirty="0">
                <a:solidFill>
                  <a:schemeClr val="tx1"/>
                </a:solidFill>
                <a:effectLst/>
                <a:latin typeface="+mn-lt"/>
                <a:ea typeface="Calibri" panose="020F0502020204030204" pitchFamily="34" charset="0"/>
              </a:rPr>
              <a:t>On trouve derrière la préposition :</a:t>
            </a:r>
          </a:p>
          <a:p>
            <a:pPr algn="just">
              <a:buFontTx/>
              <a:buNone/>
            </a:pPr>
            <a:r>
              <a:rPr lang="fr-FR" sz="1200" dirty="0">
                <a:solidFill>
                  <a:schemeClr val="tx1"/>
                </a:solidFill>
                <a:effectLst/>
                <a:latin typeface="+mn-lt"/>
                <a:ea typeface="Calibri" panose="020F0502020204030204" pitchFamily="34" charset="0"/>
              </a:rPr>
              <a:t>- un groupe du nom : </a:t>
            </a:r>
            <a:r>
              <a:rPr lang="fr-FR" sz="1200" b="1" i="1" dirty="0">
                <a:solidFill>
                  <a:schemeClr val="tx1"/>
                </a:solidFill>
                <a:effectLst/>
                <a:latin typeface="+mn-lt"/>
                <a:ea typeface="Calibri" panose="020F0502020204030204" pitchFamily="34" charset="0"/>
              </a:rPr>
              <a:t>sur </a:t>
            </a:r>
            <a:r>
              <a:rPr lang="fr-FR" sz="1200" i="1" dirty="0">
                <a:solidFill>
                  <a:schemeClr val="tx1"/>
                </a:solidFill>
                <a:effectLst/>
                <a:latin typeface="+mn-lt"/>
                <a:ea typeface="Calibri" panose="020F0502020204030204" pitchFamily="34" charset="0"/>
              </a:rPr>
              <a:t>la montagne</a:t>
            </a:r>
            <a:r>
              <a:rPr lang="fr-FR" sz="1200" dirty="0">
                <a:solidFill>
                  <a:schemeClr val="tx1"/>
                </a:solidFill>
                <a:effectLst/>
                <a:latin typeface="+mn-lt"/>
                <a:ea typeface="Calibri" panose="020F0502020204030204" pitchFamily="34" charset="0"/>
              </a:rPr>
              <a:t> ; </a:t>
            </a:r>
            <a:r>
              <a:rPr lang="fr-FR" sz="1200" b="1" i="1" dirty="0">
                <a:solidFill>
                  <a:schemeClr val="tx1"/>
                </a:solidFill>
                <a:effectLst/>
                <a:latin typeface="+mn-lt"/>
                <a:ea typeface="Calibri" panose="020F0502020204030204" pitchFamily="34" charset="0"/>
              </a:rPr>
              <a:t>de</a:t>
            </a:r>
            <a:r>
              <a:rPr lang="fr-FR" sz="1200" i="1" dirty="0">
                <a:solidFill>
                  <a:schemeClr val="tx1"/>
                </a:solidFill>
                <a:effectLst/>
                <a:latin typeface="+mn-lt"/>
                <a:ea typeface="Calibri" panose="020F0502020204030204" pitchFamily="34" charset="0"/>
              </a:rPr>
              <a:t> la montagne</a:t>
            </a:r>
            <a:endParaRPr lang="fr-FR" sz="1200" dirty="0">
              <a:solidFill>
                <a:schemeClr val="tx1"/>
              </a:solidFill>
              <a:effectLst/>
              <a:latin typeface="+mn-lt"/>
              <a:ea typeface="Calibri" panose="020F0502020204030204" pitchFamily="34" charset="0"/>
            </a:endParaRPr>
          </a:p>
          <a:p>
            <a:pPr algn="just">
              <a:buFontTx/>
              <a:buNone/>
            </a:pPr>
            <a:r>
              <a:rPr lang="fr-FR" sz="1200" dirty="0">
                <a:solidFill>
                  <a:schemeClr val="tx1"/>
                </a:solidFill>
                <a:effectLst/>
                <a:latin typeface="+mn-lt"/>
                <a:ea typeface="Calibri" panose="020F0502020204030204" pitchFamily="34" charset="0"/>
              </a:rPr>
              <a:t>- un nom tout seul : </a:t>
            </a:r>
            <a:r>
              <a:rPr lang="fr-FR" sz="1200" b="1" i="1" dirty="0">
                <a:solidFill>
                  <a:schemeClr val="tx1"/>
                </a:solidFill>
                <a:effectLst/>
                <a:latin typeface="+mn-lt"/>
                <a:ea typeface="Calibri" panose="020F0502020204030204" pitchFamily="34" charset="0"/>
              </a:rPr>
              <a:t>de</a:t>
            </a:r>
            <a:r>
              <a:rPr lang="fr-FR" sz="1200" i="1" dirty="0">
                <a:solidFill>
                  <a:schemeClr val="tx1"/>
                </a:solidFill>
                <a:effectLst/>
                <a:latin typeface="+mn-lt"/>
                <a:ea typeface="Calibri" panose="020F0502020204030204" pitchFamily="34" charset="0"/>
              </a:rPr>
              <a:t> neige</a:t>
            </a:r>
            <a:endParaRPr lang="fr-FR" sz="1200" dirty="0">
              <a:solidFill>
                <a:schemeClr val="tx1"/>
              </a:solidFill>
              <a:effectLst/>
              <a:latin typeface="+mn-lt"/>
              <a:ea typeface="Calibri" panose="020F0502020204030204" pitchFamily="34" charset="0"/>
            </a:endParaRPr>
          </a:p>
          <a:p>
            <a:pPr algn="just">
              <a:buFontTx/>
              <a:buNone/>
            </a:pPr>
            <a:r>
              <a:rPr lang="fr-FR" sz="1200" dirty="0">
                <a:solidFill>
                  <a:schemeClr val="tx1"/>
                </a:solidFill>
                <a:effectLst/>
                <a:latin typeface="+mn-lt"/>
                <a:ea typeface="Calibri" panose="020F0502020204030204" pitchFamily="34" charset="0"/>
              </a:rPr>
              <a:t>- un pronom : </a:t>
            </a:r>
            <a:r>
              <a:rPr lang="fr-FR" sz="1200" b="1" i="1" dirty="0">
                <a:solidFill>
                  <a:schemeClr val="tx1"/>
                </a:solidFill>
                <a:effectLst/>
                <a:latin typeface="+mn-lt"/>
                <a:ea typeface="Calibri" panose="020F0502020204030204" pitchFamily="34" charset="0"/>
              </a:rPr>
              <a:t>avec</a:t>
            </a:r>
            <a:r>
              <a:rPr lang="fr-FR" sz="1200" i="1" dirty="0">
                <a:solidFill>
                  <a:schemeClr val="tx1"/>
                </a:solidFill>
                <a:effectLst/>
                <a:latin typeface="+mn-lt"/>
                <a:ea typeface="Calibri" panose="020F0502020204030204" pitchFamily="34" charset="0"/>
              </a:rPr>
              <a:t> lui</a:t>
            </a:r>
            <a:endParaRPr lang="fr-FR" sz="1200" dirty="0">
              <a:solidFill>
                <a:schemeClr val="tx1"/>
              </a:solidFill>
              <a:effectLst/>
              <a:latin typeface="+mn-lt"/>
              <a:ea typeface="Calibri" panose="020F0502020204030204" pitchFamily="34" charset="0"/>
            </a:endParaRPr>
          </a:p>
          <a:p>
            <a:pPr marL="0" indent="0" algn="just">
              <a:buFontTx/>
              <a:buNone/>
            </a:pPr>
            <a:r>
              <a:rPr lang="fr-FR" sz="1200" dirty="0">
                <a:solidFill>
                  <a:schemeClr val="tx1"/>
                </a:solidFill>
                <a:effectLst/>
                <a:latin typeface="+mn-lt"/>
                <a:ea typeface="Calibri" panose="020F0502020204030204" pitchFamily="34" charset="0"/>
              </a:rPr>
              <a:t>- un infinitif : </a:t>
            </a:r>
            <a:r>
              <a:rPr lang="fr-FR" sz="1200" b="1" i="1" dirty="0">
                <a:solidFill>
                  <a:schemeClr val="tx1"/>
                </a:solidFill>
                <a:effectLst/>
                <a:latin typeface="+mn-lt"/>
                <a:ea typeface="Calibri" panose="020F0502020204030204" pitchFamily="34" charset="0"/>
              </a:rPr>
              <a:t>pour</a:t>
            </a:r>
            <a:r>
              <a:rPr lang="fr-FR" sz="1200" i="1" dirty="0">
                <a:solidFill>
                  <a:schemeClr val="tx1"/>
                </a:solidFill>
                <a:effectLst/>
                <a:latin typeface="+mn-lt"/>
                <a:ea typeface="Calibri" panose="020F0502020204030204" pitchFamily="34" charset="0"/>
              </a:rPr>
              <a:t> s’acheter un futon</a:t>
            </a:r>
          </a:p>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Après une préposition, on trouve un groupe du nom, ou ce qui peut tenir le rôle d’un nom, c’est-à-dire un pronom, un infinitif... </a:t>
            </a:r>
          </a:p>
          <a:p>
            <a:pPr algn="just"/>
            <a:r>
              <a:rPr lang="fr-FR" sz="1200" dirty="0">
                <a:solidFill>
                  <a:schemeClr val="tx1"/>
                </a:solidFill>
                <a:effectLst/>
                <a:latin typeface="+mn-lt"/>
                <a:ea typeface="Calibri" panose="020F0502020204030204" pitchFamily="34" charset="0"/>
              </a:rPr>
              <a:t>Parfois, le nom est tout seul, sans déterminant. »</a:t>
            </a:r>
          </a:p>
          <a:p>
            <a:pPr algn="just"/>
            <a:endParaRPr lang="fr-FR" sz="1200" dirty="0">
              <a:solidFill>
                <a:schemeClr val="tx1"/>
              </a:solidFill>
              <a:effectLst/>
              <a:latin typeface="+mn-lt"/>
              <a:ea typeface="Calibri" panose="020F0502020204030204" pitchFamily="34" charset="0"/>
            </a:endParaRPr>
          </a:p>
          <a:p>
            <a:pPr algn="just"/>
            <a:r>
              <a:rPr lang="fr-FR" sz="1200" b="1" dirty="0">
                <a:solidFill>
                  <a:schemeClr val="tx1"/>
                </a:solidFill>
                <a:effectLst/>
                <a:latin typeface="+mn-lt"/>
                <a:ea typeface="Calibri" panose="020F0502020204030204" pitchFamily="34" charset="0"/>
              </a:rPr>
              <a:t>Conclure</a:t>
            </a:r>
            <a:r>
              <a:rPr lang="fr-FR" sz="1200" dirty="0">
                <a:solidFill>
                  <a:schemeClr val="tx1"/>
                </a:solidFill>
                <a:effectLst/>
                <a:latin typeface="+mn-lt"/>
                <a:ea typeface="Calibri" panose="020F0502020204030204" pitchFamily="34" charset="0"/>
              </a:rPr>
              <a:t> : « Les prépositions permettent d’introduire dans la phrase des compléments, de nom, de verbe ou de phrase. Certaines ont un sens bien clair – elles disent le lieu, le but… D’autres disent qu’il y a un lien, mais sans préciser : il faut le deviner.</a:t>
            </a:r>
          </a:p>
          <a:p>
            <a:pPr algn="just"/>
            <a:r>
              <a:rPr lang="fr-FR" sz="1200" dirty="0">
                <a:solidFill>
                  <a:schemeClr val="tx1"/>
                </a:solidFill>
                <a:effectLst/>
                <a:latin typeface="+mn-lt"/>
                <a:ea typeface="Calibri" panose="020F0502020204030204" pitchFamily="34" charset="0"/>
              </a:rPr>
              <a:t>Les prépositions sont devant des noms, des groupes du noms, des pronoms ou des infinitifs. »</a:t>
            </a:r>
          </a:p>
          <a:p>
            <a:pPr algn="just"/>
            <a:endParaRPr lang="fr-FR" sz="1800" dirty="0">
              <a:effectLst/>
              <a:latin typeface="Times New Roman" panose="02020603050405020304" pitchFamily="18"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818BD53C-1CED-9711-380A-B8E424A3000C}"/>
              </a:ext>
            </a:extLst>
          </p:cNvPr>
          <p:cNvSpPr>
            <a:spLocks noGrp="1"/>
          </p:cNvSpPr>
          <p:nvPr>
            <p:ph type="sldNum" sz="quarter" idx="5"/>
          </p:nvPr>
        </p:nvSpPr>
        <p:spPr/>
        <p:txBody>
          <a:bodyPr/>
          <a:lstStyle/>
          <a:p>
            <a:fld id="{DED31AE9-63BD-2C46-83DF-3F7E40509CED}" type="slidenum">
              <a:rPr lang="fr-FR" smtClean="0"/>
              <a:t>13</a:t>
            </a:fld>
            <a:endParaRPr lang="fr-FR" dirty="0"/>
          </a:p>
        </p:txBody>
      </p:sp>
    </p:spTree>
    <p:extLst>
      <p:ext uri="{BB962C8B-B14F-4D97-AF65-F5344CB8AC3E}">
        <p14:creationId xmlns:p14="http://schemas.microsoft.com/office/powerpoint/2010/main" val="4210530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14</a:t>
            </a:fld>
            <a:endParaRPr lang="fr-FR" dirty="0"/>
          </a:p>
        </p:txBody>
      </p:sp>
    </p:spTree>
    <p:extLst>
      <p:ext uri="{BB962C8B-B14F-4D97-AF65-F5344CB8AC3E}">
        <p14:creationId xmlns:p14="http://schemas.microsoft.com/office/powerpoint/2010/main" val="3500233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3 – </a:t>
            </a:r>
            <a:r>
              <a:rPr lang="fr-FR" sz="1200" b="1" i="1" dirty="0">
                <a:solidFill>
                  <a:schemeClr val="tx1"/>
                </a:solidFill>
                <a:latin typeface="+mn-lt"/>
              </a:rPr>
              <a:t>Complètement et observation </a:t>
            </a:r>
            <a:r>
              <a:rPr lang="fr-FR" sz="1200" b="1" dirty="0">
                <a:solidFill>
                  <a:schemeClr val="tx1"/>
                </a:solidFill>
                <a:latin typeface="+mn-lt"/>
              </a:rPr>
              <a:t>– Catégoriser les adverbes</a:t>
            </a: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rPr>
              <a:t>Lire, sans la montrer</a:t>
            </a:r>
            <a:r>
              <a:rPr lang="fr-FR" sz="1200" dirty="0">
                <a:solidFill>
                  <a:schemeClr val="tx1"/>
                </a:solidFill>
                <a:effectLst/>
                <a:latin typeface="+mn-lt"/>
                <a:ea typeface="Calibri" panose="020F0502020204030204" pitchFamily="34" charset="0"/>
              </a:rPr>
              <a:t>, la suite du texte privée de ses adverbes et </a:t>
            </a:r>
            <a:r>
              <a:rPr lang="fr-FR" sz="1200" b="1" dirty="0">
                <a:solidFill>
                  <a:schemeClr val="tx1"/>
                </a:solidFill>
                <a:effectLst/>
                <a:latin typeface="+mn-lt"/>
                <a:ea typeface="Calibri" panose="020F0502020204030204" pitchFamily="34" charset="0"/>
              </a:rPr>
              <a:t>demander</a:t>
            </a:r>
            <a:r>
              <a:rPr lang="fr-FR" sz="1200" dirty="0">
                <a:solidFill>
                  <a:schemeClr val="tx1"/>
                </a:solidFill>
                <a:effectLst/>
                <a:latin typeface="+mn-lt"/>
                <a:ea typeface="Calibri" panose="020F0502020204030204" pitchFamily="34" charset="0"/>
              </a:rPr>
              <a:t> : « Est-ce que vous trouvez que ce texte va bien ? »</a:t>
            </a:r>
          </a:p>
          <a:p>
            <a:r>
              <a:rPr lang="fr-FR" sz="1200" dirty="0">
                <a:solidFill>
                  <a:schemeClr val="tx1"/>
                </a:solidFill>
                <a:effectLst/>
                <a:latin typeface="+mn-lt"/>
                <a:ea typeface="Calibri" panose="020F0502020204030204" pitchFamily="34" charset="0"/>
              </a:rPr>
              <a:t> </a:t>
            </a:r>
          </a:p>
          <a:p>
            <a:pPr algn="just"/>
            <a:r>
              <a:rPr lang="fr-FR" sz="1200" dirty="0">
                <a:solidFill>
                  <a:schemeClr val="tx1"/>
                </a:solidFill>
                <a:effectLst/>
                <a:latin typeface="+mn-lt"/>
                <a:ea typeface="Calibri" panose="020F0502020204030204" pitchFamily="34" charset="0"/>
              </a:rPr>
              <a:t>Il entendit ce bruit étrange : "</a:t>
            </a:r>
            <a:r>
              <a:rPr lang="fr-FR" sz="1200" dirty="0" err="1">
                <a:solidFill>
                  <a:schemeClr val="tx1"/>
                </a:solidFill>
                <a:effectLst/>
                <a:latin typeface="+mn-lt"/>
                <a:ea typeface="Calibri" panose="020F0502020204030204" pitchFamily="34" charset="0"/>
              </a:rPr>
              <a:t>Gosso</a:t>
            </a:r>
            <a:r>
              <a:rPr lang="fr-FR" sz="1200" dirty="0">
                <a:solidFill>
                  <a:schemeClr val="tx1"/>
                </a:solidFill>
                <a:effectLst/>
                <a:latin typeface="+mn-lt"/>
                <a:ea typeface="Calibri" panose="020F0502020204030204" pitchFamily="34" charset="0"/>
              </a:rPr>
              <a:t> - </a:t>
            </a:r>
            <a:r>
              <a:rPr lang="fr-FR" sz="1200" dirty="0" err="1">
                <a:solidFill>
                  <a:schemeClr val="tx1"/>
                </a:solidFill>
                <a:effectLst/>
                <a:latin typeface="+mn-lt"/>
                <a:ea typeface="Calibri" panose="020F0502020204030204" pitchFamily="34" charset="0"/>
              </a:rPr>
              <a:t>Gosso</a:t>
            </a:r>
            <a:r>
              <a:rPr lang="fr-FR" sz="1200" dirty="0">
                <a:solidFill>
                  <a:schemeClr val="tx1"/>
                </a:solidFill>
                <a:effectLst/>
                <a:latin typeface="+mn-lt"/>
                <a:ea typeface="Calibri" panose="020F0502020204030204" pitchFamily="34" charset="0"/>
              </a:rPr>
              <a:t>."  Quelque chose bougeait dans un buisson, près de lui.  "Oh !  Serait-ce un renard ?" se demanda-t-il.  Il s’approcha du buisson et aperçut une magnifique aile blanche qui s'agitait en tous sens.  "Mais c'est une grue !" s'exclama-t-il.  "Une grue prise au piège !"  Il s'approcha de l'oiseau et le rassura : "… bouge …, pauvre grue.  Je vais te libérer."  Et il se pencha sur la patte de l'oiseau et commença à défaire le nœud du piège.</a:t>
            </a:r>
          </a:p>
          <a:p>
            <a:r>
              <a:rPr lang="fr-FR" sz="1200" dirty="0">
                <a:solidFill>
                  <a:schemeClr val="tx1"/>
                </a:solidFill>
                <a:effectLst/>
                <a:latin typeface="+mn-lt"/>
                <a:ea typeface="Calibri" panose="020F0502020204030204" pitchFamily="34" charset="0"/>
              </a:rPr>
              <a:t> </a:t>
            </a:r>
          </a:p>
          <a:p>
            <a:r>
              <a:rPr lang="fr-FR" sz="1200" u="sng" dirty="0">
                <a:solidFill>
                  <a:schemeClr val="tx1"/>
                </a:solidFill>
                <a:effectLst/>
                <a:latin typeface="+mn-lt"/>
                <a:ea typeface="Calibri" panose="020F0502020204030204" pitchFamily="34" charset="0"/>
              </a:rPr>
              <a:t>Réponse attendue </a:t>
            </a:r>
            <a:r>
              <a:rPr lang="fr-FR" sz="1200" dirty="0">
                <a:solidFill>
                  <a:schemeClr val="tx1"/>
                </a:solidFill>
                <a:effectLst/>
                <a:latin typeface="+mn-lt"/>
                <a:ea typeface="Calibri" panose="020F0502020204030204" pitchFamily="34" charset="0"/>
              </a:rPr>
              <a:t>: </a:t>
            </a:r>
          </a:p>
          <a:p>
            <a:r>
              <a:rPr lang="fr-FR" sz="1200" dirty="0">
                <a:solidFill>
                  <a:schemeClr val="tx1"/>
                </a:solidFill>
                <a:effectLst/>
                <a:latin typeface="+mn-lt"/>
                <a:ea typeface="Calibri" panose="020F0502020204030204" pitchFamily="34" charset="0"/>
              </a:rPr>
              <a:t>C’est bizarre que le charbonnier dise « bouge » à l’oiseau… D’habitude, on dit le contraire « Bouge pas ! »</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15</a:t>
            </a:fld>
            <a:endParaRPr lang="fr-FR" dirty="0"/>
          </a:p>
        </p:txBody>
      </p:sp>
    </p:spTree>
    <p:extLst>
      <p:ext uri="{BB962C8B-B14F-4D97-AF65-F5344CB8AC3E}">
        <p14:creationId xmlns:p14="http://schemas.microsoft.com/office/powerpoint/2010/main" val="2451805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rPr>
              <a:t>Expliquer</a:t>
            </a:r>
            <a:r>
              <a:rPr lang="fr-FR" sz="1200" dirty="0">
                <a:solidFill>
                  <a:schemeClr val="tx1"/>
                </a:solidFill>
                <a:effectLst/>
                <a:latin typeface="+mn-lt"/>
                <a:ea typeface="Calibri" panose="020F0502020204030204" pitchFamily="34" charset="0"/>
              </a:rPr>
              <a:t> : « Vous avez raison, j’ai enlevé </a:t>
            </a:r>
            <a:r>
              <a:rPr lang="fr-FR" sz="1200" i="1" dirty="0">
                <a:solidFill>
                  <a:schemeClr val="tx1"/>
                </a:solidFill>
                <a:effectLst/>
                <a:latin typeface="+mn-lt"/>
                <a:ea typeface="Calibri" panose="020F0502020204030204" pitchFamily="34" charset="0"/>
              </a:rPr>
              <a:t>ne… pas.</a:t>
            </a:r>
            <a:r>
              <a:rPr lang="fr-FR" sz="1200" dirty="0">
                <a:solidFill>
                  <a:schemeClr val="tx1"/>
                </a:solidFill>
                <a:effectLst/>
                <a:latin typeface="+mn-lt"/>
                <a:ea typeface="Calibri" panose="020F0502020204030204" pitchFamily="34" charset="0"/>
              </a:rPr>
              <a:t> C’est un adverbe qui rend la phrase négative. Il encadre le verbe. </a:t>
            </a:r>
          </a:p>
          <a:p>
            <a:pPr algn="just"/>
            <a:r>
              <a:rPr lang="fr-FR" sz="1200" dirty="0">
                <a:solidFill>
                  <a:schemeClr val="tx1"/>
                </a:solidFill>
                <a:effectLst/>
                <a:latin typeface="+mn-lt"/>
                <a:ea typeface="Calibri" panose="020F0502020204030204" pitchFamily="34" charset="0"/>
              </a:rPr>
              <a:t>En fait, j’ai enlevé du texte tous les mots qui sont d’une même classe grammaticale, j’ai enlevé tous les adverbes. Mais il y a plusieurs sortes d’adverbe. Vous avez déjà trouvé une sorte : les adverbes négatifs.</a:t>
            </a:r>
          </a:p>
          <a:p>
            <a:pPr algn="just"/>
            <a:r>
              <a:rPr lang="fr-FR" sz="1200" dirty="0">
                <a:solidFill>
                  <a:schemeClr val="tx1"/>
                </a:solidFill>
                <a:effectLst/>
                <a:latin typeface="+mn-lt"/>
                <a:ea typeface="Calibri" panose="020F0502020204030204" pitchFamily="34" charset="0"/>
              </a:rPr>
              <a:t>Mais les autres adverbes que j'ai enlevés ne sont pas obligatoires dans la phrase, c'est pour ça que vous </a:t>
            </a:r>
            <a:r>
              <a:rPr lang="fr-FR" sz="1200" dirty="0" err="1">
                <a:solidFill>
                  <a:schemeClr val="tx1"/>
                </a:solidFill>
                <a:effectLst/>
                <a:latin typeface="+mn-lt"/>
                <a:ea typeface="Calibri" panose="020F0502020204030204" pitchFamily="34" charset="0"/>
              </a:rPr>
              <a:t>n"avez</a:t>
            </a:r>
            <a:r>
              <a:rPr lang="fr-FR" sz="1200" dirty="0">
                <a:solidFill>
                  <a:schemeClr val="tx1"/>
                </a:solidFill>
                <a:effectLst/>
                <a:latin typeface="+mn-lt"/>
                <a:ea typeface="Calibri" panose="020F0502020204030204" pitchFamily="34" charset="0"/>
              </a:rPr>
              <a:t> pas deviné qu'ils manquaient.  »</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16</a:t>
            </a:fld>
            <a:endParaRPr lang="fr-FR" dirty="0"/>
          </a:p>
        </p:txBody>
      </p:sp>
    </p:spTree>
    <p:extLst>
      <p:ext uri="{BB962C8B-B14F-4D97-AF65-F5344CB8AC3E}">
        <p14:creationId xmlns:p14="http://schemas.microsoft.com/office/powerpoint/2010/main" val="2352490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17</a:t>
            </a:fld>
            <a:endParaRPr lang="fr-FR" dirty="0"/>
          </a:p>
        </p:txBody>
      </p:sp>
    </p:spTree>
    <p:extLst>
      <p:ext uri="{BB962C8B-B14F-4D97-AF65-F5344CB8AC3E}">
        <p14:creationId xmlns:p14="http://schemas.microsoft.com/office/powerpoint/2010/main" val="3899639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0D955-33CA-F373-288B-BA75DD27412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1EE98E-DDE6-7BB5-3AF9-88DEB9079E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44DB994-A477-596C-6987-FF849D74D3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la suite du texte amputé de ses adverbes et une liste d’adverbes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puis </a:t>
            </a:r>
            <a:r>
              <a:rPr lang="fr-FR" sz="1200" b="1" dirty="0">
                <a:solidFill>
                  <a:schemeClr val="tx1"/>
                </a:solidFill>
                <a:effectLst/>
                <a:latin typeface="+mn-lt"/>
                <a:ea typeface="Calibri" panose="020F0502020204030204" pitchFamily="34" charset="0"/>
              </a:rPr>
              <a:t>donner la consigne </a:t>
            </a:r>
            <a:r>
              <a:rPr lang="fr-FR" sz="1200" dirty="0">
                <a:solidFill>
                  <a:schemeClr val="tx1"/>
                </a:solidFill>
                <a:effectLst/>
                <a:latin typeface="+mn-lt"/>
                <a:ea typeface="Calibri" panose="020F0502020204030204" pitchFamily="34" charset="0"/>
              </a:rPr>
              <a:t>: « Parmi la liste d’adverbes, trouvez les adverbes qu’on peut mettre à la place des trous. »</a:t>
            </a:r>
          </a:p>
          <a:p>
            <a:endParaRPr lang="fr-FR" dirty="0"/>
          </a:p>
        </p:txBody>
      </p:sp>
      <p:sp>
        <p:nvSpPr>
          <p:cNvPr id="4" name="Espace réservé du numéro de diapositive 3">
            <a:extLst>
              <a:ext uri="{FF2B5EF4-FFF2-40B4-BE49-F238E27FC236}">
                <a16:creationId xmlns:a16="http://schemas.microsoft.com/office/drawing/2014/main" id="{4C0F1EC9-63D6-13C4-26D5-8B7EB0785D0C}"/>
              </a:ext>
            </a:extLst>
          </p:cNvPr>
          <p:cNvSpPr>
            <a:spLocks noGrp="1"/>
          </p:cNvSpPr>
          <p:nvPr>
            <p:ph type="sldNum" sz="quarter" idx="5"/>
          </p:nvPr>
        </p:nvSpPr>
        <p:spPr/>
        <p:txBody>
          <a:bodyPr/>
          <a:lstStyle/>
          <a:p>
            <a:fld id="{DED31AE9-63BD-2C46-83DF-3F7E40509CED}" type="slidenum">
              <a:rPr lang="fr-FR" smtClean="0"/>
              <a:t>18</a:t>
            </a:fld>
            <a:endParaRPr lang="fr-FR" dirty="0"/>
          </a:p>
        </p:txBody>
      </p:sp>
    </p:spTree>
    <p:extLst>
      <p:ext uri="{BB962C8B-B14F-4D97-AF65-F5344CB8AC3E}">
        <p14:creationId xmlns:p14="http://schemas.microsoft.com/office/powerpoint/2010/main" val="247971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Demander</a:t>
            </a:r>
            <a:r>
              <a:rPr lang="fr-FR" dirty="0">
                <a:solidFill>
                  <a:schemeClr val="tx1"/>
                </a:solidFill>
              </a:rPr>
              <a:t> : « Qu’est-ce que vous proposez pour ces trous ? »</a:t>
            </a:r>
          </a:p>
          <a:p>
            <a:r>
              <a:rPr lang="fr-FR" dirty="0">
                <a:solidFill>
                  <a:schemeClr val="tx1"/>
                </a:solidFill>
              </a:rPr>
              <a:t>Recueillir les propositions des élèves.</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19</a:t>
            </a:fld>
            <a:endParaRPr lang="fr-FR" dirty="0"/>
          </a:p>
        </p:txBody>
      </p:sp>
    </p:spTree>
    <p:extLst>
      <p:ext uri="{BB962C8B-B14F-4D97-AF65-F5344CB8AC3E}">
        <p14:creationId xmlns:p14="http://schemas.microsoft.com/office/powerpoint/2010/main" val="232099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D7726-2784-8BD4-026C-7F6AEA647D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B27D94-F725-ED46-F716-9090DEEB22E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EC22252-AC7C-A97A-3841-47A5ABA8505D}"/>
              </a:ext>
            </a:extLst>
          </p:cNvPr>
          <p:cNvSpPr>
            <a:spLocks noGrp="1"/>
          </p:cNvSpPr>
          <p:nvPr>
            <p:ph type="body" idx="1"/>
          </p:nvPr>
        </p:nvSpPr>
        <p:spPr/>
        <p:txBody>
          <a:bodyPr/>
          <a:lstStyle/>
          <a:p>
            <a:r>
              <a:rPr lang="fr-FR" sz="1200" b="1" dirty="0">
                <a:solidFill>
                  <a:schemeClr val="tx1"/>
                </a:solidFill>
                <a:latin typeface="+mn-lt"/>
              </a:rPr>
              <a:t>Demander</a:t>
            </a:r>
            <a:r>
              <a:rPr lang="fr-FR" sz="1200" dirty="0">
                <a:solidFill>
                  <a:schemeClr val="tx1"/>
                </a:solidFill>
                <a:latin typeface="+mn-lt"/>
              </a:rPr>
              <a:t> : « Qu’est-ce que disent les adverbes que vous avez ajoutés ? »</a:t>
            </a:r>
          </a:p>
          <a:p>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Ça dit comment il bouge, comment il se déplace (</a:t>
            </a:r>
            <a:r>
              <a:rPr lang="fr-FR" sz="1200" i="1" dirty="0">
                <a:solidFill>
                  <a:schemeClr val="tx1"/>
                </a:solidFill>
                <a:effectLst/>
                <a:latin typeface="+mn-lt"/>
                <a:ea typeface="Times New Roman" panose="02020603050405020304" pitchFamily="18" charset="0"/>
              </a:rPr>
              <a:t>doucement, délicatement</a:t>
            </a:r>
            <a:r>
              <a:rPr lang="fr-FR" sz="1200" dirty="0">
                <a:solidFill>
                  <a:schemeClr val="tx1"/>
                </a:solidFill>
                <a:effectLst/>
                <a:latin typeface="+mn-lt"/>
                <a:ea typeface="Times New Roman" panose="02020603050405020304" pitchFamily="18" charset="0"/>
              </a:rPr>
              <a:t>) ou alors ça dit quand il bouge (</a:t>
            </a:r>
            <a:r>
              <a:rPr lang="fr-FR" sz="1200" i="1" dirty="0">
                <a:solidFill>
                  <a:schemeClr val="tx1"/>
                </a:solidFill>
                <a:effectLst/>
                <a:latin typeface="+mn-lt"/>
                <a:ea typeface="Times New Roman" panose="02020603050405020304" pitchFamily="18" charset="0"/>
              </a:rPr>
              <a:t>aussitôt</a:t>
            </a:r>
            <a:r>
              <a:rPr lang="fr-FR" sz="1200" dirty="0">
                <a:solidFill>
                  <a:schemeClr val="tx1"/>
                </a:solidFill>
                <a:effectLst/>
                <a:latin typeface="+mn-lt"/>
                <a:ea typeface="Times New Roman" panose="02020603050405020304" pitchFamily="18" charset="0"/>
              </a:rPr>
              <a:t>). Ça dit des circonstances...</a:t>
            </a:r>
          </a:p>
          <a:p>
            <a:endParaRPr lang="fr-FR" dirty="0"/>
          </a:p>
          <a:p>
            <a:endParaRPr lang="fr-FR" dirty="0"/>
          </a:p>
        </p:txBody>
      </p:sp>
      <p:sp>
        <p:nvSpPr>
          <p:cNvPr id="4" name="Espace réservé du numéro de diapositive 3">
            <a:extLst>
              <a:ext uri="{FF2B5EF4-FFF2-40B4-BE49-F238E27FC236}">
                <a16:creationId xmlns:a16="http://schemas.microsoft.com/office/drawing/2014/main" id="{3DF323D1-3A82-6191-C1FB-3DD9EEC7ED90}"/>
              </a:ext>
            </a:extLst>
          </p:cNvPr>
          <p:cNvSpPr>
            <a:spLocks noGrp="1"/>
          </p:cNvSpPr>
          <p:nvPr>
            <p:ph type="sldNum" sz="quarter" idx="5"/>
          </p:nvPr>
        </p:nvSpPr>
        <p:spPr/>
        <p:txBody>
          <a:bodyPr/>
          <a:lstStyle/>
          <a:p>
            <a:fld id="{DED31AE9-63BD-2C46-83DF-3F7E40509CED}" type="slidenum">
              <a:rPr lang="fr-FR" smtClean="0"/>
              <a:t>20</a:t>
            </a:fld>
            <a:endParaRPr lang="fr-FR" dirty="0"/>
          </a:p>
        </p:txBody>
      </p:sp>
    </p:spTree>
    <p:extLst>
      <p:ext uri="{BB962C8B-B14F-4D97-AF65-F5344CB8AC3E}">
        <p14:creationId xmlns:p14="http://schemas.microsoft.com/office/powerpoint/2010/main" val="370511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9FAF8-BFAB-6FAF-08C5-C5B32876F8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1E0996-D8B7-6FCA-F441-B6DBB13DB4C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AB3AD1-8000-D244-7C4E-FC0F2F1EB342}"/>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Qu’est-ce que vous proposez pour ce trou ? »</a:t>
            </a:r>
          </a:p>
          <a:p>
            <a:r>
              <a:rPr lang="fr-FR" dirty="0">
                <a:solidFill>
                  <a:schemeClr val="tx1"/>
                </a:solidFill>
              </a:rPr>
              <a:t>Recueillir les propositions des élèves.</a:t>
            </a:r>
          </a:p>
          <a:p>
            <a:endParaRPr lang="fr-FR" dirty="0"/>
          </a:p>
        </p:txBody>
      </p:sp>
      <p:sp>
        <p:nvSpPr>
          <p:cNvPr id="4" name="Espace réservé du numéro de diapositive 3">
            <a:extLst>
              <a:ext uri="{FF2B5EF4-FFF2-40B4-BE49-F238E27FC236}">
                <a16:creationId xmlns:a16="http://schemas.microsoft.com/office/drawing/2014/main" id="{12986631-9246-0B6E-A8F8-57C7B5ACEF66}"/>
              </a:ext>
            </a:extLst>
          </p:cNvPr>
          <p:cNvSpPr>
            <a:spLocks noGrp="1"/>
          </p:cNvSpPr>
          <p:nvPr>
            <p:ph type="sldNum" sz="quarter" idx="5"/>
          </p:nvPr>
        </p:nvSpPr>
        <p:spPr/>
        <p:txBody>
          <a:bodyPr/>
          <a:lstStyle/>
          <a:p>
            <a:fld id="{DED31AE9-63BD-2C46-83DF-3F7E40509CED}" type="slidenum">
              <a:rPr lang="fr-FR" smtClean="0"/>
              <a:t>21</a:t>
            </a:fld>
            <a:endParaRPr lang="fr-FR" dirty="0"/>
          </a:p>
        </p:txBody>
      </p:sp>
    </p:spTree>
    <p:extLst>
      <p:ext uri="{BB962C8B-B14F-4D97-AF65-F5344CB8AC3E}">
        <p14:creationId xmlns:p14="http://schemas.microsoft.com/office/powerpoint/2010/main" val="1327360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1446B-F856-C6EE-75E4-845DCB6FD6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F9D763-070B-52F6-55B6-EF0467A6D7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546F919-631E-427E-CAB7-ABFDEF3121CE}"/>
              </a:ext>
            </a:extLst>
          </p:cNvPr>
          <p:cNvSpPr>
            <a:spLocks noGrp="1"/>
          </p:cNvSpPr>
          <p:nvPr>
            <p:ph type="body" idx="1"/>
          </p:nvPr>
        </p:nvSpPr>
        <p:spPr/>
        <p:txBody>
          <a:bodyPr/>
          <a:lstStyle/>
          <a:p>
            <a:r>
              <a:rPr lang="fr-FR" sz="1200" b="1" dirty="0">
                <a:solidFill>
                  <a:schemeClr val="tx1"/>
                </a:solidFill>
                <a:latin typeface="+mn-lt"/>
              </a:rPr>
              <a:t>Demander</a:t>
            </a:r>
            <a:r>
              <a:rPr lang="fr-FR" sz="1200" dirty="0">
                <a:solidFill>
                  <a:schemeClr val="tx1"/>
                </a:solidFill>
                <a:latin typeface="+mn-lt"/>
              </a:rPr>
              <a:t> : « Qu’est-ce que disent les adverbes que vous avez ajoutés ? »</a:t>
            </a:r>
          </a:p>
          <a:p>
            <a:r>
              <a:rPr lang="fr-FR" sz="1200" u="sng" dirty="0">
                <a:solidFill>
                  <a:schemeClr val="tx1"/>
                </a:solidFill>
                <a:latin typeface="+mn-lt"/>
              </a:rPr>
              <a:t>Réponse attendue </a:t>
            </a:r>
            <a:r>
              <a:rPr lang="fr-FR" sz="1200" dirty="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Ça dit </a:t>
            </a:r>
            <a:r>
              <a:rPr lang="fr-FR" sz="1200" kern="0" dirty="0">
                <a:solidFill>
                  <a:schemeClr val="tx1"/>
                </a:solidFill>
                <a:effectLst/>
                <a:latin typeface="+mn-lt"/>
                <a:ea typeface="Times New Roman" panose="02020603050405020304" pitchFamily="18" charset="0"/>
              </a:rPr>
              <a:t>quand il va la libérer.</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a:extLst>
              <a:ext uri="{FF2B5EF4-FFF2-40B4-BE49-F238E27FC236}">
                <a16:creationId xmlns:a16="http://schemas.microsoft.com/office/drawing/2014/main" id="{F62E29B1-B945-1439-3A66-E8498D7B6E5D}"/>
              </a:ext>
            </a:extLst>
          </p:cNvPr>
          <p:cNvSpPr>
            <a:spLocks noGrp="1"/>
          </p:cNvSpPr>
          <p:nvPr>
            <p:ph type="sldNum" sz="quarter" idx="5"/>
          </p:nvPr>
        </p:nvSpPr>
        <p:spPr/>
        <p:txBody>
          <a:bodyPr/>
          <a:lstStyle/>
          <a:p>
            <a:fld id="{DED31AE9-63BD-2C46-83DF-3F7E40509CED}" type="slidenum">
              <a:rPr lang="fr-FR" smtClean="0"/>
              <a:t>22</a:t>
            </a:fld>
            <a:endParaRPr lang="fr-FR" dirty="0"/>
          </a:p>
        </p:txBody>
      </p:sp>
    </p:spTree>
    <p:extLst>
      <p:ext uri="{BB962C8B-B14F-4D97-AF65-F5344CB8AC3E}">
        <p14:creationId xmlns:p14="http://schemas.microsoft.com/office/powerpoint/2010/main" val="2195788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23</a:t>
            </a:fld>
            <a:endParaRPr lang="fr-FR" dirty="0"/>
          </a:p>
        </p:txBody>
      </p:sp>
    </p:spTree>
    <p:extLst>
      <p:ext uri="{BB962C8B-B14F-4D97-AF65-F5344CB8AC3E}">
        <p14:creationId xmlns:p14="http://schemas.microsoft.com/office/powerpoint/2010/main" val="2543849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D064-C44F-9D91-40D3-69ADDD6B4D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190085-6C75-DB53-2541-CBB5140AC5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E780975-C98D-F08E-1B1D-7D731B3501A4}"/>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Qu’est-ce que vous proposez pour ce trou ? »</a:t>
            </a:r>
          </a:p>
          <a:p>
            <a:r>
              <a:rPr lang="fr-FR" dirty="0">
                <a:solidFill>
                  <a:schemeClr val="tx1"/>
                </a:solidFill>
              </a:rPr>
              <a:t>Recueillir les propositions des élèves.</a:t>
            </a:r>
          </a:p>
          <a:p>
            <a:endParaRPr lang="fr-FR" dirty="0"/>
          </a:p>
        </p:txBody>
      </p:sp>
      <p:sp>
        <p:nvSpPr>
          <p:cNvPr id="4" name="Espace réservé du numéro de diapositive 3">
            <a:extLst>
              <a:ext uri="{FF2B5EF4-FFF2-40B4-BE49-F238E27FC236}">
                <a16:creationId xmlns:a16="http://schemas.microsoft.com/office/drawing/2014/main" id="{CA6F878D-AF49-B8F7-42A6-9D67563F2044}"/>
              </a:ext>
            </a:extLst>
          </p:cNvPr>
          <p:cNvSpPr>
            <a:spLocks noGrp="1"/>
          </p:cNvSpPr>
          <p:nvPr>
            <p:ph type="sldNum" sz="quarter" idx="5"/>
          </p:nvPr>
        </p:nvSpPr>
        <p:spPr/>
        <p:txBody>
          <a:bodyPr/>
          <a:lstStyle/>
          <a:p>
            <a:fld id="{DED31AE9-63BD-2C46-83DF-3F7E40509CED}" type="slidenum">
              <a:rPr lang="fr-FR" smtClean="0"/>
              <a:t>24</a:t>
            </a:fld>
            <a:endParaRPr lang="fr-FR" dirty="0"/>
          </a:p>
        </p:txBody>
      </p:sp>
    </p:spTree>
    <p:extLst>
      <p:ext uri="{BB962C8B-B14F-4D97-AF65-F5344CB8AC3E}">
        <p14:creationId xmlns:p14="http://schemas.microsoft.com/office/powerpoint/2010/main" val="153555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8F598-D874-143C-3F5B-04D3D8EBC9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3882F6-DDE0-2296-127B-0DA1CB7613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8A0FE6A-BF20-FFF5-8084-93E71D1B329F}"/>
              </a:ext>
            </a:extLst>
          </p:cNvPr>
          <p:cNvSpPr>
            <a:spLocks noGrp="1"/>
          </p:cNvSpPr>
          <p:nvPr>
            <p:ph type="body" idx="1"/>
          </p:nvPr>
        </p:nvSpPr>
        <p:spPr/>
        <p:txBody>
          <a:bodyPr/>
          <a:lstStyle/>
          <a:p>
            <a:r>
              <a:rPr lang="fr-FR" sz="1200" b="1" dirty="0">
                <a:solidFill>
                  <a:schemeClr val="tx1"/>
                </a:solidFill>
                <a:latin typeface="+mn-lt"/>
              </a:rPr>
              <a:t>Demander</a:t>
            </a:r>
            <a:r>
              <a:rPr lang="fr-FR" sz="1200" dirty="0">
                <a:solidFill>
                  <a:schemeClr val="tx1"/>
                </a:solidFill>
                <a:latin typeface="+mn-lt"/>
              </a:rPr>
              <a:t> : « Qu’est-ce que dit l’adverbe que vous avez ajouté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dirty="0">
                <a:solidFill>
                  <a:schemeClr val="tx1"/>
                </a:solidFill>
                <a:effectLst/>
                <a:latin typeface="+mn-lt"/>
                <a:ea typeface="Times New Roman" panose="02020603050405020304" pitchFamily="18" charset="0"/>
              </a:rPr>
              <a:t>Ça dit le lieu où il regarde.</a:t>
            </a:r>
          </a:p>
          <a:p>
            <a:pPr algn="just"/>
            <a:r>
              <a:rPr lang="fr-FR" sz="1200" dirty="0">
                <a:solidFill>
                  <a:schemeClr val="tx1"/>
                </a:solidFill>
                <a:effectLst/>
                <a:latin typeface="+mn-lt"/>
                <a:ea typeface="Times New Roman" panose="02020603050405020304" pitchFamily="18" charset="0"/>
              </a:rPr>
              <a:t>Ça évite de répéter « dans le buisson ».</a:t>
            </a:r>
          </a:p>
          <a:p>
            <a:endParaRPr lang="fr-FR" dirty="0"/>
          </a:p>
        </p:txBody>
      </p:sp>
      <p:sp>
        <p:nvSpPr>
          <p:cNvPr id="4" name="Espace réservé du numéro de diapositive 3">
            <a:extLst>
              <a:ext uri="{FF2B5EF4-FFF2-40B4-BE49-F238E27FC236}">
                <a16:creationId xmlns:a16="http://schemas.microsoft.com/office/drawing/2014/main" id="{6E64C9C1-4149-E638-4476-CC18EC8E425F}"/>
              </a:ext>
            </a:extLst>
          </p:cNvPr>
          <p:cNvSpPr>
            <a:spLocks noGrp="1"/>
          </p:cNvSpPr>
          <p:nvPr>
            <p:ph type="sldNum" sz="quarter" idx="5"/>
          </p:nvPr>
        </p:nvSpPr>
        <p:spPr/>
        <p:txBody>
          <a:bodyPr/>
          <a:lstStyle/>
          <a:p>
            <a:fld id="{DED31AE9-63BD-2C46-83DF-3F7E40509CED}" type="slidenum">
              <a:rPr lang="fr-FR" smtClean="0"/>
              <a:t>25</a:t>
            </a:fld>
            <a:endParaRPr lang="fr-FR" dirty="0"/>
          </a:p>
        </p:txBody>
      </p:sp>
    </p:spTree>
    <p:extLst>
      <p:ext uri="{BB962C8B-B14F-4D97-AF65-F5344CB8AC3E}">
        <p14:creationId xmlns:p14="http://schemas.microsoft.com/office/powerpoint/2010/main" val="390214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26</a:t>
            </a:fld>
            <a:endParaRPr lang="fr-FR" dirty="0"/>
          </a:p>
        </p:txBody>
      </p:sp>
    </p:spTree>
    <p:extLst>
      <p:ext uri="{BB962C8B-B14F-4D97-AF65-F5344CB8AC3E}">
        <p14:creationId xmlns:p14="http://schemas.microsoft.com/office/powerpoint/2010/main" val="3142143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23169-7B28-3BA0-BEDB-EE0BF1AE0C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6C2051-6E34-0EF5-8737-3EC387D829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3821BE-AF60-0FF6-D4BC-038782189546}"/>
              </a:ext>
            </a:extLst>
          </p:cNvPr>
          <p:cNvSpPr>
            <a:spLocks noGrp="1"/>
          </p:cNvSpPr>
          <p:nvPr>
            <p:ph type="body" idx="1"/>
          </p:nvPr>
        </p:nvSpPr>
        <p:spPr/>
        <p:txBody>
          <a:bodyPr/>
          <a:lstStyle/>
          <a:p>
            <a:r>
              <a:rPr lang="fr-FR" b="1" dirty="0">
                <a:solidFill>
                  <a:schemeClr val="tx1"/>
                </a:solidFill>
              </a:rPr>
              <a:t>Demander</a:t>
            </a:r>
            <a:r>
              <a:rPr lang="fr-FR" dirty="0">
                <a:solidFill>
                  <a:schemeClr val="tx1"/>
                </a:solidFill>
              </a:rPr>
              <a:t> : « Qu’est-ce que vous proposez pour ce trou ? »</a:t>
            </a:r>
          </a:p>
          <a:p>
            <a:r>
              <a:rPr lang="fr-FR" dirty="0">
                <a:solidFill>
                  <a:schemeClr val="tx1"/>
                </a:solidFill>
              </a:rPr>
              <a:t>Recueillir les propositions des élèves.</a:t>
            </a:r>
          </a:p>
          <a:p>
            <a:endParaRPr lang="fr-FR" dirty="0"/>
          </a:p>
        </p:txBody>
      </p:sp>
      <p:sp>
        <p:nvSpPr>
          <p:cNvPr id="4" name="Espace réservé du numéro de diapositive 3">
            <a:extLst>
              <a:ext uri="{FF2B5EF4-FFF2-40B4-BE49-F238E27FC236}">
                <a16:creationId xmlns:a16="http://schemas.microsoft.com/office/drawing/2014/main" id="{68DC946C-1438-4873-2730-F13EF30581DC}"/>
              </a:ext>
            </a:extLst>
          </p:cNvPr>
          <p:cNvSpPr>
            <a:spLocks noGrp="1"/>
          </p:cNvSpPr>
          <p:nvPr>
            <p:ph type="sldNum" sz="quarter" idx="5"/>
          </p:nvPr>
        </p:nvSpPr>
        <p:spPr/>
        <p:txBody>
          <a:bodyPr/>
          <a:lstStyle/>
          <a:p>
            <a:fld id="{DED31AE9-63BD-2C46-83DF-3F7E40509CED}" type="slidenum">
              <a:rPr lang="fr-FR" smtClean="0"/>
              <a:t>27</a:t>
            </a:fld>
            <a:endParaRPr lang="fr-FR" dirty="0"/>
          </a:p>
        </p:txBody>
      </p:sp>
    </p:spTree>
    <p:extLst>
      <p:ext uri="{BB962C8B-B14F-4D97-AF65-F5344CB8AC3E}">
        <p14:creationId xmlns:p14="http://schemas.microsoft.com/office/powerpoint/2010/main" val="3555250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4A394-3DE1-6199-6F4C-2316CC779B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15BD9E-9185-AA1F-CEDB-66148AD8E93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FD81AC-BEE4-FAE3-CCDA-DD5325840693}"/>
              </a:ext>
            </a:extLst>
          </p:cNvPr>
          <p:cNvSpPr>
            <a:spLocks noGrp="1"/>
          </p:cNvSpPr>
          <p:nvPr>
            <p:ph type="body" idx="1"/>
          </p:nvPr>
        </p:nvSpPr>
        <p:spPr/>
        <p:txBody>
          <a:bodyPr/>
          <a:lstStyle/>
          <a:p>
            <a:r>
              <a:rPr lang="fr-FR" sz="1200" b="1" dirty="0">
                <a:solidFill>
                  <a:schemeClr val="tx1"/>
                </a:solidFill>
                <a:latin typeface="+mn-lt"/>
              </a:rPr>
              <a:t>Demander</a:t>
            </a:r>
            <a:r>
              <a:rPr lang="fr-FR" sz="1200" dirty="0">
                <a:solidFill>
                  <a:schemeClr val="tx1"/>
                </a:solidFill>
                <a:latin typeface="+mn-lt"/>
              </a:rPr>
              <a:t> : « Qu’est-ce que disent les adverbes que vous avez ajoutés ? »</a:t>
            </a:r>
          </a:p>
          <a:p>
            <a:r>
              <a:rPr lang="fr-FR" sz="1200" u="sng" dirty="0">
                <a:solidFill>
                  <a:schemeClr val="tx1"/>
                </a:solidFill>
                <a:latin typeface="+mn-lt"/>
              </a:rPr>
              <a:t>Réponse attendue </a:t>
            </a:r>
            <a:r>
              <a:rPr lang="fr-FR" sz="1200" dirty="0">
                <a:solidFill>
                  <a:schemeClr val="tx1"/>
                </a:solidFill>
                <a:latin typeface="+mn-lt"/>
              </a:rPr>
              <a:t>:</a:t>
            </a:r>
          </a:p>
          <a:p>
            <a:pPr algn="just"/>
            <a:r>
              <a:rPr lang="fr-FR" sz="1200" dirty="0">
                <a:solidFill>
                  <a:schemeClr val="tx1"/>
                </a:solidFill>
                <a:effectLst/>
                <a:latin typeface="+mn-lt"/>
                <a:ea typeface="Times New Roman" panose="02020603050405020304" pitchFamily="18" charset="0"/>
              </a:rPr>
              <a:t>Ça dit qu’il se passe quelque chose de nouveau.</a:t>
            </a:r>
          </a:p>
          <a:p>
            <a:pPr algn="just"/>
            <a:r>
              <a:rPr lang="fr-FR" sz="1200" dirty="0">
                <a:solidFill>
                  <a:schemeClr val="tx1"/>
                </a:solidFill>
                <a:effectLst/>
                <a:latin typeface="+mn-lt"/>
                <a:ea typeface="Times New Roman" panose="02020603050405020304" pitchFamily="18" charset="0"/>
              </a:rPr>
              <a:t>Ça dit quand, le temps.</a:t>
            </a:r>
          </a:p>
          <a:p>
            <a:pPr algn="just"/>
            <a:endParaRPr lang="fr-FR" sz="1200" dirty="0">
              <a:solidFill>
                <a:schemeClr val="tx1"/>
              </a:solidFill>
              <a:effectLst/>
              <a:latin typeface="+mn-lt"/>
              <a:ea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Cet adverbe signale quelque chose dans la succession des phrases du texte : dans les phrases avant, la situation est tranquille, il neige, le personnage descend de sa montagne. Après l’adverbe, il arrive quelque chose, l’histoire commence vraiment. »</a:t>
            </a:r>
          </a:p>
          <a:p>
            <a:pPr algn="just"/>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EEE575CA-043C-916A-686B-714C42E1ABE6}"/>
              </a:ext>
            </a:extLst>
          </p:cNvPr>
          <p:cNvSpPr>
            <a:spLocks noGrp="1"/>
          </p:cNvSpPr>
          <p:nvPr>
            <p:ph type="sldNum" sz="quarter" idx="5"/>
          </p:nvPr>
        </p:nvSpPr>
        <p:spPr/>
        <p:txBody>
          <a:bodyPr/>
          <a:lstStyle/>
          <a:p>
            <a:fld id="{DED31AE9-63BD-2C46-83DF-3F7E40509CED}" type="slidenum">
              <a:rPr lang="fr-FR" smtClean="0"/>
              <a:t>28</a:t>
            </a:fld>
            <a:endParaRPr lang="fr-FR" dirty="0"/>
          </a:p>
        </p:txBody>
      </p:sp>
    </p:spTree>
    <p:extLst>
      <p:ext uri="{BB962C8B-B14F-4D97-AF65-F5344CB8AC3E}">
        <p14:creationId xmlns:p14="http://schemas.microsoft.com/office/powerpoint/2010/main" val="144025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29</a:t>
            </a:fld>
            <a:endParaRPr lang="fr-FR" dirty="0"/>
          </a:p>
        </p:txBody>
      </p:sp>
    </p:spTree>
    <p:extLst>
      <p:ext uri="{BB962C8B-B14F-4D97-AF65-F5344CB8AC3E}">
        <p14:creationId xmlns:p14="http://schemas.microsoft.com/office/powerpoint/2010/main" val="4181837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0" dirty="0">
                <a:solidFill>
                  <a:schemeClr val="tx1"/>
                </a:solidFill>
                <a:effectLst/>
                <a:latin typeface="+mn-lt"/>
                <a:ea typeface="Times New Roman" panose="02020603050405020304" pitchFamily="18" charset="0"/>
                <a:cs typeface="Calibri" panose="020F0502020204030204" pitchFamily="34" charset="0"/>
              </a:rPr>
              <a:t>Demander</a:t>
            </a:r>
            <a:r>
              <a:rPr lang="fr-FR" sz="1200" kern="0" dirty="0">
                <a:solidFill>
                  <a:schemeClr val="tx1"/>
                </a:solidFill>
                <a:effectLst/>
                <a:latin typeface="+mn-lt"/>
                <a:ea typeface="Times New Roman" panose="02020603050405020304" pitchFamily="18" charset="0"/>
                <a:cs typeface="Calibri" panose="020F0502020204030204" pitchFamily="34" charset="0"/>
              </a:rPr>
              <a:t> collectivement : « Découpez les phrases suivantes en groupe sujet, groupe verbal et complément de la phrase. »</a:t>
            </a:r>
            <a:r>
              <a:rPr lang="fr-FR" sz="1200" dirty="0">
                <a:solidFill>
                  <a:schemeClr val="tx1"/>
                </a:solidFill>
                <a:effectLst/>
                <a:latin typeface="+mn-lt"/>
              </a:rPr>
              <a:t> </a:t>
            </a:r>
          </a:p>
          <a:p>
            <a:r>
              <a:rPr lang="fr-FR" sz="1200" u="sng" dirty="0">
                <a:solidFill>
                  <a:schemeClr val="tx1"/>
                </a:solidFill>
                <a:effectLst/>
                <a:latin typeface="+mn-lt"/>
              </a:rPr>
              <a:t>Résultat attendu </a:t>
            </a:r>
            <a:r>
              <a:rPr lang="fr-FR" sz="1200" dirty="0">
                <a:solidFill>
                  <a:schemeClr val="tx1"/>
                </a:solidFill>
                <a:effectLst/>
                <a:latin typeface="+mn-lt"/>
              </a:rPr>
              <a:t>:</a:t>
            </a:r>
          </a:p>
          <a:p>
            <a:r>
              <a:rPr lang="fr-FR" sz="1200" dirty="0">
                <a:solidFill>
                  <a:schemeClr val="tx1"/>
                </a:solidFill>
                <a:effectLst/>
                <a:latin typeface="+mn-lt"/>
              </a:rPr>
              <a:t>[Voir diapositive suivante]</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30</a:t>
            </a:fld>
            <a:endParaRPr lang="fr-FR" dirty="0"/>
          </a:p>
        </p:txBody>
      </p:sp>
    </p:spTree>
    <p:extLst>
      <p:ext uri="{BB962C8B-B14F-4D97-AF65-F5344CB8AC3E}">
        <p14:creationId xmlns:p14="http://schemas.microsoft.com/office/powerpoint/2010/main" val="31972206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0D028-9CAA-B3F0-F830-339C80D66BC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857F1B-DF36-284E-B4F7-53330F37508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3DE4C4-FF72-AFCA-1441-9093C1EF72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Ces adverbes sont tous des compléments de phrase. On peut les supprimer sans que la phrase devienne bancale, incorrecte, non grammaticale. D’ailleurs, tout à l’heure, vous n’aviez pas dit qu’ils manquaient. »</a:t>
            </a:r>
          </a:p>
          <a:p>
            <a:endParaRPr lang="fr-FR" dirty="0"/>
          </a:p>
        </p:txBody>
      </p:sp>
      <p:sp>
        <p:nvSpPr>
          <p:cNvPr id="4" name="Espace réservé du numéro de diapositive 3">
            <a:extLst>
              <a:ext uri="{FF2B5EF4-FFF2-40B4-BE49-F238E27FC236}">
                <a16:creationId xmlns:a16="http://schemas.microsoft.com/office/drawing/2014/main" id="{4A5F40E1-1DA8-D733-CA83-3C10F239DF1C}"/>
              </a:ext>
            </a:extLst>
          </p:cNvPr>
          <p:cNvSpPr>
            <a:spLocks noGrp="1"/>
          </p:cNvSpPr>
          <p:nvPr>
            <p:ph type="sldNum" sz="quarter" idx="5"/>
          </p:nvPr>
        </p:nvSpPr>
        <p:spPr/>
        <p:txBody>
          <a:bodyPr/>
          <a:lstStyle/>
          <a:p>
            <a:fld id="{DED31AE9-63BD-2C46-83DF-3F7E40509CED}" type="slidenum">
              <a:rPr lang="fr-FR" smtClean="0"/>
              <a:t>31</a:t>
            </a:fld>
            <a:endParaRPr lang="fr-FR" dirty="0"/>
          </a:p>
        </p:txBody>
      </p:sp>
    </p:spTree>
    <p:extLst>
      <p:ext uri="{BB962C8B-B14F-4D97-AF65-F5344CB8AC3E}">
        <p14:creationId xmlns:p14="http://schemas.microsoft.com/office/powerpoint/2010/main" val="3982406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32</a:t>
            </a:fld>
            <a:endParaRPr lang="fr-FR" dirty="0"/>
          </a:p>
        </p:txBody>
      </p:sp>
    </p:spTree>
    <p:extLst>
      <p:ext uri="{BB962C8B-B14F-4D97-AF65-F5344CB8AC3E}">
        <p14:creationId xmlns:p14="http://schemas.microsoft.com/office/powerpoint/2010/main" val="26605612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disent les adverbes que vous avez ajoutés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Ça dit que c’est très serré, que ce n’est pas loin du tout.</a:t>
            </a:r>
          </a:p>
          <a:p>
            <a:pPr algn="just"/>
            <a:r>
              <a:rPr lang="fr-FR" sz="1200" dirty="0">
                <a:solidFill>
                  <a:schemeClr val="tx1"/>
                </a:solidFill>
                <a:effectLst/>
                <a:latin typeface="+mn-lt"/>
                <a:ea typeface="Times New Roman" panose="02020603050405020304" pitchFamily="18" charset="0"/>
              </a:rPr>
              <a:t> </a:t>
            </a:r>
          </a:p>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Ces adverbes-ci disent seulement que le mot qui suit ne dit pas assez ce qu’il veut dire. Le nœud est plus que ‘serré’, il est ‘très serré’. Le buisson est plus que ‘près de lui’, il est ‘tout près de lui’.</a:t>
            </a:r>
          </a:p>
          <a:p>
            <a:pPr algn="just"/>
            <a:r>
              <a:rPr lang="fr-FR" sz="1200" dirty="0">
                <a:solidFill>
                  <a:schemeClr val="tx1"/>
                </a:solidFill>
                <a:effectLst/>
                <a:latin typeface="+mn-lt"/>
                <a:ea typeface="Times New Roman" panose="02020603050405020304" pitchFamily="18" charset="0"/>
              </a:rPr>
              <a:t>On dit que ces adverbes renforcent (rendent plus fort, plus intense) le sens des mots qui suivent. On les appelle </a:t>
            </a:r>
            <a:r>
              <a:rPr lang="fr-FR" sz="1200" b="1" i="1" dirty="0">
                <a:solidFill>
                  <a:schemeClr val="tx1"/>
                </a:solidFill>
                <a:effectLst/>
                <a:latin typeface="+mn-lt"/>
                <a:ea typeface="Times New Roman" panose="02020603050405020304" pitchFamily="18" charset="0"/>
              </a:rPr>
              <a:t>adverbes intensifs</a:t>
            </a:r>
            <a:r>
              <a:rPr lang="fr-FR" sz="1200" dirty="0">
                <a:solidFill>
                  <a:schemeClr val="tx1"/>
                </a:solidFill>
                <a:effectLst/>
                <a:latin typeface="+mn-lt"/>
                <a:ea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33</a:t>
            </a:fld>
            <a:endParaRPr lang="fr-FR" dirty="0"/>
          </a:p>
        </p:txBody>
      </p:sp>
    </p:spTree>
    <p:extLst>
      <p:ext uri="{BB962C8B-B14F-4D97-AF65-F5344CB8AC3E}">
        <p14:creationId xmlns:p14="http://schemas.microsoft.com/office/powerpoint/2010/main" val="1988593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901DA-F90F-6894-F0D8-43EA86809EE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F614EA-51DE-27ED-0D5C-C01CD227EF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B0C098C-9F7B-F32D-E4B3-1F2872444904}"/>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Qu’est-ce que c’est, le mot et le groupe de mots que ces deux adverbes renforcent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i="1" dirty="0">
                <a:solidFill>
                  <a:schemeClr val="tx1"/>
                </a:solidFill>
                <a:effectLst/>
                <a:latin typeface="+mn-lt"/>
                <a:ea typeface="Times New Roman" panose="02020603050405020304" pitchFamily="18" charset="0"/>
              </a:rPr>
              <a:t>serré</a:t>
            </a:r>
            <a:r>
              <a:rPr lang="fr-FR" sz="1200" dirty="0">
                <a:solidFill>
                  <a:schemeClr val="tx1"/>
                </a:solidFill>
                <a:effectLst/>
                <a:latin typeface="+mn-lt"/>
                <a:ea typeface="Times New Roman" panose="02020603050405020304" pitchFamily="18" charset="0"/>
              </a:rPr>
              <a:t> est un adjectif qui dit comment est le nœud.</a:t>
            </a:r>
          </a:p>
          <a:p>
            <a:pPr algn="just"/>
            <a:r>
              <a:rPr lang="fr-FR" sz="1200" dirty="0">
                <a:solidFill>
                  <a:schemeClr val="tx1"/>
                </a:solidFill>
                <a:effectLst/>
                <a:latin typeface="+mn-lt"/>
                <a:ea typeface="Times New Roman" panose="02020603050405020304" pitchFamily="18" charset="0"/>
              </a:rPr>
              <a:t>Quelque chose // bougeait // dans un buisson, // tout </a:t>
            </a:r>
            <a:r>
              <a:rPr lang="fr-FR" sz="1200" u="sng" dirty="0">
                <a:solidFill>
                  <a:schemeClr val="tx1"/>
                </a:solidFill>
                <a:effectLst/>
                <a:latin typeface="+mn-lt"/>
                <a:ea typeface="Times New Roman" panose="02020603050405020304" pitchFamily="18" charset="0"/>
              </a:rPr>
              <a:t>près de lui</a:t>
            </a:r>
            <a:endParaRPr lang="fr-FR" sz="1200" dirty="0">
              <a:solidFill>
                <a:schemeClr val="tx1"/>
              </a:solidFill>
              <a:effectLst/>
              <a:latin typeface="+mn-lt"/>
              <a:ea typeface="Times New Roman" panose="02020603050405020304" pitchFamily="18" charset="0"/>
            </a:endParaRPr>
          </a:p>
          <a:p>
            <a:pPr algn="just"/>
            <a:r>
              <a:rPr lang="fr-FR" sz="1200" i="1" dirty="0">
                <a:solidFill>
                  <a:schemeClr val="tx1"/>
                </a:solidFill>
                <a:effectLst/>
                <a:latin typeface="+mn-lt"/>
                <a:ea typeface="Times New Roman" panose="02020603050405020304" pitchFamily="18" charset="0"/>
              </a:rPr>
              <a:t>près de lui</a:t>
            </a:r>
            <a:r>
              <a:rPr lang="fr-FR" sz="1200" dirty="0">
                <a:solidFill>
                  <a:schemeClr val="tx1"/>
                </a:solidFill>
                <a:effectLst/>
                <a:latin typeface="+mn-lt"/>
                <a:ea typeface="Times New Roman" panose="02020603050405020304" pitchFamily="18" charset="0"/>
              </a:rPr>
              <a:t> est un complément de phrase.</a:t>
            </a:r>
          </a:p>
          <a:p>
            <a:endParaRPr lang="fr-FR" dirty="0"/>
          </a:p>
        </p:txBody>
      </p:sp>
      <p:sp>
        <p:nvSpPr>
          <p:cNvPr id="4" name="Espace réservé du numéro de diapositive 3">
            <a:extLst>
              <a:ext uri="{FF2B5EF4-FFF2-40B4-BE49-F238E27FC236}">
                <a16:creationId xmlns:a16="http://schemas.microsoft.com/office/drawing/2014/main" id="{0F0EF60E-1664-7F4E-B98D-F7F95ADEAF3F}"/>
              </a:ext>
            </a:extLst>
          </p:cNvPr>
          <p:cNvSpPr>
            <a:spLocks noGrp="1"/>
          </p:cNvSpPr>
          <p:nvPr>
            <p:ph type="sldNum" sz="quarter" idx="5"/>
          </p:nvPr>
        </p:nvSpPr>
        <p:spPr/>
        <p:txBody>
          <a:bodyPr/>
          <a:lstStyle/>
          <a:p>
            <a:fld id="{DED31AE9-63BD-2C46-83DF-3F7E40509CED}" type="slidenum">
              <a:rPr lang="fr-FR" smtClean="0"/>
              <a:t>34</a:t>
            </a:fld>
            <a:endParaRPr lang="fr-FR" dirty="0"/>
          </a:p>
        </p:txBody>
      </p:sp>
    </p:spTree>
    <p:extLst>
      <p:ext uri="{BB962C8B-B14F-4D97-AF65-F5344CB8AC3E}">
        <p14:creationId xmlns:p14="http://schemas.microsoft.com/office/powerpoint/2010/main" val="14728850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35</a:t>
            </a:fld>
            <a:endParaRPr lang="fr-FR" dirty="0"/>
          </a:p>
        </p:txBody>
      </p:sp>
    </p:spTree>
    <p:extLst>
      <p:ext uri="{BB962C8B-B14F-4D97-AF65-F5344CB8AC3E}">
        <p14:creationId xmlns:p14="http://schemas.microsoft.com/office/powerpoint/2010/main" val="2540226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Comment ces adverbes sont-ils fabriqués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(cf. leçon CM1-48 </a:t>
            </a:r>
            <a:r>
              <a:rPr lang="fr-FR" sz="1200" i="1" dirty="0">
                <a:solidFill>
                  <a:schemeClr val="tx1"/>
                </a:solidFill>
                <a:effectLst/>
                <a:latin typeface="+mn-lt"/>
                <a:ea typeface="Times New Roman" panose="02020603050405020304" pitchFamily="18" charset="0"/>
              </a:rPr>
              <a:t>Étourdiment</a:t>
            </a:r>
            <a:r>
              <a:rPr lang="fr-FR" sz="1200" dirty="0">
                <a:solidFill>
                  <a:schemeClr val="tx1"/>
                </a:solidFill>
                <a:effectLst/>
                <a:latin typeface="+mn-lt"/>
                <a:ea typeface="Times New Roman" panose="02020603050405020304" pitchFamily="18" charset="0"/>
              </a:rPr>
              <a:t>) :</a:t>
            </a:r>
          </a:p>
          <a:p>
            <a:pPr algn="just"/>
            <a:r>
              <a:rPr lang="fr-FR" sz="1200" dirty="0">
                <a:solidFill>
                  <a:schemeClr val="tx1"/>
                </a:solidFill>
                <a:effectLst/>
                <a:latin typeface="+mn-lt"/>
                <a:ea typeface="Times New Roman" panose="02020603050405020304" pitchFamily="18" charset="0"/>
              </a:rPr>
              <a:t>Ils sont fabriqués à partir des adjectifs </a:t>
            </a:r>
            <a:r>
              <a:rPr lang="fr-FR" sz="1200" i="1" dirty="0">
                <a:solidFill>
                  <a:schemeClr val="tx1"/>
                </a:solidFill>
                <a:effectLst/>
                <a:latin typeface="+mn-lt"/>
                <a:ea typeface="Times New Roman" panose="02020603050405020304" pitchFamily="18" charset="0"/>
              </a:rPr>
              <a:t>doux, délicat </a:t>
            </a:r>
            <a:r>
              <a:rPr lang="fr-FR" sz="1200" dirty="0">
                <a:solidFill>
                  <a:schemeClr val="tx1"/>
                </a:solidFill>
                <a:effectLst/>
                <a:latin typeface="+mn-lt"/>
                <a:ea typeface="Times New Roman" panose="02020603050405020304" pitchFamily="18" charset="0"/>
              </a:rPr>
              <a:t>et </a:t>
            </a:r>
            <a:r>
              <a:rPr lang="fr-FR" sz="1200" i="1" dirty="0">
                <a:solidFill>
                  <a:schemeClr val="tx1"/>
                </a:solidFill>
                <a:effectLst/>
                <a:latin typeface="+mn-lt"/>
                <a:ea typeface="Times New Roman" panose="02020603050405020304" pitchFamily="18" charset="0"/>
              </a:rPr>
              <a:t>calme</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Quand l’adjectif se termine par une consonne, on prend la forme du féminin et on ajoute le suffixe -</a:t>
            </a:r>
            <a:r>
              <a:rPr lang="fr-FR" sz="1200" i="1" dirty="0">
                <a:solidFill>
                  <a:schemeClr val="tx1"/>
                </a:solidFill>
                <a:effectLst/>
                <a:latin typeface="+mn-lt"/>
                <a:ea typeface="Times New Roman" panose="02020603050405020304" pitchFamily="18" charset="0"/>
              </a:rPr>
              <a:t>ment</a:t>
            </a:r>
            <a:r>
              <a:rPr lang="fr-FR" sz="1200" dirty="0">
                <a:solidFill>
                  <a:schemeClr val="tx1"/>
                </a:solidFill>
                <a:effectLst/>
                <a:latin typeface="+mn-lt"/>
                <a:ea typeface="Times New Roman" panose="02020603050405020304" pitchFamily="18" charset="0"/>
              </a:rPr>
              <a:t>. </a:t>
            </a:r>
          </a:p>
          <a:p>
            <a:pPr indent="449580" algn="just"/>
            <a:r>
              <a:rPr lang="fr-FR" sz="1200" i="1" dirty="0">
                <a:solidFill>
                  <a:schemeClr val="tx1"/>
                </a:solidFill>
                <a:effectLst/>
                <a:latin typeface="+mn-lt"/>
                <a:ea typeface="Times New Roman" panose="02020603050405020304" pitchFamily="18" charset="0"/>
              </a:rPr>
              <a:t>délicat – délicate + -ment</a:t>
            </a:r>
            <a:endParaRPr lang="fr-FR" sz="1200" dirty="0">
              <a:solidFill>
                <a:schemeClr val="tx1"/>
              </a:solidFill>
              <a:effectLst/>
              <a:latin typeface="+mn-lt"/>
              <a:ea typeface="Times New Roman" panose="02020603050405020304" pitchFamily="18" charset="0"/>
            </a:endParaRPr>
          </a:p>
          <a:p>
            <a:pPr algn="just"/>
            <a:r>
              <a:rPr lang="fr-FR" sz="1200" dirty="0">
                <a:solidFill>
                  <a:schemeClr val="tx1"/>
                </a:solidFill>
                <a:effectLst/>
                <a:latin typeface="+mn-lt"/>
                <a:ea typeface="Times New Roman" panose="02020603050405020304" pitchFamily="18" charset="0"/>
              </a:rPr>
              <a:t>S’il se termine par une voyelle, on ajoute le suffixe à la forme masculine.</a:t>
            </a:r>
          </a:p>
          <a:p>
            <a:pPr algn="just"/>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calme + -ment</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36</a:t>
            </a:fld>
            <a:endParaRPr lang="fr-FR" dirty="0"/>
          </a:p>
        </p:txBody>
      </p:sp>
    </p:spTree>
    <p:extLst>
      <p:ext uri="{BB962C8B-B14F-4D97-AF65-F5344CB8AC3E}">
        <p14:creationId xmlns:p14="http://schemas.microsoft.com/office/powerpoint/2010/main" val="3958006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Conclure</a:t>
            </a:r>
            <a:r>
              <a:rPr lang="fr-FR" sz="1200" dirty="0">
                <a:solidFill>
                  <a:schemeClr val="tx1"/>
                </a:solidFill>
                <a:effectLst/>
                <a:latin typeface="+mn-lt"/>
                <a:ea typeface="Times New Roman" panose="02020603050405020304" pitchFamily="18" charset="0"/>
              </a:rPr>
              <a:t> : « Les adverbes sont une classe de mots qui n’a pas une unité aussi simple que les prépositions. </a:t>
            </a:r>
          </a:p>
          <a:p>
            <a:pPr algn="just"/>
            <a:r>
              <a:rPr lang="fr-FR" sz="1200" dirty="0">
                <a:solidFill>
                  <a:schemeClr val="tx1"/>
                </a:solidFill>
                <a:effectLst/>
                <a:latin typeface="+mn-lt"/>
                <a:ea typeface="Times New Roman" panose="02020603050405020304" pitchFamily="18" charset="0"/>
              </a:rPr>
              <a:t>La caractéristique commune des adverbes, c’est qu’ils sont invariables comme les prépositions mais n’ont pas du tout les mêmes emplois. </a:t>
            </a:r>
          </a:p>
          <a:p>
            <a:pPr algn="just"/>
            <a:r>
              <a:rPr lang="fr-FR" sz="1200" dirty="0">
                <a:solidFill>
                  <a:schemeClr val="tx1"/>
                </a:solidFill>
                <a:effectLst/>
                <a:latin typeface="+mn-lt"/>
                <a:ea typeface="Times New Roman" panose="02020603050405020304" pitchFamily="18" charset="0"/>
              </a:rPr>
              <a:t>Certains adverbes servent à exprimer une circonstance de temps, de lieu, de manière, d’autres expriment la négation, d’autres encore renforcent le sens de ce qui suit.</a:t>
            </a:r>
          </a:p>
          <a:p>
            <a:pPr algn="just"/>
            <a:r>
              <a:rPr lang="fr-FR" sz="1200" dirty="0">
                <a:solidFill>
                  <a:schemeClr val="tx1"/>
                </a:solidFill>
                <a:effectLst/>
                <a:latin typeface="+mn-lt"/>
                <a:ea typeface="Times New Roman" panose="02020603050405020304" pitchFamily="18" charset="0"/>
              </a:rPr>
              <a:t>Certains (</a:t>
            </a:r>
            <a:r>
              <a:rPr lang="fr-FR" sz="1200" i="1" dirty="0">
                <a:solidFill>
                  <a:schemeClr val="tx1"/>
                </a:solidFill>
                <a:effectLst/>
                <a:latin typeface="+mn-lt"/>
                <a:ea typeface="Times New Roman" panose="02020603050405020304" pitchFamily="18" charset="0"/>
              </a:rPr>
              <a:t>dedans</a:t>
            </a:r>
            <a:r>
              <a:rPr lang="fr-FR" sz="1200" dirty="0">
                <a:solidFill>
                  <a:schemeClr val="tx1"/>
                </a:solidFill>
                <a:effectLst/>
                <a:latin typeface="+mn-lt"/>
                <a:ea typeface="Times New Roman" panose="02020603050405020304" pitchFamily="18" charset="0"/>
              </a:rPr>
              <a:t>) peuvent éviter une répétition comme les pronoms, d’autres (</a:t>
            </a:r>
            <a:r>
              <a:rPr lang="fr-FR" sz="1200" i="1" dirty="0">
                <a:solidFill>
                  <a:schemeClr val="tx1"/>
                </a:solidFill>
                <a:effectLst/>
                <a:latin typeface="+mn-lt"/>
                <a:ea typeface="Times New Roman" panose="02020603050405020304" pitchFamily="18" charset="0"/>
              </a:rPr>
              <a:t>soudain</a:t>
            </a:r>
            <a:r>
              <a:rPr lang="fr-FR" sz="1200" dirty="0">
                <a:solidFill>
                  <a:schemeClr val="tx1"/>
                </a:solidFill>
                <a:effectLst/>
                <a:latin typeface="+mn-lt"/>
                <a:ea typeface="Times New Roman" panose="02020603050405020304" pitchFamily="18" charset="0"/>
              </a:rPr>
              <a:t>, </a:t>
            </a:r>
            <a:r>
              <a:rPr lang="fr-FR" sz="1200" i="1" dirty="0">
                <a:solidFill>
                  <a:schemeClr val="tx1"/>
                </a:solidFill>
                <a:effectLst/>
                <a:latin typeface="+mn-lt"/>
                <a:ea typeface="Times New Roman" panose="02020603050405020304" pitchFamily="18" charset="0"/>
              </a:rPr>
              <a:t>alors</a:t>
            </a:r>
            <a:r>
              <a:rPr lang="fr-FR" sz="1200" dirty="0">
                <a:solidFill>
                  <a:schemeClr val="tx1"/>
                </a:solidFill>
                <a:effectLst/>
                <a:latin typeface="+mn-lt"/>
                <a:ea typeface="Times New Roman" panose="02020603050405020304" pitchFamily="18" charset="0"/>
              </a:rPr>
              <a:t>…) peuvent signaler un changement dans le texte. </a:t>
            </a:r>
          </a:p>
          <a:p>
            <a:pPr algn="just"/>
            <a:r>
              <a:rPr lang="fr-FR" sz="1200" dirty="0">
                <a:solidFill>
                  <a:schemeClr val="tx1"/>
                </a:solidFill>
                <a:effectLst/>
                <a:latin typeface="+mn-lt"/>
                <a:ea typeface="Times New Roman" panose="02020603050405020304" pitchFamily="18" charset="0"/>
              </a:rPr>
              <a:t>Certains (</a:t>
            </a:r>
            <a:r>
              <a:rPr lang="fr-FR" sz="1200" i="1" dirty="0">
                <a:solidFill>
                  <a:schemeClr val="tx1"/>
                </a:solidFill>
                <a:effectLst/>
                <a:latin typeface="+mn-lt"/>
                <a:ea typeface="Times New Roman" panose="02020603050405020304" pitchFamily="18" charset="0"/>
              </a:rPr>
              <a:t>délicatement</a:t>
            </a:r>
            <a:r>
              <a:rPr lang="fr-FR" sz="1200" dirty="0">
                <a:solidFill>
                  <a:schemeClr val="tx1"/>
                </a:solidFill>
                <a:effectLst/>
                <a:latin typeface="+mn-lt"/>
                <a:ea typeface="Times New Roman" panose="02020603050405020304" pitchFamily="18" charset="0"/>
              </a:rPr>
              <a:t>), pas tous, sont fabriqués à partir d’adjectifs, d’autres (</a:t>
            </a:r>
            <a:r>
              <a:rPr lang="fr-FR" sz="1200" i="1" dirty="0">
                <a:solidFill>
                  <a:schemeClr val="tx1"/>
                </a:solidFill>
                <a:effectLst/>
                <a:latin typeface="+mn-lt"/>
                <a:ea typeface="Times New Roman" panose="02020603050405020304" pitchFamily="18" charset="0"/>
              </a:rPr>
              <a:t>dedans</a:t>
            </a:r>
            <a:r>
              <a:rPr lang="fr-FR" sz="1200" dirty="0">
                <a:solidFill>
                  <a:schemeClr val="tx1"/>
                </a:solidFill>
                <a:effectLst/>
                <a:latin typeface="+mn-lt"/>
                <a:ea typeface="Times New Roman" panose="02020603050405020304" pitchFamily="18" charset="0"/>
              </a:rPr>
              <a:t>) à partir de prépositions, d’autres (</a:t>
            </a:r>
            <a:r>
              <a:rPr lang="fr-FR" sz="1200" i="1" dirty="0">
                <a:solidFill>
                  <a:schemeClr val="tx1"/>
                </a:solidFill>
                <a:effectLst/>
                <a:latin typeface="+mn-lt"/>
                <a:ea typeface="Times New Roman" panose="02020603050405020304" pitchFamily="18" charset="0"/>
              </a:rPr>
              <a:t>très</a:t>
            </a:r>
            <a:r>
              <a:rPr lang="fr-FR" sz="1200" dirty="0">
                <a:solidFill>
                  <a:schemeClr val="tx1"/>
                </a:solidFill>
                <a:effectLst/>
                <a:latin typeface="+mn-lt"/>
                <a:ea typeface="Times New Roman" panose="02020603050405020304" pitchFamily="18" charset="0"/>
              </a:rPr>
              <a:t>) enfin ont une histoire différente et leur fabrication reste un peu mystérieuse. </a:t>
            </a:r>
          </a:p>
          <a:p>
            <a:pPr algn="just"/>
            <a:r>
              <a:rPr lang="fr-FR" sz="1200" dirty="0">
                <a:solidFill>
                  <a:schemeClr val="tx1"/>
                </a:solidFill>
                <a:effectLst/>
                <a:latin typeface="+mn-lt"/>
                <a:ea typeface="Times New Roman" panose="02020603050405020304" pitchFamily="18" charset="0"/>
              </a:rPr>
              <a:t>On les trouve un peu partout dans la phrase. »</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37</a:t>
            </a:fld>
            <a:endParaRPr lang="fr-FR" dirty="0"/>
          </a:p>
        </p:txBody>
      </p:sp>
    </p:spTree>
    <p:extLst>
      <p:ext uri="{BB962C8B-B14F-4D97-AF65-F5344CB8AC3E}">
        <p14:creationId xmlns:p14="http://schemas.microsoft.com/office/powerpoint/2010/main" val="3832680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46D52-DB95-0F01-5CE3-24FB5C199B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3646A7-D02B-5766-E527-6EF42313533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C02E1F0-4CAE-DE0D-4639-C64FB687554F}"/>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cs typeface="Calibri" panose="020F0502020204030204" pitchFamily="34" charset="0"/>
              </a:rPr>
              <a:t>Revenir sur l’enrôlement.</a:t>
            </a:r>
            <a:endParaRPr lang="fr-FR" sz="1200" b="1" dirty="0">
              <a:solidFill>
                <a:schemeClr val="tx1"/>
              </a:solidFill>
              <a:effectLst/>
              <a:latin typeface="+mn-lt"/>
              <a:ea typeface="Times New Roman" panose="02020603050405020304" pitchFamily="18" charset="0"/>
            </a:endParaRPr>
          </a:p>
          <a:p>
            <a:pPr algn="just"/>
            <a:r>
              <a:rPr lang="fr-FR" sz="1200" b="1" dirty="0">
                <a:solidFill>
                  <a:schemeClr val="tx1"/>
                </a:solidFill>
                <a:effectLst/>
                <a:latin typeface="+mn-lt"/>
                <a:ea typeface="Times New Roman" panose="02020603050405020304" pitchFamily="18" charset="0"/>
                <a:cs typeface="Calibri" panose="020F0502020204030204" pitchFamily="34" charset="0"/>
              </a:rPr>
              <a:t>Demander </a:t>
            </a:r>
            <a:r>
              <a:rPr lang="fr-FR" sz="1200" dirty="0">
                <a:solidFill>
                  <a:schemeClr val="tx1"/>
                </a:solidFill>
                <a:effectLst/>
                <a:latin typeface="+mn-lt"/>
                <a:ea typeface="Times New Roman" panose="02020603050405020304" pitchFamily="18" charset="0"/>
                <a:cs typeface="Calibri" panose="020F0502020204030204" pitchFamily="34" charset="0"/>
              </a:rPr>
              <a:t>: « Pourquoi ces deux classes de mots sont-elles plus difficiles à identifier </a:t>
            </a:r>
            <a:r>
              <a:rPr lang="fr-FR" sz="1200" dirty="0">
                <a:solidFill>
                  <a:schemeClr val="tx1"/>
                </a:solidFill>
                <a:effectLst/>
                <a:latin typeface="+mn-lt"/>
                <a:ea typeface="Times New Roman" panose="02020603050405020304" pitchFamily="18" charset="0"/>
              </a:rPr>
              <a:t>que les classes comme la classe des déterminants, ou encore la classe des verbes ou la classe des noms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Parce que c’est parfois un mot, parfois plusieurs.</a:t>
            </a:r>
          </a:p>
          <a:p>
            <a:pPr algn="just"/>
            <a:r>
              <a:rPr lang="fr-FR" sz="1200" dirty="0">
                <a:solidFill>
                  <a:schemeClr val="tx1"/>
                </a:solidFill>
                <a:effectLst/>
                <a:latin typeface="+mn-lt"/>
                <a:ea typeface="Times New Roman" panose="02020603050405020304" pitchFamily="18" charset="0"/>
              </a:rPr>
              <a:t>Parce qu’il n’y a pas d’unité parmi les adverbes : ils servent à des choses différentes, on les trouve un peu partout dans la phrase.</a:t>
            </a:r>
          </a:p>
          <a:p>
            <a:pPr algn="just"/>
            <a:r>
              <a:rPr lang="fr-FR" sz="1200" dirty="0">
                <a:solidFill>
                  <a:schemeClr val="tx1"/>
                </a:solidFill>
                <a:effectLst/>
                <a:latin typeface="+mn-lt"/>
                <a:ea typeface="Times New Roman" panose="02020603050405020304" pitchFamily="18" charset="0"/>
              </a:rPr>
              <a:t>Parce que les prépositions n’ont pas toutes un sens bien clair, et qu’on les trouve devant n’importe quelle sorte de compléments.</a:t>
            </a:r>
          </a:p>
          <a:p>
            <a:pPr algn="just"/>
            <a:r>
              <a:rPr lang="fr-FR" sz="1200" dirty="0">
                <a:solidFill>
                  <a:schemeClr val="tx1"/>
                </a:solidFill>
                <a:effectLst/>
                <a:latin typeface="+mn-lt"/>
                <a:ea typeface="Times New Roman" panose="02020603050405020304" pitchFamily="18" charset="0"/>
              </a:rPr>
              <a:t>Parce qu'on peut les confondre : parfois ces mots parlent de circonstances, l'adverbe indique une circonstance (</a:t>
            </a:r>
            <a:r>
              <a:rPr lang="fr-FR" sz="1200" i="1" dirty="0">
                <a:solidFill>
                  <a:schemeClr val="tx1"/>
                </a:solidFill>
                <a:effectLst/>
                <a:latin typeface="+mn-lt"/>
                <a:ea typeface="Times New Roman" panose="02020603050405020304" pitchFamily="18" charset="0"/>
              </a:rPr>
              <a:t>dedans</a:t>
            </a:r>
            <a:r>
              <a:rPr lang="fr-FR" sz="1200" dirty="0">
                <a:solidFill>
                  <a:schemeClr val="tx1"/>
                </a:solidFill>
                <a:effectLst/>
                <a:latin typeface="+mn-lt"/>
                <a:ea typeface="Times New Roman" panose="02020603050405020304" pitchFamily="18" charset="0"/>
              </a:rPr>
              <a:t>) et la préposition dit le type de circonstance du complément circonstanciel (</a:t>
            </a:r>
            <a:r>
              <a:rPr lang="fr-FR" sz="1200" i="1" dirty="0">
                <a:solidFill>
                  <a:schemeClr val="tx1"/>
                </a:solidFill>
                <a:effectLst/>
                <a:latin typeface="+mn-lt"/>
                <a:ea typeface="Times New Roman" panose="02020603050405020304" pitchFamily="18" charset="0"/>
              </a:rPr>
              <a:t>dans un buisson </a:t>
            </a:r>
            <a:r>
              <a:rPr lang="fr-FR" sz="1200" i="0" dirty="0">
                <a:solidFill>
                  <a:schemeClr val="tx1"/>
                </a:solidFill>
                <a:effectLst/>
                <a:latin typeface="+mn-lt"/>
                <a:ea typeface="Times New Roman" panose="02020603050405020304" pitchFamily="18" charset="0"/>
              </a:rPr>
              <a:t>: complément de lieu</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a:extLst>
              <a:ext uri="{FF2B5EF4-FFF2-40B4-BE49-F238E27FC236}">
                <a16:creationId xmlns:a16="http://schemas.microsoft.com/office/drawing/2014/main" id="{13A4CA23-2480-3A90-5AB5-1F3B2D71F123}"/>
              </a:ext>
            </a:extLst>
          </p:cNvPr>
          <p:cNvSpPr>
            <a:spLocks noGrp="1"/>
          </p:cNvSpPr>
          <p:nvPr>
            <p:ph type="sldNum" sz="quarter" idx="5"/>
          </p:nvPr>
        </p:nvSpPr>
        <p:spPr/>
        <p:txBody>
          <a:bodyPr/>
          <a:lstStyle/>
          <a:p>
            <a:fld id="{DED31AE9-63BD-2C46-83DF-3F7E40509CED}" type="slidenum">
              <a:rPr lang="fr-FR" smtClean="0"/>
              <a:t>38</a:t>
            </a:fld>
            <a:endParaRPr lang="fr-FR" dirty="0"/>
          </a:p>
        </p:txBody>
      </p:sp>
    </p:spTree>
    <p:extLst>
      <p:ext uri="{BB962C8B-B14F-4D97-AF65-F5344CB8AC3E}">
        <p14:creationId xmlns:p14="http://schemas.microsoft.com/office/powerpoint/2010/main" val="13206810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appris :</a:t>
            </a:r>
          </a:p>
          <a:p>
            <a:endParaRPr lang="fr-FR" sz="1200" dirty="0">
              <a:solidFill>
                <a:schemeClr val="tx1"/>
              </a:solidFill>
              <a:latin typeface="+mn-lt"/>
            </a:endParaRPr>
          </a:p>
          <a:p>
            <a:r>
              <a:rPr lang="fr-FR" dirty="0"/>
              <a:t>Les prépositions disent un lien, de lieu, de temps, de but, de matière… parfois il faut deviner parce que la préposition n’est pas très explicite.</a:t>
            </a:r>
          </a:p>
          <a:p>
            <a:r>
              <a:rPr lang="fr-FR" dirty="0"/>
              <a:t>Elles sont devant un complément, complément de nom, de verbe ou de phrase.</a:t>
            </a:r>
          </a:p>
          <a:p>
            <a:r>
              <a:rPr lang="fr-FR" dirty="0"/>
              <a:t>C’est un mot, parfois plusieurs.</a:t>
            </a:r>
          </a:p>
          <a:p>
            <a:endParaRPr lang="fr-FR" dirty="0"/>
          </a:p>
          <a:p>
            <a:r>
              <a:rPr lang="fr-FR" dirty="0"/>
              <a:t>Les adverbes font une classe moins claire.</a:t>
            </a:r>
          </a:p>
          <a:p>
            <a:r>
              <a:rPr lang="fr-FR" dirty="0"/>
              <a:t>Certains transforment une phrase affirmative en phrase négative : </a:t>
            </a:r>
            <a:r>
              <a:rPr lang="fr-FR" i="1" dirty="0"/>
              <a:t>ne… pas… ; ne… jamais</a:t>
            </a:r>
            <a:r>
              <a:rPr lang="fr-FR" i="0" dirty="0"/>
              <a:t>…</a:t>
            </a:r>
          </a:p>
          <a:p>
            <a:r>
              <a:rPr lang="fr-FR" i="0" dirty="0"/>
              <a:t>D’autres renforcent le sens de ce qui suit : un adjectif, un complément… : </a:t>
            </a:r>
            <a:r>
              <a:rPr lang="fr-FR" i="1" dirty="0"/>
              <a:t>très serré</a:t>
            </a:r>
            <a:r>
              <a:rPr lang="fr-FR" i="0" dirty="0"/>
              <a:t>, </a:t>
            </a:r>
            <a:r>
              <a:rPr lang="fr-FR" i="1" dirty="0"/>
              <a:t>tout près de lui</a:t>
            </a:r>
            <a:r>
              <a:rPr lang="fr-FR" i="0" dirty="0"/>
              <a:t>…</a:t>
            </a:r>
          </a:p>
          <a:p>
            <a:r>
              <a:rPr lang="fr-FR" i="0" dirty="0"/>
              <a:t>D’autres expriment une circonstance. Ce sont des compléments de phrase : </a:t>
            </a:r>
            <a:r>
              <a:rPr lang="fr-FR" i="1" dirty="0"/>
              <a:t>délicatement</a:t>
            </a:r>
            <a:r>
              <a:rPr lang="fr-FR" i="0" dirty="0"/>
              <a:t>, </a:t>
            </a:r>
            <a:r>
              <a:rPr lang="fr-FR" i="1" dirty="0"/>
              <a:t>tout de suite</a:t>
            </a:r>
            <a:r>
              <a:rPr lang="fr-FR" i="0" dirty="0"/>
              <a:t>… Parmi eux, il y en a qui annoncent qu’il va se passer quelque chose de nouveau : </a:t>
            </a:r>
            <a:r>
              <a:rPr lang="fr-FR" i="1" dirty="0"/>
              <a:t>soudain</a:t>
            </a:r>
            <a:r>
              <a:rPr lang="fr-FR" i="0" dirty="0"/>
              <a:t>… Il y en a aussi qui évitent une répétition : </a:t>
            </a:r>
            <a:r>
              <a:rPr lang="fr-FR" i="1" dirty="0"/>
              <a:t>dedans</a:t>
            </a:r>
            <a:r>
              <a:rPr lang="fr-FR" i="0" dirty="0"/>
              <a:t>…</a:t>
            </a: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39</a:t>
            </a:fld>
            <a:endParaRPr lang="fr-FR" dirty="0"/>
          </a:p>
        </p:txBody>
      </p:sp>
    </p:spTree>
    <p:extLst>
      <p:ext uri="{BB962C8B-B14F-4D97-AF65-F5344CB8AC3E}">
        <p14:creationId xmlns:p14="http://schemas.microsoft.com/office/powerpoint/2010/main" val="3590826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D513E-84F9-588A-2988-98F79B55F41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C34F569-4230-8163-058B-0D62803E666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58601D7-A463-45B5-05B0-3490559894B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0061F81-9584-15F7-C0E4-3F44D7BB2784}"/>
              </a:ext>
            </a:extLst>
          </p:cNvPr>
          <p:cNvSpPr>
            <a:spLocks noGrp="1"/>
          </p:cNvSpPr>
          <p:nvPr>
            <p:ph type="sldNum" sz="quarter" idx="5"/>
          </p:nvPr>
        </p:nvSpPr>
        <p:spPr/>
        <p:txBody>
          <a:bodyPr/>
          <a:lstStyle/>
          <a:p>
            <a:fld id="{DED31AE9-63BD-2C46-83DF-3F7E40509CED}" type="slidenum">
              <a:rPr lang="fr-FR" smtClean="0"/>
              <a:t>40</a:t>
            </a:fld>
            <a:endParaRPr lang="fr-FR" dirty="0"/>
          </a:p>
        </p:txBody>
      </p:sp>
    </p:spTree>
    <p:extLst>
      <p:ext uri="{BB962C8B-B14F-4D97-AF65-F5344CB8AC3E}">
        <p14:creationId xmlns:p14="http://schemas.microsoft.com/office/powerpoint/2010/main" val="5525276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41</a:t>
            </a:fld>
            <a:endParaRPr lang="fr-FR" dirty="0"/>
          </a:p>
        </p:txBody>
      </p:sp>
    </p:spTree>
    <p:extLst>
      <p:ext uri="{BB962C8B-B14F-4D97-AF65-F5344CB8AC3E}">
        <p14:creationId xmlns:p14="http://schemas.microsoft.com/office/powerpoint/2010/main" val="4082478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Demander</a:t>
            </a:r>
            <a:r>
              <a:rPr lang="fr-FR" sz="1200" dirty="0">
                <a:solidFill>
                  <a:schemeClr val="tx1"/>
                </a:solidFill>
                <a:effectLst/>
                <a:latin typeface="+mn-lt"/>
                <a:ea typeface="Times New Roman" panose="02020603050405020304" pitchFamily="18" charset="0"/>
              </a:rPr>
              <a:t> : « À votre avis, comment est fabriqué l’adverbe </a:t>
            </a:r>
            <a:r>
              <a:rPr lang="fr-FR" sz="1200" i="1" dirty="0">
                <a:solidFill>
                  <a:schemeClr val="tx1"/>
                </a:solidFill>
                <a:effectLst/>
                <a:latin typeface="+mn-lt"/>
                <a:ea typeface="Times New Roman" panose="02020603050405020304" pitchFamily="18" charset="0"/>
              </a:rPr>
              <a:t>dedans</a:t>
            </a:r>
            <a:r>
              <a:rPr lang="fr-FR" sz="1200" dirty="0">
                <a:solidFill>
                  <a:schemeClr val="tx1"/>
                </a:solidFill>
                <a:effectLst/>
                <a:latin typeface="+mn-lt"/>
                <a:ea typeface="Times New Roman" panose="02020603050405020304" pitchFamily="18" charset="0"/>
              </a:rPr>
              <a:t> ? »</a:t>
            </a:r>
          </a:p>
          <a:p>
            <a:pPr algn="just"/>
            <a:r>
              <a:rPr lang="fr-FR" sz="1200" u="sng" dirty="0">
                <a:solidFill>
                  <a:schemeClr val="tx1"/>
                </a:solidFill>
                <a:effectLst/>
                <a:latin typeface="+mn-lt"/>
                <a:ea typeface="Times New Roman" panose="02020603050405020304" pitchFamily="18" charset="0"/>
              </a:rPr>
              <a:t>Réponse attendue </a:t>
            </a:r>
            <a:r>
              <a:rPr lang="fr-FR" sz="1200" dirty="0">
                <a:solidFill>
                  <a:schemeClr val="tx1"/>
                </a:solidFill>
                <a:effectLst/>
                <a:latin typeface="+mn-lt"/>
                <a:ea typeface="Times New Roman" panose="02020603050405020304" pitchFamily="18" charset="0"/>
              </a:rPr>
              <a:t>:</a:t>
            </a:r>
          </a:p>
          <a:p>
            <a:pPr algn="just"/>
            <a:r>
              <a:rPr lang="fr-FR" sz="1200" dirty="0">
                <a:solidFill>
                  <a:schemeClr val="tx1"/>
                </a:solidFill>
                <a:effectLst/>
                <a:latin typeface="+mn-lt"/>
                <a:ea typeface="Times New Roman" panose="02020603050405020304" pitchFamily="18" charset="0"/>
              </a:rPr>
              <a:t>Le mot </a:t>
            </a:r>
            <a:r>
              <a:rPr lang="fr-FR" sz="1200" i="1" dirty="0">
                <a:solidFill>
                  <a:schemeClr val="tx1"/>
                </a:solidFill>
                <a:effectLst/>
                <a:latin typeface="+mn-lt"/>
                <a:ea typeface="Times New Roman" panose="02020603050405020304" pitchFamily="18" charset="0"/>
              </a:rPr>
              <a:t>dedans</a:t>
            </a:r>
            <a:r>
              <a:rPr lang="fr-FR" sz="1200" dirty="0">
                <a:solidFill>
                  <a:schemeClr val="tx1"/>
                </a:solidFill>
                <a:effectLst/>
                <a:latin typeface="+mn-lt"/>
                <a:ea typeface="Times New Roman" panose="02020603050405020304" pitchFamily="18" charset="0"/>
              </a:rPr>
              <a:t> est fabriqué à partir du mot </a:t>
            </a:r>
            <a:r>
              <a:rPr lang="fr-FR" sz="1200" i="1" dirty="0">
                <a:solidFill>
                  <a:schemeClr val="tx1"/>
                </a:solidFill>
                <a:effectLst/>
                <a:latin typeface="+mn-lt"/>
                <a:ea typeface="Times New Roman" panose="02020603050405020304" pitchFamily="18" charset="0"/>
              </a:rPr>
              <a:t>dans</a:t>
            </a:r>
            <a:r>
              <a:rPr lang="fr-FR" sz="1200" dirty="0">
                <a:solidFill>
                  <a:schemeClr val="tx1"/>
                </a:solidFill>
                <a:effectLst/>
                <a:latin typeface="+mn-lt"/>
                <a:ea typeface="Times New Roman" panose="02020603050405020304" pitchFamily="18" charset="0"/>
              </a:rPr>
              <a:t>.</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42</a:t>
            </a:fld>
            <a:endParaRPr lang="fr-FR" dirty="0"/>
          </a:p>
        </p:txBody>
      </p:sp>
    </p:spTree>
    <p:extLst>
      <p:ext uri="{BB962C8B-B14F-4D97-AF65-F5344CB8AC3E}">
        <p14:creationId xmlns:p14="http://schemas.microsoft.com/office/powerpoint/2010/main" val="39865325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Donner la consigne </a:t>
            </a:r>
            <a:r>
              <a:rPr lang="fr-FR" sz="1200" dirty="0">
                <a:solidFill>
                  <a:schemeClr val="tx1"/>
                </a:solidFill>
                <a:effectLst/>
                <a:latin typeface="+mn-lt"/>
                <a:ea typeface="Times New Roman" panose="02020603050405020304" pitchFamily="18" charset="0"/>
              </a:rPr>
              <a:t>: « L’adverbe </a:t>
            </a:r>
            <a:r>
              <a:rPr lang="fr-FR" sz="1200" i="1" dirty="0">
                <a:solidFill>
                  <a:schemeClr val="tx1"/>
                </a:solidFill>
                <a:effectLst/>
                <a:latin typeface="+mn-lt"/>
                <a:ea typeface="Times New Roman" panose="02020603050405020304" pitchFamily="18" charset="0"/>
              </a:rPr>
              <a:t>dedans </a:t>
            </a:r>
            <a:r>
              <a:rPr lang="fr-FR" sz="1200" dirty="0">
                <a:solidFill>
                  <a:schemeClr val="tx1"/>
                </a:solidFill>
                <a:effectLst/>
                <a:latin typeface="+mn-lt"/>
                <a:ea typeface="Times New Roman" panose="02020603050405020304" pitchFamily="18" charset="0"/>
              </a:rPr>
              <a:t>est fabriqué à partir de la préposition </a:t>
            </a:r>
            <a:r>
              <a:rPr lang="fr-FR" sz="1200" i="1" dirty="0">
                <a:solidFill>
                  <a:schemeClr val="tx1"/>
                </a:solidFill>
                <a:effectLst/>
                <a:latin typeface="+mn-lt"/>
                <a:ea typeface="Times New Roman" panose="02020603050405020304" pitchFamily="18" charset="0"/>
              </a:rPr>
              <a:t>dans</a:t>
            </a:r>
            <a:r>
              <a:rPr lang="fr-FR" sz="1200" dirty="0">
                <a:solidFill>
                  <a:schemeClr val="tx1"/>
                </a:solidFill>
                <a:effectLst/>
                <a:latin typeface="+mn-lt"/>
                <a:ea typeface="Times New Roman" panose="02020603050405020304" pitchFamily="18" charset="0"/>
              </a:rPr>
              <a:t>. Complétez les cases vides.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solidFill>
                  <a:schemeClr val="tx1"/>
                </a:solidFill>
                <a:effectLst/>
                <a:latin typeface="+mn-lt"/>
                <a:ea typeface="Times New Roman" panose="02020603050405020304" pitchFamily="18" charset="0"/>
              </a:rPr>
              <a:t>Résultat attendu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43</a:t>
            </a:fld>
            <a:endParaRPr lang="fr-FR" dirty="0"/>
          </a:p>
        </p:txBody>
      </p:sp>
    </p:spTree>
    <p:extLst>
      <p:ext uri="{BB962C8B-B14F-4D97-AF65-F5344CB8AC3E}">
        <p14:creationId xmlns:p14="http://schemas.microsoft.com/office/powerpoint/2010/main" val="33146905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B3F3-7AFF-AD2D-1773-F6036E1342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073D45-B1E2-0112-EC79-BBAD678FCC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F7DFB9-5FFC-B765-2160-83AAA41ED817}"/>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Certains adverbes sont fabriqués à partir de prépositions. »</a:t>
            </a:r>
          </a:p>
          <a:p>
            <a:endParaRPr lang="fr-FR" dirty="0"/>
          </a:p>
        </p:txBody>
      </p:sp>
      <p:sp>
        <p:nvSpPr>
          <p:cNvPr id="4" name="Espace réservé du numéro de diapositive 3">
            <a:extLst>
              <a:ext uri="{FF2B5EF4-FFF2-40B4-BE49-F238E27FC236}">
                <a16:creationId xmlns:a16="http://schemas.microsoft.com/office/drawing/2014/main" id="{D8A837E0-D782-41BD-AAF8-E13F9E4EFCCB}"/>
              </a:ext>
            </a:extLst>
          </p:cNvPr>
          <p:cNvSpPr>
            <a:spLocks noGrp="1"/>
          </p:cNvSpPr>
          <p:nvPr>
            <p:ph type="sldNum" sz="quarter" idx="5"/>
          </p:nvPr>
        </p:nvSpPr>
        <p:spPr/>
        <p:txBody>
          <a:bodyPr/>
          <a:lstStyle/>
          <a:p>
            <a:fld id="{DED31AE9-63BD-2C46-83DF-3F7E40509CED}" type="slidenum">
              <a:rPr lang="fr-FR" smtClean="0"/>
              <a:t>44</a:t>
            </a:fld>
            <a:endParaRPr lang="fr-FR" dirty="0"/>
          </a:p>
        </p:txBody>
      </p:sp>
    </p:spTree>
    <p:extLst>
      <p:ext uri="{BB962C8B-B14F-4D97-AF65-F5344CB8AC3E}">
        <p14:creationId xmlns:p14="http://schemas.microsoft.com/office/powerpoint/2010/main" val="37675796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Times New Roman" panose="02020603050405020304" pitchFamily="18" charset="0"/>
              </a:rPr>
              <a:t>Donner la consigne </a:t>
            </a:r>
            <a:r>
              <a:rPr lang="fr-FR" sz="1200" dirty="0">
                <a:solidFill>
                  <a:schemeClr val="tx1"/>
                </a:solidFill>
                <a:effectLst/>
                <a:latin typeface="+mn-lt"/>
                <a:ea typeface="Times New Roman" panose="02020603050405020304" pitchFamily="18" charset="0"/>
              </a:rPr>
              <a:t>: « Cherchez les prépositions et les adverbes ».</a:t>
            </a:r>
          </a:p>
          <a:p>
            <a:r>
              <a:rPr lang="fr-FR" sz="1200" u="sng" dirty="0">
                <a:solidFill>
                  <a:schemeClr val="tx1"/>
                </a:solidFill>
                <a:latin typeface="+mn-lt"/>
              </a:rPr>
              <a:t>Résultat attendu </a:t>
            </a:r>
            <a:r>
              <a:rPr lang="fr-FR" sz="1200" dirty="0">
                <a:solidFill>
                  <a:schemeClr val="tx1"/>
                </a:solidFill>
                <a:latin typeface="+mn-lt"/>
              </a:rPr>
              <a:t>:</a:t>
            </a:r>
          </a:p>
          <a:p>
            <a:r>
              <a:rPr lang="fr-FR" sz="1200" dirty="0">
                <a:solidFill>
                  <a:schemeClr val="tx1"/>
                </a:solidFill>
                <a:latin typeface="+mn-lt"/>
              </a:rPr>
              <a:t>[Voir diapositive suivante]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45</a:t>
            </a:fld>
            <a:endParaRPr lang="fr-FR" dirty="0"/>
          </a:p>
        </p:txBody>
      </p:sp>
    </p:spTree>
    <p:extLst>
      <p:ext uri="{BB962C8B-B14F-4D97-AF65-F5344CB8AC3E}">
        <p14:creationId xmlns:p14="http://schemas.microsoft.com/office/powerpoint/2010/main" val="7364924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7C618-119F-BAB4-A8C1-10356E8DC6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C4A8E24-731C-CF1E-F152-C2E867C166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0B95FBE-BFBF-1445-EB41-B3B24D1A3225}"/>
              </a:ext>
            </a:extLst>
          </p:cNvPr>
          <p:cNvSpPr>
            <a:spLocks noGrp="1"/>
          </p:cNvSpPr>
          <p:nvPr>
            <p:ph type="body" idx="1"/>
          </p:nvPr>
        </p:nvSpPr>
        <p:spPr/>
        <p:txBody>
          <a:bodyPr/>
          <a:lstStyle/>
          <a:p>
            <a:pPr algn="just"/>
            <a:r>
              <a:rPr lang="fr-FR" sz="1200" b="1" dirty="0">
                <a:solidFill>
                  <a:schemeClr val="tx1"/>
                </a:solidFill>
                <a:effectLst/>
                <a:latin typeface="+mn-lt"/>
                <a:ea typeface="Times New Roman" panose="02020603050405020304" pitchFamily="18" charset="0"/>
              </a:rPr>
              <a:t>Expliquer</a:t>
            </a:r>
            <a:r>
              <a:rPr lang="fr-FR" sz="1200" dirty="0">
                <a:solidFill>
                  <a:schemeClr val="tx1"/>
                </a:solidFill>
                <a:effectLst/>
                <a:latin typeface="+mn-lt"/>
                <a:ea typeface="Times New Roman" panose="02020603050405020304" pitchFamily="18" charset="0"/>
              </a:rPr>
              <a:t> : « Il y a quelques prépositions qui peuvent aussi être utilisées sans qu’elles soient suivies d’un groupe du nom, d’un nom, d’un pronom ou d’un infinitif. Le contexte suffit à le deviner. Mais alors, la préposition fonctionne comme un adverbe.</a:t>
            </a:r>
          </a:p>
          <a:p>
            <a:pPr algn="just"/>
            <a:r>
              <a:rPr lang="fr-FR" sz="1200" dirty="0">
                <a:solidFill>
                  <a:schemeClr val="tx1"/>
                </a:solidFill>
                <a:effectLst/>
                <a:latin typeface="+mn-lt"/>
                <a:ea typeface="Times New Roman" panose="02020603050405020304" pitchFamily="18" charset="0"/>
              </a:rPr>
              <a:t>Cela confirme ce qu’on a vu avec la fabrication des adverbes comme </a:t>
            </a:r>
            <a:r>
              <a:rPr lang="fr-FR" sz="1200" i="1" dirty="0">
                <a:solidFill>
                  <a:schemeClr val="tx1"/>
                </a:solidFill>
                <a:effectLst/>
                <a:latin typeface="+mn-lt"/>
                <a:ea typeface="Times New Roman" panose="02020603050405020304" pitchFamily="18" charset="0"/>
              </a:rPr>
              <a:t>dedans</a:t>
            </a:r>
            <a:r>
              <a:rPr lang="fr-FR" sz="1200" dirty="0">
                <a:solidFill>
                  <a:schemeClr val="tx1"/>
                </a:solidFill>
                <a:effectLst/>
                <a:latin typeface="+mn-lt"/>
                <a:ea typeface="Times New Roman" panose="02020603050405020304" pitchFamily="18" charset="0"/>
              </a:rPr>
              <a:t> / </a:t>
            </a:r>
            <a:r>
              <a:rPr lang="fr-FR" sz="1200" i="1" dirty="0">
                <a:solidFill>
                  <a:schemeClr val="tx1"/>
                </a:solidFill>
                <a:effectLst/>
                <a:latin typeface="+mn-lt"/>
                <a:ea typeface="Times New Roman" panose="02020603050405020304" pitchFamily="18" charset="0"/>
              </a:rPr>
              <a:t>dans</a:t>
            </a:r>
            <a:r>
              <a:rPr lang="fr-FR" sz="1200" dirty="0">
                <a:solidFill>
                  <a:schemeClr val="tx1"/>
                </a:solidFill>
                <a:effectLst/>
                <a:latin typeface="+mn-lt"/>
                <a:ea typeface="Times New Roman" panose="02020603050405020304" pitchFamily="18" charset="0"/>
              </a:rPr>
              <a:t> : dans plusieurs cas, il y a une proximité entre les prépositions et les adverbes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D8D72BBD-00E1-6AAC-5746-2CB9D59A3B93}"/>
              </a:ext>
            </a:extLst>
          </p:cNvPr>
          <p:cNvSpPr>
            <a:spLocks noGrp="1"/>
          </p:cNvSpPr>
          <p:nvPr>
            <p:ph type="sldNum" sz="quarter" idx="5"/>
          </p:nvPr>
        </p:nvSpPr>
        <p:spPr/>
        <p:txBody>
          <a:bodyPr/>
          <a:lstStyle/>
          <a:p>
            <a:fld id="{DED31AE9-63BD-2C46-83DF-3F7E40509CED}" type="slidenum">
              <a:rPr lang="fr-FR" smtClean="0"/>
              <a:t>46</a:t>
            </a:fld>
            <a:endParaRPr lang="fr-FR" dirty="0"/>
          </a:p>
        </p:txBody>
      </p:sp>
    </p:spTree>
    <p:extLst>
      <p:ext uri="{BB962C8B-B14F-4D97-AF65-F5344CB8AC3E}">
        <p14:creationId xmlns:p14="http://schemas.microsoft.com/office/powerpoint/2010/main" val="27670680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0000"/>
                </a:solidFill>
                <a:effectLst/>
                <a:latin typeface="+mn-lt"/>
                <a:ea typeface="Calibri" panose="020F0502020204030204" pitchFamily="34" charset="0"/>
                <a:cs typeface="Times New Roman" panose="02020603050405020304" pitchFamily="18" charset="0"/>
              </a:rPr>
              <a:t>Ces exercices peuvent être faits aussi bien à l’oral collectivement qu’à l’écrit.</a:t>
            </a:r>
            <a:endParaRPr lang="fr-FR" sz="12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47</a:t>
            </a:fld>
            <a:endParaRPr lang="fr-FR" dirty="0"/>
          </a:p>
        </p:txBody>
      </p:sp>
    </p:spTree>
    <p:extLst>
      <p:ext uri="{BB962C8B-B14F-4D97-AF65-F5344CB8AC3E}">
        <p14:creationId xmlns:p14="http://schemas.microsoft.com/office/powerpoint/2010/main" val="4112100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48</a:t>
            </a:fld>
            <a:endParaRPr lang="fr-FR" dirty="0"/>
          </a:p>
        </p:txBody>
      </p:sp>
    </p:spTree>
    <p:extLst>
      <p:ext uri="{BB962C8B-B14F-4D97-AF65-F5344CB8AC3E}">
        <p14:creationId xmlns:p14="http://schemas.microsoft.com/office/powerpoint/2010/main" val="19648582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49</a:t>
            </a:fld>
            <a:endParaRPr lang="fr-FR" dirty="0"/>
          </a:p>
        </p:txBody>
      </p:sp>
    </p:spTree>
    <p:extLst>
      <p:ext uri="{BB962C8B-B14F-4D97-AF65-F5344CB8AC3E}">
        <p14:creationId xmlns:p14="http://schemas.microsoft.com/office/powerpoint/2010/main" val="5142624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50</a:t>
            </a:fld>
            <a:endParaRPr lang="fr-FR" dirty="0"/>
          </a:p>
        </p:txBody>
      </p:sp>
    </p:spTree>
    <p:extLst>
      <p:ext uri="{BB962C8B-B14F-4D97-AF65-F5344CB8AC3E}">
        <p14:creationId xmlns:p14="http://schemas.microsoft.com/office/powerpoint/2010/main" val="40886230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Attention à ne pas confondre l’article partitif (</a:t>
            </a:r>
            <a:r>
              <a:rPr lang="fr-FR" sz="1200" i="1" dirty="0">
                <a:solidFill>
                  <a:schemeClr val="tx1"/>
                </a:solidFill>
                <a:effectLst/>
                <a:latin typeface="+mn-lt"/>
                <a:ea typeface="Times New Roman" panose="02020603050405020304" pitchFamily="18" charset="0"/>
              </a:rPr>
              <a:t>si tu veux </a:t>
            </a:r>
            <a:r>
              <a:rPr lang="fr-FR" sz="1200" i="1" u="sng" dirty="0">
                <a:solidFill>
                  <a:schemeClr val="tx1"/>
                </a:solidFill>
                <a:effectLst/>
                <a:latin typeface="+mn-lt"/>
                <a:ea typeface="Times New Roman" panose="02020603050405020304" pitchFamily="18" charset="0"/>
              </a:rPr>
              <a:t>de l’</a:t>
            </a:r>
            <a:r>
              <a:rPr lang="fr-FR" sz="1200" i="1" dirty="0">
                <a:solidFill>
                  <a:schemeClr val="tx1"/>
                </a:solidFill>
                <a:effectLst/>
                <a:latin typeface="+mn-lt"/>
                <a:ea typeface="Times New Roman" panose="02020603050405020304" pitchFamily="18" charset="0"/>
              </a:rPr>
              <a:t>argent</a:t>
            </a:r>
            <a:r>
              <a:rPr lang="fr-FR" sz="1200" dirty="0">
                <a:solidFill>
                  <a:schemeClr val="tx1"/>
                </a:solidFill>
                <a:effectLst/>
                <a:latin typeface="+mn-lt"/>
                <a:ea typeface="Times New Roman" panose="02020603050405020304" pitchFamily="18" charset="0"/>
              </a:rPr>
              <a:t>) avec une préposition.</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51</a:t>
            </a:fld>
            <a:endParaRPr lang="fr-FR" dirty="0"/>
          </a:p>
        </p:txBody>
      </p:sp>
    </p:spTree>
    <p:extLst>
      <p:ext uri="{BB962C8B-B14F-4D97-AF65-F5344CB8AC3E}">
        <p14:creationId xmlns:p14="http://schemas.microsoft.com/office/powerpoint/2010/main" val="19942670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52</a:t>
            </a:fld>
            <a:endParaRPr lang="fr-FR" dirty="0"/>
          </a:p>
        </p:txBody>
      </p:sp>
    </p:spTree>
    <p:extLst>
      <p:ext uri="{BB962C8B-B14F-4D97-AF65-F5344CB8AC3E}">
        <p14:creationId xmlns:p14="http://schemas.microsoft.com/office/powerpoint/2010/main" val="21334506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53</a:t>
            </a:fld>
            <a:endParaRPr lang="fr-FR" dirty="0"/>
          </a:p>
        </p:txBody>
      </p:sp>
    </p:spTree>
    <p:extLst>
      <p:ext uri="{BB962C8B-B14F-4D97-AF65-F5344CB8AC3E}">
        <p14:creationId xmlns:p14="http://schemas.microsoft.com/office/powerpoint/2010/main" val="10676254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54</a:t>
            </a:fld>
            <a:endParaRPr lang="fr-FR" dirty="0"/>
          </a:p>
        </p:txBody>
      </p:sp>
    </p:spTree>
    <p:extLst>
      <p:ext uri="{BB962C8B-B14F-4D97-AF65-F5344CB8AC3E}">
        <p14:creationId xmlns:p14="http://schemas.microsoft.com/office/powerpoint/2010/main" val="13022810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55</a:t>
            </a:fld>
            <a:endParaRPr lang="fr-FR" dirty="0"/>
          </a:p>
        </p:txBody>
      </p:sp>
    </p:spTree>
    <p:extLst>
      <p:ext uri="{BB962C8B-B14F-4D97-AF65-F5344CB8AC3E}">
        <p14:creationId xmlns:p14="http://schemas.microsoft.com/office/powerpoint/2010/main" val="28215861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La troupe de comédiens entre en scène. Mes sœurs applaudissent. Mais pourquoi assistent-elles à ce spectacle ?</a:t>
            </a:r>
          </a:p>
          <a:p>
            <a:r>
              <a:rPr lang="fr-FR" sz="1200" dirty="0">
                <a:solidFill>
                  <a:schemeClr val="tx1"/>
                </a:solidFill>
                <a:latin typeface="+mn-lt"/>
              </a:rPr>
              <a:t>[Donner éventuellement le mot </a:t>
            </a:r>
            <a:r>
              <a:rPr lang="fr-FR" sz="1200" i="1" dirty="0">
                <a:solidFill>
                  <a:schemeClr val="tx1"/>
                </a:solidFill>
                <a:latin typeface="+mn-lt"/>
              </a:rPr>
              <a:t>scène</a:t>
            </a:r>
            <a:r>
              <a:rPr lang="fr-FR" sz="1200" dirty="0">
                <a:solidFill>
                  <a:schemeClr val="tx1"/>
                </a:solidFill>
                <a:latin typeface="+mn-lt"/>
              </a:rPr>
              <a:t>]</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Times New Roman" panose="02020603050405020304" pitchFamily="18" charset="0"/>
              </a:rPr>
              <a:t>Points à traiter à privilégier :</a:t>
            </a:r>
          </a:p>
          <a:p>
            <a:r>
              <a:rPr lang="fr-FR" sz="1200" dirty="0">
                <a:solidFill>
                  <a:schemeClr val="tx1"/>
                </a:solidFill>
                <a:effectLst/>
                <a:latin typeface="+mn-lt"/>
                <a:ea typeface="Times New Roman" panose="02020603050405020304" pitchFamily="18" charset="0"/>
              </a:rPr>
              <a:t>- accord dans le GN (D/N), absence de déterminant (</a:t>
            </a:r>
            <a:r>
              <a:rPr lang="fr-FR" sz="1200" i="1" dirty="0">
                <a:solidFill>
                  <a:schemeClr val="tx1"/>
                </a:solidFill>
                <a:effectLst/>
                <a:latin typeface="+mn-lt"/>
                <a:ea typeface="Times New Roman" panose="02020603050405020304" pitchFamily="18" charset="0"/>
              </a:rPr>
              <a:t>de comédiens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accord S/V, rupteur entre S/V (</a:t>
            </a:r>
            <a:r>
              <a:rPr lang="fr-FR" sz="1200" dirty="0" err="1">
                <a:solidFill>
                  <a:schemeClr val="tx1"/>
                </a:solidFill>
                <a:effectLst/>
                <a:latin typeface="+mn-lt"/>
                <a:ea typeface="Times New Roman" panose="02020603050405020304" pitchFamily="18" charset="0"/>
              </a:rPr>
              <a:t>Cdn</a:t>
            </a:r>
            <a:r>
              <a:rPr lang="fr-FR" sz="1200" dirty="0">
                <a:solidFill>
                  <a:schemeClr val="tx1"/>
                </a:solidFill>
                <a:effectLst/>
                <a:latin typeface="+mn-lt"/>
                <a:ea typeface="Times New Roman" panose="02020603050405020304" pitchFamily="18" charset="0"/>
              </a:rPr>
              <a:t>), sujet inversé</a:t>
            </a:r>
          </a:p>
          <a:p>
            <a:r>
              <a:rPr lang="en-US" sz="1200" dirty="0">
                <a:solidFill>
                  <a:schemeClr val="tx1"/>
                </a:solidFill>
                <a:effectLst/>
                <a:latin typeface="+mn-lt"/>
                <a:ea typeface="Times New Roman" panose="02020603050405020304" pitchFamily="18" charset="0"/>
              </a:rPr>
              <a:t>- </a:t>
            </a:r>
            <a:r>
              <a:rPr lang="en-US" sz="1200" dirty="0" err="1">
                <a:solidFill>
                  <a:schemeClr val="tx1"/>
                </a:solidFill>
                <a:effectLst/>
                <a:latin typeface="+mn-lt"/>
                <a:ea typeface="Times New Roman" panose="02020603050405020304" pitchFamily="18" charset="0"/>
              </a:rPr>
              <a:t>présent</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à</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ce</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56</a:t>
            </a:fld>
            <a:endParaRPr lang="fr-FR" dirty="0"/>
          </a:p>
        </p:txBody>
      </p:sp>
    </p:spTree>
    <p:extLst>
      <p:ext uri="{BB962C8B-B14F-4D97-AF65-F5344CB8AC3E}">
        <p14:creationId xmlns:p14="http://schemas.microsoft.com/office/powerpoint/2010/main" val="39789345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C302-208B-41FD-DCC0-6A40EBC81E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CD49DC-7672-30E5-C4B3-747F9810EAD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BD04D3-4CE9-DF5D-D638-F9435A0EEF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Times New Roman" panose="02020603050405020304" pitchFamily="18" charset="0"/>
              </a:rPr>
              <a:t>La troupe de comédiens entre en scène. Mes sœurs applaudissent. Mais pourquoi assistent-elles à ce spectacle ?</a:t>
            </a:r>
          </a:p>
          <a:p>
            <a:endParaRPr lang="fr-FR" sz="1200" dirty="0">
              <a:solidFill>
                <a:schemeClr val="tx1"/>
              </a:solidFill>
              <a:latin typeface="+mn-lt"/>
            </a:endParaRPr>
          </a:p>
          <a:p>
            <a:pPr algn="just">
              <a:tabLst>
                <a:tab pos="681990" algn="l"/>
              </a:tabLst>
            </a:pPr>
            <a:r>
              <a:rPr lang="fr-FR" sz="1200" dirty="0">
                <a:solidFill>
                  <a:schemeClr val="tx1"/>
                </a:solidFill>
                <a:effectLst/>
                <a:latin typeface="+mn-lt"/>
                <a:ea typeface="Times New Roman" panose="02020603050405020304" pitchFamily="18" charset="0"/>
              </a:rPr>
              <a:t>Points à traiter à privilégier :</a:t>
            </a:r>
          </a:p>
          <a:p>
            <a:r>
              <a:rPr lang="fr-FR" sz="1200" dirty="0">
                <a:solidFill>
                  <a:schemeClr val="tx1"/>
                </a:solidFill>
                <a:effectLst/>
                <a:latin typeface="+mn-lt"/>
                <a:ea typeface="Times New Roman" panose="02020603050405020304" pitchFamily="18" charset="0"/>
              </a:rPr>
              <a:t>- accord dans le GN (D/N), absence de déterminant (</a:t>
            </a:r>
            <a:r>
              <a:rPr lang="fr-FR" sz="1200" i="1" dirty="0">
                <a:solidFill>
                  <a:schemeClr val="tx1"/>
                </a:solidFill>
                <a:effectLst/>
                <a:latin typeface="+mn-lt"/>
                <a:ea typeface="Times New Roman" panose="02020603050405020304" pitchFamily="18" charset="0"/>
              </a:rPr>
              <a:t>de comédiens</a:t>
            </a:r>
            <a:r>
              <a:rPr lang="fr-FR" sz="1200" dirty="0">
                <a:solidFill>
                  <a:schemeClr val="tx1"/>
                </a:solidFill>
                <a:effectLst/>
                <a:latin typeface="+mn-lt"/>
                <a:ea typeface="Times New Roman" panose="02020603050405020304" pitchFamily="18" charset="0"/>
              </a:rPr>
              <a:t>)</a:t>
            </a:r>
          </a:p>
          <a:p>
            <a:r>
              <a:rPr lang="fr-FR" sz="1200" dirty="0">
                <a:solidFill>
                  <a:schemeClr val="tx1"/>
                </a:solidFill>
                <a:effectLst/>
                <a:latin typeface="+mn-lt"/>
                <a:ea typeface="Times New Roman" panose="02020603050405020304" pitchFamily="18" charset="0"/>
              </a:rPr>
              <a:t>- accord S/V, rupteur entre S/V (</a:t>
            </a:r>
            <a:r>
              <a:rPr lang="fr-FR" sz="1200" dirty="0" err="1">
                <a:solidFill>
                  <a:schemeClr val="tx1"/>
                </a:solidFill>
                <a:effectLst/>
                <a:latin typeface="+mn-lt"/>
                <a:ea typeface="Times New Roman" panose="02020603050405020304" pitchFamily="18" charset="0"/>
              </a:rPr>
              <a:t>Cdn</a:t>
            </a:r>
            <a:r>
              <a:rPr lang="fr-FR" sz="1200" dirty="0">
                <a:solidFill>
                  <a:schemeClr val="tx1"/>
                </a:solidFill>
                <a:effectLst/>
                <a:latin typeface="+mn-lt"/>
                <a:ea typeface="Times New Roman" panose="02020603050405020304" pitchFamily="18" charset="0"/>
              </a:rPr>
              <a:t>), sujet inversé</a:t>
            </a:r>
          </a:p>
          <a:p>
            <a:r>
              <a:rPr lang="en-US" sz="1200" dirty="0">
                <a:solidFill>
                  <a:schemeClr val="tx1"/>
                </a:solidFill>
                <a:effectLst/>
                <a:latin typeface="+mn-lt"/>
                <a:ea typeface="Times New Roman" panose="02020603050405020304" pitchFamily="18" charset="0"/>
              </a:rPr>
              <a:t>- </a:t>
            </a:r>
            <a:r>
              <a:rPr lang="en-US" sz="1200" dirty="0" err="1">
                <a:solidFill>
                  <a:schemeClr val="tx1"/>
                </a:solidFill>
                <a:effectLst/>
                <a:latin typeface="+mn-lt"/>
                <a:ea typeface="Times New Roman" panose="02020603050405020304" pitchFamily="18" charset="0"/>
              </a:rPr>
              <a:t>présent</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à</a:t>
            </a:r>
            <a:endParaRPr lang="fr-FR" sz="1200" dirty="0">
              <a:solidFill>
                <a:schemeClr val="tx1"/>
              </a:solidFill>
              <a:effectLst/>
              <a:latin typeface="+mn-lt"/>
              <a:ea typeface="Times New Roman" panose="02020603050405020304" pitchFamily="18" charset="0"/>
            </a:endParaRPr>
          </a:p>
          <a:p>
            <a:r>
              <a:rPr lang="fr-FR" sz="1200" i="1" dirty="0">
                <a:solidFill>
                  <a:schemeClr val="tx1"/>
                </a:solidFill>
                <a:effectLst/>
                <a:latin typeface="+mn-lt"/>
                <a:ea typeface="Times New Roman" panose="02020603050405020304" pitchFamily="18" charset="0"/>
              </a:rPr>
              <a:t>- ce</a:t>
            </a:r>
            <a:endParaRPr lang="fr-FR" sz="1200" dirty="0">
              <a:solidFill>
                <a:schemeClr val="tx1"/>
              </a:solidFill>
              <a:effectLst/>
              <a:latin typeface="+mn-lt"/>
              <a:ea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F48FD15F-72C0-E028-9498-2EB95CFC1433}"/>
              </a:ext>
            </a:extLst>
          </p:cNvPr>
          <p:cNvSpPr>
            <a:spLocks noGrp="1"/>
          </p:cNvSpPr>
          <p:nvPr>
            <p:ph type="sldNum" sz="quarter" idx="5"/>
          </p:nvPr>
        </p:nvSpPr>
        <p:spPr/>
        <p:txBody>
          <a:bodyPr/>
          <a:lstStyle/>
          <a:p>
            <a:fld id="{DED31AE9-63BD-2C46-83DF-3F7E40509CED}" type="slidenum">
              <a:rPr lang="fr-FR" smtClean="0"/>
              <a:t>57</a:t>
            </a:fld>
            <a:endParaRPr lang="fr-FR" dirty="0"/>
          </a:p>
        </p:txBody>
      </p:sp>
    </p:spTree>
    <p:extLst>
      <p:ext uri="{BB962C8B-B14F-4D97-AF65-F5344CB8AC3E}">
        <p14:creationId xmlns:p14="http://schemas.microsoft.com/office/powerpoint/2010/main" val="725887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DDE85D-E6BD-4DAB-5761-BBBB9E04383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5233908-E8AE-23C4-4483-FBB9E24B54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2024136-6BE2-44BA-4B45-11AD3A0EF3ED}"/>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5" name="Espace réservé du pied de page 4">
            <a:extLst>
              <a:ext uri="{FF2B5EF4-FFF2-40B4-BE49-F238E27FC236}">
                <a16:creationId xmlns:a16="http://schemas.microsoft.com/office/drawing/2014/main" id="{C822AEC9-5B90-1D71-3765-7D4655EAA53D}"/>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E7FD3335-5FB4-7B45-B0F6-301114A80109}"/>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167368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4B3EDF-7136-AF70-1737-BAF09E99594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8F2C45-78ED-C4FB-5682-C906975B7BB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060DB5-4B2F-7163-19C1-296109CE7F59}"/>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5" name="Espace réservé du pied de page 4">
            <a:extLst>
              <a:ext uri="{FF2B5EF4-FFF2-40B4-BE49-F238E27FC236}">
                <a16:creationId xmlns:a16="http://schemas.microsoft.com/office/drawing/2014/main" id="{5416EB94-C325-5291-B46B-2E0529149719}"/>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2978BE2-4768-8498-304F-5C2EFC289537}"/>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082479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33886D-FBD0-DD1B-BF05-C647262A3B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9CD904E-A40B-B171-8195-EA5E90EBA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31DECA7-2FC4-A422-C085-49387A6F9EDC}"/>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5" name="Espace réservé du pied de page 4">
            <a:extLst>
              <a:ext uri="{FF2B5EF4-FFF2-40B4-BE49-F238E27FC236}">
                <a16:creationId xmlns:a16="http://schemas.microsoft.com/office/drawing/2014/main" id="{A897DD49-E4C3-61D6-7180-E66FBD1774F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B9F9EED4-3711-6491-EB54-0AF37BAD0A22}"/>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2423358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D93841-034B-D7D1-610F-5920E6A3627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F5A6095-C3C5-6007-F63D-13E338D811F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F0C1E2F-DD3B-D25D-B58B-61543DE2A9A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906CFE7-9C60-FA67-2E8E-00969A5B2D62}"/>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6" name="Espace réservé du pied de page 5">
            <a:extLst>
              <a:ext uri="{FF2B5EF4-FFF2-40B4-BE49-F238E27FC236}">
                <a16:creationId xmlns:a16="http://schemas.microsoft.com/office/drawing/2014/main" id="{DB1AEF13-CB5E-D66C-001C-2943E05F60B1}"/>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891DCEEE-3A51-3E97-05F3-64B4095E6468}"/>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048302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B520A-E6C0-47B8-F4F9-4C8B5A71B4D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C809371-1037-6AA1-7600-7F8E55C794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3EC1234-AF1D-FB14-2837-E2C12C99A41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04EB2B8-0A73-F71A-5A4A-11F0D78D24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A63D9E-D041-994B-3B39-3D9E57FAE5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3C525A5-CB7F-4A02-C034-2138D124F853}"/>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8" name="Espace réservé du pied de page 7">
            <a:extLst>
              <a:ext uri="{FF2B5EF4-FFF2-40B4-BE49-F238E27FC236}">
                <a16:creationId xmlns:a16="http://schemas.microsoft.com/office/drawing/2014/main" id="{81A8A77A-15FD-E19A-A6C5-D4BDC2A86C38}"/>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5E51C0E2-EE07-67BD-D6A1-77435719859E}"/>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1926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C77E32-8979-3BB2-F3D0-44B20AF1FA3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507439B-0BC4-ABBC-68AF-EDCBE0E8E4CA}"/>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4" name="Espace réservé du pied de page 3">
            <a:extLst>
              <a:ext uri="{FF2B5EF4-FFF2-40B4-BE49-F238E27FC236}">
                <a16:creationId xmlns:a16="http://schemas.microsoft.com/office/drawing/2014/main" id="{9DEAFA83-55C4-415D-D4A9-D06396C618F0}"/>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4B71AB30-E8B6-7825-5130-A86BE529AE56}"/>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246215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3471372-E3F8-B21F-1788-9664DFF44955}"/>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3" name="Espace réservé du pied de page 2">
            <a:extLst>
              <a:ext uri="{FF2B5EF4-FFF2-40B4-BE49-F238E27FC236}">
                <a16:creationId xmlns:a16="http://schemas.microsoft.com/office/drawing/2014/main" id="{11C3522E-C982-2C7E-5478-F3A52B9970D1}"/>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C50A301-AE6A-657B-B3F5-06F12A65D7C6}"/>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1076097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12D949-FDCA-9645-9326-76FD1E599A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68C76AB-3CED-91A0-F489-0050B349F8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2AA0D-1D47-BC8F-180A-CCA0906CA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A5593C-A6ED-5D04-2811-D0A9E72B1D88}"/>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6" name="Espace réservé du pied de page 5">
            <a:extLst>
              <a:ext uri="{FF2B5EF4-FFF2-40B4-BE49-F238E27FC236}">
                <a16:creationId xmlns:a16="http://schemas.microsoft.com/office/drawing/2014/main" id="{50AFA900-3134-54D7-65FA-2BBD9EAFB08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15A46EEE-6558-6721-A4B7-55ABF0724A38}"/>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256886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7C21EC-1348-92FA-0F9C-FED4D4BE09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9D2F779-0727-F67D-E803-06909F7F5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6FCE19E7-7D92-A25B-26A4-9CB624E1A2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92529E-72A4-8DDF-6B21-77363D45CD05}"/>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6" name="Espace réservé du pied de page 5">
            <a:extLst>
              <a:ext uri="{FF2B5EF4-FFF2-40B4-BE49-F238E27FC236}">
                <a16:creationId xmlns:a16="http://schemas.microsoft.com/office/drawing/2014/main" id="{20119904-C17A-43DA-E2AB-59E38B328C6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C43A75D4-9594-9270-5127-926351ECFAEB}"/>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92426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6425C8-4D88-1F41-5099-FFF9CEC195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23AE38-0990-EB07-BC1A-7865A557F01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EFC442-18FE-5C47-1560-80270FD7DE13}"/>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5" name="Espace réservé du pied de page 4">
            <a:extLst>
              <a:ext uri="{FF2B5EF4-FFF2-40B4-BE49-F238E27FC236}">
                <a16:creationId xmlns:a16="http://schemas.microsoft.com/office/drawing/2014/main" id="{93F072C0-E7F4-743C-0AE4-2549C1782656}"/>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A1FFF5A-BBFE-F52B-A28C-686D0067E796}"/>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677833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D493F53-EF5E-B40F-61CF-39A7701E4F2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1C72441-0976-EDF6-3C3F-EAC7613CC4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E6C0B2-6AC4-EF15-EBA5-C271DB2F9F29}"/>
              </a:ext>
            </a:extLst>
          </p:cNvPr>
          <p:cNvSpPr>
            <a:spLocks noGrp="1"/>
          </p:cNvSpPr>
          <p:nvPr>
            <p:ph type="dt" sz="half" idx="10"/>
          </p:nvPr>
        </p:nvSpPr>
        <p:spPr/>
        <p:txBody>
          <a:bodyPr/>
          <a:lstStyle/>
          <a:p>
            <a:fld id="{24BA9177-A5FA-BD49-BE0F-F35893358A5B}" type="datetimeFigureOut">
              <a:rPr lang="fr-FR" smtClean="0"/>
              <a:t>22/06/2026</a:t>
            </a:fld>
            <a:endParaRPr lang="fr-FR" dirty="0"/>
          </a:p>
        </p:txBody>
      </p:sp>
      <p:sp>
        <p:nvSpPr>
          <p:cNvPr id="5" name="Espace réservé du pied de page 4">
            <a:extLst>
              <a:ext uri="{FF2B5EF4-FFF2-40B4-BE49-F238E27FC236}">
                <a16:creationId xmlns:a16="http://schemas.microsoft.com/office/drawing/2014/main" id="{F00E01EF-A442-25B1-36DE-C7CABCB733C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F5F624F-2E4B-0EBA-D44D-2B937437CF1D}"/>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1017232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52B3A8-3F9C-DC55-3BF2-CA33F29138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DF45602-76A8-B61D-1C9C-9816ADBC2C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2FD77B-552E-FBAC-14F9-4F814F46EE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A9177-A5FA-BD49-BE0F-F35893358A5B}" type="datetimeFigureOut">
              <a:rPr lang="fr-FR" smtClean="0"/>
              <a:t>22/06/2026</a:t>
            </a:fld>
            <a:endParaRPr lang="fr-FR" dirty="0"/>
          </a:p>
        </p:txBody>
      </p:sp>
      <p:sp>
        <p:nvSpPr>
          <p:cNvPr id="5" name="Espace réservé du pied de page 4">
            <a:extLst>
              <a:ext uri="{FF2B5EF4-FFF2-40B4-BE49-F238E27FC236}">
                <a16:creationId xmlns:a16="http://schemas.microsoft.com/office/drawing/2014/main" id="{DDB33253-B81F-D584-84B2-90DEDA61A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2456A033-0194-3354-CE3D-EA289145C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CB69B-DB04-8044-B9C4-086B41E7140F}" type="slidenum">
              <a:rPr lang="fr-FR" smtClean="0"/>
              <a:t>‹N°›</a:t>
            </a:fld>
            <a:endParaRPr lang="fr-FR" dirty="0"/>
          </a:p>
        </p:txBody>
      </p:sp>
    </p:spTree>
    <p:extLst>
      <p:ext uri="{BB962C8B-B14F-4D97-AF65-F5344CB8AC3E}">
        <p14:creationId xmlns:p14="http://schemas.microsoft.com/office/powerpoint/2010/main" val="3114347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5F78B3-4AB2-6631-6A4F-E68DBF6B84C3}"/>
              </a:ext>
            </a:extLst>
          </p:cNvPr>
          <p:cNvSpPr>
            <a:spLocks noGrp="1"/>
          </p:cNvSpPr>
          <p:nvPr>
            <p:ph type="ctrTitle"/>
          </p:nvPr>
        </p:nvSpPr>
        <p:spPr>
          <a:xfrm>
            <a:off x="1524000" y="1122362"/>
            <a:ext cx="9144000" cy="2819717"/>
          </a:xfrm>
        </p:spPr>
        <p:txBody>
          <a:bodyPr/>
          <a:lstStyle/>
          <a:p>
            <a:r>
              <a:rPr lang="fr-FR" dirty="0"/>
              <a:t>Adverbes et prépositions</a:t>
            </a:r>
          </a:p>
        </p:txBody>
      </p:sp>
      <p:sp>
        <p:nvSpPr>
          <p:cNvPr id="3" name="Sous-titre 2">
            <a:extLst>
              <a:ext uri="{FF2B5EF4-FFF2-40B4-BE49-F238E27FC236}">
                <a16:creationId xmlns:a16="http://schemas.microsoft.com/office/drawing/2014/main" id="{D9B614C2-316B-7755-EC59-57EE5DF44532}"/>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56830"/>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83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1C3BAE-A370-A15A-D893-3B1A875C765C}"/>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CA502357-AA70-F98F-31D1-E2E49C47F13D}"/>
              </a:ext>
            </a:extLst>
          </p:cNvPr>
          <p:cNvSpPr>
            <a:spLocks noGrp="1"/>
          </p:cNvSpPr>
          <p:nvPr>
            <p:ph idx="1"/>
          </p:nvPr>
        </p:nvSpPr>
        <p:spPr>
          <a:xfrm>
            <a:off x="901148" y="1629206"/>
            <a:ext cx="10515600" cy="4076665"/>
          </a:xfrm>
        </p:spPr>
        <p:txBody>
          <a:bodyPr/>
          <a:lstStyle/>
          <a:p>
            <a:pPr marL="0" indent="0">
              <a:buNone/>
            </a:pPr>
            <a:r>
              <a:rPr lang="fr-FR" dirty="0"/>
              <a:t> </a:t>
            </a:r>
          </a:p>
        </p:txBody>
      </p:sp>
      <p:sp>
        <p:nvSpPr>
          <p:cNvPr id="3" name="Rectangle 2">
            <a:extLst>
              <a:ext uri="{FF2B5EF4-FFF2-40B4-BE49-F238E27FC236}">
                <a16:creationId xmlns:a16="http://schemas.microsoft.com/office/drawing/2014/main" id="{99850A55-50FF-EA46-151B-34A086EB19A6}"/>
              </a:ext>
            </a:extLst>
          </p:cNvPr>
          <p:cNvSpPr/>
          <p:nvPr/>
        </p:nvSpPr>
        <p:spPr>
          <a:xfrm>
            <a:off x="1643270" y="208134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la montagne</a:t>
            </a:r>
          </a:p>
        </p:txBody>
      </p:sp>
      <p:sp>
        <p:nvSpPr>
          <p:cNvPr id="4" name="Rectangle 3">
            <a:extLst>
              <a:ext uri="{FF2B5EF4-FFF2-40B4-BE49-F238E27FC236}">
                <a16:creationId xmlns:a16="http://schemas.microsoft.com/office/drawing/2014/main" id="{02FE0958-36C2-DB8E-A2EA-0B8153307A66}"/>
              </a:ext>
            </a:extLst>
          </p:cNvPr>
          <p:cNvSpPr/>
          <p:nvPr/>
        </p:nvSpPr>
        <p:spPr>
          <a:xfrm>
            <a:off x="3081130" y="2854636"/>
            <a:ext cx="974035"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neige</a:t>
            </a:r>
          </a:p>
        </p:txBody>
      </p:sp>
      <p:sp>
        <p:nvSpPr>
          <p:cNvPr id="7" name="Rectangle 6">
            <a:extLst>
              <a:ext uri="{FF2B5EF4-FFF2-40B4-BE49-F238E27FC236}">
                <a16:creationId xmlns:a16="http://schemas.microsoft.com/office/drawing/2014/main" id="{C5E3D2FF-285E-CD4C-1552-E4EC116B0341}"/>
              </a:ext>
            </a:extLst>
          </p:cNvPr>
          <p:cNvSpPr/>
          <p:nvPr/>
        </p:nvSpPr>
        <p:spPr>
          <a:xfrm>
            <a:off x="2011017" y="358396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tombaient</a:t>
            </a:r>
          </a:p>
        </p:txBody>
      </p:sp>
      <p:sp>
        <p:nvSpPr>
          <p:cNvPr id="8" name="Rectangle 7">
            <a:extLst>
              <a:ext uri="{FF2B5EF4-FFF2-40B4-BE49-F238E27FC236}">
                <a16:creationId xmlns:a16="http://schemas.microsoft.com/office/drawing/2014/main" id="{F931F7A3-A687-4A6F-E476-9D5E44C8C695}"/>
              </a:ext>
            </a:extLst>
          </p:cNvPr>
          <p:cNvSpPr/>
          <p:nvPr/>
        </p:nvSpPr>
        <p:spPr>
          <a:xfrm>
            <a:off x="3568147" y="4096173"/>
            <a:ext cx="1268897" cy="89134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de petits flocons</a:t>
            </a:r>
          </a:p>
        </p:txBody>
      </p:sp>
      <p:sp>
        <p:nvSpPr>
          <p:cNvPr id="9" name="Rectangle 8">
            <a:extLst>
              <a:ext uri="{FF2B5EF4-FFF2-40B4-BE49-F238E27FC236}">
                <a16:creationId xmlns:a16="http://schemas.microsoft.com/office/drawing/2014/main" id="{8CA3FC0E-1014-EFA7-3CCB-1901A37F3B7B}"/>
              </a:ext>
            </a:extLst>
          </p:cNvPr>
          <p:cNvSpPr/>
          <p:nvPr/>
        </p:nvSpPr>
        <p:spPr>
          <a:xfrm>
            <a:off x="6990522" y="251791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la montagne</a:t>
            </a:r>
          </a:p>
        </p:txBody>
      </p:sp>
      <p:sp>
        <p:nvSpPr>
          <p:cNvPr id="10" name="Rectangle 9">
            <a:extLst>
              <a:ext uri="{FF2B5EF4-FFF2-40B4-BE49-F238E27FC236}">
                <a16:creationId xmlns:a16="http://schemas.microsoft.com/office/drawing/2014/main" id="{9A3E9732-1794-8D47-F9E5-48927AD2A065}"/>
              </a:ext>
            </a:extLst>
          </p:cNvPr>
          <p:cNvSpPr/>
          <p:nvPr/>
        </p:nvSpPr>
        <p:spPr>
          <a:xfrm>
            <a:off x="9057862" y="3524216"/>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descendait</a:t>
            </a:r>
          </a:p>
        </p:txBody>
      </p:sp>
      <p:sp>
        <p:nvSpPr>
          <p:cNvPr id="11" name="Rectangle 10">
            <a:extLst>
              <a:ext uri="{FF2B5EF4-FFF2-40B4-BE49-F238E27FC236}">
                <a16:creationId xmlns:a16="http://schemas.microsoft.com/office/drawing/2014/main" id="{A8D45449-0ED5-25BB-E6F6-BABA6ADAF4A1}"/>
              </a:ext>
            </a:extLst>
          </p:cNvPr>
          <p:cNvSpPr/>
          <p:nvPr/>
        </p:nvSpPr>
        <p:spPr>
          <a:xfrm>
            <a:off x="7172739" y="4347438"/>
            <a:ext cx="2527852"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un jeune charbonnier </a:t>
            </a:r>
          </a:p>
        </p:txBody>
      </p:sp>
    </p:spTree>
    <p:extLst>
      <p:ext uri="{BB962C8B-B14F-4D97-AF65-F5344CB8AC3E}">
        <p14:creationId xmlns:p14="http://schemas.microsoft.com/office/powerpoint/2010/main" val="359779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0F3BF-5974-095A-33EF-B00A500AA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685687-4A66-C41E-C012-E50C895EA85B}"/>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6070623A-F1FB-78DC-B16C-2B3B46E465A2}"/>
              </a:ext>
            </a:extLst>
          </p:cNvPr>
          <p:cNvSpPr>
            <a:spLocks noGrp="1"/>
          </p:cNvSpPr>
          <p:nvPr>
            <p:ph idx="1"/>
          </p:nvPr>
        </p:nvSpPr>
        <p:spPr>
          <a:xfrm>
            <a:off x="901148" y="1629206"/>
            <a:ext cx="10515600" cy="4863669"/>
          </a:xfrm>
        </p:spPr>
        <p:txBody>
          <a:bodyPr/>
          <a:lstStyle/>
          <a:p>
            <a:pPr marL="0" indent="0">
              <a:buNone/>
            </a:pPr>
            <a:r>
              <a:rPr lang="fr-FR" dirty="0"/>
              <a:t> </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sz="8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De petits flocons de neige tombaient sur la montagne. </a:t>
            </a:r>
          </a:p>
          <a:p>
            <a:pPr marL="0" indent="0">
              <a:buNone/>
            </a:pPr>
            <a:r>
              <a:rPr lang="fr-FR" sz="2000" dirty="0">
                <a:effectLst/>
                <a:latin typeface="Times New Roman" panose="02020603050405020304" pitchFamily="18" charset="0"/>
                <a:ea typeface="Calibri" panose="020F0502020204030204" pitchFamily="34" charset="0"/>
              </a:rPr>
              <a:t>Un jeune charbonnier descendait de la montagne.</a:t>
            </a:r>
          </a:p>
          <a:p>
            <a:pPr marL="0" indent="0">
              <a:buNone/>
            </a:pPr>
            <a:endParaRPr lang="fr-FR" dirty="0"/>
          </a:p>
        </p:txBody>
      </p:sp>
      <p:sp>
        <p:nvSpPr>
          <p:cNvPr id="3" name="Rectangle 2">
            <a:extLst>
              <a:ext uri="{FF2B5EF4-FFF2-40B4-BE49-F238E27FC236}">
                <a16:creationId xmlns:a16="http://schemas.microsoft.com/office/drawing/2014/main" id="{645F0854-ABD4-CFF6-84F1-471C53CBA62C}"/>
              </a:ext>
            </a:extLst>
          </p:cNvPr>
          <p:cNvSpPr/>
          <p:nvPr/>
        </p:nvSpPr>
        <p:spPr>
          <a:xfrm>
            <a:off x="1643270" y="208134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la montagne</a:t>
            </a:r>
          </a:p>
        </p:txBody>
      </p:sp>
      <p:sp>
        <p:nvSpPr>
          <p:cNvPr id="4" name="Rectangle 3">
            <a:extLst>
              <a:ext uri="{FF2B5EF4-FFF2-40B4-BE49-F238E27FC236}">
                <a16:creationId xmlns:a16="http://schemas.microsoft.com/office/drawing/2014/main" id="{458A4A2E-4E52-1E8B-F3B6-21C5D975B128}"/>
              </a:ext>
            </a:extLst>
          </p:cNvPr>
          <p:cNvSpPr/>
          <p:nvPr/>
        </p:nvSpPr>
        <p:spPr>
          <a:xfrm>
            <a:off x="3081130" y="2854636"/>
            <a:ext cx="974035"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neige</a:t>
            </a:r>
          </a:p>
        </p:txBody>
      </p:sp>
      <p:sp>
        <p:nvSpPr>
          <p:cNvPr id="7" name="Rectangle 6">
            <a:extLst>
              <a:ext uri="{FF2B5EF4-FFF2-40B4-BE49-F238E27FC236}">
                <a16:creationId xmlns:a16="http://schemas.microsoft.com/office/drawing/2014/main" id="{E5255643-C1DA-1D51-922D-B2FA459D7F59}"/>
              </a:ext>
            </a:extLst>
          </p:cNvPr>
          <p:cNvSpPr/>
          <p:nvPr/>
        </p:nvSpPr>
        <p:spPr>
          <a:xfrm>
            <a:off x="2011017" y="358396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tombaient</a:t>
            </a:r>
          </a:p>
        </p:txBody>
      </p:sp>
      <p:sp>
        <p:nvSpPr>
          <p:cNvPr id="8" name="Rectangle 7">
            <a:extLst>
              <a:ext uri="{FF2B5EF4-FFF2-40B4-BE49-F238E27FC236}">
                <a16:creationId xmlns:a16="http://schemas.microsoft.com/office/drawing/2014/main" id="{6C01B6C7-3411-248E-1003-B7C479E217B3}"/>
              </a:ext>
            </a:extLst>
          </p:cNvPr>
          <p:cNvSpPr/>
          <p:nvPr/>
        </p:nvSpPr>
        <p:spPr>
          <a:xfrm>
            <a:off x="3568147" y="4096173"/>
            <a:ext cx="1268897" cy="89134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de petits flocons</a:t>
            </a:r>
          </a:p>
        </p:txBody>
      </p:sp>
      <p:sp>
        <p:nvSpPr>
          <p:cNvPr id="9" name="Rectangle 8">
            <a:extLst>
              <a:ext uri="{FF2B5EF4-FFF2-40B4-BE49-F238E27FC236}">
                <a16:creationId xmlns:a16="http://schemas.microsoft.com/office/drawing/2014/main" id="{0783F562-448F-E133-F78A-10A4E95D0489}"/>
              </a:ext>
            </a:extLst>
          </p:cNvPr>
          <p:cNvSpPr/>
          <p:nvPr/>
        </p:nvSpPr>
        <p:spPr>
          <a:xfrm>
            <a:off x="6990522" y="251791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la montagne</a:t>
            </a:r>
          </a:p>
        </p:txBody>
      </p:sp>
      <p:sp>
        <p:nvSpPr>
          <p:cNvPr id="10" name="Rectangle 9">
            <a:extLst>
              <a:ext uri="{FF2B5EF4-FFF2-40B4-BE49-F238E27FC236}">
                <a16:creationId xmlns:a16="http://schemas.microsoft.com/office/drawing/2014/main" id="{407AEC9B-5EC0-2DC9-338E-FBA8574D24A6}"/>
              </a:ext>
            </a:extLst>
          </p:cNvPr>
          <p:cNvSpPr/>
          <p:nvPr/>
        </p:nvSpPr>
        <p:spPr>
          <a:xfrm>
            <a:off x="9057862" y="3524216"/>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descendait</a:t>
            </a:r>
          </a:p>
        </p:txBody>
      </p:sp>
      <p:sp>
        <p:nvSpPr>
          <p:cNvPr id="11" name="Rectangle 10">
            <a:extLst>
              <a:ext uri="{FF2B5EF4-FFF2-40B4-BE49-F238E27FC236}">
                <a16:creationId xmlns:a16="http://schemas.microsoft.com/office/drawing/2014/main" id="{12F15648-331F-0B53-CD29-C3CC99B1C7E1}"/>
              </a:ext>
            </a:extLst>
          </p:cNvPr>
          <p:cNvSpPr/>
          <p:nvPr/>
        </p:nvSpPr>
        <p:spPr>
          <a:xfrm>
            <a:off x="7172739" y="4347438"/>
            <a:ext cx="2527852"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un jeune charbonnier </a:t>
            </a:r>
          </a:p>
        </p:txBody>
      </p:sp>
    </p:spTree>
    <p:extLst>
      <p:ext uri="{BB962C8B-B14F-4D97-AF65-F5344CB8AC3E}">
        <p14:creationId xmlns:p14="http://schemas.microsoft.com/office/powerpoint/2010/main" val="655971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5A43D-559E-511C-D609-E398158272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07AA0B-3BD6-C513-7714-0195EE07EC83}"/>
              </a:ext>
            </a:extLst>
          </p:cNvPr>
          <p:cNvSpPr>
            <a:spLocks noGrp="1"/>
          </p:cNvSpPr>
          <p:nvPr>
            <p:ph type="title"/>
          </p:nvPr>
        </p:nvSpPr>
        <p:spPr/>
        <p:txBody>
          <a:bodyPr/>
          <a:lstStyle/>
          <a:p>
            <a:r>
              <a:rPr lang="fr-FR" dirty="0"/>
              <a:t> </a:t>
            </a:r>
          </a:p>
        </p:txBody>
      </p:sp>
      <p:sp>
        <p:nvSpPr>
          <p:cNvPr id="5" name="Espace réservé du contenu 4">
            <a:extLst>
              <a:ext uri="{FF2B5EF4-FFF2-40B4-BE49-F238E27FC236}">
                <a16:creationId xmlns:a16="http://schemas.microsoft.com/office/drawing/2014/main" id="{B6F85972-3359-3C56-C564-58288439A2CE}"/>
              </a:ext>
            </a:extLst>
          </p:cNvPr>
          <p:cNvSpPr>
            <a:spLocks noGrp="1"/>
          </p:cNvSpPr>
          <p:nvPr>
            <p:ph idx="1"/>
          </p:nvPr>
        </p:nvSpPr>
        <p:spPr>
          <a:xfrm>
            <a:off x="901148" y="1629206"/>
            <a:ext cx="10515600" cy="4863669"/>
          </a:xfrm>
        </p:spPr>
        <p:txBody>
          <a:bodyPr/>
          <a:lstStyle/>
          <a:p>
            <a:pPr marL="0" indent="0">
              <a:buNone/>
            </a:pPr>
            <a:r>
              <a:rPr lang="fr-FR" dirty="0"/>
              <a:t> </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sz="800" dirty="0">
              <a:effectLst/>
              <a:latin typeface="Times New Roman" panose="02020603050405020304" pitchFamily="18" charset="0"/>
              <a:ea typeface="Calibri" panose="020F0502020204030204" pitchFamily="34" charset="0"/>
            </a:endParaRPr>
          </a:p>
          <a:p>
            <a:pPr marL="0" indent="0">
              <a:buNone/>
            </a:pPr>
            <a:r>
              <a:rPr lang="fr-FR" sz="2000" dirty="0">
                <a:effectLst/>
                <a:latin typeface="Times New Roman" panose="02020603050405020304" pitchFamily="18" charset="0"/>
                <a:ea typeface="Calibri" panose="020F0502020204030204" pitchFamily="34" charset="0"/>
              </a:rPr>
              <a:t>De petits flocons </a:t>
            </a:r>
            <a:r>
              <a:rPr lang="fr-FR" sz="2000" dirty="0">
                <a:solidFill>
                  <a:schemeClr val="accent2"/>
                </a:solidFill>
                <a:effectLst/>
                <a:latin typeface="Times New Roman" panose="02020603050405020304" pitchFamily="18" charset="0"/>
                <a:ea typeface="Calibri" panose="020F0502020204030204" pitchFamily="34" charset="0"/>
              </a:rPr>
              <a:t>de</a:t>
            </a:r>
            <a:r>
              <a:rPr lang="fr-FR" sz="2000" dirty="0">
                <a:effectLst/>
                <a:latin typeface="Times New Roman" panose="02020603050405020304" pitchFamily="18" charset="0"/>
                <a:ea typeface="Calibri" panose="020F0502020204030204" pitchFamily="34" charset="0"/>
              </a:rPr>
              <a:t> neige tombaient </a:t>
            </a:r>
            <a:r>
              <a:rPr lang="fr-FR" sz="2000" dirty="0">
                <a:solidFill>
                  <a:schemeClr val="accent2"/>
                </a:solidFill>
                <a:effectLst/>
                <a:latin typeface="Times New Roman" panose="02020603050405020304" pitchFamily="18" charset="0"/>
                <a:ea typeface="Calibri" panose="020F0502020204030204" pitchFamily="34" charset="0"/>
              </a:rPr>
              <a:t>sur</a:t>
            </a:r>
            <a:r>
              <a:rPr lang="fr-FR" sz="2000" dirty="0">
                <a:effectLst/>
                <a:latin typeface="Times New Roman" panose="02020603050405020304" pitchFamily="18" charset="0"/>
                <a:ea typeface="Calibri" panose="020F0502020204030204" pitchFamily="34" charset="0"/>
              </a:rPr>
              <a:t> la montagne. </a:t>
            </a:r>
          </a:p>
          <a:p>
            <a:pPr marL="0" indent="0">
              <a:buNone/>
            </a:pPr>
            <a:r>
              <a:rPr lang="fr-FR" sz="2000" dirty="0">
                <a:effectLst/>
                <a:latin typeface="Times New Roman" panose="02020603050405020304" pitchFamily="18" charset="0"/>
                <a:ea typeface="Calibri" panose="020F0502020204030204" pitchFamily="34" charset="0"/>
              </a:rPr>
              <a:t>Un jeune charbonnier descendait </a:t>
            </a:r>
            <a:r>
              <a:rPr lang="fr-FR" sz="2000" dirty="0">
                <a:solidFill>
                  <a:schemeClr val="accent2"/>
                </a:solidFill>
                <a:effectLst/>
                <a:latin typeface="Times New Roman" panose="02020603050405020304" pitchFamily="18" charset="0"/>
                <a:ea typeface="Calibri" panose="020F0502020204030204" pitchFamily="34" charset="0"/>
              </a:rPr>
              <a:t>de</a:t>
            </a:r>
            <a:r>
              <a:rPr lang="fr-FR" sz="2000" dirty="0">
                <a:effectLst/>
                <a:latin typeface="Times New Roman" panose="02020603050405020304" pitchFamily="18" charset="0"/>
                <a:ea typeface="Calibri" panose="020F0502020204030204" pitchFamily="34" charset="0"/>
              </a:rPr>
              <a:t> la montagne.</a:t>
            </a:r>
          </a:p>
          <a:p>
            <a:pPr marL="0" indent="0">
              <a:buNone/>
            </a:pPr>
            <a:endParaRPr lang="fr-FR" dirty="0"/>
          </a:p>
        </p:txBody>
      </p:sp>
      <p:sp>
        <p:nvSpPr>
          <p:cNvPr id="3" name="Rectangle 2">
            <a:extLst>
              <a:ext uri="{FF2B5EF4-FFF2-40B4-BE49-F238E27FC236}">
                <a16:creationId xmlns:a16="http://schemas.microsoft.com/office/drawing/2014/main" id="{A82E2F44-3B8A-0DE8-B8E7-D0EDC35C64D0}"/>
              </a:ext>
            </a:extLst>
          </p:cNvPr>
          <p:cNvSpPr/>
          <p:nvPr/>
        </p:nvSpPr>
        <p:spPr>
          <a:xfrm>
            <a:off x="1643270" y="208134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la montagne</a:t>
            </a:r>
          </a:p>
        </p:txBody>
      </p:sp>
      <p:sp>
        <p:nvSpPr>
          <p:cNvPr id="4" name="Rectangle 3">
            <a:extLst>
              <a:ext uri="{FF2B5EF4-FFF2-40B4-BE49-F238E27FC236}">
                <a16:creationId xmlns:a16="http://schemas.microsoft.com/office/drawing/2014/main" id="{93CA0D4F-AF34-C0A6-F2F6-147241AE61FA}"/>
              </a:ext>
            </a:extLst>
          </p:cNvPr>
          <p:cNvSpPr/>
          <p:nvPr/>
        </p:nvSpPr>
        <p:spPr>
          <a:xfrm>
            <a:off x="3081130" y="2854636"/>
            <a:ext cx="974035"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neige</a:t>
            </a:r>
          </a:p>
        </p:txBody>
      </p:sp>
      <p:sp>
        <p:nvSpPr>
          <p:cNvPr id="7" name="Rectangle 6">
            <a:extLst>
              <a:ext uri="{FF2B5EF4-FFF2-40B4-BE49-F238E27FC236}">
                <a16:creationId xmlns:a16="http://schemas.microsoft.com/office/drawing/2014/main" id="{B8E2F802-5ABF-19C1-7800-50EA89FBA22F}"/>
              </a:ext>
            </a:extLst>
          </p:cNvPr>
          <p:cNvSpPr/>
          <p:nvPr/>
        </p:nvSpPr>
        <p:spPr>
          <a:xfrm>
            <a:off x="2011017" y="358396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tombaient</a:t>
            </a:r>
          </a:p>
        </p:txBody>
      </p:sp>
      <p:sp>
        <p:nvSpPr>
          <p:cNvPr id="8" name="Rectangle 7">
            <a:extLst>
              <a:ext uri="{FF2B5EF4-FFF2-40B4-BE49-F238E27FC236}">
                <a16:creationId xmlns:a16="http://schemas.microsoft.com/office/drawing/2014/main" id="{47978F34-C290-D640-CCC6-7932F47EE1F0}"/>
              </a:ext>
            </a:extLst>
          </p:cNvPr>
          <p:cNvSpPr/>
          <p:nvPr/>
        </p:nvSpPr>
        <p:spPr>
          <a:xfrm>
            <a:off x="3568147" y="4096173"/>
            <a:ext cx="1268897" cy="89134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de petits flocons</a:t>
            </a:r>
          </a:p>
        </p:txBody>
      </p:sp>
      <p:sp>
        <p:nvSpPr>
          <p:cNvPr id="9" name="Rectangle 8">
            <a:extLst>
              <a:ext uri="{FF2B5EF4-FFF2-40B4-BE49-F238E27FC236}">
                <a16:creationId xmlns:a16="http://schemas.microsoft.com/office/drawing/2014/main" id="{CCFAE114-359F-E40F-50B1-A5B5D05AEBD3}"/>
              </a:ext>
            </a:extLst>
          </p:cNvPr>
          <p:cNvSpPr/>
          <p:nvPr/>
        </p:nvSpPr>
        <p:spPr>
          <a:xfrm>
            <a:off x="6990522" y="2517913"/>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la montagne</a:t>
            </a:r>
          </a:p>
        </p:txBody>
      </p:sp>
      <p:sp>
        <p:nvSpPr>
          <p:cNvPr id="10" name="Rectangle 9">
            <a:extLst>
              <a:ext uri="{FF2B5EF4-FFF2-40B4-BE49-F238E27FC236}">
                <a16:creationId xmlns:a16="http://schemas.microsoft.com/office/drawing/2014/main" id="{B0FB9B10-D31B-1A07-7EF6-D8E001C7EE56}"/>
              </a:ext>
            </a:extLst>
          </p:cNvPr>
          <p:cNvSpPr/>
          <p:nvPr/>
        </p:nvSpPr>
        <p:spPr>
          <a:xfrm>
            <a:off x="9057862" y="3524216"/>
            <a:ext cx="1490869"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descendait</a:t>
            </a:r>
          </a:p>
        </p:txBody>
      </p:sp>
      <p:sp>
        <p:nvSpPr>
          <p:cNvPr id="11" name="Rectangle 10">
            <a:extLst>
              <a:ext uri="{FF2B5EF4-FFF2-40B4-BE49-F238E27FC236}">
                <a16:creationId xmlns:a16="http://schemas.microsoft.com/office/drawing/2014/main" id="{12FA4E79-8632-59D9-4436-25C09C8261FB}"/>
              </a:ext>
            </a:extLst>
          </p:cNvPr>
          <p:cNvSpPr/>
          <p:nvPr/>
        </p:nvSpPr>
        <p:spPr>
          <a:xfrm>
            <a:off x="7172739" y="4347438"/>
            <a:ext cx="2527852" cy="4770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t>un jeune charbonnier </a:t>
            </a:r>
          </a:p>
        </p:txBody>
      </p:sp>
    </p:spTree>
    <p:extLst>
      <p:ext uri="{BB962C8B-B14F-4D97-AF65-F5344CB8AC3E}">
        <p14:creationId xmlns:p14="http://schemas.microsoft.com/office/powerpoint/2010/main" val="1966482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E403605D-2D0B-D41B-A832-4CA6EDA8A2F9}"/>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 neige tombaient … la montagne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Un jeune charbonnier, très pauvre, descendait joyeusement … la montagne.  Il avait pris … lui toutes ses économies … s'acheter un futon.  </a:t>
            </a:r>
          </a:p>
          <a:p>
            <a:pPr marL="0" indent="0">
              <a:buNone/>
            </a:pPr>
            <a:endParaRPr lang="fr-FR" dirty="0"/>
          </a:p>
        </p:txBody>
      </p:sp>
    </p:spTree>
    <p:extLst>
      <p:ext uri="{BB962C8B-B14F-4D97-AF65-F5344CB8AC3E}">
        <p14:creationId xmlns:p14="http://schemas.microsoft.com/office/powerpoint/2010/main" val="618617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C622C-1983-FD3C-AB9D-50F59909C92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B770126-44BD-5928-4C22-F252DB67A9BA}"/>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3A5D597D-A567-B394-7FE9-FAC75130DA9C}"/>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 neige</a:t>
            </a:r>
          </a:p>
          <a:p>
            <a:pPr marL="0" indent="0" algn="just">
              <a:buNone/>
            </a:pPr>
            <a:endParaRPr lang="fr-FR" dirty="0"/>
          </a:p>
        </p:txBody>
      </p:sp>
    </p:spTree>
    <p:extLst>
      <p:ext uri="{BB962C8B-B14F-4D97-AF65-F5344CB8AC3E}">
        <p14:creationId xmlns:p14="http://schemas.microsoft.com/office/powerpoint/2010/main" val="2636537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2809A-C8C9-1F5A-C42A-88C975220D6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E43397D-18DD-0045-9544-2307158E112A}"/>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3DECFFAA-64E5-F594-2EE7-1FAA4097B6AD}"/>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de neige tombaient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la montagne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a:t>
            </a:r>
            <a:endParaRPr lang="fr-FR" dirty="0"/>
          </a:p>
        </p:txBody>
      </p:sp>
    </p:spTree>
    <p:extLst>
      <p:ext uri="{BB962C8B-B14F-4D97-AF65-F5344CB8AC3E}">
        <p14:creationId xmlns:p14="http://schemas.microsoft.com/office/powerpoint/2010/main" val="2177918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8F856-F538-4000-DA84-6403C60D1A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4739E73-40EF-EEF2-4BA7-6700687A3202}"/>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30762D72-3A11-F51A-4275-BF002491D5AA}"/>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de neige tombaient sur la montagne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Un jeune charbonnier, très pauvre, descendait joyeusement … la montagne.  </a:t>
            </a:r>
            <a:endParaRPr lang="fr-FR" dirty="0"/>
          </a:p>
        </p:txBody>
      </p:sp>
    </p:spTree>
    <p:extLst>
      <p:ext uri="{BB962C8B-B14F-4D97-AF65-F5344CB8AC3E}">
        <p14:creationId xmlns:p14="http://schemas.microsoft.com/office/powerpoint/2010/main" val="3143142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BACBD-032D-E664-309C-73DBC11F9C5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A386471-72FD-7665-C9B1-ECB9F5B9D25D}"/>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E2029146-033A-8094-B347-B7FB34823687}"/>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de neige tombaient sur la montagne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Un jeune charbonnier, très pauvre, descendait joyeusement de la montagne.  Il avait pris toutes ses économies </a:t>
            </a:r>
            <a:r>
              <a:rPr lang="fr-FR" sz="2400" dirty="0">
                <a:solidFill>
                  <a:srgbClr val="ED7D31"/>
                </a:solidFill>
                <a:effectLst/>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s'acheter un futon.  </a:t>
            </a:r>
          </a:p>
          <a:p>
            <a:pPr marL="0" indent="0">
              <a:buNone/>
            </a:pPr>
            <a:endParaRPr lang="fr-FR" dirty="0"/>
          </a:p>
        </p:txBody>
      </p:sp>
    </p:spTree>
    <p:extLst>
      <p:ext uri="{BB962C8B-B14F-4D97-AF65-F5344CB8AC3E}">
        <p14:creationId xmlns:p14="http://schemas.microsoft.com/office/powerpoint/2010/main" val="563395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2CFA1-9F76-AF75-38CA-B5093567719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BE53988-85E8-E872-9600-A2B2F06A44F0}"/>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F619197A-EDC7-0383-2F8B-FA93421F362D}"/>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de neige tombaient sur la montagne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Un jeune charbonnier, très pauvre, descendait joyeusement de la montagne.  Il avait pris </a:t>
            </a:r>
            <a:r>
              <a:rPr lang="fr-FR" sz="2400" dirty="0">
                <a:solidFill>
                  <a:srgbClr val="ED7D31"/>
                </a:solidFill>
                <a:effectLst/>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lui toutes ses économies pour s'acheter un futon.  </a:t>
            </a:r>
          </a:p>
          <a:p>
            <a:pPr marL="0" indent="0">
              <a:buNone/>
            </a:pPr>
            <a:endParaRPr lang="fr-FR" dirty="0"/>
          </a:p>
        </p:txBody>
      </p:sp>
    </p:spTree>
    <p:extLst>
      <p:ext uri="{BB962C8B-B14F-4D97-AF65-F5344CB8AC3E}">
        <p14:creationId xmlns:p14="http://schemas.microsoft.com/office/powerpoint/2010/main" val="3865025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B9DD6-D11D-428C-218B-2CE30DF9B07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1C09DF1-2453-AD6A-1298-60058D5F19D7}"/>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7594D8FD-B1BD-7994-621E-0E1B370CA816}"/>
              </a:ext>
            </a:extLst>
          </p:cNvPr>
          <p:cNvSpPr>
            <a:spLocks noGrp="1"/>
          </p:cNvSpPr>
          <p:nvPr>
            <p:ph idx="1"/>
          </p:nvPr>
        </p:nvSpPr>
        <p:spPr/>
        <p:txBody>
          <a:bodyPr/>
          <a:lstStyle/>
          <a:p>
            <a:pPr marL="0" indent="0" algn="just">
              <a:buNone/>
            </a:pPr>
            <a:r>
              <a:rPr lang="fr-FR" sz="2400" dirty="0">
                <a:effectLst/>
                <a:latin typeface="Times New Roman" panose="02020603050405020304" pitchFamily="18" charset="0"/>
                <a:ea typeface="Calibri" panose="020F0502020204030204" pitchFamily="34" charset="0"/>
              </a:rPr>
              <a:t>Cette année-là, l'hiver était très froid.  De petits flocons </a:t>
            </a:r>
            <a:r>
              <a:rPr lang="fr-FR" sz="2400" dirty="0">
                <a:solidFill>
                  <a:schemeClr val="accent2"/>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neige tombaient </a:t>
            </a:r>
            <a:r>
              <a:rPr lang="fr-FR" sz="2400" dirty="0">
                <a:solidFill>
                  <a:schemeClr val="accent2"/>
                </a:solidFill>
                <a:effectLst/>
                <a:latin typeface="Times New Roman" panose="02020603050405020304" pitchFamily="18" charset="0"/>
                <a:ea typeface="Calibri" panose="020F0502020204030204" pitchFamily="34" charset="0"/>
              </a:rPr>
              <a:t>sur</a:t>
            </a:r>
            <a:r>
              <a:rPr lang="fr-FR" sz="2400" dirty="0">
                <a:effectLst/>
                <a:latin typeface="Times New Roman" panose="02020603050405020304" pitchFamily="18" charset="0"/>
                <a:ea typeface="Calibri" panose="020F0502020204030204" pitchFamily="34" charset="0"/>
              </a:rPr>
              <a:t> la montagne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 </a:t>
            </a:r>
            <a:r>
              <a:rPr lang="fr-FR" sz="2400" dirty="0" err="1">
                <a:effectLst/>
                <a:latin typeface="Times New Roman" panose="02020603050405020304" pitchFamily="18" charset="0"/>
                <a:ea typeface="Calibri" panose="020F0502020204030204" pitchFamily="34" charset="0"/>
              </a:rPr>
              <a:t>Tchila</a:t>
            </a:r>
            <a:r>
              <a:rPr lang="fr-FR" sz="2400" dirty="0">
                <a:effectLst/>
                <a:latin typeface="Times New Roman" panose="02020603050405020304" pitchFamily="18" charset="0"/>
                <a:ea typeface="Calibri" panose="020F0502020204030204" pitchFamily="34" charset="0"/>
              </a:rPr>
              <a:t>."  Un jeune charbonnier, très pauvre, descendait joyeusement </a:t>
            </a:r>
            <a:r>
              <a:rPr lang="fr-FR" sz="2400" dirty="0">
                <a:solidFill>
                  <a:schemeClr val="accent2"/>
                </a:solidFill>
                <a:effectLst/>
                <a:latin typeface="Times New Roman" panose="02020603050405020304" pitchFamily="18" charset="0"/>
                <a:ea typeface="Calibri" panose="020F0502020204030204" pitchFamily="34" charset="0"/>
              </a:rPr>
              <a:t>de</a:t>
            </a:r>
            <a:r>
              <a:rPr lang="fr-FR" sz="2400" dirty="0">
                <a:effectLst/>
                <a:latin typeface="Times New Roman" panose="02020603050405020304" pitchFamily="18" charset="0"/>
                <a:ea typeface="Calibri" panose="020F0502020204030204" pitchFamily="34" charset="0"/>
              </a:rPr>
              <a:t> la montagne.  Il avait pris </a:t>
            </a:r>
            <a:r>
              <a:rPr lang="fr-FR" sz="2400" dirty="0">
                <a:solidFill>
                  <a:srgbClr val="ED7D31"/>
                </a:solidFill>
                <a:effectLst/>
                <a:latin typeface="Times New Roman" panose="02020603050405020304" pitchFamily="18" charset="0"/>
                <a:ea typeface="Calibri" panose="020F0502020204030204" pitchFamily="34" charset="0"/>
              </a:rPr>
              <a:t>avec</a:t>
            </a:r>
            <a:r>
              <a:rPr lang="fr-FR" sz="2400" dirty="0">
                <a:effectLst/>
                <a:latin typeface="Times New Roman" panose="02020603050405020304" pitchFamily="18" charset="0"/>
                <a:ea typeface="Calibri" panose="020F0502020204030204" pitchFamily="34" charset="0"/>
              </a:rPr>
              <a:t> lui toutes ses économies </a:t>
            </a:r>
            <a:r>
              <a:rPr lang="fr-FR" sz="2400" dirty="0">
                <a:solidFill>
                  <a:schemeClr val="accent2"/>
                </a:solidFill>
                <a:effectLst/>
                <a:latin typeface="Times New Roman" panose="02020603050405020304" pitchFamily="18" charset="0"/>
                <a:ea typeface="Calibri" panose="020F0502020204030204" pitchFamily="34" charset="0"/>
              </a:rPr>
              <a:t>pour</a:t>
            </a:r>
            <a:r>
              <a:rPr lang="fr-FR" sz="2400" dirty="0">
                <a:effectLst/>
                <a:latin typeface="Times New Roman" panose="02020603050405020304" pitchFamily="18" charset="0"/>
                <a:ea typeface="Calibri" panose="020F0502020204030204" pitchFamily="34" charset="0"/>
              </a:rPr>
              <a:t> s'acheter un futon.  </a:t>
            </a:r>
          </a:p>
          <a:p>
            <a:pPr marL="0" indent="0">
              <a:buNone/>
            </a:pPr>
            <a:endParaRPr lang="fr-FR" dirty="0"/>
          </a:p>
        </p:txBody>
      </p:sp>
    </p:spTree>
    <p:extLst>
      <p:ext uri="{BB962C8B-B14F-4D97-AF65-F5344CB8AC3E}">
        <p14:creationId xmlns:p14="http://schemas.microsoft.com/office/powerpoint/2010/main" val="515592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2FCCB-FA76-4204-5474-66133EEC666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3640E4F-ADB4-4EDA-50D6-F132C345D997}"/>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8A5C864E-69AC-8F95-79EC-7F368CD371FE}"/>
              </a:ext>
            </a:extLst>
          </p:cNvPr>
          <p:cNvSpPr>
            <a:spLocks noGrp="1"/>
          </p:cNvSpPr>
          <p:nvPr>
            <p:ph idx="1"/>
          </p:nvPr>
        </p:nvSpPr>
        <p:spPr/>
        <p:txBody>
          <a:bodyPr/>
          <a:lstStyle/>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De petits flocons   de   neige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tombaient</a:t>
            </a:r>
            <a:r>
              <a:rPr lang="fr-FR" sz="1600" dirty="0">
                <a:solidFill>
                  <a:srgbClr val="FF0000"/>
                </a:solidFill>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sur la montagne</a:t>
            </a:r>
            <a:r>
              <a:rPr lang="fr-FR" sz="2400" dirty="0">
                <a:effectLst/>
                <a:latin typeface="Times New Roman" panose="02020603050405020304" pitchFamily="18" charset="0"/>
                <a:ea typeface="Calibri" panose="020F0502020204030204" pitchFamily="34" charset="0"/>
              </a:rPr>
              <a:t>.</a:t>
            </a:r>
          </a:p>
          <a:p>
            <a:pPr marL="0" indent="0" algn="just">
              <a:buNone/>
            </a:pPr>
            <a:endParaRPr lang="fr-FR" sz="2400" dirty="0">
              <a:effectLst/>
              <a:latin typeface="Times New Roman" panose="02020603050405020304" pitchFamily="18" charset="0"/>
              <a:ea typeface="Calibri" panose="020F0502020204030204" pitchFamily="34"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Un jeune charbonnier</a:t>
            </a:r>
            <a:r>
              <a:rPr lang="fr-FR" sz="2400" dirty="0">
                <a:solidFill>
                  <a:srgbClr val="00B050"/>
                </a:solidFill>
                <a:latin typeface="Times New Roman" panose="02020603050405020304" pitchFamily="18" charset="0"/>
                <a:ea typeface="Calibri" panose="020F0502020204030204" pitchFamily="34" charset="0"/>
              </a:rPr>
              <a: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descendait  de  la montagne</a:t>
            </a:r>
            <a:r>
              <a:rPr lang="fr-FR" sz="2400" dirty="0">
                <a:effectLst/>
                <a:latin typeface="Times New Roman" panose="02020603050405020304" pitchFamily="18" charset="0"/>
                <a:ea typeface="Calibri" panose="020F0502020204030204" pitchFamily="34" charset="0"/>
              </a:rPr>
              <a:t>.</a:t>
            </a:r>
          </a:p>
          <a:p>
            <a:pPr marL="0" indent="0" algn="just">
              <a:buNone/>
            </a:pPr>
            <a:endParaRPr lang="fr-FR" sz="2400" dirty="0">
              <a:effectLst/>
              <a:latin typeface="Times New Roman" panose="02020603050405020304" pitchFamily="18" charset="0"/>
              <a:ea typeface="Calibri" panose="020F0502020204030204" pitchFamily="34"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Il</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avait pris </a:t>
            </a:r>
            <a:r>
              <a:rPr lang="fr-FR" sz="2400" dirty="0">
                <a:effectLst/>
                <a:latin typeface="Times New Roman" panose="02020603050405020304" pitchFamily="18" charset="0"/>
                <a:ea typeface="Calibri" panose="020F0502020204030204" pitchFamily="34" charset="0"/>
              </a:rPr>
              <a:t>//  </a:t>
            </a:r>
            <a:r>
              <a:rPr lang="fr-FR" sz="2400" dirty="0">
                <a:solidFill>
                  <a:srgbClr val="ED7D31"/>
                </a:solidFill>
                <a:effectLst/>
                <a:latin typeface="Times New Roman" panose="02020603050405020304" pitchFamily="18" charset="0"/>
                <a:ea typeface="Calibri" panose="020F0502020204030204" pitchFamily="34" charset="0"/>
              </a:rPr>
              <a:t>avec</a:t>
            </a:r>
            <a:r>
              <a:rPr lang="fr-FR" sz="2400" dirty="0">
                <a:solidFill>
                  <a:schemeClr val="accent2"/>
                </a:solidFill>
                <a:effectLst/>
                <a:latin typeface="Times New Roman" panose="02020603050405020304" pitchFamily="18" charset="0"/>
                <a:ea typeface="Calibri" panose="020F0502020204030204" pitchFamily="34" charset="0"/>
              </a:rPr>
              <a:t>  lui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toutes ses économies</a:t>
            </a:r>
            <a:r>
              <a:rPr lang="fr-FR" sz="2400" dirty="0">
                <a:effectLst/>
                <a:latin typeface="Times New Roman" panose="02020603050405020304" pitchFamily="18" charset="0"/>
                <a:ea typeface="Calibri" panose="020F0502020204030204" pitchFamily="34" charset="0"/>
              </a:rPr>
              <a:t>.  </a:t>
            </a:r>
          </a:p>
          <a:p>
            <a:pPr marL="0" indent="0">
              <a:buNone/>
            </a:pPr>
            <a:endParaRPr lang="fr-FR" dirty="0"/>
          </a:p>
        </p:txBody>
      </p:sp>
      <p:sp>
        <p:nvSpPr>
          <p:cNvPr id="2" name="Rectangle 1">
            <a:extLst>
              <a:ext uri="{FF2B5EF4-FFF2-40B4-BE49-F238E27FC236}">
                <a16:creationId xmlns:a16="http://schemas.microsoft.com/office/drawing/2014/main" id="{082B1605-FEDB-5F82-0A3B-9B37A4C24973}"/>
              </a:ext>
            </a:extLst>
          </p:cNvPr>
          <p:cNvSpPr/>
          <p:nvPr/>
        </p:nvSpPr>
        <p:spPr>
          <a:xfrm>
            <a:off x="3110204" y="1825625"/>
            <a:ext cx="472751" cy="4510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E874E97C-AE27-CDA0-4347-FE2F74A1303F}"/>
              </a:ext>
            </a:extLst>
          </p:cNvPr>
          <p:cNvSpPr/>
          <p:nvPr/>
        </p:nvSpPr>
        <p:spPr>
          <a:xfrm>
            <a:off x="5296677" y="2743199"/>
            <a:ext cx="339013" cy="4510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FB61186-45FE-E2EF-47D3-7962DA3C8B8C}"/>
              </a:ext>
            </a:extLst>
          </p:cNvPr>
          <p:cNvSpPr/>
          <p:nvPr/>
        </p:nvSpPr>
        <p:spPr>
          <a:xfrm>
            <a:off x="2889379" y="3657600"/>
            <a:ext cx="693576" cy="4665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4056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D5068-093C-0521-5357-252D25AEBDE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D2309D9-D9EC-0D0F-32D7-286F892B832C}"/>
              </a:ext>
            </a:extLst>
          </p:cNvPr>
          <p:cNvSpPr>
            <a:spLocks noGrp="1"/>
          </p:cNvSpPr>
          <p:nvPr>
            <p:ph type="title"/>
          </p:nvPr>
        </p:nvSpPr>
        <p:spPr/>
        <p:txBody>
          <a:bodyPr/>
          <a:lstStyle/>
          <a:p>
            <a:r>
              <a:rPr lang="fr-FR" dirty="0"/>
              <a:t> </a:t>
            </a:r>
          </a:p>
        </p:txBody>
      </p:sp>
      <p:sp>
        <p:nvSpPr>
          <p:cNvPr id="10" name="Espace réservé du contenu 9">
            <a:extLst>
              <a:ext uri="{FF2B5EF4-FFF2-40B4-BE49-F238E27FC236}">
                <a16:creationId xmlns:a16="http://schemas.microsoft.com/office/drawing/2014/main" id="{7D43DE17-0776-25EC-49CE-2E4C8C83F062}"/>
              </a:ext>
            </a:extLst>
          </p:cNvPr>
          <p:cNvSpPr>
            <a:spLocks noGrp="1"/>
          </p:cNvSpPr>
          <p:nvPr>
            <p:ph idx="1"/>
          </p:nvPr>
        </p:nvSpPr>
        <p:spPr/>
        <p:txBody>
          <a:bodyPr/>
          <a:lstStyle/>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De petits flocons  de  neige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tombaient</a:t>
            </a:r>
            <a:r>
              <a:rPr lang="fr-FR" sz="1600" dirty="0">
                <a:solidFill>
                  <a:srgbClr val="FF0000"/>
                </a:solidFill>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 sur  la montagne</a:t>
            </a:r>
            <a:r>
              <a:rPr lang="fr-FR" sz="2400" dirty="0">
                <a:effectLst/>
                <a:latin typeface="Times New Roman" panose="02020603050405020304" pitchFamily="18" charset="0"/>
                <a:ea typeface="Calibri" panose="020F0502020204030204" pitchFamily="34" charset="0"/>
              </a:rPr>
              <a:t>.</a:t>
            </a:r>
          </a:p>
          <a:p>
            <a:pPr marL="0" indent="0" algn="just">
              <a:buNone/>
            </a:pPr>
            <a:endParaRPr lang="fr-FR" sz="2400" dirty="0">
              <a:effectLst/>
              <a:latin typeface="Times New Roman" panose="02020603050405020304" pitchFamily="18" charset="0"/>
              <a:ea typeface="Calibri" panose="020F0502020204030204" pitchFamily="34"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Un jeune charbonnier</a:t>
            </a:r>
            <a:r>
              <a:rPr lang="fr-FR" sz="2400" dirty="0">
                <a:solidFill>
                  <a:srgbClr val="00B050"/>
                </a:solidFill>
                <a:latin typeface="Times New Roman" panose="02020603050405020304" pitchFamily="18" charset="0"/>
                <a:ea typeface="Calibri" panose="020F0502020204030204" pitchFamily="34" charset="0"/>
              </a:rPr>
              <a:t> </a:t>
            </a:r>
            <a:r>
              <a:rPr lang="fr-FR" sz="2400" dirty="0">
                <a:latin typeface="Times New Roman" panose="02020603050405020304" pitchFamily="18" charset="0"/>
                <a:ea typeface="Calibri" panose="020F0502020204030204" pitchFamily="34" charset="0"/>
              </a:rPr>
              <a:t>//</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descendait  de  la montagne</a:t>
            </a:r>
            <a:r>
              <a:rPr lang="fr-FR" sz="2400" dirty="0">
                <a:effectLst/>
                <a:latin typeface="Times New Roman" panose="02020603050405020304" pitchFamily="18" charset="0"/>
                <a:ea typeface="Calibri" panose="020F0502020204030204" pitchFamily="34" charset="0"/>
              </a:rPr>
              <a:t>.</a:t>
            </a:r>
          </a:p>
          <a:p>
            <a:pPr marL="0" indent="0" algn="just">
              <a:buNone/>
            </a:pPr>
            <a:endParaRPr lang="fr-FR" sz="2400" dirty="0">
              <a:effectLst/>
              <a:latin typeface="Times New Roman" panose="02020603050405020304" pitchFamily="18" charset="0"/>
              <a:ea typeface="Calibri" panose="020F0502020204030204" pitchFamily="34" charset="0"/>
            </a:endParaRPr>
          </a:p>
          <a:p>
            <a:pPr marL="0" indent="0" algn="just">
              <a:buNone/>
            </a:pPr>
            <a:r>
              <a:rPr lang="fr-FR" sz="2400" dirty="0">
                <a:solidFill>
                  <a:srgbClr val="00B050"/>
                </a:solidFill>
                <a:effectLst/>
                <a:latin typeface="Times New Roman" panose="02020603050405020304" pitchFamily="18" charset="0"/>
                <a:ea typeface="Calibri" panose="020F0502020204030204" pitchFamily="34" charset="0"/>
              </a:rPr>
              <a:t>Il</a:t>
            </a:r>
            <a:r>
              <a:rPr lang="fr-FR" sz="2400" dirty="0">
                <a:effectLst/>
                <a:latin typeface="Times New Roman" panose="02020603050405020304" pitchFamily="18" charset="0"/>
                <a:ea typeface="Calibri" panose="020F0502020204030204" pitchFamily="34" charset="0"/>
              </a:rPr>
              <a:t> // </a:t>
            </a:r>
            <a:r>
              <a:rPr lang="fr-FR" sz="2400" dirty="0">
                <a:solidFill>
                  <a:srgbClr val="FF0000"/>
                </a:solidFill>
                <a:effectLst/>
                <a:latin typeface="Times New Roman" panose="02020603050405020304" pitchFamily="18" charset="0"/>
                <a:ea typeface="Calibri" panose="020F0502020204030204" pitchFamily="34" charset="0"/>
              </a:rPr>
              <a:t>avait pris </a:t>
            </a:r>
            <a:r>
              <a:rPr lang="fr-FR" sz="2400" dirty="0">
                <a:effectLst/>
                <a:latin typeface="Times New Roman" panose="02020603050405020304" pitchFamily="18" charset="0"/>
                <a:ea typeface="Calibri" panose="020F0502020204030204" pitchFamily="34" charset="0"/>
              </a:rPr>
              <a:t>//  </a:t>
            </a:r>
            <a:r>
              <a:rPr lang="fr-FR" sz="2400" dirty="0">
                <a:solidFill>
                  <a:srgbClr val="ED7D31"/>
                </a:solidFill>
                <a:effectLst/>
                <a:latin typeface="Times New Roman" panose="02020603050405020304" pitchFamily="18" charset="0"/>
                <a:ea typeface="Calibri" panose="020F0502020204030204" pitchFamily="34" charset="0"/>
              </a:rPr>
              <a:t>avec</a:t>
            </a:r>
            <a:r>
              <a:rPr lang="fr-FR" sz="2400" dirty="0">
                <a:solidFill>
                  <a:schemeClr val="accent2"/>
                </a:solidFill>
                <a:effectLst/>
                <a:latin typeface="Times New Roman" panose="02020603050405020304" pitchFamily="18" charset="0"/>
                <a:ea typeface="Calibri" panose="020F0502020204030204" pitchFamily="34" charset="0"/>
              </a:rPr>
              <a:t>  lui </a:t>
            </a:r>
            <a:r>
              <a:rPr lang="fr-FR" sz="2400" dirty="0">
                <a:effectLst/>
                <a:latin typeface="Times New Roman" panose="02020603050405020304" pitchFamily="18" charset="0"/>
                <a:ea typeface="Calibri" panose="020F0502020204030204" pitchFamily="34" charset="0"/>
              </a:rPr>
              <a:t>// </a:t>
            </a:r>
            <a:r>
              <a:rPr lang="fr-FR" sz="2400" dirty="0">
                <a:solidFill>
                  <a:srgbClr val="FF0000"/>
                </a:solidFill>
                <a:effectLst/>
                <a:latin typeface="Times New Roman" panose="02020603050405020304" pitchFamily="18" charset="0"/>
                <a:ea typeface="Calibri" panose="020F0502020204030204" pitchFamily="34" charset="0"/>
              </a:rPr>
              <a:t>toutes ses économies</a:t>
            </a:r>
            <a:r>
              <a:rPr lang="fr-FR" sz="2400" dirty="0">
                <a:solidFill>
                  <a:srgbClr val="FF0000"/>
                </a:solidFill>
                <a:latin typeface="Times New Roman" panose="02020603050405020304" pitchFamily="18" charset="0"/>
                <a:ea typeface="Calibri" panose="020F0502020204030204" pitchFamily="34" charset="0"/>
              </a:rPr>
              <a:t> </a:t>
            </a:r>
            <a:r>
              <a:rPr lang="fr-FR" sz="2400" dirty="0">
                <a:latin typeface="Times New Roman" panose="02020603050405020304" pitchFamily="18" charset="0"/>
                <a:ea typeface="Calibri" panose="020F0502020204030204" pitchFamily="34" charset="0"/>
              </a:rPr>
              <a:t>// </a:t>
            </a:r>
            <a:r>
              <a:rPr lang="fr-FR" sz="2400" dirty="0">
                <a:solidFill>
                  <a:srgbClr val="FF0000"/>
                </a:solidFill>
                <a:latin typeface="Times New Roman" panose="02020603050405020304" pitchFamily="18" charset="0"/>
                <a:ea typeface="Calibri" panose="020F0502020204030204" pitchFamily="34" charset="0"/>
              </a:rPr>
              <a:t>  </a:t>
            </a:r>
            <a:r>
              <a:rPr lang="fr-FR" sz="2400" dirty="0">
                <a:solidFill>
                  <a:schemeClr val="accent2"/>
                </a:solidFill>
                <a:latin typeface="Times New Roman" panose="02020603050405020304" pitchFamily="18" charset="0"/>
                <a:ea typeface="Calibri" panose="020F0502020204030204" pitchFamily="34" charset="0"/>
              </a:rPr>
              <a:t>pour  s’acheter un futon.</a:t>
            </a:r>
            <a:endParaRPr lang="fr-FR" sz="2400" dirty="0">
              <a:solidFill>
                <a:schemeClr val="accent2"/>
              </a:solidFill>
              <a:effectLst/>
              <a:latin typeface="Times New Roman" panose="02020603050405020304" pitchFamily="18" charset="0"/>
              <a:ea typeface="Calibri" panose="020F0502020204030204" pitchFamily="34" charset="0"/>
            </a:endParaRPr>
          </a:p>
          <a:p>
            <a:pPr marL="0" indent="0">
              <a:buNone/>
            </a:pPr>
            <a:endParaRPr lang="fr-FR" dirty="0"/>
          </a:p>
        </p:txBody>
      </p:sp>
      <p:sp>
        <p:nvSpPr>
          <p:cNvPr id="2" name="Rectangle 1">
            <a:extLst>
              <a:ext uri="{FF2B5EF4-FFF2-40B4-BE49-F238E27FC236}">
                <a16:creationId xmlns:a16="http://schemas.microsoft.com/office/drawing/2014/main" id="{22D423AD-BC61-476D-6CAC-3E8D155C3144}"/>
              </a:ext>
            </a:extLst>
          </p:cNvPr>
          <p:cNvSpPr/>
          <p:nvPr/>
        </p:nvSpPr>
        <p:spPr>
          <a:xfrm>
            <a:off x="5859624" y="1825625"/>
            <a:ext cx="472751" cy="4510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8E9EEFF6-F375-A414-53AF-EBD0E0B135D5}"/>
              </a:ext>
            </a:extLst>
          </p:cNvPr>
          <p:cNvSpPr/>
          <p:nvPr/>
        </p:nvSpPr>
        <p:spPr>
          <a:xfrm>
            <a:off x="5296677" y="2743199"/>
            <a:ext cx="339013" cy="4510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901A16A-97D1-6C3F-B3F8-C42F92924BC6}"/>
              </a:ext>
            </a:extLst>
          </p:cNvPr>
          <p:cNvSpPr/>
          <p:nvPr/>
        </p:nvSpPr>
        <p:spPr>
          <a:xfrm>
            <a:off x="2889379" y="3657600"/>
            <a:ext cx="693576" cy="4665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BAF5527E-E683-C90E-714B-34617C6D038B}"/>
              </a:ext>
            </a:extLst>
          </p:cNvPr>
          <p:cNvSpPr/>
          <p:nvPr/>
        </p:nvSpPr>
        <p:spPr>
          <a:xfrm>
            <a:off x="2999791" y="1825624"/>
            <a:ext cx="472751" cy="4510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CAE25704-3DDD-99C0-A276-584E5FC104E2}"/>
              </a:ext>
            </a:extLst>
          </p:cNvPr>
          <p:cNvSpPr/>
          <p:nvPr/>
        </p:nvSpPr>
        <p:spPr>
          <a:xfrm>
            <a:off x="7259216" y="3643247"/>
            <a:ext cx="693576" cy="4665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36698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884C63-BD19-BD86-C0C6-4382070D49A7}"/>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8A712456-FC26-E38C-2BAC-8598830E26ED}"/>
              </a:ext>
            </a:extLst>
          </p:cNvPr>
          <p:cNvGraphicFramePr>
            <a:graphicFrameLocks noGrp="1"/>
          </p:cNvGraphicFramePr>
          <p:nvPr>
            <p:ph idx="1"/>
            <p:extLst>
              <p:ext uri="{D42A27DB-BD31-4B8C-83A1-F6EECF244321}">
                <p14:modId xmlns:p14="http://schemas.microsoft.com/office/powerpoint/2010/main" val="208961458"/>
              </p:ext>
            </p:extLst>
          </p:nvPr>
        </p:nvGraphicFramePr>
        <p:xfrm>
          <a:off x="651591" y="1027906"/>
          <a:ext cx="10702209" cy="421640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3265711">
                  <a:extLst>
                    <a:ext uri="{9D8B030D-6E8A-4147-A177-3AD203B41FA5}">
                      <a16:colId xmlns:a16="http://schemas.microsoft.com/office/drawing/2014/main" val="2876318599"/>
                    </a:ext>
                  </a:extLst>
                </a:gridCol>
                <a:gridCol w="5792755">
                  <a:extLst>
                    <a:ext uri="{9D8B030D-6E8A-4147-A177-3AD203B41FA5}">
                      <a16:colId xmlns:a16="http://schemas.microsoft.com/office/drawing/2014/main" val="2595843207"/>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rowSpan="2">
                  <a:txBody>
                    <a:bodyPr/>
                    <a:lstStyle/>
                    <a:p>
                      <a:pPr algn="ctr">
                        <a:buFontTx/>
                        <a:buNone/>
                      </a:pPr>
                      <a:endParaRPr lang="fr-FR" sz="800" b="1" dirty="0"/>
                    </a:p>
                    <a:p>
                      <a:pPr algn="ctr">
                        <a:buFontTx/>
                        <a:buNone/>
                      </a:pPr>
                      <a:r>
                        <a:rPr lang="fr-FR" sz="1700" b="1" dirty="0"/>
                        <a:t>Adverbe</a:t>
                      </a:r>
                    </a:p>
                  </a:txBody>
                  <a:tcPr>
                    <a:solidFill>
                      <a:schemeClr val="accent5">
                        <a:lumMod val="20000"/>
                        <a:lumOff val="80000"/>
                      </a:schemeClr>
                    </a:solidFill>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vMerge="1">
                  <a:txBody>
                    <a:bodyPr/>
                    <a:lstStyle/>
                    <a:p>
                      <a:pPr algn="ctr">
                        <a:buFontTx/>
                        <a:buNone/>
                      </a:pPr>
                      <a:endParaRPr lang="fr-FR" sz="1700" dirty="0"/>
                    </a:p>
                  </a:txBody>
                  <a:tcPr>
                    <a:solidFill>
                      <a:schemeClr val="accent5">
                        <a:lumMod val="20000"/>
                        <a:lumOff val="80000"/>
                      </a:schemeClr>
                    </a:solidFill>
                  </a:tcPr>
                </a:tc>
                <a:extLst>
                  <a:ext uri="{0D108BD9-81ED-4DB2-BD59-A6C34878D82A}">
                    <a16:rowId xmlns:a16="http://schemas.microsoft.com/office/drawing/2014/main" val="3256065630"/>
                  </a:ext>
                </a:extLst>
              </a:tr>
              <a:tr h="741680">
                <a:tc>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a:txBody>
                    <a:bodyPr/>
                    <a:lstStyle/>
                    <a:p>
                      <a:pPr>
                        <a:buFontTx/>
                        <a:buNone/>
                      </a:pPr>
                      <a:r>
                        <a:rPr lang="fr-FR" sz="1700" dirty="0"/>
                        <a:t>Dit un lien clairement (lieu, but…), ou il faut le deviner</a:t>
                      </a:r>
                    </a:p>
                  </a:txBody>
                  <a:tcPr/>
                </a:tc>
                <a:tc rowSpan="4">
                  <a:txBody>
                    <a:bodyPr/>
                    <a:lstStyle/>
                    <a:p>
                      <a:pPr>
                        <a:buFontTx/>
                        <a:buNone/>
                      </a:pPr>
                      <a:endParaRPr lang="fr-FR" sz="1700" dirty="0"/>
                    </a:p>
                  </a:txBody>
                  <a:tcPr/>
                </a:tc>
                <a:extLst>
                  <a:ext uri="{0D108BD9-81ED-4DB2-BD59-A6C34878D82A}">
                    <a16:rowId xmlns:a16="http://schemas.microsoft.com/office/drawing/2014/main" val="32850466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vMerge="1">
                  <a:txBody>
                    <a:bodyPr/>
                    <a:lstStyle/>
                    <a:p>
                      <a:pPr>
                        <a:buFontTx/>
                        <a:buNone/>
                      </a:pPr>
                      <a:endParaRPr lang="fr-FR" sz="1700"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vMerge="1">
                  <a:txBody>
                    <a:bodyPr/>
                    <a:lstStyle/>
                    <a:p>
                      <a:pPr>
                        <a:buFontTx/>
                        <a:buNone/>
                      </a:pPr>
                      <a:endParaRPr lang="fr-FR" sz="1700" dirty="0"/>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vMerge="1">
                  <a:txBody>
                    <a:bodyPr/>
                    <a:lstStyle/>
                    <a:p>
                      <a:pPr>
                        <a:buFontTx/>
                        <a:buNone/>
                      </a:pPr>
                      <a:endParaRPr lang="fr-FR" sz="17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1055124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58B6F7-87C0-95FF-CDD1-2AD4C03E8F9F}"/>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51429" y="1785272"/>
            <a:ext cx="2610627" cy="3287456"/>
          </a:xfrm>
          <a:prstGeom prst="rect">
            <a:avLst/>
          </a:prstGeom>
        </p:spPr>
      </p:pic>
    </p:spTree>
    <p:extLst>
      <p:ext uri="{BB962C8B-B14F-4D97-AF65-F5344CB8AC3E}">
        <p14:creationId xmlns:p14="http://schemas.microsoft.com/office/powerpoint/2010/main" val="3181820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A349E0-B4B3-8086-9797-1796D900135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FF243BB-8D14-D05C-72A3-A40F1614A3A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2000" dirty="0"/>
              <a:t>		« </a:t>
            </a:r>
            <a:r>
              <a:rPr lang="fr-FR" sz="2000" dirty="0">
                <a:solidFill>
                  <a:schemeClr val="accent2"/>
                </a:solidFill>
              </a:rPr>
              <a:t>Ne</a:t>
            </a:r>
            <a:r>
              <a:rPr lang="fr-FR" sz="2000" dirty="0"/>
              <a:t> bouge </a:t>
            </a:r>
            <a:r>
              <a:rPr lang="fr-FR" sz="2000" dirty="0">
                <a:solidFill>
                  <a:schemeClr val="accent2"/>
                </a:solidFill>
              </a:rPr>
              <a:t>pas</a:t>
            </a:r>
            <a:r>
              <a:rPr lang="fr-FR" sz="2000" dirty="0"/>
              <a:t>, pauvre grue. »</a:t>
            </a:r>
          </a:p>
        </p:txBody>
      </p:sp>
    </p:spTree>
    <p:extLst>
      <p:ext uri="{BB962C8B-B14F-4D97-AF65-F5344CB8AC3E}">
        <p14:creationId xmlns:p14="http://schemas.microsoft.com/office/powerpoint/2010/main" val="626121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66D0-2BE1-B1B1-0A90-3AF3712053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465CA6-A245-6A8E-E3AE-24126FC75FB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0CDF4E3E-1DE4-C059-A94C-1A9BB8543A04}"/>
              </a:ext>
            </a:extLst>
          </p:cNvPr>
          <p:cNvGraphicFramePr>
            <a:graphicFrameLocks noGrp="1"/>
          </p:cNvGraphicFramePr>
          <p:nvPr>
            <p:ph idx="1"/>
            <p:extLst>
              <p:ext uri="{D42A27DB-BD31-4B8C-83A1-F6EECF244321}">
                <p14:modId xmlns:p14="http://schemas.microsoft.com/office/powerpoint/2010/main" val="3034537860"/>
              </p:ext>
            </p:extLst>
          </p:nvPr>
        </p:nvGraphicFramePr>
        <p:xfrm>
          <a:off x="651591" y="746760"/>
          <a:ext cx="10702209" cy="473456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2183360">
                  <a:extLst>
                    <a:ext uri="{9D8B030D-6E8A-4147-A177-3AD203B41FA5}">
                      <a16:colId xmlns:a16="http://schemas.microsoft.com/office/drawing/2014/main" val="2876318599"/>
                    </a:ext>
                  </a:extLst>
                </a:gridCol>
                <a:gridCol w="2183363">
                  <a:extLst>
                    <a:ext uri="{9D8B030D-6E8A-4147-A177-3AD203B41FA5}">
                      <a16:colId xmlns:a16="http://schemas.microsoft.com/office/drawing/2014/main" val="2595843207"/>
                    </a:ext>
                  </a:extLst>
                </a:gridCol>
                <a:gridCol w="4691743">
                  <a:extLst>
                    <a:ext uri="{9D8B030D-6E8A-4147-A177-3AD203B41FA5}">
                      <a16:colId xmlns:a16="http://schemas.microsoft.com/office/drawing/2014/main" val="85783437"/>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2">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endParaRPr lang="fr-FR" sz="1700" dirty="0"/>
                    </a:p>
                  </a:txBody>
                  <a:tcPr>
                    <a:solidFill>
                      <a:schemeClr val="accent5">
                        <a:lumMod val="20000"/>
                        <a:lumOff val="80000"/>
                      </a:schemeClr>
                    </a:solidFill>
                  </a:tcPr>
                </a:tc>
                <a:extLst>
                  <a:ext uri="{0D108BD9-81ED-4DB2-BD59-A6C34878D82A}">
                    <a16:rowId xmlns:a16="http://schemas.microsoft.com/office/drawing/2014/main" val="3256065630"/>
                  </a:ext>
                </a:extLst>
              </a:tr>
              <a:tr h="741680">
                <a:tc>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a:txBody>
                    <a:bodyPr/>
                    <a:lstStyle/>
                    <a:p>
                      <a:pPr>
                        <a:buFontTx/>
                        <a:buNone/>
                      </a:pPr>
                      <a:r>
                        <a:rPr lang="fr-FR" sz="1700" dirty="0"/>
                        <a:t>Dit un lien clairement (lieu, but…), ou il faut le deviner</a:t>
                      </a:r>
                    </a:p>
                  </a:txBody>
                  <a:tcPr/>
                </a:tc>
                <a:tc>
                  <a:txBody>
                    <a:bodyPr/>
                    <a:lstStyle/>
                    <a:p>
                      <a:pPr>
                        <a:buFontTx/>
                        <a:buNone/>
                      </a:pPr>
                      <a:r>
                        <a:rPr lang="fr-FR" sz="1700" dirty="0"/>
                        <a:t>rend la phrase négative</a:t>
                      </a:r>
                    </a:p>
                  </a:txBody>
                  <a:tcPr/>
                </a:tc>
                <a:tc rowSpan="3">
                  <a:txBody>
                    <a:bodyPr/>
                    <a:lstStyle/>
                    <a:p>
                      <a:pPr>
                        <a:buFontTx/>
                        <a:buNone/>
                      </a:pPr>
                      <a:endParaRPr lang="fr-FR" sz="1700" dirty="0"/>
                    </a:p>
                  </a:txBody>
                  <a:tcPr/>
                </a:tc>
                <a:extLst>
                  <a:ext uri="{0D108BD9-81ED-4DB2-BD59-A6C34878D82A}">
                    <a16:rowId xmlns:a16="http://schemas.microsoft.com/office/drawing/2014/main" val="32850466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vMerge="1">
                  <a:txBody>
                    <a:bodyPr/>
                    <a:lstStyle/>
                    <a:p>
                      <a:pPr>
                        <a:buFontTx/>
                        <a:buNone/>
                      </a:pPr>
                      <a:endParaRPr lang="fr-FR" sz="1700" i="1"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vMerge="1">
                  <a:txBody>
                    <a:bodyPr/>
                    <a:lstStyle/>
                    <a:p>
                      <a:pPr>
                        <a:buFontTx/>
                        <a:buNone/>
                      </a:pPr>
                      <a:endParaRPr lang="fr-FR" sz="1700" dirty="0"/>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a:txBody>
                    <a:bodyPr/>
                    <a:lstStyle/>
                    <a:p>
                      <a:pPr>
                        <a:buFontTx/>
                        <a:buNone/>
                      </a:pPr>
                      <a:endParaRPr lang="fr-FR" sz="17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3960935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F3A56-41BC-D249-A05A-4C5EAE7602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B35BCB-F704-E4C8-3E23-CB6154691C4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DD01A74-6845-4966-1F0D-A1D67617CBFA}"/>
              </a:ext>
            </a:extLst>
          </p:cNvPr>
          <p:cNvSpPr>
            <a:spLocks noGrp="1"/>
          </p:cNvSpPr>
          <p:nvPr>
            <p:ph idx="1"/>
          </p:nvPr>
        </p:nvSpPr>
        <p:spPr>
          <a:xfrm>
            <a:off x="671804" y="1418254"/>
            <a:ext cx="10681996" cy="4758710"/>
          </a:xfrm>
        </p:spPr>
        <p:txBody>
          <a:bodyPr>
            <a:normAutofit/>
          </a:bodyPr>
          <a:lstStyle/>
          <a:p>
            <a:pPr marL="0" indent="0" algn="just">
              <a:spcBef>
                <a:spcPts val="0"/>
              </a:spcBef>
              <a:buNone/>
            </a:pP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solidFill>
                  <a:srgbClr val="000000"/>
                </a:solidFill>
                <a:effectLst/>
                <a:latin typeface="Times New Roman" panose="02020603050405020304" pitchFamily="18" charset="0"/>
                <a:ea typeface="Calibri" panose="020F0502020204030204" pitchFamily="34" charset="0"/>
              </a:rPr>
              <a:t>,</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il entendit ce bruit étrange : "</a:t>
            </a:r>
            <a:r>
              <a:rPr lang="fr-FR" sz="1800" dirty="0" err="1">
                <a:effectLst/>
                <a:latin typeface="Times New Roman" panose="02020603050405020304" pitchFamily="18" charset="0"/>
                <a:ea typeface="Calibri" panose="020F0502020204030204" pitchFamily="34" charset="0"/>
              </a:rPr>
              <a:t>Gosso</a:t>
            </a:r>
            <a:r>
              <a:rPr lang="fr-FR" sz="1800" dirty="0">
                <a:effectLst/>
                <a:latin typeface="Times New Roman" panose="02020603050405020304" pitchFamily="18" charset="0"/>
                <a:ea typeface="Calibri" panose="020F0502020204030204" pitchFamily="34" charset="0"/>
              </a:rPr>
              <a:t> - </a:t>
            </a:r>
            <a:r>
              <a:rPr lang="fr-FR" sz="1800" dirty="0" err="1">
                <a:effectLst/>
                <a:latin typeface="Times New Roman" panose="02020603050405020304" pitchFamily="18" charset="0"/>
                <a:ea typeface="Calibri" panose="020F0502020204030204" pitchFamily="34" charset="0"/>
              </a:rPr>
              <a:t>Gosso</a:t>
            </a:r>
            <a:r>
              <a:rPr lang="fr-FR" sz="1800" dirty="0">
                <a:effectLst/>
                <a:latin typeface="Times New Roman" panose="02020603050405020304" pitchFamily="18" charset="0"/>
                <a:ea typeface="Calibri" panose="020F0502020204030204" pitchFamily="34" charset="0"/>
              </a:rPr>
              <a:t>."  Quelque chose bougeait </a:t>
            </a:r>
            <a:r>
              <a:rPr lang="fr-FR" sz="1800" dirty="0">
                <a:solidFill>
                  <a:srgbClr val="000000"/>
                </a:solidFill>
                <a:effectLst/>
                <a:latin typeface="Times New Roman" panose="02020603050405020304" pitchFamily="18" charset="0"/>
                <a:ea typeface="Calibri" panose="020F0502020204030204" pitchFamily="34" charset="0"/>
              </a:rPr>
              <a:t>dans</a:t>
            </a:r>
            <a:r>
              <a:rPr lang="fr-FR" sz="1800" dirty="0">
                <a:effectLst/>
                <a:latin typeface="Times New Roman" panose="02020603050405020304" pitchFamily="18" charset="0"/>
                <a:ea typeface="Calibri" panose="020F0502020204030204" pitchFamily="34" charset="0"/>
              </a:rPr>
              <a:t> un buisson, </a:t>
            </a:r>
            <a:r>
              <a:rPr lang="fr-FR" sz="1800" dirty="0">
                <a:solidFill>
                  <a:srgbClr val="4472C4"/>
                </a:solidFill>
                <a:latin typeface="Times New Roman" panose="02020603050405020304" pitchFamily="18" charset="0"/>
                <a:ea typeface="Calibri" panose="020F0502020204030204" pitchFamily="34" charset="0"/>
              </a:rPr>
              <a:t>……</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solidFill>
                  <a:srgbClr val="000000"/>
                </a:solidFill>
                <a:effectLst/>
                <a:latin typeface="Times New Roman" panose="02020603050405020304" pitchFamily="18" charset="0"/>
                <a:ea typeface="Calibri" panose="020F0502020204030204" pitchFamily="34" charset="0"/>
              </a:rPr>
              <a:t>près de </a:t>
            </a:r>
            <a:r>
              <a:rPr lang="fr-FR" sz="1800" dirty="0">
                <a:effectLst/>
                <a:latin typeface="Times New Roman" panose="02020603050405020304" pitchFamily="18" charset="0"/>
                <a:ea typeface="Calibri" panose="020F0502020204030204" pitchFamily="34" charset="0"/>
              </a:rPr>
              <a:t>lui.  </a:t>
            </a:r>
          </a:p>
          <a:p>
            <a:pPr marL="0" indent="0" algn="just">
              <a:spcBef>
                <a:spcPts val="0"/>
              </a:spcBef>
              <a:buNone/>
            </a:pPr>
            <a:r>
              <a:rPr lang="fr-FR" sz="1800" dirty="0">
                <a:effectLst/>
                <a:latin typeface="Times New Roman" panose="02020603050405020304" pitchFamily="18" charset="0"/>
                <a:ea typeface="Calibri" panose="020F0502020204030204" pitchFamily="34" charset="0"/>
              </a:rPr>
              <a:t>"Oh !  Serait-ce un renard ?" se demanda-t-il.  Il s’approcha </a:t>
            </a:r>
            <a:r>
              <a:rPr lang="fr-FR" sz="1800" dirty="0">
                <a:solidFill>
                  <a:srgbClr val="4472C4"/>
                </a:solidFill>
                <a:effectLst/>
                <a:latin typeface="Times New Roman" panose="02020603050405020304" pitchFamily="18" charset="0"/>
                <a:ea typeface="Calibri" panose="020F0502020204030204" pitchFamily="34" charset="0"/>
              </a:rPr>
              <a:t>……</a:t>
            </a:r>
            <a:r>
              <a:rPr lang="fr-FR" sz="1800" dirty="0">
                <a:effectLst/>
                <a:latin typeface="Times New Roman" panose="02020603050405020304" pitchFamily="18" charset="0"/>
                <a:ea typeface="Calibri" panose="020F0502020204030204" pitchFamily="34" charset="0"/>
              </a:rPr>
              <a:t> du buisson et aperçut </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une </a:t>
            </a:r>
          </a:p>
          <a:p>
            <a:pPr marL="0" indent="0" algn="just">
              <a:spcBef>
                <a:spcPts val="0"/>
              </a:spcBef>
              <a:buNone/>
            </a:pPr>
            <a:r>
              <a:rPr lang="fr-FR" sz="1800" dirty="0">
                <a:effectLst/>
                <a:latin typeface="Times New Roman" panose="02020603050405020304" pitchFamily="18" charset="0"/>
                <a:ea typeface="Calibri" panose="020F0502020204030204" pitchFamily="34" charset="0"/>
              </a:rPr>
              <a:t>magnifique aile blanche qui s'agitait </a:t>
            </a:r>
            <a:r>
              <a:rPr lang="fr-FR" sz="1800" dirty="0">
                <a:solidFill>
                  <a:srgbClr val="000000"/>
                </a:solidFill>
                <a:effectLst/>
                <a:latin typeface="Times New Roman" panose="02020603050405020304" pitchFamily="18" charset="0"/>
                <a:ea typeface="Calibri" panose="020F0502020204030204" pitchFamily="34" charset="0"/>
              </a:rPr>
              <a:t>en</a:t>
            </a:r>
            <a:r>
              <a:rPr lang="fr-FR" sz="1800" dirty="0">
                <a:effectLst/>
                <a:latin typeface="Times New Roman" panose="02020603050405020304" pitchFamily="18" charset="0"/>
                <a:ea typeface="Calibri" panose="020F0502020204030204" pitchFamily="34" charset="0"/>
              </a:rPr>
              <a:t> tous sens.  </a:t>
            </a:r>
          </a:p>
          <a:p>
            <a:pPr marL="0" indent="0" algn="just">
              <a:spcBef>
                <a:spcPts val="0"/>
              </a:spcBef>
              <a:buNone/>
            </a:pPr>
            <a:r>
              <a:rPr lang="fr-FR" sz="1800" dirty="0">
                <a:effectLst/>
                <a:latin typeface="Times New Roman" panose="02020603050405020304" pitchFamily="18" charset="0"/>
                <a:ea typeface="Calibri" panose="020F0502020204030204" pitchFamily="34" charset="0"/>
              </a:rPr>
              <a:t>"Mais c'est une grue !" s'exclama-t-il.  "Une grue prise </a:t>
            </a:r>
            <a:r>
              <a:rPr lang="fr-FR" sz="1800" dirty="0">
                <a:solidFill>
                  <a:srgbClr val="000000"/>
                </a:solidFill>
                <a:effectLst/>
                <a:latin typeface="Times New Roman" panose="02020603050405020304" pitchFamily="18" charset="0"/>
                <a:ea typeface="Calibri" panose="020F0502020204030204" pitchFamily="34" charset="0"/>
              </a:rPr>
              <a:t>au</a:t>
            </a:r>
            <a:r>
              <a:rPr lang="fr-FR" sz="1800" dirty="0">
                <a:effectLst/>
                <a:latin typeface="Times New Roman" panose="02020603050405020304" pitchFamily="18" charset="0"/>
                <a:ea typeface="Calibri" panose="020F0502020204030204" pitchFamily="34" charset="0"/>
              </a:rPr>
              <a:t> piège !"  Il s'approcha……</a:t>
            </a:r>
            <a:r>
              <a:rPr lang="fr-FR" sz="1800" dirty="0">
                <a:solidFill>
                  <a:srgbClr val="000000"/>
                </a:solidFill>
                <a:effectLst/>
                <a:latin typeface="Times New Roman" panose="02020603050405020304" pitchFamily="18" charset="0"/>
                <a:ea typeface="Calibri" panose="020F0502020204030204" pitchFamily="34" charset="0"/>
              </a:rPr>
              <a:t>de</a:t>
            </a:r>
            <a:r>
              <a:rPr lang="fr-FR" sz="1800" dirty="0">
                <a:effectLst/>
                <a:latin typeface="Times New Roman" panose="02020603050405020304" pitchFamily="18" charset="0"/>
                <a:ea typeface="Calibri" panose="020F0502020204030204" pitchFamily="34" charset="0"/>
              </a:rPr>
              <a:t> l'oiseau et le </a:t>
            </a:r>
          </a:p>
          <a:p>
            <a:pPr marL="0" indent="0" algn="just">
              <a:spcBef>
                <a:spcPts val="0"/>
              </a:spcBef>
              <a:buNone/>
            </a:pPr>
            <a:r>
              <a:rPr lang="fr-FR" sz="1800" dirty="0">
                <a:effectLst/>
                <a:latin typeface="Times New Roman" panose="02020603050405020304" pitchFamily="18" charset="0"/>
                <a:ea typeface="Calibri" panose="020F0502020204030204" pitchFamily="34" charset="0"/>
              </a:rPr>
              <a:t>rassura : "</a:t>
            </a:r>
            <a:r>
              <a:rPr lang="fr-FR" sz="1800" dirty="0">
                <a:solidFill>
                  <a:srgbClr val="4472C4"/>
                </a:solidFill>
                <a:effectLst/>
                <a:latin typeface="Times New Roman" panose="02020603050405020304" pitchFamily="18" charset="0"/>
                <a:ea typeface="Calibri" panose="020F0502020204030204" pitchFamily="34" charset="0"/>
              </a:rPr>
              <a:t>Ne</a:t>
            </a:r>
            <a:r>
              <a:rPr lang="fr-FR" sz="1800" dirty="0">
                <a:effectLst/>
                <a:latin typeface="Times New Roman" panose="02020603050405020304" pitchFamily="18" charset="0"/>
                <a:ea typeface="Calibri" panose="020F0502020204030204" pitchFamily="34" charset="0"/>
              </a:rPr>
              <a:t> bouge </a:t>
            </a:r>
            <a:r>
              <a:rPr lang="fr-FR" sz="1800" dirty="0">
                <a:solidFill>
                  <a:srgbClr val="4472C4"/>
                </a:solidFill>
                <a:effectLst/>
                <a:latin typeface="Times New Roman" panose="02020603050405020304" pitchFamily="18" charset="0"/>
                <a:ea typeface="Calibri" panose="020F0502020204030204" pitchFamily="34" charset="0"/>
              </a:rPr>
              <a:t>pas</a:t>
            </a:r>
            <a:r>
              <a:rPr lang="fr-FR" sz="1800" dirty="0">
                <a:effectLst/>
                <a:latin typeface="Times New Roman" panose="02020603050405020304" pitchFamily="18" charset="0"/>
                <a:ea typeface="Calibri" panose="020F0502020204030204" pitchFamily="34" charset="0"/>
              </a:rPr>
              <a:t>, pauvre grue.  Je vais te libérer </a:t>
            </a:r>
            <a:r>
              <a:rPr lang="fr-FR" sz="1800" dirty="0">
                <a:solidFill>
                  <a:srgbClr val="4472C4"/>
                </a:solidFill>
                <a:effectLst/>
                <a:latin typeface="Times New Roman" panose="02020603050405020304" pitchFamily="18" charset="0"/>
                <a:ea typeface="Calibri" panose="020F0502020204030204" pitchFamily="34" charset="0"/>
              </a:rPr>
              <a:t>……</a:t>
            </a:r>
            <a:r>
              <a:rPr lang="fr-FR" sz="1800" dirty="0">
                <a:effectLst/>
                <a:latin typeface="Times New Roman" panose="02020603050405020304" pitchFamily="18" charset="0"/>
                <a:ea typeface="Calibri" panose="020F0502020204030204" pitchFamily="34" charset="0"/>
              </a:rPr>
              <a:t>.</a:t>
            </a:r>
          </a:p>
          <a:p>
            <a:pPr marL="0" indent="0" algn="just">
              <a:buNone/>
            </a:pPr>
            <a:r>
              <a:rPr lang="fr-FR" sz="1800" dirty="0">
                <a:effectLst/>
                <a:latin typeface="Times New Roman" panose="02020603050405020304" pitchFamily="18" charset="0"/>
                <a:ea typeface="Calibri" panose="020F0502020204030204" pitchFamily="34" charset="0"/>
              </a:rPr>
              <a:t>Et </a:t>
            </a:r>
            <a:r>
              <a:rPr lang="fr-FR" sz="1800" dirty="0">
                <a:solidFill>
                  <a:schemeClr val="accent1"/>
                </a:solidFill>
                <a:effectLst/>
                <a:latin typeface="Times New Roman" panose="02020603050405020304" pitchFamily="18" charset="0"/>
                <a:ea typeface="Calibri" panose="020F0502020204030204" pitchFamily="34" charset="0"/>
              </a:rPr>
              <a:t>……</a:t>
            </a:r>
            <a:r>
              <a:rPr lang="fr-FR" sz="1800" dirty="0">
                <a:effectLst/>
                <a:latin typeface="Times New Roman" panose="02020603050405020304" pitchFamily="18" charset="0"/>
                <a:ea typeface="Calibri" panose="020F0502020204030204" pitchFamily="34" charset="0"/>
              </a:rPr>
              <a:t>, il se pencha </a:t>
            </a:r>
            <a:r>
              <a:rPr lang="fr-FR" sz="1800" dirty="0">
                <a:solidFill>
                  <a:srgbClr val="000000"/>
                </a:solidFill>
                <a:effectLst/>
                <a:latin typeface="Times New Roman" panose="02020603050405020304" pitchFamily="18" charset="0"/>
                <a:ea typeface="Calibri" panose="020F0502020204030204" pitchFamily="34" charset="0"/>
              </a:rPr>
              <a:t>sur</a:t>
            </a:r>
            <a:r>
              <a:rPr lang="fr-FR" sz="1800" dirty="0">
                <a:effectLst/>
                <a:latin typeface="Times New Roman" panose="02020603050405020304" pitchFamily="18" charset="0"/>
                <a:ea typeface="Calibri" panose="020F0502020204030204" pitchFamily="34" charset="0"/>
              </a:rPr>
              <a:t> la patte de l'oiseau et commença </a:t>
            </a:r>
            <a:r>
              <a:rPr lang="fr-FR" sz="1800" dirty="0">
                <a:solidFill>
                  <a:srgbClr val="000000"/>
                </a:solidFill>
                <a:effectLst/>
                <a:latin typeface="Times New Roman" panose="02020603050405020304" pitchFamily="18" charset="0"/>
                <a:ea typeface="Calibri" panose="020F0502020204030204" pitchFamily="34" charset="0"/>
              </a:rPr>
              <a:t>à</a:t>
            </a:r>
            <a:r>
              <a:rPr lang="fr-FR" sz="1800" dirty="0">
                <a:effectLst/>
                <a:latin typeface="Times New Roman" panose="02020603050405020304" pitchFamily="18" charset="0"/>
                <a:ea typeface="Calibri" panose="020F0502020204030204" pitchFamily="34" charset="0"/>
              </a:rPr>
              <a:t> défaire le nœud </a:t>
            </a:r>
            <a:r>
              <a:rPr lang="fr-FR" sz="1800" dirty="0">
                <a:solidFill>
                  <a:srgbClr val="4472C4"/>
                </a:solidFill>
                <a:effectLst/>
                <a:latin typeface="Times New Roman" panose="02020603050405020304" pitchFamily="18" charset="0"/>
                <a:ea typeface="Calibri" panose="020F0502020204030204" pitchFamily="34" charset="0"/>
              </a:rPr>
              <a:t>……</a:t>
            </a:r>
            <a:r>
              <a:rPr lang="fr-FR" sz="1800" dirty="0">
                <a:effectLst/>
                <a:latin typeface="Times New Roman" panose="02020603050405020304" pitchFamily="18" charset="0"/>
                <a:ea typeface="Calibri" panose="020F0502020204030204" pitchFamily="34" charset="0"/>
              </a:rPr>
              <a:t> serré </a:t>
            </a:r>
            <a:r>
              <a:rPr lang="fr-FR" sz="1800" dirty="0">
                <a:solidFill>
                  <a:srgbClr val="000000"/>
                </a:solidFill>
                <a:effectLst/>
                <a:latin typeface="Times New Roman" panose="02020603050405020304" pitchFamily="18" charset="0"/>
                <a:ea typeface="Calibri" panose="020F0502020204030204" pitchFamily="34" charset="0"/>
              </a:rPr>
              <a:t>du</a:t>
            </a:r>
            <a:r>
              <a:rPr lang="fr-FR" sz="1800" dirty="0">
                <a:effectLst/>
                <a:latin typeface="Times New Roman" panose="02020603050405020304" pitchFamily="18" charset="0"/>
                <a:ea typeface="Calibri" panose="020F0502020204030204" pitchFamily="34" charset="0"/>
              </a:rPr>
              <a:t> piège.</a:t>
            </a:r>
            <a:r>
              <a:rPr lang="fr-FR" sz="1800" dirty="0">
                <a:solidFill>
                  <a:srgbClr val="4472C4"/>
                </a:solidFill>
                <a:effectLst/>
                <a:latin typeface="Times New Roman" panose="02020603050405020304" pitchFamily="18" charset="0"/>
                <a:ea typeface="Calibri" panose="020F0502020204030204" pitchFamily="34" charset="0"/>
              </a:rPr>
              <a:t>		</a:t>
            </a:r>
          </a:p>
          <a:p>
            <a:pPr marL="0" indent="0" algn="just">
              <a:buNone/>
            </a:pPr>
            <a:endParaRPr lang="fr-FR" sz="1800" dirty="0">
              <a:solidFill>
                <a:srgbClr val="4472C4"/>
              </a:solidFill>
              <a:latin typeface="Times New Roman" panose="02020603050405020304" pitchFamily="18" charset="0"/>
              <a:ea typeface="Calibri" panose="020F0502020204030204" pitchFamily="34" charset="0"/>
            </a:endParaRPr>
          </a:p>
          <a:p>
            <a:pPr marL="0" indent="0" algn="just">
              <a:buNone/>
            </a:pPr>
            <a:endParaRPr lang="fr-FR" sz="1800" dirty="0">
              <a:solidFill>
                <a:srgbClr val="4472C4"/>
              </a:solidFill>
              <a:effectLst/>
              <a:latin typeface="Times New Roman" panose="02020603050405020304" pitchFamily="18" charset="0"/>
              <a:ea typeface="Calibri" panose="020F0502020204030204" pitchFamily="34" charset="0"/>
            </a:endParaRPr>
          </a:p>
          <a:p>
            <a:pPr marL="0" indent="0" algn="just">
              <a:spcBef>
                <a:spcPts val="0"/>
              </a:spcBef>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graphicFrame>
        <p:nvGraphicFramePr>
          <p:cNvPr id="5" name="Tableau 4">
            <a:extLst>
              <a:ext uri="{FF2B5EF4-FFF2-40B4-BE49-F238E27FC236}">
                <a16:creationId xmlns:a16="http://schemas.microsoft.com/office/drawing/2014/main" id="{6DDFDA1A-7253-1A04-933E-E42F4205A451}"/>
              </a:ext>
            </a:extLst>
          </p:cNvPr>
          <p:cNvGraphicFramePr>
            <a:graphicFrameLocks noGrp="1"/>
          </p:cNvGraphicFramePr>
          <p:nvPr>
            <p:extLst>
              <p:ext uri="{D42A27DB-BD31-4B8C-83A1-F6EECF244321}">
                <p14:modId xmlns:p14="http://schemas.microsoft.com/office/powerpoint/2010/main" val="1220614666"/>
              </p:ext>
            </p:extLst>
          </p:nvPr>
        </p:nvGraphicFramePr>
        <p:xfrm>
          <a:off x="1733420" y="4288189"/>
          <a:ext cx="8128000" cy="118872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1217970952"/>
                    </a:ext>
                  </a:extLst>
                </a:gridCol>
                <a:gridCol w="2032000">
                  <a:extLst>
                    <a:ext uri="{9D8B030D-6E8A-4147-A177-3AD203B41FA5}">
                      <a16:colId xmlns:a16="http://schemas.microsoft.com/office/drawing/2014/main" val="12130432"/>
                    </a:ext>
                  </a:extLst>
                </a:gridCol>
                <a:gridCol w="2032000">
                  <a:extLst>
                    <a:ext uri="{9D8B030D-6E8A-4147-A177-3AD203B41FA5}">
                      <a16:colId xmlns:a16="http://schemas.microsoft.com/office/drawing/2014/main" val="107859054"/>
                    </a:ext>
                  </a:extLst>
                </a:gridCol>
                <a:gridCol w="2032000">
                  <a:extLst>
                    <a:ext uri="{9D8B030D-6E8A-4147-A177-3AD203B41FA5}">
                      <a16:colId xmlns:a16="http://schemas.microsoft.com/office/drawing/2014/main" val="3846142876"/>
                    </a:ext>
                  </a:extLst>
                </a:gridCol>
              </a:tblGrid>
              <a:tr h="370840">
                <a:tc>
                  <a:txBody>
                    <a:bodyPr/>
                    <a:lstStyle/>
                    <a:p>
                      <a:r>
                        <a:rPr lang="fr-FR" sz="1800" kern="1200" dirty="0">
                          <a:solidFill>
                            <a:schemeClr val="accent1"/>
                          </a:solidFill>
                          <a:effectLst/>
                          <a:latin typeface="+mn-lt"/>
                          <a:ea typeface="+mn-ea"/>
                          <a:cs typeface="+mn-cs"/>
                        </a:rPr>
                        <a:t>alors</a:t>
                      </a:r>
                    </a:p>
                    <a:p>
                      <a:r>
                        <a:rPr lang="fr-FR" sz="1800" kern="1200" dirty="0">
                          <a:solidFill>
                            <a:schemeClr val="accent1"/>
                          </a:solidFill>
                          <a:effectLst/>
                          <a:latin typeface="+mn-lt"/>
                          <a:ea typeface="+mn-ea"/>
                          <a:cs typeface="+mn-cs"/>
                        </a:rPr>
                        <a:t>aussitôt</a:t>
                      </a:r>
                    </a:p>
                    <a:p>
                      <a:r>
                        <a:rPr lang="fr-FR" sz="1800" kern="1200" dirty="0">
                          <a:solidFill>
                            <a:schemeClr val="accent1"/>
                          </a:solidFill>
                          <a:effectLst/>
                          <a:latin typeface="+mn-lt"/>
                          <a:ea typeface="+mn-ea"/>
                          <a:cs typeface="+mn-cs"/>
                        </a:rPr>
                        <a:t>bientôt</a:t>
                      </a:r>
                    </a:p>
                    <a:p>
                      <a:r>
                        <a:rPr lang="fr-FR" sz="1800" kern="1200" dirty="0">
                          <a:solidFill>
                            <a:schemeClr val="accent1"/>
                          </a:solidFill>
                          <a:effectLst/>
                          <a:latin typeface="+mn-lt"/>
                          <a:ea typeface="+mn-ea"/>
                          <a:cs typeface="+mn-cs"/>
                        </a:rPr>
                        <a:t>brusquement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1800" kern="1200" dirty="0">
                          <a:solidFill>
                            <a:schemeClr val="accent1"/>
                          </a:solidFill>
                          <a:effectLst/>
                          <a:latin typeface="+mn-lt"/>
                          <a:ea typeface="+mn-ea"/>
                          <a:cs typeface="+mn-cs"/>
                        </a:rPr>
                        <a:t>calmement</a:t>
                      </a:r>
                    </a:p>
                    <a:p>
                      <a:r>
                        <a:rPr lang="fr-FR" sz="1800" kern="1200" dirty="0">
                          <a:solidFill>
                            <a:schemeClr val="accent1"/>
                          </a:solidFill>
                          <a:effectLst/>
                          <a:latin typeface="+mn-lt"/>
                          <a:ea typeface="+mn-ea"/>
                          <a:cs typeface="+mn-cs"/>
                        </a:rPr>
                        <a:t>dedans</a:t>
                      </a:r>
                    </a:p>
                    <a:p>
                      <a:r>
                        <a:rPr lang="fr-FR" sz="1800" kern="1200" dirty="0">
                          <a:solidFill>
                            <a:schemeClr val="accent1"/>
                          </a:solidFill>
                          <a:effectLst/>
                          <a:latin typeface="+mn-lt"/>
                          <a:ea typeface="+mn-ea"/>
                          <a:cs typeface="+mn-cs"/>
                        </a:rPr>
                        <a:t>délicatement</a:t>
                      </a:r>
                    </a:p>
                    <a:p>
                      <a:r>
                        <a:rPr lang="fr-FR" sz="1800" kern="1200" dirty="0">
                          <a:solidFill>
                            <a:schemeClr val="accent1"/>
                          </a:solidFill>
                          <a:effectLst/>
                          <a:latin typeface="+mn-lt"/>
                          <a:ea typeface="+mn-ea"/>
                          <a:cs typeface="+mn-cs"/>
                        </a:rPr>
                        <a:t>doucement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1800" kern="1200" dirty="0">
                          <a:solidFill>
                            <a:schemeClr val="accent1"/>
                          </a:solidFill>
                          <a:effectLst/>
                          <a:latin typeface="+mn-lt"/>
                          <a:ea typeface="+mn-ea"/>
                          <a:cs typeface="+mn-cs"/>
                        </a:rPr>
                        <a:t>ensuite</a:t>
                      </a:r>
                    </a:p>
                    <a:p>
                      <a:r>
                        <a:rPr lang="fr-FR" sz="1800" kern="1200" dirty="0">
                          <a:solidFill>
                            <a:schemeClr val="accent1"/>
                          </a:solidFill>
                          <a:effectLst/>
                          <a:latin typeface="+mn-lt"/>
                          <a:ea typeface="+mn-ea"/>
                          <a:cs typeface="+mn-cs"/>
                        </a:rPr>
                        <a:t>immédiatement	</a:t>
                      </a:r>
                    </a:p>
                    <a:p>
                      <a:r>
                        <a:rPr lang="fr-FR" sz="1800" kern="1200" dirty="0">
                          <a:solidFill>
                            <a:schemeClr val="accent1"/>
                          </a:solidFill>
                          <a:effectLst/>
                          <a:latin typeface="+mn-lt"/>
                          <a:ea typeface="+mn-ea"/>
                          <a:cs typeface="+mn-cs"/>
                        </a:rPr>
                        <a:t>lentement</a:t>
                      </a:r>
                    </a:p>
                    <a:p>
                      <a:r>
                        <a:rPr lang="fr-FR" sz="1800" kern="1200" dirty="0">
                          <a:solidFill>
                            <a:schemeClr val="accent1"/>
                          </a:solidFill>
                          <a:effectLst/>
                          <a:latin typeface="+mn-lt"/>
                          <a:ea typeface="+mn-ea"/>
                          <a:cs typeface="+mn-cs"/>
                        </a:rPr>
                        <a:t>soudain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sz="1800" kern="1200" dirty="0">
                          <a:solidFill>
                            <a:schemeClr val="accent1"/>
                          </a:solidFill>
                          <a:effectLst/>
                          <a:latin typeface="+mn-lt"/>
                          <a:ea typeface="+mn-ea"/>
                          <a:cs typeface="+mn-cs"/>
                        </a:rPr>
                        <a:t>tout</a:t>
                      </a:r>
                    </a:p>
                    <a:p>
                      <a:r>
                        <a:rPr lang="fr-FR" sz="1800" kern="1200" dirty="0">
                          <a:solidFill>
                            <a:schemeClr val="accent1"/>
                          </a:solidFill>
                          <a:effectLst/>
                          <a:latin typeface="+mn-lt"/>
                          <a:ea typeface="+mn-ea"/>
                          <a:cs typeface="+mn-cs"/>
                        </a:rPr>
                        <a:t>tout de suite</a:t>
                      </a:r>
                    </a:p>
                    <a:p>
                      <a:r>
                        <a:rPr lang="fr-FR" sz="1800" kern="1200" dirty="0">
                          <a:solidFill>
                            <a:schemeClr val="accent1"/>
                          </a:solidFill>
                          <a:effectLst/>
                          <a:latin typeface="+mn-lt"/>
                          <a:ea typeface="+mn-ea"/>
                          <a:cs typeface="+mn-cs"/>
                        </a:rPr>
                        <a:t>très </a:t>
                      </a:r>
                    </a:p>
                    <a:p>
                      <a:r>
                        <a:rPr lang="fr-FR" sz="1800" kern="1200" dirty="0">
                          <a:solidFill>
                            <a:schemeClr val="accent1"/>
                          </a:solidFill>
                          <a:effectLst/>
                          <a:latin typeface="+mn-lt"/>
                          <a:ea typeface="+mn-ea"/>
                          <a:cs typeface="+mn-cs"/>
                        </a:rPr>
                        <a:t>trop</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93213448"/>
                  </a:ext>
                </a:extLst>
              </a:tr>
            </a:tbl>
          </a:graphicData>
        </a:graphic>
      </p:graphicFrame>
    </p:spTree>
    <p:extLst>
      <p:ext uri="{BB962C8B-B14F-4D97-AF65-F5344CB8AC3E}">
        <p14:creationId xmlns:p14="http://schemas.microsoft.com/office/powerpoint/2010/main" val="3544763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E7E34-460A-FC66-AED9-E85F562A482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8B15746-CD48-59F4-E6F8-F471C0AF7A3F}"/>
              </a:ext>
            </a:extLst>
          </p:cNvPr>
          <p:cNvSpPr>
            <a:spLocks noGrp="1"/>
          </p:cNvSpPr>
          <p:nvPr>
            <p:ph idx="1"/>
          </p:nvPr>
        </p:nvSpPr>
        <p:spPr>
          <a:xfrm>
            <a:off x="671804" y="1418254"/>
            <a:ext cx="10681996" cy="4758710"/>
          </a:xfrm>
        </p:spPr>
        <p:txBody>
          <a:bodyPr>
            <a:normAutofit/>
          </a:bodyPr>
          <a:lstStyle/>
          <a:p>
            <a:pPr marL="0" indent="0" algn="just">
              <a:spcBef>
                <a:spcPts val="0"/>
              </a:spcBef>
              <a:buNone/>
            </a:pPr>
            <a:endParaRPr lang="fr-FR" sz="1800" dirty="0">
              <a:solidFill>
                <a:srgbClr val="4472C4"/>
              </a:solidFill>
              <a:latin typeface="Times New Roman" panose="02020603050405020304" pitchFamily="18" charset="0"/>
              <a:ea typeface="Calibri" panose="020F0502020204030204" pitchFamily="34" charset="0"/>
            </a:endParaRPr>
          </a:p>
          <a:p>
            <a:pPr marL="0" indent="0" algn="just">
              <a:spcBef>
                <a:spcPts val="0"/>
              </a:spcBef>
              <a:buNone/>
            </a:pPr>
            <a:r>
              <a:rPr lang="fr-FR" sz="1800" dirty="0">
                <a:effectLst/>
                <a:latin typeface="Times New Roman" panose="02020603050405020304" pitchFamily="18" charset="0"/>
                <a:ea typeface="Calibri" panose="020F0502020204030204" pitchFamily="34" charset="0"/>
              </a:rPr>
              <a:t>                                                                           Il s’approcha </a:t>
            </a:r>
            <a:r>
              <a:rPr lang="fr-FR" sz="1800" dirty="0">
                <a:solidFill>
                  <a:srgbClr val="4472C4"/>
                </a:solidFill>
                <a:effectLst/>
                <a:latin typeface="Times New Roman" panose="02020603050405020304" pitchFamily="18" charset="0"/>
                <a:ea typeface="Calibri" panose="020F0502020204030204" pitchFamily="34" charset="0"/>
              </a:rPr>
              <a:t>……</a:t>
            </a:r>
            <a:r>
              <a:rPr lang="fr-FR" sz="1800" dirty="0">
                <a:effectLst/>
                <a:latin typeface="Times New Roman" panose="02020603050405020304" pitchFamily="18" charset="0"/>
                <a:ea typeface="Calibri" panose="020F0502020204030204" pitchFamily="34" charset="0"/>
              </a:rPr>
              <a:t>du buisson </a:t>
            </a:r>
          </a:p>
          <a:p>
            <a:pPr marL="0" indent="0" algn="just">
              <a:spcBef>
                <a:spcPts val="0"/>
              </a:spcBef>
              <a:buNone/>
            </a:pPr>
            <a:r>
              <a:rPr lang="fr-FR" sz="1800" dirty="0">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Il s'approcha </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solidFill>
                  <a:srgbClr val="000000"/>
                </a:solidFill>
                <a:effectLst/>
                <a:latin typeface="Times New Roman" panose="02020603050405020304" pitchFamily="18" charset="0"/>
                <a:ea typeface="Calibri" panose="020F0502020204030204" pitchFamily="34" charset="0"/>
              </a:rPr>
              <a:t>de</a:t>
            </a:r>
            <a:r>
              <a:rPr lang="fr-FR" sz="1800" dirty="0">
                <a:effectLst/>
                <a:latin typeface="Times New Roman" panose="02020603050405020304" pitchFamily="18" charset="0"/>
                <a:ea typeface="Calibri" panose="020F0502020204030204" pitchFamily="34" charset="0"/>
              </a:rPr>
              <a:t> l'oiseau et le </a:t>
            </a:r>
          </a:p>
          <a:p>
            <a:pPr marL="0" indent="0" algn="just">
              <a:buNone/>
            </a:pPr>
            <a:r>
              <a:rPr lang="fr-FR" sz="1800" dirty="0">
                <a:effectLst/>
                <a:latin typeface="Times New Roman" panose="02020603050405020304" pitchFamily="18" charset="0"/>
                <a:ea typeface="Calibri" panose="020F0502020204030204" pitchFamily="34" charset="0"/>
              </a:rPr>
              <a:t>Et </a:t>
            </a:r>
            <a:r>
              <a:rPr lang="fr-FR" sz="1800" dirty="0">
                <a:solidFill>
                  <a:schemeClr val="accent1"/>
                </a:solidFill>
                <a:effectLst/>
                <a:latin typeface="Times New Roman" panose="02020603050405020304" pitchFamily="18" charset="0"/>
                <a:ea typeface="Calibri" panose="020F0502020204030204" pitchFamily="34" charset="0"/>
              </a:rPr>
              <a:t>……</a:t>
            </a:r>
            <a:r>
              <a:rPr lang="fr-FR" sz="1800" dirty="0">
                <a:effectLst/>
                <a:latin typeface="Times New Roman" panose="02020603050405020304" pitchFamily="18" charset="0"/>
                <a:ea typeface="Calibri" panose="020F0502020204030204" pitchFamily="34" charset="0"/>
              </a:rPr>
              <a:t>, il se pencha </a:t>
            </a:r>
            <a:r>
              <a:rPr lang="fr-FR" sz="1800" dirty="0">
                <a:solidFill>
                  <a:srgbClr val="000000"/>
                </a:solidFill>
                <a:effectLst/>
                <a:latin typeface="Times New Roman" panose="02020603050405020304" pitchFamily="18" charset="0"/>
                <a:ea typeface="Calibri" panose="020F0502020204030204" pitchFamily="34" charset="0"/>
              </a:rPr>
              <a:t>sur</a:t>
            </a:r>
            <a:r>
              <a:rPr lang="fr-FR" sz="1800" dirty="0">
                <a:effectLst/>
                <a:latin typeface="Times New Roman" panose="02020603050405020304" pitchFamily="18" charset="0"/>
                <a:ea typeface="Calibri" panose="020F0502020204030204" pitchFamily="34" charset="0"/>
              </a:rPr>
              <a:t> la patte de l'oiseau </a:t>
            </a:r>
            <a:r>
              <a:rPr lang="fr-FR" sz="1800" dirty="0">
                <a:solidFill>
                  <a:schemeClr val="accent1"/>
                </a:solidFill>
                <a:latin typeface="Times New Roman" panose="02020603050405020304" pitchFamily="18" charset="0"/>
                <a:ea typeface="Calibri" panose="020F0502020204030204" pitchFamily="34" charset="0"/>
              </a:rPr>
              <a:t>						      </a:t>
            </a: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3680125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BE4B9-C3EC-0F40-60E4-B53BA67D82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58DF72-91A5-5598-7DC1-3B2502D9C8AE}"/>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3C70CB73-1429-57D2-75B1-AAF21064B4F1}"/>
              </a:ext>
            </a:extLst>
          </p:cNvPr>
          <p:cNvSpPr>
            <a:spLocks noGrp="1"/>
          </p:cNvSpPr>
          <p:nvPr>
            <p:ph idx="1"/>
          </p:nvPr>
        </p:nvSpPr>
        <p:spPr>
          <a:xfrm>
            <a:off x="671804" y="1418254"/>
            <a:ext cx="10681996" cy="4758710"/>
          </a:xfrm>
        </p:spPr>
        <p:txBody>
          <a:bodyPr>
            <a:normAutofit/>
          </a:bodyPr>
          <a:lstStyle/>
          <a:p>
            <a:pPr marL="0" indent="0" algn="just">
              <a:spcBef>
                <a:spcPts val="0"/>
              </a:spcBef>
              <a:buNone/>
            </a:pPr>
            <a:endParaRPr lang="fr-FR" sz="1800" dirty="0">
              <a:solidFill>
                <a:srgbClr val="4472C4"/>
              </a:solidFill>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rgbClr val="4472C4"/>
              </a:solidFill>
              <a:latin typeface="Times New Roman" panose="02020603050405020304" pitchFamily="18" charset="0"/>
              <a:ea typeface="Calibri" panose="020F0502020204030204" pitchFamily="34" charset="0"/>
            </a:endParaRPr>
          </a:p>
          <a:p>
            <a:pPr marL="0" indent="0" algn="just">
              <a:spcBef>
                <a:spcPts val="0"/>
              </a:spcBef>
              <a:buNone/>
            </a:pPr>
            <a:r>
              <a:rPr lang="fr-FR" sz="1800" dirty="0">
                <a:effectLst/>
                <a:latin typeface="Times New Roman" panose="02020603050405020304" pitchFamily="18" charset="0"/>
                <a:ea typeface="Calibri" panose="020F0502020204030204" pitchFamily="34" charset="0"/>
              </a:rPr>
              <a:t>                                                                           Il s’approcha </a:t>
            </a:r>
            <a:r>
              <a:rPr lang="fr-FR" sz="1800" dirty="0">
                <a:solidFill>
                  <a:srgbClr val="4472C4"/>
                </a:solidFill>
                <a:effectLst/>
                <a:latin typeface="Times New Roman" panose="02020603050405020304" pitchFamily="18" charset="0"/>
                <a:ea typeface="Calibri" panose="020F0502020204030204" pitchFamily="34" charset="0"/>
              </a:rPr>
              <a:t>doucement</a:t>
            </a:r>
            <a:r>
              <a:rPr lang="fr-FR" sz="1800" dirty="0">
                <a:effectLst/>
                <a:latin typeface="Times New Roman" panose="02020603050405020304" pitchFamily="18" charset="0"/>
                <a:ea typeface="Calibri" panose="020F0502020204030204" pitchFamily="34" charset="0"/>
              </a:rPr>
              <a:t> du buisson </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lentement</a:t>
            </a:r>
          </a:p>
          <a:p>
            <a:pPr marL="0" indent="0" algn="just">
              <a:spcBef>
                <a:spcPts val="0"/>
              </a:spcBef>
              <a:buNone/>
            </a:pPr>
            <a:r>
              <a:rPr lang="fr-FR" sz="1800" dirty="0">
                <a:solidFill>
                  <a:schemeClr val="accent1"/>
                </a:solidFill>
                <a:effectLst/>
                <a:latin typeface="Times New Roman" panose="02020603050405020304" pitchFamily="18" charset="0"/>
                <a:ea typeface="Calibri" panose="020F0502020204030204" pitchFamily="34" charset="0"/>
              </a:rPr>
              <a:t>						 alors</a:t>
            </a:r>
            <a:r>
              <a:rPr lang="fr-FR" sz="1800" dirty="0">
                <a:effectLst/>
                <a:latin typeface="Times New Roman" panose="02020603050405020304" pitchFamily="18" charset="0"/>
                <a:ea typeface="Calibri" panose="020F0502020204030204" pitchFamily="34" charset="0"/>
              </a:rPr>
              <a:t>	</a:t>
            </a:r>
          </a:p>
          <a:p>
            <a:pPr marL="0" indent="0" algn="just">
              <a:spcBef>
                <a:spcPts val="0"/>
              </a:spcBef>
              <a:buNone/>
            </a:pPr>
            <a:endParaRPr lang="fr-FR" sz="1800" dirty="0">
              <a:latin typeface="Times New Roman" panose="02020603050405020304" pitchFamily="18" charset="0"/>
              <a:ea typeface="Calibri" panose="020F0502020204030204" pitchFamily="34" charset="0"/>
            </a:endParaRPr>
          </a:p>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spcBef>
                <a:spcPts val="0"/>
              </a:spcBef>
              <a:buNone/>
            </a:pPr>
            <a:r>
              <a:rPr lang="fr-FR" sz="1800" dirty="0">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Il s'approcha </a:t>
            </a:r>
            <a:r>
              <a:rPr lang="fr-FR" sz="1800" dirty="0">
                <a:solidFill>
                  <a:srgbClr val="4472C4"/>
                </a:solidFill>
                <a:effectLst/>
                <a:latin typeface="Times New Roman" panose="02020603050405020304" pitchFamily="18" charset="0"/>
                <a:ea typeface="Calibri" panose="020F0502020204030204" pitchFamily="34" charset="0"/>
              </a:rPr>
              <a:t>aussitôt      </a:t>
            </a:r>
            <a:r>
              <a:rPr lang="fr-FR" sz="1800" dirty="0">
                <a:solidFill>
                  <a:srgbClr val="000000"/>
                </a:solidFill>
                <a:effectLst/>
                <a:latin typeface="Times New Roman" panose="02020603050405020304" pitchFamily="18" charset="0"/>
                <a:ea typeface="Calibri" panose="020F0502020204030204" pitchFamily="34" charset="0"/>
              </a:rPr>
              <a:t>de</a:t>
            </a:r>
            <a:r>
              <a:rPr lang="fr-FR" sz="1800" dirty="0">
                <a:effectLst/>
                <a:latin typeface="Times New Roman" panose="02020603050405020304" pitchFamily="18" charset="0"/>
                <a:ea typeface="Calibri" panose="020F0502020204030204" pitchFamily="34" charset="0"/>
              </a:rPr>
              <a:t> l'oiseau et le </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immédiatement</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calmement</a:t>
            </a: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dirty="0">
                <a:effectLst/>
                <a:latin typeface="Times New Roman" panose="02020603050405020304" pitchFamily="18" charset="0"/>
                <a:ea typeface="Calibri" panose="020F0502020204030204" pitchFamily="34" charset="0"/>
              </a:rPr>
              <a:t>Et </a:t>
            </a:r>
            <a:r>
              <a:rPr lang="fr-FR" sz="1800" dirty="0">
                <a:solidFill>
                  <a:schemeClr val="accent1"/>
                </a:solidFill>
                <a:effectLst/>
                <a:latin typeface="Times New Roman" panose="02020603050405020304" pitchFamily="18" charset="0"/>
                <a:ea typeface="Calibri" panose="020F0502020204030204" pitchFamily="34" charset="0"/>
              </a:rPr>
              <a:t>délicatement</a:t>
            </a:r>
            <a:r>
              <a:rPr lang="fr-FR" sz="1800" dirty="0">
                <a:effectLst/>
                <a:latin typeface="Times New Roman" panose="02020603050405020304" pitchFamily="18" charset="0"/>
                <a:ea typeface="Calibri" panose="020F0502020204030204" pitchFamily="34" charset="0"/>
              </a:rPr>
              <a:t>, il se pencha </a:t>
            </a:r>
            <a:r>
              <a:rPr lang="fr-FR" sz="1800" dirty="0">
                <a:solidFill>
                  <a:srgbClr val="000000"/>
                </a:solidFill>
                <a:effectLst/>
                <a:latin typeface="Times New Roman" panose="02020603050405020304" pitchFamily="18" charset="0"/>
                <a:ea typeface="Calibri" panose="020F0502020204030204" pitchFamily="34" charset="0"/>
              </a:rPr>
              <a:t>sur</a:t>
            </a:r>
            <a:r>
              <a:rPr lang="fr-FR" sz="1800" dirty="0">
                <a:effectLst/>
                <a:latin typeface="Times New Roman" panose="02020603050405020304" pitchFamily="18" charset="0"/>
                <a:ea typeface="Calibri" panose="020F0502020204030204" pitchFamily="34" charset="0"/>
              </a:rPr>
              <a:t> la patte de l'oiseau </a:t>
            </a:r>
          </a:p>
          <a:p>
            <a:pPr marL="0" indent="0" algn="just">
              <a:buNone/>
            </a:pPr>
            <a:r>
              <a:rPr lang="fr-FR" sz="1800" dirty="0">
                <a:solidFill>
                  <a:schemeClr val="accent1"/>
                </a:solidFill>
                <a:latin typeface="Times New Roman" panose="02020603050405020304" pitchFamily="18" charset="0"/>
                <a:ea typeface="Calibri" panose="020F0502020204030204" pitchFamily="34" charset="0"/>
              </a:rPr>
              <a:t>     doucement						      </a:t>
            </a: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2331467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CEEDB-43B6-1F4D-1539-7B452578286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8547B1-33E6-9844-8469-426BD08EAEA7}"/>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1AC28BB-E107-12A9-8D77-686752E9008F}"/>
              </a:ext>
            </a:extLst>
          </p:cNvPr>
          <p:cNvSpPr>
            <a:spLocks noGrp="1"/>
          </p:cNvSpPr>
          <p:nvPr>
            <p:ph idx="1"/>
          </p:nvPr>
        </p:nvSpPr>
        <p:spPr>
          <a:xfrm>
            <a:off x="671804" y="1418254"/>
            <a:ext cx="10681996" cy="4758710"/>
          </a:xfrm>
        </p:spPr>
        <p:txBody>
          <a:bodyPr>
            <a:normAutofit/>
          </a:bodyPr>
          <a:lstStyle/>
          <a:p>
            <a:pPr marL="0" indent="0" algn="just">
              <a:spcBef>
                <a:spcPts val="0"/>
              </a:spcBef>
              <a:buNone/>
            </a:pPr>
            <a:endParaRPr lang="fr-FR" sz="1800" dirty="0">
              <a:solidFill>
                <a:srgbClr val="4472C4"/>
              </a:solidFill>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rgbClr val="4472C4"/>
              </a:solidFill>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chemeClr val="accent1"/>
              </a:solidFill>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chemeClr val="accent1"/>
              </a:solidFill>
              <a:effectLst/>
              <a:latin typeface="Times New Roman" panose="02020603050405020304" pitchFamily="18" charset="0"/>
              <a:ea typeface="Calibri" panose="020F0502020204030204" pitchFamily="34" charset="0"/>
            </a:endParaRPr>
          </a:p>
          <a:p>
            <a:pPr marL="0" indent="0" algn="just">
              <a:spcBef>
                <a:spcPts val="0"/>
              </a:spcBef>
              <a:buNone/>
            </a:pPr>
            <a:r>
              <a:rPr lang="fr-FR" sz="1800" dirty="0">
                <a:effectLst/>
                <a:latin typeface="Times New Roman" panose="02020603050405020304" pitchFamily="18" charset="0"/>
                <a:ea typeface="Calibri" panose="020F0502020204030204" pitchFamily="34" charset="0"/>
              </a:rPr>
              <a:t>			              Je vais te libérer </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a:t>
            </a:r>
          </a:p>
          <a:p>
            <a:pPr marL="0" indent="0" algn="just">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282100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F884-8E6B-7964-F763-2EF0F54412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66C98B-AEA3-88EF-B5EB-F3F15C36ADBB}"/>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5EBE9DF6-AE7B-DB11-7B3C-E7D9F47B26A3}"/>
              </a:ext>
            </a:extLst>
          </p:cNvPr>
          <p:cNvSpPr>
            <a:spLocks noGrp="1"/>
          </p:cNvSpPr>
          <p:nvPr>
            <p:ph idx="1"/>
          </p:nvPr>
        </p:nvSpPr>
        <p:spPr>
          <a:xfrm>
            <a:off x="671804" y="1418254"/>
            <a:ext cx="10681996" cy="4758710"/>
          </a:xfrm>
        </p:spPr>
        <p:txBody>
          <a:bodyPr>
            <a:normAutofit/>
          </a:bodyPr>
          <a:lstStyle/>
          <a:p>
            <a:pPr marL="0" indent="0" algn="just">
              <a:spcBef>
                <a:spcPts val="0"/>
              </a:spcBef>
              <a:buNone/>
            </a:pPr>
            <a:endParaRPr lang="fr-FR" sz="1800" dirty="0">
              <a:solidFill>
                <a:srgbClr val="4472C4"/>
              </a:solidFill>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rgbClr val="4472C4"/>
              </a:solidFill>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chemeClr val="accent1"/>
              </a:solidFill>
              <a:latin typeface="Times New Roman" panose="02020603050405020304" pitchFamily="18" charset="0"/>
              <a:ea typeface="Calibri" panose="020F0502020204030204" pitchFamily="34" charset="0"/>
            </a:endParaRPr>
          </a:p>
          <a:p>
            <a:pPr marL="0" indent="0" algn="just">
              <a:spcBef>
                <a:spcPts val="0"/>
              </a:spcBef>
              <a:buNone/>
            </a:pPr>
            <a:endParaRPr lang="fr-FR" sz="1800" dirty="0">
              <a:solidFill>
                <a:schemeClr val="accent1"/>
              </a:solidFill>
              <a:effectLst/>
              <a:latin typeface="Times New Roman" panose="02020603050405020304" pitchFamily="18" charset="0"/>
              <a:ea typeface="Calibri" panose="020F0502020204030204" pitchFamily="34" charset="0"/>
            </a:endParaRPr>
          </a:p>
          <a:p>
            <a:pPr marL="0" indent="0" algn="just">
              <a:spcBef>
                <a:spcPts val="0"/>
              </a:spcBef>
              <a:buNone/>
            </a:pPr>
            <a:r>
              <a:rPr lang="fr-FR" sz="1800" dirty="0">
                <a:effectLst/>
                <a:latin typeface="Times New Roman" panose="02020603050405020304" pitchFamily="18" charset="0"/>
                <a:ea typeface="Calibri" panose="020F0502020204030204" pitchFamily="34" charset="0"/>
              </a:rPr>
              <a:t>			              Je vais te libérer </a:t>
            </a:r>
            <a:r>
              <a:rPr lang="fr-FR" sz="1800" dirty="0">
                <a:solidFill>
                  <a:srgbClr val="4472C4"/>
                </a:solidFill>
                <a:effectLst/>
                <a:latin typeface="Times New Roman" panose="02020603050405020304" pitchFamily="18" charset="0"/>
                <a:ea typeface="Calibri" panose="020F0502020204030204" pitchFamily="34" charset="0"/>
              </a:rPr>
              <a:t>bientôt</a:t>
            </a:r>
            <a:r>
              <a:rPr lang="fr-FR" sz="1800" dirty="0">
                <a:effectLst/>
                <a:latin typeface="Times New Roman" panose="02020603050405020304" pitchFamily="18" charset="0"/>
                <a:ea typeface="Calibri" panose="020F0502020204030204" pitchFamily="34" charset="0"/>
              </a:rPr>
              <a:t>.</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tout de suite</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immédiatement</a:t>
            </a: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182521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B7A27-9C90-3B9F-5CD1-7AFF7BA1DF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E70958-4321-7154-C841-6285F21C2ED1}"/>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364FAFC5-9D44-026C-8288-5BEE8F79B2DA}"/>
              </a:ext>
            </a:extLst>
          </p:cNvPr>
          <p:cNvGraphicFramePr>
            <a:graphicFrameLocks noGrp="1"/>
          </p:cNvGraphicFramePr>
          <p:nvPr>
            <p:ph idx="1"/>
            <p:extLst>
              <p:ext uri="{D42A27DB-BD31-4B8C-83A1-F6EECF244321}">
                <p14:modId xmlns:p14="http://schemas.microsoft.com/office/powerpoint/2010/main" val="2990649870"/>
              </p:ext>
            </p:extLst>
          </p:nvPr>
        </p:nvGraphicFramePr>
        <p:xfrm>
          <a:off x="651591" y="746760"/>
          <a:ext cx="10702209" cy="525272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4449144">
                  <a:extLst>
                    <a:ext uri="{9D8B030D-6E8A-4147-A177-3AD203B41FA5}">
                      <a16:colId xmlns:a16="http://schemas.microsoft.com/office/drawing/2014/main" val="383094781"/>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3">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endParaRPr lang="fr-FR" sz="1700" dirty="0"/>
                    </a:p>
                  </a:txBody>
                  <a:tcPr>
                    <a:solidFill>
                      <a:schemeClr val="accent5">
                        <a:lumMod val="20000"/>
                        <a:lumOff val="80000"/>
                      </a:schemeClr>
                    </a:solidFill>
                  </a:tcPr>
                </a:tc>
                <a:tc>
                  <a:txBody>
                    <a:bodyPr/>
                    <a:lstStyle/>
                    <a:p>
                      <a:pPr algn="ctr">
                        <a:buFontTx/>
                        <a:buNone/>
                      </a:pPr>
                      <a:r>
                        <a:rPr lang="fr-FR" sz="1700" dirty="0"/>
                        <a:t>adverbe de temps, lieu, manière…</a:t>
                      </a:r>
                    </a:p>
                  </a:txBody>
                  <a:tcPr>
                    <a:solidFill>
                      <a:schemeClr val="accent5">
                        <a:lumMod val="20000"/>
                        <a:lumOff val="80000"/>
                      </a:schemeClr>
                    </a:solidFill>
                  </a:tcPr>
                </a:tc>
                <a:extLst>
                  <a:ext uri="{0D108BD9-81ED-4DB2-BD59-A6C34878D82A}">
                    <a16:rowId xmlns:a16="http://schemas.microsoft.com/office/drawing/2014/main" val="3256065630"/>
                  </a:ext>
                </a:extLst>
              </a:tr>
              <a:tr h="741680">
                <a:tc>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a:txBody>
                    <a:bodyPr/>
                    <a:lstStyle/>
                    <a:p>
                      <a:pPr>
                        <a:buFontTx/>
                        <a:buNone/>
                      </a:pPr>
                      <a:r>
                        <a:rPr lang="fr-FR" sz="1700" dirty="0"/>
                        <a:t>Dit un lien clairement (lieu, but…), ou il faut le deviner</a:t>
                      </a:r>
                    </a:p>
                  </a:txBody>
                  <a:tcPr/>
                </a:tc>
                <a:tc>
                  <a:txBody>
                    <a:bodyPr/>
                    <a:lstStyle/>
                    <a:p>
                      <a:pPr>
                        <a:buFontTx/>
                        <a:buNone/>
                      </a:pPr>
                      <a:r>
                        <a:rPr lang="fr-FR" sz="1700" dirty="0"/>
                        <a:t>rend la phrase négative</a:t>
                      </a:r>
                    </a:p>
                  </a:txBody>
                  <a:tcPr/>
                </a:tc>
                <a:tc rowSpan="3">
                  <a:txBody>
                    <a:bodyPr/>
                    <a:lstStyle/>
                    <a:p>
                      <a:pPr>
                        <a:buFontTx/>
                        <a:buNone/>
                      </a:pPr>
                      <a:endParaRPr lang="fr-FR" sz="1700" dirty="0"/>
                    </a:p>
                  </a:txBody>
                  <a:tcPr/>
                </a:tc>
                <a:tc>
                  <a:txBody>
                    <a:bodyPr/>
                    <a:lstStyle/>
                    <a:p>
                      <a:pPr algn="ctr">
                        <a:buFontTx/>
                        <a:buNone/>
                      </a:pPr>
                      <a:r>
                        <a:rPr lang="fr-FR" sz="1700" dirty="0"/>
                        <a:t>indique une circonstance</a:t>
                      </a:r>
                    </a:p>
                  </a:txBody>
                  <a:tcPr/>
                </a:tc>
                <a:extLst>
                  <a:ext uri="{0D108BD9-81ED-4DB2-BD59-A6C34878D82A}">
                    <a16:rowId xmlns:a16="http://schemas.microsoft.com/office/drawing/2014/main" val="32850466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vMerge="1">
                  <a:txBody>
                    <a:bodyPr/>
                    <a:lstStyle/>
                    <a:p>
                      <a:pPr>
                        <a:buFontTx/>
                        <a:buNone/>
                      </a:pPr>
                      <a:endParaRPr lang="fr-FR" sz="1700" i="1" dirty="0"/>
                    </a:p>
                  </a:txBody>
                  <a:tcPr/>
                </a:tc>
                <a:tc>
                  <a:txBody>
                    <a:bodyPr/>
                    <a:lstStyle/>
                    <a:p>
                      <a:pPr marL="0" indent="0">
                        <a:buFontTx/>
                        <a:buNone/>
                      </a:pPr>
                      <a:r>
                        <a:rPr lang="fr-FR" sz="1700" dirty="0"/>
                        <a:t>un mot (</a:t>
                      </a:r>
                      <a:r>
                        <a:rPr lang="fr-FR" sz="1700" i="1" dirty="0"/>
                        <a:t>doucement</a:t>
                      </a:r>
                      <a:r>
                        <a:rPr lang="fr-FR" sz="1700" dirty="0"/>
                        <a:t>) ou plusieurs mots (</a:t>
                      </a:r>
                      <a:r>
                        <a:rPr lang="fr-FR" sz="1700" i="1" dirty="0"/>
                        <a:t>tout de suite</a:t>
                      </a:r>
                      <a:r>
                        <a:rPr lang="fr-FR" sz="1700" dirty="0"/>
                        <a:t>)</a:t>
                      </a:r>
                      <a:endParaRPr lang="fr-FR" sz="1700" i="1"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vMerge="1">
                  <a:txBody>
                    <a:bodyPr/>
                    <a:lstStyle/>
                    <a:p>
                      <a:pPr>
                        <a:buFontTx/>
                        <a:buNone/>
                      </a:pPr>
                      <a:endParaRPr lang="fr-FR" sz="1700" dirty="0"/>
                    </a:p>
                  </a:txBody>
                  <a:tcPr/>
                </a:tc>
                <a:tc>
                  <a:txBody>
                    <a:bodyPr/>
                    <a:lstStyle/>
                    <a:p>
                      <a:pPr>
                        <a:buFontTx/>
                        <a:buNone/>
                      </a:pPr>
                      <a:endParaRPr lang="fr-FR" sz="1700" dirty="0"/>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2">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526169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BFD63-B4B3-0750-39C8-8F520251F9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640B41-CF94-547C-E02E-F4AF2526EFA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4B3ADB8-9F8F-43AF-1CAC-37FF0398B980}"/>
              </a:ext>
            </a:extLst>
          </p:cNvPr>
          <p:cNvSpPr>
            <a:spLocks noGrp="1"/>
          </p:cNvSpPr>
          <p:nvPr>
            <p:ph idx="1"/>
          </p:nvPr>
        </p:nvSpPr>
        <p:spPr>
          <a:xfrm>
            <a:off x="671804" y="1418254"/>
            <a:ext cx="10681996" cy="4758710"/>
          </a:xfrm>
        </p:spPr>
        <p:txBody>
          <a:bodyPr>
            <a:normAutofit/>
          </a:bodyPr>
          <a:lstStyle/>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latin typeface="Times New Roman" panose="02020603050405020304" pitchFamily="18" charset="0"/>
              <a:ea typeface="Calibri" panose="020F0502020204030204" pitchFamily="34" charset="0"/>
            </a:endParaRPr>
          </a:p>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latin typeface="Times New Roman" panose="02020603050405020304" pitchFamily="18" charset="0"/>
              <a:ea typeface="Calibri" panose="020F0502020204030204" pitchFamily="34" charset="0"/>
            </a:endParaRPr>
          </a:p>
          <a:p>
            <a:pPr marL="0" indent="0" algn="just">
              <a:spcBef>
                <a:spcPts val="0"/>
              </a:spcBef>
              <a:buNone/>
            </a:pPr>
            <a:r>
              <a:rPr lang="fr-FR" sz="1800" dirty="0">
                <a:effectLst/>
                <a:latin typeface="Times New Roman" panose="02020603050405020304" pitchFamily="18" charset="0"/>
                <a:ea typeface="Calibri" panose="020F0502020204030204" pitchFamily="34" charset="0"/>
              </a:rPr>
              <a:t>                                                                           Il s’approcha </a:t>
            </a:r>
            <a:r>
              <a:rPr lang="fr-FR" sz="1800" dirty="0">
                <a:solidFill>
                  <a:srgbClr val="4472C4"/>
                </a:solidFill>
                <a:effectLst/>
                <a:latin typeface="Times New Roman" panose="02020603050405020304" pitchFamily="18" charset="0"/>
                <a:ea typeface="Calibri" panose="020F0502020204030204" pitchFamily="34" charset="0"/>
              </a:rPr>
              <a:t>doucement</a:t>
            </a:r>
            <a:r>
              <a:rPr lang="fr-FR" sz="1800" dirty="0">
                <a:effectLst/>
                <a:latin typeface="Times New Roman" panose="02020603050405020304" pitchFamily="18" charset="0"/>
                <a:ea typeface="Calibri" panose="020F0502020204030204" pitchFamily="34" charset="0"/>
              </a:rPr>
              <a:t> du buisson et aperçut </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une </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lentement</a:t>
            </a:r>
          </a:p>
          <a:p>
            <a:pPr marL="0" indent="0" algn="just">
              <a:spcBef>
                <a:spcPts val="0"/>
              </a:spcBef>
              <a:buNone/>
            </a:pPr>
            <a:r>
              <a:rPr lang="fr-FR" sz="1800" dirty="0">
                <a:solidFill>
                  <a:schemeClr val="accent1"/>
                </a:solidFill>
                <a:effectLst/>
                <a:latin typeface="Times New Roman" panose="02020603050405020304" pitchFamily="18" charset="0"/>
                <a:ea typeface="Calibri" panose="020F0502020204030204" pitchFamily="34" charset="0"/>
              </a:rPr>
              <a:t>						 alors</a:t>
            </a:r>
            <a:r>
              <a:rPr lang="fr-FR" sz="1800" dirty="0">
                <a:effectLst/>
                <a:latin typeface="Times New Roman" panose="02020603050405020304" pitchFamily="18" charset="0"/>
                <a:ea typeface="Calibri" panose="020F0502020204030204" pitchFamily="34" charset="0"/>
              </a:rPr>
              <a:t>	</a:t>
            </a:r>
          </a:p>
          <a:p>
            <a:pPr marL="0" indent="0" algn="just">
              <a:buNone/>
            </a:pPr>
            <a:r>
              <a:rPr lang="fr-FR" sz="1800" dirty="0">
                <a:effectLst/>
                <a:latin typeface="Times New Roman" panose="02020603050405020304" pitchFamily="18" charset="0"/>
                <a:ea typeface="Calibri" panose="020F0502020204030204" pitchFamily="34" charset="0"/>
              </a:rPr>
              <a:t>magnifique aile blanche qui s'agitait </a:t>
            </a:r>
            <a:r>
              <a:rPr lang="fr-FR" sz="1800" dirty="0">
                <a:solidFill>
                  <a:srgbClr val="000000"/>
                </a:solidFill>
                <a:effectLst/>
                <a:latin typeface="Times New Roman" panose="02020603050405020304" pitchFamily="18" charset="0"/>
                <a:ea typeface="Calibri" panose="020F0502020204030204" pitchFamily="34" charset="0"/>
              </a:rPr>
              <a:t>en</a:t>
            </a:r>
            <a:r>
              <a:rPr lang="fr-FR" sz="1800" dirty="0">
                <a:effectLst/>
                <a:latin typeface="Times New Roman" panose="02020603050405020304" pitchFamily="18" charset="0"/>
                <a:ea typeface="Calibri" panose="020F0502020204030204" pitchFamily="34" charset="0"/>
              </a:rPr>
              <a:t> tous sens.  </a:t>
            </a:r>
          </a:p>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1029887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4E6E2-21E7-A0B3-4AA0-09E8650305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6E1A2F-607D-7300-881B-79EE49C31FF1}"/>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4F88D65-1B3E-8763-8D30-7313D1672D0C}"/>
              </a:ext>
            </a:extLst>
          </p:cNvPr>
          <p:cNvSpPr>
            <a:spLocks noGrp="1"/>
          </p:cNvSpPr>
          <p:nvPr>
            <p:ph idx="1"/>
          </p:nvPr>
        </p:nvSpPr>
        <p:spPr>
          <a:xfrm>
            <a:off x="671804" y="1418254"/>
            <a:ext cx="10681996" cy="4758710"/>
          </a:xfrm>
        </p:spPr>
        <p:txBody>
          <a:bodyPr>
            <a:normAutofit/>
          </a:bodyPr>
          <a:lstStyle/>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latin typeface="Times New Roman" panose="02020603050405020304" pitchFamily="18" charset="0"/>
              <a:ea typeface="Calibri" panose="020F0502020204030204" pitchFamily="34" charset="0"/>
            </a:endParaRPr>
          </a:p>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spcBef>
                <a:spcPts val="0"/>
              </a:spcBef>
              <a:buNone/>
            </a:pPr>
            <a:endParaRPr lang="fr-FR" sz="1800" dirty="0">
              <a:latin typeface="Times New Roman" panose="02020603050405020304" pitchFamily="18" charset="0"/>
              <a:ea typeface="Calibri" panose="020F0502020204030204" pitchFamily="34" charset="0"/>
            </a:endParaRPr>
          </a:p>
          <a:p>
            <a:pPr marL="0" indent="0" algn="just">
              <a:spcBef>
                <a:spcPts val="0"/>
              </a:spcBef>
              <a:buNone/>
            </a:pPr>
            <a:r>
              <a:rPr lang="fr-FR" sz="1800" dirty="0">
                <a:effectLst/>
                <a:latin typeface="Times New Roman" panose="02020603050405020304" pitchFamily="18" charset="0"/>
                <a:ea typeface="Calibri" panose="020F0502020204030204" pitchFamily="34" charset="0"/>
              </a:rPr>
              <a:t>                                                                           Il s’approcha </a:t>
            </a:r>
            <a:r>
              <a:rPr lang="fr-FR" sz="1800" dirty="0">
                <a:solidFill>
                  <a:srgbClr val="4472C4"/>
                </a:solidFill>
                <a:effectLst/>
                <a:latin typeface="Times New Roman" panose="02020603050405020304" pitchFamily="18" charset="0"/>
                <a:ea typeface="Calibri" panose="020F0502020204030204" pitchFamily="34" charset="0"/>
              </a:rPr>
              <a:t>doucement</a:t>
            </a:r>
            <a:r>
              <a:rPr lang="fr-FR" sz="1800" dirty="0">
                <a:effectLst/>
                <a:latin typeface="Times New Roman" panose="02020603050405020304" pitchFamily="18" charset="0"/>
                <a:ea typeface="Calibri" panose="020F0502020204030204" pitchFamily="34" charset="0"/>
              </a:rPr>
              <a:t> du buisson et aperçut </a:t>
            </a:r>
            <a:r>
              <a:rPr lang="fr-FR" sz="1800" dirty="0">
                <a:solidFill>
                  <a:srgbClr val="4472C4"/>
                </a:solidFill>
                <a:effectLst/>
                <a:latin typeface="Times New Roman" panose="02020603050405020304" pitchFamily="18" charset="0"/>
                <a:ea typeface="Calibri" panose="020F0502020204030204" pitchFamily="34" charset="0"/>
              </a:rPr>
              <a:t>dedans </a:t>
            </a:r>
            <a:r>
              <a:rPr lang="fr-FR" sz="1800" dirty="0">
                <a:effectLst/>
                <a:latin typeface="Times New Roman" panose="02020603050405020304" pitchFamily="18" charset="0"/>
                <a:ea typeface="Calibri" panose="020F0502020204030204" pitchFamily="34" charset="0"/>
              </a:rPr>
              <a:t>une </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						 lentement</a:t>
            </a:r>
          </a:p>
          <a:p>
            <a:pPr marL="0" indent="0" algn="just">
              <a:spcBef>
                <a:spcPts val="0"/>
              </a:spcBef>
              <a:buNone/>
            </a:pPr>
            <a:r>
              <a:rPr lang="fr-FR" sz="1800" dirty="0">
                <a:solidFill>
                  <a:schemeClr val="accent1"/>
                </a:solidFill>
                <a:effectLst/>
                <a:latin typeface="Times New Roman" panose="02020603050405020304" pitchFamily="18" charset="0"/>
                <a:ea typeface="Calibri" panose="020F0502020204030204" pitchFamily="34" charset="0"/>
              </a:rPr>
              <a:t>						 alors</a:t>
            </a:r>
            <a:r>
              <a:rPr lang="fr-FR" sz="1800" dirty="0">
                <a:effectLst/>
                <a:latin typeface="Times New Roman" panose="02020603050405020304" pitchFamily="18" charset="0"/>
                <a:ea typeface="Calibri" panose="020F0502020204030204" pitchFamily="34" charset="0"/>
              </a:rPr>
              <a:t>	</a:t>
            </a:r>
          </a:p>
          <a:p>
            <a:pPr marL="0" indent="0" algn="just">
              <a:buNone/>
            </a:pPr>
            <a:r>
              <a:rPr lang="fr-FR" sz="1800" dirty="0">
                <a:effectLst/>
                <a:latin typeface="Times New Roman" panose="02020603050405020304" pitchFamily="18" charset="0"/>
                <a:ea typeface="Calibri" panose="020F0502020204030204" pitchFamily="34" charset="0"/>
              </a:rPr>
              <a:t>magnifique aile blanche qui s'agitait </a:t>
            </a:r>
            <a:r>
              <a:rPr lang="fr-FR" sz="1800" dirty="0">
                <a:solidFill>
                  <a:srgbClr val="000000"/>
                </a:solidFill>
                <a:effectLst/>
                <a:latin typeface="Times New Roman" panose="02020603050405020304" pitchFamily="18" charset="0"/>
                <a:ea typeface="Calibri" panose="020F0502020204030204" pitchFamily="34" charset="0"/>
              </a:rPr>
              <a:t>en</a:t>
            </a:r>
            <a:r>
              <a:rPr lang="fr-FR" sz="1800" dirty="0">
                <a:effectLst/>
                <a:latin typeface="Times New Roman" panose="02020603050405020304" pitchFamily="18" charset="0"/>
                <a:ea typeface="Calibri" panose="020F0502020204030204" pitchFamily="34" charset="0"/>
              </a:rPr>
              <a:t> tous sens.  </a:t>
            </a:r>
          </a:p>
          <a:p>
            <a:pPr marL="0" indent="0" algn="just">
              <a:spcBef>
                <a:spcPts val="0"/>
              </a:spcBef>
              <a:buNone/>
            </a:pPr>
            <a:endParaRPr lang="fr-FR" sz="1800" dirty="0">
              <a:effectLst/>
              <a:latin typeface="Times New Roman" panose="02020603050405020304" pitchFamily="18" charset="0"/>
              <a:ea typeface="Calibri" panose="020F0502020204030204" pitchFamily="34" charset="0"/>
            </a:endParaRPr>
          </a:p>
          <a:p>
            <a:pPr marL="0" indent="0" algn="just">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3813501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D1859-140A-0341-D7A2-2245E7F8C9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47B278-9C73-0480-B962-9DE9118B6B24}"/>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DA8A4A8-6E7A-2150-2D1D-75FD0DFBB1A7}"/>
              </a:ext>
            </a:extLst>
          </p:cNvPr>
          <p:cNvGraphicFramePr>
            <a:graphicFrameLocks noGrp="1"/>
          </p:cNvGraphicFramePr>
          <p:nvPr>
            <p:ph idx="1"/>
            <p:extLst>
              <p:ext uri="{D42A27DB-BD31-4B8C-83A1-F6EECF244321}">
                <p14:modId xmlns:p14="http://schemas.microsoft.com/office/powerpoint/2010/main" val="2099183905"/>
              </p:ext>
            </p:extLst>
          </p:nvPr>
        </p:nvGraphicFramePr>
        <p:xfrm>
          <a:off x="651591" y="746760"/>
          <a:ext cx="10702209" cy="525272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endParaRPr lang="fr-FR" sz="1700" dirty="0"/>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4">
                  <a:txBody>
                    <a:bodyPr/>
                    <a:lstStyle/>
                    <a:p>
                      <a:pPr>
                        <a:buFontTx/>
                        <a:buNone/>
                      </a:pPr>
                      <a:endParaRPr lang="fr-FR" sz="1700" dirty="0"/>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endParaRPr lang="fr-FR" sz="1700" dirty="0"/>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vMerge="1">
                  <a:txBody>
                    <a:bodyPr/>
                    <a:lstStyle/>
                    <a:p>
                      <a:pPr>
                        <a:buFontTx/>
                        <a:buNone/>
                      </a:pPr>
                      <a:endParaRPr lang="fr-FR" sz="1700" i="1" dirty="0"/>
                    </a:p>
                  </a:txBody>
                  <a:tcPr/>
                </a:tc>
                <a:tc gridSpan="3">
                  <a:txBody>
                    <a:bodyPr/>
                    <a:lstStyle/>
                    <a:p>
                      <a:pPr marL="0" indent="0">
                        <a:buFontTx/>
                        <a:buNone/>
                      </a:pPr>
                      <a:r>
                        <a:rPr lang="fr-FR" sz="1700" dirty="0"/>
                        <a:t>un mot (</a:t>
                      </a:r>
                      <a:r>
                        <a:rPr lang="fr-FR" sz="1700" i="1" dirty="0"/>
                        <a:t>doucement</a:t>
                      </a:r>
                      <a:r>
                        <a:rPr lang="fr-FR" sz="1700" dirty="0"/>
                        <a:t>) ou plusieurs mots (</a:t>
                      </a:r>
                      <a:r>
                        <a:rPr lang="fr-FR" sz="1700" i="1" dirty="0"/>
                        <a:t>tout de suite</a:t>
                      </a:r>
                      <a:r>
                        <a:rPr lang="fr-FR" sz="1700" dirty="0"/>
                        <a:t>)</a:t>
                      </a:r>
                      <a:endParaRPr lang="fr-FR" sz="1700" i="1" dirty="0"/>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vMerge="1">
                  <a:txBody>
                    <a:bodyPr/>
                    <a:lstStyle/>
                    <a:p>
                      <a:pPr>
                        <a:buFontTx/>
                        <a:buNone/>
                      </a:pPr>
                      <a:endParaRPr lang="fr-FR" sz="1700" dirty="0"/>
                    </a:p>
                  </a:txBody>
                  <a:tcPr/>
                </a:tc>
                <a:tc gridSpan="3">
                  <a:txBody>
                    <a:bodyPr/>
                    <a:lstStyle/>
                    <a:p>
                      <a:pPr>
                        <a:buFontTx/>
                        <a:buNone/>
                      </a:pPr>
                      <a:endParaRPr lang="fr-FR" sz="1700" dirty="0"/>
                    </a:p>
                  </a:txBody>
                  <a:tcPr/>
                </a:tc>
                <a:tc hMerge="1">
                  <a:txBody>
                    <a:bodyPr/>
                    <a:lstStyle/>
                    <a:p>
                      <a:pPr>
                        <a:buFontTx/>
                        <a:buNone/>
                      </a:pPr>
                      <a:endParaRPr lang="fr-FR" sz="1600" dirty="0"/>
                    </a:p>
                  </a:txBody>
                  <a:tcPr/>
                </a:tc>
                <a:tc hMerge="1">
                  <a:txBody>
                    <a:bodyPr/>
                    <a:lstStyle/>
                    <a:p>
                      <a:pPr>
                        <a:buFontTx/>
                        <a:buNone/>
                      </a:pPr>
                      <a:endParaRPr lang="fr-FR" sz="1700" dirty="0"/>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1523259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B2C8B-2ACB-611C-D731-7CB162DA98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4E072B-1859-D942-A7D8-1B9504360DB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0DB3C107-1A8B-2CE0-6E15-E40C79292F9A}"/>
              </a:ext>
            </a:extLst>
          </p:cNvPr>
          <p:cNvSpPr>
            <a:spLocks noGrp="1"/>
          </p:cNvSpPr>
          <p:nvPr>
            <p:ph idx="1"/>
          </p:nvPr>
        </p:nvSpPr>
        <p:spPr>
          <a:xfrm>
            <a:off x="671804" y="1418254"/>
            <a:ext cx="10681996" cy="4758710"/>
          </a:xfrm>
        </p:spPr>
        <p:txBody>
          <a:bodyPr>
            <a:normAutofit/>
          </a:bodyPr>
          <a:lstStyle/>
          <a:p>
            <a:pPr marL="0" indent="0" algn="just">
              <a:spcBef>
                <a:spcPts val="0"/>
              </a:spcBef>
              <a:buNone/>
            </a:pPr>
            <a:r>
              <a:rPr lang="fr-FR" sz="1800" dirty="0">
                <a:solidFill>
                  <a:srgbClr val="4472C4"/>
                </a:solidFill>
                <a:effectLst/>
                <a:latin typeface="Times New Roman" panose="02020603050405020304" pitchFamily="18" charset="0"/>
                <a:ea typeface="Calibri" panose="020F0502020204030204" pitchFamily="34" charset="0"/>
              </a:rPr>
              <a:t>………</a:t>
            </a:r>
            <a:r>
              <a:rPr lang="fr-FR" sz="1800" dirty="0">
                <a:solidFill>
                  <a:srgbClr val="000000"/>
                </a:solidFill>
                <a:effectLst/>
                <a:latin typeface="Times New Roman" panose="02020603050405020304" pitchFamily="18" charset="0"/>
                <a:ea typeface="Calibri" panose="020F0502020204030204" pitchFamily="34" charset="0"/>
              </a:rPr>
              <a:t>,</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il entendit ce bruit étrange : "</a:t>
            </a:r>
            <a:r>
              <a:rPr lang="fr-FR" sz="1800" dirty="0" err="1">
                <a:effectLst/>
                <a:latin typeface="Times New Roman" panose="02020603050405020304" pitchFamily="18" charset="0"/>
                <a:ea typeface="Calibri" panose="020F0502020204030204" pitchFamily="34" charset="0"/>
              </a:rPr>
              <a:t>Gosso</a:t>
            </a:r>
            <a:r>
              <a:rPr lang="fr-FR" sz="1800" dirty="0">
                <a:effectLst/>
                <a:latin typeface="Times New Roman" panose="02020603050405020304" pitchFamily="18" charset="0"/>
                <a:ea typeface="Calibri" panose="020F0502020204030204" pitchFamily="34" charset="0"/>
              </a:rPr>
              <a:t> - </a:t>
            </a:r>
            <a:r>
              <a:rPr lang="fr-FR" sz="1800" dirty="0" err="1">
                <a:effectLst/>
                <a:latin typeface="Times New Roman" panose="02020603050405020304" pitchFamily="18" charset="0"/>
                <a:ea typeface="Calibri" panose="020F0502020204030204" pitchFamily="34" charset="0"/>
              </a:rPr>
              <a:t>Gosso</a:t>
            </a:r>
            <a:r>
              <a:rPr lang="fr-FR" sz="1800" dirty="0">
                <a:effectLst/>
                <a:latin typeface="Times New Roman" panose="02020603050405020304" pitchFamily="18" charset="0"/>
                <a:ea typeface="Calibri" panose="020F0502020204030204" pitchFamily="34" charset="0"/>
              </a:rPr>
              <a:t>."</a:t>
            </a:r>
          </a:p>
          <a:p>
            <a:pPr marL="0" indent="0" algn="just">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3931820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629EC-C177-8D43-35B4-C3896EABFB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5DA7E9-4D54-BF0B-84D4-4DFDDE30996F}"/>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2DCDCE9-014C-60AC-6BD1-5D684FE8B8A1}"/>
              </a:ext>
            </a:extLst>
          </p:cNvPr>
          <p:cNvSpPr>
            <a:spLocks noGrp="1"/>
          </p:cNvSpPr>
          <p:nvPr>
            <p:ph idx="1"/>
          </p:nvPr>
        </p:nvSpPr>
        <p:spPr>
          <a:xfrm>
            <a:off x="671804" y="1418254"/>
            <a:ext cx="10681996" cy="4758710"/>
          </a:xfrm>
        </p:spPr>
        <p:txBody>
          <a:bodyPr>
            <a:normAutofit/>
          </a:bodyPr>
          <a:lstStyle/>
          <a:p>
            <a:pPr marL="0" indent="0" algn="just">
              <a:spcBef>
                <a:spcPts val="0"/>
              </a:spcBef>
              <a:buNone/>
            </a:pPr>
            <a:r>
              <a:rPr lang="fr-FR" sz="1800" dirty="0">
                <a:solidFill>
                  <a:srgbClr val="4472C4"/>
                </a:solidFill>
                <a:effectLst/>
                <a:latin typeface="Times New Roman" panose="02020603050405020304" pitchFamily="18" charset="0"/>
                <a:ea typeface="Calibri" panose="020F0502020204030204" pitchFamily="34" charset="0"/>
              </a:rPr>
              <a:t>Soudain </a:t>
            </a:r>
            <a:r>
              <a:rPr lang="fr-FR" sz="1800" dirty="0">
                <a:solidFill>
                  <a:srgbClr val="000000"/>
                </a:solidFill>
                <a:effectLst/>
                <a:latin typeface="Times New Roman" panose="02020603050405020304" pitchFamily="18" charset="0"/>
                <a:ea typeface="Calibri" panose="020F0502020204030204" pitchFamily="34" charset="0"/>
              </a:rPr>
              <a:t>,</a:t>
            </a:r>
            <a:r>
              <a:rPr lang="fr-FR" sz="1800" dirty="0">
                <a:solidFill>
                  <a:srgbClr val="4472C4"/>
                </a:solidFill>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il entendit ce bruit étrange : "</a:t>
            </a:r>
            <a:r>
              <a:rPr lang="fr-FR" sz="1800" dirty="0" err="1">
                <a:effectLst/>
                <a:latin typeface="Times New Roman" panose="02020603050405020304" pitchFamily="18" charset="0"/>
                <a:ea typeface="Calibri" panose="020F0502020204030204" pitchFamily="34" charset="0"/>
              </a:rPr>
              <a:t>Gosso</a:t>
            </a:r>
            <a:r>
              <a:rPr lang="fr-FR" sz="1800" dirty="0">
                <a:effectLst/>
                <a:latin typeface="Times New Roman" panose="02020603050405020304" pitchFamily="18" charset="0"/>
                <a:ea typeface="Calibri" panose="020F0502020204030204" pitchFamily="34" charset="0"/>
              </a:rPr>
              <a:t> - </a:t>
            </a:r>
            <a:r>
              <a:rPr lang="fr-FR" sz="1800" dirty="0" err="1">
                <a:effectLst/>
                <a:latin typeface="Times New Roman" panose="02020603050405020304" pitchFamily="18" charset="0"/>
                <a:ea typeface="Calibri" panose="020F0502020204030204" pitchFamily="34" charset="0"/>
              </a:rPr>
              <a:t>Gosso</a:t>
            </a:r>
            <a:r>
              <a:rPr lang="fr-FR" sz="1800" dirty="0">
                <a:effectLst/>
                <a:latin typeface="Times New Roman" panose="02020603050405020304" pitchFamily="18" charset="0"/>
                <a:ea typeface="Calibri" panose="020F0502020204030204" pitchFamily="34" charset="0"/>
              </a:rPr>
              <a:t>."</a:t>
            </a:r>
          </a:p>
          <a:p>
            <a:pPr marL="0" indent="0" algn="just">
              <a:spcBef>
                <a:spcPts val="0"/>
              </a:spcBef>
              <a:buNone/>
            </a:pPr>
            <a:r>
              <a:rPr lang="fr-FR" sz="1800" dirty="0">
                <a:solidFill>
                  <a:schemeClr val="accent1"/>
                </a:solidFill>
                <a:effectLst/>
                <a:latin typeface="Times New Roman" panose="02020603050405020304" pitchFamily="18" charset="0"/>
                <a:ea typeface="Calibri" panose="020F0502020204030204" pitchFamily="34" charset="0"/>
              </a:rPr>
              <a:t>Alors,</a:t>
            </a:r>
          </a:p>
          <a:p>
            <a:pPr marL="0" indent="0" algn="just">
              <a:spcBef>
                <a:spcPts val="0"/>
              </a:spcBef>
              <a:buNone/>
            </a:pPr>
            <a:r>
              <a:rPr lang="fr-FR" sz="1800" dirty="0">
                <a:solidFill>
                  <a:schemeClr val="accent1"/>
                </a:solidFill>
                <a:latin typeface="Times New Roman" panose="02020603050405020304" pitchFamily="18" charset="0"/>
                <a:ea typeface="Calibri" panose="020F0502020204030204" pitchFamily="34" charset="0"/>
              </a:rPr>
              <a:t>Brusquement, </a:t>
            </a:r>
            <a:endParaRPr lang="fr-FR" sz="1800" dirty="0">
              <a:solidFill>
                <a:schemeClr val="accent1"/>
              </a:solidFill>
              <a:effectLst/>
              <a:latin typeface="Times New Roman" panose="02020603050405020304" pitchFamily="18" charset="0"/>
              <a:ea typeface="Calibri" panose="020F0502020204030204" pitchFamily="34" charset="0"/>
            </a:endParaRPr>
          </a:p>
          <a:p>
            <a:pPr marL="0" indent="0" algn="just">
              <a:buNone/>
            </a:pPr>
            <a:r>
              <a:rPr lang="fr-FR" sz="1800" dirty="0">
                <a:solidFill>
                  <a:srgbClr val="4472C4"/>
                </a:solidFill>
                <a:effectLst/>
                <a:latin typeface="Times New Roman" panose="02020603050405020304" pitchFamily="18" charset="0"/>
                <a:ea typeface="Calibri" panose="020F0502020204030204" pitchFamily="34" charset="0"/>
              </a:rPr>
              <a:t>							</a:t>
            </a:r>
            <a:endParaRPr lang="fr-FR" dirty="0"/>
          </a:p>
        </p:txBody>
      </p:sp>
    </p:spTree>
    <p:extLst>
      <p:ext uri="{BB962C8B-B14F-4D97-AF65-F5344CB8AC3E}">
        <p14:creationId xmlns:p14="http://schemas.microsoft.com/office/powerpoint/2010/main" val="4042179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44330-F05D-1C30-CE91-7C4EE3AEBA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31DB43-86DB-570A-12C7-B1D44AA531CA}"/>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7EB49689-3E3A-A640-FED5-468C89C96891}"/>
              </a:ext>
            </a:extLst>
          </p:cNvPr>
          <p:cNvGraphicFramePr>
            <a:graphicFrameLocks noGrp="1"/>
          </p:cNvGraphicFramePr>
          <p:nvPr>
            <p:ph idx="1"/>
          </p:nvPr>
        </p:nvGraphicFramePr>
        <p:xfrm>
          <a:off x="651591" y="746760"/>
          <a:ext cx="10702209" cy="536448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endParaRPr lang="fr-FR" sz="1700" dirty="0"/>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4">
                  <a:txBody>
                    <a:bodyPr/>
                    <a:lstStyle/>
                    <a:p>
                      <a:pPr>
                        <a:buFontTx/>
                        <a:buNone/>
                      </a:pPr>
                      <a:endParaRPr lang="fr-FR" sz="1700" dirty="0"/>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r>
                        <a:rPr lang="fr-FR" sz="1700" dirty="0"/>
                        <a:t>annonce quelque chose de nouveau</a:t>
                      </a:r>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vMerge="1">
                  <a:txBody>
                    <a:bodyPr/>
                    <a:lstStyle/>
                    <a:p>
                      <a:pPr>
                        <a:buFontTx/>
                        <a:buNone/>
                      </a:pPr>
                      <a:endParaRPr lang="fr-FR" sz="1700" i="1" dirty="0"/>
                    </a:p>
                  </a:txBody>
                  <a:tcPr/>
                </a:tc>
                <a:tc gridSpan="3">
                  <a:txBody>
                    <a:bodyPr/>
                    <a:lstStyle/>
                    <a:p>
                      <a:pPr marL="0" indent="0">
                        <a:buFontTx/>
                        <a:buNone/>
                      </a:pPr>
                      <a:r>
                        <a:rPr lang="fr-FR" sz="1700" dirty="0"/>
                        <a:t>un mot (</a:t>
                      </a:r>
                      <a:r>
                        <a:rPr lang="fr-FR" sz="1700" i="1" dirty="0"/>
                        <a:t>doucement</a:t>
                      </a:r>
                      <a:r>
                        <a:rPr lang="fr-FR" sz="1700" dirty="0"/>
                        <a:t>) ou plusieurs mots (</a:t>
                      </a:r>
                      <a:r>
                        <a:rPr lang="fr-FR" sz="1700" i="1" dirty="0"/>
                        <a:t>tout de suite</a:t>
                      </a:r>
                      <a:r>
                        <a:rPr lang="fr-FR" sz="1700" dirty="0"/>
                        <a:t>)</a:t>
                      </a:r>
                      <a:endParaRPr lang="fr-FR" sz="1700" i="1" dirty="0"/>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vMerge="1">
                  <a:txBody>
                    <a:bodyPr/>
                    <a:lstStyle/>
                    <a:p>
                      <a:pPr>
                        <a:buFontTx/>
                        <a:buNone/>
                      </a:pPr>
                      <a:endParaRPr lang="fr-FR" sz="1700" dirty="0"/>
                    </a:p>
                  </a:txBody>
                  <a:tcPr/>
                </a:tc>
                <a:tc gridSpan="3">
                  <a:txBody>
                    <a:bodyPr/>
                    <a:lstStyle/>
                    <a:p>
                      <a:pPr>
                        <a:buFontTx/>
                        <a:buNone/>
                      </a:pPr>
                      <a:endParaRPr lang="fr-FR" sz="1700" dirty="0"/>
                    </a:p>
                  </a:txBody>
                  <a:tcPr/>
                </a:tc>
                <a:tc hMerge="1">
                  <a:txBody>
                    <a:bodyPr/>
                    <a:lstStyle/>
                    <a:p>
                      <a:pPr>
                        <a:buFontTx/>
                        <a:buNone/>
                      </a:pPr>
                      <a:endParaRPr lang="fr-FR" sz="1600" dirty="0"/>
                    </a:p>
                  </a:txBody>
                  <a:tcPr/>
                </a:tc>
                <a:tc hMerge="1">
                  <a:txBody>
                    <a:bodyPr/>
                    <a:lstStyle/>
                    <a:p>
                      <a:pPr>
                        <a:buFontTx/>
                        <a:buNone/>
                      </a:pPr>
                      <a:endParaRPr lang="fr-FR" sz="1700" dirty="0"/>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215391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8D34DB-6EE6-0915-B977-18019BBB361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ED40C95-DCD0-5EEE-B5D8-4D8A1B26FEA9}"/>
              </a:ext>
            </a:extLst>
          </p:cNvPr>
          <p:cNvSpPr>
            <a:spLocks noGrp="1"/>
          </p:cNvSpPr>
          <p:nvPr>
            <p:ph idx="1"/>
          </p:nvPr>
        </p:nvSpPr>
        <p:spPr/>
        <p:txBody>
          <a:bodyPr/>
          <a:lstStyle/>
          <a:p>
            <a:pPr indent="0" algn="just">
              <a:buNone/>
            </a:pPr>
            <a:r>
              <a:rPr lang="fr-FR" sz="1800" dirty="0">
                <a:effectLst/>
                <a:latin typeface="Times New Roman" panose="02020603050405020304" pitchFamily="18" charset="0"/>
                <a:ea typeface="Times New Roman" panose="02020603050405020304" pitchFamily="18" charset="0"/>
              </a:rPr>
              <a:t>Il s’approcha </a:t>
            </a:r>
            <a:r>
              <a:rPr lang="fr-FR" sz="1800" dirty="0">
                <a:solidFill>
                  <a:srgbClr val="4472C4"/>
                </a:solidFill>
                <a:effectLst/>
                <a:latin typeface="Times New Roman" panose="02020603050405020304" pitchFamily="18" charset="0"/>
                <a:ea typeface="Times New Roman" panose="02020603050405020304" pitchFamily="18" charset="0"/>
              </a:rPr>
              <a:t>doucement</a:t>
            </a:r>
            <a:r>
              <a:rPr lang="fr-FR" sz="1800" dirty="0">
                <a:effectLst/>
                <a:latin typeface="Times New Roman" panose="02020603050405020304" pitchFamily="18" charset="0"/>
                <a:ea typeface="Times New Roman" panose="02020603050405020304" pitchFamily="18" charset="0"/>
              </a:rPr>
              <a:t> du</a:t>
            </a:r>
            <a:r>
              <a:rPr lang="fr-FR" sz="1800" dirty="0">
                <a:solidFill>
                  <a:srgbClr val="000000"/>
                </a:solidFill>
                <a:effectLst/>
                <a:latin typeface="Times New Roman" panose="02020603050405020304" pitchFamily="18" charset="0"/>
                <a:ea typeface="Times New Roman" panose="02020603050405020304" pitchFamily="18" charset="0"/>
              </a:rPr>
              <a:t> buisson</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Il s’approcha </a:t>
            </a:r>
            <a:r>
              <a:rPr lang="fr-FR" sz="1800" dirty="0">
                <a:solidFill>
                  <a:srgbClr val="4472C4"/>
                </a:solidFill>
                <a:effectLst/>
                <a:latin typeface="Times New Roman" panose="02020603050405020304" pitchFamily="18" charset="0"/>
                <a:ea typeface="Times New Roman" panose="02020603050405020304" pitchFamily="18" charset="0"/>
              </a:rPr>
              <a:t>aussitôt</a:t>
            </a:r>
            <a:r>
              <a:rPr lang="fr-FR" sz="1800" dirty="0">
                <a:effectLst/>
                <a:latin typeface="Times New Roman" panose="02020603050405020304" pitchFamily="18" charset="0"/>
                <a:ea typeface="Times New Roman" panose="02020603050405020304" pitchFamily="18" charset="0"/>
              </a:rPr>
              <a:t> de l’oiseau</a:t>
            </a:r>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délicatement</a:t>
            </a:r>
            <a:r>
              <a:rPr lang="fr-FR" sz="1800" dirty="0">
                <a:effectLst/>
                <a:latin typeface="Times New Roman" panose="02020603050405020304" pitchFamily="18" charset="0"/>
                <a:ea typeface="Times New Roman" panose="02020603050405020304" pitchFamily="18" charset="0"/>
              </a:rPr>
              <a:t> il se pencha </a:t>
            </a:r>
            <a:r>
              <a:rPr lang="fr-FR" sz="1800" dirty="0">
                <a:solidFill>
                  <a:srgbClr val="000000"/>
                </a:solidFill>
                <a:effectLst/>
                <a:latin typeface="Times New Roman" panose="02020603050405020304" pitchFamily="18" charset="0"/>
                <a:ea typeface="Times New Roman" panose="02020603050405020304" pitchFamily="18" charset="0"/>
              </a:rPr>
              <a:t>sur</a:t>
            </a:r>
            <a:r>
              <a:rPr lang="fr-FR" sz="1800" dirty="0">
                <a:effectLst/>
                <a:latin typeface="Times New Roman" panose="02020603050405020304" pitchFamily="18" charset="0"/>
                <a:ea typeface="Times New Roman" panose="02020603050405020304" pitchFamily="18" charset="0"/>
              </a:rPr>
              <a:t> la patte</a:t>
            </a:r>
          </a:p>
          <a:p>
            <a:pPr marL="220980" indent="0" algn="just">
              <a:buNone/>
            </a:pPr>
            <a:r>
              <a:rPr lang="fr-FR" sz="1800" dirty="0">
                <a:effectLst/>
                <a:latin typeface="Times New Roman" panose="02020603050405020304" pitchFamily="18" charset="0"/>
                <a:ea typeface="Times New Roman" panose="02020603050405020304" pitchFamily="18" charset="0"/>
              </a:rPr>
              <a:t>Je vais te libérer </a:t>
            </a:r>
            <a:r>
              <a:rPr lang="fr-FR" sz="1800" dirty="0">
                <a:solidFill>
                  <a:srgbClr val="4472C4"/>
                </a:solidFill>
                <a:effectLst/>
                <a:latin typeface="Times New Roman" panose="02020603050405020304" pitchFamily="18" charset="0"/>
                <a:ea typeface="Times New Roman" panose="02020603050405020304" pitchFamily="18" charset="0"/>
              </a:rPr>
              <a:t>tout de suite</a:t>
            </a:r>
            <a:endParaRPr lang="fr-FR" sz="1800" dirty="0">
              <a:effectLst/>
              <a:latin typeface="Times New Roman" panose="02020603050405020304" pitchFamily="18" charset="0"/>
              <a:ea typeface="Times New Roman" panose="02020603050405020304" pitchFamily="18" charset="0"/>
            </a:endParaRPr>
          </a:p>
          <a:p>
            <a:pPr marL="220980" indent="0" algn="just">
              <a:buNone/>
            </a:pPr>
            <a:r>
              <a:rPr lang="fr-FR" sz="1800" dirty="0">
                <a:effectLst/>
                <a:latin typeface="Times New Roman" panose="02020603050405020304" pitchFamily="18" charset="0"/>
                <a:ea typeface="Times New Roman" panose="02020603050405020304" pitchFamily="18" charset="0"/>
              </a:rPr>
              <a:t>et aperçut </a:t>
            </a:r>
            <a:r>
              <a:rPr lang="fr-FR" sz="1800" dirty="0">
                <a:solidFill>
                  <a:srgbClr val="4472C4"/>
                </a:solidFill>
                <a:effectLst/>
                <a:latin typeface="Times New Roman" panose="02020603050405020304" pitchFamily="18" charset="0"/>
                <a:ea typeface="Times New Roman" panose="02020603050405020304" pitchFamily="18" charset="0"/>
              </a:rPr>
              <a:t>dedans</a:t>
            </a:r>
            <a:r>
              <a:rPr lang="fr-FR" sz="1800" dirty="0">
                <a:effectLst/>
                <a:latin typeface="Times New Roman" panose="02020603050405020304" pitchFamily="18" charset="0"/>
                <a:ea typeface="Times New Roman" panose="02020603050405020304" pitchFamily="18" charset="0"/>
              </a:rPr>
              <a:t> une magnifique aile blanche</a:t>
            </a:r>
          </a:p>
          <a:p>
            <a:pPr marL="22098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Soudain,</a:t>
            </a:r>
            <a:r>
              <a:rPr lang="fr-FR" sz="1800" dirty="0">
                <a:effectLst/>
                <a:latin typeface="Times New Roman" panose="02020603050405020304" pitchFamily="18" charset="0"/>
                <a:ea typeface="Times New Roman" panose="02020603050405020304" pitchFamily="18" charset="0"/>
              </a:rPr>
              <a:t> il entendit ce bruit étrange</a:t>
            </a:r>
          </a:p>
          <a:p>
            <a:pPr marL="0" indent="0">
              <a:buNone/>
            </a:pPr>
            <a:endParaRPr lang="fr-FR" dirty="0"/>
          </a:p>
        </p:txBody>
      </p:sp>
    </p:spTree>
    <p:extLst>
      <p:ext uri="{BB962C8B-B14F-4D97-AF65-F5344CB8AC3E}">
        <p14:creationId xmlns:p14="http://schemas.microsoft.com/office/powerpoint/2010/main" val="1019299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B81DC-84C7-AD5C-B840-76470D3F9E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8E019EF-2718-7BB7-613F-80D38967286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880E276-2E41-4F6C-D752-6E6E87683ABB}"/>
              </a:ext>
            </a:extLst>
          </p:cNvPr>
          <p:cNvSpPr>
            <a:spLocks noGrp="1"/>
          </p:cNvSpPr>
          <p:nvPr>
            <p:ph idx="1"/>
          </p:nvPr>
        </p:nvSpPr>
        <p:spPr/>
        <p:txBody>
          <a:bodyPr/>
          <a:lstStyle/>
          <a:p>
            <a:pPr indent="0" algn="just">
              <a:buNone/>
            </a:pPr>
            <a:r>
              <a:rPr lang="fr-FR" sz="1800" dirty="0">
                <a:solidFill>
                  <a:srgbClr val="00B050"/>
                </a:solidFill>
                <a:effectLst/>
                <a:latin typeface="Times New Roman" panose="02020603050405020304" pitchFamily="18" charset="0"/>
                <a:ea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s’approcha</a:t>
            </a:r>
            <a:r>
              <a:rPr lang="fr-FR" sz="1800" dirty="0">
                <a:effectLst/>
                <a:latin typeface="Times New Roman" panose="02020603050405020304" pitchFamily="18" charset="0"/>
                <a:ea typeface="Times New Roman" panose="02020603050405020304" pitchFamily="18" charset="0"/>
              </a:rPr>
              <a:t> // </a:t>
            </a:r>
            <a:r>
              <a:rPr lang="fr-FR" sz="1800" dirty="0">
                <a:solidFill>
                  <a:schemeClr val="accent2"/>
                </a:solidFill>
                <a:effectLst/>
                <a:latin typeface="Times New Roman" panose="02020603050405020304" pitchFamily="18" charset="0"/>
                <a:ea typeface="Times New Roman" panose="02020603050405020304" pitchFamily="18" charset="0"/>
              </a:rPr>
              <a:t>doucement</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du buisson</a:t>
            </a:r>
          </a:p>
          <a:p>
            <a:pPr marL="0" indent="0" algn="just">
              <a:buNone/>
            </a:pPr>
            <a:r>
              <a:rPr lang="fr-FR" sz="1800" dirty="0">
                <a:latin typeface="Times New Roman" panose="02020603050405020304" pitchFamily="18" charset="0"/>
                <a:ea typeface="Times New Roman" panose="02020603050405020304" pitchFamily="18" charset="0"/>
              </a:rPr>
              <a:t>   </a:t>
            </a:r>
            <a:r>
              <a:rPr lang="fr-FR" sz="1800" dirty="0">
                <a:solidFill>
                  <a:srgbClr val="00B050"/>
                </a:solidFill>
                <a:latin typeface="Times New Roman" panose="02020603050405020304" pitchFamily="18" charset="0"/>
                <a:ea typeface="Times New Roman" panose="02020603050405020304" pitchFamily="18" charset="0"/>
              </a:rPr>
              <a:t> </a:t>
            </a:r>
            <a:r>
              <a:rPr lang="fr-FR" sz="1800" dirty="0">
                <a:solidFill>
                  <a:srgbClr val="00B050"/>
                </a:solidFill>
                <a:effectLst/>
                <a:latin typeface="Times New Roman" panose="02020603050405020304" pitchFamily="18" charset="0"/>
                <a:ea typeface="Times New Roman" panose="02020603050405020304" pitchFamily="18" charset="0"/>
              </a:rPr>
              <a:t>Il </a:t>
            </a:r>
            <a:r>
              <a:rPr lang="fr-FR" sz="1800" dirty="0">
                <a:effectLst/>
                <a:latin typeface="Times New Roman" panose="02020603050405020304" pitchFamily="18" charset="0"/>
                <a:ea typeface="Times New Roman" panose="02020603050405020304" pitchFamily="18" charset="0"/>
              </a:rPr>
              <a:t>// </a:t>
            </a:r>
            <a:r>
              <a:rPr lang="fr-FR" sz="1800" dirty="0">
                <a:solidFill>
                  <a:srgbClr val="FF0000"/>
                </a:solidFill>
                <a:effectLst/>
                <a:latin typeface="Times New Roman" panose="02020603050405020304" pitchFamily="18" charset="0"/>
                <a:ea typeface="Times New Roman" panose="02020603050405020304" pitchFamily="18" charset="0"/>
              </a:rPr>
              <a:t>s’approcha</a:t>
            </a:r>
            <a:r>
              <a:rPr lang="fr-FR" sz="1800" dirty="0">
                <a:effectLst/>
                <a:latin typeface="Times New Roman" panose="02020603050405020304" pitchFamily="18" charset="0"/>
                <a:ea typeface="Times New Roman" panose="02020603050405020304" pitchFamily="18" charset="0"/>
              </a:rPr>
              <a:t> // </a:t>
            </a:r>
            <a:r>
              <a:rPr lang="fr-FR" sz="1800" dirty="0">
                <a:solidFill>
                  <a:schemeClr val="accent2"/>
                </a:solidFill>
                <a:effectLst/>
                <a:latin typeface="Times New Roman" panose="02020603050405020304" pitchFamily="18" charset="0"/>
                <a:ea typeface="Times New Roman" panose="02020603050405020304" pitchFamily="18" charset="0"/>
              </a:rPr>
              <a:t>aussitôt</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de l’oiseau</a:t>
            </a:r>
          </a:p>
          <a:p>
            <a:pPr marL="0" indent="0" algn="just">
              <a:buNone/>
            </a:pPr>
            <a:r>
              <a:rPr lang="fr-FR" sz="1800" dirty="0">
                <a:solidFill>
                  <a:srgbClr val="4472C4"/>
                </a:solidFill>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délicatement</a:t>
            </a:r>
            <a:r>
              <a:rPr lang="fr-FR" sz="1800" dirty="0">
                <a:effectLst/>
                <a:latin typeface="Times New Roman" panose="02020603050405020304" pitchFamily="18" charset="0"/>
                <a:ea typeface="Times New Roman" panose="02020603050405020304" pitchFamily="18" charset="0"/>
              </a:rPr>
              <a:t> // </a:t>
            </a:r>
            <a:r>
              <a:rPr lang="fr-FR" sz="1800" dirty="0">
                <a:solidFill>
                  <a:srgbClr val="00B050"/>
                </a:solidFill>
                <a:effectLst/>
                <a:latin typeface="Times New Roman" panose="02020603050405020304" pitchFamily="18" charset="0"/>
                <a:ea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se pencha sur la patte</a:t>
            </a:r>
          </a:p>
          <a:p>
            <a:pPr marL="220980" indent="0" algn="just">
              <a:buNone/>
            </a:pPr>
            <a:r>
              <a:rPr lang="fr-FR" sz="1800" dirty="0">
                <a:solidFill>
                  <a:srgbClr val="00B050"/>
                </a:solidFill>
                <a:effectLst/>
                <a:latin typeface="Times New Roman" panose="02020603050405020304" pitchFamily="18" charset="0"/>
                <a:ea typeface="Times New Roman" panose="02020603050405020304" pitchFamily="18" charset="0"/>
              </a:rPr>
              <a:t>Je</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vais te libérer </a:t>
            </a: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tout de suite</a:t>
            </a:r>
          </a:p>
          <a:p>
            <a:pPr marL="220980" indent="0" algn="just">
              <a:buNone/>
            </a:pPr>
            <a:r>
              <a:rPr lang="fr-FR" sz="1800" dirty="0">
                <a:effectLst/>
                <a:latin typeface="Times New Roman" panose="02020603050405020304" pitchFamily="18" charset="0"/>
                <a:ea typeface="Times New Roman" panose="02020603050405020304" pitchFamily="18" charset="0"/>
              </a:rPr>
              <a:t>et </a:t>
            </a:r>
            <a:r>
              <a:rPr lang="fr-FR" sz="1800" dirty="0">
                <a:solidFill>
                  <a:srgbClr val="FF0000"/>
                </a:solidFill>
                <a:effectLst/>
                <a:latin typeface="Times New Roman" panose="02020603050405020304" pitchFamily="18" charset="0"/>
                <a:ea typeface="Times New Roman" panose="02020603050405020304" pitchFamily="18" charset="0"/>
              </a:rPr>
              <a:t>aperçut</a:t>
            </a:r>
            <a:r>
              <a:rPr lang="fr-FR" sz="1800" dirty="0">
                <a:effectLst/>
                <a:latin typeface="Times New Roman" panose="02020603050405020304" pitchFamily="18" charset="0"/>
                <a:ea typeface="Times New Roman" panose="02020603050405020304" pitchFamily="18" charset="0"/>
              </a:rPr>
              <a:t> // </a:t>
            </a:r>
            <a:r>
              <a:rPr lang="fr-FR" sz="1800" dirty="0">
                <a:solidFill>
                  <a:schemeClr val="accent2"/>
                </a:solidFill>
                <a:effectLst/>
                <a:latin typeface="Times New Roman" panose="02020603050405020304" pitchFamily="18" charset="0"/>
                <a:ea typeface="Times New Roman" panose="02020603050405020304" pitchFamily="18" charset="0"/>
              </a:rPr>
              <a:t>dedans</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une magnifique aile blanche</a:t>
            </a:r>
          </a:p>
          <a:p>
            <a:pPr marL="220980" indent="0" algn="just">
              <a:buNone/>
            </a:pPr>
            <a:r>
              <a:rPr lang="fr-FR" sz="1800" dirty="0">
                <a:solidFill>
                  <a:schemeClr val="accent2"/>
                </a:solidFill>
                <a:effectLst/>
                <a:latin typeface="Times New Roman" panose="02020603050405020304" pitchFamily="18" charset="0"/>
                <a:ea typeface="Times New Roman" panose="02020603050405020304" pitchFamily="18" charset="0"/>
              </a:rPr>
              <a:t>Soudain</a:t>
            </a:r>
            <a:r>
              <a:rPr lang="fr-FR" sz="1800" dirty="0">
                <a:solidFill>
                  <a:srgbClr val="4472C4"/>
                </a:solidFill>
                <a:effectLst/>
                <a:latin typeface="Times New Roman" panose="02020603050405020304" pitchFamily="18" charset="0"/>
                <a:ea typeface="Times New Roman" panose="02020603050405020304" pitchFamily="18" charset="0"/>
              </a:rPr>
              <a:t>,</a:t>
            </a:r>
            <a:r>
              <a:rPr lang="fr-FR" sz="1800" dirty="0">
                <a:effectLst/>
                <a:latin typeface="Times New Roman" panose="02020603050405020304" pitchFamily="18" charset="0"/>
                <a:ea typeface="Times New Roman" panose="02020603050405020304" pitchFamily="18" charset="0"/>
              </a:rPr>
              <a:t> // </a:t>
            </a:r>
            <a:r>
              <a:rPr lang="fr-FR" sz="1800" dirty="0">
                <a:solidFill>
                  <a:srgbClr val="00B050"/>
                </a:solidFill>
                <a:effectLst/>
                <a:latin typeface="Times New Roman" panose="02020603050405020304" pitchFamily="18" charset="0"/>
                <a:ea typeface="Times New Roman" panose="02020603050405020304" pitchFamily="18" charset="0"/>
              </a:rPr>
              <a:t>il</a:t>
            </a:r>
            <a:r>
              <a:rPr lang="fr-FR" sz="1800" dirty="0">
                <a:effectLst/>
                <a:latin typeface="Times New Roman" panose="02020603050405020304" pitchFamily="18" charset="0"/>
                <a:ea typeface="Times New Roman" panose="02020603050405020304" pitchFamily="18" charset="0"/>
              </a:rPr>
              <a:t> // </a:t>
            </a:r>
            <a:r>
              <a:rPr lang="fr-FR" sz="1800" dirty="0">
                <a:solidFill>
                  <a:srgbClr val="FF0000"/>
                </a:solidFill>
                <a:effectLst/>
                <a:latin typeface="Times New Roman" panose="02020603050405020304" pitchFamily="18" charset="0"/>
                <a:ea typeface="Times New Roman" panose="02020603050405020304" pitchFamily="18" charset="0"/>
              </a:rPr>
              <a:t>entendit ce bruit étrange</a:t>
            </a:r>
          </a:p>
          <a:p>
            <a:pPr marL="0" indent="0">
              <a:buNone/>
            </a:pPr>
            <a:endParaRPr lang="fr-FR" dirty="0"/>
          </a:p>
        </p:txBody>
      </p:sp>
    </p:spTree>
    <p:extLst>
      <p:ext uri="{BB962C8B-B14F-4D97-AF65-F5344CB8AC3E}">
        <p14:creationId xmlns:p14="http://schemas.microsoft.com/office/powerpoint/2010/main" val="1978280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A55A-B8C8-C46D-FAED-175FF61AF6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030D7A-30E2-28F4-5915-205AEA729D43}"/>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9FC2E63A-9C4D-97F2-1AE5-8A2A7C863B40}"/>
              </a:ext>
            </a:extLst>
          </p:cNvPr>
          <p:cNvGraphicFramePr>
            <a:graphicFrameLocks noGrp="1"/>
          </p:cNvGraphicFramePr>
          <p:nvPr>
            <p:ph idx="1"/>
          </p:nvPr>
        </p:nvGraphicFramePr>
        <p:xfrm>
          <a:off x="651591" y="746760"/>
          <a:ext cx="10702209" cy="536448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endParaRPr lang="fr-FR" sz="1700" dirty="0"/>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4">
                  <a:txBody>
                    <a:bodyPr/>
                    <a:lstStyle/>
                    <a:p>
                      <a:pPr>
                        <a:buFontTx/>
                        <a:buNone/>
                      </a:pPr>
                      <a:endParaRPr lang="fr-FR" sz="1700" dirty="0"/>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r>
                        <a:rPr lang="fr-FR" sz="1700" dirty="0"/>
                        <a:t>annonce quelque chose de nouveau</a:t>
                      </a:r>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vMerge="1">
                  <a:txBody>
                    <a:bodyPr/>
                    <a:lstStyle/>
                    <a:p>
                      <a:pPr>
                        <a:buFontTx/>
                        <a:buNone/>
                      </a:pPr>
                      <a:endParaRPr lang="fr-FR" sz="1700" i="1" dirty="0"/>
                    </a:p>
                  </a:txBody>
                  <a:tcPr/>
                </a:tc>
                <a:tc gridSpan="3">
                  <a:txBody>
                    <a:bodyPr/>
                    <a:lstStyle/>
                    <a:p>
                      <a:pPr marL="0" indent="0">
                        <a:buFontTx/>
                        <a:buNone/>
                      </a:pPr>
                      <a:r>
                        <a:rPr lang="fr-FR" sz="1700" dirty="0"/>
                        <a:t>un mot (</a:t>
                      </a:r>
                      <a:r>
                        <a:rPr lang="fr-FR" sz="1700" i="1" dirty="0"/>
                        <a:t>doucement</a:t>
                      </a:r>
                      <a:r>
                        <a:rPr lang="fr-FR" sz="1700" dirty="0"/>
                        <a:t>) ou plusieurs mots (</a:t>
                      </a:r>
                      <a:r>
                        <a:rPr lang="fr-FR" sz="1700" i="1" dirty="0"/>
                        <a:t>tout de suite</a:t>
                      </a:r>
                      <a:r>
                        <a:rPr lang="fr-FR" sz="1700" dirty="0"/>
                        <a:t>)</a:t>
                      </a:r>
                      <a:endParaRPr lang="fr-FR" sz="1700" i="1" dirty="0"/>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vMerge="1">
                  <a:txBody>
                    <a:bodyPr/>
                    <a:lstStyle/>
                    <a:p>
                      <a:pPr>
                        <a:buFontTx/>
                        <a:buNone/>
                      </a:pPr>
                      <a:endParaRPr lang="fr-FR" sz="1700" dirty="0"/>
                    </a:p>
                  </a:txBody>
                  <a:tcPr/>
                </a:tc>
                <a:tc gridSpan="2">
                  <a:txBody>
                    <a:bodyPr/>
                    <a:lstStyle/>
                    <a:p>
                      <a:pPr>
                        <a:buFontTx/>
                        <a:buNone/>
                      </a:pPr>
                      <a:r>
                        <a:rPr lang="fr-FR" sz="1700" dirty="0"/>
                        <a:t>n’importe où dans la phrase : complément de phrase</a:t>
                      </a:r>
                    </a:p>
                  </a:txBody>
                  <a:tcPr/>
                </a:tc>
                <a:tc hMerge="1">
                  <a:txBody>
                    <a:bodyPr/>
                    <a:lstStyle/>
                    <a:p>
                      <a:pPr>
                        <a:buFontTx/>
                        <a:buNone/>
                      </a:pPr>
                      <a:endParaRPr lang="fr-FR" sz="1600" dirty="0"/>
                    </a:p>
                  </a:txBody>
                  <a:tcPr/>
                </a:tc>
                <a:tc>
                  <a:txBody>
                    <a:bodyPr/>
                    <a:lstStyle/>
                    <a:p>
                      <a:pPr>
                        <a:buFontTx/>
                        <a:buNone/>
                      </a:pPr>
                      <a:r>
                        <a:rPr lang="fr-FR" sz="1700" dirty="0"/>
                        <a:t>complément de phrase, au début de la phrase</a:t>
                      </a:r>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276393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036AD1-8102-F061-51C0-DF75FC37A9B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CCBBE16-A47F-58AA-4816-E7A4A9432D80}"/>
              </a:ext>
            </a:extLst>
          </p:cNvPr>
          <p:cNvSpPr>
            <a:spLocks noGrp="1"/>
          </p:cNvSpPr>
          <p:nvPr>
            <p:ph idx="1"/>
          </p:nvPr>
        </p:nvSpPr>
        <p:spPr/>
        <p:txBody>
          <a:bodyPr/>
          <a:lstStyle/>
          <a:p>
            <a:pPr marL="0" indent="0">
              <a:buNone/>
            </a:pPr>
            <a:endParaRPr lang="fr-FR" dirty="0"/>
          </a:p>
          <a:p>
            <a:pPr marL="0" indent="0">
              <a:buNone/>
            </a:pPr>
            <a:endParaRPr lang="fr-FR" dirty="0"/>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le nœud </a:t>
            </a:r>
            <a:r>
              <a:rPr lang="fr-FR" sz="1800" dirty="0">
                <a:solidFill>
                  <a:srgbClr val="4472C4"/>
                </a:solidFill>
                <a:effectLst/>
                <a:latin typeface="Times New Roman" panose="02020603050405020304" pitchFamily="18" charset="0"/>
                <a:ea typeface="Times New Roman" panose="02020603050405020304" pitchFamily="18" charset="0"/>
              </a:rPr>
              <a:t>très</a:t>
            </a:r>
            <a:r>
              <a:rPr lang="fr-FR" sz="1800" dirty="0">
                <a:solidFill>
                  <a:srgbClr val="000000"/>
                </a:solidFill>
                <a:effectLst/>
                <a:latin typeface="Times New Roman" panose="02020603050405020304" pitchFamily="18" charset="0"/>
                <a:ea typeface="Times New Roman" panose="02020603050405020304" pitchFamily="18" charset="0"/>
              </a:rPr>
              <a:t> serré du piège</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dans</a:t>
            </a:r>
            <a:r>
              <a:rPr lang="fr-FR" sz="1800" dirty="0">
                <a:effectLst/>
                <a:latin typeface="Times New Roman" panose="02020603050405020304" pitchFamily="18" charset="0"/>
                <a:ea typeface="Times New Roman" panose="02020603050405020304" pitchFamily="18" charset="0"/>
              </a:rPr>
              <a:t> un buisson, </a:t>
            </a:r>
            <a:r>
              <a:rPr lang="fr-FR" sz="1800" dirty="0">
                <a:solidFill>
                  <a:srgbClr val="4472C4"/>
                </a:solidFill>
                <a:effectLst/>
                <a:latin typeface="Times New Roman" panose="02020603050405020304" pitchFamily="18" charset="0"/>
                <a:ea typeface="Times New Roman" panose="02020603050405020304" pitchFamily="18" charset="0"/>
              </a:rPr>
              <a:t>tout</a:t>
            </a:r>
            <a:r>
              <a:rPr lang="fr-FR" sz="1800" dirty="0">
                <a:effectLst/>
                <a:latin typeface="Times New Roman" panose="02020603050405020304" pitchFamily="18" charset="0"/>
                <a:ea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près de </a:t>
            </a:r>
            <a:r>
              <a:rPr lang="fr-FR" sz="1800" dirty="0">
                <a:effectLst/>
                <a:latin typeface="Times New Roman" panose="02020603050405020304" pitchFamily="18" charset="0"/>
                <a:ea typeface="Times New Roman" panose="02020603050405020304" pitchFamily="18" charset="0"/>
              </a:rPr>
              <a:t>lui</a:t>
            </a:r>
          </a:p>
          <a:p>
            <a:pPr marL="0" indent="0">
              <a:buNone/>
            </a:pPr>
            <a:endParaRPr lang="fr-FR" dirty="0"/>
          </a:p>
        </p:txBody>
      </p:sp>
    </p:spTree>
    <p:extLst>
      <p:ext uri="{BB962C8B-B14F-4D97-AF65-F5344CB8AC3E}">
        <p14:creationId xmlns:p14="http://schemas.microsoft.com/office/powerpoint/2010/main" val="499432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E91F7-8029-BE4B-13D7-5D5F9EAB0F3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1D9023-71FD-2E02-BD88-437959FFA60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641FF5A-62ED-B1A0-5C02-1CD622D485FD}"/>
              </a:ext>
            </a:extLst>
          </p:cNvPr>
          <p:cNvSpPr>
            <a:spLocks noGrp="1"/>
          </p:cNvSpPr>
          <p:nvPr>
            <p:ph idx="1"/>
          </p:nvPr>
        </p:nvSpPr>
        <p:spPr/>
        <p:txBody>
          <a:bodyPr/>
          <a:lstStyle/>
          <a:p>
            <a:pPr marL="0" indent="0">
              <a:buNone/>
            </a:pPr>
            <a:endParaRPr lang="fr-FR" dirty="0"/>
          </a:p>
          <a:p>
            <a:pPr marL="0" indent="0">
              <a:buNone/>
            </a:pPr>
            <a:endParaRPr lang="fr-FR" dirty="0"/>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le nœud </a:t>
            </a:r>
            <a:r>
              <a:rPr lang="fr-FR" sz="1800" dirty="0">
                <a:solidFill>
                  <a:srgbClr val="4472C4"/>
                </a:solidFill>
                <a:effectLst/>
                <a:latin typeface="Times New Roman" panose="02020603050405020304" pitchFamily="18" charset="0"/>
                <a:ea typeface="Times New Roman" panose="02020603050405020304" pitchFamily="18" charset="0"/>
              </a:rPr>
              <a:t>très</a:t>
            </a:r>
            <a:r>
              <a:rPr lang="fr-FR" sz="1800" dirty="0">
                <a:solidFill>
                  <a:srgbClr val="000000"/>
                </a:solidFill>
                <a:effectLst/>
                <a:latin typeface="Times New Roman" panose="02020603050405020304" pitchFamily="18" charset="0"/>
                <a:ea typeface="Times New Roman" panose="02020603050405020304" pitchFamily="18" charset="0"/>
              </a:rPr>
              <a:t> </a:t>
            </a:r>
            <a:r>
              <a:rPr lang="fr-FR" sz="1800" u="sng" dirty="0">
                <a:solidFill>
                  <a:srgbClr val="000000"/>
                </a:solidFill>
                <a:effectLst/>
                <a:latin typeface="Times New Roman" panose="02020603050405020304" pitchFamily="18" charset="0"/>
                <a:ea typeface="Times New Roman" panose="02020603050405020304" pitchFamily="18" charset="0"/>
              </a:rPr>
              <a:t>serré</a:t>
            </a:r>
            <a:r>
              <a:rPr lang="fr-FR" sz="1800" dirty="0">
                <a:solidFill>
                  <a:srgbClr val="000000"/>
                </a:solidFill>
                <a:effectLst/>
                <a:latin typeface="Times New Roman" panose="02020603050405020304" pitchFamily="18" charset="0"/>
                <a:ea typeface="Times New Roman" panose="02020603050405020304" pitchFamily="18" charset="0"/>
              </a:rPr>
              <a:t> du piège</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dans</a:t>
            </a:r>
            <a:r>
              <a:rPr lang="fr-FR" sz="1800" dirty="0">
                <a:effectLst/>
                <a:latin typeface="Times New Roman" panose="02020603050405020304" pitchFamily="18" charset="0"/>
                <a:ea typeface="Times New Roman" panose="02020603050405020304" pitchFamily="18" charset="0"/>
              </a:rPr>
              <a:t> un buisson, </a:t>
            </a:r>
            <a:r>
              <a:rPr lang="fr-FR" sz="1800" dirty="0">
                <a:solidFill>
                  <a:srgbClr val="4472C4"/>
                </a:solidFill>
                <a:effectLst/>
                <a:latin typeface="Times New Roman" panose="02020603050405020304" pitchFamily="18" charset="0"/>
                <a:ea typeface="Times New Roman" panose="02020603050405020304" pitchFamily="18" charset="0"/>
              </a:rPr>
              <a:t>tout</a:t>
            </a:r>
            <a:r>
              <a:rPr lang="fr-FR" sz="1800" dirty="0">
                <a:effectLst/>
                <a:latin typeface="Times New Roman" panose="02020603050405020304" pitchFamily="18" charset="0"/>
                <a:ea typeface="Times New Roman" panose="02020603050405020304" pitchFamily="18" charset="0"/>
              </a:rPr>
              <a:t> </a:t>
            </a:r>
            <a:r>
              <a:rPr lang="fr-FR" sz="1800" u="sng" dirty="0">
                <a:solidFill>
                  <a:srgbClr val="000000"/>
                </a:solidFill>
                <a:effectLst/>
                <a:latin typeface="Times New Roman" panose="02020603050405020304" pitchFamily="18" charset="0"/>
                <a:ea typeface="Times New Roman" panose="02020603050405020304" pitchFamily="18" charset="0"/>
              </a:rPr>
              <a:t>près de </a:t>
            </a:r>
            <a:r>
              <a:rPr lang="fr-FR" sz="1800" u="sng" dirty="0">
                <a:effectLst/>
                <a:latin typeface="Times New Roman" panose="02020603050405020304" pitchFamily="18" charset="0"/>
                <a:ea typeface="Times New Roman" panose="02020603050405020304" pitchFamily="18" charset="0"/>
              </a:rPr>
              <a:t>lui</a:t>
            </a:r>
          </a:p>
          <a:p>
            <a:pPr marL="0" indent="0">
              <a:buNone/>
            </a:pPr>
            <a:endParaRPr lang="fr-FR" dirty="0"/>
          </a:p>
        </p:txBody>
      </p:sp>
    </p:spTree>
    <p:extLst>
      <p:ext uri="{BB962C8B-B14F-4D97-AF65-F5344CB8AC3E}">
        <p14:creationId xmlns:p14="http://schemas.microsoft.com/office/powerpoint/2010/main" val="1246742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CBABD-DE95-9893-01FD-B917C98AEC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3A5563-E72C-2A20-28F0-B0678D187348}"/>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6564CB6D-8072-9C52-5C09-7A2EA6BD4192}"/>
              </a:ext>
            </a:extLst>
          </p:cNvPr>
          <p:cNvGraphicFramePr>
            <a:graphicFrameLocks noGrp="1"/>
          </p:cNvGraphicFramePr>
          <p:nvPr>
            <p:ph idx="1"/>
          </p:nvPr>
        </p:nvGraphicFramePr>
        <p:xfrm>
          <a:off x="651591" y="746760"/>
          <a:ext cx="10702209" cy="536448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r>
                        <a:rPr lang="fr-FR" sz="1700" dirty="0"/>
                        <a:t>intensif</a:t>
                      </a:r>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2">
                  <a:txBody>
                    <a:bodyPr/>
                    <a:lstStyle/>
                    <a:p>
                      <a:pPr>
                        <a:buFontTx/>
                        <a:buNone/>
                      </a:pPr>
                      <a:r>
                        <a:rPr lang="fr-FR" sz="1700" dirty="0"/>
                        <a:t>renforce le sens de ce qui suit</a:t>
                      </a:r>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r>
                        <a:rPr lang="fr-FR" sz="1700" dirty="0"/>
                        <a:t>annonce quelque chose de nouveau</a:t>
                      </a:r>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a:txBody>
                    <a:bodyPr/>
                    <a:lstStyle/>
                    <a:p>
                      <a:pPr>
                        <a:buFontTx/>
                        <a:buNone/>
                      </a:pPr>
                      <a:r>
                        <a:rPr lang="fr-FR" sz="1700" i="1" dirty="0"/>
                        <a:t>tout</a:t>
                      </a:r>
                    </a:p>
                    <a:p>
                      <a:pPr>
                        <a:buFontTx/>
                        <a:buNone/>
                      </a:pPr>
                      <a:r>
                        <a:rPr lang="fr-FR" sz="1700" i="1" dirty="0"/>
                        <a:t>très</a:t>
                      </a:r>
                    </a:p>
                  </a:txBody>
                  <a:tcPr/>
                </a:tc>
                <a:tc gridSpan="3">
                  <a:txBody>
                    <a:bodyPr/>
                    <a:lstStyle/>
                    <a:p>
                      <a:pPr marL="0" indent="0">
                        <a:buFontTx/>
                        <a:buNone/>
                      </a:pPr>
                      <a:r>
                        <a:rPr lang="fr-FR" sz="1700" dirty="0"/>
                        <a:t>un mot (</a:t>
                      </a:r>
                      <a:r>
                        <a:rPr lang="fr-FR" sz="1700" i="1" dirty="0"/>
                        <a:t>doucement</a:t>
                      </a:r>
                      <a:r>
                        <a:rPr lang="fr-FR" sz="1700" dirty="0"/>
                        <a:t>) ou plusieurs mots (</a:t>
                      </a:r>
                      <a:r>
                        <a:rPr lang="fr-FR" sz="1700" i="1" dirty="0"/>
                        <a:t>tout de suite</a:t>
                      </a:r>
                      <a:r>
                        <a:rPr lang="fr-FR" sz="1700" dirty="0"/>
                        <a:t>)</a:t>
                      </a:r>
                      <a:endParaRPr lang="fr-FR" sz="1700" i="1" dirty="0"/>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a:txBody>
                    <a:bodyPr/>
                    <a:lstStyle/>
                    <a:p>
                      <a:pPr>
                        <a:buFontTx/>
                        <a:buNone/>
                      </a:pPr>
                      <a:r>
                        <a:rPr lang="fr-FR" sz="1700" dirty="0"/>
                        <a:t>-devant un complément de phrase</a:t>
                      </a:r>
                    </a:p>
                    <a:p>
                      <a:pPr>
                        <a:buFontTx/>
                        <a:buNone/>
                      </a:pPr>
                      <a:r>
                        <a:rPr lang="fr-FR" sz="1700" dirty="0"/>
                        <a:t>-devant un adjectif</a:t>
                      </a:r>
                    </a:p>
                  </a:txBody>
                  <a:tcPr/>
                </a:tc>
                <a:tc gridSpan="2">
                  <a:txBody>
                    <a:bodyPr/>
                    <a:lstStyle/>
                    <a:p>
                      <a:pPr>
                        <a:buFontTx/>
                        <a:buNone/>
                      </a:pPr>
                      <a:r>
                        <a:rPr lang="fr-FR" sz="1700" dirty="0"/>
                        <a:t>n’importe où dans la phrase : complément de phrase</a:t>
                      </a:r>
                    </a:p>
                  </a:txBody>
                  <a:tcPr/>
                </a:tc>
                <a:tc hMerge="1">
                  <a:txBody>
                    <a:bodyPr/>
                    <a:lstStyle/>
                    <a:p>
                      <a:pPr>
                        <a:buFontTx/>
                        <a:buNone/>
                      </a:pPr>
                      <a:endParaRPr lang="fr-FR" sz="1600" dirty="0"/>
                    </a:p>
                  </a:txBody>
                  <a:tcPr/>
                </a:tc>
                <a:tc>
                  <a:txBody>
                    <a:bodyPr/>
                    <a:lstStyle/>
                    <a:p>
                      <a:pPr>
                        <a:buFontTx/>
                        <a:buNone/>
                      </a:pPr>
                      <a:r>
                        <a:rPr lang="fr-FR" sz="1700" dirty="0"/>
                        <a:t>complément de phrase, au début de la phrase</a:t>
                      </a:r>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3938671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A5EC07-6F9D-CA04-D797-A57A3A74CE7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95A3F3D-7E60-E01E-FFF6-DF798D6E9226}"/>
              </a:ext>
            </a:extLst>
          </p:cNvPr>
          <p:cNvSpPr>
            <a:spLocks noGrp="1"/>
          </p:cNvSpPr>
          <p:nvPr>
            <p:ph idx="1"/>
          </p:nvPr>
        </p:nvSpPr>
        <p:spPr/>
        <p:txBody>
          <a:bodyPr/>
          <a:lstStyle/>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doucement</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délicatement</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calmement</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04909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1C8CD-E1C3-6695-63AC-B8FF5D26E8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63E838-B5F8-1ECF-FF90-009B1F0435A5}"/>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F5829527-54D2-C7CB-B92B-A6A2BE054F90}"/>
              </a:ext>
            </a:extLst>
          </p:cNvPr>
          <p:cNvGraphicFramePr>
            <a:graphicFrameLocks noGrp="1"/>
          </p:cNvGraphicFramePr>
          <p:nvPr>
            <p:ph idx="1"/>
          </p:nvPr>
        </p:nvGraphicFramePr>
        <p:xfrm>
          <a:off x="651591" y="746760"/>
          <a:ext cx="10702209" cy="536448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r>
                        <a:rPr lang="fr-FR" sz="1700" dirty="0"/>
                        <a:t>intensif</a:t>
                      </a:r>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2">
                  <a:txBody>
                    <a:bodyPr/>
                    <a:lstStyle/>
                    <a:p>
                      <a:pPr>
                        <a:buFontTx/>
                        <a:buNone/>
                      </a:pPr>
                      <a:r>
                        <a:rPr lang="fr-FR" sz="1700" dirty="0"/>
                        <a:t>renforce le sens de ce qui suit</a:t>
                      </a:r>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r>
                        <a:rPr lang="fr-FR" sz="1700" dirty="0"/>
                        <a:t>annonce quelque chose de nouveau</a:t>
                      </a:r>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a:txBody>
                    <a:bodyPr/>
                    <a:lstStyle/>
                    <a:p>
                      <a:pPr>
                        <a:buFontTx/>
                        <a:buNone/>
                      </a:pPr>
                      <a:r>
                        <a:rPr lang="fr-FR" sz="1700" i="1" dirty="0"/>
                        <a:t>tout</a:t>
                      </a:r>
                    </a:p>
                    <a:p>
                      <a:pPr>
                        <a:buFontTx/>
                        <a:buNone/>
                      </a:pPr>
                      <a:r>
                        <a:rPr lang="fr-FR" sz="1700" i="1" dirty="0"/>
                        <a:t>très</a:t>
                      </a:r>
                    </a:p>
                  </a:txBody>
                  <a:tcPr/>
                </a:tc>
                <a:tc gridSpan="3">
                  <a:txBody>
                    <a:bodyPr/>
                    <a:lstStyle/>
                    <a:p>
                      <a:pPr marL="0" indent="0">
                        <a:buFontTx/>
                        <a:buNone/>
                      </a:pPr>
                      <a:r>
                        <a:rPr lang="fr-FR" sz="1700" dirty="0"/>
                        <a:t>fabriqué à partir d’un adjectif : </a:t>
                      </a:r>
                      <a:r>
                        <a:rPr lang="fr-FR" sz="1700" i="1" dirty="0"/>
                        <a:t>délicatement</a:t>
                      </a:r>
                    </a:p>
                    <a:p>
                      <a:pPr marL="0" indent="0">
                        <a:buFontTx/>
                        <a:buNone/>
                      </a:pPr>
                      <a:r>
                        <a:rPr lang="fr-FR" sz="1700" i="0" dirty="0"/>
                        <a:t>autre</a:t>
                      </a:r>
                      <a:r>
                        <a:rPr lang="fr-FR" sz="1700" i="1" dirty="0"/>
                        <a:t> : alors </a:t>
                      </a:r>
                    </a:p>
                    <a:p>
                      <a:pPr marL="0" indent="0">
                        <a:buFontTx/>
                        <a:buNone/>
                      </a:pPr>
                      <a:r>
                        <a:rPr lang="fr-FR" sz="1700" i="0" dirty="0"/>
                        <a:t>un mot ou plusieurs </a:t>
                      </a:r>
                      <a:r>
                        <a:rPr lang="fr-FR" sz="1700" i="1" dirty="0"/>
                        <a:t>: doucement, tout de suite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a:txBody>
                    <a:bodyPr/>
                    <a:lstStyle/>
                    <a:p>
                      <a:pPr>
                        <a:buFontTx/>
                        <a:buNone/>
                      </a:pPr>
                      <a:r>
                        <a:rPr lang="fr-FR" sz="1700" dirty="0"/>
                        <a:t>-devant un complément de phrase</a:t>
                      </a:r>
                    </a:p>
                    <a:p>
                      <a:pPr>
                        <a:buFontTx/>
                        <a:buNone/>
                      </a:pPr>
                      <a:r>
                        <a:rPr lang="fr-FR" sz="1700" dirty="0"/>
                        <a:t>-devant un adjectif</a:t>
                      </a:r>
                    </a:p>
                  </a:txBody>
                  <a:tcPr/>
                </a:tc>
                <a:tc gridSpan="2">
                  <a:txBody>
                    <a:bodyPr/>
                    <a:lstStyle/>
                    <a:p>
                      <a:pPr>
                        <a:buFontTx/>
                        <a:buNone/>
                      </a:pPr>
                      <a:r>
                        <a:rPr lang="fr-FR" sz="1700" dirty="0"/>
                        <a:t>n’importe où dans la phrase : complément de phrase</a:t>
                      </a:r>
                    </a:p>
                  </a:txBody>
                  <a:tcPr/>
                </a:tc>
                <a:tc hMerge="1">
                  <a:txBody>
                    <a:bodyPr/>
                    <a:lstStyle/>
                    <a:p>
                      <a:pPr>
                        <a:buFontTx/>
                        <a:buNone/>
                      </a:pPr>
                      <a:endParaRPr lang="fr-FR" sz="1600" dirty="0"/>
                    </a:p>
                  </a:txBody>
                  <a:tcPr/>
                </a:tc>
                <a:tc>
                  <a:txBody>
                    <a:bodyPr/>
                    <a:lstStyle/>
                    <a:p>
                      <a:pPr>
                        <a:buFontTx/>
                        <a:buNone/>
                      </a:pPr>
                      <a:r>
                        <a:rPr lang="fr-FR" sz="1700" dirty="0"/>
                        <a:t>complément de phrase, au début de la phrase</a:t>
                      </a:r>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1987697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09C01-3F51-1C53-7599-61E1F1D6F6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924228-E4BC-6D34-00F0-CE8A004ED616}"/>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2CEDD6D7-AE3A-0F11-9239-5EC34FF4DA5C}"/>
              </a:ext>
            </a:extLst>
          </p:cNvPr>
          <p:cNvGraphicFramePr>
            <a:graphicFrameLocks noGrp="1"/>
          </p:cNvGraphicFramePr>
          <p:nvPr>
            <p:ph idx="1"/>
          </p:nvPr>
        </p:nvGraphicFramePr>
        <p:xfrm>
          <a:off x="651591" y="746760"/>
          <a:ext cx="10702209" cy="536448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r>
                        <a:rPr lang="fr-FR" sz="1700" dirty="0"/>
                        <a:t>intensif</a:t>
                      </a:r>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dirty="0"/>
                    </a:p>
                    <a:p>
                      <a:pPr>
                        <a:buFontTx/>
                        <a:buNone/>
                      </a:pPr>
                      <a:r>
                        <a:rPr lang="fr-FR" sz="1700"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2">
                  <a:txBody>
                    <a:bodyPr/>
                    <a:lstStyle/>
                    <a:p>
                      <a:pPr>
                        <a:buFontTx/>
                        <a:buNone/>
                      </a:pPr>
                      <a:r>
                        <a:rPr lang="fr-FR" sz="1700" dirty="0"/>
                        <a:t>renforce le sens de ce qui suit</a:t>
                      </a:r>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r>
                        <a:rPr lang="fr-FR" sz="1700" dirty="0"/>
                        <a:t>annonce quelque chose de nouveau</a:t>
                      </a:r>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a:txBody>
                    <a:bodyPr/>
                    <a:lstStyle/>
                    <a:p>
                      <a:pPr>
                        <a:buFontTx/>
                        <a:buNone/>
                      </a:pPr>
                      <a:r>
                        <a:rPr lang="fr-FR" sz="1700" i="1" dirty="0"/>
                        <a:t>tout</a:t>
                      </a:r>
                    </a:p>
                    <a:p>
                      <a:pPr>
                        <a:buFontTx/>
                        <a:buNone/>
                      </a:pPr>
                      <a:r>
                        <a:rPr lang="fr-FR" sz="1700" i="1" dirty="0"/>
                        <a:t>très</a:t>
                      </a:r>
                    </a:p>
                  </a:txBody>
                  <a:tcPr/>
                </a:tc>
                <a:tc gridSpan="3">
                  <a:txBody>
                    <a:bodyPr/>
                    <a:lstStyle/>
                    <a:p>
                      <a:pPr marL="0" indent="0">
                        <a:buFontTx/>
                        <a:buNone/>
                      </a:pPr>
                      <a:r>
                        <a:rPr lang="fr-FR" sz="1700" dirty="0"/>
                        <a:t>fabriqué à partir d’un adjectif : </a:t>
                      </a:r>
                      <a:r>
                        <a:rPr lang="fr-FR" sz="1700" i="1" dirty="0"/>
                        <a:t>délicatement</a:t>
                      </a:r>
                    </a:p>
                    <a:p>
                      <a:pPr marL="0" indent="0">
                        <a:buFontTx/>
                        <a:buNone/>
                      </a:pPr>
                      <a:r>
                        <a:rPr lang="fr-FR" sz="1700" i="0" dirty="0"/>
                        <a:t>autre</a:t>
                      </a:r>
                      <a:r>
                        <a:rPr lang="fr-FR" sz="1700" i="1" dirty="0"/>
                        <a:t> : alors </a:t>
                      </a:r>
                    </a:p>
                    <a:p>
                      <a:pPr marL="0" indent="0">
                        <a:buFontTx/>
                        <a:buNone/>
                      </a:pPr>
                      <a:r>
                        <a:rPr lang="fr-FR" sz="1700" i="0" dirty="0"/>
                        <a:t>un mot ou plusieurs </a:t>
                      </a:r>
                      <a:r>
                        <a:rPr lang="fr-FR" sz="1700" i="1" dirty="0"/>
                        <a:t>: doucement, tout de suite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dirty="0"/>
                    </a:p>
                    <a:p>
                      <a:pPr>
                        <a:buFontTx/>
                        <a:buNone/>
                      </a:pPr>
                      <a:endParaRPr lang="fr-FR" sz="1700" dirty="0"/>
                    </a:p>
                    <a:p>
                      <a:pPr>
                        <a:buFontTx/>
                        <a:buNone/>
                      </a:pPr>
                      <a:r>
                        <a:rPr lang="fr-FR" sz="1700"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a:txBody>
                    <a:bodyPr/>
                    <a:lstStyle/>
                    <a:p>
                      <a:pPr>
                        <a:buFontTx/>
                        <a:buNone/>
                      </a:pPr>
                      <a:r>
                        <a:rPr lang="fr-FR" sz="1700" dirty="0"/>
                        <a:t>-devant un complément de phrase</a:t>
                      </a:r>
                    </a:p>
                    <a:p>
                      <a:pPr>
                        <a:buFontTx/>
                        <a:buNone/>
                      </a:pPr>
                      <a:r>
                        <a:rPr lang="fr-FR" sz="1700" dirty="0"/>
                        <a:t>-devant un adjectif</a:t>
                      </a:r>
                    </a:p>
                  </a:txBody>
                  <a:tcPr/>
                </a:tc>
                <a:tc gridSpan="2">
                  <a:txBody>
                    <a:bodyPr/>
                    <a:lstStyle/>
                    <a:p>
                      <a:pPr>
                        <a:buFontTx/>
                        <a:buNone/>
                      </a:pPr>
                      <a:r>
                        <a:rPr lang="fr-FR" sz="1700" dirty="0"/>
                        <a:t>n’importe où dans la phrase : complément de phrase</a:t>
                      </a:r>
                    </a:p>
                  </a:txBody>
                  <a:tcPr/>
                </a:tc>
                <a:tc hMerge="1">
                  <a:txBody>
                    <a:bodyPr/>
                    <a:lstStyle/>
                    <a:p>
                      <a:pPr>
                        <a:buFontTx/>
                        <a:buNone/>
                      </a:pPr>
                      <a:endParaRPr lang="fr-FR" sz="1600" dirty="0"/>
                    </a:p>
                  </a:txBody>
                  <a:tcPr/>
                </a:tc>
                <a:tc>
                  <a:txBody>
                    <a:bodyPr/>
                    <a:lstStyle/>
                    <a:p>
                      <a:pPr>
                        <a:buFontTx/>
                        <a:buNone/>
                      </a:pPr>
                      <a:r>
                        <a:rPr lang="fr-FR" sz="1700" dirty="0"/>
                        <a:t>complément de phrase, au début de la phrase</a:t>
                      </a:r>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Tree>
    <p:extLst>
      <p:ext uri="{BB962C8B-B14F-4D97-AF65-F5344CB8AC3E}">
        <p14:creationId xmlns:p14="http://schemas.microsoft.com/office/powerpoint/2010/main" val="3137249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EBDB0A-A148-CB37-732E-AFFDE1CC1FB0}"/>
              </a:ext>
            </a:extLst>
          </p:cNvPr>
          <p:cNvSpPr>
            <a:spLocks noGrp="1"/>
          </p:cNvSpPr>
          <p:nvPr>
            <p:ph type="title"/>
          </p:nvPr>
        </p:nvSpPr>
        <p:spPr/>
        <p:txBody>
          <a:bodyPr/>
          <a:lstStyle/>
          <a:p>
            <a:endParaRPr lang="fr-FR" dirty="0"/>
          </a:p>
        </p:txBody>
      </p:sp>
      <p:pic>
        <p:nvPicPr>
          <p:cNvPr id="7" name="Espace réservé du contenu 6"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89889" y="1792643"/>
            <a:ext cx="2525920" cy="3272714"/>
          </a:xfrm>
          <a:prstGeom prst="rect">
            <a:avLst/>
          </a:prstGeom>
        </p:spPr>
      </p:pic>
    </p:spTree>
    <p:extLst>
      <p:ext uri="{BB962C8B-B14F-4D97-AF65-F5344CB8AC3E}">
        <p14:creationId xmlns:p14="http://schemas.microsoft.com/office/powerpoint/2010/main" val="2090801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90FA3-C3EB-9548-FDAE-8B6D5EF8CB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F260BA-FBC0-79BE-543D-92FECACFEA3D}"/>
              </a:ext>
            </a:extLst>
          </p:cNvPr>
          <p:cNvSpPr>
            <a:spLocks noGrp="1"/>
          </p:cNvSpPr>
          <p:nvPr>
            <p:ph type="title"/>
          </p:nvPr>
        </p:nvSpPr>
        <p:spPr/>
        <p:txBody>
          <a:bodyPr/>
          <a:lstStyle/>
          <a:p>
            <a:r>
              <a:rPr lang="fr-FR" dirty="0"/>
              <a:t> </a:t>
            </a:r>
          </a:p>
        </p:txBody>
      </p:sp>
      <p:graphicFrame>
        <p:nvGraphicFramePr>
          <p:cNvPr id="4" name="Espace réservé du contenu 3">
            <a:extLst>
              <a:ext uri="{FF2B5EF4-FFF2-40B4-BE49-F238E27FC236}">
                <a16:creationId xmlns:a16="http://schemas.microsoft.com/office/drawing/2014/main" id="{D75130FD-EB61-0682-8320-D5EC0389DC99}"/>
              </a:ext>
            </a:extLst>
          </p:cNvPr>
          <p:cNvGraphicFramePr>
            <a:graphicFrameLocks noGrp="1"/>
          </p:cNvGraphicFramePr>
          <p:nvPr>
            <p:ph idx="1"/>
            <p:extLst>
              <p:ext uri="{D42A27DB-BD31-4B8C-83A1-F6EECF244321}">
                <p14:modId xmlns:p14="http://schemas.microsoft.com/office/powerpoint/2010/main" val="310576065"/>
              </p:ext>
            </p:extLst>
          </p:nvPr>
        </p:nvGraphicFramePr>
        <p:xfrm>
          <a:off x="651591" y="1128395"/>
          <a:ext cx="10702209" cy="5364480"/>
        </p:xfrm>
        <a:graphic>
          <a:graphicData uri="http://schemas.openxmlformats.org/drawingml/2006/table">
            <a:tbl>
              <a:tblPr firstRow="1" bandRow="1">
                <a:tableStyleId>{5940675A-B579-460E-94D1-54222C63F5DA}</a:tableStyleId>
              </a:tblPr>
              <a:tblGrid>
                <a:gridCol w="1643743">
                  <a:extLst>
                    <a:ext uri="{9D8B030D-6E8A-4147-A177-3AD203B41FA5}">
                      <a16:colId xmlns:a16="http://schemas.microsoft.com/office/drawing/2014/main" val="2613641246"/>
                    </a:ext>
                  </a:extLst>
                </a:gridCol>
                <a:gridCol w="1642187">
                  <a:extLst>
                    <a:ext uri="{9D8B030D-6E8A-4147-A177-3AD203B41FA5}">
                      <a16:colId xmlns:a16="http://schemas.microsoft.com/office/drawing/2014/main" val="2876318599"/>
                    </a:ext>
                  </a:extLst>
                </a:gridCol>
                <a:gridCol w="1436915">
                  <a:extLst>
                    <a:ext uri="{9D8B030D-6E8A-4147-A177-3AD203B41FA5}">
                      <a16:colId xmlns:a16="http://schemas.microsoft.com/office/drawing/2014/main" val="2595843207"/>
                    </a:ext>
                  </a:extLst>
                </a:gridCol>
                <a:gridCol w="1530220">
                  <a:extLst>
                    <a:ext uri="{9D8B030D-6E8A-4147-A177-3AD203B41FA5}">
                      <a16:colId xmlns:a16="http://schemas.microsoft.com/office/drawing/2014/main" val="85783437"/>
                    </a:ext>
                  </a:extLst>
                </a:gridCol>
                <a:gridCol w="1391370">
                  <a:extLst>
                    <a:ext uri="{9D8B030D-6E8A-4147-A177-3AD203B41FA5}">
                      <a16:colId xmlns:a16="http://schemas.microsoft.com/office/drawing/2014/main" val="383094781"/>
                    </a:ext>
                  </a:extLst>
                </a:gridCol>
                <a:gridCol w="1528887">
                  <a:extLst>
                    <a:ext uri="{9D8B030D-6E8A-4147-A177-3AD203B41FA5}">
                      <a16:colId xmlns:a16="http://schemas.microsoft.com/office/drawing/2014/main" val="1686735532"/>
                    </a:ext>
                  </a:extLst>
                </a:gridCol>
                <a:gridCol w="1528887">
                  <a:extLst>
                    <a:ext uri="{9D8B030D-6E8A-4147-A177-3AD203B41FA5}">
                      <a16:colId xmlns:a16="http://schemas.microsoft.com/office/drawing/2014/main" val="1188846240"/>
                    </a:ext>
                  </a:extLst>
                </a:gridCol>
              </a:tblGrid>
              <a:tr h="370840">
                <a:tc>
                  <a:txBody>
                    <a:bodyPr/>
                    <a:lstStyle/>
                    <a:p>
                      <a:pPr>
                        <a:buFontTx/>
                        <a:buNone/>
                      </a:pPr>
                      <a:endParaRPr lang="fr-FR" sz="17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buFontTx/>
                        <a:buNone/>
                      </a:pPr>
                      <a:endParaRPr lang="fr-FR" sz="800" dirty="0"/>
                    </a:p>
                    <a:p>
                      <a:pPr algn="ctr">
                        <a:buFontTx/>
                        <a:buNone/>
                      </a:pPr>
                      <a:r>
                        <a:rPr lang="fr-FR" sz="1700" b="1" dirty="0"/>
                        <a:t>Préposition</a:t>
                      </a:r>
                    </a:p>
                  </a:txBody>
                  <a:tcPr>
                    <a:solidFill>
                      <a:schemeClr val="accent5">
                        <a:lumMod val="20000"/>
                        <a:lumOff val="80000"/>
                      </a:schemeClr>
                    </a:solidFill>
                  </a:tcPr>
                </a:tc>
                <a:tc gridSpan="5">
                  <a:txBody>
                    <a:bodyPr/>
                    <a:lstStyle/>
                    <a:p>
                      <a:pPr algn="ctr">
                        <a:buFontTx/>
                        <a:buNone/>
                      </a:pPr>
                      <a:r>
                        <a:rPr lang="fr-FR" sz="1700" b="1" dirty="0"/>
                        <a:t>Adverbe</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470260902"/>
                  </a:ext>
                </a:extLst>
              </a:tr>
              <a:tr h="370840">
                <a:tc>
                  <a:txBody>
                    <a:bodyPr/>
                    <a:lstStyle/>
                    <a:p>
                      <a:pPr>
                        <a:buFontTx/>
                        <a:buNone/>
                      </a:pPr>
                      <a:endParaRPr lang="fr-FR" sz="1700"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fr-FR" dirty="0"/>
                    </a:p>
                  </a:txBody>
                  <a:tcPr/>
                </a:tc>
                <a:tc>
                  <a:txBody>
                    <a:bodyPr/>
                    <a:lstStyle/>
                    <a:p>
                      <a:pPr algn="ctr">
                        <a:buFontTx/>
                        <a:buNone/>
                      </a:pPr>
                      <a:r>
                        <a:rPr lang="fr-FR" sz="1700" dirty="0"/>
                        <a:t>négatif</a:t>
                      </a:r>
                    </a:p>
                  </a:txBody>
                  <a:tcPr>
                    <a:solidFill>
                      <a:schemeClr val="accent5">
                        <a:lumMod val="20000"/>
                        <a:lumOff val="80000"/>
                      </a:schemeClr>
                    </a:solidFill>
                  </a:tcPr>
                </a:tc>
                <a:tc>
                  <a:txBody>
                    <a:bodyPr/>
                    <a:lstStyle/>
                    <a:p>
                      <a:pPr algn="ctr">
                        <a:buFontTx/>
                        <a:buNone/>
                      </a:pPr>
                      <a:r>
                        <a:rPr lang="fr-FR" sz="1700" dirty="0"/>
                        <a:t>intensif</a:t>
                      </a:r>
                    </a:p>
                  </a:txBody>
                  <a:tcPr>
                    <a:solidFill>
                      <a:schemeClr val="accent5">
                        <a:lumMod val="20000"/>
                        <a:lumOff val="80000"/>
                      </a:schemeClr>
                    </a:solidFill>
                  </a:tcPr>
                </a:tc>
                <a:tc gridSpan="3">
                  <a:txBody>
                    <a:bodyPr/>
                    <a:lstStyle/>
                    <a:p>
                      <a:pPr algn="ctr">
                        <a:buFontTx/>
                        <a:buNone/>
                      </a:pPr>
                      <a:r>
                        <a:rPr lang="fr-FR" sz="1700" dirty="0"/>
                        <a:t>adverbe de temps, lieu, manière…</a:t>
                      </a:r>
                    </a:p>
                  </a:txBody>
                  <a:tcPr>
                    <a:solidFill>
                      <a:schemeClr val="accent5">
                        <a:lumMod val="20000"/>
                        <a:lumOff val="80000"/>
                      </a:schemeClr>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3256065630"/>
                  </a:ext>
                </a:extLst>
              </a:tr>
              <a:tr h="370840">
                <a:tc rowSpan="2">
                  <a:txBody>
                    <a:bodyPr/>
                    <a:lstStyle/>
                    <a:p>
                      <a:pPr>
                        <a:buFontTx/>
                        <a:buNone/>
                      </a:pPr>
                      <a:endParaRPr lang="fr-FR" sz="1700" b="1" dirty="0"/>
                    </a:p>
                    <a:p>
                      <a:pPr>
                        <a:buFontTx/>
                        <a:buNone/>
                      </a:pPr>
                      <a:r>
                        <a:rPr lang="fr-FR" sz="1700" b="1" dirty="0"/>
                        <a:t>Qu’est-ce que ça dit ?</a:t>
                      </a:r>
                    </a:p>
                  </a:txBody>
                  <a:tcPr>
                    <a:solidFill>
                      <a:schemeClr val="accent5">
                        <a:lumMod val="20000"/>
                        <a:lumOff val="80000"/>
                      </a:schemeClr>
                    </a:solidFill>
                  </a:tcPr>
                </a:tc>
                <a:tc rowSpan="2">
                  <a:txBody>
                    <a:bodyPr/>
                    <a:lstStyle/>
                    <a:p>
                      <a:pPr>
                        <a:buFontTx/>
                        <a:buNone/>
                      </a:pPr>
                      <a:r>
                        <a:rPr lang="fr-FR" sz="1700" dirty="0"/>
                        <a:t>Dit un lien clairement (lieu, but…), ou il faut le deviner</a:t>
                      </a:r>
                    </a:p>
                  </a:txBody>
                  <a:tcPr/>
                </a:tc>
                <a:tc rowSpan="2">
                  <a:txBody>
                    <a:bodyPr/>
                    <a:lstStyle/>
                    <a:p>
                      <a:pPr>
                        <a:buFontTx/>
                        <a:buNone/>
                      </a:pPr>
                      <a:r>
                        <a:rPr lang="fr-FR" sz="1700" dirty="0"/>
                        <a:t>rend la phrase négative</a:t>
                      </a:r>
                    </a:p>
                  </a:txBody>
                  <a:tcPr/>
                </a:tc>
                <a:tc rowSpan="2">
                  <a:txBody>
                    <a:bodyPr/>
                    <a:lstStyle/>
                    <a:p>
                      <a:pPr>
                        <a:buFontTx/>
                        <a:buNone/>
                      </a:pPr>
                      <a:r>
                        <a:rPr lang="fr-FR" sz="1700" dirty="0"/>
                        <a:t>renforce le sens de ce qui suit</a:t>
                      </a:r>
                    </a:p>
                  </a:txBody>
                  <a:tcPr/>
                </a:tc>
                <a:tc gridSpan="3">
                  <a:txBody>
                    <a:bodyPr/>
                    <a:lstStyle/>
                    <a:p>
                      <a:pPr algn="ctr">
                        <a:buFontTx/>
                        <a:buNone/>
                      </a:pPr>
                      <a:r>
                        <a:rPr lang="fr-FR" sz="1700" dirty="0"/>
                        <a:t>indique une circonstance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3285046650"/>
                  </a:ext>
                </a:extLst>
              </a:tr>
              <a:tr h="370840">
                <a:tc vMerge="1">
                  <a:txBody>
                    <a:bodyPr/>
                    <a:lstStyle/>
                    <a:p>
                      <a:endParaRPr lang="fr-FR" dirty="0"/>
                    </a:p>
                  </a:txBody>
                  <a:tcPr/>
                </a:tc>
                <a:tc vMerge="1">
                  <a:txBody>
                    <a:bodyPr/>
                    <a:lstStyle/>
                    <a:p>
                      <a:endParaRPr lang="fr-FR" dirty="0"/>
                    </a:p>
                  </a:txBody>
                  <a:tcPr/>
                </a:tc>
                <a:tc vMerge="1">
                  <a:txBody>
                    <a:bodyPr/>
                    <a:lstStyle/>
                    <a:p>
                      <a:pPr>
                        <a:buFontTx/>
                        <a:buNone/>
                      </a:pPr>
                      <a:endParaRPr lang="fr-FR" dirty="0"/>
                    </a:p>
                  </a:txBody>
                  <a:tcPr/>
                </a:tc>
                <a:tc vMerge="1">
                  <a:txBody>
                    <a:bodyPr/>
                    <a:lstStyle/>
                    <a:p>
                      <a:pPr>
                        <a:buFontTx/>
                        <a:buNone/>
                      </a:pPr>
                      <a:endParaRPr lang="fr-FR" dirty="0"/>
                    </a:p>
                  </a:txBody>
                  <a:tcPr/>
                </a:tc>
                <a:tc>
                  <a:txBody>
                    <a:bodyPr/>
                    <a:lstStyle/>
                    <a:p>
                      <a:pPr>
                        <a:buFontTx/>
                        <a:buNone/>
                      </a:pPr>
                      <a:endParaRPr lang="fr-FR" sz="1700"/>
                    </a:p>
                  </a:txBody>
                  <a:tcPr/>
                </a:tc>
                <a:tc>
                  <a:txBody>
                    <a:bodyPr/>
                    <a:lstStyle/>
                    <a:p>
                      <a:pPr>
                        <a:buFontTx/>
                        <a:buNone/>
                      </a:pPr>
                      <a:r>
                        <a:rPr lang="fr-FR" sz="1700" dirty="0"/>
                        <a:t>évite une répétition</a:t>
                      </a:r>
                    </a:p>
                  </a:txBody>
                  <a:tcPr/>
                </a:tc>
                <a:tc>
                  <a:txBody>
                    <a:bodyPr/>
                    <a:lstStyle/>
                    <a:p>
                      <a:pPr>
                        <a:buFontTx/>
                        <a:buNone/>
                      </a:pPr>
                      <a:r>
                        <a:rPr lang="fr-FR" sz="1700" dirty="0"/>
                        <a:t>annonce quelque chose de nouveau</a:t>
                      </a:r>
                    </a:p>
                  </a:txBody>
                  <a:tcPr/>
                </a:tc>
                <a:extLst>
                  <a:ext uri="{0D108BD9-81ED-4DB2-BD59-A6C34878D82A}">
                    <a16:rowId xmlns:a16="http://schemas.microsoft.com/office/drawing/2014/main" val="42604310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700" b="1" dirty="0"/>
                        <a:t>Comment c’est fait ? À quoi ça ressemble ?</a:t>
                      </a:r>
                    </a:p>
                  </a:txBody>
                  <a:tcPr>
                    <a:solidFill>
                      <a:schemeClr val="accent5">
                        <a:lumMod val="20000"/>
                        <a:lumOff val="80000"/>
                      </a:schemeClr>
                    </a:solidFill>
                  </a:tcPr>
                </a:tc>
                <a:tc>
                  <a:txBody>
                    <a:bodyPr/>
                    <a:lstStyle/>
                    <a:p>
                      <a:pPr>
                        <a:buFontTx/>
                        <a:buNone/>
                      </a:pPr>
                      <a:r>
                        <a:rPr lang="fr-FR" sz="1700" dirty="0"/>
                        <a:t>un petit mot, ou plusieurs</a:t>
                      </a:r>
                    </a:p>
                  </a:txBody>
                  <a:tcPr/>
                </a:tc>
                <a:tc>
                  <a:txBody>
                    <a:bodyPr/>
                    <a:lstStyle/>
                    <a:p>
                      <a:pPr>
                        <a:buFontTx/>
                        <a:buNone/>
                      </a:pPr>
                      <a:r>
                        <a:rPr lang="fr-FR" sz="1700" i="1" dirty="0"/>
                        <a:t>ne… pas</a:t>
                      </a:r>
                      <a:r>
                        <a:rPr lang="fr-FR" sz="1700" dirty="0"/>
                        <a:t>… (ou </a:t>
                      </a:r>
                      <a:r>
                        <a:rPr lang="fr-FR" sz="1700" i="1" dirty="0"/>
                        <a:t>jamais</a:t>
                      </a:r>
                      <a:r>
                        <a:rPr lang="fr-FR" sz="1700" dirty="0"/>
                        <a:t>, </a:t>
                      </a:r>
                      <a:r>
                        <a:rPr lang="fr-FR" sz="1700" i="1" dirty="0"/>
                        <a:t>plus</a:t>
                      </a:r>
                      <a:r>
                        <a:rPr lang="fr-FR" sz="1700" dirty="0"/>
                        <a:t>, </a:t>
                      </a:r>
                      <a:r>
                        <a:rPr lang="fr-FR" sz="1700" i="1" dirty="0"/>
                        <a:t>encore</a:t>
                      </a:r>
                      <a:r>
                        <a:rPr lang="fr-FR" sz="1700" dirty="0"/>
                        <a:t>…)</a:t>
                      </a:r>
                    </a:p>
                  </a:txBody>
                  <a:tcPr/>
                </a:tc>
                <a:tc>
                  <a:txBody>
                    <a:bodyPr/>
                    <a:lstStyle/>
                    <a:p>
                      <a:pPr>
                        <a:buFontTx/>
                        <a:buNone/>
                      </a:pPr>
                      <a:r>
                        <a:rPr lang="fr-FR" sz="1700" i="1" dirty="0"/>
                        <a:t>tout</a:t>
                      </a:r>
                    </a:p>
                    <a:p>
                      <a:pPr>
                        <a:buFontTx/>
                        <a:buNone/>
                      </a:pPr>
                      <a:r>
                        <a:rPr lang="fr-FR" sz="1700" i="1" dirty="0"/>
                        <a:t>très</a:t>
                      </a:r>
                    </a:p>
                  </a:txBody>
                  <a:tcPr/>
                </a:tc>
                <a:tc gridSpan="3">
                  <a:txBody>
                    <a:bodyPr/>
                    <a:lstStyle/>
                    <a:p>
                      <a:pPr marL="0" indent="0">
                        <a:buFontTx/>
                        <a:buNone/>
                      </a:pPr>
                      <a:r>
                        <a:rPr lang="fr-FR" sz="1700" dirty="0"/>
                        <a:t>fabriqué à partir d’un adjectif : </a:t>
                      </a:r>
                      <a:r>
                        <a:rPr lang="fr-FR" sz="1700" i="1" dirty="0"/>
                        <a:t>délicatement</a:t>
                      </a:r>
                    </a:p>
                    <a:p>
                      <a:pPr marL="0" indent="0">
                        <a:buFontTx/>
                        <a:buNone/>
                      </a:pPr>
                      <a:r>
                        <a:rPr lang="fr-FR" sz="1700" i="0" dirty="0"/>
                        <a:t>autre</a:t>
                      </a:r>
                      <a:r>
                        <a:rPr lang="fr-FR" sz="1700" i="1" dirty="0"/>
                        <a:t> : alors </a:t>
                      </a:r>
                    </a:p>
                    <a:p>
                      <a:pPr marL="0" indent="0">
                        <a:buFontTx/>
                        <a:buNone/>
                      </a:pPr>
                      <a:r>
                        <a:rPr lang="fr-FR" sz="1700" i="0" dirty="0"/>
                        <a:t>un mot ou plusieurs </a:t>
                      </a:r>
                      <a:r>
                        <a:rPr lang="fr-FR" sz="1700" i="1" dirty="0"/>
                        <a:t>: doucement, tout de suite</a:t>
                      </a:r>
                    </a:p>
                  </a:txBody>
                  <a:tcPr/>
                </a:tc>
                <a:tc hMerge="1">
                  <a:txBody>
                    <a:bodyPr/>
                    <a:lstStyle/>
                    <a:p>
                      <a:pPr>
                        <a:buFontTx/>
                        <a:buNone/>
                      </a:pPr>
                      <a:endParaRPr lang="fr-FR"/>
                    </a:p>
                  </a:txBody>
                  <a:tcPr/>
                </a:tc>
                <a:tc hMerge="1">
                  <a:txBody>
                    <a:bodyPr/>
                    <a:lstStyle/>
                    <a:p>
                      <a:pPr>
                        <a:buFontTx/>
                        <a:buNone/>
                      </a:pPr>
                      <a:endParaRPr lang="fr-FR" dirty="0"/>
                    </a:p>
                  </a:txBody>
                  <a:tcPr/>
                </a:tc>
                <a:extLst>
                  <a:ext uri="{0D108BD9-81ED-4DB2-BD59-A6C34878D82A}">
                    <a16:rowId xmlns:a16="http://schemas.microsoft.com/office/drawing/2014/main" val="4051057274"/>
                  </a:ext>
                </a:extLst>
              </a:tr>
              <a:tr h="370840">
                <a:tc rowSpan="2">
                  <a:txBody>
                    <a:bodyPr/>
                    <a:lstStyle/>
                    <a:p>
                      <a:pPr>
                        <a:buFontTx/>
                        <a:buNone/>
                      </a:pPr>
                      <a:endParaRPr lang="fr-FR" sz="1700" b="1" dirty="0"/>
                    </a:p>
                    <a:p>
                      <a:pPr>
                        <a:buFontTx/>
                        <a:buNone/>
                      </a:pPr>
                      <a:endParaRPr lang="fr-FR" sz="1700" b="1" dirty="0"/>
                    </a:p>
                    <a:p>
                      <a:pPr>
                        <a:buFontTx/>
                        <a:buNone/>
                      </a:pPr>
                      <a:r>
                        <a:rPr lang="fr-FR" sz="1700" b="1" dirty="0"/>
                        <a:t>Où est-ce qu’on le trouve ?</a:t>
                      </a:r>
                    </a:p>
                  </a:txBody>
                  <a:tcPr>
                    <a:solidFill>
                      <a:schemeClr val="accent5">
                        <a:lumMod val="20000"/>
                        <a:lumOff val="80000"/>
                      </a:schemeClr>
                    </a:solidFill>
                  </a:tcPr>
                </a:tc>
                <a:tc>
                  <a:txBody>
                    <a:bodyPr/>
                    <a:lstStyle/>
                    <a:p>
                      <a:pPr>
                        <a:buFontTx/>
                        <a:buNone/>
                      </a:pPr>
                      <a:r>
                        <a:rPr lang="fr-FR" sz="1700" dirty="0"/>
                        <a:t>devant un complément</a:t>
                      </a:r>
                    </a:p>
                    <a:p>
                      <a:pPr>
                        <a:buFontTx/>
                        <a:buNone/>
                      </a:pPr>
                      <a:r>
                        <a:rPr lang="fr-FR" sz="1700" dirty="0"/>
                        <a:t>-de nom</a:t>
                      </a:r>
                    </a:p>
                    <a:p>
                      <a:pPr marL="0" indent="0">
                        <a:buFontTx/>
                        <a:buNone/>
                      </a:pPr>
                      <a:r>
                        <a:rPr lang="fr-FR" sz="1700" dirty="0"/>
                        <a:t>-de verbe</a:t>
                      </a:r>
                    </a:p>
                    <a:p>
                      <a:pPr marL="0" indent="0">
                        <a:buFontTx/>
                        <a:buNone/>
                      </a:pPr>
                      <a:r>
                        <a:rPr lang="fr-FR" sz="1700" dirty="0"/>
                        <a:t>-de phrase</a:t>
                      </a:r>
                    </a:p>
                  </a:txBody>
                  <a:tcPr/>
                </a:tc>
                <a:tc>
                  <a:txBody>
                    <a:bodyPr/>
                    <a:lstStyle/>
                    <a:p>
                      <a:pPr>
                        <a:buFontTx/>
                        <a:buNone/>
                      </a:pPr>
                      <a:r>
                        <a:rPr lang="fr-FR" sz="1700" dirty="0"/>
                        <a:t>autour du verbe</a:t>
                      </a:r>
                    </a:p>
                  </a:txBody>
                  <a:tcPr/>
                </a:tc>
                <a:tc>
                  <a:txBody>
                    <a:bodyPr/>
                    <a:lstStyle/>
                    <a:p>
                      <a:pPr>
                        <a:buFontTx/>
                        <a:buNone/>
                      </a:pPr>
                      <a:r>
                        <a:rPr lang="fr-FR" sz="1700" dirty="0"/>
                        <a:t>-devant un complément de phrase</a:t>
                      </a:r>
                    </a:p>
                    <a:p>
                      <a:pPr>
                        <a:buFontTx/>
                        <a:buNone/>
                      </a:pPr>
                      <a:r>
                        <a:rPr lang="fr-FR" sz="1700" dirty="0"/>
                        <a:t>-devant un adjectif</a:t>
                      </a:r>
                    </a:p>
                  </a:txBody>
                  <a:tcPr/>
                </a:tc>
                <a:tc gridSpan="2">
                  <a:txBody>
                    <a:bodyPr/>
                    <a:lstStyle/>
                    <a:p>
                      <a:pPr>
                        <a:buFontTx/>
                        <a:buNone/>
                      </a:pPr>
                      <a:r>
                        <a:rPr lang="fr-FR" sz="1700" dirty="0"/>
                        <a:t>n’importe où dans la phrase : complément de phrase</a:t>
                      </a:r>
                    </a:p>
                  </a:txBody>
                  <a:tcPr/>
                </a:tc>
                <a:tc hMerge="1">
                  <a:txBody>
                    <a:bodyPr/>
                    <a:lstStyle/>
                    <a:p>
                      <a:pPr>
                        <a:buFontTx/>
                        <a:buNone/>
                      </a:pPr>
                      <a:endParaRPr lang="fr-FR" sz="1600" dirty="0"/>
                    </a:p>
                  </a:txBody>
                  <a:tcPr/>
                </a:tc>
                <a:tc>
                  <a:txBody>
                    <a:bodyPr/>
                    <a:lstStyle/>
                    <a:p>
                      <a:pPr>
                        <a:buFontTx/>
                        <a:buNone/>
                      </a:pPr>
                      <a:r>
                        <a:rPr lang="fr-FR" sz="1700" dirty="0"/>
                        <a:t>complément de phrase, au début de la phrase</a:t>
                      </a:r>
                    </a:p>
                  </a:txBody>
                  <a:tcPr/>
                </a:tc>
                <a:extLst>
                  <a:ext uri="{0D108BD9-81ED-4DB2-BD59-A6C34878D82A}">
                    <a16:rowId xmlns:a16="http://schemas.microsoft.com/office/drawing/2014/main" val="1024370317"/>
                  </a:ext>
                </a:extLst>
              </a:tr>
              <a:tr h="370840">
                <a:tc vMerge="1">
                  <a:txBody>
                    <a:bodyPr/>
                    <a:lstStyle/>
                    <a:p>
                      <a:endParaRPr lang="fr-FR" dirty="0"/>
                    </a:p>
                  </a:txBody>
                  <a:tcPr/>
                </a:tc>
                <a:tc>
                  <a:txBody>
                    <a:bodyPr/>
                    <a:lstStyle/>
                    <a:p>
                      <a:pPr>
                        <a:buFontTx/>
                        <a:buNone/>
                      </a:pPr>
                      <a:r>
                        <a:rPr lang="fr-FR" sz="1700" dirty="0"/>
                        <a:t>Les prépositions sont indispensables à la phrase</a:t>
                      </a:r>
                    </a:p>
                  </a:txBody>
                  <a:tcPr/>
                </a:tc>
                <a:tc>
                  <a:txBody>
                    <a:bodyPr/>
                    <a:lstStyle/>
                    <a:p>
                      <a:pPr>
                        <a:buFontTx/>
                        <a:buNone/>
                      </a:pPr>
                      <a:endParaRPr lang="fr-FR" sz="1700"/>
                    </a:p>
                  </a:txBody>
                  <a:tcPr/>
                </a:tc>
                <a:tc gridSpan="4">
                  <a:txBody>
                    <a:bodyPr/>
                    <a:lstStyle/>
                    <a:p>
                      <a:pPr>
                        <a:buFontTx/>
                        <a:buNone/>
                      </a:pPr>
                      <a:endParaRPr lang="fr-FR" sz="1700" dirty="0"/>
                    </a:p>
                    <a:p>
                      <a:pPr>
                        <a:buFontTx/>
                        <a:buNone/>
                      </a:pPr>
                      <a:r>
                        <a:rPr lang="fr-FR" sz="1700" dirty="0"/>
                        <a:t>Pour la grammaire, ces adverbes ne sont pas indispensables</a:t>
                      </a:r>
                    </a:p>
                  </a:txBody>
                  <a:tcPr/>
                </a:tc>
                <a:tc hMerge="1">
                  <a:txBody>
                    <a:bodyPr/>
                    <a:lstStyle/>
                    <a:p>
                      <a:pPr>
                        <a:buFontTx/>
                        <a:buNone/>
                      </a:pPr>
                      <a:endParaRPr lang="fr-FR" sz="1600"/>
                    </a:p>
                  </a:txBody>
                  <a:tcPr/>
                </a:tc>
                <a:tc hMerge="1">
                  <a:txBody>
                    <a:bodyPr/>
                    <a:lstStyle/>
                    <a:p>
                      <a:pPr>
                        <a:buFontTx/>
                        <a:buNone/>
                      </a:pPr>
                      <a:endParaRPr lang="fr-FR" sz="1600"/>
                    </a:p>
                  </a:txBody>
                  <a:tcPr/>
                </a:tc>
                <a:tc hMerge="1">
                  <a:txBody>
                    <a:bodyPr/>
                    <a:lstStyle/>
                    <a:p>
                      <a:pPr>
                        <a:buFontTx/>
                        <a:buNone/>
                      </a:pPr>
                      <a:endParaRPr lang="fr-FR" sz="1600" dirty="0"/>
                    </a:p>
                  </a:txBody>
                  <a:tcPr/>
                </a:tc>
                <a:extLst>
                  <a:ext uri="{0D108BD9-81ED-4DB2-BD59-A6C34878D82A}">
                    <a16:rowId xmlns:a16="http://schemas.microsoft.com/office/drawing/2014/main" val="9424680"/>
                  </a:ext>
                </a:extLst>
              </a:tr>
            </a:tbl>
          </a:graphicData>
        </a:graphic>
      </p:graphicFrame>
      <p:sp>
        <p:nvSpPr>
          <p:cNvPr id="3" name="ZoneTexte 2">
            <a:extLst>
              <a:ext uri="{FF2B5EF4-FFF2-40B4-BE49-F238E27FC236}">
                <a16:creationId xmlns:a16="http://schemas.microsoft.com/office/drawing/2014/main" id="{60F7B64B-6A17-B9CA-E511-4A3163D777F3}"/>
              </a:ext>
            </a:extLst>
          </p:cNvPr>
          <p:cNvSpPr txBox="1"/>
          <p:nvPr/>
        </p:nvSpPr>
        <p:spPr>
          <a:xfrm>
            <a:off x="838200" y="562094"/>
            <a:ext cx="4639283" cy="369332"/>
          </a:xfrm>
          <a:prstGeom prst="rect">
            <a:avLst/>
          </a:prstGeom>
          <a:noFill/>
        </p:spPr>
        <p:txBody>
          <a:bodyPr wrap="none" rtlCol="0">
            <a:spAutoFit/>
          </a:bodyPr>
          <a:lstStyle/>
          <a:p>
            <a:r>
              <a:rPr lang="fr-FR" b="1" dirty="0"/>
              <a:t>Les mots invariables : prépositions et adverbes</a:t>
            </a:r>
          </a:p>
        </p:txBody>
      </p:sp>
    </p:spTree>
    <p:extLst>
      <p:ext uri="{BB962C8B-B14F-4D97-AF65-F5344CB8AC3E}">
        <p14:creationId xmlns:p14="http://schemas.microsoft.com/office/powerpoint/2010/main" val="1532986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02B874-9CE2-6626-5238-929D8B7DF7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0B023BD-631A-501D-4619-77B843EE2F03}"/>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200" b="1" dirty="0">
                <a:solidFill>
                  <a:srgbClr val="FF0000"/>
                </a:solidFill>
              </a:rPr>
              <a:t>			Pour aller plus loin</a:t>
            </a:r>
          </a:p>
        </p:txBody>
      </p:sp>
    </p:spTree>
    <p:extLst>
      <p:ext uri="{BB962C8B-B14F-4D97-AF65-F5344CB8AC3E}">
        <p14:creationId xmlns:p14="http://schemas.microsoft.com/office/powerpoint/2010/main" val="1749371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3D9BDF-D0FD-42EF-84A1-FCA6B3610D6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B37437B-17BD-3868-71F3-AD1C5130DB9A}"/>
              </a:ext>
            </a:extLst>
          </p:cNvPr>
          <p:cNvSpPr>
            <a:spLocks noGrp="1"/>
          </p:cNvSpPr>
          <p:nvPr>
            <p:ph idx="1"/>
          </p:nvPr>
        </p:nvSpPr>
        <p:spPr/>
        <p:txBody>
          <a:bodyPr/>
          <a:lstStyle/>
          <a:p>
            <a:pPr marL="0" indent="0">
              <a:buNone/>
            </a:pPr>
            <a:endParaRPr lang="fr-FR" dirty="0"/>
          </a:p>
          <a:p>
            <a:pPr marL="0" indent="0">
              <a:buNone/>
            </a:pPr>
            <a:r>
              <a:rPr lang="fr-FR" sz="2000" dirty="0"/>
              <a:t>Quelque chose bougeait dans un buisson.</a:t>
            </a:r>
          </a:p>
          <a:p>
            <a:pPr marL="0" indent="0">
              <a:buNone/>
            </a:pPr>
            <a:r>
              <a:rPr lang="fr-FR" sz="2000" dirty="0"/>
              <a:t>Il aperçut dedans une aile blanche.</a:t>
            </a:r>
          </a:p>
        </p:txBody>
      </p:sp>
    </p:spTree>
    <p:extLst>
      <p:ext uri="{BB962C8B-B14F-4D97-AF65-F5344CB8AC3E}">
        <p14:creationId xmlns:p14="http://schemas.microsoft.com/office/powerpoint/2010/main" val="1203265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9EFCBD-6C09-6D9A-1736-89E26BE9878E}"/>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FE64543E-2F48-6B72-98A2-869466CF21D7}"/>
              </a:ext>
            </a:extLst>
          </p:cNvPr>
          <p:cNvGraphicFramePr>
            <a:graphicFrameLocks noGrp="1"/>
          </p:cNvGraphicFramePr>
          <p:nvPr>
            <p:ph idx="1"/>
            <p:extLst>
              <p:ext uri="{D42A27DB-BD31-4B8C-83A1-F6EECF244321}">
                <p14:modId xmlns:p14="http://schemas.microsoft.com/office/powerpoint/2010/main" val="1834414783"/>
              </p:ext>
            </p:extLst>
          </p:nvPr>
        </p:nvGraphicFramePr>
        <p:xfrm>
          <a:off x="2463282" y="1825625"/>
          <a:ext cx="3632718" cy="1706880"/>
        </p:xfrm>
        <a:graphic>
          <a:graphicData uri="http://schemas.openxmlformats.org/drawingml/2006/table">
            <a:tbl>
              <a:tblPr firstRow="1" bandRow="1">
                <a:tableStyleId>{5940675A-B579-460E-94D1-54222C63F5DA}</a:tableStyleId>
              </a:tblPr>
              <a:tblGrid>
                <a:gridCol w="1679510">
                  <a:extLst>
                    <a:ext uri="{9D8B030D-6E8A-4147-A177-3AD203B41FA5}">
                      <a16:colId xmlns:a16="http://schemas.microsoft.com/office/drawing/2014/main" val="3910997522"/>
                    </a:ext>
                  </a:extLst>
                </a:gridCol>
                <a:gridCol w="1953208">
                  <a:extLst>
                    <a:ext uri="{9D8B030D-6E8A-4147-A177-3AD203B41FA5}">
                      <a16:colId xmlns:a16="http://schemas.microsoft.com/office/drawing/2014/main" val="2940542582"/>
                    </a:ext>
                  </a:extLst>
                </a:gridCol>
              </a:tblGrid>
              <a:tr h="370840">
                <a:tc>
                  <a:txBody>
                    <a:bodyPr/>
                    <a:lstStyle/>
                    <a:p>
                      <a:r>
                        <a:rPr lang="fr-FR" sz="2000" dirty="0"/>
                        <a:t>Préposition</a:t>
                      </a:r>
                    </a:p>
                  </a:txBody>
                  <a:tcPr>
                    <a:solidFill>
                      <a:schemeClr val="accent5">
                        <a:lumMod val="20000"/>
                        <a:lumOff val="80000"/>
                      </a:schemeClr>
                    </a:solidFill>
                  </a:tcPr>
                </a:tc>
                <a:tc>
                  <a:txBody>
                    <a:bodyPr/>
                    <a:lstStyle/>
                    <a:p>
                      <a:r>
                        <a:rPr lang="fr-FR" sz="2000" dirty="0"/>
                        <a:t>Adverbe</a:t>
                      </a:r>
                    </a:p>
                  </a:txBody>
                  <a:tcPr>
                    <a:solidFill>
                      <a:schemeClr val="accent5">
                        <a:lumMod val="20000"/>
                        <a:lumOff val="80000"/>
                      </a:schemeClr>
                    </a:solidFill>
                  </a:tcPr>
                </a:tc>
                <a:extLst>
                  <a:ext uri="{0D108BD9-81ED-4DB2-BD59-A6C34878D82A}">
                    <a16:rowId xmlns:a16="http://schemas.microsoft.com/office/drawing/2014/main" val="4291344534"/>
                  </a:ext>
                </a:extLst>
              </a:tr>
              <a:tr h="370840">
                <a:tc>
                  <a:txBody>
                    <a:bodyPr/>
                    <a:lstStyle/>
                    <a:p>
                      <a:r>
                        <a:rPr lang="fr-FR" sz="2000" dirty="0"/>
                        <a:t>dans</a:t>
                      </a:r>
                    </a:p>
                    <a:p>
                      <a:r>
                        <a:rPr lang="fr-FR" sz="2000" dirty="0"/>
                        <a:t>sous</a:t>
                      </a:r>
                    </a:p>
                    <a:p>
                      <a:r>
                        <a:rPr lang="fr-FR" sz="2000" dirty="0"/>
                        <a:t>hors</a:t>
                      </a:r>
                    </a:p>
                    <a:p>
                      <a:r>
                        <a:rPr lang="fr-FR" sz="2000" dirty="0"/>
                        <a:t>………</a:t>
                      </a:r>
                    </a:p>
                  </a:txBody>
                  <a:tcPr/>
                </a:tc>
                <a:tc>
                  <a:txBody>
                    <a:bodyPr/>
                    <a:lstStyle/>
                    <a:p>
                      <a:r>
                        <a:rPr lang="fr-FR" sz="2000" dirty="0"/>
                        <a:t>dedans</a:t>
                      </a:r>
                    </a:p>
                    <a:p>
                      <a:r>
                        <a:rPr lang="fr-FR" sz="2000" dirty="0"/>
                        <a:t>………</a:t>
                      </a:r>
                    </a:p>
                    <a:p>
                      <a:r>
                        <a:rPr lang="fr-FR" sz="2000" dirty="0"/>
                        <a:t>………</a:t>
                      </a:r>
                    </a:p>
                    <a:p>
                      <a:r>
                        <a:rPr lang="fr-FR" sz="2000" dirty="0"/>
                        <a:t>dessus</a:t>
                      </a:r>
                    </a:p>
                  </a:txBody>
                  <a:tcPr/>
                </a:tc>
                <a:extLst>
                  <a:ext uri="{0D108BD9-81ED-4DB2-BD59-A6C34878D82A}">
                    <a16:rowId xmlns:a16="http://schemas.microsoft.com/office/drawing/2014/main" val="2137395293"/>
                  </a:ext>
                </a:extLst>
              </a:tr>
            </a:tbl>
          </a:graphicData>
        </a:graphic>
      </p:graphicFrame>
    </p:spTree>
    <p:extLst>
      <p:ext uri="{BB962C8B-B14F-4D97-AF65-F5344CB8AC3E}">
        <p14:creationId xmlns:p14="http://schemas.microsoft.com/office/powerpoint/2010/main" val="3534510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71D7A-1613-8861-264E-95EA893A7C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B493B0-681C-C4CA-1611-3044F9E8BF24}"/>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FDC5C88D-E924-3629-63E3-5CA47EDBAF5D}"/>
              </a:ext>
            </a:extLst>
          </p:cNvPr>
          <p:cNvGraphicFramePr>
            <a:graphicFrameLocks noGrp="1"/>
          </p:cNvGraphicFramePr>
          <p:nvPr>
            <p:ph idx="1"/>
            <p:extLst>
              <p:ext uri="{D42A27DB-BD31-4B8C-83A1-F6EECF244321}">
                <p14:modId xmlns:p14="http://schemas.microsoft.com/office/powerpoint/2010/main" val="150446436"/>
              </p:ext>
            </p:extLst>
          </p:nvPr>
        </p:nvGraphicFramePr>
        <p:xfrm>
          <a:off x="2463282" y="1825625"/>
          <a:ext cx="3632718" cy="1706880"/>
        </p:xfrm>
        <a:graphic>
          <a:graphicData uri="http://schemas.openxmlformats.org/drawingml/2006/table">
            <a:tbl>
              <a:tblPr firstRow="1" bandRow="1">
                <a:tableStyleId>{5940675A-B579-460E-94D1-54222C63F5DA}</a:tableStyleId>
              </a:tblPr>
              <a:tblGrid>
                <a:gridCol w="1679510">
                  <a:extLst>
                    <a:ext uri="{9D8B030D-6E8A-4147-A177-3AD203B41FA5}">
                      <a16:colId xmlns:a16="http://schemas.microsoft.com/office/drawing/2014/main" val="3910997522"/>
                    </a:ext>
                  </a:extLst>
                </a:gridCol>
                <a:gridCol w="1953208">
                  <a:extLst>
                    <a:ext uri="{9D8B030D-6E8A-4147-A177-3AD203B41FA5}">
                      <a16:colId xmlns:a16="http://schemas.microsoft.com/office/drawing/2014/main" val="2940542582"/>
                    </a:ext>
                  </a:extLst>
                </a:gridCol>
              </a:tblGrid>
              <a:tr h="370840">
                <a:tc>
                  <a:txBody>
                    <a:bodyPr/>
                    <a:lstStyle/>
                    <a:p>
                      <a:r>
                        <a:rPr lang="fr-FR" sz="2000" dirty="0"/>
                        <a:t>Préposition</a:t>
                      </a:r>
                    </a:p>
                  </a:txBody>
                  <a:tcPr>
                    <a:solidFill>
                      <a:schemeClr val="accent5">
                        <a:lumMod val="20000"/>
                        <a:lumOff val="80000"/>
                      </a:schemeClr>
                    </a:solidFill>
                  </a:tcPr>
                </a:tc>
                <a:tc>
                  <a:txBody>
                    <a:bodyPr/>
                    <a:lstStyle/>
                    <a:p>
                      <a:r>
                        <a:rPr lang="fr-FR" sz="2000" dirty="0"/>
                        <a:t>Adverbe</a:t>
                      </a:r>
                    </a:p>
                  </a:txBody>
                  <a:tcPr>
                    <a:solidFill>
                      <a:schemeClr val="accent5">
                        <a:lumMod val="20000"/>
                        <a:lumOff val="80000"/>
                      </a:schemeClr>
                    </a:solidFill>
                  </a:tcPr>
                </a:tc>
                <a:extLst>
                  <a:ext uri="{0D108BD9-81ED-4DB2-BD59-A6C34878D82A}">
                    <a16:rowId xmlns:a16="http://schemas.microsoft.com/office/drawing/2014/main" val="4291344534"/>
                  </a:ext>
                </a:extLst>
              </a:tr>
              <a:tr h="370840">
                <a:tc>
                  <a:txBody>
                    <a:bodyPr/>
                    <a:lstStyle/>
                    <a:p>
                      <a:r>
                        <a:rPr lang="fr-FR" sz="2000" dirty="0"/>
                        <a:t>dans</a:t>
                      </a:r>
                    </a:p>
                    <a:p>
                      <a:r>
                        <a:rPr lang="fr-FR" sz="2000" dirty="0"/>
                        <a:t>sous</a:t>
                      </a:r>
                    </a:p>
                    <a:p>
                      <a:r>
                        <a:rPr lang="fr-FR" sz="2000" dirty="0"/>
                        <a:t>hors</a:t>
                      </a:r>
                    </a:p>
                    <a:p>
                      <a:r>
                        <a:rPr lang="fr-FR" sz="2000" dirty="0">
                          <a:solidFill>
                            <a:schemeClr val="accent2"/>
                          </a:solidFill>
                        </a:rPr>
                        <a:t>sur</a:t>
                      </a:r>
                    </a:p>
                  </a:txBody>
                  <a:tcPr/>
                </a:tc>
                <a:tc>
                  <a:txBody>
                    <a:bodyPr/>
                    <a:lstStyle/>
                    <a:p>
                      <a:r>
                        <a:rPr lang="fr-FR" sz="2000" dirty="0"/>
                        <a:t>dedans</a:t>
                      </a:r>
                    </a:p>
                    <a:p>
                      <a:r>
                        <a:rPr lang="fr-FR" sz="2000" dirty="0">
                          <a:solidFill>
                            <a:schemeClr val="accent2"/>
                          </a:solidFill>
                        </a:rPr>
                        <a:t>dessous</a:t>
                      </a:r>
                    </a:p>
                    <a:p>
                      <a:r>
                        <a:rPr lang="fr-FR" sz="2000" dirty="0">
                          <a:solidFill>
                            <a:schemeClr val="accent2"/>
                          </a:solidFill>
                        </a:rPr>
                        <a:t>dehors</a:t>
                      </a:r>
                    </a:p>
                    <a:p>
                      <a:r>
                        <a:rPr lang="fr-FR" sz="2000" dirty="0"/>
                        <a:t>dessus</a:t>
                      </a:r>
                    </a:p>
                  </a:txBody>
                  <a:tcPr/>
                </a:tc>
                <a:extLst>
                  <a:ext uri="{0D108BD9-81ED-4DB2-BD59-A6C34878D82A}">
                    <a16:rowId xmlns:a16="http://schemas.microsoft.com/office/drawing/2014/main" val="2137395293"/>
                  </a:ext>
                </a:extLst>
              </a:tr>
            </a:tbl>
          </a:graphicData>
        </a:graphic>
      </p:graphicFrame>
    </p:spTree>
    <p:extLst>
      <p:ext uri="{BB962C8B-B14F-4D97-AF65-F5344CB8AC3E}">
        <p14:creationId xmlns:p14="http://schemas.microsoft.com/office/powerpoint/2010/main" val="13250050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A93F8-C496-69B3-2F98-B7320BA78A5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B9A2F91-6AA0-0E4B-FA20-121CD4BA1C75}"/>
              </a:ext>
            </a:extLst>
          </p:cNvPr>
          <p:cNvSpPr>
            <a:spLocks noGrp="1"/>
          </p:cNvSpPr>
          <p:nvPr>
            <p:ph idx="1"/>
          </p:nvPr>
        </p:nvSpPr>
        <p:spPr/>
        <p:txBody>
          <a:bodyPr/>
          <a:lstStyle/>
          <a:p>
            <a:pPr marL="0" indent="0" algn="just">
              <a:buNone/>
            </a:pPr>
            <a:endParaRPr lang="fr-FR" sz="20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fr-FR" sz="2000" dirty="0">
              <a:solidFill>
                <a:srgbClr val="000000"/>
              </a:solidFill>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	Le printemps vient </a:t>
            </a:r>
            <a:r>
              <a:rPr lang="fr-FR" sz="2000" dirty="0">
                <a:effectLst/>
                <a:latin typeface="Times New Roman" panose="02020603050405020304" pitchFamily="18" charset="0"/>
                <a:ea typeface="Times New Roman" panose="02020603050405020304" pitchFamily="18" charset="0"/>
              </a:rPr>
              <a:t>après</a:t>
            </a:r>
            <a:r>
              <a:rPr lang="fr-FR" sz="2000" dirty="0">
                <a:solidFill>
                  <a:srgbClr val="000000"/>
                </a:solidFill>
                <a:effectLst/>
                <a:latin typeface="Times New Roman" panose="02020603050405020304" pitchFamily="18" charset="0"/>
                <a:ea typeface="Times New Roman" panose="02020603050405020304" pitchFamily="18" charset="0"/>
              </a:rPr>
              <a:t> l’hiver.</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rPr>
              <a:t>La cérémonie a été longue, nous sommes partis après.</a:t>
            </a:r>
          </a:p>
          <a:p>
            <a:pPr marL="0" indent="0" algn="just">
              <a:buNone/>
            </a:pPr>
            <a:r>
              <a:rPr lang="fr-FR" sz="2000" dirty="0">
                <a:effectLst/>
                <a:latin typeface="Times New Roman" panose="02020603050405020304" pitchFamily="18" charset="0"/>
                <a:ea typeface="Times New Roman" panose="02020603050405020304" pitchFamily="18" charset="0"/>
              </a:rPr>
              <a:t> </a:t>
            </a:r>
          </a:p>
          <a:p>
            <a:pPr marL="0" indent="0" algn="just">
              <a:buNone/>
            </a:pPr>
            <a:r>
              <a:rPr lang="fr-FR" sz="2000" dirty="0">
                <a:effectLst/>
                <a:latin typeface="Times New Roman" panose="02020603050405020304" pitchFamily="18" charset="0"/>
                <a:ea typeface="Times New Roman" panose="02020603050405020304" pitchFamily="18" charset="0"/>
              </a:rPr>
              <a:t>	Mon oncle était venu avec sa perceuse et il est reparti avec.</a:t>
            </a:r>
          </a:p>
          <a:p>
            <a:pPr marL="0" indent="0">
              <a:buNone/>
            </a:pPr>
            <a:endParaRPr lang="fr-FR" dirty="0"/>
          </a:p>
        </p:txBody>
      </p:sp>
    </p:spTree>
    <p:extLst>
      <p:ext uri="{BB962C8B-B14F-4D97-AF65-F5344CB8AC3E}">
        <p14:creationId xmlns:p14="http://schemas.microsoft.com/office/powerpoint/2010/main" val="3772394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C9F4C-1640-5E6B-8A76-927ED06F1C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E9B2AF-1064-F6A0-63FA-5A3E4B6057D5}"/>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982E272-68EE-12F6-74C6-365497E49565}"/>
              </a:ext>
            </a:extLst>
          </p:cNvPr>
          <p:cNvSpPr>
            <a:spLocks noGrp="1"/>
          </p:cNvSpPr>
          <p:nvPr>
            <p:ph idx="1"/>
          </p:nvPr>
        </p:nvSpPr>
        <p:spPr/>
        <p:txBody>
          <a:bodyPr/>
          <a:lstStyle/>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	</a:t>
            </a:r>
          </a:p>
          <a:p>
            <a:pPr marL="0" indent="0" algn="just">
              <a:buNone/>
            </a:pPr>
            <a:endParaRPr lang="fr-FR" sz="2000" dirty="0">
              <a:solidFill>
                <a:srgbClr val="000000"/>
              </a:solidFill>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	Le printemps vient </a:t>
            </a:r>
            <a:r>
              <a:rPr lang="fr-FR" sz="2000" dirty="0">
                <a:solidFill>
                  <a:schemeClr val="accent2"/>
                </a:solidFill>
                <a:effectLst/>
                <a:latin typeface="Times New Roman" panose="02020603050405020304" pitchFamily="18" charset="0"/>
                <a:ea typeface="Times New Roman" panose="02020603050405020304" pitchFamily="18" charset="0"/>
              </a:rPr>
              <a:t>après</a:t>
            </a:r>
            <a:r>
              <a:rPr lang="fr-FR" sz="2000" dirty="0">
                <a:solidFill>
                  <a:srgbClr val="000000"/>
                </a:solidFill>
                <a:effectLst/>
                <a:latin typeface="Times New Roman" panose="02020603050405020304" pitchFamily="18" charset="0"/>
                <a:ea typeface="Times New Roman" panose="02020603050405020304" pitchFamily="18" charset="0"/>
              </a:rPr>
              <a:t> l’hiver.</a:t>
            </a:r>
            <a:endParaRPr lang="fr-FR" sz="2000" dirty="0">
              <a:effectLst/>
              <a:latin typeface="Times New Roman" panose="02020603050405020304" pitchFamily="18" charset="0"/>
              <a:ea typeface="Times New Roman" panose="02020603050405020304" pitchFamily="18" charset="0"/>
            </a:endParaRPr>
          </a:p>
          <a:p>
            <a:pPr marL="0" indent="0" algn="just">
              <a:buNone/>
            </a:pPr>
            <a:r>
              <a:rPr lang="fr-FR" sz="2000" dirty="0">
                <a:solidFill>
                  <a:srgbClr val="000000"/>
                </a:solidFill>
                <a:effectLst/>
                <a:latin typeface="Times New Roman" panose="02020603050405020304" pitchFamily="18" charset="0"/>
                <a:ea typeface="Times New Roman" panose="02020603050405020304" pitchFamily="18" charset="0"/>
              </a:rPr>
              <a:t>	</a:t>
            </a:r>
            <a:r>
              <a:rPr lang="fr-FR" sz="2000" dirty="0">
                <a:effectLst/>
                <a:latin typeface="Times New Roman" panose="02020603050405020304" pitchFamily="18" charset="0"/>
                <a:ea typeface="Times New Roman" panose="02020603050405020304" pitchFamily="18" charset="0"/>
              </a:rPr>
              <a:t>La cérémonie a été longue, nous sommes partis </a:t>
            </a:r>
            <a:r>
              <a:rPr lang="fr-FR" sz="2000" dirty="0">
                <a:solidFill>
                  <a:schemeClr val="accent1"/>
                </a:solidFill>
                <a:effectLst/>
                <a:latin typeface="Times New Roman" panose="02020603050405020304" pitchFamily="18" charset="0"/>
                <a:ea typeface="Times New Roman" panose="02020603050405020304" pitchFamily="18" charset="0"/>
              </a:rPr>
              <a:t>après</a:t>
            </a:r>
            <a:r>
              <a:rPr lang="fr-FR" sz="2000" dirty="0">
                <a:effectLst/>
                <a:latin typeface="Times New Roman" panose="02020603050405020304" pitchFamily="18" charset="0"/>
                <a:ea typeface="Times New Roman" panose="02020603050405020304" pitchFamily="18" charset="0"/>
              </a:rPr>
              <a:t>.</a:t>
            </a:r>
          </a:p>
          <a:p>
            <a:pPr marL="0" indent="0" algn="just">
              <a:buNone/>
            </a:pPr>
            <a:r>
              <a:rPr lang="fr-FR" sz="2000" dirty="0">
                <a:effectLst/>
                <a:latin typeface="Times New Roman" panose="02020603050405020304" pitchFamily="18" charset="0"/>
                <a:ea typeface="Times New Roman" panose="02020603050405020304" pitchFamily="18" charset="0"/>
              </a:rPr>
              <a:t> </a:t>
            </a:r>
          </a:p>
          <a:p>
            <a:pPr marL="0" indent="0" algn="just">
              <a:buNone/>
            </a:pPr>
            <a:r>
              <a:rPr lang="fr-FR" sz="2000" dirty="0">
                <a:effectLst/>
                <a:latin typeface="Times New Roman" panose="02020603050405020304" pitchFamily="18" charset="0"/>
                <a:ea typeface="Times New Roman" panose="02020603050405020304" pitchFamily="18" charset="0"/>
              </a:rPr>
              <a:t>	Mon oncle était venu </a:t>
            </a:r>
            <a:r>
              <a:rPr lang="fr-FR" sz="2000" dirty="0">
                <a:solidFill>
                  <a:schemeClr val="accent2"/>
                </a:solidFill>
                <a:effectLst/>
                <a:latin typeface="Times New Roman" panose="02020603050405020304" pitchFamily="18" charset="0"/>
                <a:ea typeface="Times New Roman" panose="02020603050405020304" pitchFamily="18" charset="0"/>
              </a:rPr>
              <a:t>avec</a:t>
            </a:r>
            <a:r>
              <a:rPr lang="fr-FR" sz="2000" dirty="0">
                <a:effectLst/>
                <a:latin typeface="Times New Roman" panose="02020603050405020304" pitchFamily="18" charset="0"/>
                <a:ea typeface="Times New Roman" panose="02020603050405020304" pitchFamily="18" charset="0"/>
              </a:rPr>
              <a:t> sa perceuse et il est reparti </a:t>
            </a:r>
            <a:r>
              <a:rPr lang="fr-FR" sz="2000" dirty="0">
                <a:solidFill>
                  <a:schemeClr val="accent1"/>
                </a:solidFill>
                <a:effectLst/>
                <a:latin typeface="Times New Roman" panose="02020603050405020304" pitchFamily="18" charset="0"/>
                <a:ea typeface="Times New Roman" panose="02020603050405020304" pitchFamily="18" charset="0"/>
              </a:rPr>
              <a:t>avec</a:t>
            </a:r>
            <a:r>
              <a:rPr lang="fr-FR" sz="2000" dirty="0">
                <a:effectLst/>
                <a:latin typeface="Times New Roman" panose="02020603050405020304" pitchFamily="18" charset="0"/>
                <a:ea typeface="Times New Roman" panose="02020603050405020304" pitchFamily="18" charset="0"/>
              </a:rPr>
              <a:t>.</a:t>
            </a:r>
          </a:p>
          <a:p>
            <a:pPr marL="0" indent="0">
              <a:buNone/>
            </a:pPr>
            <a:endParaRPr lang="fr-FR" dirty="0"/>
          </a:p>
        </p:txBody>
      </p:sp>
      <p:sp>
        <p:nvSpPr>
          <p:cNvPr id="4" name="Bulle rectangulaire à coins arrondis 3">
            <a:extLst>
              <a:ext uri="{FF2B5EF4-FFF2-40B4-BE49-F238E27FC236}">
                <a16:creationId xmlns:a16="http://schemas.microsoft.com/office/drawing/2014/main" id="{97ABB2DC-2751-C81E-49DC-27E0130E654D}"/>
              </a:ext>
            </a:extLst>
          </p:cNvPr>
          <p:cNvSpPr/>
          <p:nvPr/>
        </p:nvSpPr>
        <p:spPr>
          <a:xfrm>
            <a:off x="3004456" y="1359094"/>
            <a:ext cx="2444621" cy="933061"/>
          </a:xfrm>
          <a:prstGeom prst="wedgeRoundRectCallout">
            <a:avLst>
              <a:gd name="adj1" fmla="val -10307"/>
              <a:gd name="adj2" fmla="val 89633"/>
              <a:gd name="adj3" fmla="val 16667"/>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Préposition devant le complément de verbe</a:t>
            </a:r>
          </a:p>
        </p:txBody>
      </p:sp>
      <p:sp>
        <p:nvSpPr>
          <p:cNvPr id="5" name="Bulle rectangulaire à coins arrondis 4">
            <a:extLst>
              <a:ext uri="{FF2B5EF4-FFF2-40B4-BE49-F238E27FC236}">
                <a16:creationId xmlns:a16="http://schemas.microsoft.com/office/drawing/2014/main" id="{06E6DAF6-E2C0-8B8F-417F-8A714B8FC398}"/>
              </a:ext>
            </a:extLst>
          </p:cNvPr>
          <p:cNvSpPr/>
          <p:nvPr/>
        </p:nvSpPr>
        <p:spPr>
          <a:xfrm>
            <a:off x="2149149" y="4565845"/>
            <a:ext cx="2444621" cy="933061"/>
          </a:xfrm>
          <a:prstGeom prst="wedgeRoundRectCallout">
            <a:avLst>
              <a:gd name="adj1" fmla="val 34731"/>
              <a:gd name="adj2" fmla="val -90367"/>
              <a:gd name="adj3" fmla="val 16667"/>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Préposition devant le complément de phrase</a:t>
            </a:r>
          </a:p>
        </p:txBody>
      </p:sp>
      <p:sp>
        <p:nvSpPr>
          <p:cNvPr id="6" name="Bulle rectangulaire à coins arrondis 5">
            <a:extLst>
              <a:ext uri="{FF2B5EF4-FFF2-40B4-BE49-F238E27FC236}">
                <a16:creationId xmlns:a16="http://schemas.microsoft.com/office/drawing/2014/main" id="{A2101F78-C543-B835-B5D3-3649E21CEB74}"/>
              </a:ext>
            </a:extLst>
          </p:cNvPr>
          <p:cNvSpPr/>
          <p:nvPr/>
        </p:nvSpPr>
        <p:spPr>
          <a:xfrm>
            <a:off x="6537651" y="1690688"/>
            <a:ext cx="2444621" cy="933061"/>
          </a:xfrm>
          <a:prstGeom prst="wedgeRoundRectCallout">
            <a:avLst>
              <a:gd name="adj1" fmla="val -32445"/>
              <a:gd name="adj2" fmla="val 91633"/>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adverbe complément de phrase</a:t>
            </a:r>
          </a:p>
        </p:txBody>
      </p:sp>
      <p:sp>
        <p:nvSpPr>
          <p:cNvPr id="7" name="Bulle rectangulaire à coins arrondis 6">
            <a:extLst>
              <a:ext uri="{FF2B5EF4-FFF2-40B4-BE49-F238E27FC236}">
                <a16:creationId xmlns:a16="http://schemas.microsoft.com/office/drawing/2014/main" id="{D467AA6B-F472-F153-C7CB-9C4012E9B265}"/>
              </a:ext>
            </a:extLst>
          </p:cNvPr>
          <p:cNvSpPr/>
          <p:nvPr/>
        </p:nvSpPr>
        <p:spPr>
          <a:xfrm>
            <a:off x="6537651" y="4506685"/>
            <a:ext cx="2444621" cy="933061"/>
          </a:xfrm>
          <a:prstGeom prst="wedgeRoundRectCallout">
            <a:avLst>
              <a:gd name="adj1" fmla="val -10308"/>
              <a:gd name="adj2" fmla="val -82367"/>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adverbe complément de phrase</a:t>
            </a:r>
          </a:p>
        </p:txBody>
      </p:sp>
    </p:spTree>
    <p:extLst>
      <p:ext uri="{BB962C8B-B14F-4D97-AF65-F5344CB8AC3E}">
        <p14:creationId xmlns:p14="http://schemas.microsoft.com/office/powerpoint/2010/main" val="3646384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6CDD6F-A2EC-E57C-D573-EE52D3BA043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2BE5C0D7-787F-209B-ACE6-65FB8882CFC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chemeClr val="accent2"/>
                </a:solidFill>
              </a:rPr>
              <a:t>			</a:t>
            </a:r>
            <a:r>
              <a:rPr lang="fr-FR" sz="3600" b="1" dirty="0">
                <a:solidFill>
                  <a:schemeClr val="accent2"/>
                </a:solidFill>
              </a:rPr>
              <a:t>As-tu bien compris ?</a:t>
            </a:r>
          </a:p>
        </p:txBody>
      </p:sp>
    </p:spTree>
    <p:extLst>
      <p:ext uri="{BB962C8B-B14F-4D97-AF65-F5344CB8AC3E}">
        <p14:creationId xmlns:p14="http://schemas.microsoft.com/office/powerpoint/2010/main" val="3842463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78F1CE-BD92-DAFB-8321-4CFC32DC16E5}"/>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E0EB2DE4-7848-8BCF-85D7-3E46387122B2}"/>
              </a:ext>
            </a:extLst>
          </p:cNvPr>
          <p:cNvPicPr>
            <a:picLocks noGrp="1" noChangeAspect="1"/>
          </p:cNvPicPr>
          <p:nvPr>
            <p:ph idx="1"/>
          </p:nvPr>
        </p:nvPicPr>
        <p:blipFill>
          <a:blip r:embed="rId3"/>
          <a:stretch>
            <a:fillRect/>
          </a:stretch>
        </p:blipFill>
        <p:spPr>
          <a:xfrm>
            <a:off x="927107" y="1690688"/>
            <a:ext cx="10202209" cy="4177506"/>
          </a:xfrm>
        </p:spPr>
      </p:pic>
    </p:spTree>
    <p:extLst>
      <p:ext uri="{BB962C8B-B14F-4D97-AF65-F5344CB8AC3E}">
        <p14:creationId xmlns:p14="http://schemas.microsoft.com/office/powerpoint/2010/main" val="19004810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56A22E-14EA-6EDF-683D-B3A2580760F1}"/>
              </a:ext>
            </a:extLst>
          </p:cNvPr>
          <p:cNvSpPr>
            <a:spLocks noGrp="1"/>
          </p:cNvSpPr>
          <p:nvPr>
            <p:ph type="title"/>
          </p:nvPr>
        </p:nvSpPr>
        <p:spPr/>
        <p:txBody>
          <a:bodyPr/>
          <a:lstStyle/>
          <a:p>
            <a:r>
              <a:rPr lang="fr-FR" dirty="0"/>
              <a:t> </a:t>
            </a:r>
          </a:p>
        </p:txBody>
      </p:sp>
      <p:pic>
        <p:nvPicPr>
          <p:cNvPr id="5" name="Espace réservé du contenu 4">
            <a:extLst>
              <a:ext uri="{FF2B5EF4-FFF2-40B4-BE49-F238E27FC236}">
                <a16:creationId xmlns:a16="http://schemas.microsoft.com/office/drawing/2014/main" id="{9785B453-29E4-2B2B-0A58-31B825FD26C5}"/>
              </a:ext>
            </a:extLst>
          </p:cNvPr>
          <p:cNvPicPr>
            <a:picLocks noGrp="1" noChangeAspect="1"/>
          </p:cNvPicPr>
          <p:nvPr>
            <p:ph idx="1"/>
          </p:nvPr>
        </p:nvPicPr>
        <p:blipFill>
          <a:blip r:embed="rId3"/>
          <a:stretch>
            <a:fillRect/>
          </a:stretch>
        </p:blipFill>
        <p:spPr>
          <a:xfrm>
            <a:off x="1031559" y="1495487"/>
            <a:ext cx="9754629" cy="4450462"/>
          </a:xfrm>
        </p:spPr>
      </p:pic>
    </p:spTree>
    <p:extLst>
      <p:ext uri="{BB962C8B-B14F-4D97-AF65-F5344CB8AC3E}">
        <p14:creationId xmlns:p14="http://schemas.microsoft.com/office/powerpoint/2010/main" val="2983006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EFF7E7-8552-74B8-FC8B-D613574E0248}"/>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DCDB009F-1939-C33C-78BF-A174E9C82DAD}"/>
              </a:ext>
            </a:extLst>
          </p:cNvPr>
          <p:cNvSpPr>
            <a:spLocks noGrp="1"/>
          </p:cNvSpPr>
          <p:nvPr>
            <p:ph idx="1"/>
          </p:nvPr>
        </p:nvSpPr>
        <p:spPr>
          <a:xfrm>
            <a:off x="838200" y="1452400"/>
            <a:ext cx="10515600" cy="4351338"/>
          </a:xfrm>
        </p:spPr>
        <p:txBody>
          <a:bodyPr>
            <a:normAutofit/>
          </a:bodyPr>
          <a:lstStyle/>
          <a:p>
            <a:pPr marL="0" indent="0" algn="just">
              <a:buNone/>
            </a:pPr>
            <a:r>
              <a:rPr lang="fr-FR" sz="1800" b="1" dirty="0">
                <a:solidFill>
                  <a:srgbClr val="000000"/>
                </a:solidFill>
                <a:effectLst/>
                <a:latin typeface="Times New Roman" panose="02020603050405020304" pitchFamily="18" charset="0"/>
                <a:ea typeface="Times New Roman" panose="02020603050405020304" pitchFamily="18" charset="0"/>
              </a:rPr>
              <a:t>2. a. Lis le texte. Souligne les prépositions en rouge et les adverbes en bleu.</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À cet instant, il entendit derrière lui un grondement de rage.  "Qu'est-ce que tu fais là ?  Qui t'a permis de prendre mon gibier ?"  Le jeune charbonnier se retourna et se trouva face à un chasseur dont les yeux brillaient de colère…  "Je t'en prie, libère cette pauvre grue", supplia le jeune charbonnier.  Comme le chasseur ne répondait pas, il ajouta : "Écoute, si tu veux de l'argent en échange de ta grue, alors prends ma bourse, et rends-lui sa liberté."  Et le pauvre charbonnier se sépara de l'argent qu'il avait économisé pour s'acheter un futon.</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"Sauve-toi !" cria le jeune charbonnier à la grue libérée.  Et ne reviens jamais dans cette montagne maudite !"  "</a:t>
            </a:r>
            <a:r>
              <a:rPr lang="fr-FR" sz="1800" dirty="0" err="1">
                <a:solidFill>
                  <a:srgbClr val="000000"/>
                </a:solidFill>
                <a:effectLst/>
                <a:latin typeface="Times New Roman" panose="02020603050405020304" pitchFamily="18" charset="0"/>
                <a:ea typeface="Times New Roman" panose="02020603050405020304" pitchFamily="18" charset="0"/>
              </a:rPr>
              <a:t>Kuu</a:t>
            </a:r>
            <a:r>
              <a:rPr lang="fr-FR" sz="1800" dirty="0">
                <a:solidFill>
                  <a:srgbClr val="000000"/>
                </a:solidFill>
                <a:effectLst/>
                <a:latin typeface="Times New Roman" panose="02020603050405020304" pitchFamily="18" charset="0"/>
                <a:ea typeface="Times New Roman" panose="02020603050405020304" pitchFamily="18" charset="0"/>
              </a:rPr>
              <a:t> !" lui lança la grue pour le remercier.  Elle prit son élan, s'envola et décrivit un grand arc de cercle au-dessus du jeune homme avant de disparaître dans le ciel.  Maintenant, le jeune charbonnier n'avait plus d’argent.  Il repartit dans la montagne.</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i="1"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D’après</a:t>
            </a:r>
            <a:r>
              <a:rPr lang="fr-FR" sz="1800" i="1" dirty="0">
                <a:effectLst/>
                <a:latin typeface="Times New Roman" panose="02020603050405020304" pitchFamily="18" charset="0"/>
                <a:ea typeface="Times New Roman" panose="02020603050405020304" pitchFamily="18" charset="0"/>
              </a:rPr>
              <a:t> Le garçon et la grue</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Tani</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Shinsuke</a:t>
            </a:r>
            <a:r>
              <a:rPr lang="fr-FR" sz="1800" dirty="0">
                <a:effectLst/>
                <a:latin typeface="Times New Roman" panose="02020603050405020304" pitchFamily="18" charset="0"/>
                <a:ea typeface="Times New Roman" panose="02020603050405020304" pitchFamily="18" charset="0"/>
              </a:rPr>
              <a:t>, l’école des loisirs</a:t>
            </a:r>
          </a:p>
          <a:p>
            <a:pPr marL="0" indent="0">
              <a:buNone/>
            </a:pPr>
            <a:endParaRPr lang="fr-FR" dirty="0"/>
          </a:p>
        </p:txBody>
      </p:sp>
    </p:spTree>
    <p:extLst>
      <p:ext uri="{BB962C8B-B14F-4D97-AF65-F5344CB8AC3E}">
        <p14:creationId xmlns:p14="http://schemas.microsoft.com/office/powerpoint/2010/main" val="451523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BFE31-006D-11C5-FBC4-2C988E1663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C3DDC5-06E6-A56B-E27A-ED192DB42D63}"/>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F9EB3C7-1B43-ED89-A8CB-314F7773B0C0}"/>
              </a:ext>
            </a:extLst>
          </p:cNvPr>
          <p:cNvSpPr>
            <a:spLocks noGrp="1"/>
          </p:cNvSpPr>
          <p:nvPr>
            <p:ph idx="1"/>
          </p:nvPr>
        </p:nvSpPr>
        <p:spPr>
          <a:xfrm>
            <a:off x="838200" y="1452400"/>
            <a:ext cx="10515600" cy="4351338"/>
          </a:xfrm>
        </p:spPr>
        <p:txBody>
          <a:bodyPr>
            <a:normAutofit/>
          </a:bodyPr>
          <a:lstStyle/>
          <a:p>
            <a:pPr marL="0" indent="0" algn="just">
              <a:buNone/>
            </a:pPr>
            <a:r>
              <a:rPr lang="fr-FR" sz="1800" b="1" dirty="0">
                <a:solidFill>
                  <a:srgbClr val="000000"/>
                </a:solidFill>
                <a:effectLst/>
                <a:latin typeface="Times New Roman" panose="02020603050405020304" pitchFamily="18" charset="0"/>
                <a:ea typeface="Times New Roman" panose="02020603050405020304" pitchFamily="18" charset="0"/>
              </a:rPr>
              <a:t>2. a. Lis le texte. Souligne les prépositions en rouge et les adverbes en bleu.</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FF0000"/>
                </a:solidFill>
                <a:effectLst/>
                <a:latin typeface="Times New Roman" panose="02020603050405020304" pitchFamily="18" charset="0"/>
                <a:ea typeface="Times New Roman" panose="02020603050405020304" pitchFamily="18" charset="0"/>
              </a:rPr>
              <a:t>À</a:t>
            </a:r>
            <a:r>
              <a:rPr lang="fr-FR" sz="1800" dirty="0">
                <a:solidFill>
                  <a:srgbClr val="000000"/>
                </a:solidFill>
                <a:effectLst/>
                <a:latin typeface="Times New Roman" panose="02020603050405020304" pitchFamily="18" charset="0"/>
                <a:ea typeface="Times New Roman" panose="02020603050405020304" pitchFamily="18" charset="0"/>
              </a:rPr>
              <a:t> cet instant, il entendit </a:t>
            </a:r>
            <a:r>
              <a:rPr lang="fr-FR" sz="1800" dirty="0">
                <a:solidFill>
                  <a:srgbClr val="FF0000"/>
                </a:solidFill>
                <a:effectLst/>
                <a:latin typeface="Times New Roman" panose="02020603050405020304" pitchFamily="18" charset="0"/>
                <a:ea typeface="Times New Roman" panose="02020603050405020304" pitchFamily="18" charset="0"/>
              </a:rPr>
              <a:t>derrière</a:t>
            </a:r>
            <a:r>
              <a:rPr lang="fr-FR" sz="1800" dirty="0">
                <a:solidFill>
                  <a:srgbClr val="000000"/>
                </a:solidFill>
                <a:effectLst/>
                <a:latin typeface="Times New Roman" panose="02020603050405020304" pitchFamily="18" charset="0"/>
                <a:ea typeface="Times New Roman" panose="02020603050405020304" pitchFamily="18" charset="0"/>
              </a:rPr>
              <a:t> lui un grondement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rage.  "Qu'est-ce que tu fais </a:t>
            </a:r>
            <a:r>
              <a:rPr lang="fr-FR" sz="1800" dirty="0">
                <a:solidFill>
                  <a:srgbClr val="00B0F0"/>
                </a:solidFill>
                <a:effectLst/>
                <a:latin typeface="Times New Roman" panose="02020603050405020304" pitchFamily="18" charset="0"/>
                <a:ea typeface="Times New Roman" panose="02020603050405020304" pitchFamily="18" charset="0"/>
              </a:rPr>
              <a:t>là</a:t>
            </a:r>
            <a:r>
              <a:rPr lang="fr-FR" sz="1800" dirty="0">
                <a:solidFill>
                  <a:srgbClr val="000000"/>
                </a:solidFill>
                <a:effectLst/>
                <a:latin typeface="Times New Roman" panose="02020603050405020304" pitchFamily="18" charset="0"/>
                <a:ea typeface="Times New Roman" panose="02020603050405020304" pitchFamily="18" charset="0"/>
              </a:rPr>
              <a:t> ?  Qui t'a permis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prendre mon gibier ?"  Le jeune charbonnier se retourna et se trouva </a:t>
            </a:r>
            <a:r>
              <a:rPr lang="fr-FR" sz="1800" dirty="0">
                <a:solidFill>
                  <a:srgbClr val="FF0000"/>
                </a:solidFill>
                <a:effectLst/>
                <a:latin typeface="Times New Roman" panose="02020603050405020304" pitchFamily="18" charset="0"/>
                <a:ea typeface="Times New Roman" panose="02020603050405020304" pitchFamily="18" charset="0"/>
              </a:rPr>
              <a:t>face à </a:t>
            </a:r>
            <a:r>
              <a:rPr lang="fr-FR" sz="1800" dirty="0">
                <a:solidFill>
                  <a:srgbClr val="000000"/>
                </a:solidFill>
                <a:effectLst/>
                <a:latin typeface="Times New Roman" panose="02020603050405020304" pitchFamily="18" charset="0"/>
                <a:ea typeface="Times New Roman" panose="02020603050405020304" pitchFamily="18" charset="0"/>
              </a:rPr>
              <a:t>un chasseur dont les yeux brillaient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colère…  "Je t'en prie, libère cette pauvre grue", supplia le jeune charbonnier.  Comme le chasseur </a:t>
            </a:r>
            <a:r>
              <a:rPr lang="fr-FR" sz="1800" dirty="0">
                <a:solidFill>
                  <a:srgbClr val="00B0F0"/>
                </a:solidFill>
                <a:effectLst/>
                <a:latin typeface="Times New Roman" panose="02020603050405020304" pitchFamily="18" charset="0"/>
                <a:ea typeface="Times New Roman" panose="02020603050405020304" pitchFamily="18" charset="0"/>
              </a:rPr>
              <a:t>ne</a:t>
            </a:r>
            <a:r>
              <a:rPr lang="fr-FR" sz="1800" dirty="0">
                <a:solidFill>
                  <a:srgbClr val="000000"/>
                </a:solidFill>
                <a:effectLst/>
                <a:latin typeface="Times New Roman" panose="02020603050405020304" pitchFamily="18" charset="0"/>
                <a:ea typeface="Times New Roman" panose="02020603050405020304" pitchFamily="18" charset="0"/>
              </a:rPr>
              <a:t> répondait </a:t>
            </a:r>
            <a:r>
              <a:rPr lang="fr-FR" sz="1800" dirty="0">
                <a:solidFill>
                  <a:srgbClr val="00B0F0"/>
                </a:solidFill>
                <a:effectLst/>
                <a:latin typeface="Times New Roman" panose="02020603050405020304" pitchFamily="18" charset="0"/>
                <a:ea typeface="Times New Roman" panose="02020603050405020304" pitchFamily="18" charset="0"/>
              </a:rPr>
              <a:t>pas</a:t>
            </a:r>
            <a:r>
              <a:rPr lang="fr-FR" sz="1800" dirty="0">
                <a:solidFill>
                  <a:srgbClr val="000000"/>
                </a:solidFill>
                <a:effectLst/>
                <a:latin typeface="Times New Roman" panose="02020603050405020304" pitchFamily="18" charset="0"/>
                <a:ea typeface="Times New Roman" panose="02020603050405020304" pitchFamily="18" charset="0"/>
              </a:rPr>
              <a:t>, il ajouta : "Écoute, si tu veux de l'argent </a:t>
            </a:r>
            <a:r>
              <a:rPr lang="fr-FR" sz="1800" dirty="0">
                <a:solidFill>
                  <a:srgbClr val="FF0000"/>
                </a:solidFill>
                <a:effectLst/>
                <a:latin typeface="Times New Roman" panose="02020603050405020304" pitchFamily="18" charset="0"/>
                <a:ea typeface="Times New Roman" panose="02020603050405020304" pitchFamily="18" charset="0"/>
              </a:rPr>
              <a:t>en échange de </a:t>
            </a:r>
            <a:r>
              <a:rPr lang="fr-FR" sz="1800" dirty="0">
                <a:solidFill>
                  <a:srgbClr val="000000"/>
                </a:solidFill>
                <a:effectLst/>
                <a:latin typeface="Times New Roman" panose="02020603050405020304" pitchFamily="18" charset="0"/>
                <a:ea typeface="Times New Roman" panose="02020603050405020304" pitchFamily="18" charset="0"/>
              </a:rPr>
              <a:t>ta grue, </a:t>
            </a:r>
            <a:r>
              <a:rPr lang="fr-FR" sz="1800" dirty="0">
                <a:solidFill>
                  <a:srgbClr val="00B0F0"/>
                </a:solidFill>
                <a:effectLst/>
                <a:latin typeface="Times New Roman" panose="02020603050405020304" pitchFamily="18" charset="0"/>
                <a:ea typeface="Times New Roman" panose="02020603050405020304" pitchFamily="18" charset="0"/>
              </a:rPr>
              <a:t>alors</a:t>
            </a:r>
            <a:r>
              <a:rPr lang="fr-FR" sz="1800" dirty="0">
                <a:solidFill>
                  <a:srgbClr val="000000"/>
                </a:solidFill>
                <a:effectLst/>
                <a:latin typeface="Times New Roman" panose="02020603050405020304" pitchFamily="18" charset="0"/>
                <a:ea typeface="Times New Roman" panose="02020603050405020304" pitchFamily="18" charset="0"/>
              </a:rPr>
              <a:t> prends ma bourse, et rends-lui sa liberté."  Et le pauvre charbonnier se sépara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l'argent qu'il avait économisé </a:t>
            </a:r>
            <a:r>
              <a:rPr lang="fr-FR" sz="1800" dirty="0">
                <a:solidFill>
                  <a:srgbClr val="FF0000"/>
                </a:solidFill>
                <a:effectLst/>
                <a:latin typeface="Times New Roman" panose="02020603050405020304" pitchFamily="18" charset="0"/>
                <a:ea typeface="Times New Roman" panose="02020603050405020304" pitchFamily="18" charset="0"/>
              </a:rPr>
              <a:t>pour</a:t>
            </a:r>
            <a:r>
              <a:rPr lang="fr-FR" sz="1800" dirty="0">
                <a:solidFill>
                  <a:srgbClr val="000000"/>
                </a:solidFill>
                <a:effectLst/>
                <a:latin typeface="Times New Roman" panose="02020603050405020304" pitchFamily="18" charset="0"/>
                <a:ea typeface="Times New Roman" panose="02020603050405020304" pitchFamily="18" charset="0"/>
              </a:rPr>
              <a:t> s'acheter un futon.</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"Sauve-toi !" cria le jeune charbonnier </a:t>
            </a:r>
            <a:r>
              <a:rPr lang="fr-FR" sz="1800" dirty="0">
                <a:solidFill>
                  <a:srgbClr val="FF0000"/>
                </a:solidFill>
                <a:effectLst/>
                <a:latin typeface="Times New Roman" panose="02020603050405020304" pitchFamily="18" charset="0"/>
                <a:ea typeface="Times New Roman" panose="02020603050405020304" pitchFamily="18" charset="0"/>
              </a:rPr>
              <a:t>à</a:t>
            </a:r>
            <a:r>
              <a:rPr lang="fr-FR" sz="1800" dirty="0">
                <a:solidFill>
                  <a:srgbClr val="000000"/>
                </a:solidFill>
                <a:effectLst/>
                <a:latin typeface="Times New Roman" panose="02020603050405020304" pitchFamily="18" charset="0"/>
                <a:ea typeface="Times New Roman" panose="02020603050405020304" pitchFamily="18" charset="0"/>
              </a:rPr>
              <a:t> la grue libérée.  Et </a:t>
            </a:r>
            <a:r>
              <a:rPr lang="fr-FR" sz="1800" dirty="0">
                <a:solidFill>
                  <a:srgbClr val="00B0F0"/>
                </a:solidFill>
                <a:effectLst/>
                <a:latin typeface="Times New Roman" panose="02020603050405020304" pitchFamily="18" charset="0"/>
                <a:ea typeface="Times New Roman" panose="02020603050405020304" pitchFamily="18" charset="0"/>
              </a:rPr>
              <a:t>ne</a:t>
            </a:r>
            <a:r>
              <a:rPr lang="fr-FR" sz="1800" dirty="0">
                <a:solidFill>
                  <a:srgbClr val="000000"/>
                </a:solidFill>
                <a:effectLst/>
                <a:latin typeface="Times New Roman" panose="02020603050405020304" pitchFamily="18" charset="0"/>
                <a:ea typeface="Times New Roman" panose="02020603050405020304" pitchFamily="18" charset="0"/>
              </a:rPr>
              <a:t> reviens </a:t>
            </a:r>
            <a:r>
              <a:rPr lang="fr-FR" sz="1800" dirty="0">
                <a:solidFill>
                  <a:srgbClr val="00B0F0"/>
                </a:solidFill>
                <a:effectLst/>
                <a:latin typeface="Times New Roman" panose="02020603050405020304" pitchFamily="18" charset="0"/>
                <a:ea typeface="Times New Roman" panose="02020603050405020304" pitchFamily="18" charset="0"/>
              </a:rPr>
              <a:t>jamais</a:t>
            </a:r>
            <a:r>
              <a:rPr lang="fr-FR" sz="1800" dirty="0">
                <a:solidFill>
                  <a:srgbClr val="000000"/>
                </a:solidFill>
                <a:effectLst/>
                <a:latin typeface="Times New Roman" panose="02020603050405020304" pitchFamily="18" charset="0"/>
                <a:ea typeface="Times New Roman" panose="02020603050405020304" pitchFamily="18" charset="0"/>
              </a:rPr>
              <a:t> </a:t>
            </a:r>
            <a:r>
              <a:rPr lang="fr-FR" sz="1800" dirty="0">
                <a:solidFill>
                  <a:srgbClr val="FF0000"/>
                </a:solidFill>
                <a:effectLst/>
                <a:latin typeface="Times New Roman" panose="02020603050405020304" pitchFamily="18" charset="0"/>
                <a:ea typeface="Times New Roman" panose="02020603050405020304" pitchFamily="18" charset="0"/>
              </a:rPr>
              <a:t>dans</a:t>
            </a:r>
            <a:r>
              <a:rPr lang="fr-FR" sz="1800" dirty="0">
                <a:solidFill>
                  <a:srgbClr val="000000"/>
                </a:solidFill>
                <a:effectLst/>
                <a:latin typeface="Times New Roman" panose="02020603050405020304" pitchFamily="18" charset="0"/>
                <a:ea typeface="Times New Roman" panose="02020603050405020304" pitchFamily="18" charset="0"/>
              </a:rPr>
              <a:t> cette montagne maudite !"  "</a:t>
            </a:r>
            <a:r>
              <a:rPr lang="fr-FR" sz="1800" dirty="0" err="1">
                <a:solidFill>
                  <a:srgbClr val="000000"/>
                </a:solidFill>
                <a:effectLst/>
                <a:latin typeface="Times New Roman" panose="02020603050405020304" pitchFamily="18" charset="0"/>
                <a:ea typeface="Times New Roman" panose="02020603050405020304" pitchFamily="18" charset="0"/>
              </a:rPr>
              <a:t>Kuu</a:t>
            </a:r>
            <a:r>
              <a:rPr lang="fr-FR" sz="1800" dirty="0">
                <a:solidFill>
                  <a:srgbClr val="000000"/>
                </a:solidFill>
                <a:effectLst/>
                <a:latin typeface="Times New Roman" panose="02020603050405020304" pitchFamily="18" charset="0"/>
                <a:ea typeface="Times New Roman" panose="02020603050405020304" pitchFamily="18" charset="0"/>
              </a:rPr>
              <a:t> !" lui lança la grue </a:t>
            </a:r>
            <a:r>
              <a:rPr lang="fr-FR" sz="1800" dirty="0">
                <a:solidFill>
                  <a:srgbClr val="FF0000"/>
                </a:solidFill>
                <a:effectLst/>
                <a:latin typeface="Times New Roman" panose="02020603050405020304" pitchFamily="18" charset="0"/>
                <a:ea typeface="Times New Roman" panose="02020603050405020304" pitchFamily="18" charset="0"/>
              </a:rPr>
              <a:t>pour</a:t>
            </a:r>
            <a:r>
              <a:rPr lang="fr-FR" sz="1800" dirty="0">
                <a:solidFill>
                  <a:srgbClr val="000000"/>
                </a:solidFill>
                <a:effectLst/>
                <a:latin typeface="Times New Roman" panose="02020603050405020304" pitchFamily="18" charset="0"/>
                <a:ea typeface="Times New Roman" panose="02020603050405020304" pitchFamily="18" charset="0"/>
              </a:rPr>
              <a:t> le remercier.  Elle prit son élan, s'envola et décrivit un grand arc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cercle </a:t>
            </a:r>
            <a:r>
              <a:rPr lang="fr-FR" sz="1800" dirty="0">
                <a:solidFill>
                  <a:srgbClr val="FF0000"/>
                </a:solidFill>
                <a:effectLst/>
                <a:latin typeface="Times New Roman" panose="02020603050405020304" pitchFamily="18" charset="0"/>
                <a:ea typeface="Times New Roman" panose="02020603050405020304" pitchFamily="18" charset="0"/>
              </a:rPr>
              <a:t>au-dessus d</a:t>
            </a:r>
            <a:r>
              <a:rPr lang="fr-FR" sz="1800" dirty="0">
                <a:solidFill>
                  <a:srgbClr val="000000"/>
                </a:solidFill>
                <a:effectLst/>
                <a:latin typeface="Times New Roman" panose="02020603050405020304" pitchFamily="18" charset="0"/>
                <a:ea typeface="Times New Roman" panose="02020603050405020304" pitchFamily="18" charset="0"/>
              </a:rPr>
              <a:t>u jeune homme </a:t>
            </a:r>
            <a:r>
              <a:rPr lang="fr-FR" sz="1800" dirty="0">
                <a:solidFill>
                  <a:srgbClr val="FF0000"/>
                </a:solidFill>
                <a:effectLst/>
                <a:latin typeface="Times New Roman" panose="02020603050405020304" pitchFamily="18" charset="0"/>
                <a:ea typeface="Times New Roman" panose="02020603050405020304" pitchFamily="18" charset="0"/>
              </a:rPr>
              <a:t>avant de </a:t>
            </a:r>
            <a:r>
              <a:rPr lang="fr-FR" sz="1800" dirty="0">
                <a:solidFill>
                  <a:srgbClr val="000000"/>
                </a:solidFill>
                <a:effectLst/>
                <a:latin typeface="Times New Roman" panose="02020603050405020304" pitchFamily="18" charset="0"/>
                <a:ea typeface="Times New Roman" panose="02020603050405020304" pitchFamily="18" charset="0"/>
              </a:rPr>
              <a:t>disparaître </a:t>
            </a:r>
            <a:r>
              <a:rPr lang="fr-FR" sz="1800" dirty="0">
                <a:solidFill>
                  <a:srgbClr val="FF0000"/>
                </a:solidFill>
                <a:effectLst/>
                <a:latin typeface="Times New Roman" panose="02020603050405020304" pitchFamily="18" charset="0"/>
                <a:ea typeface="Times New Roman" panose="02020603050405020304" pitchFamily="18" charset="0"/>
              </a:rPr>
              <a:t>dans</a:t>
            </a:r>
            <a:r>
              <a:rPr lang="fr-FR" sz="1800" dirty="0">
                <a:solidFill>
                  <a:srgbClr val="000000"/>
                </a:solidFill>
                <a:effectLst/>
                <a:latin typeface="Times New Roman" panose="02020603050405020304" pitchFamily="18" charset="0"/>
                <a:ea typeface="Times New Roman" panose="02020603050405020304" pitchFamily="18" charset="0"/>
              </a:rPr>
              <a:t> le ciel.  </a:t>
            </a:r>
            <a:r>
              <a:rPr lang="fr-FR" sz="1800" dirty="0">
                <a:solidFill>
                  <a:srgbClr val="00B0F0"/>
                </a:solidFill>
                <a:effectLst/>
                <a:latin typeface="Times New Roman" panose="02020603050405020304" pitchFamily="18" charset="0"/>
                <a:ea typeface="Times New Roman" panose="02020603050405020304" pitchFamily="18" charset="0"/>
              </a:rPr>
              <a:t>Maintenant</a:t>
            </a:r>
            <a:r>
              <a:rPr lang="fr-FR" sz="1800" dirty="0">
                <a:solidFill>
                  <a:srgbClr val="000000"/>
                </a:solidFill>
                <a:effectLst/>
                <a:latin typeface="Times New Roman" panose="02020603050405020304" pitchFamily="18" charset="0"/>
                <a:ea typeface="Times New Roman" panose="02020603050405020304" pitchFamily="18" charset="0"/>
              </a:rPr>
              <a:t>, le jeune charbonnier </a:t>
            </a:r>
            <a:r>
              <a:rPr lang="fr-FR" sz="1800" dirty="0">
                <a:solidFill>
                  <a:srgbClr val="00B0F0"/>
                </a:solidFill>
                <a:effectLst/>
                <a:latin typeface="Times New Roman" panose="02020603050405020304" pitchFamily="18" charset="0"/>
                <a:ea typeface="Times New Roman" panose="02020603050405020304" pitchFamily="18" charset="0"/>
              </a:rPr>
              <a:t>n'</a:t>
            </a:r>
            <a:r>
              <a:rPr lang="fr-FR" sz="1800" dirty="0">
                <a:solidFill>
                  <a:srgbClr val="000000"/>
                </a:solidFill>
                <a:effectLst/>
                <a:latin typeface="Times New Roman" panose="02020603050405020304" pitchFamily="18" charset="0"/>
                <a:ea typeface="Times New Roman" panose="02020603050405020304" pitchFamily="18" charset="0"/>
              </a:rPr>
              <a:t>avait </a:t>
            </a:r>
            <a:r>
              <a:rPr lang="fr-FR" sz="1800" dirty="0">
                <a:solidFill>
                  <a:srgbClr val="00B0F0"/>
                </a:solidFill>
                <a:effectLst/>
                <a:latin typeface="Times New Roman" panose="02020603050405020304" pitchFamily="18" charset="0"/>
                <a:ea typeface="Times New Roman" panose="02020603050405020304" pitchFamily="18" charset="0"/>
              </a:rPr>
              <a:t>plus</a:t>
            </a:r>
            <a:r>
              <a:rPr lang="fr-FR" sz="1800" dirty="0">
                <a:solidFill>
                  <a:srgbClr val="000000"/>
                </a:solidFill>
                <a:effectLst/>
                <a:latin typeface="Times New Roman" panose="02020603050405020304" pitchFamily="18" charset="0"/>
                <a:ea typeface="Times New Roman" panose="02020603050405020304" pitchFamily="18" charset="0"/>
              </a:rPr>
              <a:t> l’argent.  Il repartit </a:t>
            </a:r>
            <a:r>
              <a:rPr lang="fr-FR" sz="1800" dirty="0">
                <a:solidFill>
                  <a:srgbClr val="FF0000"/>
                </a:solidFill>
                <a:effectLst/>
                <a:latin typeface="Times New Roman" panose="02020603050405020304" pitchFamily="18" charset="0"/>
                <a:ea typeface="Times New Roman" panose="02020603050405020304" pitchFamily="18" charset="0"/>
              </a:rPr>
              <a:t>dans</a:t>
            </a:r>
            <a:r>
              <a:rPr lang="fr-FR" sz="1800" dirty="0">
                <a:solidFill>
                  <a:srgbClr val="000000"/>
                </a:solidFill>
                <a:effectLst/>
                <a:latin typeface="Times New Roman" panose="02020603050405020304" pitchFamily="18" charset="0"/>
                <a:ea typeface="Times New Roman" panose="02020603050405020304" pitchFamily="18" charset="0"/>
              </a:rPr>
              <a:t> la montagne.</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i="1"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D’après</a:t>
            </a:r>
            <a:r>
              <a:rPr lang="fr-FR" sz="1800" i="1" dirty="0">
                <a:effectLst/>
                <a:latin typeface="Times New Roman" panose="02020603050405020304" pitchFamily="18" charset="0"/>
                <a:ea typeface="Times New Roman" panose="02020603050405020304" pitchFamily="18" charset="0"/>
              </a:rPr>
              <a:t> Le garçon et la grue</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Tani</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Shinsuke</a:t>
            </a:r>
            <a:r>
              <a:rPr lang="fr-FR" sz="1800" dirty="0">
                <a:effectLst/>
                <a:latin typeface="Times New Roman" panose="02020603050405020304" pitchFamily="18" charset="0"/>
                <a:ea typeface="Times New Roman" panose="02020603050405020304" pitchFamily="18" charset="0"/>
              </a:rPr>
              <a:t>, l’école des loisirs</a:t>
            </a:r>
          </a:p>
          <a:p>
            <a:pPr marL="0" indent="0">
              <a:buNone/>
            </a:pPr>
            <a:endParaRPr lang="fr-FR" dirty="0"/>
          </a:p>
        </p:txBody>
      </p:sp>
    </p:spTree>
    <p:extLst>
      <p:ext uri="{BB962C8B-B14F-4D97-AF65-F5344CB8AC3E}">
        <p14:creationId xmlns:p14="http://schemas.microsoft.com/office/powerpoint/2010/main" val="2770411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3DA19-0715-CA64-EA4F-10DA60EFA2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9BD83E-3805-52B8-2531-FE568A7E3F4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69199123-A598-BF65-7E7D-C2ED2DCEB3F2}"/>
              </a:ext>
            </a:extLst>
          </p:cNvPr>
          <p:cNvSpPr>
            <a:spLocks noGrp="1"/>
          </p:cNvSpPr>
          <p:nvPr>
            <p:ph idx="1"/>
          </p:nvPr>
        </p:nvSpPr>
        <p:spPr>
          <a:xfrm>
            <a:off x="838200" y="747988"/>
            <a:ext cx="10515600" cy="4351338"/>
          </a:xfrm>
        </p:spPr>
        <p:txBody>
          <a:bodyPr>
            <a:normAutofit/>
          </a:bodyPr>
          <a:lstStyle/>
          <a:p>
            <a:pPr marL="0" indent="0">
              <a:buNone/>
            </a:pPr>
            <a:r>
              <a:rPr lang="fr-FR" sz="1800" b="1" dirty="0">
                <a:effectLst/>
                <a:latin typeface="Times New Roman" panose="02020603050405020304" pitchFamily="18" charset="0"/>
                <a:ea typeface="Times New Roman" panose="02020603050405020304" pitchFamily="18" charset="0"/>
              </a:rPr>
              <a:t>b. Classe les prépositions du premier paragraphe dans le tableau suivant.</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800" dirty="0">
                <a:solidFill>
                  <a:srgbClr val="000000"/>
                </a:solidFill>
                <a:effectLst/>
                <a:latin typeface="Times New Roman" panose="02020603050405020304" pitchFamily="18" charset="0"/>
                <a:ea typeface="Times New Roman" panose="02020603050405020304" pitchFamily="18" charset="0"/>
              </a:rPr>
              <a:t> </a:t>
            </a:r>
            <a:endParaRPr lang="fr-FR" sz="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À cet instant, il entendit derrière lui un grondement de rage.  "Qu'est-ce que tu fais là ?  Qui t'a permis de prendre mon gibier ?"  Le jeune charbonnier se retourna et se trouva face à un chasseur dont les yeux brillaient de colère…  "Je t'en prie, libère cette pauvre grue", supplia le jeune charbonnier.  Comme le chasseur ne répondait pas, il ajouta : "Écoute, si tu veux de l'argent en échange de ta grue, alors prends ma bourse, et rends-lui sa liberté."  Et le pauvre charbonnier se sépara de l'argent qu'il avait économisé pour s'acheter un futon.</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a:t>
            </a:r>
          </a:p>
          <a:p>
            <a:pPr marL="0" indent="0" algn="just">
              <a:buNone/>
            </a:pPr>
            <a:endParaRPr lang="fr-FR" sz="1800" dirty="0">
              <a:effectLst/>
              <a:latin typeface="Times New Roman" panose="02020603050405020304" pitchFamily="18" charset="0"/>
              <a:ea typeface="Times New Roman" panose="02020603050405020304" pitchFamily="18" charset="0"/>
            </a:endParaRPr>
          </a:p>
        </p:txBody>
      </p:sp>
      <p:graphicFrame>
        <p:nvGraphicFramePr>
          <p:cNvPr id="4" name="Tableau 3">
            <a:extLst>
              <a:ext uri="{FF2B5EF4-FFF2-40B4-BE49-F238E27FC236}">
                <a16:creationId xmlns:a16="http://schemas.microsoft.com/office/drawing/2014/main" id="{9ED4871D-4CB8-B027-750A-86122E29FED4}"/>
              </a:ext>
            </a:extLst>
          </p:cNvPr>
          <p:cNvGraphicFramePr>
            <a:graphicFrameLocks noGrp="1"/>
          </p:cNvGraphicFramePr>
          <p:nvPr>
            <p:extLst>
              <p:ext uri="{D42A27DB-BD31-4B8C-83A1-F6EECF244321}">
                <p14:modId xmlns:p14="http://schemas.microsoft.com/office/powerpoint/2010/main" val="1351428394"/>
              </p:ext>
            </p:extLst>
          </p:nvPr>
        </p:nvGraphicFramePr>
        <p:xfrm>
          <a:off x="1010816" y="2923657"/>
          <a:ext cx="10170368" cy="3108960"/>
        </p:xfrm>
        <a:graphic>
          <a:graphicData uri="http://schemas.openxmlformats.org/drawingml/2006/table">
            <a:tbl>
              <a:tblPr firstRow="1" bandRow="1">
                <a:tableStyleId>{5940675A-B579-460E-94D1-54222C63F5DA}</a:tableStyleId>
              </a:tblPr>
              <a:tblGrid>
                <a:gridCol w="2198915">
                  <a:extLst>
                    <a:ext uri="{9D8B030D-6E8A-4147-A177-3AD203B41FA5}">
                      <a16:colId xmlns:a16="http://schemas.microsoft.com/office/drawing/2014/main" val="2015520194"/>
                    </a:ext>
                  </a:extLst>
                </a:gridCol>
                <a:gridCol w="2724538">
                  <a:extLst>
                    <a:ext uri="{9D8B030D-6E8A-4147-A177-3AD203B41FA5}">
                      <a16:colId xmlns:a16="http://schemas.microsoft.com/office/drawing/2014/main" val="120328973"/>
                    </a:ext>
                  </a:extLst>
                </a:gridCol>
                <a:gridCol w="2593911">
                  <a:extLst>
                    <a:ext uri="{9D8B030D-6E8A-4147-A177-3AD203B41FA5}">
                      <a16:colId xmlns:a16="http://schemas.microsoft.com/office/drawing/2014/main" val="4141982349"/>
                    </a:ext>
                  </a:extLst>
                </a:gridCol>
                <a:gridCol w="2653004">
                  <a:extLst>
                    <a:ext uri="{9D8B030D-6E8A-4147-A177-3AD203B41FA5}">
                      <a16:colId xmlns:a16="http://schemas.microsoft.com/office/drawing/2014/main" val="603351538"/>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introduit un complément du nom</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introduit un complément du verbe</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introduit un complément de phrase</a:t>
                      </a:r>
                    </a:p>
                  </a:txBody>
                  <a:tcPr>
                    <a:solidFill>
                      <a:schemeClr val="accent5">
                        <a:lumMod val="20000"/>
                        <a:lumOff val="80000"/>
                      </a:schemeClr>
                    </a:solidFill>
                  </a:tcPr>
                </a:tc>
                <a:extLst>
                  <a:ext uri="{0D108BD9-81ED-4DB2-BD59-A6C34878D82A}">
                    <a16:rowId xmlns:a16="http://schemas.microsoft.com/office/drawing/2014/main" val="4029940607"/>
                  </a:ext>
                </a:extLst>
              </a:tr>
              <a:tr h="370840">
                <a:tc>
                  <a:txBody>
                    <a:bodyPr/>
                    <a:lstStyle/>
                    <a:p>
                      <a:r>
                        <a:rPr lang="fr-FR" dirty="0"/>
                        <a:t>devant un groupe du nom</a:t>
                      </a:r>
                    </a:p>
                  </a:txBody>
                  <a:tcPr>
                    <a:solidFill>
                      <a:schemeClr val="accent5">
                        <a:lumMod val="20000"/>
                        <a:lumOff val="80000"/>
                      </a:schemeClr>
                    </a:solidFill>
                  </a:tcPr>
                </a:tc>
                <a:tc>
                  <a:txBody>
                    <a:bodyPr/>
                    <a:lstStyle/>
                    <a:p>
                      <a:endParaRPr lang="fr-F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2527507960"/>
                  </a:ext>
                </a:extLst>
              </a:tr>
              <a:tr h="370840">
                <a:tc>
                  <a:txBody>
                    <a:bodyPr/>
                    <a:lstStyle/>
                    <a:p>
                      <a:r>
                        <a:rPr lang="fr-FR" dirty="0"/>
                        <a:t>devant un nom</a:t>
                      </a:r>
                    </a:p>
                  </a:txBody>
                  <a:tcPr>
                    <a:solidFill>
                      <a:schemeClr val="accent5">
                        <a:lumMod val="20000"/>
                        <a:lumOff val="80000"/>
                      </a:schemeClr>
                    </a:solidFill>
                  </a:tcPr>
                </a:tc>
                <a:tc>
                  <a:txBody>
                    <a:bodyPr/>
                    <a:lstStyle/>
                    <a:p>
                      <a:endParaRPr lang="fr-FR" dirty="0"/>
                    </a:p>
                  </a:txBody>
                  <a:tcPr/>
                </a:tc>
                <a:tc>
                  <a:txBody>
                    <a:bodyPr/>
                    <a:lstStyle/>
                    <a:p>
                      <a:endParaRPr lang="fr-FR" dirty="0"/>
                    </a:p>
                  </a:txBody>
                  <a:tcPr/>
                </a:tc>
                <a:tc>
                  <a:txBody>
                    <a:bodyPr/>
                    <a:lstStyle/>
                    <a:p>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txBody>
                  <a:tcPr/>
                </a:tc>
                <a:extLst>
                  <a:ext uri="{0D108BD9-81ED-4DB2-BD59-A6C34878D82A}">
                    <a16:rowId xmlns:a16="http://schemas.microsoft.com/office/drawing/2014/main" val="304584224"/>
                  </a:ext>
                </a:extLst>
              </a:tr>
              <a:tr h="370840">
                <a:tc>
                  <a:txBody>
                    <a:bodyPr/>
                    <a:lstStyle/>
                    <a:p>
                      <a:r>
                        <a:rPr lang="fr-FR" dirty="0"/>
                        <a:t>devant un pronom</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endParaRPr lang="fr-FR" dirty="0">
                        <a:solidFill>
                          <a:srgbClr val="FF0000"/>
                        </a:solidFill>
                      </a:endParaRPr>
                    </a:p>
                    <a:p>
                      <a:endParaRPr lang="fr-FR" dirty="0">
                        <a:solidFill>
                          <a:srgbClr val="FF0000"/>
                        </a:solidFill>
                      </a:endParaRPr>
                    </a:p>
                  </a:txBody>
                  <a:tcPr/>
                </a:tc>
                <a:extLst>
                  <a:ext uri="{0D108BD9-81ED-4DB2-BD59-A6C34878D82A}">
                    <a16:rowId xmlns:a16="http://schemas.microsoft.com/office/drawing/2014/main" val="3170542216"/>
                  </a:ext>
                </a:extLst>
              </a:tr>
              <a:tr h="370840">
                <a:tc>
                  <a:txBody>
                    <a:bodyPr/>
                    <a:lstStyle/>
                    <a:p>
                      <a:r>
                        <a:rPr lang="fr-FR" dirty="0"/>
                        <a:t>devant un infinitif</a:t>
                      </a:r>
                    </a:p>
                  </a:txBody>
                  <a:tcPr>
                    <a:solidFill>
                      <a:schemeClr val="accent5">
                        <a:lumMod val="20000"/>
                        <a:lumOff val="80000"/>
                      </a:schemeClr>
                    </a:solidFill>
                  </a:tcPr>
                </a:tc>
                <a:tc>
                  <a:txBody>
                    <a:bodyPr/>
                    <a:lstStyle/>
                    <a:p>
                      <a:endParaRPr lang="fr-FR" dirty="0"/>
                    </a:p>
                  </a:txBody>
                  <a:tcPr/>
                </a:tc>
                <a:tc>
                  <a:txBody>
                    <a:bodyPr/>
                    <a:lstStyle/>
                    <a:p>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1206375"/>
                  </a:ext>
                </a:extLst>
              </a:tr>
            </a:tbl>
          </a:graphicData>
        </a:graphic>
      </p:graphicFrame>
    </p:spTree>
    <p:extLst>
      <p:ext uri="{BB962C8B-B14F-4D97-AF65-F5344CB8AC3E}">
        <p14:creationId xmlns:p14="http://schemas.microsoft.com/office/powerpoint/2010/main" val="1576039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939D-6824-B2BB-B2A5-B91B00C9D3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0ECFB9A-0423-26A7-0D10-38674B0B2C0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A840B0B5-3620-58C4-2E9A-A7E84EDF7B8E}"/>
              </a:ext>
            </a:extLst>
          </p:cNvPr>
          <p:cNvSpPr>
            <a:spLocks noGrp="1"/>
          </p:cNvSpPr>
          <p:nvPr>
            <p:ph idx="1"/>
          </p:nvPr>
        </p:nvSpPr>
        <p:spPr>
          <a:xfrm>
            <a:off x="838200" y="747988"/>
            <a:ext cx="10515600" cy="4351338"/>
          </a:xfrm>
        </p:spPr>
        <p:txBody>
          <a:bodyPr>
            <a:normAutofit/>
          </a:bodyPr>
          <a:lstStyle/>
          <a:p>
            <a:pPr marL="0" indent="0">
              <a:buNone/>
            </a:pPr>
            <a:r>
              <a:rPr lang="fr-FR" sz="1800" b="1" dirty="0">
                <a:effectLst/>
                <a:latin typeface="Times New Roman" panose="02020603050405020304" pitchFamily="18" charset="0"/>
                <a:ea typeface="Times New Roman" panose="02020603050405020304" pitchFamily="18" charset="0"/>
              </a:rPr>
              <a:t>b. Classe les prépositions du premier paragraphe dans le tableau suivant.</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800" dirty="0">
                <a:solidFill>
                  <a:srgbClr val="000000"/>
                </a:solidFill>
                <a:effectLst/>
                <a:latin typeface="Times New Roman" panose="02020603050405020304" pitchFamily="18" charset="0"/>
                <a:ea typeface="Times New Roman" panose="02020603050405020304" pitchFamily="18" charset="0"/>
              </a:rPr>
              <a:t> </a:t>
            </a:r>
            <a:endParaRPr lang="fr-FR" sz="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FF0000"/>
                </a:solidFill>
                <a:effectLst/>
                <a:latin typeface="Times New Roman" panose="02020603050405020304" pitchFamily="18" charset="0"/>
                <a:ea typeface="Times New Roman" panose="02020603050405020304" pitchFamily="18" charset="0"/>
              </a:rPr>
              <a:t>À</a:t>
            </a:r>
            <a:r>
              <a:rPr lang="fr-FR" sz="1800" dirty="0">
                <a:solidFill>
                  <a:srgbClr val="000000"/>
                </a:solidFill>
                <a:effectLst/>
                <a:latin typeface="Times New Roman" panose="02020603050405020304" pitchFamily="18" charset="0"/>
                <a:ea typeface="Times New Roman" panose="02020603050405020304" pitchFamily="18" charset="0"/>
              </a:rPr>
              <a:t> cet instant, il entendit </a:t>
            </a:r>
            <a:r>
              <a:rPr lang="fr-FR" sz="1800" dirty="0">
                <a:solidFill>
                  <a:srgbClr val="FF0000"/>
                </a:solidFill>
                <a:effectLst/>
                <a:latin typeface="Times New Roman" panose="02020603050405020304" pitchFamily="18" charset="0"/>
                <a:ea typeface="Times New Roman" panose="02020603050405020304" pitchFamily="18" charset="0"/>
              </a:rPr>
              <a:t>derrière</a:t>
            </a:r>
            <a:r>
              <a:rPr lang="fr-FR" sz="1800" dirty="0">
                <a:solidFill>
                  <a:srgbClr val="000000"/>
                </a:solidFill>
                <a:effectLst/>
                <a:latin typeface="Times New Roman" panose="02020603050405020304" pitchFamily="18" charset="0"/>
                <a:ea typeface="Times New Roman" panose="02020603050405020304" pitchFamily="18" charset="0"/>
              </a:rPr>
              <a:t> lui un grondement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rage.  "Qu'est-ce que tu fais là ?  Qui t'a permis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prendre mon gibier ?"  Le jeune charbonnier se retourna et se trouva </a:t>
            </a:r>
            <a:r>
              <a:rPr lang="fr-FR" sz="1800" dirty="0">
                <a:solidFill>
                  <a:srgbClr val="FF0000"/>
                </a:solidFill>
                <a:effectLst/>
                <a:latin typeface="Times New Roman" panose="02020603050405020304" pitchFamily="18" charset="0"/>
                <a:ea typeface="Times New Roman" panose="02020603050405020304" pitchFamily="18" charset="0"/>
              </a:rPr>
              <a:t>face à </a:t>
            </a:r>
            <a:r>
              <a:rPr lang="fr-FR" sz="1800" dirty="0">
                <a:solidFill>
                  <a:srgbClr val="000000"/>
                </a:solidFill>
                <a:effectLst/>
                <a:latin typeface="Times New Roman" panose="02020603050405020304" pitchFamily="18" charset="0"/>
                <a:ea typeface="Times New Roman" panose="02020603050405020304" pitchFamily="18" charset="0"/>
              </a:rPr>
              <a:t>un chasseur dont les yeux brillaient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colère…  "Je t'en prie, libère cette pauvre grue", supplia le jeune charbonnier.  Comme le chasseur ne répondait pas, il ajouta : "Écoute, si tu veux de l'argent </a:t>
            </a:r>
            <a:r>
              <a:rPr lang="fr-FR" sz="1800" dirty="0">
                <a:solidFill>
                  <a:srgbClr val="FF0000"/>
                </a:solidFill>
                <a:effectLst/>
                <a:latin typeface="Times New Roman" panose="02020603050405020304" pitchFamily="18" charset="0"/>
                <a:ea typeface="Times New Roman" panose="02020603050405020304" pitchFamily="18" charset="0"/>
              </a:rPr>
              <a:t>en échange de </a:t>
            </a:r>
            <a:r>
              <a:rPr lang="fr-FR" sz="1800" dirty="0">
                <a:solidFill>
                  <a:srgbClr val="000000"/>
                </a:solidFill>
                <a:effectLst/>
                <a:latin typeface="Times New Roman" panose="02020603050405020304" pitchFamily="18" charset="0"/>
                <a:ea typeface="Times New Roman" panose="02020603050405020304" pitchFamily="18" charset="0"/>
              </a:rPr>
              <a:t>ta grue, alors prends ma bourse, et rends-lui sa liberté."  Et le pauvre charbonnier se sépara </a:t>
            </a:r>
            <a:r>
              <a:rPr lang="fr-FR" sz="1800" dirty="0">
                <a:solidFill>
                  <a:srgbClr val="FF0000"/>
                </a:solidFill>
                <a:effectLst/>
                <a:latin typeface="Times New Roman" panose="02020603050405020304" pitchFamily="18" charset="0"/>
                <a:ea typeface="Times New Roman" panose="02020603050405020304" pitchFamily="18" charset="0"/>
              </a:rPr>
              <a:t>de</a:t>
            </a:r>
            <a:r>
              <a:rPr lang="fr-FR" sz="1800" dirty="0">
                <a:solidFill>
                  <a:srgbClr val="000000"/>
                </a:solidFill>
                <a:effectLst/>
                <a:latin typeface="Times New Roman" panose="02020603050405020304" pitchFamily="18" charset="0"/>
                <a:ea typeface="Times New Roman" panose="02020603050405020304" pitchFamily="18" charset="0"/>
              </a:rPr>
              <a:t> l'argent qu'il avait économisé </a:t>
            </a:r>
            <a:r>
              <a:rPr lang="fr-FR" sz="1800" dirty="0">
                <a:solidFill>
                  <a:srgbClr val="FF0000"/>
                </a:solidFill>
                <a:effectLst/>
                <a:latin typeface="Times New Roman" panose="02020603050405020304" pitchFamily="18" charset="0"/>
                <a:ea typeface="Times New Roman" panose="02020603050405020304" pitchFamily="18" charset="0"/>
              </a:rPr>
              <a:t>pour</a:t>
            </a:r>
            <a:r>
              <a:rPr lang="fr-FR" sz="1800" dirty="0">
                <a:solidFill>
                  <a:srgbClr val="000000"/>
                </a:solidFill>
                <a:effectLst/>
                <a:latin typeface="Times New Roman" panose="02020603050405020304" pitchFamily="18" charset="0"/>
                <a:ea typeface="Times New Roman" panose="02020603050405020304" pitchFamily="18" charset="0"/>
              </a:rPr>
              <a:t> s'acheter un futon.</a:t>
            </a:r>
            <a:endParaRPr lang="fr-FR" sz="1800" dirty="0">
              <a:effectLst/>
              <a:latin typeface="Times New Roman" panose="02020603050405020304" pitchFamily="18" charset="0"/>
              <a:ea typeface="Times New Roman" panose="02020603050405020304" pitchFamily="18" charset="0"/>
            </a:endParaRPr>
          </a:p>
          <a:p>
            <a:pPr marL="0" indent="0" algn="just">
              <a:buNone/>
            </a:pPr>
            <a:r>
              <a:rPr lang="fr-FR" sz="1800" dirty="0">
                <a:solidFill>
                  <a:srgbClr val="000000"/>
                </a:solidFill>
                <a:effectLst/>
                <a:latin typeface="Times New Roman" panose="02020603050405020304" pitchFamily="18" charset="0"/>
                <a:ea typeface="Times New Roman" panose="02020603050405020304" pitchFamily="18" charset="0"/>
              </a:rPr>
              <a:t> </a:t>
            </a:r>
          </a:p>
          <a:p>
            <a:pPr marL="0" indent="0" algn="just">
              <a:buNone/>
            </a:pPr>
            <a:endParaRPr lang="fr-FR" sz="1800" dirty="0">
              <a:effectLst/>
              <a:latin typeface="Times New Roman" panose="02020603050405020304" pitchFamily="18" charset="0"/>
              <a:ea typeface="Times New Roman" panose="02020603050405020304" pitchFamily="18" charset="0"/>
            </a:endParaRPr>
          </a:p>
        </p:txBody>
      </p:sp>
      <p:graphicFrame>
        <p:nvGraphicFramePr>
          <p:cNvPr id="4" name="Tableau 3">
            <a:extLst>
              <a:ext uri="{FF2B5EF4-FFF2-40B4-BE49-F238E27FC236}">
                <a16:creationId xmlns:a16="http://schemas.microsoft.com/office/drawing/2014/main" id="{BEA11912-998A-1BC3-683A-989847DC4F31}"/>
              </a:ext>
            </a:extLst>
          </p:cNvPr>
          <p:cNvGraphicFramePr>
            <a:graphicFrameLocks noGrp="1"/>
          </p:cNvGraphicFramePr>
          <p:nvPr>
            <p:extLst>
              <p:ext uri="{D42A27DB-BD31-4B8C-83A1-F6EECF244321}">
                <p14:modId xmlns:p14="http://schemas.microsoft.com/office/powerpoint/2010/main" val="201118954"/>
              </p:ext>
            </p:extLst>
          </p:nvPr>
        </p:nvGraphicFramePr>
        <p:xfrm>
          <a:off x="1010816" y="2923657"/>
          <a:ext cx="10170368" cy="3393440"/>
        </p:xfrm>
        <a:graphic>
          <a:graphicData uri="http://schemas.openxmlformats.org/drawingml/2006/table">
            <a:tbl>
              <a:tblPr firstRow="1" bandRow="1">
                <a:tableStyleId>{5940675A-B579-460E-94D1-54222C63F5DA}</a:tableStyleId>
              </a:tblPr>
              <a:tblGrid>
                <a:gridCol w="2198915">
                  <a:extLst>
                    <a:ext uri="{9D8B030D-6E8A-4147-A177-3AD203B41FA5}">
                      <a16:colId xmlns:a16="http://schemas.microsoft.com/office/drawing/2014/main" val="2015520194"/>
                    </a:ext>
                  </a:extLst>
                </a:gridCol>
                <a:gridCol w="2724538">
                  <a:extLst>
                    <a:ext uri="{9D8B030D-6E8A-4147-A177-3AD203B41FA5}">
                      <a16:colId xmlns:a16="http://schemas.microsoft.com/office/drawing/2014/main" val="120328973"/>
                    </a:ext>
                  </a:extLst>
                </a:gridCol>
                <a:gridCol w="2593911">
                  <a:extLst>
                    <a:ext uri="{9D8B030D-6E8A-4147-A177-3AD203B41FA5}">
                      <a16:colId xmlns:a16="http://schemas.microsoft.com/office/drawing/2014/main" val="4141982349"/>
                    </a:ext>
                  </a:extLst>
                </a:gridCol>
                <a:gridCol w="2653004">
                  <a:extLst>
                    <a:ext uri="{9D8B030D-6E8A-4147-A177-3AD203B41FA5}">
                      <a16:colId xmlns:a16="http://schemas.microsoft.com/office/drawing/2014/main" val="603351538"/>
                    </a:ext>
                  </a:extLst>
                </a:gridCol>
              </a:tblGrid>
              <a:tr h="370840">
                <a:tc>
                  <a:txBody>
                    <a:bodyPr/>
                    <a:lstStyle/>
                    <a:p>
                      <a:endParaRPr lang="fr-FR"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fr-FR" dirty="0"/>
                        <a:t>introduit un complément du nom</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introduit un complément du verbe</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introduit un complément de phrase</a:t>
                      </a:r>
                    </a:p>
                  </a:txBody>
                  <a:tcPr>
                    <a:solidFill>
                      <a:schemeClr val="accent5">
                        <a:lumMod val="20000"/>
                        <a:lumOff val="80000"/>
                      </a:schemeClr>
                    </a:solidFill>
                  </a:tcPr>
                </a:tc>
                <a:extLst>
                  <a:ext uri="{0D108BD9-81ED-4DB2-BD59-A6C34878D82A}">
                    <a16:rowId xmlns:a16="http://schemas.microsoft.com/office/drawing/2014/main" val="4029940607"/>
                  </a:ext>
                </a:extLst>
              </a:tr>
              <a:tr h="370840">
                <a:tc>
                  <a:txBody>
                    <a:bodyPr/>
                    <a:lstStyle/>
                    <a:p>
                      <a:r>
                        <a:rPr lang="fr-FR" dirty="0"/>
                        <a:t>devant un groupe du nom</a:t>
                      </a:r>
                    </a:p>
                  </a:txBody>
                  <a:tcPr>
                    <a:solidFill>
                      <a:schemeClr val="accent5">
                        <a:lumMod val="20000"/>
                        <a:lumOff val="80000"/>
                      </a:schemeClr>
                    </a:solidFill>
                  </a:tcPr>
                </a:tc>
                <a:tc>
                  <a:txBody>
                    <a:bodyPr/>
                    <a:lstStyle/>
                    <a:p>
                      <a:endParaRPr lang="fr-FR"/>
                    </a:p>
                  </a:txBody>
                  <a:tcPr/>
                </a:tc>
                <a:tc>
                  <a:txBody>
                    <a:bodyPr/>
                    <a:lstStyle/>
                    <a:p>
                      <a:r>
                        <a:rPr lang="fr-FR" sz="1800" kern="1200" dirty="0">
                          <a:solidFill>
                            <a:schemeClr val="tx1"/>
                          </a:solidFill>
                          <a:effectLst/>
                          <a:latin typeface="+mn-lt"/>
                          <a:ea typeface="+mn-ea"/>
                          <a:cs typeface="+mn-cs"/>
                        </a:rPr>
                        <a:t>(se trouva) </a:t>
                      </a:r>
                      <a:r>
                        <a:rPr lang="fr-FR" sz="1800" kern="1200" dirty="0">
                          <a:solidFill>
                            <a:srgbClr val="FF0000"/>
                          </a:solidFill>
                          <a:effectLst/>
                          <a:latin typeface="+mn-lt"/>
                          <a:ea typeface="+mn-ea"/>
                          <a:cs typeface="+mn-cs"/>
                        </a:rPr>
                        <a:t>face à </a:t>
                      </a:r>
                      <a:r>
                        <a:rPr lang="fr-FR" sz="1800" kern="1200" dirty="0">
                          <a:solidFill>
                            <a:schemeClr val="tx1"/>
                          </a:solidFill>
                          <a:effectLst/>
                          <a:latin typeface="+mn-lt"/>
                          <a:ea typeface="+mn-ea"/>
                          <a:cs typeface="+mn-cs"/>
                        </a:rPr>
                        <a:t>(un chasseur)</a:t>
                      </a:r>
                    </a:p>
                    <a:p>
                      <a:r>
                        <a:rPr lang="fr-FR" sz="1800" kern="1200" dirty="0">
                          <a:solidFill>
                            <a:schemeClr val="tx1"/>
                          </a:solidFill>
                          <a:effectLst/>
                          <a:latin typeface="+mn-lt"/>
                          <a:ea typeface="+mn-ea"/>
                          <a:cs typeface="+mn-cs"/>
                        </a:rPr>
                        <a:t>(veux de l’argent) </a:t>
                      </a:r>
                      <a:r>
                        <a:rPr lang="fr-FR" sz="1800" kern="1200" dirty="0">
                          <a:solidFill>
                            <a:srgbClr val="FF0000"/>
                          </a:solidFill>
                          <a:effectLst/>
                          <a:latin typeface="+mn-lt"/>
                          <a:ea typeface="+mn-ea"/>
                          <a:cs typeface="+mn-cs"/>
                        </a:rPr>
                        <a:t>en échange de</a:t>
                      </a:r>
                      <a:r>
                        <a:rPr lang="fr-FR" sz="1800" kern="1200" dirty="0">
                          <a:solidFill>
                            <a:schemeClr val="tx1"/>
                          </a:solidFill>
                          <a:effectLst/>
                          <a:latin typeface="+mn-lt"/>
                          <a:ea typeface="+mn-ea"/>
                          <a:cs typeface="+mn-cs"/>
                        </a:rPr>
                        <a:t> (ta grue)</a:t>
                      </a:r>
                    </a:p>
                    <a:p>
                      <a:r>
                        <a:rPr lang="fr-FR" sz="1800" kern="1200" dirty="0">
                          <a:solidFill>
                            <a:schemeClr val="tx1"/>
                          </a:solidFill>
                          <a:effectLst/>
                          <a:latin typeface="+mn-lt"/>
                          <a:ea typeface="+mn-ea"/>
                          <a:cs typeface="+mn-cs"/>
                        </a:rPr>
                        <a:t>(se sépara) </a:t>
                      </a:r>
                      <a:r>
                        <a:rPr lang="fr-FR" sz="1800" kern="1200" dirty="0">
                          <a:solidFill>
                            <a:srgbClr val="FF0000"/>
                          </a:solidFill>
                          <a:effectLst/>
                          <a:latin typeface="+mn-lt"/>
                          <a:ea typeface="+mn-ea"/>
                          <a:cs typeface="+mn-cs"/>
                        </a:rPr>
                        <a:t>de</a:t>
                      </a:r>
                      <a:r>
                        <a:rPr lang="fr-FR" sz="1800" kern="1200" dirty="0">
                          <a:solidFill>
                            <a:schemeClr val="tx1"/>
                          </a:solidFill>
                          <a:effectLst/>
                          <a:latin typeface="+mn-lt"/>
                          <a:ea typeface="+mn-ea"/>
                          <a:cs typeface="+mn-cs"/>
                        </a:rPr>
                        <a:t> (l’argent)</a:t>
                      </a:r>
                      <a:r>
                        <a:rPr lang="fr-FR" dirty="0">
                          <a:effectLst/>
                        </a:rPr>
                        <a:t> </a:t>
                      </a:r>
                      <a:endParaRPr lang="fr-FR" dirty="0"/>
                    </a:p>
                  </a:txBody>
                  <a:tcPr/>
                </a:tc>
                <a:tc>
                  <a:txBody>
                    <a:bodyPr/>
                    <a:lstStyle/>
                    <a:p>
                      <a:r>
                        <a:rPr lang="fr-FR" sz="1800" kern="1200" dirty="0">
                          <a:solidFill>
                            <a:srgbClr val="FF0000"/>
                          </a:solidFill>
                          <a:effectLst/>
                          <a:latin typeface="+mn-lt"/>
                          <a:ea typeface="+mn-ea"/>
                          <a:cs typeface="+mn-cs"/>
                        </a:rPr>
                        <a:t>à</a:t>
                      </a:r>
                      <a:r>
                        <a:rPr lang="fr-FR" sz="1800" kern="1200" dirty="0">
                          <a:solidFill>
                            <a:schemeClr val="tx1"/>
                          </a:solidFill>
                          <a:effectLst/>
                          <a:latin typeface="+mn-lt"/>
                          <a:ea typeface="+mn-ea"/>
                          <a:cs typeface="+mn-cs"/>
                        </a:rPr>
                        <a:t> (cet instant)</a:t>
                      </a:r>
                      <a:r>
                        <a:rPr lang="fr-FR" dirty="0">
                          <a:effectLst/>
                        </a:rPr>
                        <a:t> </a:t>
                      </a:r>
                      <a:endParaRPr lang="fr-FR" dirty="0"/>
                    </a:p>
                  </a:txBody>
                  <a:tcPr/>
                </a:tc>
                <a:extLst>
                  <a:ext uri="{0D108BD9-81ED-4DB2-BD59-A6C34878D82A}">
                    <a16:rowId xmlns:a16="http://schemas.microsoft.com/office/drawing/2014/main" val="2527507960"/>
                  </a:ext>
                </a:extLst>
              </a:tr>
              <a:tr h="370840">
                <a:tc>
                  <a:txBody>
                    <a:bodyPr/>
                    <a:lstStyle/>
                    <a:p>
                      <a:r>
                        <a:rPr lang="fr-FR" dirty="0"/>
                        <a:t>devant un nom</a:t>
                      </a:r>
                    </a:p>
                  </a:txBody>
                  <a:tcPr>
                    <a:solidFill>
                      <a:schemeClr val="accent5">
                        <a:lumMod val="20000"/>
                        <a:lumOff val="80000"/>
                      </a:schemeClr>
                    </a:solidFill>
                  </a:tcPr>
                </a:tc>
                <a:tc>
                  <a:txBody>
                    <a:bodyPr/>
                    <a:lstStyle/>
                    <a:p>
                      <a:r>
                        <a:rPr lang="fr-FR" sz="1800" kern="1200" dirty="0">
                          <a:solidFill>
                            <a:schemeClr val="tx1"/>
                          </a:solidFill>
                          <a:effectLst/>
                          <a:latin typeface="+mn-lt"/>
                          <a:ea typeface="+mn-ea"/>
                          <a:cs typeface="+mn-cs"/>
                        </a:rPr>
                        <a:t>(un grondement) de (rage)</a:t>
                      </a:r>
                      <a:r>
                        <a:rPr lang="fr-FR" dirty="0">
                          <a:effectLst/>
                        </a:rPr>
                        <a:t> </a:t>
                      </a:r>
                      <a:endParaRPr lang="fr-FR" dirty="0"/>
                    </a:p>
                  </a:txBody>
                  <a:tcPr/>
                </a:tc>
                <a:tc>
                  <a:txBody>
                    <a:bodyPr/>
                    <a:lstStyle/>
                    <a:p>
                      <a:endParaRPr lang="fr-FR" dirty="0"/>
                    </a:p>
                  </a:txBody>
                  <a:tcPr/>
                </a:tc>
                <a:tc>
                  <a:txBody>
                    <a:bodyPr/>
                    <a:lstStyle/>
                    <a:p>
                      <a:r>
                        <a:rPr lang="fr-FR" sz="1800" kern="1200" dirty="0">
                          <a:solidFill>
                            <a:schemeClr val="tx1"/>
                          </a:solidFill>
                          <a:effectLst/>
                          <a:latin typeface="+mn-lt"/>
                          <a:ea typeface="+mn-ea"/>
                          <a:cs typeface="+mn-cs"/>
                        </a:rPr>
                        <a:t>(brillaient) </a:t>
                      </a:r>
                      <a:r>
                        <a:rPr lang="fr-FR" sz="1800" kern="1200" dirty="0">
                          <a:solidFill>
                            <a:srgbClr val="FF0000"/>
                          </a:solidFill>
                          <a:effectLst/>
                          <a:latin typeface="+mn-lt"/>
                          <a:ea typeface="+mn-ea"/>
                          <a:cs typeface="+mn-cs"/>
                        </a:rPr>
                        <a:t>de</a:t>
                      </a:r>
                      <a:r>
                        <a:rPr lang="fr-FR" sz="1800" kern="1200" dirty="0">
                          <a:solidFill>
                            <a:schemeClr val="tx1"/>
                          </a:solidFill>
                          <a:effectLst/>
                          <a:latin typeface="+mn-lt"/>
                          <a:ea typeface="+mn-ea"/>
                          <a:cs typeface="+mn-cs"/>
                        </a:rPr>
                        <a:t> (colère)</a:t>
                      </a:r>
                      <a:r>
                        <a:rPr lang="fr-FR" dirty="0">
                          <a:effectLst/>
                        </a:rPr>
                        <a:t> </a:t>
                      </a:r>
                      <a:endParaRPr lang="fr-FR" dirty="0"/>
                    </a:p>
                  </a:txBody>
                  <a:tcPr/>
                </a:tc>
                <a:extLst>
                  <a:ext uri="{0D108BD9-81ED-4DB2-BD59-A6C34878D82A}">
                    <a16:rowId xmlns:a16="http://schemas.microsoft.com/office/drawing/2014/main" val="304584224"/>
                  </a:ext>
                </a:extLst>
              </a:tr>
              <a:tr h="370840">
                <a:tc>
                  <a:txBody>
                    <a:bodyPr/>
                    <a:lstStyle/>
                    <a:p>
                      <a:r>
                        <a:rPr lang="fr-FR" dirty="0"/>
                        <a:t>devant un pronom</a:t>
                      </a:r>
                    </a:p>
                  </a:txBody>
                  <a:tcPr>
                    <a:solidFill>
                      <a:schemeClr val="accent5">
                        <a:lumMod val="20000"/>
                        <a:lumOff val="80000"/>
                      </a:schemeClr>
                    </a:solidFill>
                  </a:tcPr>
                </a:tc>
                <a:tc>
                  <a:txBody>
                    <a:bodyPr/>
                    <a:lstStyle/>
                    <a:p>
                      <a:endParaRPr lang="fr-FR"/>
                    </a:p>
                  </a:txBody>
                  <a:tcPr/>
                </a:tc>
                <a:tc>
                  <a:txBody>
                    <a:bodyPr/>
                    <a:lstStyle/>
                    <a:p>
                      <a:endParaRPr lang="fr-FR"/>
                    </a:p>
                  </a:txBody>
                  <a:tcPr/>
                </a:tc>
                <a:tc>
                  <a:txBody>
                    <a:bodyPr/>
                    <a:lstStyle/>
                    <a:p>
                      <a:r>
                        <a:rPr lang="fr-FR" dirty="0">
                          <a:solidFill>
                            <a:srgbClr val="FF0000"/>
                          </a:solidFill>
                        </a:rPr>
                        <a:t>derrière</a:t>
                      </a:r>
                      <a:r>
                        <a:rPr lang="fr-FR" dirty="0"/>
                        <a:t> (lui)</a:t>
                      </a:r>
                    </a:p>
                  </a:txBody>
                  <a:tcPr/>
                </a:tc>
                <a:extLst>
                  <a:ext uri="{0D108BD9-81ED-4DB2-BD59-A6C34878D82A}">
                    <a16:rowId xmlns:a16="http://schemas.microsoft.com/office/drawing/2014/main" val="3170542216"/>
                  </a:ext>
                </a:extLst>
              </a:tr>
              <a:tr h="370840">
                <a:tc>
                  <a:txBody>
                    <a:bodyPr/>
                    <a:lstStyle/>
                    <a:p>
                      <a:r>
                        <a:rPr lang="fr-FR" dirty="0"/>
                        <a:t>devant un infinitif</a:t>
                      </a:r>
                    </a:p>
                  </a:txBody>
                  <a:tcPr>
                    <a:solidFill>
                      <a:schemeClr val="accent5">
                        <a:lumMod val="20000"/>
                        <a:lumOff val="80000"/>
                      </a:schemeClr>
                    </a:solidFill>
                  </a:tcPr>
                </a:tc>
                <a:tc>
                  <a:txBody>
                    <a:bodyPr/>
                    <a:lstStyle/>
                    <a:p>
                      <a:endParaRPr lang="fr-FR" dirty="0"/>
                    </a:p>
                  </a:txBody>
                  <a:tcPr/>
                </a:tc>
                <a:tc>
                  <a:txBody>
                    <a:bodyPr/>
                    <a:lstStyle/>
                    <a:p>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(permis) </a:t>
                      </a:r>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de</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(prendre mon gibier)</a:t>
                      </a:r>
                    </a:p>
                  </a:txBody>
                  <a:tcPr marL="68580" marR="68580" marT="0" marB="0"/>
                </a:tc>
                <a:tc>
                  <a:txBody>
                    <a:bodyPr/>
                    <a:lstStyle/>
                    <a:p>
                      <a:r>
                        <a:rPr lang="fr-FR"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pour</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(s’acheter un futon)</a:t>
                      </a:r>
                    </a:p>
                  </a:txBody>
                  <a:tcPr marL="68580" marR="68580" marT="0" marB="0"/>
                </a:tc>
                <a:extLst>
                  <a:ext uri="{0D108BD9-81ED-4DB2-BD59-A6C34878D82A}">
                    <a16:rowId xmlns:a16="http://schemas.microsoft.com/office/drawing/2014/main" val="2091206375"/>
                  </a:ext>
                </a:extLst>
              </a:tr>
            </a:tbl>
          </a:graphicData>
        </a:graphic>
      </p:graphicFrame>
    </p:spTree>
    <p:extLst>
      <p:ext uri="{BB962C8B-B14F-4D97-AF65-F5344CB8AC3E}">
        <p14:creationId xmlns:p14="http://schemas.microsoft.com/office/powerpoint/2010/main" val="6110851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00A4B-DEA1-6041-B524-B88E6343EC2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03485FD-EDFF-8A58-C049-D2DE592191FB}"/>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Times New Roman" panose="02020603050405020304" pitchFamily="18" charset="0"/>
              </a:rPr>
              <a:t>3. Recopie les trois adverbes présents dans la phrase suivante et indique ce qu’ils disent.</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Times New Roman" panose="02020603050405020304" pitchFamily="18" charset="0"/>
                <a:ea typeface="Times New Roman" panose="02020603050405020304" pitchFamily="18" charset="0"/>
              </a:rPr>
              <a:t> </a:t>
            </a:r>
          </a:p>
          <a:p>
            <a:pPr marL="220980" indent="0">
              <a:buNone/>
            </a:pPr>
            <a:r>
              <a:rPr lang="fr-FR" sz="1800" dirty="0">
                <a:effectLst/>
                <a:latin typeface="Times New Roman" panose="02020603050405020304" pitchFamily="18" charset="0"/>
                <a:ea typeface="Times New Roman" panose="02020603050405020304" pitchFamily="18" charset="0"/>
              </a:rPr>
              <a:t>Mes enfants ne regardent jamais attentivement de très longues émissions à la télévision.</a:t>
            </a:r>
          </a:p>
          <a:p>
            <a:pPr marL="0" indent="0">
              <a:buNone/>
            </a:pPr>
            <a:r>
              <a:rPr lang="fr-FR" sz="1800" dirty="0">
                <a:effectLst/>
                <a:latin typeface="Times New Roman" panose="02020603050405020304" pitchFamily="18" charset="0"/>
                <a:ea typeface="Times New Roman" panose="02020603050405020304" pitchFamily="18" charset="0"/>
              </a:rPr>
              <a:t> …………………………………………………………………………………………………...</a:t>
            </a:r>
          </a:p>
          <a:p>
            <a:pPr marL="0" indent="0">
              <a:buNone/>
            </a:pPr>
            <a:r>
              <a:rPr lang="fr-FR" sz="1800" dirty="0">
                <a:effectLst/>
                <a:latin typeface="Times New Roman" panose="02020603050405020304" pitchFamily="18" charset="0"/>
                <a:ea typeface="Times New Roman" panose="02020603050405020304" pitchFamily="18" charset="0"/>
              </a:rPr>
              <a:t>…………………………………………………………………………………………………...</a:t>
            </a:r>
          </a:p>
          <a:p>
            <a:pPr marL="0" indent="0">
              <a:buNone/>
            </a:pPr>
            <a:r>
              <a:rPr lang="fr-FR" sz="1800" dirty="0">
                <a:effectLst/>
                <a:latin typeface="Times New Roman" panose="02020603050405020304" pitchFamily="18" charset="0"/>
                <a:ea typeface="Times New Roman" panose="02020603050405020304" pitchFamily="18" charset="0"/>
              </a:rPr>
              <a:t>…………………………………………………………………………………………………...</a:t>
            </a:r>
          </a:p>
          <a:p>
            <a:pPr marL="0" indent="0">
              <a:buNone/>
            </a:pPr>
            <a:endParaRPr lang="fr-FR" dirty="0"/>
          </a:p>
        </p:txBody>
      </p:sp>
    </p:spTree>
    <p:extLst>
      <p:ext uri="{BB962C8B-B14F-4D97-AF65-F5344CB8AC3E}">
        <p14:creationId xmlns:p14="http://schemas.microsoft.com/office/powerpoint/2010/main" val="3652495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A64A6-9B75-D3AE-5714-A6C5C5C602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866069-9074-00E4-6327-2820B5EB838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52B92A5-40AB-CB2A-07F5-71E5AFDACCEB}"/>
              </a:ext>
            </a:extLst>
          </p:cNvPr>
          <p:cNvSpPr>
            <a:spLocks noGrp="1"/>
          </p:cNvSpPr>
          <p:nvPr>
            <p:ph idx="1"/>
          </p:nvPr>
        </p:nvSpPr>
        <p:spPr/>
        <p:txBody>
          <a:bodyPr/>
          <a:lstStyle/>
          <a:p>
            <a:pPr marL="0" indent="0">
              <a:buNone/>
            </a:pPr>
            <a:r>
              <a:rPr lang="fr-FR" sz="1800" b="1" dirty="0">
                <a:effectLst/>
                <a:latin typeface="Times New Roman" panose="02020603050405020304" pitchFamily="18" charset="0"/>
                <a:ea typeface="Times New Roman" panose="02020603050405020304" pitchFamily="18" charset="0"/>
              </a:rPr>
              <a:t>3. Recopie les trois adverbes présents dans la phrase suivante et indique ce qu’ils disent.</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Times New Roman" panose="02020603050405020304" pitchFamily="18" charset="0"/>
                <a:ea typeface="Times New Roman" panose="02020603050405020304" pitchFamily="18" charset="0"/>
              </a:rPr>
              <a:t> </a:t>
            </a:r>
          </a:p>
          <a:p>
            <a:pPr marL="220980" indent="0">
              <a:buNone/>
            </a:pPr>
            <a:r>
              <a:rPr lang="fr-FR" sz="1800" dirty="0">
                <a:effectLst/>
                <a:latin typeface="Times New Roman" panose="02020603050405020304" pitchFamily="18" charset="0"/>
                <a:ea typeface="Times New Roman" panose="02020603050405020304" pitchFamily="18" charset="0"/>
              </a:rPr>
              <a:t>Mes enfants </a:t>
            </a:r>
            <a:r>
              <a:rPr lang="fr-FR" sz="1800" dirty="0">
                <a:solidFill>
                  <a:schemeClr val="accent2"/>
                </a:solidFill>
                <a:effectLst/>
                <a:latin typeface="Times New Roman" panose="02020603050405020304" pitchFamily="18" charset="0"/>
                <a:ea typeface="Times New Roman" panose="02020603050405020304" pitchFamily="18" charset="0"/>
              </a:rPr>
              <a:t>ne</a:t>
            </a:r>
            <a:r>
              <a:rPr lang="fr-FR" sz="1800" dirty="0">
                <a:effectLst/>
                <a:latin typeface="Times New Roman" panose="02020603050405020304" pitchFamily="18" charset="0"/>
                <a:ea typeface="Times New Roman" panose="02020603050405020304" pitchFamily="18" charset="0"/>
              </a:rPr>
              <a:t> regardent </a:t>
            </a:r>
            <a:r>
              <a:rPr lang="fr-FR" sz="1800" dirty="0">
                <a:solidFill>
                  <a:schemeClr val="accent2"/>
                </a:solidFill>
                <a:effectLst/>
                <a:latin typeface="Times New Roman" panose="02020603050405020304" pitchFamily="18" charset="0"/>
                <a:ea typeface="Times New Roman" panose="02020603050405020304" pitchFamily="18" charset="0"/>
              </a:rPr>
              <a:t>jamais</a:t>
            </a:r>
            <a:r>
              <a:rPr lang="fr-FR" sz="1800" dirty="0">
                <a:effectLst/>
                <a:latin typeface="Times New Roman" panose="02020603050405020304" pitchFamily="18" charset="0"/>
                <a:ea typeface="Times New Roman" panose="02020603050405020304" pitchFamily="18" charset="0"/>
              </a:rPr>
              <a:t> </a:t>
            </a:r>
            <a:r>
              <a:rPr lang="fr-FR" sz="1800" dirty="0">
                <a:solidFill>
                  <a:schemeClr val="accent2"/>
                </a:solidFill>
                <a:effectLst/>
                <a:latin typeface="Times New Roman" panose="02020603050405020304" pitchFamily="18" charset="0"/>
                <a:ea typeface="Times New Roman" panose="02020603050405020304" pitchFamily="18" charset="0"/>
              </a:rPr>
              <a:t>attentivement</a:t>
            </a:r>
            <a:r>
              <a:rPr lang="fr-FR" sz="1800" dirty="0">
                <a:effectLst/>
                <a:latin typeface="Times New Roman" panose="02020603050405020304" pitchFamily="18" charset="0"/>
                <a:ea typeface="Times New Roman" panose="02020603050405020304" pitchFamily="18" charset="0"/>
              </a:rPr>
              <a:t> de </a:t>
            </a:r>
            <a:r>
              <a:rPr lang="fr-FR" sz="1800" dirty="0">
                <a:solidFill>
                  <a:schemeClr val="accent2"/>
                </a:solidFill>
                <a:effectLst/>
                <a:latin typeface="Times New Roman" panose="02020603050405020304" pitchFamily="18" charset="0"/>
                <a:ea typeface="Times New Roman" panose="02020603050405020304" pitchFamily="18" charset="0"/>
              </a:rPr>
              <a:t>très</a:t>
            </a:r>
            <a:r>
              <a:rPr lang="fr-FR" sz="1800" dirty="0">
                <a:effectLst/>
                <a:latin typeface="Times New Roman" panose="02020603050405020304" pitchFamily="18" charset="0"/>
                <a:ea typeface="Times New Roman" panose="02020603050405020304" pitchFamily="18" charset="0"/>
              </a:rPr>
              <a:t> longues émissions à la télévision.</a:t>
            </a:r>
          </a:p>
          <a:p>
            <a:endParaRPr lang="fr-FR" sz="1800" i="1" dirty="0">
              <a:effectLst/>
              <a:latin typeface="Times New Roman" panose="02020603050405020304" pitchFamily="18" charset="0"/>
              <a:ea typeface="Times New Roman" panose="02020603050405020304" pitchFamily="18" charset="0"/>
            </a:endParaRPr>
          </a:p>
          <a:p>
            <a:pPr marL="0" indent="0">
              <a:buNone/>
            </a:pPr>
            <a:r>
              <a:rPr lang="fr-FR" sz="1800" i="1" dirty="0">
                <a:solidFill>
                  <a:schemeClr val="accent2"/>
                </a:solidFill>
                <a:effectLst/>
                <a:latin typeface="Times New Roman" panose="02020603050405020304" pitchFamily="18" charset="0"/>
                <a:ea typeface="Times New Roman" panose="02020603050405020304" pitchFamily="18" charset="0"/>
              </a:rPr>
              <a:t>ne…jamais</a:t>
            </a:r>
            <a:r>
              <a:rPr lang="fr-FR" sz="1800" dirty="0">
                <a:solidFill>
                  <a:schemeClr val="accent2"/>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 rend la phrase négative.</a:t>
            </a:r>
          </a:p>
          <a:p>
            <a:pPr marL="0" indent="0">
              <a:buNone/>
            </a:pPr>
            <a:r>
              <a:rPr lang="fr-FR" sz="1800" i="1" dirty="0">
                <a:solidFill>
                  <a:schemeClr val="accent2"/>
                </a:solidFill>
                <a:effectLst/>
                <a:latin typeface="Times New Roman" panose="02020603050405020304" pitchFamily="18" charset="0"/>
                <a:ea typeface="Times New Roman" panose="02020603050405020304" pitchFamily="18" charset="0"/>
              </a:rPr>
              <a:t>attentivement</a:t>
            </a:r>
            <a:r>
              <a:rPr lang="fr-FR" sz="1800" dirty="0">
                <a:effectLst/>
                <a:latin typeface="Times New Roman" panose="02020603050405020304" pitchFamily="18" charset="0"/>
                <a:ea typeface="Times New Roman" panose="02020603050405020304" pitchFamily="18" charset="0"/>
              </a:rPr>
              <a:t> : indique une circonstance, la manière dont les élèves ne regardent jamais la télévision.</a:t>
            </a:r>
          </a:p>
          <a:p>
            <a:pPr marL="0" indent="0">
              <a:buNone/>
            </a:pPr>
            <a:r>
              <a:rPr lang="fr-FR" sz="1800" i="1" dirty="0">
                <a:solidFill>
                  <a:schemeClr val="accent2"/>
                </a:solidFill>
                <a:effectLst/>
                <a:latin typeface="Times New Roman" panose="02020603050405020304" pitchFamily="18" charset="0"/>
                <a:ea typeface="Times New Roman" panose="02020603050405020304" pitchFamily="18" charset="0"/>
              </a:rPr>
              <a:t>très</a:t>
            </a:r>
            <a:r>
              <a:rPr lang="fr-FR" sz="1800" i="1"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 renforce le sens de long, indique que les émissions sont vraiment longues.</a:t>
            </a:r>
          </a:p>
          <a:p>
            <a:pPr marL="0" indent="0">
              <a:buNone/>
            </a:pPr>
            <a:endParaRPr lang="fr-FR" dirty="0"/>
          </a:p>
        </p:txBody>
      </p:sp>
    </p:spTree>
    <p:extLst>
      <p:ext uri="{BB962C8B-B14F-4D97-AF65-F5344CB8AC3E}">
        <p14:creationId xmlns:p14="http://schemas.microsoft.com/office/powerpoint/2010/main" val="1010634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DFC1F9-7EF5-8DF6-688A-8DD7734C0A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12359DA-CAEE-EA16-77CA-57B844E5C92A}"/>
              </a:ext>
            </a:extLst>
          </p:cNvPr>
          <p:cNvSpPr>
            <a:spLocks noGrp="1"/>
          </p:cNvSpPr>
          <p:nvPr>
            <p:ph idx="1"/>
          </p:nvPr>
        </p:nvSpPr>
        <p:spPr/>
        <p:txBody>
          <a:bodyPr>
            <a:normAutofit/>
          </a:bodyPr>
          <a:lstStyle/>
          <a:p>
            <a:pPr marL="0" indent="0">
              <a:buNone/>
            </a:pPr>
            <a:r>
              <a:rPr lang="fr-FR" sz="1800" b="1" dirty="0">
                <a:latin typeface="Times New Roman" panose="02020603050405020304" pitchFamily="18" charset="0"/>
                <a:cs typeface="Times New Roman" panose="02020603050405020304" pitchFamily="18" charset="0"/>
              </a:rPr>
              <a:t>4. Dictée :</a:t>
            </a:r>
          </a:p>
          <a:p>
            <a:pPr marL="0" indent="0">
              <a:buNone/>
            </a:pPr>
            <a:r>
              <a:rPr lang="fr-FR" sz="1800" dirty="0">
                <a:latin typeface="Times New Roman" panose="02020603050405020304" pitchFamily="18" charset="0"/>
                <a:cs typeface="Times New Roman" panose="02020603050405020304" pitchFamily="18" charset="0"/>
              </a:rPr>
              <a:t>……………………………………………………………………………………………………………………</a:t>
            </a:r>
          </a:p>
          <a:p>
            <a:pPr marL="0" indent="0">
              <a:buNone/>
            </a:pPr>
            <a:r>
              <a:rPr lang="fr-FR"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68491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4ACD-8C59-2839-CBD7-EF3B937646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C0E812-D1BD-900C-FA63-B53C55A62B74}"/>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16BA9EEE-57AD-A802-519F-DEB7BAA944C8}"/>
              </a:ext>
            </a:extLst>
          </p:cNvPr>
          <p:cNvSpPr>
            <a:spLocks noGrp="1"/>
          </p:cNvSpPr>
          <p:nvPr>
            <p:ph idx="1"/>
          </p:nvPr>
        </p:nvSpPr>
        <p:spPr>
          <a:xfrm>
            <a:off x="671804" y="1825625"/>
            <a:ext cx="10823510" cy="4351338"/>
          </a:xfrm>
        </p:spPr>
        <p:txBody>
          <a:bodyPr>
            <a:normAutofit/>
          </a:bodyPr>
          <a:lstStyle/>
          <a:p>
            <a:pPr marL="0" indent="0">
              <a:buNone/>
            </a:pPr>
            <a:r>
              <a:rPr lang="fr-FR" sz="1800" b="1" dirty="0">
                <a:latin typeface="Times New Roman" panose="02020603050405020304" pitchFamily="18" charset="0"/>
                <a:cs typeface="Times New Roman" panose="02020603050405020304" pitchFamily="18" charset="0"/>
              </a:rPr>
              <a:t>4. Dictée :</a:t>
            </a:r>
          </a:p>
          <a:p>
            <a:pPr marL="0" indent="0">
              <a:buNone/>
            </a:pPr>
            <a:r>
              <a:rPr lang="fr-FR" sz="1800" dirty="0">
                <a:latin typeface="Times New Roman" panose="02020603050405020304" pitchFamily="18" charset="0"/>
                <a:cs typeface="Times New Roman" panose="02020603050405020304" pitchFamily="18" charset="0"/>
              </a:rPr>
              <a:t>… </a:t>
            </a:r>
            <a:r>
              <a:rPr lang="fr-FR" sz="1800" dirty="0">
                <a:solidFill>
                  <a:schemeClr val="accent2"/>
                </a:solidFill>
                <a:latin typeface="Times New Roman" panose="02020603050405020304" pitchFamily="18" charset="0"/>
                <a:cs typeface="Times New Roman" panose="02020603050405020304" pitchFamily="18" charset="0"/>
              </a:rPr>
              <a:t>La troupe de comédiens entre en scène. Mes sœurs applaudissent. Mais pourquoi assistent-elles à ce spectacle ?</a:t>
            </a:r>
          </a:p>
          <a:p>
            <a:pPr marL="0" indent="0">
              <a:buNone/>
            </a:pPr>
            <a:r>
              <a:rPr lang="fr-FR" sz="1800" dirty="0">
                <a:solidFill>
                  <a:schemeClr val="accent2"/>
                </a:solidFill>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1882458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5821</TotalTime>
  <Words>6338</Words>
  <Application>Microsoft Macintosh PowerPoint</Application>
  <PresentationFormat>Grand écran</PresentationFormat>
  <Paragraphs>873</Paragraphs>
  <Slides>57</Slides>
  <Notes>57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57</vt:i4>
      </vt:variant>
    </vt:vector>
  </HeadingPairs>
  <TitlesOfParts>
    <vt:vector size="62" baseType="lpstr">
      <vt:lpstr>Arial</vt:lpstr>
      <vt:lpstr>Calibri</vt:lpstr>
      <vt:lpstr>Calibri Light</vt:lpstr>
      <vt:lpstr>Times New Roman</vt:lpstr>
      <vt:lpstr>Thème Office</vt:lpstr>
      <vt:lpstr>Adverbes et prépositions</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 </vt:lpstr>
      <vt:lpstr>Présentation PowerPoint</vt:lpstr>
      <vt:lpstr>Présentation PowerPoint</vt:lpstr>
      <vt:lpstr> </vt:lpstr>
      <vt:lpstr>Présentation PowerPoint</vt:lpstr>
      <vt:lpstr> </vt:lpstr>
      <vt:lpstr> </vt:lpstr>
      <vt:lpstr>Présentation PowerPoint</vt:lpstr>
      <vt:lpstr> </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 </vt:lpstr>
      <vt:lpstr> </vt:lpstr>
      <vt:lpstr>Présentation PowerPoint</vt:lpstr>
      <vt:lpstr>Présentation PowerPoint</vt:lpstr>
      <vt:lpstr>Présentation PowerPoint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Ponctuer, oraliser</dc:title>
  <dc:creator>Pierre Seve</dc:creator>
  <cp:lastModifiedBy>Pierre Seve</cp:lastModifiedBy>
  <cp:revision>42</cp:revision>
  <cp:lastPrinted>2026-06-24T08:53:04Z</cp:lastPrinted>
  <dcterms:created xsi:type="dcterms:W3CDTF">2023-11-28T21:07:40Z</dcterms:created>
  <dcterms:modified xsi:type="dcterms:W3CDTF">2026-06-24T08:53:12Z</dcterms:modified>
</cp:coreProperties>
</file>