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87" r:id="rId4"/>
    <p:sldId id="258" r:id="rId5"/>
    <p:sldId id="288" r:id="rId6"/>
    <p:sldId id="289" r:id="rId7"/>
    <p:sldId id="290" r:id="rId8"/>
    <p:sldId id="291" r:id="rId9"/>
    <p:sldId id="292" r:id="rId10"/>
    <p:sldId id="266" r:id="rId11"/>
    <p:sldId id="293" r:id="rId12"/>
    <p:sldId id="269" r:id="rId13"/>
    <p:sldId id="279" r:id="rId14"/>
    <p:sldId id="294" r:id="rId15"/>
    <p:sldId id="281" r:id="rId16"/>
    <p:sldId id="282" r:id="rId17"/>
    <p:sldId id="295" r:id="rId18"/>
    <p:sldId id="296" r:id="rId19"/>
    <p:sldId id="297" r:id="rId20"/>
    <p:sldId id="298" r:id="rId21"/>
    <p:sldId id="285" r:id="rId22"/>
    <p:sldId id="299"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1723"/>
    <p:restoredTop sz="72727"/>
  </p:normalViewPr>
  <p:slideViewPr>
    <p:cSldViewPr snapToGrid="0">
      <p:cViewPr varScale="1">
        <p:scale>
          <a:sx n="63" d="100"/>
          <a:sy n="63" d="100"/>
        </p:scale>
        <p:origin x="3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04990-90B1-9944-9347-BA30534B9A9F}" type="datetimeFigureOut">
              <a:rPr lang="fr-FR" smtClean="0"/>
              <a:t>25/05/2026</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31AE9-63BD-2C46-83DF-3F7E40509CED}" type="slidenum">
              <a:rPr lang="fr-FR" smtClean="0"/>
              <a:t>‹N°›</a:t>
            </a:fld>
            <a:endParaRPr lang="fr-FR" dirty="0"/>
          </a:p>
        </p:txBody>
      </p:sp>
    </p:spTree>
    <p:extLst>
      <p:ext uri="{BB962C8B-B14F-4D97-AF65-F5344CB8AC3E}">
        <p14:creationId xmlns:p14="http://schemas.microsoft.com/office/powerpoint/2010/main" val="1959072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LE GROUPE DU VERBE </a:t>
            </a:r>
            <a:r>
              <a:rPr lang="fr-FR" sz="1200" i="1" dirty="0">
                <a:solidFill>
                  <a:schemeClr val="tx1"/>
                </a:solidFill>
                <a:latin typeface="+mn-lt"/>
              </a:rPr>
              <a:t>Distinguer COD et Attribut du sujet</a:t>
            </a:r>
          </a:p>
          <a:p>
            <a:r>
              <a:rPr lang="fr-FR" sz="1200" b="1" i="0" dirty="0">
                <a:solidFill>
                  <a:schemeClr val="tx1"/>
                </a:solidFill>
                <a:latin typeface="+mn-lt"/>
              </a:rPr>
              <a:t>CM2 Comment la grammaire aide-t-elle à comprendre certaines phrases ?</a:t>
            </a:r>
          </a:p>
          <a:p>
            <a:endParaRPr lang="fr-FR" sz="1200" b="1" i="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b="1" i="0" dirty="0"/>
          </a:p>
          <a:p>
            <a:endParaRPr lang="fr-FR" i="0" dirty="0"/>
          </a:p>
          <a:p>
            <a:endParaRPr lang="fr-FR" i="0"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a:t>
            </a:fld>
            <a:endParaRPr lang="fr-FR" dirty="0"/>
          </a:p>
        </p:txBody>
      </p:sp>
    </p:spTree>
    <p:extLst>
      <p:ext uri="{BB962C8B-B14F-4D97-AF65-F5344CB8AC3E}">
        <p14:creationId xmlns:p14="http://schemas.microsoft.com/office/powerpoint/2010/main" val="980285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PHASE 1 – Enrôlement</a:t>
            </a:r>
          </a:p>
          <a:p>
            <a:endParaRPr lang="fr-FR" sz="1200" dirty="0">
              <a:solidFill>
                <a:schemeClr val="tx1"/>
              </a:solidFill>
              <a:latin typeface="+mn-lt"/>
            </a:endParaRPr>
          </a:p>
          <a:p>
            <a:r>
              <a:rPr lang="fr-FR" sz="1200" b="1" dirty="0">
                <a:solidFill>
                  <a:schemeClr val="tx1"/>
                </a:solidFill>
                <a:effectLst/>
                <a:latin typeface="+mn-lt"/>
                <a:ea typeface="Calibri" panose="020F0502020204030204" pitchFamily="34" charset="0"/>
              </a:rPr>
              <a:t>Séparer</a:t>
            </a:r>
            <a:r>
              <a:rPr lang="fr-FR" sz="1200" dirty="0">
                <a:solidFill>
                  <a:schemeClr val="tx1"/>
                </a:solidFill>
                <a:effectLst/>
                <a:latin typeface="+mn-lt"/>
                <a:ea typeface="Calibri" panose="020F0502020204030204" pitchFamily="34" charset="0"/>
              </a:rPr>
              <a:t> la classe en deux groupes sans en avertir les élèves. </a:t>
            </a:r>
          </a:p>
          <a:p>
            <a:r>
              <a:rPr lang="fr-FR" sz="1200" b="1" dirty="0">
                <a:solidFill>
                  <a:schemeClr val="tx1"/>
                </a:solidFill>
                <a:effectLst/>
                <a:latin typeface="+mn-lt"/>
                <a:ea typeface="Calibri" panose="020F0502020204030204" pitchFamily="34" charset="0"/>
              </a:rPr>
              <a:t>Distribuer</a:t>
            </a:r>
            <a:r>
              <a:rPr lang="fr-FR" sz="1200" dirty="0">
                <a:solidFill>
                  <a:schemeClr val="tx1"/>
                </a:solidFill>
                <a:effectLst/>
                <a:latin typeface="+mn-lt"/>
                <a:ea typeface="Calibri" panose="020F0502020204030204" pitchFamily="34" charset="0"/>
              </a:rPr>
              <a:t> à une moitié de classe le texte 1 et à l’autre le texte 2 (cf. </a:t>
            </a:r>
            <a:r>
              <a:rPr lang="fr-FR" sz="1200" i="1" dirty="0">
                <a:solidFill>
                  <a:schemeClr val="tx1"/>
                </a:solidFill>
                <a:effectLst/>
                <a:latin typeface="+mn-lt"/>
                <a:ea typeface="Calibri" panose="020F0502020204030204" pitchFamily="34" charset="0"/>
              </a:rPr>
              <a:t>Fiche photocopiable</a:t>
            </a:r>
            <a:r>
              <a:rPr lang="fr-FR" sz="1200" dirty="0">
                <a:solidFill>
                  <a:schemeClr val="tx1"/>
                </a:solidFill>
                <a:effectLst/>
                <a:latin typeface="+mn-lt"/>
                <a:ea typeface="Calibri" panose="020F0502020204030204" pitchFamily="34" charset="0"/>
              </a:rPr>
              <a:t>) sans signaler que ce n’est pas le même texte. </a:t>
            </a:r>
          </a:p>
          <a:p>
            <a:r>
              <a:rPr lang="fr-FR" sz="1200" b="1" dirty="0">
                <a:solidFill>
                  <a:schemeClr val="tx1"/>
                </a:solidFill>
                <a:effectLst/>
                <a:latin typeface="+mn-lt"/>
                <a:ea typeface="Calibri" panose="020F0502020204030204" pitchFamily="34" charset="0"/>
              </a:rPr>
              <a:t>Donner</a:t>
            </a:r>
            <a:r>
              <a:rPr lang="fr-FR" sz="1200" dirty="0">
                <a:solidFill>
                  <a:schemeClr val="tx1"/>
                </a:solidFill>
                <a:effectLst/>
                <a:latin typeface="+mn-lt"/>
                <a:ea typeface="Calibri" panose="020F0502020204030204" pitchFamily="34" charset="0"/>
              </a:rPr>
              <a:t> </a:t>
            </a:r>
            <a:r>
              <a:rPr lang="fr-FR" sz="1200" b="1" dirty="0">
                <a:solidFill>
                  <a:schemeClr val="tx1"/>
                </a:solidFill>
                <a:effectLst/>
                <a:latin typeface="+mn-lt"/>
                <a:ea typeface="Calibri" panose="020F0502020204030204" pitchFamily="34" charset="0"/>
              </a:rPr>
              <a:t>la consigne </a:t>
            </a:r>
            <a:r>
              <a:rPr lang="fr-FR" sz="1200" dirty="0">
                <a:solidFill>
                  <a:schemeClr val="tx1"/>
                </a:solidFill>
                <a:effectLst/>
                <a:latin typeface="+mn-lt"/>
                <a:ea typeface="Calibri" panose="020F0502020204030204" pitchFamily="34" charset="0"/>
              </a:rPr>
              <a:t>: « Lisez le texte. Ensuite, nous en discuterons.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a:t>
            </a:fld>
            <a:endParaRPr lang="fr-FR" dirty="0"/>
          </a:p>
        </p:txBody>
      </p:sp>
    </p:spTree>
    <p:extLst>
      <p:ext uri="{BB962C8B-B14F-4D97-AF65-F5344CB8AC3E}">
        <p14:creationId xmlns:p14="http://schemas.microsoft.com/office/powerpoint/2010/main" val="831302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Donner la consigne </a:t>
            </a:r>
            <a:r>
              <a:rPr lang="fr-FR" sz="1200" dirty="0">
                <a:solidFill>
                  <a:schemeClr val="tx1"/>
                </a:solidFill>
                <a:effectLst/>
                <a:latin typeface="+mn-lt"/>
                <a:ea typeface="Calibri" panose="020F0502020204030204" pitchFamily="34" charset="0"/>
                <a:cs typeface="Times New Roman" panose="02020603050405020304" pitchFamily="18" charset="0"/>
              </a:rPr>
              <a:t>: « Expliquez sur votre ardoise ce que signifie cette phrase de votre texte.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Réponses possibles selon le texte lu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Texte 1 : Le pivert va préparer un bon repas pour les deux renards et leur ami.</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Texte 2 : Les deux renards vont manger le pivert.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Réaction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Les élèves s’aperçoivent qu’ils n’ont pas la même histoire, pas le même texte et que, donc, cette phrase a ici deux sens différents.</a:t>
            </a:r>
          </a:p>
          <a:p>
            <a:pPr algn="just">
              <a:lnSpc>
                <a:spcPct val="115000"/>
              </a:lnSpc>
              <a:spcAft>
                <a:spcPts val="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200" b="1" dirty="0">
                <a:solidFill>
                  <a:schemeClr val="tx1"/>
                </a:solidFill>
                <a:effectLst/>
                <a:latin typeface="+mn-lt"/>
                <a:ea typeface="Calibri" panose="020F0502020204030204" pitchFamily="34" charset="0"/>
              </a:rPr>
              <a:t>Annoncer</a:t>
            </a:r>
            <a:r>
              <a:rPr lang="fr-FR" sz="1200" dirty="0">
                <a:solidFill>
                  <a:schemeClr val="tx1"/>
                </a:solidFill>
                <a:effectLst/>
                <a:latin typeface="+mn-lt"/>
                <a:ea typeface="Calibri" panose="020F0502020204030204" pitchFamily="34" charset="0"/>
              </a:rPr>
              <a:t> : « Aujourd’hui, on va s’intéresser aux deux sens différents que peut avoir cette phrase. On va voir que c’est une affaire de grammaire. »</a:t>
            </a:r>
            <a:r>
              <a:rPr lang="fr-FR" sz="1200" dirty="0">
                <a:solidFill>
                  <a:schemeClr val="tx1"/>
                </a:solidFill>
                <a:effectLst/>
                <a:latin typeface="+mn-lt"/>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3</a:t>
            </a:fld>
            <a:endParaRPr lang="fr-FR" dirty="0"/>
          </a:p>
        </p:txBody>
      </p:sp>
    </p:spTree>
    <p:extLst>
      <p:ext uri="{BB962C8B-B14F-4D97-AF65-F5344CB8AC3E}">
        <p14:creationId xmlns:p14="http://schemas.microsoft.com/office/powerpoint/2010/main" val="2317392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i="1" dirty="0">
                <a:solidFill>
                  <a:schemeClr val="tx1"/>
                </a:solidFill>
                <a:effectLst/>
                <a:highlight>
                  <a:srgbClr val="D3D3D3"/>
                </a:highlight>
                <a:latin typeface="+mn-lt"/>
                <a:ea typeface="Calibri" panose="020F0502020204030204" pitchFamily="34" charset="0"/>
                <a:cs typeface="Times New Roman" panose="02020603050405020304" pitchFamily="18" charset="0"/>
              </a:rPr>
              <a:t>Observation</a:t>
            </a:r>
            <a:r>
              <a:rPr lang="fr-FR" sz="1200" b="1" dirty="0">
                <a:solidFill>
                  <a:schemeClr val="tx1"/>
                </a:solidFill>
                <a:effectLst/>
                <a:latin typeface="+mn-lt"/>
                <a:ea typeface="Calibri" panose="020F0502020204030204" pitchFamily="34" charset="0"/>
                <a:cs typeface="Times New Roman" panose="02020603050405020304" pitchFamily="18" charset="0"/>
              </a:rPr>
              <a:t> – Comprendre et analyser l’ambigüité</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b="1"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(Faire) lire les deux textes.</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4</a:t>
            </a:fld>
            <a:endParaRPr lang="fr-FR" dirty="0"/>
          </a:p>
        </p:txBody>
      </p:sp>
    </p:spTree>
    <p:extLst>
      <p:ext uri="{BB962C8B-B14F-4D97-AF65-F5344CB8AC3E}">
        <p14:creationId xmlns:p14="http://schemas.microsoft.com/office/powerpoint/2010/main" val="1553725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Qu’est-ce que désigne l’expression ‘un chouette repas’ ?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Dans le texte A où les renards veulent faire une fête, le « chouette repas » c’est les plats que le pivert va cuisiner.</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Dans le texte B où les renards sont affamés, le « chouette repas », c’est le pivert lui-même.</a:t>
            </a:r>
          </a:p>
          <a:p>
            <a:pPr algn="just">
              <a:lnSpc>
                <a:spcPct val="115000"/>
              </a:lnSpc>
              <a:spcAft>
                <a:spcPts val="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est fabriquée cette phrase qui est la même ? Trouvez les groupes de la phrase. »</a:t>
            </a:r>
          </a:p>
          <a:p>
            <a:pPr algn="just">
              <a:lnSpc>
                <a:spcPct val="115000"/>
              </a:lnSpc>
              <a:spcAft>
                <a:spcPts val="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5</a:t>
            </a:fld>
            <a:endParaRPr lang="fr-FR" dirty="0"/>
          </a:p>
        </p:txBody>
      </p:sp>
    </p:spTree>
    <p:extLst>
      <p:ext uri="{BB962C8B-B14F-4D97-AF65-F5344CB8AC3E}">
        <p14:creationId xmlns:p14="http://schemas.microsoft.com/office/powerpoint/2010/main" val="106881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30683-B280-2C74-0879-1B5D771F2FF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745C897-B5E2-31C9-61ED-2DAC5C1473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8C0E327-FDFD-DF0D-D102-69FE06B8850E}"/>
              </a:ext>
            </a:extLst>
          </p:cNvPr>
          <p:cNvSpPr>
            <a:spLocks noGrp="1"/>
          </p:cNvSpPr>
          <p:nvPr>
            <p:ph type="body" idx="1"/>
          </p:nvPr>
        </p:nvSpPr>
        <p:spPr/>
        <p:txBody>
          <a:bodyPr/>
          <a:lstStyle/>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Dans chacune des phrases, quel est le verbe, quels sont les compléments du verbe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BA1CCC16-7772-4E22-3C02-E63AE4BEC9E9}"/>
              </a:ext>
            </a:extLst>
          </p:cNvPr>
          <p:cNvSpPr>
            <a:spLocks noGrp="1"/>
          </p:cNvSpPr>
          <p:nvPr>
            <p:ph type="sldNum" sz="quarter" idx="5"/>
          </p:nvPr>
        </p:nvSpPr>
        <p:spPr/>
        <p:txBody>
          <a:bodyPr/>
          <a:lstStyle/>
          <a:p>
            <a:fld id="{DED31AE9-63BD-2C46-83DF-3F7E40509CED}" type="slidenum">
              <a:rPr lang="fr-FR" smtClean="0"/>
              <a:t>6</a:t>
            </a:fld>
            <a:endParaRPr lang="fr-FR" dirty="0"/>
          </a:p>
        </p:txBody>
      </p:sp>
    </p:spTree>
    <p:extLst>
      <p:ext uri="{BB962C8B-B14F-4D97-AF65-F5344CB8AC3E}">
        <p14:creationId xmlns:p14="http://schemas.microsoft.com/office/powerpoint/2010/main" val="3563284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25B58-A280-96B8-854F-FA86CBFA9CD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6B364E0-3DD2-9B1A-B48D-17AF5C833F1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21D687-042C-14F9-6C7F-606601B532B6}"/>
              </a:ext>
            </a:extLst>
          </p:cNvPr>
          <p:cNvSpPr>
            <a:spLocks noGrp="1"/>
          </p:cNvSpPr>
          <p:nvPr>
            <p:ph type="body" idx="1"/>
          </p:nvPr>
        </p:nvSpPr>
        <p:spPr/>
        <p:txBody>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Quelle est le rôle des compléments du verbe </a:t>
            </a:r>
            <a:r>
              <a:rPr lang="fr-FR" sz="1200" i="1" dirty="0">
                <a:solidFill>
                  <a:schemeClr val="tx1"/>
                </a:solidFill>
                <a:effectLst/>
                <a:latin typeface="+mn-lt"/>
                <a:ea typeface="Calibri" panose="020F0502020204030204" pitchFamily="34" charset="0"/>
                <a:cs typeface="Times New Roman" panose="02020603050405020304" pitchFamily="18" charset="0"/>
              </a:rPr>
              <a:t>un chouette repas</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[Voir diapositive suivante]</a:t>
            </a:r>
          </a:p>
          <a:p>
            <a:endParaRPr lang="fr-FR" dirty="0"/>
          </a:p>
        </p:txBody>
      </p:sp>
      <p:sp>
        <p:nvSpPr>
          <p:cNvPr id="4" name="Espace réservé du numéro de diapositive 3">
            <a:extLst>
              <a:ext uri="{FF2B5EF4-FFF2-40B4-BE49-F238E27FC236}">
                <a16:creationId xmlns:a16="http://schemas.microsoft.com/office/drawing/2014/main" id="{10368CF6-C536-DB72-A2E4-F96957F902F0}"/>
              </a:ext>
            </a:extLst>
          </p:cNvPr>
          <p:cNvSpPr>
            <a:spLocks noGrp="1"/>
          </p:cNvSpPr>
          <p:nvPr>
            <p:ph type="sldNum" sz="quarter" idx="5"/>
          </p:nvPr>
        </p:nvSpPr>
        <p:spPr/>
        <p:txBody>
          <a:bodyPr/>
          <a:lstStyle/>
          <a:p>
            <a:fld id="{DED31AE9-63BD-2C46-83DF-3F7E40509CED}" type="slidenum">
              <a:rPr lang="fr-FR" smtClean="0"/>
              <a:t>7</a:t>
            </a:fld>
            <a:endParaRPr lang="fr-FR" dirty="0"/>
          </a:p>
        </p:txBody>
      </p:sp>
    </p:spTree>
    <p:extLst>
      <p:ext uri="{BB962C8B-B14F-4D97-AF65-F5344CB8AC3E}">
        <p14:creationId xmlns:p14="http://schemas.microsoft.com/office/powerpoint/2010/main" val="1461612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CA5C1-85D6-406F-C474-DBC46333437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3B1AB8-7A28-5C1C-8492-636A33B1ED6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0C998ED-584C-CA01-C3E2-5F120BC4AED0}"/>
              </a:ext>
            </a:extLst>
          </p:cNvPr>
          <p:cNvSpPr>
            <a:spLocks noGrp="1"/>
          </p:cNvSpPr>
          <p:nvPr>
            <p:ph type="body" idx="1"/>
          </p:nvPr>
        </p:nvSpPr>
        <p:spPr/>
        <p:txBody>
          <a:bodyPr/>
          <a:lstStyle/>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Dans la phrase A, </a:t>
            </a:r>
            <a:r>
              <a:rPr lang="fr-FR" sz="1200" i="1" dirty="0">
                <a:solidFill>
                  <a:schemeClr val="tx1"/>
                </a:solidFill>
                <a:effectLst/>
                <a:latin typeface="+mn-lt"/>
                <a:ea typeface="Calibri" panose="020F0502020204030204" pitchFamily="34" charset="0"/>
                <a:cs typeface="Times New Roman" panose="02020603050405020304" pitchFamily="18" charset="0"/>
              </a:rPr>
              <a:t>un chouette repas</a:t>
            </a:r>
            <a:r>
              <a:rPr lang="fr-FR" sz="1200" dirty="0">
                <a:solidFill>
                  <a:schemeClr val="tx1"/>
                </a:solidFill>
                <a:effectLst/>
                <a:latin typeface="+mn-lt"/>
                <a:ea typeface="Calibri" panose="020F0502020204030204" pitchFamily="34" charset="0"/>
                <a:cs typeface="Times New Roman" panose="02020603050405020304" pitchFamily="18" charset="0"/>
              </a:rPr>
              <a:t> est un COD (</a:t>
            </a:r>
            <a:r>
              <a:rPr lang="fr-FR" sz="1200" i="1" dirty="0">
                <a:solidFill>
                  <a:schemeClr val="tx1"/>
                </a:solidFill>
                <a:effectLst/>
                <a:latin typeface="+mn-lt"/>
                <a:ea typeface="Calibri" panose="020F0502020204030204" pitchFamily="34" charset="0"/>
                <a:cs typeface="Times New Roman" panose="02020603050405020304" pitchFamily="18" charset="0"/>
              </a:rPr>
              <a:t>faire qqch</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Dans la phrase B, </a:t>
            </a:r>
            <a:r>
              <a:rPr lang="fr-FR" sz="1200" i="1" dirty="0">
                <a:solidFill>
                  <a:schemeClr val="tx1"/>
                </a:solidFill>
                <a:effectLst/>
                <a:latin typeface="+mn-lt"/>
                <a:ea typeface="Calibri" panose="020F0502020204030204" pitchFamily="34" charset="0"/>
                <a:cs typeface="Times New Roman" panose="02020603050405020304" pitchFamily="18" charset="0"/>
              </a:rPr>
              <a:t>un chouette repas</a:t>
            </a:r>
            <a:r>
              <a:rPr lang="fr-FR" sz="1200" dirty="0">
                <a:solidFill>
                  <a:schemeClr val="tx1"/>
                </a:solidFill>
                <a:effectLst/>
                <a:latin typeface="+mn-lt"/>
                <a:ea typeface="Calibri" panose="020F0502020204030204" pitchFamily="34" charset="0"/>
                <a:cs typeface="Times New Roman" panose="02020603050405020304" pitchFamily="18" charset="0"/>
              </a:rPr>
              <a:t> parle de la même chose que le sujet </a:t>
            </a:r>
            <a:r>
              <a:rPr lang="fr-FR" sz="1200" i="1" dirty="0">
                <a:solidFill>
                  <a:schemeClr val="tx1"/>
                </a:solidFill>
                <a:effectLst/>
                <a:latin typeface="+mn-lt"/>
                <a:ea typeface="Calibri" panose="020F0502020204030204" pitchFamily="34" charset="0"/>
                <a:cs typeface="Times New Roman" panose="02020603050405020304" pitchFamily="18" charset="0"/>
              </a:rPr>
              <a:t>cet oiseau-là</a:t>
            </a:r>
            <a:r>
              <a:rPr lang="fr-FR" sz="1200" dirty="0">
                <a:solidFill>
                  <a:schemeClr val="tx1"/>
                </a:solidFill>
                <a:effectLst/>
                <a:latin typeface="+mn-lt"/>
                <a:ea typeface="Calibri" panose="020F0502020204030204" pitchFamily="34" charset="0"/>
                <a:cs typeface="Times New Roman" panose="02020603050405020304" pitchFamily="18" charset="0"/>
              </a:rPr>
              <a:t>, c’est un attribut du sujet </a:t>
            </a:r>
            <a:r>
              <a:rPr lang="fr-FR" sz="1200" i="1" dirty="0">
                <a:solidFill>
                  <a:schemeClr val="tx1"/>
                </a:solidFill>
                <a:effectLst/>
                <a:latin typeface="+mn-lt"/>
                <a:ea typeface="Calibri" panose="020F0502020204030204" pitchFamily="34" charset="0"/>
                <a:cs typeface="Times New Roman" panose="02020603050405020304" pitchFamily="18" charset="0"/>
              </a:rPr>
              <a:t>cet oiseau-là</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sz="12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Expliquer</a:t>
            </a:r>
            <a:r>
              <a:rPr lang="fr-FR" sz="1200" dirty="0">
                <a:solidFill>
                  <a:schemeClr val="tx1"/>
                </a:solidFill>
                <a:effectLst/>
                <a:latin typeface="+mn-lt"/>
                <a:ea typeface="Calibri" panose="020F0502020204030204" pitchFamily="34" charset="0"/>
                <a:cs typeface="Times New Roman" panose="02020603050405020304" pitchFamily="18" charset="0"/>
              </a:rPr>
              <a:t> : « </a:t>
            </a:r>
            <a:r>
              <a:rPr lang="fr-FR" sz="1200" i="1" dirty="0">
                <a:solidFill>
                  <a:schemeClr val="tx1"/>
                </a:solidFill>
                <a:effectLst/>
                <a:latin typeface="+mn-lt"/>
                <a:ea typeface="Calibri" panose="020F0502020204030204" pitchFamily="34" charset="0"/>
                <a:cs typeface="Times New Roman" panose="02020603050405020304" pitchFamily="18" charset="0"/>
              </a:rPr>
              <a:t>faire</a:t>
            </a:r>
            <a:r>
              <a:rPr lang="fr-FR" sz="1200" dirty="0">
                <a:solidFill>
                  <a:schemeClr val="tx1"/>
                </a:solidFill>
                <a:effectLst/>
                <a:latin typeface="+mn-lt"/>
                <a:ea typeface="Calibri" panose="020F0502020204030204" pitchFamily="34" charset="0"/>
                <a:cs typeface="Times New Roman" panose="02020603050405020304" pitchFamily="18" charset="0"/>
              </a:rPr>
              <a:t> est un verbe qui peut avoir comme complément soit un CO soit un attribut du sujet. Il y a quelques autres comme les verbes comme </a:t>
            </a:r>
            <a:r>
              <a:rPr lang="fr-FR" sz="1200" i="1" dirty="0">
                <a:solidFill>
                  <a:schemeClr val="tx1"/>
                </a:solidFill>
                <a:effectLst/>
                <a:latin typeface="+mn-lt"/>
                <a:ea typeface="Calibri" panose="020F0502020204030204" pitchFamily="34" charset="0"/>
                <a:cs typeface="Times New Roman" panose="02020603050405020304" pitchFamily="18" charset="0"/>
              </a:rPr>
              <a:t>jouer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passer</a:t>
            </a:r>
            <a:r>
              <a:rPr lang="fr-FR" sz="1200" dirty="0">
                <a:solidFill>
                  <a:schemeClr val="tx1"/>
                </a:solidFill>
                <a:effectLst/>
                <a:latin typeface="+mn-lt"/>
                <a:ea typeface="Calibri" panose="020F0502020204030204" pitchFamily="34" charset="0"/>
                <a:cs typeface="Times New Roman" panose="02020603050405020304" pitchFamily="18" charset="0"/>
              </a:rPr>
              <a:t>… qui peuvent avoir soit un CO soit un attribut du sujet comme complément. Vous en aviez vu dans la leçon CM1-23 </a:t>
            </a:r>
            <a:r>
              <a:rPr lang="fr-FR" sz="1200" i="1" dirty="0">
                <a:solidFill>
                  <a:schemeClr val="tx1"/>
                </a:solidFill>
                <a:effectLst/>
                <a:latin typeface="+mn-lt"/>
                <a:ea typeface="Calibri" panose="020F0502020204030204" pitchFamily="34" charset="0"/>
                <a:cs typeface="Times New Roman" panose="02020603050405020304" pitchFamily="18" charset="0"/>
              </a:rPr>
              <a:t>Yanis est-il une truffe ?</a:t>
            </a:r>
            <a:r>
              <a:rPr lang="fr-FR" sz="1200" dirty="0">
                <a:solidFill>
                  <a:schemeClr val="tx1"/>
                </a:solidFill>
                <a:effectLst/>
                <a:latin typeface="+mn-lt"/>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a:extLst>
              <a:ext uri="{FF2B5EF4-FFF2-40B4-BE49-F238E27FC236}">
                <a16:creationId xmlns:a16="http://schemas.microsoft.com/office/drawing/2014/main" id="{4E4F65C3-D747-1D29-8BEE-E03AFC1F3827}"/>
              </a:ext>
            </a:extLst>
          </p:cNvPr>
          <p:cNvSpPr>
            <a:spLocks noGrp="1"/>
          </p:cNvSpPr>
          <p:nvPr>
            <p:ph type="sldNum" sz="quarter" idx="5"/>
          </p:nvPr>
        </p:nvSpPr>
        <p:spPr/>
        <p:txBody>
          <a:bodyPr/>
          <a:lstStyle/>
          <a:p>
            <a:fld id="{DED31AE9-63BD-2C46-83DF-3F7E40509CED}" type="slidenum">
              <a:rPr lang="fr-FR" smtClean="0"/>
              <a:t>8</a:t>
            </a:fld>
            <a:endParaRPr lang="fr-FR" dirty="0"/>
          </a:p>
        </p:txBody>
      </p:sp>
    </p:spTree>
    <p:extLst>
      <p:ext uri="{BB962C8B-B14F-4D97-AF65-F5344CB8AC3E}">
        <p14:creationId xmlns:p14="http://schemas.microsoft.com/office/powerpoint/2010/main" val="3471664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DD3FD-9341-C853-8B69-7601AA5838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0BEBAD-32FE-A6B4-2D4C-32C8D1DB22E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2817A6-CEB7-4C2C-26B8-C2C98507F375}"/>
              </a:ext>
            </a:extLst>
          </p:cNvPr>
          <p:cNvSpPr>
            <a:spLocks noGrp="1"/>
          </p:cNvSpPr>
          <p:nvPr>
            <p:ph type="body" idx="1"/>
          </p:nvPr>
        </p:nvSpPr>
        <p:spPr/>
        <p:txBody>
          <a:bodyPr/>
          <a:lstStyle/>
          <a:p>
            <a:r>
              <a:rPr lang="fr-FR" sz="1200" b="1" dirty="0">
                <a:solidFill>
                  <a:schemeClr val="tx1"/>
                </a:solidFill>
                <a:latin typeface="+mn-lt"/>
              </a:rPr>
              <a:t>Revenir</a:t>
            </a:r>
            <a:r>
              <a:rPr lang="fr-FR" sz="1200" dirty="0">
                <a:solidFill>
                  <a:schemeClr val="tx1"/>
                </a:solidFill>
                <a:latin typeface="+mn-lt"/>
              </a:rPr>
              <a:t> à l’enrôlement</a:t>
            </a:r>
          </a:p>
          <a:p>
            <a:pPr algn="just">
              <a:lnSpc>
                <a:spcPct val="115000"/>
              </a:lnSpc>
              <a:spcAft>
                <a:spcPts val="1000"/>
              </a:spcAft>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Comment la grammaire explique-t- elle les deux sens de cette phrase ? »</a:t>
            </a:r>
          </a:p>
          <a:p>
            <a:pPr algn="just">
              <a:lnSpc>
                <a:spcPct val="115000"/>
              </a:lnSpc>
              <a:spcAft>
                <a:spcPts val="1000"/>
              </a:spcAft>
            </a:pPr>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1000"/>
              </a:spcAft>
            </a:pPr>
            <a:r>
              <a:rPr lang="fr-FR" sz="1200" i="1" dirty="0">
                <a:solidFill>
                  <a:schemeClr val="tx1"/>
                </a:solidFill>
                <a:effectLst/>
                <a:latin typeface="+mn-lt"/>
                <a:ea typeface="Calibri" panose="020F0502020204030204" pitchFamily="34" charset="0"/>
                <a:cs typeface="Times New Roman" panose="02020603050405020304" pitchFamily="18" charset="0"/>
              </a:rPr>
              <a:t>un chouette repas </a:t>
            </a:r>
            <a:r>
              <a:rPr lang="fr-FR" sz="1200" dirty="0">
                <a:solidFill>
                  <a:schemeClr val="tx1"/>
                </a:solidFill>
                <a:effectLst/>
                <a:latin typeface="+mn-lt"/>
                <a:ea typeface="Calibri" panose="020F0502020204030204" pitchFamily="34" charset="0"/>
                <a:cs typeface="Times New Roman" panose="02020603050405020304" pitchFamily="18" charset="0"/>
              </a:rPr>
              <a:t>est soit un COD, et c’est alors l’oiseau qui prépare un chouette repas, soit un attribut du sujet, et c’est alors l’oiseau qui va servir de repas.</a:t>
            </a:r>
          </a:p>
          <a:p>
            <a:endParaRPr lang="fr-FR" dirty="0"/>
          </a:p>
        </p:txBody>
      </p:sp>
      <p:sp>
        <p:nvSpPr>
          <p:cNvPr id="4" name="Espace réservé du numéro de diapositive 3">
            <a:extLst>
              <a:ext uri="{FF2B5EF4-FFF2-40B4-BE49-F238E27FC236}">
                <a16:creationId xmlns:a16="http://schemas.microsoft.com/office/drawing/2014/main" id="{58E683E2-0C8F-C84A-AA34-853C7934C196}"/>
              </a:ext>
            </a:extLst>
          </p:cNvPr>
          <p:cNvSpPr>
            <a:spLocks noGrp="1"/>
          </p:cNvSpPr>
          <p:nvPr>
            <p:ph type="sldNum" sz="quarter" idx="5"/>
          </p:nvPr>
        </p:nvSpPr>
        <p:spPr/>
        <p:txBody>
          <a:bodyPr/>
          <a:lstStyle/>
          <a:p>
            <a:fld id="{DED31AE9-63BD-2C46-83DF-3F7E40509CED}" type="slidenum">
              <a:rPr lang="fr-FR" smtClean="0"/>
              <a:t>9</a:t>
            </a:fld>
            <a:endParaRPr lang="fr-FR" dirty="0"/>
          </a:p>
        </p:txBody>
      </p:sp>
    </p:spTree>
    <p:extLst>
      <p:ext uri="{BB962C8B-B14F-4D97-AF65-F5344CB8AC3E}">
        <p14:creationId xmlns:p14="http://schemas.microsoft.com/office/powerpoint/2010/main" val="1418099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Reformuler </a:t>
            </a:r>
            <a:r>
              <a:rPr lang="fr-FR" sz="1200" dirty="0">
                <a:solidFill>
                  <a:schemeClr val="tx1"/>
                </a:solidFill>
                <a:effectLst/>
                <a:latin typeface="+mn-lt"/>
                <a:ea typeface="Calibri" panose="020F0502020204030204" pitchFamily="34" charset="0"/>
                <a:cs typeface="Times New Roman" panose="02020603050405020304" pitchFamily="18" charset="0"/>
              </a:rPr>
              <a:t>avec les élèves ce qu’on a révisé :</a:t>
            </a:r>
          </a:p>
          <a:p>
            <a:endParaRPr lang="fr-FR" sz="1200" dirty="0">
              <a:solidFill>
                <a:schemeClr val="tx1"/>
              </a:solidFill>
              <a:latin typeface="+mn-lt"/>
            </a:endParaRPr>
          </a:p>
          <a:p>
            <a:pPr algn="just">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Il y a parfois des phrases ambigües que l’on a du mal à comprendre parce que le verbe peut avoir pour complément soit un COD soit un attribut du sujet. Si on hésite, il faut réfléchir si le complément du verbe parle du sujet ou s’il parle d’autre chose que le sujet.</a:t>
            </a:r>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10</a:t>
            </a:fld>
            <a:endParaRPr lang="fr-FR" dirty="0"/>
          </a:p>
        </p:txBody>
      </p:sp>
    </p:spTree>
    <p:extLst>
      <p:ext uri="{BB962C8B-B14F-4D97-AF65-F5344CB8AC3E}">
        <p14:creationId xmlns:p14="http://schemas.microsoft.com/office/powerpoint/2010/main" val="3590826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Distribuer</a:t>
            </a:r>
            <a:r>
              <a:rPr lang="fr-FR" dirty="0"/>
              <a:t> la trace écrite (voir </a:t>
            </a:r>
            <a:r>
              <a:rPr lang="fr-FR" i="1" dirty="0"/>
              <a:t>Fiche photocopiable</a:t>
            </a:r>
            <a:r>
              <a:rPr lang="fr-FR" dirty="0"/>
              <a:t>)</a:t>
            </a:r>
          </a:p>
          <a:p>
            <a:endParaRPr lang="fr-FR" dirty="0"/>
          </a:p>
          <a:p>
            <a:r>
              <a:rPr lang="fr-FR" dirty="0"/>
              <a:t>Avec votre crayon vert, soulignez les groupes sujets.</a:t>
            </a:r>
          </a:p>
          <a:p>
            <a:r>
              <a:rPr lang="fr-FR" dirty="0"/>
              <a:t>Avec votre crayon rouge, soulignez les groupes du verbe. Soulignez d’un second trait les compléments du verbe. Vous pouvez repasser sur l’entour des bulles.</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11</a:t>
            </a:fld>
            <a:endParaRPr lang="fr-FR" dirty="0"/>
          </a:p>
        </p:txBody>
      </p:sp>
    </p:spTree>
    <p:extLst>
      <p:ext uri="{BB962C8B-B14F-4D97-AF65-F5344CB8AC3E}">
        <p14:creationId xmlns:p14="http://schemas.microsoft.com/office/powerpoint/2010/main" val="2964642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0000"/>
                </a:solidFill>
                <a:effectLst/>
                <a:latin typeface="+mn-lt"/>
                <a:ea typeface="Calibri" panose="020F0502020204030204" pitchFamily="34" charset="0"/>
                <a:cs typeface="Times New Roman" panose="02020603050405020304" pitchFamily="18" charset="0"/>
              </a:rPr>
              <a:t>Ces exercices peuvent être faits aussi bien à l’oral collectivement qu’à l’écrit.</a:t>
            </a:r>
            <a:endParaRPr lang="fr-FR" sz="1200" dirty="0">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12</a:t>
            </a:fld>
            <a:endParaRPr lang="fr-FR" dirty="0"/>
          </a:p>
        </p:txBody>
      </p:sp>
    </p:spTree>
    <p:extLst>
      <p:ext uri="{BB962C8B-B14F-4D97-AF65-F5344CB8AC3E}">
        <p14:creationId xmlns:p14="http://schemas.microsoft.com/office/powerpoint/2010/main" val="411210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13</a:t>
            </a:fld>
            <a:endParaRPr lang="fr-FR" dirty="0"/>
          </a:p>
        </p:txBody>
      </p:sp>
    </p:spTree>
    <p:extLst>
      <p:ext uri="{BB962C8B-B14F-4D97-AF65-F5344CB8AC3E}">
        <p14:creationId xmlns:p14="http://schemas.microsoft.com/office/powerpoint/2010/main" val="912344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69BD6-3ED1-9A36-423B-D2DDF81D168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6EF728-1313-649A-5D4B-196380C9EC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D666AA1-B420-7499-FDAB-7F935ADC9D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Calibri" panose="020F0502020204030204" pitchFamily="34" charset="0"/>
                <a:cs typeface="Times New Roman" panose="02020603050405020304" pitchFamily="18" charset="0"/>
              </a:rPr>
              <a:t>Quand la petite fille parle à sa mère, on doit mettre des guillemets. Après les guillemets, on met une virgule pour bien séparer la petite fille qui parle et le narrateur qui parle. On met un point avant </a:t>
            </a:r>
            <a:r>
              <a:rPr lang="fr-FR" sz="1200" i="1" dirty="0">
                <a:solidFill>
                  <a:schemeClr val="tx1"/>
                </a:solidFill>
                <a:effectLst/>
                <a:latin typeface="+mn-lt"/>
                <a:ea typeface="Calibri" panose="020F0502020204030204" pitchFamily="34" charset="0"/>
                <a:cs typeface="Times New Roman" panose="02020603050405020304" pitchFamily="18" charset="0"/>
              </a:rPr>
              <a:t>sa mère</a:t>
            </a:r>
            <a:r>
              <a:rPr lang="fr-FR" sz="1200" dirty="0">
                <a:solidFill>
                  <a:schemeClr val="tx1"/>
                </a:solidFill>
                <a:effectLst/>
                <a:latin typeface="+mn-lt"/>
                <a:ea typeface="Calibri" panose="020F0502020204030204" pitchFamily="34" charset="0"/>
                <a:cs typeface="Times New Roman" panose="02020603050405020304" pitchFamily="18" charset="0"/>
              </a:rPr>
              <a:t> parce que c’est une nouvelle phrase qui commence, le narrateur parle désormais de la mère. Avant </a:t>
            </a:r>
            <a:r>
              <a:rPr lang="fr-FR" sz="1200" i="1" dirty="0">
                <a:solidFill>
                  <a:schemeClr val="tx1"/>
                </a:solidFill>
                <a:effectLst/>
                <a:latin typeface="+mn-lt"/>
                <a:ea typeface="Calibri" panose="020F0502020204030204" pitchFamily="34" charset="0"/>
                <a:cs typeface="Times New Roman" panose="02020603050405020304" pitchFamily="18" charset="0"/>
              </a:rPr>
              <a:t>Tu la regarderas</a:t>
            </a:r>
            <a:r>
              <a:rPr lang="fr-FR" sz="1200" dirty="0">
                <a:solidFill>
                  <a:schemeClr val="tx1"/>
                </a:solidFill>
                <a:effectLst/>
                <a:latin typeface="+mn-lt"/>
                <a:ea typeface="Calibri" panose="020F0502020204030204" pitchFamily="34" charset="0"/>
                <a:cs typeface="Times New Roman" panose="02020603050405020304" pitchFamily="18" charset="0"/>
              </a:rPr>
              <a:t>, on met un point parce que c’est une nouvelle phrase qui commence, c’est la mère désormais qui parle. On met également des guillemets parce que c’est la mère qui parle à sa fille. </a:t>
            </a:r>
          </a:p>
          <a:p>
            <a:endParaRPr lang="fr-FR" dirty="0"/>
          </a:p>
        </p:txBody>
      </p:sp>
      <p:sp>
        <p:nvSpPr>
          <p:cNvPr id="4" name="Espace réservé du numéro de diapositive 3">
            <a:extLst>
              <a:ext uri="{FF2B5EF4-FFF2-40B4-BE49-F238E27FC236}">
                <a16:creationId xmlns:a16="http://schemas.microsoft.com/office/drawing/2014/main" id="{69BBE40A-CEAD-A774-C284-70753569A912}"/>
              </a:ext>
            </a:extLst>
          </p:cNvPr>
          <p:cNvSpPr>
            <a:spLocks noGrp="1"/>
          </p:cNvSpPr>
          <p:nvPr>
            <p:ph type="sldNum" sz="quarter" idx="5"/>
          </p:nvPr>
        </p:nvSpPr>
        <p:spPr/>
        <p:txBody>
          <a:bodyPr/>
          <a:lstStyle/>
          <a:p>
            <a:fld id="{DED31AE9-63BD-2C46-83DF-3F7E40509CED}" type="slidenum">
              <a:rPr lang="fr-FR" smtClean="0"/>
              <a:t>14</a:t>
            </a:fld>
            <a:endParaRPr lang="fr-FR"/>
          </a:p>
        </p:txBody>
      </p:sp>
    </p:spTree>
    <p:extLst>
      <p:ext uri="{BB962C8B-B14F-4D97-AF65-F5344CB8AC3E}">
        <p14:creationId xmlns:p14="http://schemas.microsoft.com/office/powerpoint/2010/main" val="1576922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 </a:t>
            </a: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15</a:t>
            </a:fld>
            <a:endParaRPr lang="fr-FR"/>
          </a:p>
        </p:txBody>
      </p:sp>
    </p:spTree>
    <p:extLst>
      <p:ext uri="{BB962C8B-B14F-4D97-AF65-F5344CB8AC3E}">
        <p14:creationId xmlns:p14="http://schemas.microsoft.com/office/powerpoint/2010/main" val="2077802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 </a:t>
            </a:r>
            <a:r>
              <a:rPr lang="fr-FR" sz="1200" b="1" dirty="0">
                <a:solidFill>
                  <a:schemeClr val="tx1"/>
                </a:solidFill>
                <a:effectLst/>
                <a:latin typeface="+mn-lt"/>
                <a:ea typeface="Calibri" panose="020F0502020204030204" pitchFamily="34" charset="0"/>
                <a:cs typeface="Times New Roman" panose="02020603050405020304" pitchFamily="18" charset="0"/>
              </a:rPr>
              <a:t>s’éclate </a:t>
            </a:r>
            <a:r>
              <a:rPr lang="fr-FR" sz="1200" dirty="0">
                <a:solidFill>
                  <a:schemeClr val="tx1"/>
                </a:solidFill>
                <a:effectLst/>
                <a:latin typeface="+mn-lt"/>
                <a:ea typeface="Calibri" panose="020F0502020204030204" pitchFamily="34" charset="0"/>
                <a:cs typeface="Times New Roman" panose="02020603050405020304" pitchFamily="18" charset="0"/>
              </a:rPr>
              <a:t>s’écrit avec accent parce que la seconde consonne est un </a:t>
            </a:r>
            <a:r>
              <a:rPr lang="fr-FR" sz="1200" i="1" dirty="0">
                <a:solidFill>
                  <a:schemeClr val="tx1"/>
                </a:solidFill>
                <a:effectLst/>
                <a:latin typeface="+mn-lt"/>
                <a:ea typeface="Calibri" panose="020F0502020204030204" pitchFamily="34" charset="0"/>
                <a:cs typeface="Times New Roman" panose="02020603050405020304" pitchFamily="18" charset="0"/>
              </a:rPr>
              <a:t>-l-.</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1000"/>
              </a:spcAft>
            </a:pPr>
            <a:r>
              <a:rPr lang="fr-FR" sz="1200" dirty="0">
                <a:solidFill>
                  <a:schemeClr val="tx1"/>
                </a:solidFill>
                <a:effectLst/>
                <a:latin typeface="+mn-lt"/>
                <a:ea typeface="Calibri" panose="020F0502020204030204" pitchFamily="34" charset="0"/>
                <a:cs typeface="Times New Roman" panose="02020603050405020304" pitchFamily="18" charset="0"/>
              </a:rPr>
              <a:t>Après le </a:t>
            </a:r>
            <a:r>
              <a:rPr lang="fr-FR" sz="1200" dirty="0">
                <a:solidFill>
                  <a:schemeClr val="tx1"/>
                </a:solidFill>
                <a:effectLst/>
                <a:latin typeface="+mn-lt"/>
                <a:ea typeface="Times New Roman" panose="02020603050405020304" pitchFamily="18" charset="0"/>
                <a:cs typeface="Times New Roman" panose="02020603050405020304" pitchFamily="18" charset="0"/>
              </a:rPr>
              <a:t>[e], il y a deux consonnes, le </a:t>
            </a:r>
            <a:r>
              <a:rPr lang="fr-FR" sz="1200" i="1" dirty="0">
                <a:solidFill>
                  <a:schemeClr val="tx1"/>
                </a:solidFill>
                <a:effectLst/>
                <a:latin typeface="+mn-lt"/>
                <a:ea typeface="Times New Roman" panose="02020603050405020304" pitchFamily="18" charset="0"/>
                <a:cs typeface="Times New Roman" panose="02020603050405020304" pitchFamily="18" charset="0"/>
              </a:rPr>
              <a:t>-e-</a:t>
            </a:r>
            <a:r>
              <a:rPr lang="fr-FR" sz="1200" dirty="0">
                <a:solidFill>
                  <a:schemeClr val="tx1"/>
                </a:solidFill>
                <a:effectLst/>
                <a:latin typeface="+mn-lt"/>
                <a:ea typeface="Times New Roman" panose="02020603050405020304" pitchFamily="18" charset="0"/>
                <a:cs typeface="Times New Roman" panose="02020603050405020304" pitchFamily="18" charset="0"/>
              </a:rPr>
              <a:t> devrait ne pas prendre d’accent. Mais comme la deuxième consonne est un</a:t>
            </a:r>
            <a:r>
              <a:rPr lang="fr-FR" sz="1200" i="1" dirty="0">
                <a:solidFill>
                  <a:schemeClr val="tx1"/>
                </a:solidFill>
                <a:effectLst/>
                <a:latin typeface="+mn-lt"/>
                <a:ea typeface="Calibri" panose="020F0502020204030204" pitchFamily="34" charset="0"/>
                <a:cs typeface="Times New Roman" panose="02020603050405020304" pitchFamily="18" charset="0"/>
              </a:rPr>
              <a:t>-l-, </a:t>
            </a:r>
            <a:r>
              <a:rPr lang="fr-FR" sz="1200" dirty="0">
                <a:solidFill>
                  <a:schemeClr val="tx1"/>
                </a:solidFill>
                <a:effectLst/>
                <a:latin typeface="+mn-lt"/>
                <a:ea typeface="Times New Roman" panose="02020603050405020304" pitchFamily="18" charset="0"/>
                <a:cs typeface="Times New Roman" panose="02020603050405020304" pitchFamily="18" charset="0"/>
              </a:rPr>
              <a:t>le </a:t>
            </a:r>
            <a:r>
              <a:rPr lang="fr-FR" sz="1200" i="1" dirty="0">
                <a:solidFill>
                  <a:schemeClr val="tx1"/>
                </a:solidFill>
                <a:effectLst/>
                <a:latin typeface="+mn-lt"/>
                <a:ea typeface="Times New Roman" panose="02020603050405020304" pitchFamily="18" charset="0"/>
                <a:cs typeface="Times New Roman" panose="02020603050405020304" pitchFamily="18" charset="0"/>
              </a:rPr>
              <a:t>-e-</a:t>
            </a:r>
            <a:r>
              <a:rPr lang="fr-FR" sz="1200" dirty="0">
                <a:solidFill>
                  <a:schemeClr val="tx1"/>
                </a:solidFill>
                <a:effectLst/>
                <a:latin typeface="+mn-lt"/>
                <a:ea typeface="Times New Roman" panose="02020603050405020304" pitchFamily="18" charset="0"/>
                <a:cs typeface="Times New Roman" panose="02020603050405020304" pitchFamily="18" charset="0"/>
              </a:rPr>
              <a:t> prend quand même un accent.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16</a:t>
            </a:fld>
            <a:endParaRPr lang="fr-FR"/>
          </a:p>
        </p:txBody>
      </p:sp>
    </p:spTree>
    <p:extLst>
      <p:ext uri="{BB962C8B-B14F-4D97-AF65-F5344CB8AC3E}">
        <p14:creationId xmlns:p14="http://schemas.microsoft.com/office/powerpoint/2010/main" val="1514598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17</a:t>
            </a:fld>
            <a:endParaRPr lang="fr-FR" dirty="0"/>
          </a:p>
        </p:txBody>
      </p:sp>
    </p:spTree>
    <p:extLst>
      <p:ext uri="{BB962C8B-B14F-4D97-AF65-F5344CB8AC3E}">
        <p14:creationId xmlns:p14="http://schemas.microsoft.com/office/powerpoint/2010/main" val="2514053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18</a:t>
            </a:fld>
            <a:endParaRPr lang="fr-FR" dirty="0"/>
          </a:p>
        </p:txBody>
      </p:sp>
    </p:spTree>
    <p:extLst>
      <p:ext uri="{BB962C8B-B14F-4D97-AF65-F5344CB8AC3E}">
        <p14:creationId xmlns:p14="http://schemas.microsoft.com/office/powerpoint/2010/main" val="1751103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19</a:t>
            </a:fld>
            <a:endParaRPr lang="fr-FR" dirty="0"/>
          </a:p>
        </p:txBody>
      </p:sp>
    </p:spTree>
    <p:extLst>
      <p:ext uri="{BB962C8B-B14F-4D97-AF65-F5344CB8AC3E}">
        <p14:creationId xmlns:p14="http://schemas.microsoft.com/office/powerpoint/2010/main" val="2033225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1000"/>
              </a:spcAft>
            </a:pPr>
            <a:r>
              <a:rPr lang="fr-FR" sz="1200" i="1" dirty="0">
                <a:solidFill>
                  <a:schemeClr val="tx1"/>
                </a:solidFill>
                <a:effectLst/>
                <a:latin typeface="+mn-lt"/>
                <a:ea typeface="Calibri" panose="020F0502020204030204" pitchFamily="34" charset="0"/>
                <a:cs typeface="Times New Roman" panose="02020603050405020304" pitchFamily="18" charset="0"/>
              </a:rPr>
              <a:t>Il pleuvait tellement que la course a fini </a:t>
            </a:r>
            <a:r>
              <a:rPr lang="fr-FR" sz="1200" i="1" u="sng" dirty="0">
                <a:solidFill>
                  <a:schemeClr val="tx1"/>
                </a:solidFill>
                <a:effectLst/>
                <a:latin typeface="+mn-lt"/>
                <a:ea typeface="Calibri" panose="020F0502020204030204" pitchFamily="34" charset="0"/>
                <a:cs typeface="Times New Roman" panose="02020603050405020304" pitchFamily="18" charset="0"/>
              </a:rPr>
              <a:t>dans la boue</a:t>
            </a:r>
            <a:r>
              <a:rPr lang="fr-FR" sz="1200" dirty="0">
                <a:solidFill>
                  <a:schemeClr val="tx1"/>
                </a:solidFill>
                <a:effectLst/>
                <a:latin typeface="+mn-lt"/>
                <a:ea typeface="Calibri" panose="020F0502020204030204" pitchFamily="34" charset="0"/>
                <a:cs typeface="Times New Roman" panose="02020603050405020304" pitchFamily="18" charset="0"/>
              </a:rPr>
              <a:t> : complément circonstanciel de verbe. C’est l’étiquette </a:t>
            </a:r>
            <a:r>
              <a:rPr lang="fr-FR" sz="1200" i="1" dirty="0">
                <a:solidFill>
                  <a:schemeClr val="tx1"/>
                </a:solidFill>
                <a:effectLst/>
                <a:latin typeface="+mn-lt"/>
                <a:ea typeface="Calibri" panose="020F0502020204030204" pitchFamily="34" charset="0"/>
                <a:cs typeface="Times New Roman" panose="02020603050405020304" pitchFamily="18" charset="0"/>
              </a:rPr>
              <a:t>finir qq part.</a:t>
            </a:r>
            <a:r>
              <a:rPr lang="fr-FR" sz="1200" dirty="0">
                <a:solidFill>
                  <a:schemeClr val="tx1"/>
                </a:solidFill>
                <a:effectLst/>
                <a:latin typeface="+mn-lt"/>
                <a:ea typeface="Calibri" panose="020F0502020204030204" pitchFamily="34" charset="0"/>
                <a:cs typeface="Times New Roman" panose="02020603050405020304" pitchFamily="18" charset="0"/>
              </a:rPr>
              <a:t> S’il n’y avait pas ce complément de lieu, le verbe aurait un autre sens.</a:t>
            </a:r>
          </a:p>
          <a:p>
            <a:pPr algn="just">
              <a:lnSpc>
                <a:spcPct val="115000"/>
              </a:lnSpc>
              <a:spcAft>
                <a:spcPts val="1000"/>
              </a:spcAft>
            </a:pPr>
            <a:r>
              <a:rPr lang="fr-FR" sz="1200" i="1" dirty="0">
                <a:solidFill>
                  <a:schemeClr val="tx1"/>
                </a:solidFill>
                <a:effectLst/>
                <a:latin typeface="+mn-lt"/>
                <a:ea typeface="Calibri" panose="020F0502020204030204" pitchFamily="34" charset="0"/>
                <a:cs typeface="Times New Roman" panose="02020603050405020304" pitchFamily="18" charset="0"/>
              </a:rPr>
              <a:t>Ma tante a fini </a:t>
            </a:r>
            <a:r>
              <a:rPr lang="fr-FR" sz="1200" i="1" u="sng" dirty="0">
                <a:solidFill>
                  <a:schemeClr val="tx1"/>
                </a:solidFill>
                <a:effectLst/>
                <a:latin typeface="+mn-lt"/>
                <a:ea typeface="Calibri" panose="020F0502020204030204" pitchFamily="34" charset="0"/>
                <a:cs typeface="Times New Roman" panose="02020603050405020304" pitchFamily="18" charset="0"/>
              </a:rPr>
              <a:t>le semi-marathon</a:t>
            </a:r>
            <a:r>
              <a:rPr lang="fr-FR" sz="1200" dirty="0">
                <a:solidFill>
                  <a:schemeClr val="tx1"/>
                </a:solidFill>
                <a:effectLst/>
                <a:latin typeface="+mn-lt"/>
                <a:ea typeface="Calibri" panose="020F0502020204030204" pitchFamily="34" charset="0"/>
                <a:cs typeface="Times New Roman" panose="02020603050405020304" pitchFamily="18" charset="0"/>
              </a:rPr>
              <a:t> : COD</a:t>
            </a:r>
          </a:p>
          <a:p>
            <a:pPr algn="just">
              <a:lnSpc>
                <a:spcPct val="115000"/>
              </a:lnSpc>
              <a:spcAft>
                <a:spcPts val="1000"/>
              </a:spcAft>
            </a:pPr>
            <a:r>
              <a:rPr lang="fr-FR" sz="1200" i="1" dirty="0">
                <a:solidFill>
                  <a:schemeClr val="tx1"/>
                </a:solidFill>
                <a:effectLst/>
                <a:latin typeface="+mn-lt"/>
                <a:ea typeface="Calibri" panose="020F0502020204030204" pitchFamily="34" charset="0"/>
                <a:cs typeface="Times New Roman" panose="02020603050405020304" pitchFamily="18" charset="0"/>
              </a:rPr>
              <a:t>elle a fini </a:t>
            </a:r>
            <a:r>
              <a:rPr lang="fr-FR" sz="1200" i="1" u="sng" dirty="0">
                <a:solidFill>
                  <a:schemeClr val="tx1"/>
                </a:solidFill>
                <a:effectLst/>
                <a:latin typeface="+mn-lt"/>
                <a:ea typeface="Calibri" panose="020F0502020204030204" pitchFamily="34" charset="0"/>
                <a:cs typeface="Times New Roman" panose="02020603050405020304" pitchFamily="18" charset="0"/>
              </a:rPr>
              <a:t>avant-dernière</a:t>
            </a:r>
            <a:r>
              <a:rPr lang="fr-FR" sz="1200" dirty="0">
                <a:solidFill>
                  <a:schemeClr val="tx1"/>
                </a:solidFill>
                <a:effectLst/>
                <a:latin typeface="+mn-lt"/>
                <a:ea typeface="Calibri" panose="020F0502020204030204" pitchFamily="34" charset="0"/>
                <a:cs typeface="Times New Roman" panose="02020603050405020304" pitchFamily="18" charset="0"/>
              </a:rPr>
              <a:t> : attribut du sujet. Ça parle de la même personne que le sujet.</a:t>
            </a: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20</a:t>
            </a:fld>
            <a:endParaRPr lang="fr-FR" dirty="0"/>
          </a:p>
        </p:txBody>
      </p:sp>
    </p:spTree>
    <p:extLst>
      <p:ext uri="{BB962C8B-B14F-4D97-AF65-F5344CB8AC3E}">
        <p14:creationId xmlns:p14="http://schemas.microsoft.com/office/powerpoint/2010/main" val="1193281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Éventuellement, donner </a:t>
            </a:r>
            <a:r>
              <a:rPr lang="fr-FR" sz="1200" i="1" dirty="0">
                <a:solidFill>
                  <a:schemeClr val="tx1"/>
                </a:solidFill>
                <a:effectLst/>
                <a:latin typeface="+mn-lt"/>
                <a:ea typeface="Calibri" panose="020F0502020204030204" pitchFamily="34" charset="0"/>
                <a:cs typeface="Times New Roman" panose="02020603050405020304" pitchFamily="18" charset="0"/>
              </a:rPr>
              <a:t>tinter</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rythme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lnSpc>
                <a:spcPct val="115000"/>
              </a:lnSpc>
              <a:spcAft>
                <a:spcPts val="0"/>
              </a:spcAft>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Certains soirs, le pigeon et la tourterelle se posaient près du musicien, tandis que les glaçons de son verre tintaient doucement au rythme de la guitare.</a:t>
            </a:r>
          </a:p>
          <a:p>
            <a:pPr>
              <a:spcAft>
                <a:spcPts val="0"/>
              </a:spcAft>
            </a:pPr>
            <a:endParaRPr lang="fr-FR" sz="1200" dirty="0">
              <a:solidFill>
                <a:schemeClr val="tx1"/>
              </a:solidFill>
              <a:latin typeface="+mn-lt"/>
            </a:endParaRPr>
          </a:p>
          <a:p>
            <a:pPr algn="just">
              <a:lnSpc>
                <a:spcPct val="115000"/>
              </a:lnSpc>
              <a:spcAft>
                <a:spcPts val="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 déterminant </a:t>
            </a:r>
            <a:r>
              <a:rPr lang="fr-FR" sz="1200" i="1" dirty="0">
                <a:solidFill>
                  <a:schemeClr val="tx1"/>
                </a:solidFill>
                <a:effectLst/>
                <a:latin typeface="+mn-lt"/>
                <a:ea typeface="Calibri" panose="020F0502020204030204" pitchFamily="34" charset="0"/>
                <a:cs typeface="Times New Roman" panose="02020603050405020304" pitchFamily="18" charset="0"/>
              </a:rPr>
              <a:t>certains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S/V, rupteur entre S/V (</a:t>
            </a:r>
            <a:r>
              <a:rPr lang="fr-FR" sz="1200" dirty="0" err="1">
                <a:solidFill>
                  <a:schemeClr val="tx1"/>
                </a:solidFill>
                <a:effectLst/>
                <a:latin typeface="+mn-lt"/>
                <a:ea typeface="Calibri" panose="020F0502020204030204" pitchFamily="34" charset="0"/>
                <a:cs typeface="Times New Roman" panose="02020603050405020304" pitchFamily="18" charset="0"/>
              </a:rPr>
              <a:t>Cdn</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sujet : deux GN coordonnés</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imparfait </a:t>
            </a:r>
          </a:p>
          <a:p>
            <a:pPr>
              <a:lnSpc>
                <a:spcPct val="115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valeur auxiliaire du –e- :</a:t>
            </a:r>
            <a:r>
              <a:rPr lang="fr-FR" sz="1200" i="1" dirty="0">
                <a:solidFill>
                  <a:schemeClr val="tx1"/>
                </a:solidFill>
                <a:effectLst/>
                <a:latin typeface="+mn-lt"/>
                <a:ea typeface="Calibri" panose="020F0502020204030204" pitchFamily="34" charset="0"/>
                <a:cs typeface="Times New Roman" panose="02020603050405020304" pitchFamily="18" charset="0"/>
              </a:rPr>
              <a:t> pigeon</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valeur auxiliaire du -u-</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guitare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tabLst>
                <a:tab pos="681990" algn="l"/>
              </a:tabLst>
            </a:pPr>
            <a:r>
              <a:rPr lang="fr-FR" sz="1200" i="1" dirty="0">
                <a:solidFill>
                  <a:schemeClr val="tx1"/>
                </a:solidFill>
                <a:effectLst/>
                <a:latin typeface="+mn-lt"/>
                <a:ea typeface="Calibri" panose="020F0502020204030204" pitchFamily="34" charset="0"/>
                <a:cs typeface="Times New Roman" panose="02020603050405020304" pitchFamily="18" charset="0"/>
              </a:rPr>
              <a:t>- -c-/-</a:t>
            </a:r>
            <a:r>
              <a:rPr lang="fr-FR" sz="1200" i="1" dirty="0" err="1">
                <a:solidFill>
                  <a:schemeClr val="tx1"/>
                </a:solidFill>
                <a:effectLst/>
                <a:latin typeface="+mn-lt"/>
                <a:ea typeface="Calibri" panose="020F0502020204030204" pitchFamily="34" charset="0"/>
                <a:cs typeface="Times New Roman" panose="02020603050405020304" pitchFamily="18" charset="0"/>
              </a:rPr>
              <a:t>ç</a:t>
            </a:r>
            <a:r>
              <a:rPr lang="fr-FR" sz="1200" i="1" dirty="0">
                <a:solidFill>
                  <a:schemeClr val="tx1"/>
                </a:solidFill>
                <a:effectLst/>
                <a:latin typeface="+mn-lt"/>
                <a:ea typeface="Calibri" panose="020F0502020204030204" pitchFamily="34"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DED31AE9-63BD-2C46-83DF-3F7E40509CED}" type="slidenum">
              <a:rPr lang="fr-FR" smtClean="0"/>
              <a:t>21</a:t>
            </a:fld>
            <a:endParaRPr lang="fr-FR" dirty="0"/>
          </a:p>
        </p:txBody>
      </p:sp>
    </p:spTree>
    <p:extLst>
      <p:ext uri="{BB962C8B-B14F-4D97-AF65-F5344CB8AC3E}">
        <p14:creationId xmlns:p14="http://schemas.microsoft.com/office/powerpoint/2010/main" val="3540649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CD1A7-AC39-0599-E268-D3256A1ABD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838742-3DC0-07CD-C3CD-367D00860F1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C648813-32C7-739C-DE12-38566839623E}"/>
              </a:ext>
            </a:extLst>
          </p:cNvPr>
          <p:cNvSpPr>
            <a:spLocks noGrp="1"/>
          </p:cNvSpPr>
          <p:nvPr>
            <p:ph type="body" idx="1"/>
          </p:nvPr>
        </p:nvSpPr>
        <p:spPr/>
        <p:txBody>
          <a:bodyPr/>
          <a:lstStyle/>
          <a:p>
            <a:pPr algn="just">
              <a:lnSpc>
                <a:spcPct val="115000"/>
              </a:lnSpc>
              <a:spcAft>
                <a:spcPts val="0"/>
              </a:spcAft>
              <a:tabLst>
                <a:tab pos="681990" algn="l"/>
              </a:tabLst>
            </a:pPr>
            <a:r>
              <a:rPr lang="fr-FR" sz="1200" dirty="0">
                <a:solidFill>
                  <a:schemeClr val="tx1"/>
                </a:solidFill>
                <a:effectLst/>
                <a:latin typeface="+mn-lt"/>
                <a:ea typeface="Calibri" panose="020F0502020204030204" pitchFamily="34" charset="0"/>
                <a:cs typeface="Times New Roman" panose="02020603050405020304" pitchFamily="18" charset="0"/>
              </a:rPr>
              <a:t>Points à traiter à privilégier :</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dans le GN (D/N, ), locution déterminative </a:t>
            </a:r>
            <a:r>
              <a:rPr lang="fr-FR" sz="1200" i="1" dirty="0">
                <a:solidFill>
                  <a:schemeClr val="tx1"/>
                </a:solidFill>
                <a:effectLst/>
                <a:latin typeface="+mn-lt"/>
                <a:ea typeface="Calibri" panose="020F0502020204030204" pitchFamily="34" charset="0"/>
                <a:cs typeface="Times New Roman" panose="02020603050405020304" pitchFamily="18" charset="0"/>
              </a:rPr>
              <a:t>certains</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accord S/V, rupteur entre S/V (</a:t>
            </a:r>
            <a:r>
              <a:rPr lang="fr-FR" sz="1200" dirty="0" err="1">
                <a:solidFill>
                  <a:schemeClr val="tx1"/>
                </a:solidFill>
                <a:effectLst/>
                <a:latin typeface="+mn-lt"/>
                <a:ea typeface="Calibri" panose="020F0502020204030204" pitchFamily="34" charset="0"/>
                <a:cs typeface="Times New Roman" panose="02020603050405020304" pitchFamily="18" charset="0"/>
              </a:rPr>
              <a:t>Cdn</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sujet : deux GN coordonnés</a:t>
            </a:r>
          </a:p>
          <a:p>
            <a:pPr>
              <a:lnSpc>
                <a:spcPct val="115000"/>
              </a:lnSpc>
              <a:spcAft>
                <a:spcPts val="0"/>
              </a:spcAft>
            </a:pPr>
            <a:r>
              <a:rPr lang="fr-FR" sz="1200" dirty="0">
                <a:solidFill>
                  <a:schemeClr val="tx1"/>
                </a:solidFill>
                <a:effectLst/>
                <a:latin typeface="+mn-lt"/>
                <a:ea typeface="Calibri" panose="020F0502020204030204" pitchFamily="34" charset="0"/>
                <a:cs typeface="Times New Roman" panose="02020603050405020304" pitchFamily="18" charset="0"/>
              </a:rPr>
              <a:t>- imparfait </a:t>
            </a:r>
          </a:p>
          <a:p>
            <a:pPr>
              <a:lnSpc>
                <a:spcPct val="115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valeur auxiliaire du e :</a:t>
            </a:r>
            <a:r>
              <a:rPr lang="fr-FR" sz="1200" i="1" dirty="0">
                <a:solidFill>
                  <a:schemeClr val="tx1"/>
                </a:solidFill>
                <a:effectLst/>
                <a:latin typeface="+mn-lt"/>
                <a:ea typeface="Calibri" panose="020F0502020204030204" pitchFamily="34" charset="0"/>
                <a:cs typeface="Times New Roman" panose="02020603050405020304" pitchFamily="18" charset="0"/>
              </a:rPr>
              <a:t> pigeon</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valeur auxiliaire du -u-</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 guitare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15000"/>
              </a:lnSpc>
              <a:spcAft>
                <a:spcPts val="0"/>
              </a:spcAft>
              <a:tabLst>
                <a:tab pos="681990" algn="l"/>
              </a:tabLst>
            </a:pPr>
            <a:r>
              <a:rPr lang="fr-FR" sz="1200" i="1" dirty="0">
                <a:solidFill>
                  <a:schemeClr val="tx1"/>
                </a:solidFill>
                <a:effectLst/>
                <a:latin typeface="+mn-lt"/>
                <a:ea typeface="Calibri" panose="020F0502020204030204" pitchFamily="34" charset="0"/>
                <a:cs typeface="Times New Roman" panose="02020603050405020304" pitchFamily="18" charset="0"/>
              </a:rPr>
              <a:t>- -c-/-</a:t>
            </a:r>
            <a:r>
              <a:rPr lang="fr-FR" sz="1200" i="1" dirty="0" err="1">
                <a:solidFill>
                  <a:schemeClr val="tx1"/>
                </a:solidFill>
                <a:effectLst/>
                <a:latin typeface="+mn-lt"/>
                <a:ea typeface="Calibri" panose="020F0502020204030204" pitchFamily="34" charset="0"/>
                <a:cs typeface="Times New Roman" panose="02020603050405020304" pitchFamily="18" charset="0"/>
              </a:rPr>
              <a:t>ç</a:t>
            </a:r>
            <a:r>
              <a:rPr lang="fr-FR" sz="1200" i="1" dirty="0">
                <a:solidFill>
                  <a:schemeClr val="tx1"/>
                </a:solidFill>
                <a:effectLst/>
                <a:latin typeface="+mn-lt"/>
                <a:ea typeface="Calibri" panose="020F0502020204030204" pitchFamily="34" charset="0"/>
                <a:cs typeface="Times New Roman" panose="02020603050405020304" pitchFamily="18" charset="0"/>
              </a:rPr>
              <a: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D8285DF0-297C-9CFB-597E-7F0EA343C3FF}"/>
              </a:ext>
            </a:extLst>
          </p:cNvPr>
          <p:cNvSpPr>
            <a:spLocks noGrp="1"/>
          </p:cNvSpPr>
          <p:nvPr>
            <p:ph type="sldNum" sz="quarter" idx="5"/>
          </p:nvPr>
        </p:nvSpPr>
        <p:spPr/>
        <p:txBody>
          <a:bodyPr/>
          <a:lstStyle/>
          <a:p>
            <a:fld id="{DED31AE9-63BD-2C46-83DF-3F7E40509CED}" type="slidenum">
              <a:rPr lang="fr-FR" smtClean="0"/>
              <a:t>22</a:t>
            </a:fld>
            <a:endParaRPr lang="fr-FR" dirty="0"/>
          </a:p>
        </p:txBody>
      </p:sp>
    </p:spTree>
    <p:extLst>
      <p:ext uri="{BB962C8B-B14F-4D97-AF65-F5344CB8AC3E}">
        <p14:creationId xmlns:p14="http://schemas.microsoft.com/office/powerpoint/2010/main" val="1095989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DDE85D-E6BD-4DAB-5761-BBBB9E04383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5233908-E8AE-23C4-4483-FBB9E24B54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2024136-6BE2-44BA-4B45-11AD3A0EF3ED}"/>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5" name="Espace réservé du pied de page 4">
            <a:extLst>
              <a:ext uri="{FF2B5EF4-FFF2-40B4-BE49-F238E27FC236}">
                <a16:creationId xmlns:a16="http://schemas.microsoft.com/office/drawing/2014/main" id="{C822AEC9-5B90-1D71-3765-7D4655EAA53D}"/>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E7FD3335-5FB4-7B45-B0F6-301114A80109}"/>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1673680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4B3EDF-7136-AF70-1737-BAF09E99594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88F2C45-78ED-C4FB-5682-C906975B7BB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060DB5-4B2F-7163-19C1-296109CE7F59}"/>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5" name="Espace réservé du pied de page 4">
            <a:extLst>
              <a:ext uri="{FF2B5EF4-FFF2-40B4-BE49-F238E27FC236}">
                <a16:creationId xmlns:a16="http://schemas.microsoft.com/office/drawing/2014/main" id="{5416EB94-C325-5291-B46B-2E0529149719}"/>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D2978BE2-4768-8498-304F-5C2EFC289537}"/>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3082479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33886D-FBD0-DD1B-BF05-C647262A3B9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9CD904E-A40B-B171-8195-EA5E90EBAD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31DECA7-2FC4-A422-C085-49387A6F9EDC}"/>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5" name="Espace réservé du pied de page 4">
            <a:extLst>
              <a:ext uri="{FF2B5EF4-FFF2-40B4-BE49-F238E27FC236}">
                <a16:creationId xmlns:a16="http://schemas.microsoft.com/office/drawing/2014/main" id="{A897DD49-E4C3-61D6-7180-E66FBD1774F3}"/>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B9F9EED4-3711-6491-EB54-0AF37BAD0A22}"/>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2423358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D93841-034B-D7D1-610F-5920E6A3627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F5A6095-C3C5-6007-F63D-13E338D811F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F0C1E2F-DD3B-D25D-B58B-61543DE2A9A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906CFE7-9C60-FA67-2E8E-00969A5B2D62}"/>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6" name="Espace réservé du pied de page 5">
            <a:extLst>
              <a:ext uri="{FF2B5EF4-FFF2-40B4-BE49-F238E27FC236}">
                <a16:creationId xmlns:a16="http://schemas.microsoft.com/office/drawing/2014/main" id="{DB1AEF13-CB5E-D66C-001C-2943E05F60B1}"/>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891DCEEE-3A51-3E97-05F3-64B4095E6468}"/>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3048302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3B520A-E6C0-47B8-F4F9-4C8B5A71B4D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C809371-1037-6AA1-7600-7F8E55C794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3EC1234-AF1D-FB14-2837-E2C12C99A41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04EB2B8-0A73-F71A-5A4A-11F0D78D24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1A63D9E-D041-994B-3B39-3D9E57FAE51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3C525A5-CB7F-4A02-C034-2138D124F853}"/>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8" name="Espace réservé du pied de page 7">
            <a:extLst>
              <a:ext uri="{FF2B5EF4-FFF2-40B4-BE49-F238E27FC236}">
                <a16:creationId xmlns:a16="http://schemas.microsoft.com/office/drawing/2014/main" id="{81A8A77A-15FD-E19A-A6C5-D4BDC2A86C38}"/>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5E51C0E2-EE07-67BD-D6A1-77435719859E}"/>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31926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C77E32-8979-3BB2-F3D0-44B20AF1FA3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507439B-0BC4-ABBC-68AF-EDCBE0E8E4CA}"/>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4" name="Espace réservé du pied de page 3">
            <a:extLst>
              <a:ext uri="{FF2B5EF4-FFF2-40B4-BE49-F238E27FC236}">
                <a16:creationId xmlns:a16="http://schemas.microsoft.com/office/drawing/2014/main" id="{9DEAFA83-55C4-415D-D4A9-D06396C618F0}"/>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4B71AB30-E8B6-7825-5130-A86BE529AE56}"/>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246215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3471372-E3F8-B21F-1788-9664DFF44955}"/>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3" name="Espace réservé du pied de page 2">
            <a:extLst>
              <a:ext uri="{FF2B5EF4-FFF2-40B4-BE49-F238E27FC236}">
                <a16:creationId xmlns:a16="http://schemas.microsoft.com/office/drawing/2014/main" id="{11C3522E-C982-2C7E-5478-F3A52B9970D1}"/>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C50A301-AE6A-657B-B3F5-06F12A65D7C6}"/>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1076097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12D949-FDCA-9645-9326-76FD1E599A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68C76AB-3CED-91A0-F489-0050B349F8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2AA0D-1D47-BC8F-180A-CCA0906CA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3A5593C-A6ED-5D04-2811-D0A9E72B1D88}"/>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6" name="Espace réservé du pied de page 5">
            <a:extLst>
              <a:ext uri="{FF2B5EF4-FFF2-40B4-BE49-F238E27FC236}">
                <a16:creationId xmlns:a16="http://schemas.microsoft.com/office/drawing/2014/main" id="{50AFA900-3134-54D7-65FA-2BBD9EAFB08C}"/>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15A46EEE-6558-6721-A4B7-55ABF0724A38}"/>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256886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7C21EC-1348-92FA-0F9C-FED4D4BE090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9D2F779-0727-F67D-E803-06909F7F53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6FCE19E7-7D92-A25B-26A4-9CB624E1A2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92529E-72A4-8DDF-6B21-77363D45CD05}"/>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6" name="Espace réservé du pied de page 5">
            <a:extLst>
              <a:ext uri="{FF2B5EF4-FFF2-40B4-BE49-F238E27FC236}">
                <a16:creationId xmlns:a16="http://schemas.microsoft.com/office/drawing/2014/main" id="{20119904-C17A-43DA-E2AB-59E38B328C65}"/>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C43A75D4-9594-9270-5127-926351ECFAEB}"/>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924268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6425C8-4D88-1F41-5099-FFF9CEC1955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423AE38-0990-EB07-BC1A-7865A557F01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EFC442-18FE-5C47-1560-80270FD7DE13}"/>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5" name="Espace réservé du pied de page 4">
            <a:extLst>
              <a:ext uri="{FF2B5EF4-FFF2-40B4-BE49-F238E27FC236}">
                <a16:creationId xmlns:a16="http://schemas.microsoft.com/office/drawing/2014/main" id="{93F072C0-E7F4-743C-0AE4-2549C1782656}"/>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6A1FFF5A-BBFE-F52B-A28C-686D0067E796}"/>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3677833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D493F53-EF5E-B40F-61CF-39A7701E4F2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1C72441-0976-EDF6-3C3F-EAC7613CC43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E6C0B2-6AC4-EF15-EBA5-C271DB2F9F29}"/>
              </a:ext>
            </a:extLst>
          </p:cNvPr>
          <p:cNvSpPr>
            <a:spLocks noGrp="1"/>
          </p:cNvSpPr>
          <p:nvPr>
            <p:ph type="dt" sz="half" idx="10"/>
          </p:nvPr>
        </p:nvSpPr>
        <p:spPr/>
        <p:txBody>
          <a:bodyPr/>
          <a:lstStyle/>
          <a:p>
            <a:fld id="{24BA9177-A5FA-BD49-BE0F-F35893358A5B}" type="datetimeFigureOut">
              <a:rPr lang="fr-FR" smtClean="0"/>
              <a:t>25/05/2026</a:t>
            </a:fld>
            <a:endParaRPr lang="fr-FR" dirty="0"/>
          </a:p>
        </p:txBody>
      </p:sp>
      <p:sp>
        <p:nvSpPr>
          <p:cNvPr id="5" name="Espace réservé du pied de page 4">
            <a:extLst>
              <a:ext uri="{FF2B5EF4-FFF2-40B4-BE49-F238E27FC236}">
                <a16:creationId xmlns:a16="http://schemas.microsoft.com/office/drawing/2014/main" id="{F00E01EF-A442-25B1-36DE-C7CABCB733C7}"/>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5F5F624F-2E4B-0EBA-D44D-2B937437CF1D}"/>
              </a:ext>
            </a:extLst>
          </p:cNvPr>
          <p:cNvSpPr>
            <a:spLocks noGrp="1"/>
          </p:cNvSpPr>
          <p:nvPr>
            <p:ph type="sldNum" sz="quarter" idx="12"/>
          </p:nvPr>
        </p:nvSpPr>
        <p:spPr/>
        <p:txBody>
          <a:bodyPr/>
          <a:lstStyle/>
          <a:p>
            <a:fld id="{2D2CB69B-DB04-8044-B9C4-086B41E7140F}" type="slidenum">
              <a:rPr lang="fr-FR" smtClean="0"/>
              <a:t>‹N°›</a:t>
            </a:fld>
            <a:endParaRPr lang="fr-FR" dirty="0"/>
          </a:p>
        </p:txBody>
      </p:sp>
    </p:spTree>
    <p:extLst>
      <p:ext uri="{BB962C8B-B14F-4D97-AF65-F5344CB8AC3E}">
        <p14:creationId xmlns:p14="http://schemas.microsoft.com/office/powerpoint/2010/main" val="1017232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52B3A8-3F9C-DC55-3BF2-CA33F29138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DF45602-76A8-B61D-1C9C-9816ADBC2C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2FD77B-552E-FBAC-14F9-4F814F46EE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A9177-A5FA-BD49-BE0F-F35893358A5B}" type="datetimeFigureOut">
              <a:rPr lang="fr-FR" smtClean="0"/>
              <a:t>25/05/2026</a:t>
            </a:fld>
            <a:endParaRPr lang="fr-FR" dirty="0"/>
          </a:p>
        </p:txBody>
      </p:sp>
      <p:sp>
        <p:nvSpPr>
          <p:cNvPr id="5" name="Espace réservé du pied de page 4">
            <a:extLst>
              <a:ext uri="{FF2B5EF4-FFF2-40B4-BE49-F238E27FC236}">
                <a16:creationId xmlns:a16="http://schemas.microsoft.com/office/drawing/2014/main" id="{DDB33253-B81F-D584-84B2-90DEDA61A2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2456A033-0194-3354-CE3D-EA289145CF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CB69B-DB04-8044-B9C4-086B41E7140F}" type="slidenum">
              <a:rPr lang="fr-FR" smtClean="0"/>
              <a:t>‹N°›</a:t>
            </a:fld>
            <a:endParaRPr lang="fr-FR" dirty="0"/>
          </a:p>
        </p:txBody>
      </p:sp>
    </p:spTree>
    <p:extLst>
      <p:ext uri="{BB962C8B-B14F-4D97-AF65-F5344CB8AC3E}">
        <p14:creationId xmlns:p14="http://schemas.microsoft.com/office/powerpoint/2010/main" val="3114347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5F78B3-4AB2-6631-6A4F-E68DBF6B84C3}"/>
              </a:ext>
            </a:extLst>
          </p:cNvPr>
          <p:cNvSpPr>
            <a:spLocks noGrp="1"/>
          </p:cNvSpPr>
          <p:nvPr>
            <p:ph type="ctrTitle"/>
          </p:nvPr>
        </p:nvSpPr>
        <p:spPr>
          <a:xfrm>
            <a:off x="1524000" y="1122362"/>
            <a:ext cx="9144000" cy="2819717"/>
          </a:xfrm>
        </p:spPr>
        <p:txBody>
          <a:bodyPr/>
          <a:lstStyle/>
          <a:p>
            <a:r>
              <a:rPr lang="fr-FR" dirty="0"/>
              <a:t>Pauvre oiseau</a:t>
            </a:r>
          </a:p>
        </p:txBody>
      </p:sp>
      <p:sp>
        <p:nvSpPr>
          <p:cNvPr id="3" name="Sous-titre 2">
            <a:extLst>
              <a:ext uri="{FF2B5EF4-FFF2-40B4-BE49-F238E27FC236}">
                <a16:creationId xmlns:a16="http://schemas.microsoft.com/office/drawing/2014/main" id="{D9B614C2-316B-7755-EC59-57EE5DF44532}"/>
              </a:ext>
            </a:extLst>
          </p:cNvPr>
          <p:cNvSpPr>
            <a:spLocks noGrp="1"/>
          </p:cNvSpPr>
          <p:nvPr>
            <p:ph type="subTitle" idx="1"/>
          </p:nvPr>
        </p:nvSpPr>
        <p:spPr/>
        <p:txBody>
          <a:bodyPr/>
          <a:lstStyle/>
          <a:p>
            <a:r>
              <a:rPr lang="fr-FR" dirty="0"/>
              <a:t> </a:t>
            </a: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856830"/>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83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1C3BAE-A370-A15A-D893-3B1A875C765C}"/>
              </a:ext>
            </a:extLst>
          </p:cNvPr>
          <p:cNvSpPr>
            <a:spLocks noGrp="1"/>
          </p:cNvSpPr>
          <p:nvPr>
            <p:ph type="title"/>
          </p:nvPr>
        </p:nvSpPr>
        <p:spPr/>
        <p:txBody>
          <a:bodyPr/>
          <a:lstStyle/>
          <a:p>
            <a:endParaRPr lang="fr-FR" dirty="0"/>
          </a:p>
        </p:txBody>
      </p:sp>
      <p:sp>
        <p:nvSpPr>
          <p:cNvPr id="5" name="Espace réservé du contenu 4">
            <a:extLst>
              <a:ext uri="{FF2B5EF4-FFF2-40B4-BE49-F238E27FC236}">
                <a16:creationId xmlns:a16="http://schemas.microsoft.com/office/drawing/2014/main" id="{CA502357-AA70-F98F-31D1-E2E49C47F13D}"/>
              </a:ext>
            </a:extLst>
          </p:cNvPr>
          <p:cNvSpPr>
            <a:spLocks noGrp="1"/>
          </p:cNvSpPr>
          <p:nvPr>
            <p:ph idx="1"/>
          </p:nvPr>
        </p:nvSpPr>
        <p:spPr/>
        <p:txBody>
          <a:bodyPr/>
          <a:lstStyle/>
          <a:p>
            <a:pPr marL="0" indent="0">
              <a:buNone/>
            </a:pPr>
            <a:r>
              <a:rPr lang="fr-FR" dirty="0"/>
              <a:t> </a:t>
            </a:r>
          </a:p>
        </p:txBody>
      </p:sp>
      <p:pic>
        <p:nvPicPr>
          <p:cNvPr id="6" name="Image 5" descr="Une image contenant dessin, croquis, clipart, Dessin au trait&#10;&#10;Description générée automatiquement">
            <a:extLst>
              <a:ext uri="{FF2B5EF4-FFF2-40B4-BE49-F238E27FC236}">
                <a16:creationId xmlns:a16="http://schemas.microsoft.com/office/drawing/2014/main" id="{AA72E6A0-2FC9-A1EB-A59A-FB66476E079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36450" b="99729" l="10000" r="90000">
                        <a14:foregroundMark x1="51200" y1="42954" x2="66000" y2="66260"/>
                        <a14:foregroundMark x1="66000" y1="66260" x2="11600" y2="87669"/>
                        <a14:foregroundMark x1="38000" y1="54743" x2="52400" y2="54743"/>
                        <a14:foregroundMark x1="72400" y1="66667" x2="73200" y2="78049"/>
                        <a14:foregroundMark x1="74400" y1="53523" x2="79600" y2="75610"/>
                        <a14:foregroundMark x1="69200" y1="72900" x2="62800" y2="99593"/>
                        <a14:foregroundMark x1="82400" y1="94715" x2="22000" y2="95664"/>
                        <a14:foregroundMark x1="22000" y1="95664" x2="22000" y2="95664"/>
                        <a14:foregroundMark x1="71600" y1="96206" x2="10000" y2="94715"/>
                        <a14:foregroundMark x1="12400" y1="95393" x2="14400" y2="99864"/>
                        <a14:foregroundMark x1="31200" y1="57724" x2="17600" y2="68157"/>
                        <a14:foregroundMark x1="17600" y1="68157" x2="19600" y2="64905"/>
                        <a14:foregroundMark x1="29200" y1="44444" x2="56400" y2="36721"/>
                        <a14:foregroundMark x1="49600" y1="39431" x2="21200" y2="48645"/>
                        <a14:foregroundMark x1="46800" y1="39431" x2="40000" y2="37263"/>
                        <a14:foregroundMark x1="48400" y1="36450" x2="50000" y2="39566"/>
                        <a14:foregroundMark x1="28800" y1="42818" x2="26800" y2="54472"/>
                        <a14:foregroundMark x1="26800" y1="54472" x2="37600" y2="59485"/>
                        <a14:foregroundMark x1="26000" y1="67480" x2="29200" y2="81707"/>
                        <a14:foregroundMark x1="29200" y1="81707" x2="29600" y2="81707"/>
                        <a14:foregroundMark x1="27600" y1="70867" x2="21200" y2="81030"/>
                        <a14:foregroundMark x1="76400" y1="96748" x2="85600" y2="96612"/>
                      </a14:backgroundRemoval>
                    </a14:imgEffect>
                  </a14:imgLayer>
                </a14:imgProps>
              </a:ext>
              <a:ext uri="{28A0092B-C50C-407E-A947-70E740481C1C}">
                <a14:useLocalDpi xmlns:a14="http://schemas.microsoft.com/office/drawing/2010/main" val="0"/>
              </a:ext>
            </a:extLst>
          </a:blip>
          <a:srcRect t="36215"/>
          <a:stretch/>
        </p:blipFill>
        <p:spPr>
          <a:xfrm>
            <a:off x="5145722" y="2210313"/>
            <a:ext cx="1900555" cy="3581961"/>
          </a:xfrm>
          <a:prstGeom prst="rect">
            <a:avLst/>
          </a:prstGeom>
        </p:spPr>
      </p:pic>
    </p:spTree>
    <p:extLst>
      <p:ext uri="{BB962C8B-B14F-4D97-AF65-F5344CB8AC3E}">
        <p14:creationId xmlns:p14="http://schemas.microsoft.com/office/powerpoint/2010/main" val="359779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0A1809-F9A3-488C-11ED-2A8A0E7FF529}"/>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E57B3E42-35BC-0E70-DEF0-BDE8676F0F72}"/>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400" dirty="0">
                <a:latin typeface="Times New Roman" panose="02020603050405020304" pitchFamily="18" charset="0"/>
                <a:cs typeface="Times New Roman" panose="02020603050405020304" pitchFamily="18" charset="0"/>
              </a:rPr>
              <a:t>Cet oiseau-là nous fera un chouette repas !</a:t>
            </a:r>
          </a:p>
        </p:txBody>
      </p:sp>
    </p:spTree>
    <p:extLst>
      <p:ext uri="{BB962C8B-B14F-4D97-AF65-F5344CB8AC3E}">
        <p14:creationId xmlns:p14="http://schemas.microsoft.com/office/powerpoint/2010/main" val="2291596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6003AFE-4F65-5F39-13F3-6433AE98DD01}"/>
              </a:ext>
            </a:extLst>
          </p:cNvPr>
          <p:cNvSpPr>
            <a:spLocks noGrp="1"/>
          </p:cNvSpPr>
          <p:nvPr>
            <p:ph type="title"/>
          </p:nvPr>
        </p:nvSpPr>
        <p:spPr/>
        <p:txBody>
          <a:bodyPr/>
          <a:lstStyle/>
          <a:p>
            <a:r>
              <a:rPr lang="fr-FR" dirty="0"/>
              <a:t> </a:t>
            </a:r>
          </a:p>
        </p:txBody>
      </p:sp>
      <p:sp>
        <p:nvSpPr>
          <p:cNvPr id="7" name="Espace réservé du contenu 6">
            <a:extLst>
              <a:ext uri="{FF2B5EF4-FFF2-40B4-BE49-F238E27FC236}">
                <a16:creationId xmlns:a16="http://schemas.microsoft.com/office/drawing/2014/main" id="{F1D3F786-A7BF-F7F6-7144-823E2A025B75}"/>
              </a:ext>
            </a:extLst>
          </p:cNvPr>
          <p:cNvSpPr>
            <a:spLocks noGrp="1"/>
          </p:cNvSpPr>
          <p:nvPr>
            <p:ph sz="half" idx="1"/>
          </p:nvPr>
        </p:nvSpPr>
        <p:spPr>
          <a:xfrm>
            <a:off x="1295400" y="1028700"/>
            <a:ext cx="4724400" cy="5148263"/>
          </a:xfrm>
        </p:spPr>
        <p:txBody>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Texte A</a:t>
            </a:r>
          </a:p>
          <a:p>
            <a:pPr marL="0" indent="0" algn="just">
              <a:buNone/>
            </a:pPr>
            <a:endParaRPr lang="fr-FR" sz="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Deux renards cherchaient à organiser un repas de fête pour l’un de leurs amis. Ils avaient entendu parler d’un pivert qui, disait-on, cuisinait à la perfection. Après l’avoir longuement cherché, ils finirent par le trouver. L’oiseau avait ouvert un petit restaurant à l’ombre d’un vieux chêne. Lorsqu’ils le virent, ils s’exclamèrent en même temps : « cet oiseau-là nous fera un chouette repas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8" name="Espace réservé du contenu 7">
            <a:extLst>
              <a:ext uri="{FF2B5EF4-FFF2-40B4-BE49-F238E27FC236}">
                <a16:creationId xmlns:a16="http://schemas.microsoft.com/office/drawing/2014/main" id="{6E44420C-C985-01C5-437C-903111A04DE7}"/>
              </a:ext>
            </a:extLst>
          </p:cNvPr>
          <p:cNvSpPr>
            <a:spLocks noGrp="1"/>
          </p:cNvSpPr>
          <p:nvPr>
            <p:ph sz="half" idx="2"/>
          </p:nvPr>
        </p:nvSpPr>
        <p:spPr>
          <a:xfrm>
            <a:off x="6172200" y="1028700"/>
            <a:ext cx="4724400" cy="5148263"/>
          </a:xfrm>
        </p:spPr>
        <p:txBody>
          <a:bodyPr/>
          <a:lstStyle/>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Texte B</a:t>
            </a:r>
          </a:p>
          <a:p>
            <a:pPr marL="0" indent="0" algn="just">
              <a:buNone/>
            </a:pPr>
            <a:endParaRPr lang="fr-FR" sz="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Les deux renards affamés, après avoir errer des heures dans la campagne, finirent par s’endormir dans un fourré. Ils furent réveillés par le toc-toc-toc d’un pivert, à quelques pas d’eux. Tous deux murmurèrent en même temps : « cet oiseau-là nous fera un chouette repas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618617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E969B32-363C-0F4C-BA7D-70C4686EEEA3}"/>
              </a:ext>
            </a:extLst>
          </p:cNvPr>
          <p:cNvSpPr>
            <a:spLocks noGrp="1"/>
          </p:cNvSpPr>
          <p:nvPr>
            <p:ph type="title"/>
          </p:nvPr>
        </p:nvSpPr>
        <p:spPr/>
        <p:txBody>
          <a:bodyPr/>
          <a:lstStyle/>
          <a:p>
            <a:endParaRPr lang="fr-FR" dirty="0"/>
          </a:p>
        </p:txBody>
      </p:sp>
      <p:sp>
        <p:nvSpPr>
          <p:cNvPr id="6" name="Espace réservé du contenu 5">
            <a:extLst>
              <a:ext uri="{FF2B5EF4-FFF2-40B4-BE49-F238E27FC236}">
                <a16:creationId xmlns:a16="http://schemas.microsoft.com/office/drawing/2014/main" id="{DC8807F4-ADEF-0AF8-09B6-0C93F5769230}"/>
              </a:ext>
            </a:extLst>
          </p:cNvPr>
          <p:cNvSpPr>
            <a:spLocks noGrp="1"/>
          </p:cNvSpPr>
          <p:nvPr>
            <p:ph idx="1"/>
          </p:nvPr>
        </p:nvSpPr>
        <p:spPr/>
        <p:txBody>
          <a:bodyPr/>
          <a:lstStyle/>
          <a:p>
            <a:pPr marL="0" indent="0">
              <a:buNone/>
            </a:pPr>
            <a:endParaRPr lang="fr-FR" dirty="0"/>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 « Cet oiseau-là nous fera un chouette repas. Notre ami va se régaler.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 « Cet oiseau-là nous fera un chouette repas. On va enfin manger un peu.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52663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C17C2-DE57-9B59-215B-84135F594D6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9C34B3E9-4CDB-7B21-7965-09C067074266}"/>
              </a:ext>
            </a:extLst>
          </p:cNvPr>
          <p:cNvSpPr>
            <a:spLocks noGrp="1"/>
          </p:cNvSpPr>
          <p:nvPr>
            <p:ph type="title"/>
          </p:nvPr>
        </p:nvSpPr>
        <p:spPr/>
        <p:txBody>
          <a:bodyPr/>
          <a:lstStyle/>
          <a:p>
            <a:endParaRPr lang="fr-FR" dirty="0"/>
          </a:p>
        </p:txBody>
      </p:sp>
      <p:sp>
        <p:nvSpPr>
          <p:cNvPr id="6" name="Espace réservé du contenu 5">
            <a:extLst>
              <a:ext uri="{FF2B5EF4-FFF2-40B4-BE49-F238E27FC236}">
                <a16:creationId xmlns:a16="http://schemas.microsoft.com/office/drawing/2014/main" id="{7A1F81D1-CDFE-5045-E66D-745D113E6177}"/>
              </a:ext>
            </a:extLst>
          </p:cNvPr>
          <p:cNvSpPr>
            <a:spLocks noGrp="1"/>
          </p:cNvSpPr>
          <p:nvPr>
            <p:ph idx="1"/>
          </p:nvPr>
        </p:nvSpPr>
        <p:spPr/>
        <p:txBody>
          <a:bodyPr/>
          <a:lstStyle/>
          <a:p>
            <a:pPr marL="0" indent="0">
              <a:buNone/>
            </a:pPr>
            <a:endParaRPr lang="fr-FR" dirty="0"/>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Cet oiseau-là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nous fera un chouette repas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Notre ami va se régaler.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Cet oiseau-là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nous fera un chouette repas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va enfin manger un peu.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714201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7C371-8172-9C27-7CCB-8835D82FDDE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4453FF8-5C5C-C9EB-8CBD-FF6567D0C697}"/>
              </a:ext>
            </a:extLst>
          </p:cNvPr>
          <p:cNvSpPr>
            <a:spLocks noGrp="1"/>
          </p:cNvSpPr>
          <p:nvPr>
            <p:ph type="title"/>
          </p:nvPr>
        </p:nvSpPr>
        <p:spPr/>
        <p:txBody>
          <a:bodyPr/>
          <a:lstStyle/>
          <a:p>
            <a:endParaRPr lang="fr-FR" dirty="0"/>
          </a:p>
        </p:txBody>
      </p:sp>
      <p:sp>
        <p:nvSpPr>
          <p:cNvPr id="6" name="Espace réservé du contenu 5">
            <a:extLst>
              <a:ext uri="{FF2B5EF4-FFF2-40B4-BE49-F238E27FC236}">
                <a16:creationId xmlns:a16="http://schemas.microsoft.com/office/drawing/2014/main" id="{E0B16479-2B0C-05A5-73AD-5AD4370AE870}"/>
              </a:ext>
            </a:extLst>
          </p:cNvPr>
          <p:cNvSpPr>
            <a:spLocks noGrp="1"/>
          </p:cNvSpPr>
          <p:nvPr>
            <p:ph idx="1"/>
          </p:nvPr>
        </p:nvSpPr>
        <p:spPr/>
        <p:txBody>
          <a:bodyPr/>
          <a:lstStyle/>
          <a:p>
            <a:pPr marL="0" indent="0">
              <a:buNone/>
            </a:pPr>
            <a:endParaRPr lang="fr-FR" dirty="0"/>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Cet oiseau-là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nous fera </a:t>
            </a:r>
            <a:r>
              <a:rPr lang="fr-FR" sz="2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 chouette repas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Notre ami va se régaler.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Cet oiseau-là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nous fera </a:t>
            </a:r>
            <a:r>
              <a:rPr lang="fr-FR" sz="2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 chouette repas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va enfin manger un peu.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2" name="Rectangle 1">
            <a:extLst>
              <a:ext uri="{FF2B5EF4-FFF2-40B4-BE49-F238E27FC236}">
                <a16:creationId xmlns:a16="http://schemas.microsoft.com/office/drawing/2014/main" id="{F0EBE2BD-63D7-C4DE-9BCC-0E47D32CE1FE}"/>
              </a:ext>
            </a:extLst>
          </p:cNvPr>
          <p:cNvSpPr/>
          <p:nvPr/>
        </p:nvSpPr>
        <p:spPr>
          <a:xfrm>
            <a:off x="4511040" y="2359343"/>
            <a:ext cx="528320" cy="46736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23D4D9E7-A840-D024-168E-1E83F441F491}"/>
              </a:ext>
            </a:extLst>
          </p:cNvPr>
          <p:cNvSpPr/>
          <p:nvPr/>
        </p:nvSpPr>
        <p:spPr>
          <a:xfrm>
            <a:off x="4511040" y="2961640"/>
            <a:ext cx="528320" cy="46736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110473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94148-C89E-5BD6-61A5-730964918F4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AC3D851-F592-5631-199B-FD31FDF33DE9}"/>
              </a:ext>
            </a:extLst>
          </p:cNvPr>
          <p:cNvSpPr>
            <a:spLocks noGrp="1"/>
          </p:cNvSpPr>
          <p:nvPr>
            <p:ph type="title"/>
          </p:nvPr>
        </p:nvSpPr>
        <p:spPr/>
        <p:txBody>
          <a:bodyPr/>
          <a:lstStyle/>
          <a:p>
            <a:endParaRPr lang="fr-FR" dirty="0"/>
          </a:p>
        </p:txBody>
      </p:sp>
      <p:sp>
        <p:nvSpPr>
          <p:cNvPr id="6" name="Espace réservé du contenu 5">
            <a:extLst>
              <a:ext uri="{FF2B5EF4-FFF2-40B4-BE49-F238E27FC236}">
                <a16:creationId xmlns:a16="http://schemas.microsoft.com/office/drawing/2014/main" id="{C4E88872-3CE8-58F8-63DD-2118BA49C929}"/>
              </a:ext>
            </a:extLst>
          </p:cNvPr>
          <p:cNvSpPr>
            <a:spLocks noGrp="1"/>
          </p:cNvSpPr>
          <p:nvPr>
            <p:ph idx="1"/>
          </p:nvPr>
        </p:nvSpPr>
        <p:spPr/>
        <p:txBody>
          <a:bodyPr/>
          <a:lstStyle/>
          <a:p>
            <a:pPr marL="0" indent="0">
              <a:buNone/>
            </a:pPr>
            <a:endParaRPr lang="fr-FR" dirty="0"/>
          </a:p>
          <a:p>
            <a:pPr marL="0" indent="0" algn="just">
              <a:lnSpc>
                <a:spcPct val="115000"/>
              </a:lnSpc>
              <a:spcAft>
                <a:spcPts val="1000"/>
              </a:spcAft>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Cet oiseau-là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nous fera </a:t>
            </a:r>
            <a:r>
              <a:rPr lang="fr-FR" sz="2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 chouette repas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Notre ami va se régaler. »</a:t>
            </a:r>
          </a:p>
          <a:p>
            <a:pPr marL="0" indent="0" algn="just">
              <a:lnSpc>
                <a:spcPct val="115000"/>
              </a:lnSpc>
              <a:spcAft>
                <a:spcPts val="1000"/>
              </a:spcAft>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 « </a:t>
            </a:r>
            <a:r>
              <a:rPr lang="fr-F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Cet oiseau-là </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nous fera </a:t>
            </a:r>
            <a:r>
              <a:rPr lang="fr-FR" sz="2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 chouette repas</a:t>
            </a: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On va enfin manger un peu.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2" name="Rectangle 1">
            <a:extLst>
              <a:ext uri="{FF2B5EF4-FFF2-40B4-BE49-F238E27FC236}">
                <a16:creationId xmlns:a16="http://schemas.microsoft.com/office/drawing/2014/main" id="{70248923-9607-E068-C23C-8E02C44D6650}"/>
              </a:ext>
            </a:extLst>
          </p:cNvPr>
          <p:cNvSpPr/>
          <p:nvPr/>
        </p:nvSpPr>
        <p:spPr>
          <a:xfrm>
            <a:off x="4511040" y="2359343"/>
            <a:ext cx="528320" cy="46736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580CC95F-83D6-09FC-3727-A99BFF8D32E6}"/>
              </a:ext>
            </a:extLst>
          </p:cNvPr>
          <p:cNvSpPr/>
          <p:nvPr/>
        </p:nvSpPr>
        <p:spPr>
          <a:xfrm>
            <a:off x="4511040" y="4283393"/>
            <a:ext cx="528320" cy="46736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Demi-tour 3">
            <a:extLst>
              <a:ext uri="{FF2B5EF4-FFF2-40B4-BE49-F238E27FC236}">
                <a16:creationId xmlns:a16="http://schemas.microsoft.com/office/drawing/2014/main" id="{1A69CC67-A2E8-C621-35CA-123711EC2333}"/>
              </a:ext>
            </a:extLst>
          </p:cNvPr>
          <p:cNvSpPr/>
          <p:nvPr/>
        </p:nvSpPr>
        <p:spPr>
          <a:xfrm rot="10800000">
            <a:off x="2905760" y="4885690"/>
            <a:ext cx="3190240" cy="467360"/>
          </a:xfrm>
          <a:prstGeom prst="uturnArrow">
            <a:avLst>
              <a:gd name="adj1" fmla="val 25000"/>
              <a:gd name="adj2" fmla="val 25000"/>
              <a:gd name="adj3" fmla="val 25000"/>
              <a:gd name="adj4" fmla="val 50000"/>
              <a:gd name="adj5" fmla="val 75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dirty="0"/>
          </a:p>
        </p:txBody>
      </p:sp>
    </p:spTree>
    <p:extLst>
      <p:ext uri="{BB962C8B-B14F-4D97-AF65-F5344CB8AC3E}">
        <p14:creationId xmlns:p14="http://schemas.microsoft.com/office/powerpoint/2010/main" val="3637008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E3B89-11F0-879A-5ACE-58F3E9AD0B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0798B5-4EC3-DC03-5F15-50D12F85BE64}"/>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088216C3-CBD3-16C0-A703-99B2666C5C25}"/>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a:t>
            </a:r>
            <a:r>
              <a:rPr lang="fr-FR" sz="2400" dirty="0">
                <a:latin typeface="Times New Roman" panose="02020603050405020304" pitchFamily="18" charset="0"/>
                <a:cs typeface="Times New Roman" panose="02020603050405020304" pitchFamily="18" charset="0"/>
              </a:rPr>
              <a:t>Cet oiseau-là nous fera un chouette repas !</a:t>
            </a:r>
          </a:p>
        </p:txBody>
      </p:sp>
    </p:spTree>
    <p:extLst>
      <p:ext uri="{BB962C8B-B14F-4D97-AF65-F5344CB8AC3E}">
        <p14:creationId xmlns:p14="http://schemas.microsoft.com/office/powerpoint/2010/main" val="1767985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EBDB0A-A148-CB37-732E-AFFDE1CC1FB0}"/>
              </a:ext>
            </a:extLst>
          </p:cNvPr>
          <p:cNvSpPr>
            <a:spLocks noGrp="1"/>
          </p:cNvSpPr>
          <p:nvPr>
            <p:ph type="title"/>
          </p:nvPr>
        </p:nvSpPr>
        <p:spPr/>
        <p:txBody>
          <a:bodyPr/>
          <a:lstStyle/>
          <a:p>
            <a:endParaRPr lang="fr-FR" dirty="0"/>
          </a:p>
        </p:txBody>
      </p:sp>
      <p:pic>
        <p:nvPicPr>
          <p:cNvPr id="7" name="Espace réservé du contenu 6" descr="Une image contenant croquis, dessin, illustration, Dessin d’enfant&#10;&#10;Description générée automatiquement">
            <a:extLst>
              <a:ext uri="{FF2B5EF4-FFF2-40B4-BE49-F238E27FC236}">
                <a16:creationId xmlns:a16="http://schemas.microsoft.com/office/drawing/2014/main" id="{546732FD-F840-D1DD-1468-B62F79F3CC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89889" y="1792643"/>
            <a:ext cx="2525920" cy="3272714"/>
          </a:xfrm>
          <a:prstGeom prst="rect">
            <a:avLst/>
          </a:prstGeom>
        </p:spPr>
      </p:pic>
    </p:spTree>
    <p:extLst>
      <p:ext uri="{BB962C8B-B14F-4D97-AF65-F5344CB8AC3E}">
        <p14:creationId xmlns:p14="http://schemas.microsoft.com/office/powerpoint/2010/main" val="2090801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E7C04A-8CA6-B1BD-9911-FAAE33695011}"/>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593EF579-1339-CF38-DAA8-451EC5FEF8D3}"/>
              </a:ext>
            </a:extLst>
          </p:cNvPr>
          <p:cNvPicPr>
            <a:picLocks noGrp="1" noChangeAspect="1"/>
          </p:cNvPicPr>
          <p:nvPr>
            <p:ph idx="1"/>
          </p:nvPr>
        </p:nvPicPr>
        <p:blipFill>
          <a:blip r:embed="rId3"/>
          <a:stretch>
            <a:fillRect/>
          </a:stretch>
        </p:blipFill>
        <p:spPr>
          <a:xfrm>
            <a:off x="770777" y="1137920"/>
            <a:ext cx="10743866" cy="5039043"/>
          </a:xfrm>
        </p:spPr>
      </p:pic>
    </p:spTree>
    <p:extLst>
      <p:ext uri="{BB962C8B-B14F-4D97-AF65-F5344CB8AC3E}">
        <p14:creationId xmlns:p14="http://schemas.microsoft.com/office/powerpoint/2010/main" val="843186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6CDD6F-A2EC-E57C-D573-EE52D3BA0438}"/>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2BE5C0D7-787F-209B-ACE6-65FB8882CFCB}"/>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sz="3600" dirty="0">
                <a:solidFill>
                  <a:schemeClr val="accent2"/>
                </a:solidFill>
              </a:rPr>
              <a:t>			As-tu bien compris ?</a:t>
            </a:r>
          </a:p>
        </p:txBody>
      </p:sp>
    </p:spTree>
    <p:extLst>
      <p:ext uri="{BB962C8B-B14F-4D97-AF65-F5344CB8AC3E}">
        <p14:creationId xmlns:p14="http://schemas.microsoft.com/office/powerpoint/2010/main" val="3842463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B1E20A-D668-24D1-9B12-60E4E604B06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45C776E5-688C-2348-C208-337516645B65}"/>
              </a:ext>
            </a:extLst>
          </p:cNvPr>
          <p:cNvSpPr>
            <a:spLocks noGrp="1"/>
          </p:cNvSpPr>
          <p:nvPr>
            <p:ph idx="1"/>
          </p:nvPr>
        </p:nvSpPr>
        <p:spPr/>
        <p:txBody>
          <a:bodyPr/>
          <a:lstStyle/>
          <a:p>
            <a:pPr marL="457200" indent="-457200" algn="just">
              <a:buAutoNum type="arabicPeriod"/>
            </a:pPr>
            <a:r>
              <a:rPr lang="fr-F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Aristobule a écrit</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solidFill>
                  <a:srgbClr val="000000"/>
                </a:solidFill>
                <a:effectLst/>
                <a:latin typeface="SignPainter-HouseScript" panose="02000006070000020004" pitchFamily="2" charset="0"/>
                <a:ea typeface="Calibri" panose="020F0502020204030204" pitchFamily="34" charset="0"/>
                <a:cs typeface="Times New Roman" panose="02020603050405020304" pitchFamily="18" charset="0"/>
              </a:rPr>
              <a:t>Je voudrais bien regarder cette émission demanda la petite fille sa mère lui répondit qu’il était trop tard tu la regarderas demain soir</a:t>
            </a:r>
            <a:r>
              <a:rPr lang="fr-FR" dirty="0">
                <a:effectLst/>
              </a:rPr>
              <a:t> </a:t>
            </a: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Es-tu d’accord avec lui ?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 non, réécris comme il te semble</a:t>
            </a:r>
            <a:r>
              <a:rPr lang="fr-FR" sz="2200" dirty="0">
                <a:solidFill>
                  <a:srgbClr val="000000"/>
                </a:solidFill>
                <a:effectLst/>
                <a:latin typeface="Ecriture A"/>
                <a:ea typeface="Calibri" panose="020F0502020204030204" pitchFamily="34" charset="0"/>
                <a:cs typeface="Times New Roman" panose="02020603050405020304" pitchFamily="18" charset="0"/>
              </a:rPr>
              <a:t>.</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p>
        </p:txBody>
      </p:sp>
    </p:spTree>
    <p:extLst>
      <p:ext uri="{BB962C8B-B14F-4D97-AF65-F5344CB8AC3E}">
        <p14:creationId xmlns:p14="http://schemas.microsoft.com/office/powerpoint/2010/main" val="2718199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C718F-0001-9CA4-8AAD-899408FA51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2A8E0E5-FF87-8850-C9A5-8A59BCEF9A82}"/>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FCF68ED8-089A-3655-C512-F42ADEE27A55}"/>
              </a:ext>
            </a:extLst>
          </p:cNvPr>
          <p:cNvSpPr>
            <a:spLocks noGrp="1"/>
          </p:cNvSpPr>
          <p:nvPr>
            <p:ph idx="1"/>
          </p:nvPr>
        </p:nvSpPr>
        <p:spPr/>
        <p:txBody>
          <a:bodyPr/>
          <a:lstStyle/>
          <a:p>
            <a:pPr marL="457200" indent="-457200" algn="just">
              <a:buAutoNum type="arabicPeriod"/>
            </a:pPr>
            <a:r>
              <a:rPr lang="fr-F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Aristobule a écrit</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dirty="0">
                <a:solidFill>
                  <a:srgbClr val="000000"/>
                </a:solidFill>
                <a:effectLst/>
                <a:latin typeface="SignPainter-HouseScript" panose="02000006070000020004" pitchFamily="2" charset="0"/>
                <a:ea typeface="Calibri" panose="020F0502020204030204" pitchFamily="34" charset="0"/>
                <a:cs typeface="Times New Roman" panose="02020603050405020304" pitchFamily="18" charset="0"/>
              </a:rPr>
              <a:t>Je voudrais bien regarder cette émission demanda la petite fille sa mère lui répondit qu’il était trop tard tu la regarderas demain soir</a:t>
            </a:r>
            <a:r>
              <a:rPr lang="fr-FR" dirty="0">
                <a:effectLst/>
              </a:rPr>
              <a:t> </a:t>
            </a:r>
            <a:r>
              <a:rPr lang="fr-F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Es-tu d’accord avec lui ? …………..</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 non, réécris comme il te semble</a:t>
            </a:r>
            <a:r>
              <a:rPr lang="fr-FR" sz="2200" dirty="0">
                <a:solidFill>
                  <a:srgbClr val="000000"/>
                </a:solidFill>
                <a:effectLst/>
                <a:latin typeface="Ecriture A"/>
                <a:ea typeface="Calibri" panose="020F0502020204030204" pitchFamily="34" charset="0"/>
                <a:cs typeface="Times New Roman" panose="02020603050405020304" pitchFamily="18" charset="0"/>
              </a:rPr>
              <a:t>.</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Je voudrais bien regarder cette émission </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demanda la petite fille</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S</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a mère lui répondit qu’il était trop tard</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 T</a:t>
            </a:r>
            <a:r>
              <a:rPr lang="fr-FR" sz="2200" dirty="0">
                <a:effectLst/>
                <a:latin typeface="Times New Roman" panose="02020603050405020304" pitchFamily="18" charset="0"/>
                <a:ea typeface="Calibri" panose="020F0502020204030204" pitchFamily="34" charset="0"/>
                <a:cs typeface="Times New Roman" panose="02020603050405020304" pitchFamily="18" charset="0"/>
              </a:rPr>
              <a:t>u la regarderas demain soir</a:t>
            </a:r>
            <a:r>
              <a:rPr lang="fr-FR" sz="22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dirty="0"/>
          </a:p>
        </p:txBody>
      </p:sp>
    </p:spTree>
    <p:extLst>
      <p:ext uri="{BB962C8B-B14F-4D97-AF65-F5344CB8AC3E}">
        <p14:creationId xmlns:p14="http://schemas.microsoft.com/office/powerpoint/2010/main" val="576600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5F118D-61F7-CEE1-AC93-355F42B47EBF}"/>
              </a:ext>
            </a:extLst>
          </p:cNvPr>
          <p:cNvSpPr>
            <a:spLocks noGrp="1"/>
          </p:cNvSpPr>
          <p:nvPr>
            <p:ph type="title"/>
          </p:nvPr>
        </p:nvSpPr>
        <p:spPr/>
        <p:txBody>
          <a:bodyPr/>
          <a:lstStyle/>
          <a:p>
            <a:endParaRPr lang="fr-FR"/>
          </a:p>
        </p:txBody>
      </p:sp>
      <p:pic>
        <p:nvPicPr>
          <p:cNvPr id="7" name="Espace réservé du contenu 6">
            <a:extLst>
              <a:ext uri="{FF2B5EF4-FFF2-40B4-BE49-F238E27FC236}">
                <a16:creationId xmlns:a16="http://schemas.microsoft.com/office/drawing/2014/main" id="{253D156A-F184-9EBE-1E4A-48A589ADA303}"/>
              </a:ext>
            </a:extLst>
          </p:cNvPr>
          <p:cNvPicPr>
            <a:picLocks noGrp="1" noChangeAspect="1"/>
          </p:cNvPicPr>
          <p:nvPr>
            <p:ph idx="1"/>
          </p:nvPr>
        </p:nvPicPr>
        <p:blipFill>
          <a:blip r:embed="rId3"/>
          <a:stretch>
            <a:fillRect/>
          </a:stretch>
        </p:blipFill>
        <p:spPr>
          <a:xfrm>
            <a:off x="838200" y="2139229"/>
            <a:ext cx="10515600" cy="2951969"/>
          </a:xfrm>
        </p:spPr>
      </p:pic>
    </p:spTree>
    <p:extLst>
      <p:ext uri="{BB962C8B-B14F-4D97-AF65-F5344CB8AC3E}">
        <p14:creationId xmlns:p14="http://schemas.microsoft.com/office/powerpoint/2010/main" val="3990151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D98346-1F9E-4608-0A12-4D4E6821BD5D}"/>
              </a:ext>
            </a:extLst>
          </p:cNvPr>
          <p:cNvSpPr>
            <a:spLocks noGrp="1"/>
          </p:cNvSpPr>
          <p:nvPr>
            <p:ph type="title"/>
          </p:nvPr>
        </p:nvSpPr>
        <p:spPr/>
        <p:txBody>
          <a:bodyPr/>
          <a:lstStyle/>
          <a:p>
            <a:endParaRPr lang="fr-FR"/>
          </a:p>
        </p:txBody>
      </p:sp>
      <p:pic>
        <p:nvPicPr>
          <p:cNvPr id="7" name="Espace réservé du contenu 6">
            <a:extLst>
              <a:ext uri="{FF2B5EF4-FFF2-40B4-BE49-F238E27FC236}">
                <a16:creationId xmlns:a16="http://schemas.microsoft.com/office/drawing/2014/main" id="{70FAFB2E-9F09-817C-AB0A-18DCD6AB4BF2}"/>
              </a:ext>
            </a:extLst>
          </p:cNvPr>
          <p:cNvPicPr>
            <a:picLocks noGrp="1" noChangeAspect="1"/>
          </p:cNvPicPr>
          <p:nvPr>
            <p:ph idx="1"/>
          </p:nvPr>
        </p:nvPicPr>
        <p:blipFill>
          <a:blip r:embed="rId3"/>
          <a:stretch>
            <a:fillRect/>
          </a:stretch>
        </p:blipFill>
        <p:spPr>
          <a:xfrm>
            <a:off x="920750" y="2075974"/>
            <a:ext cx="10350500" cy="2997200"/>
          </a:xfrm>
        </p:spPr>
      </p:pic>
    </p:spTree>
    <p:extLst>
      <p:ext uri="{BB962C8B-B14F-4D97-AF65-F5344CB8AC3E}">
        <p14:creationId xmlns:p14="http://schemas.microsoft.com/office/powerpoint/2010/main" val="1543458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9835B-DCE9-47B4-1B8A-2E8CB79669EE}"/>
              </a:ext>
            </a:extLst>
          </p:cNvPr>
          <p:cNvSpPr>
            <a:spLocks noGrp="1"/>
          </p:cNvSpPr>
          <p:nvPr>
            <p:ph type="title"/>
          </p:nvPr>
        </p:nvSpPr>
        <p:spPr/>
        <p:txBody>
          <a:bodyPr/>
          <a:lstStyle/>
          <a:p>
            <a:r>
              <a:rPr lang="fr-FR"/>
              <a:t> </a:t>
            </a:r>
          </a:p>
        </p:txBody>
      </p:sp>
      <p:sp>
        <p:nvSpPr>
          <p:cNvPr id="3" name="Espace réservé du contenu 2">
            <a:extLst>
              <a:ext uri="{FF2B5EF4-FFF2-40B4-BE49-F238E27FC236}">
                <a16:creationId xmlns:a16="http://schemas.microsoft.com/office/drawing/2014/main" id="{92CADA4B-A600-03A3-0F87-B2E321AE9CD8}"/>
              </a:ext>
            </a:extLst>
          </p:cNvPr>
          <p:cNvSpPr>
            <a:spLocks noGrp="1"/>
          </p:cNvSpPr>
          <p:nvPr>
            <p:ph idx="1"/>
          </p:nvPr>
        </p:nvSpPr>
        <p:spPr>
          <a:xfrm>
            <a:off x="568960" y="365125"/>
            <a:ext cx="10784840" cy="6127750"/>
          </a:xfrm>
        </p:spPr>
        <p:txBody>
          <a:bodyPr>
            <a:normAutofit lnSpcReduction="10000"/>
          </a:bodyPr>
          <a:lstStyle/>
          <a:p>
            <a:pPr marL="0" indent="0" algn="just">
              <a:lnSpc>
                <a:spcPct val="120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3. Lis le texte suivant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y avait une fois un ogre qui faisait régner la terreur parmi tous les enfants de la contrée et surtout parmi tous leurs parents. Mais un paysan et sa fille Zéralda, qui vivaient à l’écart du village, n’en avaient jamais entendu parler.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Un jour, le paysan un peu malade demanda à sa fille d’aller au marché à sa place pour vendre les produits de la ferme. Zéralda chargea donc la charrette et se mit en chemin toute guillerette. L’ogre était à l’affût et il sentit la bonne odeur de la fillette. Il se précipita pour l’attraper mais il trébucha et s’assomma contre une pierre. Zéralda se porta à son secours. Elle s’aperçut qu’il avait faim, alors elle lui donna du saumon, du rôti, enfin les bonnes provisions qu’elle était partie vendre. L’ogre fut si content du repas qu’il oublia que les fillettes étaient son plat préféré.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lui proposa de venir chez lui. Zéralda qui adorait faire la cuisine n’hésita pas très longtemps à s’installer cuisinière. Elle fit venir son père et bientôt ils organisèrent des banquets pour tous les ogres du pays. Et il ne fut plus jamais question de dévorer fillettes ou garçonnets.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a. Fais une croix dans le texte pour montrer où tu pourrais insérer la phrase : « Cette petite fille, pensa-t-il, me fera un bon repas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b. Complète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Croix 1 : le complément du verbe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un bon repas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est……………………………………………..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Croix 2 : le complément du verbe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un bon repas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est……………………………………………..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382154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47FD8-5E94-E3D6-1B10-01416B0AA1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A377FEA-DAEA-AEA2-B6F0-BE7E28E72331}"/>
              </a:ext>
            </a:extLst>
          </p:cNvPr>
          <p:cNvSpPr>
            <a:spLocks noGrp="1"/>
          </p:cNvSpPr>
          <p:nvPr>
            <p:ph type="title"/>
          </p:nvPr>
        </p:nvSpPr>
        <p:spPr/>
        <p:txBody>
          <a:bodyPr/>
          <a:lstStyle/>
          <a:p>
            <a:r>
              <a:rPr lang="fr-FR"/>
              <a:t> </a:t>
            </a:r>
          </a:p>
        </p:txBody>
      </p:sp>
      <p:sp>
        <p:nvSpPr>
          <p:cNvPr id="3" name="Espace réservé du contenu 2">
            <a:extLst>
              <a:ext uri="{FF2B5EF4-FFF2-40B4-BE49-F238E27FC236}">
                <a16:creationId xmlns:a16="http://schemas.microsoft.com/office/drawing/2014/main" id="{60CD7264-6B97-0803-0B47-98E7701A3BCA}"/>
              </a:ext>
            </a:extLst>
          </p:cNvPr>
          <p:cNvSpPr>
            <a:spLocks noGrp="1"/>
          </p:cNvSpPr>
          <p:nvPr>
            <p:ph idx="1"/>
          </p:nvPr>
        </p:nvSpPr>
        <p:spPr>
          <a:xfrm>
            <a:off x="568960" y="365125"/>
            <a:ext cx="10784840" cy="6127750"/>
          </a:xfrm>
        </p:spPr>
        <p:txBody>
          <a:bodyPr>
            <a:normAutofit lnSpcReduction="10000"/>
          </a:bodyPr>
          <a:lstStyle/>
          <a:p>
            <a:pPr marL="0" indent="0" algn="just">
              <a:lnSpc>
                <a:spcPct val="120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3. Lis le texte suivant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y avait une fois un ogre qui faisait régner la terreur parmi tous les enfants de la contrée et surtout parmi tous leurs parents. Mais un paysan et sa fille Zéralda, qui vivaient à l’écart du village, n’en avaient jamais entendu parler.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Un jour, le paysan un peu malade demanda à sa fille d’aller au marché à sa place pour vendre les produits de la ferme. Zéralda chargea donc la charrette et se mit en chemin toute guillerette. L’ogre était à l’affût et il sentit la bonne odeur de la fillette.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Cette petite fille, pensa-t-il, me fera un bon repas. »</a:t>
            </a:r>
            <a:r>
              <a:rPr lang="fr-FR" sz="18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se précipita pour l’attraper mais il trébucha et s’assomma contre une pierre. Zéralda se porta à son secours. Elle s’aperçut qu’il avait faim, alors elle lui donna du saumon, du rôti, enfin les bonnes provisions qu’elle était partie vendre. L’ogre fut si content du repas qu’il oublia que les fillettes étaient son plat préféré.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Il lui proposa de venir chez lui.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 Cette petite fille, pensa-t-il, me fera un bon repas. »</a:t>
            </a:r>
            <a:r>
              <a:rPr lang="fr-FR" sz="18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Zéralda qui adorait faire la cuisine n’hésita pas très longtemps à s’installer cuisinière. Elle fit venir son père et bientôt ils organisèrent des banquets pour tous les ogres du pays. Et il ne fut plus jamais question de dévorer fillettes ou garçonnets.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a. Fais une croix dans le texte pour montrer où tu pourrais insérer la phrase : « Cette petite fille, pensa-t-il, me fera un bon repas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b. Complète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Croix 1 : le complément du verbe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un bon repas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est…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attribut du sujet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Croix 2 : le complément du verbe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un bon repas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est…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COD</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681270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E66619-E301-0737-321B-0AFB1F9CC51D}"/>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B56FFE4C-CAEF-3C0F-DB05-2B11E7741C53}"/>
              </a:ext>
            </a:extLst>
          </p:cNvPr>
          <p:cNvSpPr>
            <a:spLocks noGrp="1"/>
          </p:cNvSpPr>
          <p:nvPr>
            <p:ph idx="1"/>
          </p:nvPr>
        </p:nvSpPr>
        <p:spPr>
          <a:xfrm>
            <a:off x="838200" y="955040"/>
            <a:ext cx="10515600" cy="5221923"/>
          </a:xfrm>
        </p:spPr>
        <p:txBody>
          <a:bodyPr/>
          <a:lstStyle/>
          <a:p>
            <a:pPr marL="0" indent="0" algn="just">
              <a:lnSpc>
                <a:spcPct val="115000"/>
              </a:lnSpc>
              <a:spcAft>
                <a:spcPts val="1000"/>
              </a:spcAf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4. Souligne, dans ces phrases, les compléments du verbe </a:t>
            </a:r>
            <a:r>
              <a:rPr lang="fr-FR" sz="2400" b="1" i="1" dirty="0">
                <a:effectLst/>
                <a:latin typeface="Times New Roman" panose="02020603050405020304" pitchFamily="18" charset="0"/>
                <a:ea typeface="Calibri" panose="020F0502020204030204" pitchFamily="34" charset="0"/>
                <a:cs typeface="Times New Roman" panose="02020603050405020304" pitchFamily="18" charset="0"/>
              </a:rPr>
              <a:t>finir </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Classe-les dans le tableau suivant.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pleuvait tellement que la course a fini dans la boue.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 tante a fini le semi-marathon mais elle a fini avant-dernière.</a:t>
            </a:r>
          </a:p>
          <a:p>
            <a:pPr marL="0" indent="0" algn="just">
              <a:lnSpc>
                <a:spcPct val="115000"/>
              </a:lnSpc>
              <a:spcBef>
                <a:spcPts val="0"/>
              </a:spcBef>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4" name="Tableau 3">
            <a:extLst>
              <a:ext uri="{FF2B5EF4-FFF2-40B4-BE49-F238E27FC236}">
                <a16:creationId xmlns:a16="http://schemas.microsoft.com/office/drawing/2014/main" id="{62343F87-DEC5-0D7F-BA94-BE3D8C101F37}"/>
              </a:ext>
            </a:extLst>
          </p:cNvPr>
          <p:cNvGraphicFramePr>
            <a:graphicFrameLocks noGrp="1"/>
          </p:cNvGraphicFramePr>
          <p:nvPr>
            <p:extLst>
              <p:ext uri="{D42A27DB-BD31-4B8C-83A1-F6EECF244321}">
                <p14:modId xmlns:p14="http://schemas.microsoft.com/office/powerpoint/2010/main" val="1937758011"/>
              </p:ext>
            </p:extLst>
          </p:nvPr>
        </p:nvGraphicFramePr>
        <p:xfrm>
          <a:off x="1706880" y="3192145"/>
          <a:ext cx="8128000" cy="2042160"/>
        </p:xfrm>
        <a:graphic>
          <a:graphicData uri="http://schemas.openxmlformats.org/drawingml/2006/table">
            <a:tbl>
              <a:tblPr firstRow="1" bandRow="1">
                <a:tableStyleId>{5940675A-B579-460E-94D1-54222C63F5DA}</a:tableStyleId>
              </a:tblPr>
              <a:tblGrid>
                <a:gridCol w="1625600">
                  <a:extLst>
                    <a:ext uri="{9D8B030D-6E8A-4147-A177-3AD203B41FA5}">
                      <a16:colId xmlns:a16="http://schemas.microsoft.com/office/drawing/2014/main" val="1362989098"/>
                    </a:ext>
                  </a:extLst>
                </a:gridCol>
                <a:gridCol w="1625600">
                  <a:extLst>
                    <a:ext uri="{9D8B030D-6E8A-4147-A177-3AD203B41FA5}">
                      <a16:colId xmlns:a16="http://schemas.microsoft.com/office/drawing/2014/main" val="825920385"/>
                    </a:ext>
                  </a:extLst>
                </a:gridCol>
                <a:gridCol w="1625600">
                  <a:extLst>
                    <a:ext uri="{9D8B030D-6E8A-4147-A177-3AD203B41FA5}">
                      <a16:colId xmlns:a16="http://schemas.microsoft.com/office/drawing/2014/main" val="990096273"/>
                    </a:ext>
                  </a:extLst>
                </a:gridCol>
                <a:gridCol w="1625600">
                  <a:extLst>
                    <a:ext uri="{9D8B030D-6E8A-4147-A177-3AD203B41FA5}">
                      <a16:colId xmlns:a16="http://schemas.microsoft.com/office/drawing/2014/main" val="1803067282"/>
                    </a:ext>
                  </a:extLst>
                </a:gridCol>
                <a:gridCol w="1625600">
                  <a:extLst>
                    <a:ext uri="{9D8B030D-6E8A-4147-A177-3AD203B41FA5}">
                      <a16:colId xmlns:a16="http://schemas.microsoft.com/office/drawing/2014/main" val="2753748148"/>
                    </a:ext>
                  </a:extLst>
                </a:gridCol>
              </a:tblGrid>
              <a:tr h="370840">
                <a:tc rowSpan="3">
                  <a:txBody>
                    <a:bodyPr/>
                    <a:lstStyle/>
                    <a:p>
                      <a:pPr algn="ctr"/>
                      <a:r>
                        <a:rPr lang="fr-FR" sz="2000" b="1" dirty="0"/>
                        <a:t>Sans complément</a:t>
                      </a:r>
                    </a:p>
                  </a:txBody>
                  <a:tcPr>
                    <a:solidFill>
                      <a:schemeClr val="accent5">
                        <a:lumMod val="20000"/>
                        <a:lumOff val="80000"/>
                      </a:schemeClr>
                    </a:solidFill>
                  </a:tcPr>
                </a:tc>
                <a:tc gridSpan="4">
                  <a:txBody>
                    <a:bodyPr/>
                    <a:lstStyle/>
                    <a:p>
                      <a:pPr algn="ctr"/>
                      <a:r>
                        <a:rPr lang="fr-FR" sz="2000" b="1" dirty="0"/>
                        <a:t>Avec 1 complément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655270668"/>
                  </a:ext>
                </a:extLst>
              </a:tr>
              <a:tr h="370840">
                <a:tc vMerge="1">
                  <a:txBody>
                    <a:bodyPr/>
                    <a:lstStyle/>
                    <a:p>
                      <a:endParaRPr lang="fr-FR" dirty="0"/>
                    </a:p>
                  </a:txBody>
                  <a:tcPr/>
                </a:tc>
                <a:tc rowSpan="2">
                  <a:txBody>
                    <a:bodyPr/>
                    <a:lstStyle/>
                    <a:p>
                      <a:pPr algn="ctr"/>
                      <a:r>
                        <a:rPr lang="fr-FR" sz="2000" b="1" dirty="0"/>
                        <a:t>Attribut du sujet</a:t>
                      </a:r>
                    </a:p>
                  </a:txBody>
                  <a:tcPr>
                    <a:solidFill>
                      <a:schemeClr val="accent5">
                        <a:lumMod val="20000"/>
                        <a:lumOff val="80000"/>
                      </a:schemeClr>
                    </a:solidFill>
                  </a:tcPr>
                </a:tc>
                <a:tc gridSpan="2">
                  <a:txBody>
                    <a:bodyPr/>
                    <a:lstStyle/>
                    <a:p>
                      <a:pPr algn="ctr"/>
                      <a:r>
                        <a:rPr lang="fr-FR" sz="2000" b="1" dirty="0"/>
                        <a:t>Complément d’objet</a:t>
                      </a:r>
                    </a:p>
                  </a:txBody>
                  <a:tcPr>
                    <a:solidFill>
                      <a:schemeClr val="accent5">
                        <a:lumMod val="20000"/>
                        <a:lumOff val="80000"/>
                      </a:schemeClr>
                    </a:solidFill>
                  </a:tcPr>
                </a:tc>
                <a:tc hMerge="1">
                  <a:txBody>
                    <a:bodyPr/>
                    <a:lstStyle/>
                    <a:p>
                      <a:endParaRPr lang="fr-FR" dirty="0"/>
                    </a:p>
                  </a:txBody>
                  <a:tcPr/>
                </a:tc>
                <a:tc rowSpan="2">
                  <a:txBody>
                    <a:bodyPr/>
                    <a:lstStyle/>
                    <a:p>
                      <a:pPr algn="ctr"/>
                      <a:r>
                        <a:rPr lang="fr-FR" sz="2000" b="1" dirty="0"/>
                        <a:t>Complément circonstanciel de verbe</a:t>
                      </a:r>
                    </a:p>
                  </a:txBody>
                  <a:tcPr>
                    <a:solidFill>
                      <a:schemeClr val="accent5">
                        <a:lumMod val="20000"/>
                        <a:lumOff val="80000"/>
                      </a:schemeClr>
                    </a:solidFill>
                  </a:tcPr>
                </a:tc>
                <a:extLst>
                  <a:ext uri="{0D108BD9-81ED-4DB2-BD59-A6C34878D82A}">
                    <a16:rowId xmlns:a16="http://schemas.microsoft.com/office/drawing/2014/main" val="1024550319"/>
                  </a:ext>
                </a:extLst>
              </a:tr>
              <a:tr h="370840">
                <a:tc vMerge="1">
                  <a:txBody>
                    <a:bodyPr/>
                    <a:lstStyle/>
                    <a:p>
                      <a:endParaRPr lang="fr-FR" dirty="0"/>
                    </a:p>
                  </a:txBody>
                  <a:tcPr/>
                </a:tc>
                <a:tc vMerge="1">
                  <a:txBody>
                    <a:bodyPr/>
                    <a:lstStyle/>
                    <a:p>
                      <a:endParaRPr lang="fr-FR" dirty="0"/>
                    </a:p>
                  </a:txBody>
                  <a:tcPr/>
                </a:tc>
                <a:tc>
                  <a:txBody>
                    <a:bodyPr/>
                    <a:lstStyle/>
                    <a:p>
                      <a:pPr algn="ctr"/>
                      <a:r>
                        <a:rPr lang="fr-FR" sz="2000" b="1" dirty="0"/>
                        <a:t>COD</a:t>
                      </a:r>
                    </a:p>
                  </a:txBody>
                  <a:tcPr>
                    <a:solidFill>
                      <a:schemeClr val="accent5">
                        <a:lumMod val="20000"/>
                        <a:lumOff val="80000"/>
                      </a:schemeClr>
                    </a:solidFill>
                  </a:tcPr>
                </a:tc>
                <a:tc>
                  <a:txBody>
                    <a:bodyPr/>
                    <a:lstStyle/>
                    <a:p>
                      <a:pPr algn="ctr"/>
                      <a:r>
                        <a:rPr lang="fr-FR" sz="2000" b="1" dirty="0"/>
                        <a:t>COI</a:t>
                      </a:r>
                    </a:p>
                  </a:txBody>
                  <a:tcPr>
                    <a:solidFill>
                      <a:schemeClr val="accent5">
                        <a:lumMod val="20000"/>
                        <a:lumOff val="80000"/>
                      </a:schemeClr>
                    </a:solidFill>
                  </a:tcPr>
                </a:tc>
                <a:tc vMerge="1">
                  <a:txBody>
                    <a:bodyPr/>
                    <a:lstStyle/>
                    <a:p>
                      <a:endParaRPr lang="fr-FR" dirty="0"/>
                    </a:p>
                  </a:txBody>
                  <a:tcPr/>
                </a:tc>
                <a:extLst>
                  <a:ext uri="{0D108BD9-81ED-4DB2-BD59-A6C34878D82A}">
                    <a16:rowId xmlns:a16="http://schemas.microsoft.com/office/drawing/2014/main" val="118434062"/>
                  </a:ext>
                </a:extLst>
              </a:tr>
              <a:tr h="370840">
                <a:tc>
                  <a:txBody>
                    <a:bodyPr/>
                    <a:lstStyle/>
                    <a:p>
                      <a:endParaRPr lang="fr-FR"/>
                    </a:p>
                  </a:txBody>
                  <a:tcPr/>
                </a:tc>
                <a:tc>
                  <a:txBody>
                    <a:bodyPr/>
                    <a:lstStyle/>
                    <a:p>
                      <a:endParaRPr lang="fr-FR"/>
                    </a:p>
                  </a:txBody>
                  <a:tcPr/>
                </a:tc>
                <a:tc>
                  <a:txBody>
                    <a:bodyPr/>
                    <a:lstStyle/>
                    <a:p>
                      <a:endParaRPr lang="fr-FR" dirty="0"/>
                    </a:p>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011606349"/>
                  </a:ext>
                </a:extLst>
              </a:tr>
            </a:tbl>
          </a:graphicData>
        </a:graphic>
      </p:graphicFrame>
    </p:spTree>
    <p:extLst>
      <p:ext uri="{BB962C8B-B14F-4D97-AF65-F5344CB8AC3E}">
        <p14:creationId xmlns:p14="http://schemas.microsoft.com/office/powerpoint/2010/main" val="885940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2A2CD-7E55-5B62-2051-24F42B3A56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06AE34-6098-BBF0-5CF6-1AD66FB21FA9}"/>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7244F759-508B-09E1-F2CA-1A2B567B04B5}"/>
              </a:ext>
            </a:extLst>
          </p:cNvPr>
          <p:cNvSpPr>
            <a:spLocks noGrp="1"/>
          </p:cNvSpPr>
          <p:nvPr>
            <p:ph idx="1"/>
          </p:nvPr>
        </p:nvSpPr>
        <p:spPr>
          <a:xfrm>
            <a:off x="838200" y="955040"/>
            <a:ext cx="10515600" cy="5221923"/>
          </a:xfrm>
        </p:spPr>
        <p:txBody>
          <a:bodyPr/>
          <a:lstStyle/>
          <a:p>
            <a:pPr marL="0" indent="0" algn="just">
              <a:lnSpc>
                <a:spcPct val="115000"/>
              </a:lnSpc>
              <a:spcAft>
                <a:spcPts val="1000"/>
              </a:spcAft>
              <a:buNone/>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4. Souligne, dans ces phrases, les compléments du verbe </a:t>
            </a:r>
            <a:r>
              <a:rPr lang="fr-FR" sz="2400" b="1" i="1" dirty="0">
                <a:effectLst/>
                <a:latin typeface="Times New Roman" panose="02020603050405020304" pitchFamily="18" charset="0"/>
                <a:ea typeface="Calibri" panose="020F0502020204030204" pitchFamily="34" charset="0"/>
                <a:cs typeface="Times New Roman" panose="02020603050405020304" pitchFamily="18" charset="0"/>
              </a:rPr>
              <a:t>finir </a:t>
            </a: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 Classe-les dans le tableau suivant.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 pleuvait tellement que la course a fini dans la boue.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Bef>
                <a:spcPts val="0"/>
              </a:spcBef>
              <a:buNone/>
            </a:pPr>
            <a:r>
              <a:rPr lang="fr-F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 tante a fini le semi-marathon mais elle a fini avant-dernière.</a:t>
            </a:r>
          </a:p>
          <a:p>
            <a:pPr marL="0" indent="0" algn="just">
              <a:lnSpc>
                <a:spcPct val="115000"/>
              </a:lnSpc>
              <a:spcBef>
                <a:spcPts val="0"/>
              </a:spcBef>
              <a:buNone/>
            </a:pPr>
            <a:endParaRPr lang="fr-F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15000"/>
              </a:lnSpc>
              <a:spcBef>
                <a:spcPts val="0"/>
              </a:spcBef>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4" name="Tableau 3">
            <a:extLst>
              <a:ext uri="{FF2B5EF4-FFF2-40B4-BE49-F238E27FC236}">
                <a16:creationId xmlns:a16="http://schemas.microsoft.com/office/drawing/2014/main" id="{3776ACF8-E75E-44CC-5D66-059848CBF346}"/>
              </a:ext>
            </a:extLst>
          </p:cNvPr>
          <p:cNvGraphicFramePr>
            <a:graphicFrameLocks noGrp="1"/>
          </p:cNvGraphicFramePr>
          <p:nvPr>
            <p:extLst>
              <p:ext uri="{D42A27DB-BD31-4B8C-83A1-F6EECF244321}">
                <p14:modId xmlns:p14="http://schemas.microsoft.com/office/powerpoint/2010/main" val="48235061"/>
              </p:ext>
            </p:extLst>
          </p:nvPr>
        </p:nvGraphicFramePr>
        <p:xfrm>
          <a:off x="1706880" y="3192145"/>
          <a:ext cx="8128000" cy="2407920"/>
        </p:xfrm>
        <a:graphic>
          <a:graphicData uri="http://schemas.openxmlformats.org/drawingml/2006/table">
            <a:tbl>
              <a:tblPr firstRow="1" bandRow="1">
                <a:tableStyleId>{5940675A-B579-460E-94D1-54222C63F5DA}</a:tableStyleId>
              </a:tblPr>
              <a:tblGrid>
                <a:gridCol w="1625600">
                  <a:extLst>
                    <a:ext uri="{9D8B030D-6E8A-4147-A177-3AD203B41FA5}">
                      <a16:colId xmlns:a16="http://schemas.microsoft.com/office/drawing/2014/main" val="1362989098"/>
                    </a:ext>
                  </a:extLst>
                </a:gridCol>
                <a:gridCol w="1706880">
                  <a:extLst>
                    <a:ext uri="{9D8B030D-6E8A-4147-A177-3AD203B41FA5}">
                      <a16:colId xmlns:a16="http://schemas.microsoft.com/office/drawing/2014/main" val="825920385"/>
                    </a:ext>
                  </a:extLst>
                </a:gridCol>
                <a:gridCol w="2072640">
                  <a:extLst>
                    <a:ext uri="{9D8B030D-6E8A-4147-A177-3AD203B41FA5}">
                      <a16:colId xmlns:a16="http://schemas.microsoft.com/office/drawing/2014/main" val="990096273"/>
                    </a:ext>
                  </a:extLst>
                </a:gridCol>
                <a:gridCol w="1097280">
                  <a:extLst>
                    <a:ext uri="{9D8B030D-6E8A-4147-A177-3AD203B41FA5}">
                      <a16:colId xmlns:a16="http://schemas.microsoft.com/office/drawing/2014/main" val="1803067282"/>
                    </a:ext>
                  </a:extLst>
                </a:gridCol>
                <a:gridCol w="1625600">
                  <a:extLst>
                    <a:ext uri="{9D8B030D-6E8A-4147-A177-3AD203B41FA5}">
                      <a16:colId xmlns:a16="http://schemas.microsoft.com/office/drawing/2014/main" val="2753748148"/>
                    </a:ext>
                  </a:extLst>
                </a:gridCol>
              </a:tblGrid>
              <a:tr h="380879">
                <a:tc rowSpan="3">
                  <a:txBody>
                    <a:bodyPr/>
                    <a:lstStyle/>
                    <a:p>
                      <a:pPr algn="ctr"/>
                      <a:r>
                        <a:rPr lang="fr-FR" sz="2000" b="1" dirty="0"/>
                        <a:t>Sans complément</a:t>
                      </a:r>
                    </a:p>
                  </a:txBody>
                  <a:tcPr>
                    <a:solidFill>
                      <a:schemeClr val="accent5">
                        <a:lumMod val="20000"/>
                        <a:lumOff val="80000"/>
                      </a:schemeClr>
                    </a:solidFill>
                  </a:tcPr>
                </a:tc>
                <a:tc gridSpan="4">
                  <a:txBody>
                    <a:bodyPr/>
                    <a:lstStyle/>
                    <a:p>
                      <a:pPr algn="ctr"/>
                      <a:r>
                        <a:rPr lang="fr-FR" sz="2000" b="1" dirty="0"/>
                        <a:t>Avec 1 complément</a:t>
                      </a:r>
                    </a:p>
                  </a:txBody>
                  <a:tcPr>
                    <a:solidFill>
                      <a:schemeClr val="accent5">
                        <a:lumMod val="20000"/>
                        <a:lumOff val="80000"/>
                      </a:schemeClr>
                    </a:solidFill>
                  </a:tcPr>
                </a:tc>
                <a:tc hMerge="1">
                  <a:txBody>
                    <a:bodyPr/>
                    <a:lstStyle/>
                    <a:p>
                      <a:endParaRPr lang="fr-FR" dirty="0"/>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655270668"/>
                  </a:ext>
                </a:extLst>
              </a:tr>
              <a:tr h="380879">
                <a:tc vMerge="1">
                  <a:txBody>
                    <a:bodyPr/>
                    <a:lstStyle/>
                    <a:p>
                      <a:endParaRPr lang="fr-FR" dirty="0"/>
                    </a:p>
                  </a:txBody>
                  <a:tcPr/>
                </a:tc>
                <a:tc rowSpan="2">
                  <a:txBody>
                    <a:bodyPr/>
                    <a:lstStyle/>
                    <a:p>
                      <a:pPr algn="ctr"/>
                      <a:r>
                        <a:rPr lang="fr-FR" sz="2000" b="1" dirty="0"/>
                        <a:t>Attribut du sujet</a:t>
                      </a:r>
                    </a:p>
                  </a:txBody>
                  <a:tcPr>
                    <a:solidFill>
                      <a:schemeClr val="accent5">
                        <a:lumMod val="20000"/>
                        <a:lumOff val="80000"/>
                      </a:schemeClr>
                    </a:solidFill>
                  </a:tcPr>
                </a:tc>
                <a:tc gridSpan="2">
                  <a:txBody>
                    <a:bodyPr/>
                    <a:lstStyle/>
                    <a:p>
                      <a:pPr algn="ctr"/>
                      <a:r>
                        <a:rPr lang="fr-FR" sz="2000" b="1" dirty="0"/>
                        <a:t>Complément d’objet</a:t>
                      </a:r>
                    </a:p>
                  </a:txBody>
                  <a:tcPr>
                    <a:solidFill>
                      <a:schemeClr val="accent5">
                        <a:lumMod val="20000"/>
                        <a:lumOff val="80000"/>
                      </a:schemeClr>
                    </a:solidFill>
                  </a:tcPr>
                </a:tc>
                <a:tc hMerge="1">
                  <a:txBody>
                    <a:bodyPr/>
                    <a:lstStyle/>
                    <a:p>
                      <a:endParaRPr lang="fr-FR" dirty="0"/>
                    </a:p>
                  </a:txBody>
                  <a:tcPr/>
                </a:tc>
                <a:tc rowSpan="2">
                  <a:txBody>
                    <a:bodyPr/>
                    <a:lstStyle/>
                    <a:p>
                      <a:pPr algn="ctr"/>
                      <a:r>
                        <a:rPr lang="fr-FR" sz="2000" b="1" dirty="0"/>
                        <a:t>Complément circonstanciel de verbe</a:t>
                      </a:r>
                    </a:p>
                  </a:txBody>
                  <a:tcPr>
                    <a:solidFill>
                      <a:schemeClr val="accent5">
                        <a:lumMod val="20000"/>
                        <a:lumOff val="80000"/>
                      </a:schemeClr>
                    </a:solidFill>
                  </a:tcPr>
                </a:tc>
                <a:extLst>
                  <a:ext uri="{0D108BD9-81ED-4DB2-BD59-A6C34878D82A}">
                    <a16:rowId xmlns:a16="http://schemas.microsoft.com/office/drawing/2014/main" val="1024550319"/>
                  </a:ext>
                </a:extLst>
              </a:tr>
              <a:tr h="585968">
                <a:tc vMerge="1">
                  <a:txBody>
                    <a:bodyPr/>
                    <a:lstStyle/>
                    <a:p>
                      <a:endParaRPr lang="fr-FR" dirty="0"/>
                    </a:p>
                  </a:txBody>
                  <a:tcPr/>
                </a:tc>
                <a:tc vMerge="1">
                  <a:txBody>
                    <a:bodyPr/>
                    <a:lstStyle/>
                    <a:p>
                      <a:endParaRPr lang="fr-FR" dirty="0"/>
                    </a:p>
                  </a:txBody>
                  <a:tcPr/>
                </a:tc>
                <a:tc>
                  <a:txBody>
                    <a:bodyPr/>
                    <a:lstStyle/>
                    <a:p>
                      <a:pPr algn="ctr"/>
                      <a:r>
                        <a:rPr lang="fr-FR" sz="2000" b="1" dirty="0"/>
                        <a:t>COD</a:t>
                      </a:r>
                    </a:p>
                  </a:txBody>
                  <a:tcPr>
                    <a:solidFill>
                      <a:schemeClr val="accent5">
                        <a:lumMod val="20000"/>
                        <a:lumOff val="80000"/>
                      </a:schemeClr>
                    </a:solidFill>
                  </a:tcPr>
                </a:tc>
                <a:tc>
                  <a:txBody>
                    <a:bodyPr/>
                    <a:lstStyle/>
                    <a:p>
                      <a:pPr algn="ctr"/>
                      <a:r>
                        <a:rPr lang="fr-FR" sz="2000" b="1" dirty="0"/>
                        <a:t>COI</a:t>
                      </a:r>
                    </a:p>
                  </a:txBody>
                  <a:tcPr>
                    <a:solidFill>
                      <a:schemeClr val="accent5">
                        <a:lumMod val="20000"/>
                        <a:lumOff val="80000"/>
                      </a:schemeClr>
                    </a:solidFill>
                  </a:tcPr>
                </a:tc>
                <a:tc vMerge="1">
                  <a:txBody>
                    <a:bodyPr/>
                    <a:lstStyle/>
                    <a:p>
                      <a:endParaRPr lang="fr-FR" dirty="0"/>
                    </a:p>
                  </a:txBody>
                  <a:tcPr/>
                </a:tc>
                <a:extLst>
                  <a:ext uri="{0D108BD9-81ED-4DB2-BD59-A6C34878D82A}">
                    <a16:rowId xmlns:a16="http://schemas.microsoft.com/office/drawing/2014/main" val="118434062"/>
                  </a:ext>
                </a:extLst>
              </a:tr>
              <a:tr h="966848">
                <a:tc>
                  <a:txBody>
                    <a:bodyPr/>
                    <a:lstStyle/>
                    <a:p>
                      <a:endParaRPr lang="fr-FR" sz="2000">
                        <a:solidFill>
                          <a:schemeClr val="accent2"/>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solidFill>
                            <a:schemeClr val="accent2"/>
                          </a:solidFill>
                        </a:rPr>
                        <a:t>avant-dernière</a:t>
                      </a:r>
                    </a:p>
                    <a:p>
                      <a:endParaRPr lang="fr-FR" sz="2000" dirty="0">
                        <a:solidFill>
                          <a:schemeClr val="accent2"/>
                        </a:solidFill>
                      </a:endParaRPr>
                    </a:p>
                  </a:txBody>
                  <a:tcPr/>
                </a:tc>
                <a:tc>
                  <a:txBody>
                    <a:bodyPr/>
                    <a:lstStyle/>
                    <a:p>
                      <a:endParaRPr lang="fr-FR" sz="2000" dirty="0">
                        <a:solidFill>
                          <a:schemeClr val="accent2"/>
                        </a:solidFill>
                      </a:endParaRPr>
                    </a:p>
                    <a:p>
                      <a:r>
                        <a:rPr lang="fr-FR" sz="2000" dirty="0">
                          <a:solidFill>
                            <a:schemeClr val="accent2"/>
                          </a:solidFill>
                        </a:rPr>
                        <a:t>le semi-marathon</a:t>
                      </a:r>
                    </a:p>
                    <a:p>
                      <a:endParaRPr lang="fr-FR" sz="2000" dirty="0">
                        <a:solidFill>
                          <a:schemeClr val="accent2"/>
                        </a:solidFill>
                      </a:endParaRPr>
                    </a:p>
                  </a:txBody>
                  <a:tcPr/>
                </a:tc>
                <a:tc>
                  <a:txBody>
                    <a:bodyPr/>
                    <a:lstStyle/>
                    <a:p>
                      <a:endParaRPr lang="fr-FR" sz="2000" dirty="0">
                        <a:solidFill>
                          <a:schemeClr val="accent2"/>
                        </a:solidFill>
                      </a:endParaRPr>
                    </a:p>
                  </a:txBody>
                  <a:tcPr/>
                </a:tc>
                <a:tc>
                  <a:txBody>
                    <a:bodyPr/>
                    <a:lstStyle/>
                    <a:p>
                      <a:endParaRPr lang="fr-FR" sz="2000" dirty="0">
                        <a:solidFill>
                          <a:schemeClr val="accent2"/>
                        </a:solidFill>
                      </a:endParaRPr>
                    </a:p>
                    <a:p>
                      <a:r>
                        <a:rPr lang="fr-FR" sz="2000" dirty="0">
                          <a:solidFill>
                            <a:schemeClr val="accent2"/>
                          </a:solidFill>
                        </a:rPr>
                        <a:t>dans la boue</a:t>
                      </a:r>
                    </a:p>
                  </a:txBody>
                  <a:tcPr/>
                </a:tc>
                <a:extLst>
                  <a:ext uri="{0D108BD9-81ED-4DB2-BD59-A6C34878D82A}">
                    <a16:rowId xmlns:a16="http://schemas.microsoft.com/office/drawing/2014/main" val="1011606349"/>
                  </a:ext>
                </a:extLst>
              </a:tr>
            </a:tbl>
          </a:graphicData>
        </a:graphic>
      </p:graphicFrame>
    </p:spTree>
    <p:extLst>
      <p:ext uri="{BB962C8B-B14F-4D97-AF65-F5344CB8AC3E}">
        <p14:creationId xmlns:p14="http://schemas.microsoft.com/office/powerpoint/2010/main" val="744463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459344-C245-BD54-5986-1890740CE7E2}"/>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38B92CFD-8CBE-2EDA-E493-E3CB97F2C3A0}"/>
              </a:ext>
            </a:extLst>
          </p:cNvPr>
          <p:cNvSpPr>
            <a:spLocks noGrp="1"/>
          </p:cNvSpPr>
          <p:nvPr>
            <p:ph idx="1"/>
          </p:nvPr>
        </p:nvSpPr>
        <p:spPr/>
        <p:txBody>
          <a:bodyPr>
            <a:normAutofit/>
          </a:bodyPr>
          <a:lstStyle/>
          <a:p>
            <a:pPr marL="0" indent="0">
              <a:buNone/>
            </a:pPr>
            <a:r>
              <a:rPr lang="fr-FR" sz="2000" dirty="0">
                <a:latin typeface="Times New Roman" panose="02020603050405020304" pitchFamily="18" charset="0"/>
                <a:cs typeface="Times New Roman" panose="02020603050405020304" pitchFamily="18" charset="0"/>
              </a:rPr>
              <a:t>Dictée :</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561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EBB59-D72F-98CF-5B45-1B6FC724A6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6C7B01-A928-F68B-1F32-BC079A5A01ED}"/>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5A05BF27-A36D-E03D-4D40-66F566F57FBD}"/>
              </a:ext>
            </a:extLst>
          </p:cNvPr>
          <p:cNvSpPr>
            <a:spLocks noGrp="1"/>
          </p:cNvSpPr>
          <p:nvPr>
            <p:ph idx="1"/>
          </p:nvPr>
        </p:nvSpPr>
        <p:spPr/>
        <p:txBody>
          <a:bodyPr>
            <a:normAutofit/>
          </a:bodyPr>
          <a:lstStyle/>
          <a:p>
            <a:pPr marL="0" indent="0">
              <a:buNone/>
            </a:pPr>
            <a:r>
              <a:rPr lang="fr-FR" sz="2000" dirty="0">
                <a:latin typeface="Times New Roman" panose="02020603050405020304" pitchFamily="18" charset="0"/>
                <a:cs typeface="Times New Roman" panose="02020603050405020304" pitchFamily="18" charset="0"/>
              </a:rPr>
              <a:t>Dictée :</a:t>
            </a:r>
          </a:p>
          <a:p>
            <a:pPr marL="0" indent="0">
              <a:buNone/>
            </a:pPr>
            <a:r>
              <a:rPr lang="fr-FR" sz="2000" dirty="0">
                <a:latin typeface="Times New Roman" panose="02020603050405020304" pitchFamily="18" charset="0"/>
                <a:cs typeface="Times New Roman" panose="02020603050405020304" pitchFamily="18" charset="0"/>
              </a:rPr>
              <a:t>… </a:t>
            </a:r>
            <a:r>
              <a:rPr lang="fr-FR" sz="1800"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Certains soirs, le pigeon et la tourterelle se posaient près du musicien, tandis que les glaçons de son verre tintaient doucement au rythme de la guitare.</a:t>
            </a:r>
            <a:r>
              <a:rPr lang="fr-FR" sz="18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a:t>
            </a:r>
          </a:p>
          <a:p>
            <a:pPr marL="0" indent="0">
              <a:buNone/>
            </a:pPr>
            <a:r>
              <a:rPr lang="fr-FR" sz="2000" dirty="0">
                <a:latin typeface="Times New Roman" panose="02020603050405020304" pitchFamily="18" charset="0"/>
                <a:cs typeface="Times New Roman" panose="02020603050405020304" pitchFamily="18" charset="0"/>
              </a:rPr>
              <a:t>…………………………………………………………………………………………………………</a:t>
            </a:r>
          </a:p>
          <a:p>
            <a:pPr marL="0" indent="0">
              <a:buNone/>
            </a:pP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26905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2997</TotalTime>
  <Words>2301</Words>
  <Application>Microsoft Macintosh PowerPoint</Application>
  <PresentationFormat>Grand écran</PresentationFormat>
  <Paragraphs>212</Paragraphs>
  <Slides>22</Slides>
  <Notes>22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22</vt:i4>
      </vt:variant>
    </vt:vector>
  </HeadingPairs>
  <TitlesOfParts>
    <vt:vector size="29" baseType="lpstr">
      <vt:lpstr>Arial</vt:lpstr>
      <vt:lpstr>Calibri</vt:lpstr>
      <vt:lpstr>Calibri Light</vt:lpstr>
      <vt:lpstr>Ecriture A</vt:lpstr>
      <vt:lpstr>SignPainter-HouseScript</vt:lpstr>
      <vt:lpstr>Times New Roman</vt:lpstr>
      <vt:lpstr>Thème Office</vt:lpstr>
      <vt:lpstr>Pauvre oiseau</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Présentation PowerPoint</vt:lpstr>
      <vt:lpstr>Présentation PowerPoint</vt:lpstr>
      <vt:lpstr> </vt:lpstr>
      <vt:lpstr> </vt:lpstr>
      <vt:lpstr> </vt:lpstr>
      <vt:lpstr>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Ponctuer, oraliser</dc:title>
  <dc:creator>Pierre Seve</dc:creator>
  <cp:lastModifiedBy>Pierre Seve</cp:lastModifiedBy>
  <cp:revision>19</cp:revision>
  <cp:lastPrinted>2026-05-25T14:54:53Z</cp:lastPrinted>
  <dcterms:created xsi:type="dcterms:W3CDTF">2023-11-28T21:07:40Z</dcterms:created>
  <dcterms:modified xsi:type="dcterms:W3CDTF">2026-05-25T14:55:00Z</dcterms:modified>
</cp:coreProperties>
</file>