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76" r:id="rId6"/>
    <p:sldId id="277" r:id="rId7"/>
    <p:sldId id="275" r:id="rId8"/>
    <p:sldId id="265" r:id="rId9"/>
    <p:sldId id="278" r:id="rId10"/>
    <p:sldId id="264" r:id="rId11"/>
    <p:sldId id="262" r:id="rId12"/>
    <p:sldId id="263" r:id="rId13"/>
    <p:sldId id="274" r:id="rId14"/>
    <p:sldId id="266" r:id="rId15"/>
    <p:sldId id="270" r:id="rId16"/>
    <p:sldId id="267" r:id="rId17"/>
    <p:sldId id="269" r:id="rId18"/>
    <p:sldId id="279" r:id="rId19"/>
    <p:sldId id="280" r:id="rId20"/>
    <p:sldId id="281" r:id="rId21"/>
    <p:sldId id="282" r:id="rId22"/>
    <p:sldId id="271" r:id="rId23"/>
    <p:sldId id="272" r:id="rId24"/>
    <p:sldId id="283" r:id="rId25"/>
    <p:sldId id="284" r:id="rId26"/>
    <p:sldId id="285" r:id="rId27"/>
    <p:sldId id="286"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440"/>
    <p:restoredTop sz="81729"/>
  </p:normalViewPr>
  <p:slideViewPr>
    <p:cSldViewPr snapToGrid="0">
      <p:cViewPr varScale="1">
        <p:scale>
          <a:sx n="69" d="100"/>
          <a:sy n="69" d="100"/>
        </p:scale>
        <p:origin x="9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04990-90B1-9944-9347-BA30534B9A9F}" type="datetimeFigureOut">
              <a:rPr lang="fr-FR" smtClean="0"/>
              <a:t>24/05/2026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31AE9-63BD-2C46-83DF-3F7E40509CED}" type="slidenum">
              <a:rPr lang="fr-FR" smtClean="0"/>
              <a:t>‹N°›</a:t>
            </a:fld>
            <a:endParaRPr lang="fr-FR"/>
          </a:p>
        </p:txBody>
      </p:sp>
    </p:spTree>
    <p:extLst>
      <p:ext uri="{BB962C8B-B14F-4D97-AF65-F5344CB8AC3E}">
        <p14:creationId xmlns:p14="http://schemas.microsoft.com/office/powerpoint/2010/main" val="1959072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LA PHRASE </a:t>
            </a:r>
            <a:r>
              <a:rPr lang="fr-FR" sz="1200" i="1" dirty="0">
                <a:solidFill>
                  <a:schemeClr val="tx1"/>
                </a:solidFill>
                <a:latin typeface="+mn-lt"/>
              </a:rPr>
              <a:t>Faire voir, faire entendre l’architecture de la phrase</a:t>
            </a:r>
          </a:p>
          <a:p>
            <a:r>
              <a:rPr lang="fr-FR" sz="1200" b="1" i="0" dirty="0">
                <a:solidFill>
                  <a:schemeClr val="tx1"/>
                </a:solidFill>
                <a:latin typeface="+mn-lt"/>
              </a:rPr>
              <a:t>CM1 ou CM2 Où mettre les points et les virgules ?</a:t>
            </a:r>
          </a:p>
          <a:p>
            <a:endParaRPr lang="fr-FR" sz="1200" b="1"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i="0" dirty="0"/>
          </a:p>
          <a:p>
            <a:endParaRPr lang="fr-FR" i="0" dirty="0"/>
          </a:p>
          <a:p>
            <a:endParaRPr lang="fr-FR" i="0"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a:t>
            </a:fld>
            <a:endParaRPr lang="fr-FR"/>
          </a:p>
        </p:txBody>
      </p:sp>
    </p:spTree>
    <p:extLst>
      <p:ext uri="{BB962C8B-B14F-4D97-AF65-F5344CB8AC3E}">
        <p14:creationId xmlns:p14="http://schemas.microsoft.com/office/powerpoint/2010/main" val="980285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Comment faites-vous pour ponctuer vos textes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lit à haute voix pour voir où on fait des pauses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met un point quand le groupe du verbe est fini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met un point et une majuscule quand on commence une nouvelle phrase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réfléchit pour savoir si un complément circonstanciel de phrase est à la fin d’une phrase ou au début de la phrase d’après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met une virgule après les compléments circonstanciels de phrase s’ils sont au début de la phrase ou s’ils sont insérés à l’intérieur du groupe du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Aujourd’hui, on va s’entrainer à ponctuer un texte pour vérifier.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a:t>
            </a:fld>
            <a:endParaRPr lang="fr-FR"/>
          </a:p>
        </p:txBody>
      </p:sp>
    </p:spTree>
    <p:extLst>
      <p:ext uri="{BB962C8B-B14F-4D97-AF65-F5344CB8AC3E}">
        <p14:creationId xmlns:p14="http://schemas.microsoft.com/office/powerpoint/2010/main" val="83130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Découvrir différentes valeurs de la ponctuation.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le texte « au kilomètre »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kern="0" dirty="0">
                <a:solidFill>
                  <a:schemeClr val="tx1"/>
                </a:solidFill>
                <a:effectLst/>
                <a:latin typeface="+mn-lt"/>
                <a:ea typeface="Calibri" panose="020F0502020204030204" pitchFamily="34" charset="0"/>
              </a:rPr>
              <a:t>« Ce texte est sans points et sans virgules. Mettez la ponctuation (points et virgules) et ajoutez les majuscules.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a:t>
            </a:fld>
            <a:endParaRPr lang="fr-FR"/>
          </a:p>
        </p:txBody>
      </p:sp>
    </p:spTree>
    <p:extLst>
      <p:ext uri="{BB962C8B-B14F-4D97-AF65-F5344CB8AC3E}">
        <p14:creationId xmlns:p14="http://schemas.microsoft.com/office/powerpoint/2010/main" val="155372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 </a:t>
            </a:r>
            <a:r>
              <a:rPr lang="fr-FR" sz="1200" b="0" dirty="0">
                <a:solidFill>
                  <a:schemeClr val="tx1"/>
                </a:solidFill>
                <a:effectLst/>
                <a:latin typeface="+mn-lt"/>
                <a:ea typeface="Calibri" panose="020F0502020204030204" pitchFamily="34" charset="0"/>
                <a:cs typeface="Times New Roman" panose="02020603050405020304" pitchFamily="18" charset="0"/>
              </a:rPr>
              <a:t>: « Voilà le travail d’Aristobule. »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Pourquoi est-ce qu’Aristobule a mis une virgule après </a:t>
            </a:r>
            <a:r>
              <a:rPr lang="fr-FR" sz="1200" i="1" dirty="0">
                <a:solidFill>
                  <a:schemeClr val="tx1"/>
                </a:solidFill>
                <a:effectLst/>
                <a:latin typeface="+mn-lt"/>
                <a:ea typeface="Calibri" panose="020F0502020204030204" pitchFamily="34" charset="0"/>
                <a:cs typeface="Times New Roman" panose="02020603050405020304" pitchFamily="18" charset="0"/>
              </a:rPr>
              <a:t>assise au soleil devant sa maison</a:t>
            </a:r>
            <a:r>
              <a:rPr lang="fr-FR" sz="1200" dirty="0">
                <a:solidFill>
                  <a:schemeClr val="tx1"/>
                </a:solidFill>
                <a:effectLst/>
                <a:latin typeface="+mn-lt"/>
                <a:ea typeface="Calibri" panose="020F0502020204030204" pitchFamily="34" charset="0"/>
                <a:cs typeface="Times New Roman" panose="02020603050405020304" pitchFamily="18" charset="0"/>
              </a:rPr>
              <a:t> et avant </a:t>
            </a:r>
            <a:r>
              <a:rPr lang="fr-FR" sz="1200" i="1" dirty="0">
                <a:solidFill>
                  <a:schemeClr val="tx1"/>
                </a:solidFill>
                <a:effectLst/>
                <a:latin typeface="+mn-lt"/>
                <a:ea typeface="Calibri" panose="020F0502020204030204" pitchFamily="34" charset="0"/>
                <a:cs typeface="Times New Roman" panose="02020603050405020304" pitchFamily="18" charset="0"/>
              </a:rPr>
              <a:t>Charlotte jouait tranquillement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complément circonstanciel en début de phrase, on met une virgule après. Après, c’est vraiment le début de la phrase : le groupe sujet et le groupe du verbe.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 mis une virgule avant </a:t>
            </a:r>
            <a:r>
              <a:rPr lang="fr-FR" sz="1200" i="1" dirty="0">
                <a:solidFill>
                  <a:schemeClr val="tx1"/>
                </a:solidFill>
                <a:effectLst/>
                <a:latin typeface="+mn-lt"/>
                <a:ea typeface="Calibri" panose="020F0502020204030204" pitchFamily="34" charset="0"/>
                <a:cs typeface="Times New Roman" panose="02020603050405020304" pitchFamily="18" charset="0"/>
              </a:rPr>
              <a:t>un chien étrange</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phrase pourrait se terminer. La suite, c’est en plus.</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a:t>
            </a:fld>
            <a:endParaRPr lang="fr-FR"/>
          </a:p>
        </p:txBody>
      </p:sp>
    </p:spTree>
    <p:extLst>
      <p:ext uri="{BB962C8B-B14F-4D97-AF65-F5344CB8AC3E}">
        <p14:creationId xmlns:p14="http://schemas.microsoft.com/office/powerpoint/2010/main" val="274196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858D-803D-2428-E760-175DC94010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8D0F2B-667E-0BBA-AACA-0EFC0558C70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9D52FA-5483-2922-C08A-8C75CA35CF35}"/>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 mis un point avant </a:t>
            </a:r>
            <a:r>
              <a:rPr lang="fr-FR" sz="1200" i="1" dirty="0">
                <a:solidFill>
                  <a:schemeClr val="tx1"/>
                </a:solidFill>
                <a:effectLst/>
                <a:latin typeface="+mn-lt"/>
                <a:ea typeface="Calibri" panose="020F0502020204030204" pitchFamily="34" charset="0"/>
                <a:cs typeface="Times New Roman" panose="02020603050405020304" pitchFamily="18" charset="0"/>
              </a:rPr>
              <a:t>pauvre chien bleu</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une nouvelle phrase qui commence. On le voit parce que ce n’est plus l’auteur qui nous parle de Charlotte mais Charlotte qui parle au chien.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 mis une virgule avant</a:t>
            </a:r>
            <a:r>
              <a:rPr lang="fr-FR" sz="1200" i="1" dirty="0">
                <a:solidFill>
                  <a:schemeClr val="tx1"/>
                </a:solidFill>
                <a:effectLst/>
                <a:latin typeface="+mn-lt"/>
                <a:ea typeface="Calibri" panose="020F0502020204030204" pitchFamily="34" charset="0"/>
                <a:cs typeface="Times New Roman" panose="02020603050405020304" pitchFamily="18" charset="0"/>
              </a:rPr>
              <a:t> dit-elle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Celui qui parle n’est pas le même avant et après la virgule. </a:t>
            </a:r>
            <a:r>
              <a:rPr lang="fr-FR" sz="1200" i="1" dirty="0">
                <a:solidFill>
                  <a:schemeClr val="tx1"/>
                </a:solidFill>
                <a:effectLst/>
                <a:latin typeface="+mn-lt"/>
                <a:ea typeface="Calibri" panose="020F0502020204030204" pitchFamily="34" charset="0"/>
                <a:cs typeface="Times New Roman" panose="02020603050405020304" pitchFamily="18" charset="0"/>
              </a:rPr>
              <a:t>Pauvre chien bleu</a:t>
            </a:r>
            <a:r>
              <a:rPr lang="fr-FR" sz="1200" dirty="0">
                <a:solidFill>
                  <a:schemeClr val="tx1"/>
                </a:solidFill>
                <a:effectLst/>
                <a:latin typeface="+mn-lt"/>
                <a:ea typeface="Calibri" panose="020F0502020204030204" pitchFamily="34" charset="0"/>
                <a:cs typeface="Times New Roman" panose="02020603050405020304" pitchFamily="18" charset="0"/>
              </a:rPr>
              <a:t> : c’est Charlotte qui parle au chien.</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dit-elle en le caressant</a:t>
            </a:r>
            <a:r>
              <a:rPr lang="fr-FR" sz="1200" dirty="0">
                <a:solidFill>
                  <a:schemeClr val="tx1"/>
                </a:solidFill>
                <a:effectLst/>
                <a:latin typeface="+mn-lt"/>
                <a:ea typeface="Calibri" panose="020F0502020204030204" pitchFamily="34" charset="0"/>
                <a:cs typeface="Times New Roman" panose="02020603050405020304" pitchFamily="18" charset="0"/>
              </a:rPr>
              <a:t> : c’est l’auteur qui nous parle de Charlotte.</a:t>
            </a:r>
          </a:p>
          <a:p>
            <a:pPr algn="just"/>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D1A1C87-0D8F-59B7-C12A-63EE85501979}"/>
              </a:ext>
            </a:extLst>
          </p:cNvPr>
          <p:cNvSpPr>
            <a:spLocks noGrp="1"/>
          </p:cNvSpPr>
          <p:nvPr>
            <p:ph type="sldNum" sz="quarter" idx="5"/>
          </p:nvPr>
        </p:nvSpPr>
        <p:spPr/>
        <p:txBody>
          <a:bodyPr/>
          <a:lstStyle/>
          <a:p>
            <a:fld id="{DED31AE9-63BD-2C46-83DF-3F7E40509CED}" type="slidenum">
              <a:rPr lang="fr-FR" smtClean="0"/>
              <a:t>5</a:t>
            </a:fld>
            <a:endParaRPr lang="fr-FR"/>
          </a:p>
        </p:txBody>
      </p:sp>
    </p:spTree>
    <p:extLst>
      <p:ext uri="{BB962C8B-B14F-4D97-AF65-F5344CB8AC3E}">
        <p14:creationId xmlns:p14="http://schemas.microsoft.com/office/powerpoint/2010/main" val="171558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1B02E-053E-9E40-51C5-28AED029B5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3997D9-39AC-F4C3-025F-74B2BCCE71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43C940A-C9A1-8D48-4536-6A4B5AAC84CA}"/>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 mis un point après </a:t>
            </a:r>
            <a:r>
              <a:rPr lang="fr-FR" sz="1200" i="1" dirty="0">
                <a:solidFill>
                  <a:schemeClr val="tx1"/>
                </a:solidFill>
                <a:effectLst/>
                <a:latin typeface="+mn-lt"/>
                <a:ea typeface="Calibri" panose="020F0502020204030204" pitchFamily="34" charset="0"/>
                <a:cs typeface="Times New Roman" panose="02020603050405020304" pitchFamily="18" charset="0"/>
              </a:rPr>
              <a:t>dit-elle en le caressant </a:t>
            </a:r>
            <a:r>
              <a:rPr lang="fr-FR" sz="1200" dirty="0">
                <a:solidFill>
                  <a:schemeClr val="tx1"/>
                </a:solidFill>
                <a:effectLst/>
                <a:latin typeface="+mn-lt"/>
                <a:ea typeface="Calibri" panose="020F0502020204030204" pitchFamily="34" charset="0"/>
                <a:cs typeface="Times New Roman" panose="02020603050405020304" pitchFamily="18" charset="0"/>
              </a:rPr>
              <a:t>et avant </a:t>
            </a:r>
            <a:r>
              <a:rPr lang="fr-FR" sz="1200" i="1" dirty="0">
                <a:solidFill>
                  <a:schemeClr val="tx1"/>
                </a:solidFill>
                <a:effectLst/>
                <a:latin typeface="+mn-lt"/>
                <a:ea typeface="Calibri" panose="020F0502020204030204" pitchFamily="34" charset="0"/>
                <a:cs typeface="Times New Roman" panose="02020603050405020304" pitchFamily="18" charset="0"/>
              </a:rPr>
              <a:t>Tu as l’air abandonné</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Après </a:t>
            </a:r>
            <a:r>
              <a:rPr lang="fr-FR" sz="1200" i="1" dirty="0">
                <a:solidFill>
                  <a:schemeClr val="tx1"/>
                </a:solidFill>
                <a:effectLst/>
                <a:latin typeface="+mn-lt"/>
                <a:ea typeface="Calibri" panose="020F0502020204030204" pitchFamily="34" charset="0"/>
                <a:cs typeface="Times New Roman" panose="02020603050405020304" pitchFamily="18" charset="0"/>
              </a:rPr>
              <a:t>dit-elle en le caressant</a:t>
            </a:r>
            <a:r>
              <a:rPr lang="fr-FR" sz="1200" dirty="0">
                <a:solidFill>
                  <a:schemeClr val="tx1"/>
                </a:solidFill>
                <a:effectLst/>
                <a:latin typeface="+mn-lt"/>
                <a:ea typeface="Calibri" panose="020F0502020204030204" pitchFamily="34" charset="0"/>
                <a:cs typeface="Times New Roman" panose="02020603050405020304" pitchFamily="18" charset="0"/>
              </a:rPr>
              <a:t>, c’est une nouvelle phrase qui commence. On le voit parce que ce n’est plus l’auteur qui nous parle de Charlotte mais Charlotte qui parle à nouveau au chien.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 mis un point à la fin du texte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phrase est terminée.</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B5CCB4A1-8C54-7444-8898-63CBADCD9B59}"/>
              </a:ext>
            </a:extLst>
          </p:cNvPr>
          <p:cNvSpPr>
            <a:spLocks noGrp="1"/>
          </p:cNvSpPr>
          <p:nvPr>
            <p:ph type="sldNum" sz="quarter" idx="5"/>
          </p:nvPr>
        </p:nvSpPr>
        <p:spPr/>
        <p:txBody>
          <a:bodyPr/>
          <a:lstStyle/>
          <a:p>
            <a:fld id="{DED31AE9-63BD-2C46-83DF-3F7E40509CED}" type="slidenum">
              <a:rPr lang="fr-FR" smtClean="0"/>
              <a:t>6</a:t>
            </a:fld>
            <a:endParaRPr lang="fr-FR"/>
          </a:p>
        </p:txBody>
      </p:sp>
    </p:spTree>
    <p:extLst>
      <p:ext uri="{BB962C8B-B14F-4D97-AF65-F5344CB8AC3E}">
        <p14:creationId xmlns:p14="http://schemas.microsoft.com/office/powerpoint/2010/main" val="2004200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DAC64-19AC-6135-DC36-F27D2DFD71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9B72F8-1FA5-D5D2-4697-82AFB7EA46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85741F-B232-6B99-98AA-AF3E0D7490F6}"/>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qu’Aristobule a fait des erreurs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n’a pas mis de virgule entre les deux compléments qui commencent par </a:t>
            </a:r>
            <a:r>
              <a:rPr lang="fr-FR" sz="1200" i="1" dirty="0">
                <a:solidFill>
                  <a:schemeClr val="tx1"/>
                </a:solidFill>
                <a:effectLst/>
                <a:latin typeface="+mn-lt"/>
                <a:ea typeface="Calibri" panose="020F0502020204030204" pitchFamily="34" charset="0"/>
                <a:cs typeface="Times New Roman" panose="02020603050405020304" pitchFamily="18" charset="0"/>
              </a:rPr>
              <a:t>au</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aux</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n’a pas mis les guillemets quand Charlotte parle au chien.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a oublié de mettre un point entre les deux dernières phrases.</a:t>
            </a: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08CD1014-9647-5752-AE7B-EE5A0D4F9931}"/>
              </a:ext>
            </a:extLst>
          </p:cNvPr>
          <p:cNvSpPr>
            <a:spLocks noGrp="1"/>
          </p:cNvSpPr>
          <p:nvPr>
            <p:ph type="sldNum" sz="quarter" idx="5"/>
          </p:nvPr>
        </p:nvSpPr>
        <p:spPr/>
        <p:txBody>
          <a:bodyPr/>
          <a:lstStyle/>
          <a:p>
            <a:fld id="{DED31AE9-63BD-2C46-83DF-3F7E40509CED}" type="slidenum">
              <a:rPr lang="fr-FR" smtClean="0"/>
              <a:t>7</a:t>
            </a:fld>
            <a:endParaRPr lang="fr-FR"/>
          </a:p>
        </p:txBody>
      </p:sp>
    </p:spTree>
    <p:extLst>
      <p:ext uri="{BB962C8B-B14F-4D97-AF65-F5344CB8AC3E}">
        <p14:creationId xmlns:p14="http://schemas.microsoft.com/office/powerpoint/2010/main" val="342242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aurait dû séparer les deux dernières phrases ? Mettre un point à cet endroit-là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 sont deux phrases différentes. On le voit parce que ce n’est plus Charlotte qui parle au chien, mais l’auteur qui nous parle de Charlotte. Et on change de sujet : </a:t>
            </a:r>
            <a:r>
              <a:rPr lang="fr-FR" sz="1200" i="1" dirty="0">
                <a:solidFill>
                  <a:schemeClr val="tx1"/>
                </a:solidFill>
                <a:effectLst/>
                <a:latin typeface="+mn-lt"/>
                <a:ea typeface="Calibri" panose="020F0502020204030204" pitchFamily="34" charset="0"/>
                <a:cs typeface="Times New Roman" panose="02020603050405020304" pitchFamily="18" charset="0"/>
              </a:rPr>
              <a:t>tu</a:t>
            </a:r>
            <a:r>
              <a:rPr lang="fr-FR" sz="1200" dirty="0">
                <a:solidFill>
                  <a:schemeClr val="tx1"/>
                </a:solidFill>
                <a:effectLst/>
                <a:latin typeface="+mn-lt"/>
                <a:ea typeface="Calibri" panose="020F0502020204030204" pitchFamily="34" charset="0"/>
                <a:cs typeface="Times New Roman" panose="02020603050405020304" pitchFamily="18" charset="0"/>
              </a:rPr>
              <a:t> pour la première phrase et </a:t>
            </a:r>
            <a:r>
              <a:rPr lang="fr-FR" sz="1200" i="1" dirty="0">
                <a:solidFill>
                  <a:schemeClr val="tx1"/>
                </a:solidFill>
                <a:effectLst/>
                <a:latin typeface="+mn-lt"/>
                <a:ea typeface="Calibri" panose="020F0502020204030204" pitchFamily="34" charset="0"/>
                <a:cs typeface="Times New Roman" panose="02020603050405020304" pitchFamily="18" charset="0"/>
              </a:rPr>
              <a:t>elle</a:t>
            </a:r>
            <a:r>
              <a:rPr lang="fr-FR" sz="1200" dirty="0">
                <a:solidFill>
                  <a:schemeClr val="tx1"/>
                </a:solidFill>
                <a:effectLst/>
                <a:latin typeface="+mn-lt"/>
                <a:ea typeface="Calibri" panose="020F0502020204030204" pitchFamily="34" charset="0"/>
                <a:cs typeface="Times New Roman" panose="02020603050405020304" pitchFamily="18" charset="0"/>
              </a:rPr>
              <a:t> pour la seconde.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qu’Aristobule aurait dû mettre une virgule entre les deux groupes de mots ‘au pelage bleu’ et ‘aux yeux verts brillants comme des pierres précieuses’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C’est un endroit où l’on fait une pause quand on lit le texte à haute voix.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 un chien au pelage bleu » et « un chien aux yeux verts… ».  Les deux fois, il y a un complément du nom mais il n’y a pas de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 Alors il faut mettre une virgule. Ce n’est pas le pelage bleu qui a les yeux verts, c’est le chien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8</a:t>
            </a:fld>
            <a:endParaRPr lang="fr-FR"/>
          </a:p>
        </p:txBody>
      </p:sp>
    </p:spTree>
    <p:extLst>
      <p:ext uri="{BB962C8B-B14F-4D97-AF65-F5344CB8AC3E}">
        <p14:creationId xmlns:p14="http://schemas.microsoft.com/office/powerpoint/2010/main" val="3490269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5B97F-E418-2808-C9EC-E62F85CD4A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C8B42F-BDF5-961D-8856-0C9D18CD75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A46354-A8F3-1BA1-DA32-2D645F0D6E06}"/>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met-on les guillemets quand Charlotte parle au chien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 Pauvre chien bleu, dit-elle en le caressant. Tu as l'air abandonné. </a:t>
            </a:r>
            <a:r>
              <a:rPr lang="fr-FR" sz="1200" b="1" dirty="0">
                <a:solidFill>
                  <a:schemeClr val="tx1"/>
                </a:solidFill>
                <a:effectLst/>
                <a:latin typeface="+mn-lt"/>
                <a:ea typeface="Calibri" panose="020F0502020204030204" pitchFamily="34"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ou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 Pauvre chien bleu</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 dit-elle en le caressant. </a:t>
            </a:r>
            <a:r>
              <a:rPr lang="fr-FR" sz="1200" b="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Tu as l'air abandonné. </a:t>
            </a:r>
            <a:r>
              <a:rPr lang="fr-FR" sz="1200" b="1" dirty="0">
                <a:solidFill>
                  <a:schemeClr val="tx1"/>
                </a:solidFill>
                <a:effectLst/>
                <a:latin typeface="+mn-lt"/>
                <a:ea typeface="Calibri" panose="020F0502020204030204" pitchFamily="34"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Dans ces trois cas où Aristobule a fait des erreurs, c’est la grammaire qui impose la ponctuation.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12CD6509-E354-9D19-2FAD-C1DB0A74F738}"/>
              </a:ext>
            </a:extLst>
          </p:cNvPr>
          <p:cNvSpPr>
            <a:spLocks noGrp="1"/>
          </p:cNvSpPr>
          <p:nvPr>
            <p:ph type="sldNum" sz="quarter" idx="5"/>
          </p:nvPr>
        </p:nvSpPr>
        <p:spPr/>
        <p:txBody>
          <a:bodyPr/>
          <a:lstStyle/>
          <a:p>
            <a:fld id="{DED31AE9-63BD-2C46-83DF-3F7E40509CED}" type="slidenum">
              <a:rPr lang="fr-FR" smtClean="0"/>
              <a:t>9</a:t>
            </a:fld>
            <a:endParaRPr lang="fr-FR"/>
          </a:p>
        </p:txBody>
      </p:sp>
    </p:spTree>
    <p:extLst>
      <p:ext uri="{BB962C8B-B14F-4D97-AF65-F5344CB8AC3E}">
        <p14:creationId xmlns:p14="http://schemas.microsoft.com/office/powerpoint/2010/main" val="1727610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qu’il reste des erreurs ? Vérifiez en lisant dans votre tête comme si vous lisiez à voix haute. »</a:t>
            </a:r>
          </a:p>
          <a:p>
            <a:r>
              <a:rPr lang="fr-FR" u="sng" dirty="0">
                <a:solidFill>
                  <a:schemeClr val="tx1"/>
                </a:solidFill>
              </a:rPr>
              <a:t>Réponse attendue </a:t>
            </a:r>
            <a:r>
              <a:rPr lang="fr-FR" dirty="0">
                <a:solidFill>
                  <a:schemeClr val="tx1"/>
                </a:solidFill>
              </a:rPr>
              <a:t>:</a:t>
            </a:r>
          </a:p>
          <a:p>
            <a:r>
              <a:rPr lang="fr-FR" dirty="0">
                <a:solidFill>
                  <a:schemeClr val="tx1"/>
                </a:solidFill>
              </a:rPr>
              <a:t>Non, ça va bien.</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10</a:t>
            </a:fld>
            <a:endParaRPr lang="fr-FR"/>
          </a:p>
        </p:txBody>
      </p:sp>
    </p:spTree>
    <p:extLst>
      <p:ext uri="{BB962C8B-B14F-4D97-AF65-F5344CB8AC3E}">
        <p14:creationId xmlns:p14="http://schemas.microsoft.com/office/powerpoint/2010/main" val="377222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rPr>
              <a:t>PHASE 3 – </a:t>
            </a:r>
            <a:r>
              <a:rPr lang="fr-FR" b="1" i="1" dirty="0">
                <a:solidFill>
                  <a:schemeClr val="tx1"/>
                </a:solidFill>
              </a:rPr>
              <a:t>Observation</a:t>
            </a:r>
            <a:r>
              <a:rPr lang="fr-FR" b="1" dirty="0">
                <a:solidFill>
                  <a:schemeClr val="tx1"/>
                </a:solidFill>
              </a:rPr>
              <a:t> – Découvrir la souplesse de la ponctuation</a:t>
            </a:r>
          </a:p>
          <a:p>
            <a:endParaRPr lang="fr-FR" dirty="0">
              <a:solidFill>
                <a:schemeClr val="tx1"/>
              </a:solidFill>
            </a:endParaRPr>
          </a:p>
          <a:p>
            <a:r>
              <a:rPr lang="fr-FR" dirty="0">
                <a:solidFill>
                  <a:schemeClr val="tx1"/>
                </a:solidFill>
              </a:rPr>
              <a:t>« Voici à gauche le texte comme on peut le voir dans le livre. Et à droite, ce que propose Aristobule (sans les trois erreurs). Est-ce qu’il y a des différences ? »</a:t>
            </a:r>
          </a:p>
          <a:p>
            <a:r>
              <a:rPr lang="fr-FR" u="sng" dirty="0">
                <a:solidFill>
                  <a:schemeClr val="tx1"/>
                </a:solidFill>
              </a:rPr>
              <a:t>Réponses attendues</a:t>
            </a:r>
          </a:p>
          <a:p>
            <a:r>
              <a:rPr lang="fr-FR" dirty="0">
                <a:solidFill>
                  <a:schemeClr val="tx1"/>
                </a:solidFill>
              </a:rPr>
              <a:t>- l. 3 : Il y a une virgule avant « quand elle vit… »</a:t>
            </a:r>
          </a:p>
          <a:p>
            <a:r>
              <a:rPr lang="fr-FR" dirty="0">
                <a:solidFill>
                  <a:schemeClr val="tx1"/>
                </a:solidFill>
              </a:rPr>
              <a:t>- l. 4 : Entre « s’approcher d’elle » et « un chien étrange » , Aristobule a mis une virgule, mais le livre fait une autre phrase.</a:t>
            </a:r>
          </a:p>
          <a:p>
            <a:r>
              <a:rPr lang="fr-FR" dirty="0">
                <a:solidFill>
                  <a:schemeClr val="tx1"/>
                </a:solidFill>
              </a:rPr>
              <a:t>- l. 5 : Le livre met une virgule entre « un chien étrange » et « au pelage bleu », Aristobule ne la met pas.</a:t>
            </a:r>
          </a:p>
          <a:p>
            <a:r>
              <a:rPr lang="fr-FR" dirty="0">
                <a:solidFill>
                  <a:schemeClr val="tx1"/>
                </a:solidFill>
              </a:rPr>
              <a:t>- l. 7 et 8 : Le livre met entre guillemets les deux morceaux de ce que dit Charlotte.</a:t>
            </a:r>
          </a:p>
          <a:p>
            <a:endParaRPr lang="fr-FR" dirty="0">
              <a:solidFill>
                <a:schemeClr val="tx1"/>
              </a:solidFill>
            </a:endParaRPr>
          </a:p>
          <a:p>
            <a:r>
              <a:rPr lang="fr-FR" dirty="0">
                <a:solidFill>
                  <a:schemeClr val="tx1"/>
                </a:solidFill>
              </a:rPr>
              <a:t>« Tout à l’heure, on disait qu’il n’y avait plus d’erreurs dans la proposition d’Aristobule. On peut ponctuer comme le livre ou comme Aristobule. Mais ça n’a pas tout à fait les mêmes effets… Qu’en pensez-vous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rPr>
              <a:t>Proposer</a:t>
            </a:r>
            <a:r>
              <a:rPr lang="fr-FR" dirty="0">
                <a:solidFill>
                  <a:schemeClr val="tx1"/>
                </a:solidFill>
              </a:rPr>
              <a:t> de passer par des mises en voix pour estimer les effets.</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11</a:t>
            </a:fld>
            <a:endParaRPr lang="fr-FR"/>
          </a:p>
        </p:txBody>
      </p:sp>
    </p:spTree>
    <p:extLst>
      <p:ext uri="{BB962C8B-B14F-4D97-AF65-F5344CB8AC3E}">
        <p14:creationId xmlns:p14="http://schemas.microsoft.com/office/powerpoint/2010/main" val="3391015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Après quelques minutes, </a:t>
            </a:r>
            <a:r>
              <a:rPr lang="fr-FR" b="1" dirty="0">
                <a:solidFill>
                  <a:schemeClr val="tx1"/>
                </a:solidFill>
              </a:rPr>
              <a:t>expliquer</a:t>
            </a:r>
            <a:r>
              <a:rPr lang="fr-FR" dirty="0">
                <a:solidFill>
                  <a:schemeClr val="tx1"/>
                </a:solidFill>
              </a:rPr>
              <a:t> : </a:t>
            </a:r>
          </a:p>
          <a:p>
            <a:endParaRPr lang="fr-FR" dirty="0">
              <a:solidFill>
                <a:schemeClr val="tx1"/>
              </a:solidFill>
            </a:endParaRPr>
          </a:p>
          <a:p>
            <a:r>
              <a:rPr lang="fr-FR" dirty="0">
                <a:solidFill>
                  <a:schemeClr val="tx1"/>
                </a:solidFill>
              </a:rPr>
              <a:t>« À la ligne 4, le livre découpe un morceau de la phrase, et ce morceau est sans verbe, mais c’est pour demander de faire une vraie grande pause. Ça met en évidence la description du chien.</a:t>
            </a:r>
          </a:p>
          <a:p>
            <a:r>
              <a:rPr lang="fr-FR" dirty="0">
                <a:solidFill>
                  <a:schemeClr val="tx1"/>
                </a:solidFill>
              </a:rPr>
              <a:t>Ici, la ponctuation dépend de l’effet qu’on veut produire. C’est l’effet à produire sur le lecteur qui impose la ponctuation.</a:t>
            </a:r>
          </a:p>
          <a:p>
            <a:r>
              <a:rPr lang="fr-FR" dirty="0">
                <a:solidFill>
                  <a:schemeClr val="tx1"/>
                </a:solidFill>
              </a:rPr>
              <a:t>Le livre découpe aussi avec une virgule entre ‘étrange’ et ‘au pelage bleu’. C’est pour mettre la couleur bleue en évidence, pour rendre la description plus étonnante.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À la ligne 3, le livre découpe le moment où Charlotte voit le chien. Cela met en valeur cet événement qui vient interrompre son jeu. C’est un peu pareil : la ponctuation met en évidence quelque chose d’important.</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12</a:t>
            </a:fld>
            <a:endParaRPr lang="fr-FR"/>
          </a:p>
        </p:txBody>
      </p:sp>
    </p:spTree>
    <p:extLst>
      <p:ext uri="{BB962C8B-B14F-4D97-AF65-F5344CB8AC3E}">
        <p14:creationId xmlns:p14="http://schemas.microsoft.com/office/powerpoint/2010/main" val="2593975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Aux ligne 7 et 8, il y a la parole que Charlotte adresse au chien, avec au milieu de la phrase, le morceau qui indique qui parle. Le livre a choisi de mettre entre guillemets les deux morceaux de la phrase, Tout à l’heure, nous avons choisi de mettre tout l’ensemble entre guillemets. </a:t>
            </a:r>
          </a:p>
          <a:p>
            <a:r>
              <a:rPr lang="fr-FR" dirty="0">
                <a:solidFill>
                  <a:schemeClr val="tx1"/>
                </a:solidFill>
              </a:rPr>
              <a:t>Le livre a fait ce choix sans doute parce qu’il est fait pour les jeunes enfants, pour les aider à bien voir ce que dit Charlotte et à ne pas confondre avec ce que dit l’auteur. C’est l’idée qu’on se fait de celui qui va lire qui suggère la ponctuation.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13</a:t>
            </a:fld>
            <a:endParaRPr lang="fr-FR"/>
          </a:p>
        </p:txBody>
      </p:sp>
    </p:spTree>
    <p:extLst>
      <p:ext uri="{BB962C8B-B14F-4D97-AF65-F5344CB8AC3E}">
        <p14:creationId xmlns:p14="http://schemas.microsoft.com/office/powerpoint/2010/main" val="3743547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r>
              <a:rPr lang="fr-FR" sz="1200" dirty="0">
                <a:solidFill>
                  <a:schemeClr val="tx1"/>
                </a:solidFill>
                <a:latin typeface="+mn-lt"/>
              </a:rPr>
              <a:t>Il y a plusieurs façons de ponctuer.</a:t>
            </a:r>
          </a:p>
          <a:p>
            <a:r>
              <a:rPr lang="fr-FR" sz="1200" dirty="0">
                <a:solidFill>
                  <a:schemeClr val="tx1"/>
                </a:solidFill>
                <a:latin typeface="+mn-lt"/>
              </a:rPr>
              <a:t>Parfois la grammaire impose la ponctuation, là c’est obligatoire.</a:t>
            </a:r>
          </a:p>
          <a:p>
            <a:r>
              <a:rPr lang="fr-FR" sz="1200" dirty="0">
                <a:solidFill>
                  <a:schemeClr val="tx1"/>
                </a:solidFill>
                <a:latin typeface="+mn-lt"/>
              </a:rPr>
              <a:t>Parfois c’est l’effet qu’on veut produire qui suggère une ponctuation, et parfois on ponctue en imaginant celui qui va lire, pour l’aider à comprendre, ou au contraire, pour lui rendre la tâche plus difficile. Là, on a le choix.</a:t>
            </a:r>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14</a:t>
            </a:fld>
            <a:endParaRPr lang="fr-FR"/>
          </a:p>
        </p:txBody>
      </p:sp>
    </p:spTree>
    <p:extLst>
      <p:ext uri="{BB962C8B-B14F-4D97-AF65-F5344CB8AC3E}">
        <p14:creationId xmlns:p14="http://schemas.microsoft.com/office/powerpoint/2010/main" val="3590826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Distribuer</a:t>
            </a:r>
            <a:r>
              <a:rPr lang="fr-FR" dirty="0"/>
              <a:t> la trace écrite</a:t>
            </a:r>
          </a:p>
          <a:p>
            <a:endParaRPr lang="fr-FR" dirty="0"/>
          </a:p>
          <a:p>
            <a:r>
              <a:rPr lang="fr-FR" dirty="0"/>
              <a:t>« Avec votre crayon bleu, soulignez le mot 'obligatoire' et les deux bulles ‘Point et majuscule qui indiquent qu’on change de phrase’ et ‘Guillemets qui indiquent que celui qui parle change’. Entourez les signes de ponctuation que ces bulles indiquent.</a:t>
            </a:r>
          </a:p>
          <a:p>
            <a:r>
              <a:rPr lang="fr-FR" dirty="0"/>
              <a:t>Avec votre crayon jaune, soulignez les mots 'mettre en valeur' et la bulle « Point et majuscule pour isoler un élément important. Entourez les signes de ponctuation que cette bulle indique.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15</a:t>
            </a:fld>
            <a:endParaRPr lang="fr-FR"/>
          </a:p>
        </p:txBody>
      </p:sp>
    </p:spTree>
    <p:extLst>
      <p:ext uri="{BB962C8B-B14F-4D97-AF65-F5344CB8AC3E}">
        <p14:creationId xmlns:p14="http://schemas.microsoft.com/office/powerpoint/2010/main" val="3138281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Laisser les élèves échanger et commenter leur production.</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16</a:t>
            </a:fld>
            <a:endParaRPr lang="fr-FR"/>
          </a:p>
        </p:txBody>
      </p:sp>
    </p:spTree>
    <p:extLst>
      <p:ext uri="{BB962C8B-B14F-4D97-AF65-F5344CB8AC3E}">
        <p14:creationId xmlns:p14="http://schemas.microsoft.com/office/powerpoint/2010/main" val="3339554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0000"/>
                </a:solidFill>
                <a:effectLst/>
                <a:latin typeface="+mn-lt"/>
                <a:ea typeface="Calibri" panose="020F0502020204030204" pitchFamily="34" charset="0"/>
                <a:cs typeface="Times New Roman" panose="02020603050405020304" pitchFamily="18" charset="0"/>
              </a:rPr>
              <a:t>Ces exercices peuvent être faits aussi bien à l’oral collectivement qu’à l’écrit.</a:t>
            </a: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17</a:t>
            </a:fld>
            <a:endParaRPr lang="fr-FR"/>
          </a:p>
        </p:txBody>
      </p:sp>
    </p:spTree>
    <p:extLst>
      <p:ext uri="{BB962C8B-B14F-4D97-AF65-F5344CB8AC3E}">
        <p14:creationId xmlns:p14="http://schemas.microsoft.com/office/powerpoint/2010/main" val="411210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18</a:t>
            </a:fld>
            <a:endParaRPr lang="fr-FR"/>
          </a:p>
        </p:txBody>
      </p:sp>
    </p:spTree>
    <p:extLst>
      <p:ext uri="{BB962C8B-B14F-4D97-AF65-F5344CB8AC3E}">
        <p14:creationId xmlns:p14="http://schemas.microsoft.com/office/powerpoint/2010/main" val="912344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Si l’on écrit comme Aristobule, on ne sait pas bien sur quoi porte le complément circonstanciel </a:t>
            </a:r>
            <a:r>
              <a:rPr lang="fr-FR" sz="1200" i="1" dirty="0">
                <a:solidFill>
                  <a:schemeClr val="tx1"/>
                </a:solidFill>
                <a:effectLst/>
                <a:latin typeface="+mn-lt"/>
                <a:ea typeface="Calibri" panose="020F0502020204030204" pitchFamily="34" charset="0"/>
                <a:cs typeface="Times New Roman" panose="02020603050405020304" pitchFamily="18" charset="0"/>
              </a:rPr>
              <a:t>la semaine dernière</a:t>
            </a:r>
            <a:r>
              <a:rPr lang="fr-FR" sz="1200" dirty="0">
                <a:solidFill>
                  <a:schemeClr val="tx1"/>
                </a:solidFill>
                <a:effectLst/>
                <a:latin typeface="+mn-lt"/>
                <a:ea typeface="Calibri" panose="020F0502020204030204" pitchFamily="34" charset="0"/>
                <a:cs typeface="Times New Roman" panose="02020603050405020304" pitchFamily="18" charset="0"/>
              </a:rPr>
              <a:t>. Ont-ils remporté le tournoi la semaine dernière ou se sont-ils entrainés la semaine dernière ? Les temps des verbes nous permettent de nous décider. </a:t>
            </a:r>
            <a:r>
              <a:rPr lang="fr-FR" sz="1200" i="1" dirty="0">
                <a:solidFill>
                  <a:schemeClr val="tx1"/>
                </a:solidFill>
                <a:effectLst/>
                <a:latin typeface="+mn-lt"/>
                <a:ea typeface="Calibri" panose="020F0502020204030204" pitchFamily="34" charset="0"/>
                <a:cs typeface="Times New Roman" panose="02020603050405020304" pitchFamily="18" charset="0"/>
              </a:rPr>
              <a:t>remporterons</a:t>
            </a:r>
            <a:r>
              <a:rPr lang="fr-FR" sz="1200" dirty="0">
                <a:solidFill>
                  <a:schemeClr val="tx1"/>
                </a:solidFill>
                <a:effectLst/>
                <a:latin typeface="+mn-lt"/>
                <a:ea typeface="Calibri" panose="020F0502020204030204" pitchFamily="34" charset="0"/>
                <a:cs typeface="Times New Roman" panose="02020603050405020304" pitchFamily="18" charset="0"/>
              </a:rPr>
              <a:t> est un verbe conjugué au futur, ils n’ont pas encore remporté le tournoi. </a:t>
            </a:r>
            <a:r>
              <a:rPr lang="fr-FR" sz="1200" i="1" dirty="0">
                <a:solidFill>
                  <a:schemeClr val="tx1"/>
                </a:solidFill>
                <a:effectLst/>
                <a:latin typeface="+mn-lt"/>
                <a:ea typeface="Calibri" panose="020F0502020204030204" pitchFamily="34" charset="0"/>
                <a:cs typeface="Times New Roman" panose="02020603050405020304" pitchFamily="18" charset="0"/>
              </a:rPr>
              <a:t>sommes entrainés </a:t>
            </a:r>
            <a:r>
              <a:rPr lang="fr-FR" sz="1200" dirty="0">
                <a:solidFill>
                  <a:schemeClr val="tx1"/>
                </a:solidFill>
                <a:effectLst/>
                <a:latin typeface="+mn-lt"/>
                <a:ea typeface="Calibri" panose="020F0502020204030204" pitchFamily="34" charset="0"/>
                <a:cs typeface="Times New Roman" panose="02020603050405020304" pitchFamily="18" charset="0"/>
              </a:rPr>
              <a:t>est un verbe conjugué au passé composé, ils se sont donc déjà entrainés. </a:t>
            </a:r>
            <a:r>
              <a:rPr lang="fr-FR" sz="1200" i="1" dirty="0">
                <a:solidFill>
                  <a:schemeClr val="tx1"/>
                </a:solidFill>
                <a:effectLst/>
                <a:latin typeface="+mn-lt"/>
                <a:ea typeface="Calibri" panose="020F0502020204030204" pitchFamily="34" charset="0"/>
                <a:cs typeface="Times New Roman" panose="02020603050405020304" pitchFamily="18" charset="0"/>
              </a:rPr>
              <a:t>la semaine dernière</a:t>
            </a:r>
            <a:r>
              <a:rPr lang="fr-FR" sz="1200" dirty="0">
                <a:solidFill>
                  <a:schemeClr val="tx1"/>
                </a:solidFill>
                <a:effectLst/>
                <a:latin typeface="+mn-lt"/>
                <a:ea typeface="Calibri" panose="020F0502020204030204" pitchFamily="34" charset="0"/>
                <a:cs typeface="Times New Roman" panose="02020603050405020304" pitchFamily="18" charset="0"/>
              </a:rPr>
              <a:t> porte donc sur l’entrainement.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éviter au lecteur d’avoir à raisonner ainsi, Aristobule aurait dû mettre un point avant </a:t>
            </a:r>
            <a:r>
              <a:rPr lang="fr-FR" sz="1200" i="1" dirty="0">
                <a:solidFill>
                  <a:schemeClr val="tx1"/>
                </a:solidFill>
                <a:effectLst/>
                <a:latin typeface="+mn-lt"/>
                <a:ea typeface="Calibri" panose="020F0502020204030204" pitchFamily="34" charset="0"/>
                <a:cs typeface="Times New Roman" panose="02020603050405020304" pitchFamily="18" charset="0"/>
              </a:rPr>
              <a:t>la semaine dernière</a:t>
            </a:r>
            <a:r>
              <a:rPr lang="fr-FR" sz="1200" dirty="0">
                <a:solidFill>
                  <a:schemeClr val="tx1"/>
                </a:solidFill>
                <a:effectLst/>
                <a:latin typeface="+mn-lt"/>
                <a:ea typeface="Calibri" panose="020F0502020204030204" pitchFamily="34" charset="0"/>
                <a:cs typeface="Times New Roman" panose="02020603050405020304" pitchFamily="18" charset="0"/>
              </a:rPr>
              <a:t> pour bien indiquer que </a:t>
            </a:r>
            <a:r>
              <a:rPr lang="fr-FR" sz="1200" i="1" dirty="0">
                <a:solidFill>
                  <a:schemeClr val="tx1"/>
                </a:solidFill>
                <a:effectLst/>
                <a:latin typeface="+mn-lt"/>
                <a:ea typeface="Calibri" panose="020F0502020204030204" pitchFamily="34" charset="0"/>
                <a:cs typeface="Times New Roman" panose="02020603050405020304" pitchFamily="18" charset="0"/>
              </a:rPr>
              <a:t>la semaine dernière </a:t>
            </a:r>
            <a:r>
              <a:rPr lang="fr-FR" sz="1200" dirty="0">
                <a:solidFill>
                  <a:schemeClr val="tx1"/>
                </a:solidFill>
                <a:effectLst/>
                <a:latin typeface="+mn-lt"/>
                <a:ea typeface="Calibri" panose="020F0502020204030204" pitchFamily="34" charset="0"/>
                <a:cs typeface="Times New Roman" panose="02020603050405020304" pitchFamily="18" charset="0"/>
              </a:rPr>
              <a:t>porte sur la suite du texte, que c’est la semaine dernière qu’ils se sont entrainés.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aurait pu aussi mettre une virgule après </a:t>
            </a:r>
            <a:r>
              <a:rPr lang="fr-FR" sz="1200" i="1" dirty="0">
                <a:solidFill>
                  <a:schemeClr val="tx1"/>
                </a:solidFill>
                <a:effectLst/>
                <a:latin typeface="+mn-lt"/>
                <a:ea typeface="Calibri" panose="020F0502020204030204" pitchFamily="34" charset="0"/>
                <a:cs typeface="Times New Roman" panose="02020603050405020304" pitchFamily="18" charset="0"/>
              </a:rPr>
              <a:t>la semaine dernière</a:t>
            </a:r>
            <a:r>
              <a:rPr lang="fr-FR" sz="1200" dirty="0">
                <a:solidFill>
                  <a:schemeClr val="tx1"/>
                </a:solidFill>
                <a:effectLst/>
                <a:latin typeface="+mn-lt"/>
                <a:ea typeface="Calibri" panose="020F0502020204030204" pitchFamily="34" charset="0"/>
                <a:cs typeface="Times New Roman" panose="02020603050405020304" pitchFamily="18" charset="0"/>
              </a:rPr>
              <a:t> parce que c’est un complément circonstanciel placé en début de phrase.</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19</a:t>
            </a:fld>
            <a:endParaRPr lang="fr-FR"/>
          </a:p>
        </p:txBody>
      </p:sp>
    </p:spTree>
    <p:extLst>
      <p:ext uri="{BB962C8B-B14F-4D97-AF65-F5344CB8AC3E}">
        <p14:creationId xmlns:p14="http://schemas.microsoft.com/office/powerpoint/2010/main" val="3253349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20</a:t>
            </a:fld>
            <a:endParaRPr lang="fr-FR"/>
          </a:p>
        </p:txBody>
      </p:sp>
    </p:spTree>
    <p:extLst>
      <p:ext uri="{BB962C8B-B14F-4D97-AF65-F5344CB8AC3E}">
        <p14:creationId xmlns:p14="http://schemas.microsoft.com/office/powerpoint/2010/main" val="2077802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cs typeface="Times New Roman" panose="02020603050405020304" pitchFamily="18" charset="0"/>
              </a:rPr>
              <a:t>porte-clés</a:t>
            </a:r>
            <a:r>
              <a:rPr lang="fr-FR" sz="1200" dirty="0">
                <a:solidFill>
                  <a:schemeClr val="tx1"/>
                </a:solidFill>
                <a:effectLst/>
                <a:latin typeface="+mn-lt"/>
                <a:ea typeface="Calibri" panose="020F0502020204030204" pitchFamily="34" charset="0"/>
                <a:cs typeface="Times New Roman" panose="02020603050405020304" pitchFamily="18" charset="0"/>
              </a:rPr>
              <a:t> est un nom composé au pluriel (précédé du déterminant pluriel </a:t>
            </a:r>
            <a:r>
              <a:rPr lang="fr-FR" sz="1200" i="1" dirty="0">
                <a:solidFill>
                  <a:schemeClr val="tx1"/>
                </a:solidFill>
                <a:effectLst/>
                <a:latin typeface="+mn-lt"/>
                <a:ea typeface="Calibri" panose="020F0502020204030204" pitchFamily="34" charset="0"/>
                <a:cs typeface="Times New Roman" panose="02020603050405020304" pitchFamily="18" charset="0"/>
              </a:rPr>
              <a:t>tes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porte</a:t>
            </a:r>
            <a:r>
              <a:rPr lang="fr-FR" sz="1200" dirty="0">
                <a:solidFill>
                  <a:schemeClr val="tx1"/>
                </a:solidFill>
                <a:effectLst/>
                <a:latin typeface="+mn-lt"/>
                <a:ea typeface="Calibri" panose="020F0502020204030204" pitchFamily="34" charset="0"/>
                <a:cs typeface="Times New Roman" panose="02020603050405020304" pitchFamily="18" charset="0"/>
              </a:rPr>
              <a:t> est un verbe (</a:t>
            </a:r>
            <a:r>
              <a:rPr lang="fr-FR" sz="1200" i="1" dirty="0">
                <a:solidFill>
                  <a:schemeClr val="tx1"/>
                </a:solidFill>
                <a:effectLst/>
                <a:latin typeface="+mn-lt"/>
                <a:ea typeface="Calibri" panose="020F0502020204030204" pitchFamily="34" charset="0"/>
                <a:cs typeface="Times New Roman" panose="02020603050405020304" pitchFamily="18" charset="0"/>
              </a:rPr>
              <a:t>porter les clés</a:t>
            </a:r>
            <a:r>
              <a:rPr lang="fr-FR" sz="1200" dirty="0">
                <a:solidFill>
                  <a:schemeClr val="tx1"/>
                </a:solidFill>
                <a:effectLst/>
                <a:latin typeface="+mn-lt"/>
                <a:ea typeface="Calibri" panose="020F0502020204030204" pitchFamily="34" charset="0"/>
                <a:cs typeface="Times New Roman" panose="02020603050405020304" pitchFamily="18" charset="0"/>
              </a:rPr>
              <a:t>), il ne prend donc pas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il reste invariable.</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21</a:t>
            </a:fld>
            <a:endParaRPr lang="fr-FR"/>
          </a:p>
        </p:txBody>
      </p:sp>
    </p:spTree>
    <p:extLst>
      <p:ext uri="{BB962C8B-B14F-4D97-AF65-F5344CB8AC3E}">
        <p14:creationId xmlns:p14="http://schemas.microsoft.com/office/powerpoint/2010/main" val="1514598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22</a:t>
            </a:fld>
            <a:endParaRPr lang="fr-FR"/>
          </a:p>
        </p:txBody>
      </p:sp>
    </p:spTree>
    <p:extLst>
      <p:ext uri="{BB962C8B-B14F-4D97-AF65-F5344CB8AC3E}">
        <p14:creationId xmlns:p14="http://schemas.microsoft.com/office/powerpoint/2010/main" val="27199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L’effet ici produit est la lenteur du discours répétitif qui imite la démarche pénible du paysan et la tristesse de l’air chantonné.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23</a:t>
            </a:fld>
            <a:endParaRPr lang="fr-FR"/>
          </a:p>
        </p:txBody>
      </p:sp>
    </p:spTree>
    <p:extLst>
      <p:ext uri="{BB962C8B-B14F-4D97-AF65-F5344CB8AC3E}">
        <p14:creationId xmlns:p14="http://schemas.microsoft.com/office/powerpoint/2010/main" val="1172738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24</a:t>
            </a:fld>
            <a:endParaRPr lang="fr-FR"/>
          </a:p>
        </p:txBody>
      </p:sp>
    </p:spTree>
    <p:extLst>
      <p:ext uri="{BB962C8B-B14F-4D97-AF65-F5344CB8AC3E}">
        <p14:creationId xmlns:p14="http://schemas.microsoft.com/office/powerpoint/2010/main" val="317568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On peut faire commencer une nouvelle phrase juste avant le « lentement » pour mettre en valeur les circonstances (compléments circonstanciels).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Lire à haute voix les deux versions ponctuées différemment pour faire ressortir les effets.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25</a:t>
            </a:fld>
            <a:endParaRPr lang="fr-FR"/>
          </a:p>
        </p:txBody>
      </p:sp>
    </p:spTree>
    <p:extLst>
      <p:ext uri="{BB962C8B-B14F-4D97-AF65-F5344CB8AC3E}">
        <p14:creationId xmlns:p14="http://schemas.microsoft.com/office/powerpoint/2010/main" val="2933372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ouvriers pressés attrapent le tétanos, pas la rougeole, en manipulant de vieux ouvre-boîtes complètement rouillés !</a:t>
            </a:r>
            <a:endParaRPr lang="fr-FR" sz="1200" dirty="0">
              <a:solidFill>
                <a:schemeClr val="tx1"/>
              </a:solidFill>
              <a:latin typeface="+mn-lt"/>
            </a:endParaRP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dans le GN (D/N/A), rupteur (D/A/N/R/A),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 </a:t>
            </a:r>
            <a:r>
              <a:rPr lang="fr-FR" sz="1200" dirty="0">
                <a:solidFill>
                  <a:schemeClr val="tx1"/>
                </a:solidFill>
                <a:effectLst/>
                <a:latin typeface="+mn-lt"/>
                <a:ea typeface="Calibri" panose="020F0502020204030204" pitchFamily="34" charset="0"/>
                <a:cs typeface="Times New Roman" panose="02020603050405020304" pitchFamily="18" charset="0"/>
              </a:rPr>
              <a:t>qui ne signale pas le pluriel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Pluriel en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nom composé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Présent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sons </a:t>
            </a:r>
            <a:r>
              <a:rPr lang="fr-FR" sz="1200" dirty="0">
                <a:solidFill>
                  <a:schemeClr val="tx1"/>
                </a:solidFill>
                <a:effectLst/>
                <a:latin typeface="+mn-lt"/>
                <a:ea typeface="Times New Roman" panose="02020603050405020304" pitchFamily="18" charset="0"/>
                <a:cs typeface="Times New Roman" panose="02020603050405020304" pitchFamily="18" charset="0"/>
              </a:rPr>
              <a:t>[e] et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cs typeface="Times New Roman" panose="02020603050405020304" pitchFamily="18" charset="0"/>
              </a:rPr>
              <a:t>] sans mettre un accent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Valeur auxiliaire du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rougeole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-s-/-ss-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26</a:t>
            </a:fld>
            <a:endParaRPr lang="fr-FR"/>
          </a:p>
        </p:txBody>
      </p:sp>
    </p:spTree>
    <p:extLst>
      <p:ext uri="{BB962C8B-B14F-4D97-AF65-F5344CB8AC3E}">
        <p14:creationId xmlns:p14="http://schemas.microsoft.com/office/powerpoint/2010/main" val="3540649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8440D-FDE2-4897-59B8-B607867DD9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A2D9F0-36FD-881B-D15B-6BDA446BDD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2FA9F0-CED6-1DDC-A1FF-3E3DF6DF74C2}"/>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dans le GN (D/N/A), rupteur (D/A/N/R/A),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de </a:t>
            </a:r>
            <a:r>
              <a:rPr lang="fr-FR" sz="1200" dirty="0">
                <a:solidFill>
                  <a:schemeClr val="tx1"/>
                </a:solidFill>
                <a:effectLst/>
                <a:latin typeface="+mn-lt"/>
                <a:ea typeface="Calibri" panose="020F0502020204030204" pitchFamily="34" charset="0"/>
                <a:cs typeface="Times New Roman" panose="02020603050405020304" pitchFamily="18" charset="0"/>
              </a:rPr>
              <a:t>qui ne signale pas le pluriel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Pluriel en </a:t>
            </a:r>
            <a:r>
              <a:rPr lang="fr-FR" sz="1200" i="1" dirty="0">
                <a:solidFill>
                  <a:schemeClr val="tx1"/>
                </a:solidFill>
                <a:effectLst/>
                <a:latin typeface="+mn-lt"/>
                <a:ea typeface="Calibri" panose="020F0502020204030204" pitchFamily="34" charset="0"/>
                <a:cs typeface="Times New Roman" panose="02020603050405020304" pitchFamily="18" charset="0"/>
              </a:rPr>
              <a:t>-x</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nom composé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Présent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sons </a:t>
            </a:r>
            <a:r>
              <a:rPr lang="fr-FR" sz="1200" dirty="0">
                <a:solidFill>
                  <a:schemeClr val="tx1"/>
                </a:solidFill>
                <a:effectLst/>
                <a:latin typeface="+mn-lt"/>
                <a:ea typeface="Times New Roman" panose="02020603050405020304" pitchFamily="18" charset="0"/>
                <a:cs typeface="Times New Roman" panose="02020603050405020304" pitchFamily="18" charset="0"/>
              </a:rPr>
              <a:t>[e] et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cs typeface="Times New Roman" panose="02020603050405020304" pitchFamily="18" charset="0"/>
              </a:rPr>
              <a:t>] sans mettre un accent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Valeur auxiliaire du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rougeole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-s-/-ss-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C54B9FE-0B9A-0CF1-66D4-834304A99EEF}"/>
              </a:ext>
            </a:extLst>
          </p:cNvPr>
          <p:cNvSpPr>
            <a:spLocks noGrp="1"/>
          </p:cNvSpPr>
          <p:nvPr>
            <p:ph type="sldNum" sz="quarter" idx="5"/>
          </p:nvPr>
        </p:nvSpPr>
        <p:spPr/>
        <p:txBody>
          <a:bodyPr/>
          <a:lstStyle/>
          <a:p>
            <a:fld id="{DED31AE9-63BD-2C46-83DF-3F7E40509CED}" type="slidenum">
              <a:rPr lang="fr-FR" smtClean="0"/>
              <a:t>27</a:t>
            </a:fld>
            <a:endParaRPr lang="fr-FR"/>
          </a:p>
        </p:txBody>
      </p:sp>
    </p:spTree>
    <p:extLst>
      <p:ext uri="{BB962C8B-B14F-4D97-AF65-F5344CB8AC3E}">
        <p14:creationId xmlns:p14="http://schemas.microsoft.com/office/powerpoint/2010/main" val="151879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DDE85D-E6BD-4DAB-5761-BBBB9E0438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5233908-E8AE-23C4-4483-FBB9E24B54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2024136-6BE2-44BA-4B45-11AD3A0EF3ED}"/>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C822AEC9-5B90-1D71-3765-7D4655EAA5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FD3335-5FB4-7B45-B0F6-301114A80109}"/>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167368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4B3EDF-7136-AF70-1737-BAF09E99594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8F2C45-78ED-C4FB-5682-C906975B7BB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060DB5-4B2F-7163-19C1-296109CE7F59}"/>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5416EB94-C325-5291-B46B-2E05291497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978BE2-4768-8498-304F-5C2EFC289537}"/>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308247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3886D-FBD0-DD1B-BF05-C647262A3B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9CD904E-A40B-B171-8195-EA5E90EBA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1DECA7-2FC4-A422-C085-49387A6F9EDC}"/>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A897DD49-E4C3-61D6-7180-E66FBD1774F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F9EED4-3711-6491-EB54-0AF37BAD0A22}"/>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2423358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93841-034B-D7D1-610F-5920E6A3627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F5A6095-C3C5-6007-F63D-13E338D811F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F0C1E2F-DD3B-D25D-B58B-61543DE2A9A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906CFE7-9C60-FA67-2E8E-00969A5B2D62}"/>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DB1AEF13-CB5E-D66C-001C-2943E05F60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91DCEEE-3A51-3E97-05F3-64B4095E6468}"/>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304830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B520A-E6C0-47B8-F4F9-4C8B5A71B4D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C809371-1037-6AA1-7600-7F8E55C794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3EC1234-AF1D-FB14-2837-E2C12C99A4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04EB2B8-0A73-F71A-5A4A-11F0D78D24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A63D9E-D041-994B-3B39-3D9E57FAE5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3C525A5-CB7F-4A02-C034-2138D124F853}"/>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8" name="Espace réservé du pied de page 7">
            <a:extLst>
              <a:ext uri="{FF2B5EF4-FFF2-40B4-BE49-F238E27FC236}">
                <a16:creationId xmlns:a16="http://schemas.microsoft.com/office/drawing/2014/main" id="{81A8A77A-15FD-E19A-A6C5-D4BDC2A86C3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E51C0E2-EE07-67BD-D6A1-77435719859E}"/>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31926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C77E32-8979-3BB2-F3D0-44B20AF1FA3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507439B-0BC4-ABBC-68AF-EDCBE0E8E4CA}"/>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4" name="Espace réservé du pied de page 3">
            <a:extLst>
              <a:ext uri="{FF2B5EF4-FFF2-40B4-BE49-F238E27FC236}">
                <a16:creationId xmlns:a16="http://schemas.microsoft.com/office/drawing/2014/main" id="{9DEAFA83-55C4-415D-D4A9-D06396C618F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B71AB30-E8B6-7825-5130-A86BE529AE56}"/>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246215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3471372-E3F8-B21F-1788-9664DFF44955}"/>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3" name="Espace réservé du pied de page 2">
            <a:extLst>
              <a:ext uri="{FF2B5EF4-FFF2-40B4-BE49-F238E27FC236}">
                <a16:creationId xmlns:a16="http://schemas.microsoft.com/office/drawing/2014/main" id="{11C3522E-C982-2C7E-5478-F3A52B9970D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C50A301-AE6A-657B-B3F5-06F12A65D7C6}"/>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1076097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12D949-FDCA-9645-9326-76FD1E599A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68C76AB-3CED-91A0-F489-0050B349F8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2AA0D-1D47-BC8F-180A-CCA0906CA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A5593C-A6ED-5D04-2811-D0A9E72B1D88}"/>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50AFA900-3134-54D7-65FA-2BBD9EAFB0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5A46EEE-6558-6721-A4B7-55ABF0724A38}"/>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256886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7C21EC-1348-92FA-0F9C-FED4D4BE09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9D2F779-0727-F67D-E803-06909F7F5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FCE19E7-7D92-A25B-26A4-9CB624E1A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92529E-72A4-8DDF-6B21-77363D45CD05}"/>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20119904-C17A-43DA-E2AB-59E38B328C6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3A75D4-9594-9270-5127-926351ECFAEB}"/>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92426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6425C8-4D88-1F41-5099-FFF9CEC195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23AE38-0990-EB07-BC1A-7865A557F01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EFC442-18FE-5C47-1560-80270FD7DE13}"/>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93F072C0-E7F4-743C-0AE4-2549C178265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1FFF5A-BBFE-F52B-A28C-686D0067E796}"/>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3677833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D493F53-EF5E-B40F-61CF-39A7701E4F2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1C72441-0976-EDF6-3C3F-EAC7613CC4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E6C0B2-6AC4-EF15-EBA5-C271DB2F9F29}"/>
              </a:ext>
            </a:extLst>
          </p:cNvPr>
          <p:cNvSpPr>
            <a:spLocks noGrp="1"/>
          </p:cNvSpPr>
          <p:nvPr>
            <p:ph type="dt" sz="half" idx="10"/>
          </p:nvPr>
        </p:nvSpPr>
        <p:spPr/>
        <p:txBody>
          <a:body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F00E01EF-A442-25B1-36DE-C7CABCB733C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5F624F-2E4B-0EBA-D44D-2B937437CF1D}"/>
              </a:ext>
            </a:extLst>
          </p:cNvPr>
          <p:cNvSpPr>
            <a:spLocks noGrp="1"/>
          </p:cNvSpPr>
          <p:nvPr>
            <p:ph type="sldNum" sz="quarter" idx="12"/>
          </p:nvPr>
        </p:nvSpPr>
        <p:spPr/>
        <p:txBody>
          <a:bodyPr/>
          <a:lstStyle/>
          <a:p>
            <a:fld id="{2D2CB69B-DB04-8044-B9C4-086B41E7140F}" type="slidenum">
              <a:rPr lang="fr-FR" smtClean="0"/>
              <a:t>‹N°›</a:t>
            </a:fld>
            <a:endParaRPr lang="fr-FR"/>
          </a:p>
        </p:txBody>
      </p:sp>
    </p:spTree>
    <p:extLst>
      <p:ext uri="{BB962C8B-B14F-4D97-AF65-F5344CB8AC3E}">
        <p14:creationId xmlns:p14="http://schemas.microsoft.com/office/powerpoint/2010/main" val="1017232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52B3A8-3F9C-DC55-3BF2-CA33F29138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DF45602-76A8-B61D-1C9C-9816ADBC2C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2FD77B-552E-FBAC-14F9-4F814F46EE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A9177-A5FA-BD49-BE0F-F35893358A5B}"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DDB33253-B81F-D584-84B2-90DEDA61A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56A033-0194-3354-CE3D-EA289145C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CB69B-DB04-8044-B9C4-086B41E7140F}" type="slidenum">
              <a:rPr lang="fr-FR" smtClean="0"/>
              <a:t>‹N°›</a:t>
            </a:fld>
            <a:endParaRPr lang="fr-FR"/>
          </a:p>
        </p:txBody>
      </p:sp>
    </p:spTree>
    <p:extLst>
      <p:ext uri="{BB962C8B-B14F-4D97-AF65-F5344CB8AC3E}">
        <p14:creationId xmlns:p14="http://schemas.microsoft.com/office/powerpoint/2010/main" val="311434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F78B3-4AB2-6631-6A4F-E68DBF6B84C3}"/>
              </a:ext>
            </a:extLst>
          </p:cNvPr>
          <p:cNvSpPr>
            <a:spLocks noGrp="1"/>
          </p:cNvSpPr>
          <p:nvPr>
            <p:ph type="ctrTitle"/>
          </p:nvPr>
        </p:nvSpPr>
        <p:spPr/>
        <p:txBody>
          <a:bodyPr/>
          <a:lstStyle/>
          <a:p>
            <a:r>
              <a:rPr lang="fr-FR" dirty="0"/>
              <a:t>Ponctuer, oraliser</a:t>
            </a:r>
          </a:p>
        </p:txBody>
      </p:sp>
      <p:sp>
        <p:nvSpPr>
          <p:cNvPr id="3" name="Sous-titre 2">
            <a:extLst>
              <a:ext uri="{FF2B5EF4-FFF2-40B4-BE49-F238E27FC236}">
                <a16:creationId xmlns:a16="http://schemas.microsoft.com/office/drawing/2014/main" id="{D9B614C2-316B-7755-EC59-57EE5DF44532}"/>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56830"/>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83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1C3BAE-A370-A15A-D893-3B1A875C765C}"/>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97611" y="656809"/>
            <a:ext cx="1872129" cy="5544382"/>
          </a:xfrm>
          <a:prstGeom prst="rect">
            <a:avLst/>
          </a:prstGeom>
        </p:spPr>
      </p:pic>
    </p:spTree>
    <p:extLst>
      <p:ext uri="{BB962C8B-B14F-4D97-AF65-F5344CB8AC3E}">
        <p14:creationId xmlns:p14="http://schemas.microsoft.com/office/powerpoint/2010/main" val="359779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3505200" y="1527176"/>
            <a:ext cx="5181600" cy="4351338"/>
          </a:xfrm>
        </p:spPr>
        <p:txBody>
          <a:bodyPr/>
          <a:lstStyle/>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Assise au soleil devant sa maison Charlotte jouait tranquillement avec sa poupée quand elle vit un grand chien s'approcher d'elle un chien étrange au pelage bleu aux yeux verts brillant comme des pierres précieuses </a:t>
            </a:r>
            <a:r>
              <a:rPr lang="fr-FR" dirty="0">
                <a:latin typeface="Times New Roman" panose="02020603050405020304" pitchFamily="18" charset="0"/>
                <a:ea typeface="Calibri" panose="020F0502020204030204" pitchFamily="34" charset="0"/>
                <a:cs typeface="Times New Roman" panose="02020603050405020304" pitchFamily="18" charset="0"/>
              </a:rPr>
              <a:t>p</a:t>
            </a:r>
            <a:r>
              <a:rPr lang="fr-FR" dirty="0">
                <a:effectLst/>
                <a:latin typeface="Times New Roman" panose="02020603050405020304" pitchFamily="18" charset="0"/>
                <a:ea typeface="Calibri" panose="020F0502020204030204" pitchFamily="34" charset="0"/>
                <a:cs typeface="Times New Roman" panose="02020603050405020304" pitchFamily="18" charset="0"/>
              </a:rPr>
              <a:t>auvre chien bleu dit-elle en le caressant </a:t>
            </a:r>
            <a:r>
              <a:rPr lang="fr-FR" dirty="0">
                <a:latin typeface="Times New Roman" panose="02020603050405020304" pitchFamily="18" charset="0"/>
                <a:ea typeface="Calibri" panose="020F0502020204030204" pitchFamily="34" charset="0"/>
                <a:cs typeface="Times New Roman" panose="02020603050405020304" pitchFamily="18" charset="0"/>
              </a:rPr>
              <a:t>t</a:t>
            </a:r>
            <a:r>
              <a:rPr lang="fr-FR" dirty="0">
                <a:effectLst/>
                <a:latin typeface="Times New Roman" panose="02020603050405020304" pitchFamily="18" charset="0"/>
                <a:ea typeface="Calibri" panose="020F0502020204030204" pitchFamily="34" charset="0"/>
                <a:cs typeface="Times New Roman" panose="02020603050405020304" pitchFamily="18" charset="0"/>
              </a:rPr>
              <a:t>u as l'air  abandonné   elle partagea avec lui son pain au chocolat.</a:t>
            </a:r>
          </a:p>
          <a:p>
            <a:pPr marL="0" indent="0">
              <a:buNone/>
            </a:pPr>
            <a:endParaRPr lang="fr-FR" dirty="0"/>
          </a:p>
        </p:txBody>
      </p:sp>
    </p:spTree>
    <p:extLst>
      <p:ext uri="{BB962C8B-B14F-4D97-AF65-F5344CB8AC3E}">
        <p14:creationId xmlns:p14="http://schemas.microsoft.com/office/powerpoint/2010/main" val="6186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0BDC26A1-56AD-8CF9-92AF-B5F8CEEAF3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745210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0D78C-0B28-31E7-7122-E1588EA67F4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C7F1C2C-560B-428C-98E1-1BA6303C7692}"/>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DB23481C-2687-D879-C18F-EE416EEFA0A5}"/>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68254ECF-AF3F-48D3-8FC4-24BA4A1B4F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18176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062C-87A4-6924-911C-367A63121DE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955A735-DA29-739E-9CB3-52A957BAC6B9}"/>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4F7949F1-D1F9-F78A-4B34-76605B303E6A}"/>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95708E02-33C6-44E7-FCA6-77E61A9219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50545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83563-3DCD-3D72-CB0A-870E5CE961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2AC32A3-FFAD-4905-D18F-82A4E8C25E67}"/>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3CEC0CB-D8A1-D828-1831-0D6F450FF008}"/>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D63B3234-2048-A01F-A75C-6E76D1AAC2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858312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0BDC26A1-56AD-8CF9-92AF-B5F8CEEAF3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931727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00C3-E10A-1FC7-5037-932F3C405EB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B75B1B4-A5A5-9602-45D8-5561FFFD303C}"/>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E43D7018-E247-BBFF-FD17-D482DD2B6DC3}"/>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 </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latin typeface="SignPainter-HouseScript" panose="02000006070000020004" pitchFamily="2" charset="0"/>
                <a:ea typeface="Calibri" panose="020F0502020204030204" pitchFamily="34" charset="0"/>
                <a:cs typeface="Times New Roman" panose="02020603050405020304" pitchFamily="18" charset="0"/>
              </a:rPr>
              <a:t>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pic>
        <p:nvPicPr>
          <p:cNvPr id="2" name="Image 1" descr="Une image contenant clipart, poupée&#10;&#10;Description générée automatiquement">
            <a:extLst>
              <a:ext uri="{FF2B5EF4-FFF2-40B4-BE49-F238E27FC236}">
                <a16:creationId xmlns:a16="http://schemas.microsoft.com/office/drawing/2014/main" id="{940046C0-EE15-610A-F137-C457083ABF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060704" y="2004271"/>
            <a:ext cx="1462363" cy="203812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21014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3259667" y="950976"/>
            <a:ext cx="4750477" cy="5029200"/>
          </a:xfrm>
        </p:spPr>
        <p:txBody>
          <a:bodyPr>
            <a:normAutofit fontScale="70000" lnSpcReduction="20000"/>
          </a:bodyPr>
          <a:lstStyle/>
          <a:p>
            <a:pPr marL="0" indent="0" algn="just">
              <a:lnSpc>
                <a:spcPct val="120000"/>
              </a:lnSpc>
              <a:buNone/>
            </a:pP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aux yeux verts brillant comme des pierres précieuses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auvre chien bleu</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T</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 E</a:t>
            </a:r>
            <a:r>
              <a:rPr lang="fr-FR" sz="43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 </a:t>
            </a:r>
            <a:r>
              <a:rPr lang="fr-FR" sz="43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43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21607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endParaRPr lang="fr-FR"/>
          </a:p>
        </p:txBody>
      </p:sp>
      <p:sp>
        <p:nvSpPr>
          <p:cNvPr id="5" name="Espace réservé du contenu 4">
            <a:extLst>
              <a:ext uri="{FF2B5EF4-FFF2-40B4-BE49-F238E27FC236}">
                <a16:creationId xmlns:a16="http://schemas.microsoft.com/office/drawing/2014/main" id="{32901841-03FD-5DC9-4EFA-2BB683369EC3}"/>
              </a:ext>
            </a:extLst>
          </p:cNvPr>
          <p:cNvSpPr>
            <a:spLocks noGrp="1"/>
          </p:cNvSpPr>
          <p:nvPr>
            <p:ph sz="half" idx="1"/>
          </p:nvPr>
        </p:nvSpPr>
        <p:spPr>
          <a:xfrm>
            <a:off x="838200" y="1825625"/>
            <a:ext cx="5181600" cy="4351338"/>
          </a:xfrm>
        </p:spPr>
        <p:txBody>
          <a:bodyPr>
            <a:normAutofit fontScale="92500"/>
          </a:bodyPr>
          <a:lstStyle/>
          <a:p>
            <a:pPr marL="0" indent="0" algn="just">
              <a:lnSpc>
                <a:spcPct val="100000"/>
              </a:lnSpc>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Assise au soleil devant sa maison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Charlotte jouait tranquillement avec sa poupée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Calibri" panose="020F0502020204030204" pitchFamily="34" charset="0"/>
                <a:cs typeface="Times New Roman" panose="02020603050405020304" pitchFamily="18" charset="0"/>
              </a:rPr>
              <a:t>quand elle vit un grand chien s'approcher d'elle</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a:t>
            </a:r>
            <a:r>
              <a:rPr lang="fr-FR" dirty="0">
                <a:effectLst/>
                <a:latin typeface="Times New Roman" panose="02020603050405020304" pitchFamily="18" charset="0"/>
                <a:ea typeface="Calibri" panose="020F0502020204030204" pitchFamily="34" charset="0"/>
                <a:cs typeface="Times New Roman" panose="02020603050405020304" pitchFamily="18" charset="0"/>
              </a:rPr>
              <a:t>n chien étrange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 pelage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aux yeux verts brillant comme des pierres précieuses</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P</a:t>
            </a:r>
            <a:r>
              <a:rPr lang="fr-FR" dirty="0">
                <a:effectLst/>
                <a:latin typeface="Times New Roman" panose="02020603050405020304" pitchFamily="18" charset="0"/>
                <a:ea typeface="Calibri" panose="020F0502020204030204" pitchFamily="34" charset="0"/>
                <a:cs typeface="Times New Roman" panose="02020603050405020304" pitchFamily="18" charset="0"/>
              </a:rPr>
              <a:t>auvre chien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Calibri" panose="020F0502020204030204" pitchFamily="34" charset="0"/>
                <a:cs typeface="Times New Roman" panose="02020603050405020304" pitchFamily="18" charset="0"/>
              </a:rPr>
              <a:t> dit-elle en le caressant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effectLst/>
                <a:latin typeface="Times New Roman" panose="02020603050405020304" pitchFamily="18" charset="0"/>
                <a:ea typeface="Calibri" panose="020F0502020204030204" pitchFamily="34" charset="0"/>
                <a:cs typeface="Times New Roman" panose="02020603050405020304" pitchFamily="18" charset="0"/>
              </a:rPr>
              <a:t>tu as l'air abandonné</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E</a:t>
            </a:r>
            <a:r>
              <a:rPr lang="fr-FR" dirty="0">
                <a:effectLst/>
                <a:latin typeface="Times New Roman" panose="02020603050405020304" pitchFamily="18" charset="0"/>
                <a:ea typeface="Calibri" panose="020F0502020204030204" pitchFamily="34" charset="0"/>
                <a:cs typeface="Times New Roman" panose="02020603050405020304" pitchFamily="18" charset="0"/>
              </a:rPr>
              <a:t>lle partagea avec lui son pain au chocolat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6172199" y="1825625"/>
            <a:ext cx="4782313" cy="4351338"/>
          </a:xfrm>
        </p:spPr>
        <p:txBody>
          <a:bodyPr>
            <a:normAutofit fontScale="92500"/>
          </a:bodyPr>
          <a:lstStyle/>
          <a:p>
            <a:pPr marL="0" indent="0" algn="just">
              <a:buNone/>
            </a:pP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aux yeux verts brillant comme des pierres précieuses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  E</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32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978339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endParaRPr lang="fr-FR"/>
          </a:p>
        </p:txBody>
      </p:sp>
      <p:sp>
        <p:nvSpPr>
          <p:cNvPr id="5" name="Espace réservé du contenu 4">
            <a:extLst>
              <a:ext uri="{FF2B5EF4-FFF2-40B4-BE49-F238E27FC236}">
                <a16:creationId xmlns:a16="http://schemas.microsoft.com/office/drawing/2014/main" id="{32901841-03FD-5DC9-4EFA-2BB683369EC3}"/>
              </a:ext>
            </a:extLst>
          </p:cNvPr>
          <p:cNvSpPr>
            <a:spLocks noGrp="1"/>
          </p:cNvSpPr>
          <p:nvPr>
            <p:ph sz="half" idx="1"/>
          </p:nvPr>
        </p:nvSpPr>
        <p:spPr>
          <a:xfrm>
            <a:off x="838200" y="1825625"/>
            <a:ext cx="5181600" cy="4351338"/>
          </a:xfrm>
        </p:spPr>
        <p:txBody>
          <a:bodyPr>
            <a:normAutofit fontScale="92500"/>
          </a:bodyPr>
          <a:lstStyle/>
          <a:p>
            <a:pPr marL="0" indent="0" algn="just">
              <a:lnSpc>
                <a:spcPct val="100000"/>
              </a:lnSpc>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Assise au soleil devant sa maison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Charlotte jouait tranquillement avec sa poupée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quand elle vit un grand chien s'approcher d'elle</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a:t>
            </a:r>
            <a:r>
              <a:rPr lang="fr-FR" dirty="0">
                <a:effectLst/>
                <a:latin typeface="Times New Roman" panose="02020603050405020304" pitchFamily="18" charset="0"/>
                <a:ea typeface="Calibri" panose="020F0502020204030204" pitchFamily="34" charset="0"/>
                <a:cs typeface="Times New Roman" panose="02020603050405020304" pitchFamily="18" charset="0"/>
              </a:rPr>
              <a:t>n chien étrange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 pelage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aux yeux verts brillant comme des pierres précieuses</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P</a:t>
            </a:r>
            <a:r>
              <a:rPr lang="fr-FR" dirty="0">
                <a:effectLst/>
                <a:latin typeface="Times New Roman" panose="02020603050405020304" pitchFamily="18" charset="0"/>
                <a:ea typeface="Calibri" panose="020F0502020204030204" pitchFamily="34" charset="0"/>
                <a:cs typeface="Times New Roman" panose="02020603050405020304" pitchFamily="18" charset="0"/>
              </a:rPr>
              <a:t>auvre chien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Calibri" panose="020F0502020204030204" pitchFamily="34" charset="0"/>
                <a:cs typeface="Times New Roman" panose="02020603050405020304" pitchFamily="18" charset="0"/>
              </a:rPr>
              <a:t> dit-elle en le caressant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effectLst/>
                <a:latin typeface="Times New Roman" panose="02020603050405020304" pitchFamily="18" charset="0"/>
                <a:ea typeface="Calibri" panose="020F0502020204030204" pitchFamily="34" charset="0"/>
                <a:cs typeface="Times New Roman" panose="02020603050405020304" pitchFamily="18" charset="0"/>
              </a:rPr>
              <a:t>tu as l'air abandonné</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E</a:t>
            </a:r>
            <a:r>
              <a:rPr lang="fr-FR" dirty="0">
                <a:effectLst/>
                <a:latin typeface="Times New Roman" panose="02020603050405020304" pitchFamily="18" charset="0"/>
                <a:ea typeface="Calibri" panose="020F0502020204030204" pitchFamily="34" charset="0"/>
                <a:cs typeface="Times New Roman" panose="02020603050405020304" pitchFamily="18" charset="0"/>
              </a:rPr>
              <a:t>lle partagea avec lui son pain au chocolat</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6172199" y="1825625"/>
            <a:ext cx="4782313" cy="4351338"/>
          </a:xfrm>
        </p:spPr>
        <p:txBody>
          <a:bodyPr>
            <a:normAutofit fontScale="92500"/>
          </a:bodyPr>
          <a:lstStyle/>
          <a:p>
            <a:pPr marL="0" indent="0" algn="just">
              <a:buNone/>
            </a:pP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aux yeux verts brillant comme des pierres précieuses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  E</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32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64137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endParaRPr lang="fr-FR"/>
          </a:p>
        </p:txBody>
      </p:sp>
      <p:sp>
        <p:nvSpPr>
          <p:cNvPr id="5" name="Espace réservé du contenu 4">
            <a:extLst>
              <a:ext uri="{FF2B5EF4-FFF2-40B4-BE49-F238E27FC236}">
                <a16:creationId xmlns:a16="http://schemas.microsoft.com/office/drawing/2014/main" id="{32901841-03FD-5DC9-4EFA-2BB683369EC3}"/>
              </a:ext>
            </a:extLst>
          </p:cNvPr>
          <p:cNvSpPr>
            <a:spLocks noGrp="1"/>
          </p:cNvSpPr>
          <p:nvPr>
            <p:ph sz="half" idx="1"/>
          </p:nvPr>
        </p:nvSpPr>
        <p:spPr>
          <a:xfrm>
            <a:off x="838200" y="1825625"/>
            <a:ext cx="5181600" cy="4351338"/>
          </a:xfrm>
        </p:spPr>
        <p:txBody>
          <a:bodyPr>
            <a:normAutofit fontScale="92500"/>
          </a:bodyPr>
          <a:lstStyle/>
          <a:p>
            <a:pPr marL="0" indent="0" algn="just">
              <a:lnSpc>
                <a:spcPct val="100000"/>
              </a:lnSpc>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Assise au soleil devant sa maison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Charlotte jouait tranquillement avec sa poupée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quand elle vit un grand chien s'approcher d'elle</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a:t>
            </a:r>
            <a:r>
              <a:rPr lang="fr-FR" dirty="0">
                <a:effectLst/>
                <a:latin typeface="Times New Roman" panose="02020603050405020304" pitchFamily="18" charset="0"/>
                <a:ea typeface="Calibri" panose="020F0502020204030204" pitchFamily="34" charset="0"/>
                <a:cs typeface="Times New Roman" panose="02020603050405020304" pitchFamily="18" charset="0"/>
              </a:rPr>
              <a:t>n chien étrange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 pelage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dirty="0">
                <a:effectLst/>
                <a:latin typeface="Times New Roman" panose="02020603050405020304" pitchFamily="18" charset="0"/>
                <a:ea typeface="Calibri" panose="020F0502020204030204" pitchFamily="34" charset="0"/>
                <a:cs typeface="Times New Roman" panose="02020603050405020304" pitchFamily="18" charset="0"/>
              </a:rPr>
              <a:t> aux yeux verts brillant comme des pierres précieuses</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P</a:t>
            </a:r>
            <a:r>
              <a:rPr lang="fr-FR" dirty="0">
                <a:effectLst/>
                <a:latin typeface="Times New Roman" panose="02020603050405020304" pitchFamily="18" charset="0"/>
                <a:ea typeface="Calibri" panose="020F0502020204030204" pitchFamily="34" charset="0"/>
                <a:cs typeface="Times New Roman" panose="02020603050405020304" pitchFamily="18" charset="0"/>
              </a:rPr>
              <a:t>auvre chien bleu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effectLst/>
                <a:latin typeface="Times New Roman" panose="02020603050405020304" pitchFamily="18" charset="0"/>
                <a:ea typeface="Calibri" panose="020F0502020204030204" pitchFamily="34" charset="0"/>
                <a:cs typeface="Times New Roman" panose="02020603050405020304" pitchFamily="18" charset="0"/>
              </a:rPr>
              <a:t> dit-elle en le caressant </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effectLst/>
                <a:latin typeface="Times New Roman" panose="02020603050405020304" pitchFamily="18" charset="0"/>
                <a:ea typeface="Calibri" panose="020F0502020204030204" pitchFamily="34" charset="0"/>
                <a:cs typeface="Times New Roman" panose="02020603050405020304" pitchFamily="18" charset="0"/>
              </a:rPr>
              <a:t>tu as l'air abandonné</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E</a:t>
            </a:r>
            <a:r>
              <a:rPr lang="fr-FR" dirty="0">
                <a:effectLst/>
                <a:latin typeface="Times New Roman" panose="02020603050405020304" pitchFamily="18" charset="0"/>
                <a:ea typeface="Calibri" panose="020F0502020204030204" pitchFamily="34" charset="0"/>
                <a:cs typeface="Times New Roman" panose="02020603050405020304" pitchFamily="18" charset="0"/>
              </a:rPr>
              <a:t>lle partagea avec lui son pain au chocolat</a:t>
            </a:r>
            <a:r>
              <a:rPr lang="fr-FR"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
        <p:nvSpPr>
          <p:cNvPr id="6" name="Espace réservé du contenu 5">
            <a:extLst>
              <a:ext uri="{FF2B5EF4-FFF2-40B4-BE49-F238E27FC236}">
                <a16:creationId xmlns:a16="http://schemas.microsoft.com/office/drawing/2014/main" id="{F4F2128E-1E20-5869-ED4F-9F65DF1E1FE9}"/>
              </a:ext>
            </a:extLst>
          </p:cNvPr>
          <p:cNvSpPr>
            <a:spLocks noGrp="1"/>
          </p:cNvSpPr>
          <p:nvPr>
            <p:ph sz="half" idx="2"/>
          </p:nvPr>
        </p:nvSpPr>
        <p:spPr>
          <a:xfrm>
            <a:off x="6172199" y="1825625"/>
            <a:ext cx="4782313" cy="4351338"/>
          </a:xfrm>
        </p:spPr>
        <p:txBody>
          <a:bodyPr>
            <a:normAutofit fontScale="92500"/>
          </a:bodyPr>
          <a:lstStyle/>
          <a:p>
            <a:pPr marL="0" indent="0" algn="just">
              <a:buNone/>
            </a:pP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Assise au soleil devant sa maison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Charlotte  jouait tranquillement avec sa poupée quand elle vit un grand chien s'approcher d'elle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un chien étrange au pelage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aux yeux verts brillant comme des pierres précieuses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P</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auvre chien bleu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dit-elle  en  le  caressant</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T</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u as  l'air  abandonné </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 »  E</a:t>
            </a:r>
            <a:r>
              <a:rPr lang="fr-FR" sz="3200" dirty="0">
                <a:effectLst/>
                <a:latin typeface="SignPainter-HouseScript" panose="02000006070000020004" pitchFamily="2" charset="0"/>
                <a:ea typeface="Calibri" panose="020F0502020204030204" pitchFamily="34" charset="0"/>
                <a:cs typeface="Times New Roman" panose="02020603050405020304" pitchFamily="18" charset="0"/>
              </a:rPr>
              <a:t>lle  partagea avec lui son pain au chocolat</a:t>
            </a:r>
            <a:r>
              <a:rPr lang="fr-FR" sz="3200" b="1" dirty="0">
                <a:solidFill>
                  <a:srgbClr val="00B0F0"/>
                </a:solidFill>
                <a:effectLst/>
                <a:latin typeface="SignPainter-HouseScript" panose="02000006070000020004" pitchFamily="2" charset="0"/>
                <a:ea typeface="Calibri" panose="020F0502020204030204" pitchFamily="34" charset="0"/>
                <a:cs typeface="Times New Roman" panose="02020603050405020304" pitchFamily="18" charset="0"/>
              </a:rPr>
              <a:t>.</a:t>
            </a:r>
            <a:endParaRPr lang="fr-FR" sz="3200" dirty="0">
              <a:effectLst/>
              <a:latin typeface="SignPainter-HouseScript" panose="02000006070000020004" pitchFamily="2"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86151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EBDB0A-A148-CB37-732E-AFFDE1CC1FB0}"/>
              </a:ext>
            </a:extLst>
          </p:cNvPr>
          <p:cNvSpPr>
            <a:spLocks noGrp="1"/>
          </p:cNvSpPr>
          <p:nvPr>
            <p:ph type="title"/>
          </p:nvPr>
        </p:nvSpPr>
        <p:spPr/>
        <p:txBody>
          <a:bodyPr/>
          <a:lstStyle/>
          <a:p>
            <a:endParaRPr lang="fr-FR"/>
          </a:p>
        </p:txBody>
      </p:sp>
      <p:pic>
        <p:nvPicPr>
          <p:cNvPr id="7" name="Espace réservé du contenu 6"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89889" y="1792643"/>
            <a:ext cx="2525920" cy="3272714"/>
          </a:xfrm>
          <a:prstGeom prst="rect">
            <a:avLst/>
          </a:prstGeom>
        </p:spPr>
      </p:pic>
    </p:spTree>
    <p:extLst>
      <p:ext uri="{BB962C8B-B14F-4D97-AF65-F5344CB8AC3E}">
        <p14:creationId xmlns:p14="http://schemas.microsoft.com/office/powerpoint/2010/main" val="209080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5C107-2895-7B79-1492-306439A8C889}"/>
              </a:ext>
            </a:extLst>
          </p:cNvPr>
          <p:cNvSpPr>
            <a:spLocks noGrp="1"/>
          </p:cNvSpPr>
          <p:nvPr>
            <p:ph type="title"/>
          </p:nvPr>
        </p:nvSpPr>
        <p:spPr/>
        <p:txBody>
          <a:bodyPr/>
          <a:lstStyle/>
          <a:p>
            <a:r>
              <a:rPr lang="fr-FR" dirty="0"/>
              <a:t> </a:t>
            </a:r>
          </a:p>
        </p:txBody>
      </p:sp>
      <p:pic>
        <p:nvPicPr>
          <p:cNvPr id="7" name="Espace réservé du contenu 6">
            <a:extLst>
              <a:ext uri="{FF2B5EF4-FFF2-40B4-BE49-F238E27FC236}">
                <a16:creationId xmlns:a16="http://schemas.microsoft.com/office/drawing/2014/main" id="{14FCBBEE-D8FF-72DE-A6AF-9D556FD4598F}"/>
              </a:ext>
            </a:extLst>
          </p:cNvPr>
          <p:cNvPicPr>
            <a:picLocks noGrp="1" noChangeAspect="1"/>
          </p:cNvPicPr>
          <p:nvPr>
            <p:ph idx="1"/>
          </p:nvPr>
        </p:nvPicPr>
        <p:blipFill>
          <a:blip r:embed="rId3"/>
          <a:stretch>
            <a:fillRect/>
          </a:stretch>
        </p:blipFill>
        <p:spPr>
          <a:xfrm>
            <a:off x="1620058" y="704410"/>
            <a:ext cx="8714387" cy="5472553"/>
          </a:xfrm>
        </p:spPr>
      </p:pic>
    </p:spTree>
    <p:extLst>
      <p:ext uri="{BB962C8B-B14F-4D97-AF65-F5344CB8AC3E}">
        <p14:creationId xmlns:p14="http://schemas.microsoft.com/office/powerpoint/2010/main" val="170128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60F0826B-E7F0-47DC-FCC9-8506CBD9A18F}"/>
              </a:ext>
            </a:extLst>
          </p:cNvPr>
          <p:cNvSpPr>
            <a:spLocks noGrp="1"/>
          </p:cNvSpPr>
          <p:nvPr>
            <p:ph type="title"/>
          </p:nvPr>
        </p:nvSpPr>
        <p:spPr/>
        <p:txBody>
          <a:bodyPr/>
          <a:lstStyle/>
          <a:p>
            <a:endParaRPr lang="fr-FR"/>
          </a:p>
        </p:txBody>
      </p:sp>
      <p:sp>
        <p:nvSpPr>
          <p:cNvPr id="6" name="Espace réservé du contenu 5">
            <a:extLst>
              <a:ext uri="{FF2B5EF4-FFF2-40B4-BE49-F238E27FC236}">
                <a16:creationId xmlns:a16="http://schemas.microsoft.com/office/drawing/2014/main" id="{525E160C-81B6-C991-1C11-BEDC5372128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rgbClr val="FF0000"/>
                </a:solidFill>
              </a:rPr>
              <a:t>				Prolongement</a:t>
            </a:r>
          </a:p>
        </p:txBody>
      </p:sp>
    </p:spTree>
    <p:extLst>
      <p:ext uri="{BB962C8B-B14F-4D97-AF65-F5344CB8AC3E}">
        <p14:creationId xmlns:p14="http://schemas.microsoft.com/office/powerpoint/2010/main" val="580252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6CDD6F-A2EC-E57C-D573-EE52D3BA043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BE5C0D7-787F-209B-ACE6-65FB8882CFC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chemeClr val="accent2"/>
                </a:solidFill>
              </a:rPr>
              <a:t>			As-tu bien compris ?</a:t>
            </a:r>
          </a:p>
        </p:txBody>
      </p:sp>
    </p:spTree>
    <p:extLst>
      <p:ext uri="{BB962C8B-B14F-4D97-AF65-F5344CB8AC3E}">
        <p14:creationId xmlns:p14="http://schemas.microsoft.com/office/powerpoint/2010/main" val="3842463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B1E20A-D668-24D1-9B12-60E4E604B06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5C776E5-688C-2348-C208-337516645B65}"/>
              </a:ext>
            </a:extLst>
          </p:cNvPr>
          <p:cNvSpPr>
            <a:spLocks noGrp="1"/>
          </p:cNvSpPr>
          <p:nvPr>
            <p:ph idx="1"/>
          </p:nvPr>
        </p:nvSpPr>
        <p:spPr/>
        <p:txBody>
          <a:bodyPr/>
          <a:lstStyle/>
          <a:p>
            <a:pPr marL="457200" indent="-457200" algn="just">
              <a:buAutoNum type="arabicPeriod"/>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Aristobule a écrit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Nous remporterons le tournoi la semaine dernière nous nous sommes entrainés sans relâche.</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r>
              <a:rPr lang="fr-FR" sz="2200" dirty="0">
                <a:solidFill>
                  <a:srgbClr val="000000"/>
                </a:solidFill>
                <a:effectLst/>
                <a:latin typeface="Ecriture A"/>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p>
        </p:txBody>
      </p:sp>
    </p:spTree>
    <p:extLst>
      <p:ext uri="{BB962C8B-B14F-4D97-AF65-F5344CB8AC3E}">
        <p14:creationId xmlns:p14="http://schemas.microsoft.com/office/powerpoint/2010/main" val="2718199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158E2-7D71-9188-957A-51BCCF9143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E1B00C-81F0-D541-EB18-6C72FB67F51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58B368C-E83F-0B61-CFEC-BDAB1DE571E7}"/>
              </a:ext>
            </a:extLst>
          </p:cNvPr>
          <p:cNvSpPr>
            <a:spLocks noGrp="1"/>
          </p:cNvSpPr>
          <p:nvPr>
            <p:ph idx="1"/>
          </p:nvPr>
        </p:nvSpPr>
        <p:spPr/>
        <p:txBody>
          <a:bodyPr/>
          <a:lstStyle/>
          <a:p>
            <a:pPr marL="457200" indent="-457200" algn="just">
              <a:buAutoNum type="arabicPeriod"/>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Aristobule a écrit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Nous remporterons le tournoi la semaine dernière nous nous sommes entrainés sans relâche.</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Non</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r>
              <a:rPr lang="fr-FR" sz="2200" dirty="0">
                <a:solidFill>
                  <a:srgbClr val="000000"/>
                </a:solidFill>
                <a:effectLst/>
                <a:latin typeface="Ecriture A"/>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Nous remporterons le tournoi</a:t>
            </a:r>
            <a:r>
              <a:rPr lang="fr-FR" sz="22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 semaine dernière nous nous sommes entrainés sans relâche.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p>
        </p:txBody>
      </p:sp>
    </p:spTree>
    <p:extLst>
      <p:ext uri="{BB962C8B-B14F-4D97-AF65-F5344CB8AC3E}">
        <p14:creationId xmlns:p14="http://schemas.microsoft.com/office/powerpoint/2010/main" val="1310867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5F118D-61F7-CEE1-AC93-355F42B47EB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0A51C46-40A5-D565-A731-32368CE7F566}"/>
              </a:ext>
            </a:extLst>
          </p:cNvPr>
          <p:cNvPicPr>
            <a:picLocks noGrp="1" noChangeAspect="1"/>
          </p:cNvPicPr>
          <p:nvPr>
            <p:ph idx="1"/>
          </p:nvPr>
        </p:nvPicPr>
        <p:blipFill>
          <a:blip r:embed="rId3"/>
          <a:stretch>
            <a:fillRect/>
          </a:stretch>
        </p:blipFill>
        <p:spPr>
          <a:xfrm>
            <a:off x="914400" y="2134654"/>
            <a:ext cx="10363200" cy="3098800"/>
          </a:xfrm>
        </p:spPr>
      </p:pic>
    </p:spTree>
    <p:extLst>
      <p:ext uri="{BB962C8B-B14F-4D97-AF65-F5344CB8AC3E}">
        <p14:creationId xmlns:p14="http://schemas.microsoft.com/office/powerpoint/2010/main" val="3990151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98346-1F9E-4608-0A12-4D4E6821BD5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3C35004-DA7F-81B8-5867-AF0DA705656B}"/>
              </a:ext>
            </a:extLst>
          </p:cNvPr>
          <p:cNvPicPr>
            <a:picLocks noGrp="1" noChangeAspect="1"/>
          </p:cNvPicPr>
          <p:nvPr>
            <p:ph idx="1"/>
          </p:nvPr>
        </p:nvPicPr>
        <p:blipFill>
          <a:blip r:embed="rId3"/>
          <a:stretch>
            <a:fillRect/>
          </a:stretch>
        </p:blipFill>
        <p:spPr>
          <a:xfrm>
            <a:off x="901700" y="2022686"/>
            <a:ext cx="10452100" cy="3098800"/>
          </a:xfrm>
        </p:spPr>
      </p:pic>
    </p:spTree>
    <p:extLst>
      <p:ext uri="{BB962C8B-B14F-4D97-AF65-F5344CB8AC3E}">
        <p14:creationId xmlns:p14="http://schemas.microsoft.com/office/powerpoint/2010/main" val="1543458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3880A-3751-8273-3FE4-DD18452B157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A8555CA-17BB-2310-D0CD-9692440EB667}"/>
              </a:ext>
            </a:extLst>
          </p:cNvPr>
          <p:cNvSpPr>
            <a:spLocks noGrp="1"/>
          </p:cNvSpPr>
          <p:nvPr>
            <p:ph idx="1"/>
          </p:nvPr>
        </p:nvSpPr>
        <p:spPr>
          <a:xfrm>
            <a:off x="838200" y="826718"/>
            <a:ext cx="10515600" cy="5350245"/>
          </a:xfrm>
        </p:spPr>
        <p:txBody>
          <a:bodyPr>
            <a:normAutofit fontScale="92500" lnSpcReduction="10000"/>
          </a:bodyPr>
          <a:lstStyle/>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1 - Ajoute la ponctuation à laquelle on se serait attendu.</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2  - À ton avis, pourquoi Apollinaire a-t-il choisi de ne pas mettre de ponctuation à ses poèmes ?</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Réponse A : par paresse</a:t>
            </a:r>
            <a:r>
              <a:rPr lang="fr-FR" sz="1800" b="1" dirty="0">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Réponse B : pour que le lecteur soit un peu perdu, de même que la vision du paysan se perd dans le brouillard.</a:t>
            </a:r>
          </a:p>
          <a:p>
            <a:pPr marL="0" indent="0" algn="just">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Réponse C : parce que ça permet de mettre en valeur certains effets.</a:t>
            </a:r>
          </a:p>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spcAft>
                <a:spcPts val="75"/>
              </a:spcAft>
              <a:buNone/>
            </a:pPr>
            <a:r>
              <a:rPr lang="fr-FR" sz="1800" b="1" kern="1800" dirty="0">
                <a:effectLst/>
                <a:latin typeface="Times New Roman" panose="02020603050405020304" pitchFamily="18" charset="0"/>
                <a:ea typeface="Times New Roman" panose="02020603050405020304" pitchFamily="18" charset="0"/>
                <a:cs typeface="Times New Roman" panose="02020603050405020304" pitchFamily="18" charset="0"/>
              </a:rPr>
              <a:t>		Automne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Dans le brouillard s’en vont un paysan cagneux</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Et son bœuf lentement dans le brouillard d’automne</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Qui cache les hameaux pauvres et vergogneux</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Et s’en allant là-bas le paysan chantonne</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Une chanson d’amour et d’infidélité</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Qui parle d’une bague et d’un cœur que l’on brise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Oh ! l’automne l’automne a fait mourir l’été</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Dans le brouillard s’en vont deux silhouettes grises</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buNone/>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Alcools</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Guillaume Apollinaire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27429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3880A-3751-8273-3FE4-DD18452B157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A8555CA-17BB-2310-D0CD-9692440EB667}"/>
              </a:ext>
            </a:extLst>
          </p:cNvPr>
          <p:cNvSpPr>
            <a:spLocks noGrp="1"/>
          </p:cNvSpPr>
          <p:nvPr>
            <p:ph idx="1"/>
          </p:nvPr>
        </p:nvSpPr>
        <p:spPr>
          <a:xfrm>
            <a:off x="838200" y="826718"/>
            <a:ext cx="10515600" cy="5350245"/>
          </a:xfrm>
        </p:spPr>
        <p:txBody>
          <a:bodyPr>
            <a:normAutofit/>
          </a:bodyPr>
          <a:lstStyle/>
          <a:p>
            <a:pPr marL="0" indent="0" algn="jus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spcAft>
                <a:spcPts val="75"/>
              </a:spcAft>
              <a:buNone/>
            </a:pPr>
            <a:r>
              <a:rPr lang="fr-FR" sz="1800" b="1" kern="1800" dirty="0">
                <a:effectLst/>
                <a:latin typeface="Times New Roman" panose="02020603050405020304" pitchFamily="18" charset="0"/>
                <a:ea typeface="Times New Roman" panose="02020603050405020304" pitchFamily="18" charset="0"/>
                <a:cs typeface="Times New Roman" panose="02020603050405020304" pitchFamily="18" charset="0"/>
              </a:rPr>
              <a:t>		Automne</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Dans le brouillard s’en vont un paysan cagneux</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Et son bœuf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lentement</a:t>
            </a:r>
            <a:r>
              <a:rPr lang="fr-FR" sz="18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8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dans le brouillard d’automne</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Qui cache les hameaux pauvres et vergogneux </a:t>
            </a:r>
            <a:r>
              <a:rPr lang="fr-FR" sz="18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Et s’en allant là-bas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le paysan chantonne</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Une chanson d’amour et d’infidélité</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Qui parle d’une bague et d’un cœur que l’on brise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spcAft>
                <a:spcPts val="1200"/>
              </a:spcAft>
              <a:buNone/>
            </a:pP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Oh ! l’automne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l’automne a fait mourir l’été</a:t>
            </a:r>
            <a:r>
              <a:rPr lang="fr-FR" sz="18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Dans le brouillard s’en vont deux silhouettes grises </a:t>
            </a:r>
            <a:r>
              <a:rPr lang="fr-FR" sz="1800" b="1"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buNone/>
            </a:pP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Alcools</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Guillaume Apollinaire</a:t>
            </a:r>
          </a:p>
          <a:p>
            <a:pPr marL="0" indent="0" algn="l" fontAlgn="base">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l" fontAlgn="base">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Réponse B :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pour que le lecteur soit un peu perdu, de même que la vision du paysan se perd dans le brouillard</a:t>
            </a: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buNone/>
            </a:pPr>
            <a:r>
              <a:rPr lang="fr-FR" sz="1800" dirty="0">
                <a:latin typeface="Times New Roman" panose="02020603050405020304" pitchFamily="18" charset="0"/>
                <a:ea typeface="Calibri" panose="020F0502020204030204" pitchFamily="34" charset="0"/>
                <a:cs typeface="Times New Roman" panose="02020603050405020304" pitchFamily="18" charset="0"/>
              </a:rPr>
              <a:t>ou C :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parce que ça permet de mettre en valeur certains effets.</a:t>
            </a:r>
          </a:p>
          <a:p>
            <a:pPr marL="0" indent="0" algn="l" fontAlgn="base">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280529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73B40-6D5B-256E-4B09-0469E500325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0FB9751-8A47-D3F6-706A-8AD56901DAA2}"/>
              </a:ext>
            </a:extLst>
          </p:cNvPr>
          <p:cNvSpPr>
            <a:spLocks noGrp="1"/>
          </p:cNvSpPr>
          <p:nvPr>
            <p:ph idx="1"/>
          </p:nvPr>
        </p:nvSpPr>
        <p:spPr>
          <a:xfrm>
            <a:off x="838200" y="970384"/>
            <a:ext cx="10515600" cy="5206579"/>
          </a:xfrm>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Voici la ponctuation attendue sur la première strophe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670560" indent="0" algn="l" fontAlgn="base">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buNone/>
            </a:pP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Dans le brouillard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s’en vont //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un paysan cagneux</a:t>
            </a:r>
            <a:b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Et son bœuf</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lentement</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 dans le brouillard d’automne</a:t>
            </a:r>
            <a:b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Qui cache les hameaux pauvres et vergogneux</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0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Quelle autre ponctuation pourrais-tu choisir si tu voulais mettre en valeur les circonstances dans lesquelles le paysan et son bœuf se déplace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spcAft>
                <a:spcPts val="1200"/>
              </a:spcAft>
              <a:buNone/>
            </a:pP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Dans le brouillard s’en vont un paysan cagneux</a:t>
            </a:r>
            <a:b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Et son bœuf lentement dans le brouillard d’automne</a:t>
            </a:r>
            <a:b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Qui cache les hameaux pauvres et vergogneux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148430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7FB47-95B1-D986-FAE9-437E1DCDC1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99F161-3D25-6B68-DC4D-F9C9DAD2A33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F54F2B6-D027-2348-6858-D7D02034142B}"/>
              </a:ext>
            </a:extLst>
          </p:cNvPr>
          <p:cNvSpPr>
            <a:spLocks noGrp="1"/>
          </p:cNvSpPr>
          <p:nvPr>
            <p:ph idx="1"/>
          </p:nvPr>
        </p:nvSpPr>
        <p:spPr>
          <a:xfrm>
            <a:off x="838200" y="970384"/>
            <a:ext cx="10515600" cy="5206579"/>
          </a:xfrm>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Voici la ponctuation attendue sur la première strophe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670560" indent="0" algn="l" fontAlgn="base">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buNone/>
            </a:pP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Dans le brouillard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s’en vont //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un paysan cagneux</a:t>
            </a:r>
            <a:b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Et son bœuf</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lentement</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 dans le brouillard d’automne</a:t>
            </a:r>
            <a:b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Qui cache les hameaux pauvres et vergogneux</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20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Quelle autre ponctuation pourrais-tu choisir si tu voulais mettre en valeur les circonstances dans lesquelles le paysan et son bœuf se déplace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l" fontAlgn="base">
              <a:spcAft>
                <a:spcPts val="1200"/>
              </a:spcAft>
              <a:buNone/>
            </a:pP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Dans le brouillard s’en vont un paysan cagneux</a:t>
            </a:r>
            <a:b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Et son bœuf </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000" b="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L</a:t>
            </a: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entement </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dans le brouillard d’automne</a:t>
            </a:r>
            <a:b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2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Qui cache les hameaux pauvres et vergogneux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08131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59344-C245-BD54-5986-1890740CE7E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8B92CFD-8CBE-2EDA-E493-E3CB97F2C3A0}"/>
              </a:ext>
            </a:extLst>
          </p:cNvPr>
          <p:cNvSpPr>
            <a:spLocks noGrp="1"/>
          </p:cNvSpPr>
          <p:nvPr>
            <p:ph idx="1"/>
          </p:nvPr>
        </p:nvSpPr>
        <p:spPr/>
        <p:txBody>
          <a:bodyPr>
            <a:normAutofit/>
          </a:bodyPr>
          <a:lstStyle/>
          <a:p>
            <a:pPr marL="0" indent="0">
              <a:buNone/>
            </a:pPr>
            <a:r>
              <a:rPr lang="fr-FR" sz="2000" dirty="0">
                <a:latin typeface="Times New Roman" panose="02020603050405020304" pitchFamily="18" charset="0"/>
                <a:cs typeface="Times New Roman" panose="02020603050405020304" pitchFamily="18" charset="0"/>
              </a:rPr>
              <a:t>Dictée :</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561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C9A55-3FD8-3066-1BC7-2529CBAE30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3C3A05-3F70-FDAD-CFCA-B620C00DA0F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8F4F190-4F12-5C7B-5F26-912E14C18E7B}"/>
              </a:ext>
            </a:extLst>
          </p:cNvPr>
          <p:cNvSpPr>
            <a:spLocks noGrp="1"/>
          </p:cNvSpPr>
          <p:nvPr>
            <p:ph idx="1"/>
          </p:nvPr>
        </p:nvSpPr>
        <p:spPr/>
        <p:txBody>
          <a:bodyPr>
            <a:normAutofit/>
          </a:bodyPr>
          <a:lstStyle/>
          <a:p>
            <a:pPr marL="0" indent="0">
              <a:buNone/>
            </a:pPr>
            <a:r>
              <a:rPr lang="fr-FR" sz="2000" dirty="0">
                <a:latin typeface="Times New Roman" panose="02020603050405020304" pitchFamily="18" charset="0"/>
                <a:cs typeface="Times New Roman" panose="02020603050405020304" pitchFamily="18" charset="0"/>
              </a:rPr>
              <a:t>Dictée :</a:t>
            </a:r>
          </a:p>
          <a:p>
            <a:pPr marL="0" indent="0">
              <a:buNone/>
            </a:pPr>
            <a:r>
              <a:rPr lang="fr-FR" sz="2000" dirty="0">
                <a:latin typeface="Times New Roman" panose="02020603050405020304" pitchFamily="18" charset="0"/>
                <a:cs typeface="Times New Roman" panose="02020603050405020304" pitchFamily="18" charset="0"/>
              </a:rPr>
              <a: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ouvriers pressés attrapent le tétanos, pas la rougeole, en manipulant de vieux ouvre-boîtes complètement rouillés !</a:t>
            </a:r>
            <a:r>
              <a:rPr lang="fr-FR" sz="18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a:t>
            </a: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3256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2888</TotalTime>
  <Words>3563</Words>
  <Application>Microsoft Macintosh PowerPoint</Application>
  <PresentationFormat>Grand écran</PresentationFormat>
  <Paragraphs>253</Paragraphs>
  <Slides>27</Slides>
  <Notes>27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27</vt:i4>
      </vt:variant>
    </vt:vector>
  </HeadingPairs>
  <TitlesOfParts>
    <vt:vector size="34" baseType="lpstr">
      <vt:lpstr>Arial</vt:lpstr>
      <vt:lpstr>Calibri</vt:lpstr>
      <vt:lpstr>Calibri Light</vt:lpstr>
      <vt:lpstr>Ecriture A</vt:lpstr>
      <vt:lpstr>SignPainter-HouseScript</vt:lpstr>
      <vt:lpstr>Times New Roman</vt:lpstr>
      <vt:lpstr>Thème Office</vt:lpstr>
      <vt:lpstr>Ponctuer, oraliser</vt:lpstr>
      <vt:lpstr>Présentation PowerPoint</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 </vt:lpstr>
      <vt:lpstr>Présentation PowerPoint</vt:lpstr>
      <vt:lpstr>Présentation PowerPoint</vt:lpstr>
      <vt:lpstr> </vt:lpstr>
      <vt:lpstr> </vt:lpstr>
      <vt:lpstr>Présentation PowerPoint</vt:lpstr>
      <vt:lpstr>Présentation PowerPoint</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Ponctuer, oraliser</dc:title>
  <dc:creator>Pierre Seve</dc:creator>
  <cp:lastModifiedBy>Pierre Seve</cp:lastModifiedBy>
  <cp:revision>11</cp:revision>
  <cp:lastPrinted>2026-05-24T15:16:37Z</cp:lastPrinted>
  <dcterms:created xsi:type="dcterms:W3CDTF">2023-11-28T21:07:40Z</dcterms:created>
  <dcterms:modified xsi:type="dcterms:W3CDTF">2026-05-24T15:16:46Z</dcterms:modified>
</cp:coreProperties>
</file>