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365" r:id="rId4"/>
    <p:sldId id="259" r:id="rId5"/>
    <p:sldId id="331" r:id="rId6"/>
    <p:sldId id="332" r:id="rId7"/>
    <p:sldId id="333" r:id="rId8"/>
    <p:sldId id="329" r:id="rId9"/>
    <p:sldId id="336" r:id="rId10"/>
    <p:sldId id="337" r:id="rId11"/>
    <p:sldId id="334" r:id="rId12"/>
    <p:sldId id="339" r:id="rId13"/>
    <p:sldId id="338" r:id="rId14"/>
    <p:sldId id="341" r:id="rId15"/>
    <p:sldId id="342" r:id="rId16"/>
    <p:sldId id="343" r:id="rId17"/>
    <p:sldId id="340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35" r:id="rId27"/>
    <p:sldId id="354" r:id="rId28"/>
    <p:sldId id="328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58"/>
    <p:restoredTop sz="66476"/>
  </p:normalViewPr>
  <p:slideViewPr>
    <p:cSldViewPr snapToGrid="0">
      <p:cViewPr varScale="1">
        <p:scale>
          <a:sx n="57" d="100"/>
          <a:sy n="57" d="100"/>
        </p:scale>
        <p:origin x="159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F6908-4375-6040-8795-28863EFB6219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DD1F5-10D4-0F46-9C54-85C03A8D547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715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GROUPE DU VERBE–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COD et les autres arguments du verbe</a:t>
            </a:r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15 :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Comment sont-ils composés ? Comment les </a:t>
            </a:r>
            <a:r>
              <a:rPr lang="fr-FR" sz="1200" b="1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met-on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au pluriel ?</a:t>
            </a: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90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: « Qu’est-ce que c’est que ces mots ? À quelle classe grammaticale appartiennent-ils 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sont des noms.</a:t>
            </a: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« Comment sont fabriqués ces noms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sont des noms fabriqués avec deux mots, avec un nom et un adjectif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coffre-fort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), avec un verbe et un nom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porte-avion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). Des fois, il y a un tiret pour séparer les deux mots, des fois, rien.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sont des noms composés.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50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8DED4-B715-FDF0-E659-C8879FE3D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8A5A00-EB43-A84D-1DEC-4344E7584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BAF516-0B86-C9AB-F728-0605ADA84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«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Comment écrit-on au pluriel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un porte-avion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un tirebouchon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portes-avions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tirebouchons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n’est pas sûrs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Aujourd’hui, on va s’intéresser à la manière dont sont fabriqués certains noms composés et à la manière dont on les écrit au pluriel. »</a:t>
            </a: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EFA45A-B348-EE35-E4BC-70A389481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4113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2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Classement, 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Identifier les noms composés des types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nom + adjectif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et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verbe + COD</a:t>
            </a:r>
            <a:endParaRPr lang="fr-FR" sz="1200" i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Comment sont fabriqués les noms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coffre-fort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porte-avion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? »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coffre-fort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fabriqué avec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l’adjectif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séparés par un tiret.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porte-avion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fabriqué avec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avion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séparés par un tiret.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94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2AFEE-77ED-69CB-C5C2-D17F2613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F76FF4-07D7-9600-0BA6-19EBAE51D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772139-FA63-6E25-ABB2-C4C6AA8EE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 « Classez les trois autres noms composés dans le tableau.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[Voir diapositive suivante]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B56E38-EFF8-1DFD-66A6-70E5A6C1F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89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2E631-140A-7539-CE32-631EC44DD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F23D2E-C864-1AC5-429F-3FADE9BE2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2B95AA-F4B8-1D07-38DC-A6C1FA7B3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A797B5-20FA-E161-932C-4FB73D79F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48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50125-C33F-60F9-11D8-A03DAB8E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7912CD-D0C4-E6F1-A68C-4D1D8D151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23BFF4-A42B-56DF-B8E3-AD2E6E3B9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Regardez les expressions que j’ai soulignées. Comment sont-elles fabriquées ? » Éventuellement : « Quel rôle grammatical joue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avions, la petite monnaie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et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un bouchon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Il y a un verbe (conjugué à l’indicatif présent) et un complément d’objet direct.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A9A95E-154A-0F0F-AE1B-C40A939F4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7268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Il y a plusieurs façons de fabriquer un nom composé. Dans notre liste, on en voit deux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nom + adjectif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coffre-fort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verbe conjugué + un nom dans un rôle de COD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porte-avion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289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FC37C-6C93-3589-CBF4-2871AD21E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9328-17AD-DBD2-E5F4-C4F22CF61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5CCFFB-285B-E668-5AC1-AF84D6FC6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Classement,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observation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– Identifier d’autres types de complémentation dans les mots composés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Quels sont les deux noms composés dans ce texte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lève-tôt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lève-vitre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« Peut-on classer ces deux noms composés dans notre tableau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lève-vitre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fabriqué avec un verbe et un nom dans le rôle de COD.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ne peut pas classer l’autre.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FA7357-570F-EE46-9B91-2939803AB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5362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0D104-9AEB-6FE5-1C1B-E8F5A369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8F8543-6980-1E29-12D2-5274AEC40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5D7D5A-8A9A-EBFA-AEF3-CA0F358D8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Regardez l’expression que j’ai soulignée. Comment est-elle fabriquée ? » Éventuellement : « Quel rôle grammatical joue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tôt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Il y a un verbe et un complément circonstanciel.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« À quelle classe grammaticale appartient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tôt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? Est-ce qu’on peut le mettre au pluriel ? au féminin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un mot invariable, c’est un adverbe.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Dans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lève-tôt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on reconnait un verbe et un adverbe dans le rôle d’un complément circonstanciel.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4227BF-1906-1B47-8947-FC4420C89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853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52424-84DB-A8CC-CE40-ADE0A04B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E717DC-D0C3-2906-1A6F-5F57015A4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970CDB-0501-D882-3351-774B33495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630F52-A0C2-AFE9-0634-0F51EE0A8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5966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5B70E-01A9-EE88-7CAC-D8CC019C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15EBF0-2865-0E9C-2C77-BD552D6A3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75F091-57CB-60A4-47DE-08ED757C9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 : « Peut-on classer ces deux noms composés dans notre tableau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garde-robe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fabriqué avec un verbe et un nom dans le rôle de COD.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ne peut pas classer l’autre.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« Regardez l’expression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garde le cycliste de la boue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Comment est-elle fabriquée ? » Éventuellement : « Quels rôles grammaticaux jouent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cycliste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 la boue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l’étiquette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garder qqn de qch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 cycliste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COD,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 la boue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COI.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Dans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garde-boue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on reconnait un verbe et un nom dans le rôle d’un complément d’objet indirect.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BC2A19-83F4-FA90-5DBF-55E891E98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4493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1F134-3471-0AB7-7DCC-FA8B1918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2F4951-C87F-7F36-9B8F-C9EC4EDE4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5EDED5-52E6-679F-F271-891C2568D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10346A-785A-2D00-DB39-5D25162A08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8500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F40B1-358D-8AA4-6E60-B1967A4A6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53D374-1368-CBAB-3DB9-54491E5CD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3CE815-F53B-D360-1AA9-AE0C248CD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: « Quels sont les deux noms composés dans ce texte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lave-linge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pense-bête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« Qu’est-ce que c’est, un ‘pense-bête’ ? Pourquoi est-ce que le personnage a fait un nœud à son mouchoir ? 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 personnage a fait un nœud à son mouchoir pour bien penser à faire sécher son pantalon. Un pense-bête, c’est quelque chose pour qu’on n’oublie pas de faire quelque chose.</a:t>
            </a:r>
          </a:p>
          <a:p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Peut-on classer ces deux noms composés dans notre tableau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Lave-linge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fabriqué avec un verbe et un nom dans le rôle de COD.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ne peut pas classer l’autre.</a:t>
            </a:r>
          </a:p>
          <a:p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193A35-CE42-3204-AC8E-9B74C531B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438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9062-4447-5D5C-32A0-5007BBDE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8C3141-31EF-640D-7961-7819EDCDA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583A7E-8B72-5347-50C6-CC66C436D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Quel est le rôle grammatical du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? », éventuellement : « Retrouvez le groupe sujet et le groupe du verbe. 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le sujet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pense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F4C9F-98C2-2A22-6D21-6D9A3CE4D1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4810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2EF1-D1F6-0E66-0F29-C513735DC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005C8E-6720-B645-D6EE-30EE1339C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EAC96E-0B24-8B17-366B-472BD4092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pense-bête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composé d’un verbe et d’un nom dans le rôle de sujet. Les noms composés comme celui-ci sont moins nombreux que ceux fabriqués avec un nom dans un rôle de COD, mais il y en a un certain nombre. »</a:t>
            </a:r>
          </a:p>
          <a:p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BE9793-1FF2-02E9-5B28-14ECC17C8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3844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9CF07-7A52-E59D-E58D-0C742538A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F07A3E-7A7A-A1DD-2762-198EF14D3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4ED553-9A12-B6B7-26AC-58E260A1A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C056B5-D443-A152-ABCE-F85CF58EC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01644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4050D-D403-1419-2B1A-78C24513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F9452A-8D92-7970-1552-C2298D034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0E8B6B-B2EC-A61D-83D0-91B26D63C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PHASE 4 -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– Accorder au pluriel les noms composés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Essayez de mettre au pluriel ces noms composés. À votre avis, si on les met au pluriel, qu’est-ce qui va se passer ? Essayez d’expliquer.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coffres-forts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rouges-gorges</a:t>
            </a:r>
            <a:endParaRPr lang="fr-FR" sz="1200" i="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portemonnaies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tirebouchons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porte-avion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lève-vitre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portemonnaies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tirebouchons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on met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parce que ce sont des noms en un seul morceau.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coffre-fort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rouge-gorge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, on met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aux deux morceaux du nom composé parce qu’ils sont fabriqués avec un nom et un adjectif, qu’on peut mettre au pluriel.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Pour les autres mots, on ne sait pas trop.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36FC6D-D8D9-78E2-0640-1A8927618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779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 : « Voici comment s’écrivent au pluriel ces trois noms composés. » 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 : « Quelles petites règles pouvez-vous dégager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possible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Quand le nom composé est fabriqué avec un nom et un adjectif, on met au pluriel le nom et l’adjectif.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Quand le nom composé est en un seul mot, on met au pluriel en ajoutant simplement 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à la fin du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Quand le nom composé est fabriqué avec un verbe et un nom, on met au pluriel seulement le nom.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coffres-forts,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met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au nom et à l’adjectif.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une marque de pluriel pour le nom et l’adjectif.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portemonnaies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on met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à la fin du mot comme si c’était un mot simple.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porte-avions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on ne met pas la marque de pluriel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à l’élément qui, à l’origine, est un verbe. D’ailleurs,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n’est pas une marque de pluriel pour le verbe, c’est seulement une marque de pluriel pour le nom et l’adjectif.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Mais on ne met pas davantage de marque de la personne 6 : l’élément qui est un verbe reste invariable. On met seulement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au nom.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3900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8F1FA-DA8E-179A-B1F2-52D3B1901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22BE6A-E1FA-6AF5-AF87-18A582675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9B92F2-5A8C-88D7-4C8D-AA807EC7E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Saurez-vous maintenant mettre au pluriel les noms composés suivants 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[Voir diapositive suivante]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14AEED-E564-5444-1487-30FDC3CFA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439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6F41-8B51-F457-6506-E97EE3663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4C2134-76C5-C035-2670-01194A3A3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8D795C-DBA5-832C-4635-81EC06A17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CCEE0D-26CA-7AE0-A7BF-7E815C510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2299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PHASE 5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-  Reconnaitre la structure des noms composés pour en stabiliser l’interprétation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: « Est-ce que vous pouvez expliquer ce que ces mots veulent dire ? Et comment ils sont fabriqués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Réponses probables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casse-pied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c’est quelqu’un qui est tellement gênant que c’est comme s’il cassait les pieds… C’est fabriqué avec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casser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dans un rôle de COD.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pousse-pied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c’est fabriqué pareil avec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pousser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pied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dans un rôle de COD ? C’est peut-être un objet qui pousse les pieds 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7485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5976-B9A2-92FC-CF2B-46A385EF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9E26CD-8865-82E1-7854-485737FC1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42E58C-A3CD-DA65-A268-C49E7B320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Pousse-pied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le nom d’un petit coquillage, comme des moules. Il mange des algues microscopique qu’il attrape avec les cils qu’on voit sur l’image A. Son pied (images B et D) grandit énormément, c’est pour cela qu’on l’appelle pousse-pied. On le trouve sur des rochers (image C).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Continuer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Ainsi,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pousse-pied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fabriqué un peu comme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pense-bête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avec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dans un rôle de sujet. C’est le pied qui pousse… Quand on rencontre un nom composé qu’on ne connait pas, il faut penser à toutes les possibilités : un pied qui pousse (S/V) ?, quelque chose qui pousse le pied (V/COD) ?, quelque chose où on pousse avec le pied (V/COI) ?… etc. Ici, c’est un pied qui pousse (S/V).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Cela permet de bien comprendre le sens du mot et de s’en souvenir plus facilement.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57876-F59D-F5DA-A2D4-A55CB166A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316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Alors, ça passe le pied (V/COD) ? c’est le pied qui passe (S/V) ? ça passe avec le pied (V/COI)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le pied qui peut passer sans se mouiller dans l’herbe (S/V).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161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Alors ? Ça cloche le pied ? C’est le pied qui cloche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une façon de se déplacer sur un seul pied, comme si on boitait, comme si un des pieds clochait. C’est le pied qui cloche. Là aussi,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pied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dans un rôle de sujet.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Clocher qqch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ça n’existe pas.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Revenir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 sur l’enrôlement en demandant aux élèves s’ils savent maintenant comment sont fabriqués certains noms composés et comment on les met au pluriel.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2008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Reformuler avec les élèves ce qu’on a appris :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Certains noms composés sont composés avec un nom et un adjectif.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D’autres sont composés avec un verbe et un autre mot, un nom ou un adverbe.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Certains prennent un tiret, d’autres non.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Quand on les met au pluriel, le nom, l’adjectif prennent la marque du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le verbe, lui, reste invariable.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Quand on comprend comment est fabriqué un nom composé, on peut mieux le comprendre.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02194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la trace écrite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358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39291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98360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Aristobule a raison :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grand-mère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chauffe-eau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sont deux noms composés à mettre au pluriel (précédés tous les deux de déterminants au pluriel).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Là où Aristobule se trompe, c’est  qu’il n’a pas analysé la composition de ces deux noms composés.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grands-mères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composé d’un adjectif et d’un nom, chaque mot prend alors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Par contre,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chauffe-eaux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est composé d’un verbe et d’un nom, le nom prend alors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(ou, comme ici,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-x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 tandis que le verbe ne la prend pas, il reste invariable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des chauffe-eaux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67429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41714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a.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compte-gouttes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nom composé au pluriel (précédé du déterminant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deux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compte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verbe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compter les gouttes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), il ne prend donc pas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il reste invariable.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b. 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Petits-pois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nom composé au pluriel (précédé du déterminant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quelques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adjectif (dit comment sont les pois), il prend donc la marque de pluriel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43549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358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3396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42654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7820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Donner les mots suivants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un cale-pied, une montée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Lorsque tu mettras des cale-pieds sur ton vélo, l’effet sera terrible. Ils te permettront d’aller plus vite dans les montées très raides.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dans le GN (D/N), rupteur (D/N/R/A)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nom composé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futur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substitut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les sons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[e] et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3" tooltip="API 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] sans mettre un accent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07745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F4E8-33DD-17DC-CC23-6D0BEAB15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B6628B-0437-29D7-75CA-6EDA50457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2AE38C-0506-62DA-5B41-EFF1152A2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pPr algn="just"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dans le GN (D/N), rupteur (D/N/R/A)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nom composé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futur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substitut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les sons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[e] et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3" tooltip="API 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] sans mettre un accent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5E911-3259-9C1E-3DF2-C5BDE5D9A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6761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0ED06-202D-A242-6B9A-7F32DAFD3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B0FF7E-5C4B-47A7-5B8F-D18117467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5F62E-2AA8-D8D3-ADB5-F4883846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DEDF73-EA62-3239-456D-0284CFE72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EBE37A-24B2-10D3-9C44-286A1259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25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7EA6B3-9472-8D86-510C-C9B92F393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B1B6D3-57D3-40E0-6282-93754DB9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63B852-0BFC-4793-3547-98EE6AEB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FEE315-DD40-4CC6-85D5-BF4C2A76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89418D-4F34-270C-CD86-6794B570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00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B6CDB-1098-D0D9-C785-D1F240E5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99FBCA-B3CD-7D40-E1DF-99BCF5E4B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AD6B82-D84D-9D5E-9C68-1CA1EF3A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AC0766-F2E8-2F35-72B4-FD470776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3776C1-9E2C-CA04-B621-9DA9BDDB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5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EF4DF6-B740-C361-49F5-01D99812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3CF9A-9271-8CF8-3E48-DF64649E32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E98BD3-D5B8-1AD8-A632-C284D3FF6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1F2D62-3E72-24BB-2C93-423C0E1C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386A9-4298-3582-A4C1-1A79921B1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44DF04-B545-E20D-7B4C-47D355AF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827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DCBC4-D9D5-6580-37AF-18B878CF0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198CAF-7BD2-B42C-1179-02CA22508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25A13F-2D00-DB59-65C3-F1C21379E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D43263-03B3-ED2D-83EF-F82D0CBFF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197E55-D28B-3DE0-03F4-52336D9AC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64BB218-EB54-A551-210D-070AD3A7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A3D916-1491-7682-622D-E624E194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EBC82A-EBB3-A8AD-66C8-E32E7F5B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860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282935-AA6E-8CB1-6896-44B0979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43265D-8EB7-FE89-79C6-C8AD6E46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E47C33-56DD-D410-BE01-CB6F0E0E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E5D3-CB29-2E34-62FA-28B0188FB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76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72993-8E98-391C-DFC1-005CA564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911042-ED3B-E0E7-2C8E-C6FF3241D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D0C356-2681-CADC-EE17-D8D97A0E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14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88459-22D3-1EEB-D779-7EC0962B2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3ADDAC-688C-9927-F4EA-88EED0DBA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86B19-D0C8-C335-2E3C-0E3742D81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1CFF25-BB8E-9AE1-6284-E1F6E06A4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8CF54D-AF41-BF4E-AEAB-858EEC8B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5BF619-F938-7933-B2D9-A9FB3152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544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69F8B-C4D7-0B31-01B4-A4C17397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251E23-0752-CCE5-1007-91082E1A4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EF5F4-B8FC-11D3-A66E-DA7731B49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30C5EE-A1CA-53E6-C4F3-D6196D101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31CD81-E4E0-373D-989F-ECA04B55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3B46B2-265E-CFA8-2B71-5697D431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96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D532F-208A-06DD-37B0-7BBA5109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397369-2C8D-FE31-90C4-7BE22314E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61E05-887B-8913-B562-2BD147AD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2B40DE-EDC9-13A2-8795-D0E40FAE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DF32B-A5E5-7E82-B682-5D998C7E4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899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A121E7-12DE-668D-562E-D9C73353D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276524-63E8-96EC-7F18-C014F9336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E3350-ED4C-E7AA-BFC6-2EA17EED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CACB5B-4AB1-A7EC-8844-8E5597AC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BC3C44-14F6-2CAC-F2FC-418DB6DE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49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D68BBC-CA3E-31BD-853D-DEE29C7B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F26BA0-8D4A-CD69-C249-36D3739CA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58862-60A8-189A-675C-A2B4F297A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BC620-D0DD-F749-97EB-E1798B476005}" type="datetimeFigureOut">
              <a:rPr lang="fr-FR" smtClean="0"/>
              <a:t>18/05/2026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79147-080E-E857-7996-11613B332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5B4383-4016-2A02-EAD9-71626CB59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032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6F7EF-ED73-AE4F-BA6F-AD87E6178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72304"/>
          </a:xfrm>
        </p:spPr>
        <p:txBody>
          <a:bodyPr/>
          <a:lstStyle/>
          <a:p>
            <a:r>
              <a:rPr lang="fr-FR" dirty="0"/>
              <a:t>Les noms composés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8C3AC9-A870-8F19-CFF1-667577C6CC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300745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4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4D126-A213-1F33-8EC4-76F3132F3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D2B13DC-50EA-C6BA-DC91-5E405AD8F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coffre-fort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porte-avion 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rouge-gorge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portemonnaie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tirebouchon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88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08DA-8660-53A8-9022-896F90C76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3276B-115E-7D20-31FB-2D4589F9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334D663-A4A2-2588-37A9-EF7290B86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coffre-fort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porte-avion 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rouge-gorge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portemonnaie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tirebouchon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55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DC1741-D1E4-1211-396E-440CD9F4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F6901E3-14D6-A3C4-039D-AD4914314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coffre-fort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porte-avion 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rouge-gorge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portemonnaie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tirebouchon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618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0FE3-978C-60EE-DF05-5C754A56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21BCB-55A1-18AD-6A8A-B5F14B77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6605C2-37ED-7AD6-0806-F7B7DF8E4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2211"/>
            <a:ext cx="10515600" cy="5334752"/>
          </a:xfrm>
        </p:spPr>
        <p:txBody>
          <a:bodyPr/>
          <a:lstStyle/>
          <a:p>
            <a:pPr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rouge-gorge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portemonnaie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tirebouchon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25768B-8D76-B00A-5558-829E94E72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249789"/>
              </p:ext>
            </p:extLst>
          </p:nvPr>
        </p:nvGraphicFramePr>
        <p:xfrm>
          <a:off x="1680411" y="3125035"/>
          <a:ext cx="3830053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2526239565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1819286484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1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89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40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E0DE-2413-E704-5FDB-CE9FDEBFD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26C6B-8DB2-0BEB-FEE9-1D43DA6A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8CBB121-1E73-83AA-301B-550E28D5C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2211"/>
            <a:ext cx="10515600" cy="533475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2A43984-432A-4CE4-AD58-97F59CB3E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63151"/>
              </p:ext>
            </p:extLst>
          </p:nvPr>
        </p:nvGraphicFramePr>
        <p:xfrm>
          <a:off x="1728537" y="2351347"/>
          <a:ext cx="383005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2526239565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1819286484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1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89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139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4296-0104-6D37-CF2A-56156F741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C2BF00-0D38-08B5-E77B-A1BC0985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C2D48B5-56BC-01F7-28C3-75971B1B6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coffre-fort	est un coffre qui est fort, renforcé pour résister aux voleurs.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rouge-gorge	est un oiseau dont la gorge est rouge.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porte-avion 	est un gros bateau qui </a:t>
            </a:r>
            <a:r>
              <a:rPr lang="fr-FR" sz="18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porte des avions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1800" dirty="0"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Helvetica" pitchFamily="2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portemonnaie	est un petit sac, une petite poche qui contient, qui</a:t>
            </a:r>
            <a:r>
              <a:rPr lang="fr-FR" sz="18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porte la petite monnaie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tirebouchon	est un instrument qui </a:t>
            </a:r>
            <a:r>
              <a:rPr lang="fr-FR" sz="18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tire un bouchon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hors du goulot.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871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0A210-53D7-EABA-6016-F1664A3D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0E28216-9B55-CDF0-0120-75C7DA996D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095129"/>
              </p:ext>
            </p:extLst>
          </p:nvPr>
        </p:nvGraphicFramePr>
        <p:xfrm>
          <a:off x="838200" y="1825625"/>
          <a:ext cx="383005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83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7EBF-F850-6CB4-F687-AF8061622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254186-9624-5E88-2313-EAE5A124B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9188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D31B862-12A7-D3F9-7907-EB1078C882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796033"/>
              </p:ext>
            </p:extLst>
          </p:nvPr>
        </p:nvGraphicFramePr>
        <p:xfrm>
          <a:off x="838200" y="3314951"/>
          <a:ext cx="383005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DEB703F-CD49-D007-4BA3-BB01EDEF6295}"/>
              </a:ext>
            </a:extLst>
          </p:cNvPr>
          <p:cNvSpPr txBox="1"/>
          <p:nvPr/>
        </p:nvSpPr>
        <p:spPr>
          <a:xfrm>
            <a:off x="1106905" y="22619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CE95C2-EFB8-EC95-979E-CFB77CBF4655}"/>
              </a:ext>
            </a:extLst>
          </p:cNvPr>
          <p:cNvSpPr txBox="1"/>
          <p:nvPr/>
        </p:nvSpPr>
        <p:spPr>
          <a:xfrm>
            <a:off x="838200" y="1707939"/>
            <a:ext cx="100335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Paul, un lève-tôt, sortit avant l’aube. Dans la rue calme, il aida une femme à réparer son lève-vitre bloqué. </a:t>
            </a:r>
          </a:p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Elle le remercia, et il sourit : se lever tôt avait parfois du bon.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5942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FBDD-8BBA-3319-BA7B-AA73802D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602307-AB68-0466-59B9-D9F63558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9188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A95335-39B9-A035-CA27-0DFF1A2CD6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314951"/>
          <a:ext cx="383005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A024428-F2FF-257F-F4B4-BBA570FA201D}"/>
              </a:ext>
            </a:extLst>
          </p:cNvPr>
          <p:cNvSpPr txBox="1"/>
          <p:nvPr/>
        </p:nvSpPr>
        <p:spPr>
          <a:xfrm>
            <a:off x="1106905" y="22619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C5A9B3-D5AB-62F2-499D-EA58F85E6A16}"/>
              </a:ext>
            </a:extLst>
          </p:cNvPr>
          <p:cNvSpPr txBox="1"/>
          <p:nvPr/>
        </p:nvSpPr>
        <p:spPr>
          <a:xfrm>
            <a:off x="838200" y="1707939"/>
            <a:ext cx="100335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Paul, un lève-tôt, sortit avant l’aube. Dans la rue calme, il aida une femme à réparer son lève-vitre bloqué. </a:t>
            </a:r>
          </a:p>
          <a:p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Elle le remercia, et il sourit : se lever tôt avait parfois du bon.</a:t>
            </a:r>
          </a:p>
          <a:p>
            <a:endParaRPr lang="fr-FR" dirty="0">
              <a:solidFill>
                <a:srgbClr val="00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lève-tôt est une personne qui </a:t>
            </a:r>
            <a:r>
              <a:rPr lang="fr-FR" sz="18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 lève tôt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8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8641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24568-936B-2F6E-C395-3861DF12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34A75-1CF4-436F-BDA1-E4790D07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B639C4D-E933-58E1-1B8D-C7D1A6215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582260"/>
              </p:ext>
            </p:extLst>
          </p:nvPr>
        </p:nvGraphicFramePr>
        <p:xfrm>
          <a:off x="838200" y="1825625"/>
          <a:ext cx="6284495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200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234E-2F19-4417-91A4-B1C620F7C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FFDAE-2823-E420-E344-B4DF33A9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9188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51E2595-3A84-894D-5BF7-BD33F32F2E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23998"/>
              </p:ext>
            </p:extLst>
          </p:nvPr>
        </p:nvGraphicFramePr>
        <p:xfrm>
          <a:off x="838200" y="3290888"/>
          <a:ext cx="6284495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6A88118-6443-BCF6-BD1D-B685E38C868F}"/>
              </a:ext>
            </a:extLst>
          </p:cNvPr>
          <p:cNvSpPr txBox="1"/>
          <p:nvPr/>
        </p:nvSpPr>
        <p:spPr>
          <a:xfrm>
            <a:off x="381000" y="1702988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580"/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garde-boue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est, sur un vélo, une bande en plastique qui protège le cycliste des éclaboussures de boue, qui 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garde le cycliste de la boue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indent="449580"/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Une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garde-robe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est un meuble qui permet de ranger des vêtements, de 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garder des vêtements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16119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C38F5-8125-1A33-E0F2-866F24A89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F6085-45F5-21AA-C957-DA6A8A66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31DC19D-E39D-A57B-B318-73D25B1FC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043562"/>
              </p:ext>
            </p:extLst>
          </p:nvPr>
        </p:nvGraphicFramePr>
        <p:xfrm>
          <a:off x="838200" y="1825625"/>
          <a:ext cx="837798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093494">
                  <a:extLst>
                    <a:ext uri="{9D8B030D-6E8A-4147-A177-3AD203B41FA5}">
                      <a16:colId xmlns:a16="http://schemas.microsoft.com/office/drawing/2014/main" val="3900368542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garde-boue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942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0832F-DCC7-414D-AB83-4E45C81D4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9D6928-CD5B-70AF-809C-4F344CB11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C7A0A13-0A9E-E203-CA6C-A0758E55E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762796"/>
              </p:ext>
            </p:extLst>
          </p:nvPr>
        </p:nvGraphicFramePr>
        <p:xfrm>
          <a:off x="838200" y="3339014"/>
          <a:ext cx="837798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093494">
                  <a:extLst>
                    <a:ext uri="{9D8B030D-6E8A-4147-A177-3AD203B41FA5}">
                      <a16:colId xmlns:a16="http://schemas.microsoft.com/office/drawing/2014/main" val="3900368542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garde-boue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21A0654-9FC5-D5F3-3698-FB02C5E4C1F3}"/>
              </a:ext>
            </a:extLst>
          </p:cNvPr>
          <p:cNvSpPr txBox="1"/>
          <p:nvPr/>
        </p:nvSpPr>
        <p:spPr>
          <a:xfrm>
            <a:off x="838200" y="1690688"/>
            <a:ext cx="11353800" cy="1648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Quand on est rentré, mon pantalon était tout dégoutant. Maman l’a mis tout de suite au lave-linge et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m’a demandé de le mettre à sécher quand la machine aurait fini. Et comme j’ai une mémoire d’oiseau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pour ce genre de choses, j’ai fait un nœud à mon mouchoir comme pense-bête : c’est la seule façon pour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 la bête que je suis pense à s’en occuper</a:t>
            </a:r>
            <a:r>
              <a:rPr lang="fr-FR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87709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02CC5-7B39-1082-9D2E-73336B173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59DFA-C98A-AB4F-E27D-00B9B7C4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82719E0-6603-81A4-5C34-9D7BC894B14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339014"/>
          <a:ext cx="837798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093494">
                  <a:extLst>
                    <a:ext uri="{9D8B030D-6E8A-4147-A177-3AD203B41FA5}">
                      <a16:colId xmlns:a16="http://schemas.microsoft.com/office/drawing/2014/main" val="3900368542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garde-boue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6AA8C1E-163F-1FB9-EC2D-FEE1DFDC14F3}"/>
              </a:ext>
            </a:extLst>
          </p:cNvPr>
          <p:cNvSpPr txBox="1"/>
          <p:nvPr/>
        </p:nvSpPr>
        <p:spPr>
          <a:xfrm>
            <a:off x="838200" y="1690688"/>
            <a:ext cx="1135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Quand on est rentré, mon pantalon était tout dégoutant. Maman l’a mis tout de suite au lave-linge et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m’a demandé de le mettre à sécher quand la machine aurait fini. Et comme j’ai une mémoire d’oiseau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pour ce genre de choses, j’ai fait un nœud à mon mouchoir comme pense-bête : c’est la seule façon pour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</a:t>
            </a:r>
            <a:r>
              <a:rPr lang="fr-FR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la bête que je suis pense à s’en occuper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7583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FFB1E-FEE9-1454-D159-D5B395CED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3636C-7CDD-311C-0AE2-D7ACF0E0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749097D-B1E0-6380-5ABD-FF5CF63909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339014"/>
          <a:ext cx="837798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093494">
                  <a:extLst>
                    <a:ext uri="{9D8B030D-6E8A-4147-A177-3AD203B41FA5}">
                      <a16:colId xmlns:a16="http://schemas.microsoft.com/office/drawing/2014/main" val="3900368542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garde-boue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C5D7ADDA-0486-4F9A-25E3-FC350F53A1E0}"/>
              </a:ext>
            </a:extLst>
          </p:cNvPr>
          <p:cNvSpPr txBox="1"/>
          <p:nvPr/>
        </p:nvSpPr>
        <p:spPr>
          <a:xfrm>
            <a:off x="838200" y="1690688"/>
            <a:ext cx="1135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Quand on est rentré, mon pantalon était tout dégoutant. Maman l’a mis tout de suite au lave-linge et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m’a demandé de le mettre à sécher quand la machine aurait fini. Et comme j’ai une mémoire d’oiseau 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pour ce genre de choses, j’ai fait un nœud à mon mouchoir comme pense-bête : c’est la seule façon pour</a:t>
            </a: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</a:t>
            </a:r>
            <a:r>
              <a:rPr lang="fr-FR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bête que je suis 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fr-FR" sz="20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pense à s’en occuper</a:t>
            </a: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139417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E4301-A9F2-744E-B4B5-71C019BC2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0864E-60CE-72B0-7EE3-3390AB69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43809B2-EE8D-4327-4861-3C292354BB8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432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14162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  <a:gridCol w="2093494">
                  <a:extLst>
                    <a:ext uri="{9D8B030D-6E8A-4147-A177-3AD203B41FA5}">
                      <a16:colId xmlns:a16="http://schemas.microsoft.com/office/drawing/2014/main" val="3900368542"/>
                    </a:ext>
                  </a:extLst>
                </a:gridCol>
                <a:gridCol w="2454442">
                  <a:extLst>
                    <a:ext uri="{9D8B030D-6E8A-4147-A177-3AD203B41FA5}">
                      <a16:colId xmlns:a16="http://schemas.microsoft.com/office/drawing/2014/main" val="4279539678"/>
                    </a:ext>
                  </a:extLst>
                </a:gridCol>
                <a:gridCol w="2137611">
                  <a:extLst>
                    <a:ext uri="{9D8B030D-6E8A-4147-A177-3AD203B41FA5}">
                      <a16:colId xmlns:a16="http://schemas.microsoft.com/office/drawing/2014/main" val="533492499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complément circonstanciel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sujet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garde-boue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lève-tôt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pense-bête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16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C410-E1C9-CA9E-5A8C-309B841C0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10F17-72BE-2AFD-AD67-D0FC43329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7413D68-B711-F76D-207A-061604C35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413784"/>
              </p:ext>
            </p:extLst>
          </p:nvPr>
        </p:nvGraphicFramePr>
        <p:xfrm>
          <a:off x="838199" y="1825625"/>
          <a:ext cx="472038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0938">
                  <a:extLst>
                    <a:ext uri="{9D8B030D-6E8A-4147-A177-3AD203B41FA5}">
                      <a16:colId xmlns:a16="http://schemas.microsoft.com/office/drawing/2014/main" val="119631403"/>
                    </a:ext>
                  </a:extLst>
                </a:gridCol>
                <a:gridCol w="2839451">
                  <a:extLst>
                    <a:ext uri="{9D8B030D-6E8A-4147-A177-3AD203B41FA5}">
                      <a16:colId xmlns:a16="http://schemas.microsoft.com/office/drawing/2014/main" val="3078129395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nom + adjectif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nom composé</a:t>
                      </a:r>
                    </a:p>
                    <a:p>
                      <a:r>
                        <a:rPr lang="fr-FR" sz="2000" dirty="0"/>
                        <a:t> verbe + nom dans un rôle de COD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coffre-fort</a:t>
                      </a:r>
                    </a:p>
                    <a:p>
                      <a:r>
                        <a:rPr lang="fr-FR" sz="2000" dirty="0"/>
                        <a:t>rouge-gorge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porte-avion</a:t>
                      </a:r>
                    </a:p>
                    <a:p>
                      <a:r>
                        <a:rPr lang="fr-FR" sz="2000" dirty="0"/>
                        <a:t>portemonnaie</a:t>
                      </a:r>
                    </a:p>
                    <a:p>
                      <a:r>
                        <a:rPr lang="fr-FR" sz="2000" dirty="0"/>
                        <a:t>tirebouchon</a:t>
                      </a:r>
                    </a:p>
                    <a:p>
                      <a:r>
                        <a:rPr lang="fr-FR" sz="2000" dirty="0"/>
                        <a:t>lève-vitre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518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67CD8-9338-A642-FDBB-B2CD33366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C37A48-64F5-C6E3-C754-6151222DA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un coffre-fort	/ des coffre</a:t>
            </a:r>
            <a:r>
              <a:rPr lang="fr-FR" sz="2000" b="1" dirty="0">
                <a:solidFill>
                  <a:srgbClr val="00B050"/>
                </a:solidFill>
              </a:rPr>
              <a:t>s</a:t>
            </a:r>
            <a:r>
              <a:rPr lang="fr-FR" sz="2000" dirty="0"/>
              <a:t>-fort</a:t>
            </a:r>
            <a:r>
              <a:rPr lang="fr-FR" sz="2000" b="1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portemonnaie	/ des portemonnaie</a:t>
            </a:r>
            <a:r>
              <a:rPr lang="fr-FR" sz="2000" b="1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porte-avion	/ des porte-avion</a:t>
            </a:r>
            <a:r>
              <a:rPr lang="fr-FR" sz="2000" b="1" dirty="0">
                <a:solidFill>
                  <a:srgbClr val="00B05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950085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E5960-DD01-2F9D-8420-344ADFBD4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9C13E-4FC8-CD9F-6FB0-00119C76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3EFFA3-E8CE-DC1A-56B8-7159546B2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un coffre-fort	/ des coffre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  <a:r>
              <a:rPr lang="fr-FR" sz="2000" dirty="0"/>
              <a:t>-fort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portemonnaie	/ des portemonnaie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porte-avion	/ des porte-avion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endParaRPr lang="fr-FR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000" dirty="0"/>
              <a:t>un rouge-gorge 	/ </a:t>
            </a:r>
          </a:p>
          <a:p>
            <a:pPr marL="0" indent="0">
              <a:buNone/>
            </a:pPr>
            <a:r>
              <a:rPr lang="fr-FR" sz="2000" dirty="0"/>
              <a:t>un tirebouchon	/ </a:t>
            </a:r>
          </a:p>
          <a:p>
            <a:pPr marL="0" indent="0">
              <a:buNone/>
            </a:pPr>
            <a:r>
              <a:rPr lang="fr-FR" sz="2000" dirty="0"/>
              <a:t>un lève-vitre	/ </a:t>
            </a:r>
          </a:p>
        </p:txBody>
      </p:sp>
    </p:spTree>
    <p:extLst>
      <p:ext uri="{BB962C8B-B14F-4D97-AF65-F5344CB8AC3E}">
        <p14:creationId xmlns:p14="http://schemas.microsoft.com/office/powerpoint/2010/main" val="1213842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3219-832D-8B01-D0B3-D2E058829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42719-6D5A-94A7-B8EB-026D36C4B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08CE94-66E1-B06F-9E42-23CFEC767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un coffre-fort	/ des coffre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  <a:r>
              <a:rPr lang="fr-FR" sz="2000" dirty="0"/>
              <a:t>-fort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portemonnaie	/ des portemonnaie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porte-avion	/ des porte-avion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endParaRPr lang="fr-FR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000" dirty="0"/>
              <a:t>un rouge-gorge 	/ des rouge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  <a:r>
              <a:rPr lang="fr-FR" sz="2000" dirty="0"/>
              <a:t>-gorge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tirebouchon	/ des tirebouchon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000" dirty="0"/>
              <a:t>un lève-vitre	/ des lève-vitre</a:t>
            </a:r>
            <a:r>
              <a:rPr lang="fr-FR" sz="2000" dirty="0">
                <a:solidFill>
                  <a:srgbClr val="00B05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892610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EC8C0-ECA7-5E73-DDCE-CA57AB07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E35C07-3C83-AEC6-0DAA-68CE90DB5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casse-pied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pousse-pied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2643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DF5DE-63FE-6B2C-C27A-F8A84317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A5A0F-2F68-8827-3067-693F41AD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635C55-72DE-AAA5-AB4E-3F7DA8D9A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Un pousse-pied</a:t>
            </a:r>
            <a:endParaRPr lang="fr-FR" sz="20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/>
              <a:t>             Image A                           Image B                           Image C                            Image 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D04EB2-6846-165E-BFD3-63C706F1F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5" y="3096093"/>
            <a:ext cx="1677452" cy="24938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DDF25-3B4B-FDF7-5172-746659476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582" y="4182489"/>
            <a:ext cx="1877076" cy="14074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59304A-E6C0-A3C9-4E12-F7E25224B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78" y="4182489"/>
            <a:ext cx="2144275" cy="13713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3305BE-E1D1-E25E-8446-3A9E5692D9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281" y="2720855"/>
            <a:ext cx="1750888" cy="29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66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0991AA-0150-C9DC-EB6B-6475CCF29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1A1141-A805-7ED4-FE7C-EB61037AF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	</a:t>
            </a:r>
            <a:r>
              <a:rPr lang="fr-FR" sz="2000" dirty="0"/>
              <a:t>un passe-pied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1EDF52-C60E-807C-7914-4904A8DE5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42" y="3079114"/>
            <a:ext cx="3269765" cy="210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88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34094-6A32-44AF-A770-F859FA6E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B51321-A51A-6DA3-A34A-C91C2B615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	</a:t>
            </a:r>
            <a:r>
              <a:rPr lang="fr-FR" sz="2000" dirty="0"/>
              <a:t>Le cloche-pied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5D6110-F278-7262-039A-A321D1580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826040" y="2373335"/>
            <a:ext cx="3898233" cy="252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70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14024-82BE-1983-173A-22735684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264015-80DA-043E-6C0B-FF6E5A1F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9C04D948-9AEA-3F56-9176-E00AF1CCE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32" y="1294370"/>
            <a:ext cx="3392905" cy="438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12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B3FE-D9C0-3779-D0DA-AEC31A8B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887FB50-CEE3-A808-6FB0-AB36B150D6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21908" y="547972"/>
            <a:ext cx="8701187" cy="5628991"/>
          </a:xfrm>
        </p:spPr>
      </p:pic>
    </p:spTree>
    <p:extLst>
      <p:ext uri="{BB962C8B-B14F-4D97-AF65-F5344CB8AC3E}">
        <p14:creationId xmlns:p14="http://schemas.microsoft.com/office/powerpoint/2010/main" val="2921215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03E8B9-43B8-CAAD-2349-8D53B17C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2932BD-90C8-C69D-52E1-7412CC3E9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</a:rPr>
              <a:t>			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2534117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904800-7263-C7F1-A2F7-630854F4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D523EC-EBD6-DA1D-9595-D6BCD0732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491916"/>
            <a:ext cx="10513394" cy="4685047"/>
          </a:xfrm>
        </p:spPr>
      </p:pic>
    </p:spTree>
    <p:extLst>
      <p:ext uri="{BB962C8B-B14F-4D97-AF65-F5344CB8AC3E}">
        <p14:creationId xmlns:p14="http://schemas.microsoft.com/office/powerpoint/2010/main" val="3302781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73C321-6E0B-E81C-EC72-5746C662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1A2AAD-FC2C-8A33-E0C6-DE8A317F8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06362"/>
            <a:ext cx="10515599" cy="4649002"/>
          </a:xfrm>
        </p:spPr>
      </p:pic>
    </p:spTree>
    <p:extLst>
      <p:ext uri="{BB962C8B-B14F-4D97-AF65-F5344CB8AC3E}">
        <p14:creationId xmlns:p14="http://schemas.microsoft.com/office/powerpoint/2010/main" val="687721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8D7746-482F-F70D-2313-4DB0B849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106DD5-49F0-9516-7DD0-B9A630FA1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90920"/>
            <a:ext cx="10515600" cy="3787609"/>
          </a:xfrm>
        </p:spPr>
      </p:pic>
    </p:spTree>
    <p:extLst>
      <p:ext uri="{BB962C8B-B14F-4D97-AF65-F5344CB8AC3E}">
        <p14:creationId xmlns:p14="http://schemas.microsoft.com/office/powerpoint/2010/main" val="2289421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E3492-69FD-7A97-F9CE-B3DB3B66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5AA4A44-0DAA-A848-CD6C-034A346B6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10515600" cy="3778655"/>
          </a:xfrm>
        </p:spPr>
      </p:pic>
    </p:spTree>
    <p:extLst>
      <p:ext uri="{BB962C8B-B14F-4D97-AF65-F5344CB8AC3E}">
        <p14:creationId xmlns:p14="http://schemas.microsoft.com/office/powerpoint/2010/main" val="832753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FA75C-EC8C-A3EF-BD93-93E630AC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1711E1-299C-45B1-82DD-B5E019ADB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Comment écrit-on, selon toi, </a:t>
            </a:r>
            <a:r>
              <a:rPr lang="fr-FR" sz="24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lève…-tôt…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? Justifie.</a:t>
            </a:r>
            <a:endParaRPr lang="fr-FR" sz="24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</a:t>
            </a:r>
            <a:endParaRPr lang="fr-FR" sz="24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6679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99CD-1E09-6E18-BCAB-9630E1ABB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93722A-9447-1AB2-F329-3F7660936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28FE96-0C63-8ED9-8F27-D44E62CB6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Comment écrit-on, selon toi, </a:t>
            </a:r>
            <a:r>
              <a:rPr lang="fr-FR" sz="24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lève…-tôt…</a:t>
            </a:r>
            <a:r>
              <a:rPr lang="fr-FR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? Justifie.</a:t>
            </a:r>
            <a:endParaRPr lang="fr-FR" sz="24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lève-tôt</a:t>
            </a: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…………………………………………………………………………</a:t>
            </a:r>
          </a:p>
          <a:p>
            <a:pPr marL="0" indent="0">
              <a:buNone/>
            </a:pPr>
            <a:endParaRPr lang="fr-FR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2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lève-tôt</a:t>
            </a:r>
            <a:r>
              <a:rPr lang="fr-FR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est un nom composé d’un verbe (</a:t>
            </a:r>
            <a:r>
              <a:rPr lang="fr-FR" sz="22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 lever tôt</a:t>
            </a:r>
            <a:r>
              <a:rPr lang="fr-FR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et d’un adverbe, complément circonstanciel. Lorsqu’on met ce nom composé au pluriel, le verbe ne prend pas la marque de pluriel, il reste invariable. Quant à l’adverbe, c’est un mot invariable, il ne prend donc pas non plus la marque du pluriel </a:t>
            </a:r>
            <a:r>
              <a:rPr lang="fr-FR" sz="22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-s</a:t>
            </a:r>
            <a:r>
              <a:rPr lang="fr-FR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2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393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A5CF5-139E-841A-5AA4-84B7A99F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F04453-D927-C2F9-21FC-37394483E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7221"/>
            <a:ext cx="10515600" cy="49497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Accorde au pluriel les noms composés suivants.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couvre-lit	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une basse-cour	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porte-document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sèche-cheveu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beau-père	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chasse-neige	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gratte-ciel	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court-métrage	des ………………………………………………………………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2045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255A7-F9B8-4513-B46D-0A033B366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15A81-2B09-4AFE-4A86-A7BBC7BB9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C22686-BAED-E3F1-2652-7D32489A0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7221"/>
            <a:ext cx="10515600" cy="494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Accorde au pluriel les noms composés suivants.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fr-FR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couvre-lit	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couvre-lits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une basse-cour	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basses-cours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porte-document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porte-documents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sèche-cheveu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sèche-cheveux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beau-père	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beaux-pères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chasse-neige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chasse-neiges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gratte-ciel	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gratte-ciels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court-métrage	</a:t>
            </a:r>
            <a:r>
              <a:rPr lang="fr-FR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courts-métrages</a:t>
            </a:r>
            <a:endParaRPr lang="fr-FR" sz="2400" dirty="0">
              <a:solidFill>
                <a:schemeClr val="accent2"/>
              </a:solidFill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822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866DF6-BD10-012F-6307-A2843BA3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0ACAB4-916C-18BC-517B-F2BDE4498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Dictée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396883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47C0C-5D13-5332-284E-FFDF68C1D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79B9A-AC4D-2A3F-0350-7CA4D461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2649F7-A1AA-F095-25D3-B8A0CDE1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Dictée</a:t>
            </a:r>
          </a:p>
          <a:p>
            <a:pPr marL="0" indent="0">
              <a:buNone/>
            </a:pP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fr-FR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Lorsque tu mettras des cale-pieds sur ton vélo, l’effet sera terrible. Ils te permettront d’aller plus vite dans les montées très raides. </a:t>
            </a:r>
            <a:r>
              <a:rPr lang="fr-FR" sz="22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……………………………………………</a:t>
            </a:r>
            <a:endParaRPr lang="fr-FR" sz="2200" dirty="0">
              <a:effectLst/>
              <a:latin typeface="Helvetica" pitchFamily="2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716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3479</Words>
  <Application>Microsoft Macintosh PowerPoint</Application>
  <PresentationFormat>Grand écran</PresentationFormat>
  <Paragraphs>500</Paragraphs>
  <Slides>38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Helvetica</vt:lpstr>
      <vt:lpstr>Times New Roman</vt:lpstr>
      <vt:lpstr>Thème Office</vt:lpstr>
      <vt:lpstr>Les noms composés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27</cp:revision>
  <cp:lastPrinted>2026-05-19T14:08:37Z</cp:lastPrinted>
  <dcterms:created xsi:type="dcterms:W3CDTF">2026-04-29T14:27:55Z</dcterms:created>
  <dcterms:modified xsi:type="dcterms:W3CDTF">2026-05-19T14:08:44Z</dcterms:modified>
</cp:coreProperties>
</file>