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0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4" r:id="rId9"/>
    <p:sldId id="287" r:id="rId10"/>
    <p:sldId id="285" r:id="rId11"/>
    <p:sldId id="288" r:id="rId12"/>
    <p:sldId id="284" r:id="rId13"/>
    <p:sldId id="289" r:id="rId14"/>
    <p:sldId id="283" r:id="rId15"/>
    <p:sldId id="290" r:id="rId16"/>
    <p:sldId id="282" r:id="rId17"/>
    <p:sldId id="291" r:id="rId18"/>
    <p:sldId id="281" r:id="rId19"/>
    <p:sldId id="292" r:id="rId20"/>
    <p:sldId id="280" r:id="rId21"/>
    <p:sldId id="293" r:id="rId22"/>
    <p:sldId id="279" r:id="rId23"/>
    <p:sldId id="294" r:id="rId24"/>
    <p:sldId id="278" r:id="rId25"/>
    <p:sldId id="295" r:id="rId26"/>
    <p:sldId id="275" r:id="rId27"/>
    <p:sldId id="296" r:id="rId28"/>
    <p:sldId id="276" r:id="rId29"/>
    <p:sldId id="297" r:id="rId30"/>
    <p:sldId id="273" r:id="rId31"/>
    <p:sldId id="298" r:id="rId32"/>
    <p:sldId id="272" r:id="rId33"/>
    <p:sldId id="299" r:id="rId34"/>
    <p:sldId id="271" r:id="rId35"/>
    <p:sldId id="300" r:id="rId36"/>
    <p:sldId id="270" r:id="rId37"/>
    <p:sldId id="301" r:id="rId38"/>
    <p:sldId id="269" r:id="rId39"/>
    <p:sldId id="302" r:id="rId40"/>
    <p:sldId id="286" r:id="rId41"/>
    <p:sldId id="303" r:id="rId42"/>
    <p:sldId id="268" r:id="rId43"/>
    <p:sldId id="304" r:id="rId44"/>
    <p:sldId id="267" r:id="rId45"/>
    <p:sldId id="307" r:id="rId46"/>
    <p:sldId id="308" r:id="rId47"/>
    <p:sldId id="309" r:id="rId48"/>
    <p:sldId id="306" r:id="rId49"/>
    <p:sldId id="310" r:id="rId50"/>
    <p:sldId id="311" r:id="rId51"/>
    <p:sldId id="305" r:id="rId52"/>
    <p:sldId id="312" r:id="rId53"/>
    <p:sldId id="263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81"/>
    <p:restoredTop sz="62749"/>
  </p:normalViewPr>
  <p:slideViewPr>
    <p:cSldViewPr snapToGrid="0">
      <p:cViewPr varScale="1">
        <p:scale>
          <a:sx n="56" d="100"/>
          <a:sy n="56" d="100"/>
        </p:scale>
        <p:origin x="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F6908-4375-6040-8795-28863EFB6219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DD1F5-10D4-0F46-9C54-85C03A8D547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7156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DES LETTRES ET DES SONS –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Valeurs sonores de la lettre -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14 :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Pourquoi, parfois, on peut noter les sons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[e] et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</a:t>
            </a:r>
            <a:r>
              <a:rPr lang="fr-FR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 sans mettre un accent ?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890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1 – Enrôlement</a:t>
            </a:r>
          </a:p>
          <a:p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Dicter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sur ardoise la phrase 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Le blessé repère la bête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Combien de fois avez-vous écrit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dans cette phrase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y a 8 -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Commenter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Quand on compte on ne fait pas la différence entre les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sans accent et les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avec accent. »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9505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07CA7-F14B-E176-2DAC-BA94B75A3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378815-94B8-69B3-4AF3-8FEFE3826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182934-5E52-4614-86BB-1AE1175AED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Mais est-ce que tous ces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notent le même son ? Quels sons notent-ils ? 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Non, ils ne notent pas le même son.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y a [ø] : l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; 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père.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y a 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 : rep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è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 ; b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ê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te.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y a [e] : bl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ssé ; bless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y a aussi des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qui ne notent pas de son mais qui font sonner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 consonne : repèr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; bêt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e.</a:t>
            </a:r>
          </a:p>
          <a:p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Quand on écrit, comment l’orthographe montre-t-elle que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écrit [e] ou 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 ? 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probable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met des accents, l’accent aigu pour [e] et l’accent grave pour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6EFCF8-292A-5E29-2D09-161B745124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2475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Regardez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blessé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 Est-ce qu’il n’y a pas quelque chose d’étonnant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 entend deux fois [e] et il n’y a qu’un seul accent.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On va chercher une explication. On va chercher à savoir pourquoi, parfois, on peut noter les sons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[e] et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 sans mettre un accent. 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2191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2 –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</a:rPr>
              <a:t>Classement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– Constituer un corpus de référence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Écoutez bien les mots que je vais vous dire et dites-moi si dans ces mots on entend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[ø],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[e] ou 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]. » 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mots suivants sans les montrer (en les contextualisant, si nécessaire) 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ch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mise ; col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è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 ; d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but ; d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fense (défense de cracher son chewing-gum); d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ssin ;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ffet (faire de l’effet) ; enqu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ê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te (du détective) ; gr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è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ve (les ouvriers en grève) ; m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nuisier (l’artisan qui fait des meubles) ; p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rf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ction (la perfection d’une œuvre d’art parfaite) ; p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tit ; 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frain ; 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nne (le ruminant des lapons) ; st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ppe (en Russie)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étiquettes (cf.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Fiche photocopiable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 et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Classez les étiquettes selon le son que font les lettres encadrées.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Résultat attendu 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[voir diapositive suivante]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0944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Sur quoi vous êtes-vous appuyés pour effectuer ce classement ?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s’est appuyé sur les accents et sur notre connaissance de la manière dont les mots se prononcent.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R="2879725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Sur quels accents ? 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R="2879725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R="2879725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L’accent aigu pour le son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[e] et l’accent grave ou circonflexe pour le son 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R="2879725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R="2879725"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Pour écrire un autre son que [ø], souvent on met un accent sur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 : un accent aigu pour le son [e], un accent grave ou un accent circonflexe pour le son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]. 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9221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E8174-3E3E-836A-649C-CB4153D76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18486B-D0C4-004B-8B3A-0CC997B74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D55480-DE1D-7121-E014-9E9D24EE4B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Expliquer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Donc, pour écrire le son [ø], il faut seulement la lettre -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-. Mais pour écrire le son [e] ou le son 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], parfois on met un accent, parfois on n’en met pas. Maintenant, on va essayer de voir quand est-ce qu’on met un accent, quand est-ce qu’on n’en met pas.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55AB7D-8997-1EEC-BD20-8F7F361FD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1309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0E70B-D040-014A-906C-E73857DC0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359DCA-91EA-D597-32D3-D3F9C0CDE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F3D12F-BD9D-FBEE-A1E7-36B854947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3 –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– Comprendre l’influence des consonnes qui suivent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Est-ce que vous voyez quelque chose de pareil dans ces mots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probable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Après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il y a des lettres doubles.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Montrer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perfection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et faire remarquer qu’il n’y a pas de lettres doubles dans ce mot-là.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Ajouter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Vous avez regardé ce qu’il y a après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vous avez parlé de lettres doubles, de deux lettres. Ces lettres, ce sont des voyelles ou des consonnes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Ce sont des consonnes :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ff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-pp-</a:t>
            </a:r>
          </a:p>
          <a:p>
            <a:endParaRPr lang="fr-FR" sz="1200" i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Annoncer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Je vais vous montrer des mots. Vous allez essayer de savoir si on met un accent ou non.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7B6CD2-8094-879B-8B31-024A2EB91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8242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7506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E9614-E373-9638-A47C-D9AACDEF2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6C47FE-EF57-468F-57D8-F69321BCC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1D2671-DAFE-D1F4-424F-1245C7893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664261-4002-ECF1-217C-3DA098411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2504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-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8954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D7E45-BAB0-F6BC-4E89-F111386E4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716EA0-1F04-5EAD-112B-AC357CA9C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95B4E7-4796-D117-28E4-7B71A6E42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218202-90DF-D72F-B085-2D0A30EEA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3439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-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01963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681A8-E108-F5F0-65B0-47793E913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30DA30-167F-9095-C346-9B9EF328D9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6D13D7-1E86-160F-B5D4-E5E43F951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9FC492-29A1-2CAE-6681-87FEF501D1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6653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1625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956FD-605C-128D-96F9-757322621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8B3F55-9DA5-364D-6242-8DC4B3488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96C0DA-72D6-3B60-10EF-59E13E0E5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0B3614-2207-B8F4-60A5-174445B82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0464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844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9BF88-52CF-7DC8-E2A2-748E0374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26DE17F-4F17-AB28-083C-6200B99CEF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97FA6D-950A-4FEF-B913-C6DBA9520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5B98C9-F1D6-5E8F-EDD6-7DD5514E04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7098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6631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A4DAC-4676-064A-1995-4959FDBEA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CA4BC5-2E9D-4A6B-F69E-CD36B44DA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99736D-BC3F-3960-4BB5-6C85C6325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D1282F-6476-FEED-E3A8-FE355D47A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11532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70498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63355-66F9-1C08-AC62-97BAC64C0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A99AFD-A691-EB43-31C3-F4BF16C16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02F280-AA38-BA6F-0EE6-DC7AB2653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FB7017-E6F2-A1E5-435E-46B925CDC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964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26681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0DC09-1429-7D73-7E6A-7D5ACFFB9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BB72AC-8997-9107-2372-F4ACCBEAF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590AA7-B8E0-F413-3117-C82BFF666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CA4CC9-7849-65E7-10AC-85E73CCF27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6275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72796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C5EF1-05E8-C2E2-90CA-B68F4B75F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A21980-0D75-C61A-FD1E-8C3F47AD5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F6D4E9-59C9-745E-D2B3-AC47840DB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BE5B64-20F0-48A6-5DB7-95AFF2816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72370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9055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160EF-A7EA-D034-ABC1-3B6027B42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B2DD19-BBEB-2F99-5650-8FDD717C7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EDF181-4638-9275-EA12-8DAA3E18D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A81B5F-2127-3E12-A57E-EFF9FFC1AD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50756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76571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F934A-5B23-4EBB-8FEE-89CA61BEF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E6975F-FA5F-3298-E6F1-D41A6523F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D00074-2ABB-3300-3B69-B8DB744F7A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279326-71C5-6606-8DD5-7DE000F7A4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40458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60825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52C4A-C0B1-7241-781B-9465E60AD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7401A3-9A4A-0B6A-B39B-38F98E5EC1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08F3F9-E869-28BA-8160-83816D74C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84C3F4-54FE-77A8-8B80-FC60A2480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88496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45377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AC748-758E-CCBC-39CF-9231D98CD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02AFFD-606B-2F4D-4C6E-553A41FF0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6C60D9-E546-EFE0-12BE-19CF3C3CE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F4760D-2B78-E609-4241-6FFD69D555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86372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48997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6A470-3984-8684-549B-DC199A87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844114-B78A-DC3A-3729-C44BD903D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D70640-5CD5-4C08-D70A-9D13276DCA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3B3571-22F1-3F14-45B6-90C053866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55797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Les –</a:t>
            </a:r>
            <a:r>
              <a:rPr lang="fr-FR" i="1" dirty="0"/>
              <a:t>e</a:t>
            </a:r>
            <a:r>
              <a:rPr lang="fr-FR" dirty="0"/>
              <a:t>- prennent-ils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61114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ED810-97E4-82FE-F6C0-BA85D75F6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E2E26E-DDF6-ECAE-E22C-4C06E8150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3AA0AF-CE27-0610-2BED-CA9704B11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44EBB9-41CD-3C7D-7351-B8F0488E0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26354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5994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606DE-0B51-1000-DF7B-98610C0D8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AB9136-3C87-0C99-49CE-9756144A7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9DB734-23B7-46FC-2A79-580C9A89D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B17777-76D3-CFAF-74F3-840D51C2C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16967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74475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5A65F-DC3B-B4F6-E88F-58D202F16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741B55-9090-0100-EE2F-A01F1C96FE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E16DD2-C61B-879D-394B-5B2444D90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Poursuivre</a:t>
            </a:r>
            <a:r>
              <a:rPr lang="fr-FR" dirty="0"/>
              <a:t> si la règle n’a pas encore été élaborée, </a:t>
            </a:r>
            <a:r>
              <a:rPr lang="fr-FR" b="1" dirty="0"/>
              <a:t>sinon passer </a:t>
            </a:r>
            <a:r>
              <a:rPr lang="fr-FR" dirty="0"/>
              <a:t>à la diapositive n°44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41B95B-B72C-C6C8-D672-8AA3695CE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123477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Demander</a:t>
            </a:r>
            <a:r>
              <a:rPr lang="fr-FR" dirty="0"/>
              <a:t> : « Le –</a:t>
            </a:r>
            <a:r>
              <a:rPr lang="fr-FR" i="1" dirty="0"/>
              <a:t>e</a:t>
            </a:r>
            <a:r>
              <a:rPr lang="fr-FR" dirty="0"/>
              <a:t>- prend-il un accent ? Pourquoi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Recueillir</a:t>
            </a:r>
            <a:r>
              <a:rPr lang="fr-FR" dirty="0"/>
              <a:t> avis et justification, puis </a:t>
            </a:r>
            <a:r>
              <a:rPr lang="fr-FR" b="1" dirty="0"/>
              <a:t>afficher</a:t>
            </a:r>
            <a:r>
              <a:rPr lang="fr-FR" dirty="0"/>
              <a:t> le mot dans le tableau.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4460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88441-DF7E-CACF-9955-99934D1CF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F4BE97-F6BB-37E7-12B2-78C5DA3CB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C4A835-BC4B-AB00-8FE9-EE313AE67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791DFB-3ADD-1257-D456-5AF577D0C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22224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6A014-2EC6-0C77-7F14-7A17F7D83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723526-3E60-76C9-98CB-D32197715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8D0A50-8AFC-7C2F-11D3-C62CDFFF7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Demander</a:t>
            </a:r>
            <a:r>
              <a:rPr lang="fr-FR" dirty="0">
                <a:solidFill>
                  <a:schemeClr val="tx1"/>
                </a:solidFill>
              </a:rPr>
              <a:t> : « Que se passe-t-il quand la lettre -</a:t>
            </a:r>
            <a:r>
              <a:rPr lang="fr-FR" i="1" dirty="0">
                <a:solidFill>
                  <a:schemeClr val="tx1"/>
                </a:solidFill>
              </a:rPr>
              <a:t>e</a:t>
            </a:r>
            <a:r>
              <a:rPr lang="fr-FR" dirty="0">
                <a:solidFill>
                  <a:schemeClr val="tx1"/>
                </a:solidFill>
              </a:rPr>
              <a:t>- est devant une voyelle ? »</a:t>
            </a:r>
          </a:p>
          <a:p>
            <a:r>
              <a:rPr lang="fr-FR" u="sng" dirty="0">
                <a:solidFill>
                  <a:schemeClr val="tx1"/>
                </a:solidFill>
              </a:rPr>
              <a:t>Réponse attendue </a:t>
            </a:r>
            <a:r>
              <a:rPr lang="fr-FR" dirty="0">
                <a:solidFill>
                  <a:schemeClr val="tx1"/>
                </a:solidFill>
              </a:rPr>
              <a:t>: </a:t>
            </a:r>
          </a:p>
          <a:p>
            <a:r>
              <a:rPr lang="fr-FR" dirty="0">
                <a:solidFill>
                  <a:schemeClr val="tx1"/>
                </a:solidFill>
              </a:rPr>
              <a:t>On met un accent.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1975A2-F6D7-7F25-AA7F-344EFE0291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02020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F1FA8-FC2E-4408-04F3-0BC8DBF41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959EE6-4C50-9276-BB6A-E02308802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31062F-E467-9777-B106-EE85D8F67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Demander</a:t>
            </a:r>
            <a:r>
              <a:rPr lang="fr-FR" dirty="0">
                <a:solidFill>
                  <a:schemeClr val="tx1"/>
                </a:solidFill>
              </a:rPr>
              <a:t> : « Que se passe-t-il quand la lettre -</a:t>
            </a:r>
            <a:r>
              <a:rPr lang="fr-FR" i="1" dirty="0">
                <a:solidFill>
                  <a:schemeClr val="tx1"/>
                </a:solidFill>
              </a:rPr>
              <a:t>e</a:t>
            </a:r>
            <a:r>
              <a:rPr lang="fr-FR" dirty="0">
                <a:solidFill>
                  <a:schemeClr val="tx1"/>
                </a:solidFill>
              </a:rPr>
              <a:t>- est à la fin du mot ? »</a:t>
            </a:r>
          </a:p>
          <a:p>
            <a:r>
              <a:rPr lang="fr-FR" u="sng" dirty="0">
                <a:solidFill>
                  <a:schemeClr val="tx1"/>
                </a:solidFill>
              </a:rPr>
              <a:t>Réponse attendue </a:t>
            </a:r>
            <a:r>
              <a:rPr lang="fr-FR" dirty="0">
                <a:solidFill>
                  <a:schemeClr val="tx1"/>
                </a:solidFill>
              </a:rPr>
              <a:t>: </a:t>
            </a:r>
          </a:p>
          <a:p>
            <a:r>
              <a:rPr lang="fr-FR" dirty="0">
                <a:solidFill>
                  <a:schemeClr val="tx1"/>
                </a:solidFill>
              </a:rPr>
              <a:t>On met un accent.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FB3F48-F0D8-91B9-DBDB-52B8A2DD40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41665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DA098-FDAA-E633-3C0E-54C420EC3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A3287D-3CEF-A44A-F443-87989D31B2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9ABA33-35DB-F64E-03C0-F25FF8747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Demander</a:t>
            </a:r>
            <a:r>
              <a:rPr lang="fr-FR" dirty="0">
                <a:solidFill>
                  <a:schemeClr val="tx1"/>
                </a:solidFill>
              </a:rPr>
              <a:t> : « Que se passe-t-il quand la lettre -</a:t>
            </a:r>
            <a:r>
              <a:rPr lang="fr-FR" i="1" dirty="0">
                <a:solidFill>
                  <a:schemeClr val="tx1"/>
                </a:solidFill>
              </a:rPr>
              <a:t>e</a:t>
            </a:r>
            <a:r>
              <a:rPr lang="fr-FR" dirty="0">
                <a:solidFill>
                  <a:schemeClr val="tx1"/>
                </a:solidFill>
              </a:rPr>
              <a:t>- est devant une consonne simple ? »</a:t>
            </a:r>
          </a:p>
          <a:p>
            <a:r>
              <a:rPr lang="fr-FR" u="sng" dirty="0">
                <a:solidFill>
                  <a:schemeClr val="tx1"/>
                </a:solidFill>
              </a:rPr>
              <a:t>Réponse attendue </a:t>
            </a:r>
            <a:r>
              <a:rPr lang="fr-FR" dirty="0">
                <a:solidFill>
                  <a:schemeClr val="tx1"/>
                </a:solidFill>
              </a:rPr>
              <a:t>: </a:t>
            </a:r>
          </a:p>
          <a:p>
            <a:r>
              <a:rPr lang="fr-FR" dirty="0">
                <a:solidFill>
                  <a:schemeClr val="tx1"/>
                </a:solidFill>
              </a:rPr>
              <a:t>On met un accent.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1D5A26-1509-2025-73CE-5C7A4403DF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083110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C7F2C-2104-AC0A-9D90-4750DC057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AD52BC5-A8DE-7079-25AF-4693900673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629F9C-705D-62D0-75F8-313D9A7AF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Qu’est-ce qui est pareil dans tous les mots de l’autre colonne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 -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b="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est devant deux consonnes.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2BF703-CBB4-5CE6-A29B-37344CE50B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02332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3D00D-B04F-4346-A90E-0BFBB068C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53F78D-DC87-CAB7-945C-9237753E6A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87007C-06C6-4EEC-C1D6-179E4CC12B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latin typeface="+mn-lt"/>
              </a:rPr>
              <a:t>Expliquer : « 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Quand le -e- est suivi d’une voyelle </a:t>
            </a:r>
            <a:r>
              <a:rPr lang="fr-FR" sz="1200" b="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(ex : réunion / préadolescent)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ou d’une seule consonne </a:t>
            </a:r>
            <a:r>
              <a:rPr lang="fr-FR" sz="1200" b="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(ex : départ, crêpe, récompense)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on met un accent.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Quand le -e- est suivi de deux consonnes, on ne met pas d’accent. </a:t>
            </a:r>
            <a:r>
              <a:rPr lang="fr-FR" sz="1200" b="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»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C1DE1F-1444-633B-9653-C3D9D4DC6B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49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573725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Comprenez-vous maintenant pourquoi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blessé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comporte deux fois le son [e] et n’a qu’un seul accent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C’est à cause des deux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qu’on ne met pas d’accent sur le premier [e].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83969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4 – </a:t>
            </a:r>
            <a:r>
              <a:rPr lang="fr-FR" sz="1200" b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– Identifier le cas : consonne + -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ou -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Notre petite règle est-elle toujours vraie 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Non, elle n’est pas toujours vraie. Tous ces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prennent un accent et pourtant il y a deux consonnes derrière.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Regardez bien les lettres qui suivent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avec accent. Qu’est-ce que vous repérez ? », ajouter éventuellement : « Qu’est-ce que vous repérez si vous observez la deuxième consonne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 seconde consonne est soit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soit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55267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4B2DB-9471-F6A9-F732-65A5DDD40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CF82D6-82AD-C514-4A1F-48123152D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D797A5-C3FD-40B5-18F3-415CDAB0C5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Les groupes de sons-consonnes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etc. et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etc. on les prononce ensemble, comme si c’était un seul son-consonne. Si on coupe en syllabes un mot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éclater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ça donne [e-kla-te] ;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réfléchir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ça donne [re-fle-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ʃir] ;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épreuve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ça donne [e-prœv]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Alors, avec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ou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comme seconde consonne, on applique la règle comme s’il y avait une seule consonne. »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Ajouter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C’est un peu pareil 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réfl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chir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 Les deux lettres-consonnes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-ch-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se prononcent ensemble, c’est un seul son-consonne. On applique la règle comme s’il y avait une seule lettre-consonne. On ajoute l’accent.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E5BBC5-3E5E-735E-2FF6-094D706D3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35273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Reformuler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avec les élèves ce qu’on a appris.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«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 a appris la règle :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Pour faire le son [e] ou 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 :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Quand le -e- est suivi d’une seule consonne ou d’une voyelle, on met un accent.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Quand le -e- est suivi de deux consonnes, on ne met pas d’accent, sauf si la seconde consonne qui suit est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ou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-. 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44055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Distribuer</a:t>
            </a:r>
            <a:r>
              <a:rPr lang="fr-FR" dirty="0"/>
              <a:t> la trace écrite (cf. </a:t>
            </a:r>
            <a:r>
              <a:rPr lang="fr-FR" i="1" dirty="0"/>
              <a:t>Fiche photocopiable</a:t>
            </a:r>
            <a:r>
              <a:rPr lang="fr-FR" dirty="0"/>
              <a:t>).</a:t>
            </a:r>
          </a:p>
          <a:p>
            <a:r>
              <a:rPr lang="fr-FR" dirty="0"/>
              <a:t>« Avec votre crayon bleu, repasser sur les -</a:t>
            </a:r>
            <a:r>
              <a:rPr lang="fr-FR" i="1" dirty="0"/>
              <a:t>e</a:t>
            </a:r>
            <a:r>
              <a:rPr lang="fr-FR" dirty="0"/>
              <a:t>- dont il s’agit.</a:t>
            </a:r>
          </a:p>
          <a:p>
            <a:r>
              <a:rPr lang="fr-FR" dirty="0"/>
              <a:t>Avec votre crayon rouge, repasser sur le -</a:t>
            </a:r>
            <a:r>
              <a:rPr lang="fr-FR" i="1" dirty="0"/>
              <a:t>l</a:t>
            </a:r>
            <a:r>
              <a:rPr lang="fr-FR" dirty="0"/>
              <a:t>- du mot </a:t>
            </a:r>
            <a:r>
              <a:rPr lang="fr-FR" i="1" dirty="0"/>
              <a:t>règle</a:t>
            </a:r>
            <a:r>
              <a:rPr lang="fr-FR" dirty="0"/>
              <a:t>.</a:t>
            </a:r>
          </a:p>
          <a:p>
            <a:r>
              <a:rPr lang="fr-FR" dirty="0"/>
              <a:t>Avec votre crayon vert, repasser sur le -</a:t>
            </a:r>
            <a:r>
              <a:rPr lang="fr-FR" i="1" dirty="0"/>
              <a:t>r</a:t>
            </a:r>
            <a:r>
              <a:rPr lang="fr-FR" dirty="0"/>
              <a:t>- du mot </a:t>
            </a:r>
            <a:r>
              <a:rPr lang="fr-FR" i="1" dirty="0"/>
              <a:t>fenêtre</a:t>
            </a:r>
            <a:r>
              <a:rPr lang="fr-FR" dirty="0"/>
              <a:t>.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30106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72915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Comment prononcez-vous ces mots ? »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ʃɛ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f] [mj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l] [b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k]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439310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5EDEB-3B33-6164-0859-5A300ACB0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1DF59E-5737-EC91-7EE9-F92D671326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F2CA86-D5C2-64A2-D88E-BDC1E6B38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Comment est-ce qu’on peut découper ces mots en syllabes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	per-fec-tion	rè-gle-ment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	[p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r-f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k-tj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ɔ̃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	[r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-glø-m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ɑ̃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B398AF-101C-16AE-67AE-64DB977A1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08135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262C-7548-7CBE-EF91-85DABC253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A23D93-7656-3368-E0CC-50875D49F0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5DDCF3-62C7-A016-BE6A-FEE194CDC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On ne met pas d’accent quand la syllabe se termine par un son-consonne, que le mot ait une seule syllabe ou qu’il en ait plusieurs.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C6F123-1EF0-0D2E-E2B5-927C6CEF0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961207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Comment prononcez-vous ces mots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[enir] [terœr] [ese]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« Comment les découpez-vous en syllabes 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[e-nir] [te-rœr] [e-se]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Alors, d’après ce qu’on a dit, il faudrait mettre un accent sur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puisque le son-voyelle termine la syllabe. Mais vous savez que l’orthographe est une habitude très ancienne. Autrefois, on prononçait les lettres doubles en faisant entendre les deux sons-consonnes : 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n-nir] [t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r-rœr] [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ɛ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s-se]. Maintenant, on prononce comme s’il n’y avait qu’un seul son-consonne mais l’orthographe sans accent est restée. »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59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116227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960900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852470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Aristobule a raison : on entend plusieurs fois le son [e]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étrenner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Là où il se trompe, c’est qu’il pense que lorsque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est suivie de deux consonnes, on ne lui met pas d’accent pour écrire le son [e]. Il oublie que si la seconde consonne est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ou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-, on fait comme s’il y avait une seule consonne et on met un accent.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613964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76797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538029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930253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A0A5A-B3C5-DFC4-D1A4-13753E352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3F810A-6C08-ECB5-AE72-C4A959A2A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BEBECF-AD7F-0E6A-7C3A-F5E088C2BD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91E834-5172-883B-0FD4-1FE06A74F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763252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Donner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week-end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une espérance, une inspection, mièvre, la fièvre, une terreur, déterrer, déclouer, échouer, un week-end estival, compresser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023145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5F41D-2661-6648-BDF9-2097F8E48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36CDA98-97C3-3B63-5978-ABCEA8DCF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76461DB-E9A6-F9BB-5FAC-2CA3462EE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25314E-DF53-7BCD-3A8F-BC62B9168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DD1F5-10D4-0F46-9C54-85C03A8D5475}" type="slidenum">
              <a:rPr lang="fr-FR" smtClean="0"/>
              <a:t>68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464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0ED06-202D-A242-6B9A-7F32DAFD3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4B0FF7E-5C4B-47A7-5B8F-D18117467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65F62E-2AA8-D8D3-ADB5-F48838461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DEDF73-EA62-3239-456D-0284CFE72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EBE37A-24B2-10D3-9C44-286A1259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725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7EA6B3-9472-8D86-510C-C9B92F393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B1B6D3-57D3-40E0-6282-93754DB97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63B852-0BFC-4793-3547-98EE6AEB6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FEE315-DD40-4CC6-85D5-BF4C2A76E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89418D-4F34-270C-CD86-6794B570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600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3B6CDB-1098-D0D9-C785-D1F240E5A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99FBCA-B3CD-7D40-E1DF-99BCF5E4B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AD6B82-D84D-9D5E-9C68-1CA1EF3A5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AC0766-F2E8-2F35-72B4-FD4707768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3776C1-9E2C-CA04-B621-9DA9BDDB3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5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EF4DF6-B740-C361-49F5-01D998127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53CF9A-9271-8CF8-3E48-DF64649E32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E98BD3-D5B8-1AD8-A632-C284D3FF6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1F2D62-3E72-24BB-2C93-423C0E1CE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1386A9-4298-3582-A4C1-1A79921B1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44DF04-B545-E20D-7B4C-47D355AFF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827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EDCBC4-D9D5-6580-37AF-18B878CF0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198CAF-7BD2-B42C-1179-02CA22508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25A13F-2D00-DB59-65C3-F1C21379E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D43263-03B3-ED2D-83EF-F82D0CBFF8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4197E55-D28B-3DE0-03F4-52336D9AC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64BB218-EB54-A551-210D-070AD3A7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CA3D916-1491-7682-622D-E624E1945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8EBC82A-EBB3-A8AD-66C8-E32E7F5B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860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282935-AA6E-8CB1-6896-44B0979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43265D-8EB7-FE89-79C6-C8AD6E46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9E47C33-56DD-D410-BE01-CB6F0E0E2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E5D3-CB29-2E34-62FA-28B0188FB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676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972993-8E98-391C-DFC1-005CA5640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911042-ED3B-E0E7-2C8E-C6FF3241D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D0C356-2681-CADC-EE17-D8D97A0E8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149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88459-22D3-1EEB-D779-7EC0962B2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3ADDAC-688C-9927-F4EA-88EED0DBA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186B19-D0C8-C335-2E3C-0E3742D81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1CFF25-BB8E-9AE1-6284-E1F6E06A4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8CF54D-AF41-BF4E-AEAB-858EEC8B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5BF619-F938-7933-B2D9-A9FB3152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544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C69F8B-C4D7-0B31-01B4-A4C17397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2251E23-0752-CCE5-1007-91082E1A4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CEF5F4-B8FC-11D3-A66E-DA7731B49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30C5EE-A1CA-53E6-C4F3-D6196D101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31CD81-E4E0-373D-989F-ECA04B550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3B46B2-265E-CFA8-2B71-5697D431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96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9D532F-208A-06DD-37B0-7BBA5109C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397369-2C8D-FE31-90C4-7BE22314E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61E05-887B-8913-B562-2BD147AD6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2B40DE-EDC9-13A2-8795-D0E40FAE2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7DF32B-A5E5-7E82-B682-5D998C7E4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899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A121E7-12DE-668D-562E-D9C73353D7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276524-63E8-96EC-7F18-C014F9336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DE3350-ED4C-E7AA-BFC6-2EA17EEDC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CACB5B-4AB1-A7EC-8844-8E5597AC4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BC3C44-14F6-2CAC-F2FC-418DB6DE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949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2D68BBC-CA3E-31BD-853D-DEE29C7B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F26BA0-8D4A-CD69-C249-36D3739CA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D58862-60A8-189A-675C-A2B4F297AB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BC620-D0DD-F749-97EB-E1798B476005}" type="datetimeFigureOut">
              <a:rPr lang="fr-FR" smtClean="0"/>
              <a:t>02/05/2026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179147-080E-E857-7996-11613B332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5B4383-4016-2A02-EAD9-71626CB59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544E8-9CAB-144A-BA94-5BA16359503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032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B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B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B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B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F6F7EF-ED73-AE4F-BA6F-AD87E6178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72304"/>
          </a:xfrm>
        </p:spPr>
        <p:txBody>
          <a:bodyPr/>
          <a:lstStyle/>
          <a:p>
            <a:r>
              <a:rPr lang="fr-FR" dirty="0"/>
              <a:t>Les sons du 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28C3AC9-A870-8F19-CFF1-667577C6CC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300745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54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14D126-A213-1F33-8EC4-76F3132F3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 descr="Une image contenant croquis, dessin, Dessin d’enfant, Dessin au trait&#10;&#10;Description générée automatiquement">
            <a:extLst>
              <a:ext uri="{FF2B5EF4-FFF2-40B4-BE49-F238E27FC236}">
                <a16:creationId xmlns:a16="http://schemas.microsoft.com/office/drawing/2014/main" id="{5F228248-BB0E-DC7D-2A9B-203B9255B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733" y="2010738"/>
            <a:ext cx="2252534" cy="283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80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B98B1-D262-D447-CFC0-93F6BCAB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B17CE-0D77-D099-0DFA-05F5CAFC1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 descr="Une image contenant croquis, dessin, Dessin d’enfant, Dessin au trait&#10;&#10;Description générée automatiquement">
            <a:extLst>
              <a:ext uri="{FF2B5EF4-FFF2-40B4-BE49-F238E27FC236}">
                <a16:creationId xmlns:a16="http://schemas.microsoft.com/office/drawing/2014/main" id="{6EC91795-62B3-81B4-CC89-0FBA6D4F4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733" y="2010738"/>
            <a:ext cx="2252534" cy="283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3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3A127C-26B5-CA17-4E04-1B7B7DCA9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09B792-A4CA-5DFF-70D1-61C3757EB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Le blessé repère la bête.</a:t>
            </a:r>
          </a:p>
        </p:txBody>
      </p:sp>
    </p:spTree>
    <p:extLst>
      <p:ext uri="{BB962C8B-B14F-4D97-AF65-F5344CB8AC3E}">
        <p14:creationId xmlns:p14="http://schemas.microsoft.com/office/powerpoint/2010/main" val="3034304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DC1741-D1E4-1211-396E-440CD9F4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 descr="Une image contenant croquis, dessin, Dessin d’enfant, Dessin au trait&#10;&#10;Description générée automatiquement">
            <a:extLst>
              <a:ext uri="{FF2B5EF4-FFF2-40B4-BE49-F238E27FC236}">
                <a16:creationId xmlns:a16="http://schemas.microsoft.com/office/drawing/2014/main" id="{5F228248-BB0E-DC7D-2A9B-203B9255B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92" y="2144728"/>
            <a:ext cx="2400815" cy="302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88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2FC6DC-2D92-47B7-CACC-77086420B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1EEFB6E-9E69-A506-AF6C-A699222063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812148"/>
              </p:ext>
            </p:extLst>
          </p:nvPr>
        </p:nvGraphicFramePr>
        <p:xfrm>
          <a:off x="2125363" y="731520"/>
          <a:ext cx="6301946" cy="539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0259">
                  <a:extLst>
                    <a:ext uri="{9D8B030D-6E8A-4147-A177-3AD203B41FA5}">
                      <a16:colId xmlns:a16="http://schemas.microsoft.com/office/drawing/2014/main" val="3868913400"/>
                    </a:ext>
                  </a:extLst>
                </a:gridCol>
                <a:gridCol w="5461687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</a:tblGrid>
              <a:tr h="808366"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[ø]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ch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mise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nuisier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tit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frain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619164"/>
                  </a:ext>
                </a:extLst>
              </a:tr>
              <a:tr h="808366"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[e]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808366">
                <a:tc>
                  <a:txBody>
                    <a:bodyPr/>
                    <a:lstStyle/>
                    <a:p>
                      <a:r>
                        <a:rPr lang="fr-FR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fr-FR" sz="2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PI ɛ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ɛ</a:t>
                      </a:r>
                      <a:r>
                        <a:rPr lang="fr-FR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243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595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1E0AE-28E0-EB44-4D70-16651F6B7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2C69CB-C161-2884-F5AD-7F1F407D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AD925BE-B44B-F55F-59C9-C61FA041D8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920448"/>
              </p:ext>
            </p:extLst>
          </p:nvPr>
        </p:nvGraphicFramePr>
        <p:xfrm>
          <a:off x="2215978" y="1027906"/>
          <a:ext cx="7760044" cy="51529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411">
                  <a:extLst>
                    <a:ext uri="{9D8B030D-6E8A-4147-A177-3AD203B41FA5}">
                      <a16:colId xmlns:a16="http://schemas.microsoft.com/office/drawing/2014/main" val="3868913400"/>
                    </a:ext>
                  </a:extLst>
                </a:gridCol>
                <a:gridCol w="1743443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2150076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  <a:gridCol w="2463114">
                  <a:extLst>
                    <a:ext uri="{9D8B030D-6E8A-4147-A177-3AD203B41FA5}">
                      <a16:colId xmlns:a16="http://schemas.microsoft.com/office/drawing/2014/main" val="3960445439"/>
                    </a:ext>
                  </a:extLst>
                </a:gridCol>
              </a:tblGrid>
              <a:tr h="514178">
                <a:tc>
                  <a:txBody>
                    <a:bodyPr/>
                    <a:lstStyle/>
                    <a:p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473111"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[ø]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ch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mise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nuisier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tit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frain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619164"/>
                  </a:ext>
                </a:extLst>
              </a:tr>
              <a:tr h="564419">
                <a:tc rowSpan="2"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[e]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accent aigu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7798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922773"/>
                  </a:ext>
                </a:extLst>
              </a:tr>
              <a:tr h="508212">
                <a:tc rowSpan="2">
                  <a:txBody>
                    <a:bodyPr/>
                    <a:lstStyle/>
                    <a:p>
                      <a:r>
                        <a:rPr lang="fr-FR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fr-FR" sz="2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PI ɛ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ɛ</a:t>
                      </a:r>
                      <a:r>
                        <a:rPr lang="fr-FR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accent grave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accent circonflexe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243387"/>
                  </a:ext>
                </a:extLst>
              </a:tr>
              <a:tr h="11264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608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185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C32EF-B21D-D723-69CC-B9419DC93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61061D-3065-EE4B-1DB5-3160D81F2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2786B31-8DF3-3FE6-5F14-3AD82156EB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568853"/>
              </p:ext>
            </p:extLst>
          </p:nvPr>
        </p:nvGraphicFramePr>
        <p:xfrm>
          <a:off x="2215978" y="1027906"/>
          <a:ext cx="3146854" cy="34931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411">
                  <a:extLst>
                    <a:ext uri="{9D8B030D-6E8A-4147-A177-3AD203B41FA5}">
                      <a16:colId xmlns:a16="http://schemas.microsoft.com/office/drawing/2014/main" val="3868913400"/>
                    </a:ext>
                  </a:extLst>
                </a:gridCol>
                <a:gridCol w="1743443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</a:tblGrid>
              <a:tr h="514178">
                <a:tc>
                  <a:txBody>
                    <a:bodyPr/>
                    <a:lstStyle/>
                    <a:p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344301"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[e]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1634708">
                <a:tc>
                  <a:txBody>
                    <a:bodyPr/>
                    <a:lstStyle/>
                    <a:p>
                      <a:r>
                        <a:rPr lang="fr-FR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fr-FR" sz="2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PI ɛ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ɛ</a:t>
                      </a:r>
                      <a:r>
                        <a:rPr lang="fr-FR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243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62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3A3EF9-7CFA-54D9-B230-0CB2DCEB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B93D61-A70D-5556-E0B5-0948F9B5A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d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part</a:t>
            </a:r>
          </a:p>
        </p:txBody>
      </p:sp>
    </p:spTree>
    <p:extLst>
      <p:ext uri="{BB962C8B-B14F-4D97-AF65-F5344CB8AC3E}">
        <p14:creationId xmlns:p14="http://schemas.microsoft.com/office/powerpoint/2010/main" val="3928071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C72EA-53E8-96C7-83E2-06EB44828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89F16-9B38-763A-6F9D-1AE064140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CF4CAAC-5A5D-E506-9D53-CE0A4758A6D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6333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5B35C-10A7-AAEA-BE5A-E91892A69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A0BA76-8B98-A3D2-D394-7064C6460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inf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ct</a:t>
            </a:r>
          </a:p>
        </p:txBody>
      </p:sp>
    </p:spTree>
    <p:extLst>
      <p:ext uri="{BB962C8B-B14F-4D97-AF65-F5344CB8AC3E}">
        <p14:creationId xmlns:p14="http://schemas.microsoft.com/office/powerpoint/2010/main" val="3126312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C2FAC-29D1-5413-2F47-0C7933A53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446B1B-AF77-A96D-EBCC-EFB0D2E4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F7FF9FC-E02D-38E1-D136-0DA25D21196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343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F28653-DF87-9E4B-A830-2D83E8E5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F203D1-C01D-FB01-C3B7-93ED0F8F9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r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union</a:t>
            </a:r>
          </a:p>
        </p:txBody>
      </p:sp>
    </p:spTree>
    <p:extLst>
      <p:ext uri="{BB962C8B-B14F-4D97-AF65-F5344CB8AC3E}">
        <p14:creationId xmlns:p14="http://schemas.microsoft.com/office/powerpoint/2010/main" val="2923292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436F4-B141-1D52-68F5-AB146F2F5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8B9F5-22D5-63CF-E01B-8F865499F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C161B82-CC91-3AE5-7FAC-FD0BC15976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193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3BDA14-868F-922F-70B1-91CC14C3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EAC43E-7DCF-5F45-729A-A70D0E19A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ffrayer</a:t>
            </a:r>
          </a:p>
        </p:txBody>
      </p:sp>
    </p:spTree>
    <p:extLst>
      <p:ext uri="{BB962C8B-B14F-4D97-AF65-F5344CB8AC3E}">
        <p14:creationId xmlns:p14="http://schemas.microsoft.com/office/powerpoint/2010/main" val="1745606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074B4-7A2F-5EA1-7744-2B0997433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FD8706-E381-D78A-BF1D-826E64279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7308445-64B2-E240-DBFD-EC0F5597BFA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647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6452C-A00F-66DD-DAF6-3C1D7167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BB7EB5-1D71-E2EB-FEA7-AEA740222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nnemi</a:t>
            </a:r>
          </a:p>
        </p:txBody>
      </p:sp>
    </p:spTree>
    <p:extLst>
      <p:ext uri="{BB962C8B-B14F-4D97-AF65-F5344CB8AC3E}">
        <p14:creationId xmlns:p14="http://schemas.microsoft.com/office/powerpoint/2010/main" val="3168247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9D1C6-D3EC-673B-4FBA-93F6EF0D4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2CFD6-7DEC-EF28-3987-6E7E8A34C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21267F0-A903-1CD5-90F5-48CA205241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8103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0D5A82-DF6A-F18D-23DE-949B24B8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FAFE60-F463-F51D-14A9-94186306B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cr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pe</a:t>
            </a:r>
          </a:p>
        </p:txBody>
      </p:sp>
    </p:spTree>
    <p:extLst>
      <p:ext uri="{BB962C8B-B14F-4D97-AF65-F5344CB8AC3E}">
        <p14:creationId xmlns:p14="http://schemas.microsoft.com/office/powerpoint/2010/main" val="3068037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B0376-115B-A5CB-6459-C9652CD35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A4FCA7-C7E0-094F-A9C9-1B6820D1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A5EA5B3-BC0F-A612-EDE8-7A1B537CCC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479502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241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83018-C522-CC4B-6AD4-6B2685022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F375DB-BCCB-F12A-10FB-B64078EC2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stime</a:t>
            </a:r>
          </a:p>
        </p:txBody>
      </p:sp>
    </p:spTree>
    <p:extLst>
      <p:ext uri="{BB962C8B-B14F-4D97-AF65-F5344CB8AC3E}">
        <p14:creationId xmlns:p14="http://schemas.microsoft.com/office/powerpoint/2010/main" val="690049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04636-91FF-5130-469B-59C827379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DA2528-087E-3650-04B6-02447DC84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A6D5F81-D78A-81A7-3A14-491DEF10F7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8261196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540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72EF37-94BF-5759-2328-523369D00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B107E0-35E5-6492-F177-1379609A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pr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adolescence</a:t>
            </a:r>
          </a:p>
        </p:txBody>
      </p:sp>
    </p:spTree>
    <p:extLst>
      <p:ext uri="{BB962C8B-B14F-4D97-AF65-F5344CB8AC3E}">
        <p14:creationId xmlns:p14="http://schemas.microsoft.com/office/powerpoint/2010/main" val="699810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D9B0F-FF12-730E-6320-050D530CD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1E8679-88CC-6509-E96C-DE6F0FC6E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4FF5C39-6F2C-2663-BAB4-FE7F41009B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661482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704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2B933B-3C48-4A8A-56E9-58A462CD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7414F2-CD1B-72F1-0949-1A191DE7D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fatigu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067307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5E53A-3386-09C5-6D39-78D62C675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F47899-C5EF-F03B-BE0C-6691ECE5A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4230A2A-916E-114E-3946-41F1EE2B1C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4821535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49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294A6E-314B-C635-9C9E-35BCA83E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14EADB-F7DC-58F6-23CC-08C6D2E56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fl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mmard</a:t>
            </a:r>
          </a:p>
        </p:txBody>
      </p:sp>
    </p:spTree>
    <p:extLst>
      <p:ext uri="{BB962C8B-B14F-4D97-AF65-F5344CB8AC3E}">
        <p14:creationId xmlns:p14="http://schemas.microsoft.com/office/powerpoint/2010/main" val="4079461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6BCB0-748D-B9BD-DFAF-2B34D38E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04F805-A361-1D15-0DE7-85C2AC65C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CEB5734-1FE3-27DF-7476-F2780456C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199734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3799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22842-3C9F-CDE4-B0C5-C953D6779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808951-F2B6-616F-25A3-20EC6CFFF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quer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lle</a:t>
            </a:r>
          </a:p>
        </p:txBody>
      </p:sp>
    </p:spTree>
    <p:extLst>
      <p:ext uri="{BB962C8B-B14F-4D97-AF65-F5344CB8AC3E}">
        <p14:creationId xmlns:p14="http://schemas.microsoft.com/office/powerpoint/2010/main" val="2429286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2E427-C54D-A510-B305-D1CC52A2E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6024F-FE33-211B-92FE-39956D0A6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836035E-1828-20A1-CC61-81DE6EA88F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7273101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872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2C0742-277C-08F6-BA43-E4260F355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CC156F-5075-2087-C202-1AAA65CED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acc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pter</a:t>
            </a:r>
          </a:p>
        </p:txBody>
      </p:sp>
    </p:spTree>
    <p:extLst>
      <p:ext uri="{BB962C8B-B14F-4D97-AF65-F5344CB8AC3E}">
        <p14:creationId xmlns:p14="http://schemas.microsoft.com/office/powerpoint/2010/main" val="2644362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7AA73-8510-A92C-A3F0-8E78B966A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55D9D1-66FD-DC55-84D8-D2BBF8FB6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EBD3C3C-6614-176C-B10D-4FC7232DE8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6113411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67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FD6C68-3867-B3D6-50D4-268086E6C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F33B6D-1B6D-36D6-425A-408B16CB3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m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re</a:t>
            </a:r>
          </a:p>
        </p:txBody>
      </p:sp>
    </p:spTree>
    <p:extLst>
      <p:ext uri="{BB962C8B-B14F-4D97-AF65-F5344CB8AC3E}">
        <p14:creationId xmlns:p14="http://schemas.microsoft.com/office/powerpoint/2010/main" val="30457720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7007A-71A4-971A-7014-32D300D2D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BD474-7F3B-0C3F-331A-3CCFDA96C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B612A36-F81E-AC95-CB0B-47144B1E00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463481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2313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141F8E-E78A-F161-DEAF-09E8EB5FD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DBBF06-509E-F4AF-A12A-C0ACE9A4D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r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ve</a:t>
            </a:r>
          </a:p>
        </p:txBody>
      </p:sp>
    </p:spTree>
    <p:extLst>
      <p:ext uri="{BB962C8B-B14F-4D97-AF65-F5344CB8AC3E}">
        <p14:creationId xmlns:p14="http://schemas.microsoft.com/office/powerpoint/2010/main" val="26480857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653B2-7073-51DC-2CC5-D11D37F9E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347CD3-A9D9-4DA8-5066-F86CB9C4E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2E4C55F-5EFC-1D84-A390-7F8B740952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848742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ve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5762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825B1-E127-2DD3-AAFC-C8A43C03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9BD1A5-3A06-4766-6221-13FE7DAF6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r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sp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cter</a:t>
            </a:r>
          </a:p>
        </p:txBody>
      </p:sp>
    </p:spTree>
    <p:extLst>
      <p:ext uri="{BB962C8B-B14F-4D97-AF65-F5344CB8AC3E}">
        <p14:creationId xmlns:p14="http://schemas.microsoft.com/office/powerpoint/2010/main" val="1759820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743EF-5ED1-6202-F369-B03F845A0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5191D-D541-DB92-25E1-0367FF51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BB2FBF3-C994-8B42-FBE4-04EC2C41D5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2160112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ve</a:t>
                      </a:r>
                    </a:p>
                    <a:p>
                      <a:endParaRPr lang="fr-FR" sz="2400" dirty="0"/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4267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85C93E-3332-FA6A-F756-7A1D85B40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6ABE0C-0B8C-A384-D1E2-907DF0C88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r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compense</a:t>
            </a:r>
          </a:p>
        </p:txBody>
      </p:sp>
    </p:spTree>
    <p:extLst>
      <p:ext uri="{BB962C8B-B14F-4D97-AF65-F5344CB8AC3E}">
        <p14:creationId xmlns:p14="http://schemas.microsoft.com/office/powerpoint/2010/main" val="17788722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616B2-06C0-DE04-EAED-252268BD9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D1AA9F-7F9E-AA6B-B6E5-FEB56AD48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1EA91A1-C30A-6B7B-09A9-346817C1922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ve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compense</a:t>
                      </a:r>
                    </a:p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1663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E15188-5824-A0E6-6804-75F72A07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FE8C3C-D81E-2EBF-BE0F-9C88C556C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ni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ce</a:t>
            </a:r>
          </a:p>
        </p:txBody>
      </p:sp>
    </p:spTree>
    <p:extLst>
      <p:ext uri="{BB962C8B-B14F-4D97-AF65-F5344CB8AC3E}">
        <p14:creationId xmlns:p14="http://schemas.microsoft.com/office/powerpoint/2010/main" val="8322122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1923F-1B99-A03A-8976-EA0DF866A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BCC57F-B170-6357-9731-8CD20E882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81A07FC-3D8E-33B7-5404-F57314CBAB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751035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ve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compense</a:t>
                      </a:r>
                    </a:p>
                    <a:p>
                      <a:r>
                        <a:rPr lang="fr-FR" sz="2400" dirty="0"/>
                        <a:t>ni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0047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B0490-6DD8-1F79-1068-3567D6FC8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4DA2D6-D0C7-B06E-2517-F2F3070FD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p</a:t>
            </a:r>
            <a:r>
              <a:rPr lang="fr-FR" b="1" dirty="0">
                <a:solidFill>
                  <a:schemeClr val="accent1"/>
                </a:solidFill>
              </a:rPr>
              <a:t>e</a:t>
            </a:r>
            <a:r>
              <a:rPr lang="fr-FR" dirty="0"/>
              <a:t>rte</a:t>
            </a:r>
          </a:p>
        </p:txBody>
      </p:sp>
    </p:spTree>
    <p:extLst>
      <p:ext uri="{BB962C8B-B14F-4D97-AF65-F5344CB8AC3E}">
        <p14:creationId xmlns:p14="http://schemas.microsoft.com/office/powerpoint/2010/main" val="41229048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632F0-D371-7444-2F2F-FAE05A7C3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58CE2-F274-0F54-E1DA-C4ED275E4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6921EBF-EC9E-3956-23CF-D3BE983260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187646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cter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ve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compense</a:t>
                      </a:r>
                    </a:p>
                    <a:p>
                      <a:r>
                        <a:rPr lang="fr-FR" sz="2400" dirty="0"/>
                        <a:t>ni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37729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07F7-8634-6606-A591-9C8813C4A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B27536-144E-BD90-49BD-5D24ED8AE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4F2B27D-8FA7-9A00-F743-C96DE1F6AF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009054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cter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b="1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b="1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b="1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b="1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ve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compense</a:t>
                      </a:r>
                    </a:p>
                    <a:p>
                      <a:r>
                        <a:rPr lang="fr-FR" sz="2400" dirty="0"/>
                        <a:t>ni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4470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003E0-C116-6A62-BC6C-CA8E584C0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E2DE17-150F-BD4B-D0AD-5D903029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FED216A-167A-6815-054F-39FCAAA861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098802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cter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b="0" dirty="0"/>
                        <a:t>r</a:t>
                      </a:r>
                      <a:r>
                        <a:rPr lang="fr-FR" sz="2400" b="0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b="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b="0" dirty="0"/>
                        <a:t>pr</a:t>
                      </a:r>
                      <a:r>
                        <a:rPr lang="fr-FR" sz="2400" b="0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b="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ve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compense</a:t>
                      </a:r>
                    </a:p>
                    <a:p>
                      <a:r>
                        <a:rPr lang="fr-FR" sz="2400" dirty="0"/>
                        <a:t>ni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8496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C06F3-1E8E-458F-2309-C50D57E27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EC34CF-35FF-0903-B3F6-75CA7B008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4867D68-F10B-E138-6805-7D48226860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795606"/>
              </p:ext>
            </p:extLst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cter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b="1" dirty="0"/>
                        <a:t>part</a:t>
                      </a:r>
                    </a:p>
                    <a:p>
                      <a:r>
                        <a:rPr lang="fr-FR" sz="2400" b="0" dirty="0"/>
                        <a:t>r</a:t>
                      </a:r>
                      <a:r>
                        <a:rPr lang="fr-FR" sz="2400" b="0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b="0" dirty="0"/>
                        <a:t>union</a:t>
                      </a:r>
                    </a:p>
                    <a:p>
                      <a:r>
                        <a:rPr lang="fr-FR" sz="2400" b="1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b="1" dirty="0"/>
                        <a:t>pe</a:t>
                      </a:r>
                    </a:p>
                    <a:p>
                      <a:r>
                        <a:rPr lang="fr-FR" sz="2400" b="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b="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b="1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b="1" dirty="0"/>
                        <a:t>re</a:t>
                      </a:r>
                    </a:p>
                    <a:p>
                      <a:r>
                        <a:rPr lang="fr-FR" sz="2400" b="1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b="1" dirty="0"/>
                        <a:t>ve</a:t>
                      </a:r>
                    </a:p>
                    <a:p>
                      <a:r>
                        <a:rPr lang="fr-FR" sz="2400" b="1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b="1" dirty="0"/>
                        <a:t>compense</a:t>
                      </a:r>
                    </a:p>
                    <a:p>
                      <a:r>
                        <a:rPr lang="fr-FR" sz="2400" b="1" dirty="0"/>
                        <a:t>ni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b="1" dirty="0"/>
                        <a:t>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8267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5FC0D-ED8D-EC54-3B1F-09118A7F2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4E0B47-F74A-72FA-3755-0B61F3E85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52AAF42-2728-C7E9-3B55-F00D8FB220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cter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ve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compense</a:t>
                      </a:r>
                    </a:p>
                    <a:p>
                      <a:r>
                        <a:rPr lang="fr-FR" sz="2400" dirty="0"/>
                        <a:t>ni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7995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70AE8-C4FB-D1BD-56A5-6C7858ADB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2892B-3BD1-E28E-D453-37347C674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6511CF7-B0F0-BF1F-B160-0C43AD32BB9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93446" y="525162"/>
          <a:ext cx="6356633" cy="580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725">
                  <a:extLst>
                    <a:ext uri="{9D8B030D-6E8A-4147-A177-3AD203B41FA5}">
                      <a16:colId xmlns:a16="http://schemas.microsoft.com/office/drawing/2014/main" val="1526635070"/>
                    </a:ext>
                  </a:extLst>
                </a:gridCol>
                <a:gridCol w="3629908">
                  <a:extLst>
                    <a:ext uri="{9D8B030D-6E8A-4147-A177-3AD203B41FA5}">
                      <a16:colId xmlns:a16="http://schemas.microsoft.com/office/drawing/2014/main" val="3908515962"/>
                    </a:ext>
                  </a:extLst>
                </a:gridCol>
              </a:tblGrid>
              <a:tr h="472028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Avec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106642"/>
                  </a:ext>
                </a:extLst>
              </a:tr>
              <a:tr h="1952367"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ssin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ffet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</a:t>
                      </a:r>
                    </a:p>
                    <a:p>
                      <a:r>
                        <a:rPr lang="fr-FR" sz="2400" dirty="0"/>
                        <a:t>st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ppe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but</a:t>
                      </a:r>
                    </a:p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fense</a:t>
                      </a:r>
                    </a:p>
                    <a:p>
                      <a:r>
                        <a:rPr lang="fr-FR" sz="2400" dirty="0"/>
                        <a:t>col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gr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enqu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00392"/>
                  </a:ext>
                </a:extLst>
              </a:tr>
              <a:tr h="247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inf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ffrayer</a:t>
                      </a:r>
                    </a:p>
                    <a:p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nnemi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stime</a:t>
                      </a:r>
                    </a:p>
                    <a:p>
                      <a:r>
                        <a:rPr lang="fr-FR" sz="2400" dirty="0"/>
                        <a:t>fl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mmard</a:t>
                      </a:r>
                    </a:p>
                    <a:p>
                      <a:r>
                        <a:rPr lang="fr-FR" sz="2400" dirty="0"/>
                        <a:t>quer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lle</a:t>
                      </a:r>
                    </a:p>
                    <a:p>
                      <a:r>
                        <a:rPr lang="fr-FR" sz="2400" dirty="0"/>
                        <a:t>acc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pter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sp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cter</a:t>
                      </a:r>
                    </a:p>
                    <a:p>
                      <a:r>
                        <a:rPr lang="fr-FR" sz="2400" dirty="0"/>
                        <a:t>p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e</a:t>
                      </a:r>
                      <a:r>
                        <a:rPr lang="fr-FR" sz="2400" dirty="0"/>
                        <a:t>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part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union</a:t>
                      </a:r>
                    </a:p>
                    <a:p>
                      <a:r>
                        <a:rPr lang="fr-FR" sz="2400" dirty="0"/>
                        <a:t>cr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pe</a:t>
                      </a:r>
                    </a:p>
                    <a:p>
                      <a:r>
                        <a:rPr lang="fr-FR" sz="2400" dirty="0"/>
                        <a:t>pr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adolescent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fatigu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</a:p>
                    <a:p>
                      <a:r>
                        <a:rPr lang="fr-FR" sz="2400" dirty="0"/>
                        <a:t>m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re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400" dirty="0"/>
                        <a:t>ve</a:t>
                      </a:r>
                    </a:p>
                    <a:p>
                      <a:r>
                        <a:rPr lang="fr-FR" sz="2400" dirty="0"/>
                        <a:t>r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400" dirty="0"/>
                        <a:t>compense</a:t>
                      </a:r>
                    </a:p>
                    <a:p>
                      <a:r>
                        <a:rPr lang="fr-FR" sz="2400" dirty="0"/>
                        <a:t>ni</a:t>
                      </a:r>
                      <a:r>
                        <a:rPr lang="fr-FR" sz="24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400" dirty="0"/>
                        <a:t>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9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5361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61C455-8D49-FEB6-E550-D9F8FF749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A0E7F7-7363-31F7-6CB2-D6826BECD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Le blessé repère la bête</a:t>
            </a:r>
          </a:p>
        </p:txBody>
      </p:sp>
    </p:spTree>
    <p:extLst>
      <p:ext uri="{BB962C8B-B14F-4D97-AF65-F5344CB8AC3E}">
        <p14:creationId xmlns:p14="http://schemas.microsoft.com/office/powerpoint/2010/main" val="3231084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EBBD5A-3B0D-9A90-E793-0A5105CE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A87575B-5147-FC2D-B41C-FDB9D93703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812312"/>
              </p:ext>
            </p:extLst>
          </p:nvPr>
        </p:nvGraphicFramePr>
        <p:xfrm>
          <a:off x="2113280" y="1825623"/>
          <a:ext cx="5588000" cy="24335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760">
                  <a:extLst>
                    <a:ext uri="{9D8B030D-6E8A-4147-A177-3AD203B41FA5}">
                      <a16:colId xmlns:a16="http://schemas.microsoft.com/office/drawing/2014/main" val="1242323010"/>
                    </a:ext>
                  </a:extLst>
                </a:gridCol>
                <a:gridCol w="1889760">
                  <a:extLst>
                    <a:ext uri="{9D8B030D-6E8A-4147-A177-3AD203B41FA5}">
                      <a16:colId xmlns:a16="http://schemas.microsoft.com/office/drawing/2014/main" val="1423260241"/>
                    </a:ext>
                  </a:extLst>
                </a:gridCol>
                <a:gridCol w="1808480">
                  <a:extLst>
                    <a:ext uri="{9D8B030D-6E8A-4147-A177-3AD203B41FA5}">
                      <a16:colId xmlns:a16="http://schemas.microsoft.com/office/drawing/2014/main" val="430490467"/>
                    </a:ext>
                  </a:extLst>
                </a:gridCol>
              </a:tblGrid>
              <a:tr h="2433555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clater</a:t>
                      </a:r>
                    </a:p>
                    <a:p>
                      <a:r>
                        <a:rPr lang="fr-FR" sz="2000" dirty="0"/>
                        <a:t>d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plumer</a:t>
                      </a:r>
                    </a:p>
                    <a:p>
                      <a:r>
                        <a:rPr lang="fr-FR" sz="2000" dirty="0"/>
                        <a:t>r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fléchir</a:t>
                      </a:r>
                    </a:p>
                    <a:p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craser</a:t>
                      </a:r>
                    </a:p>
                    <a:p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preuve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si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cle</a:t>
                      </a:r>
                    </a:p>
                    <a:p>
                      <a:r>
                        <a:rPr lang="fr-FR" sz="2000" dirty="0"/>
                        <a:t>tr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fle</a:t>
                      </a:r>
                    </a:p>
                    <a:p>
                      <a:r>
                        <a:rPr lang="fr-FR" sz="2000" dirty="0"/>
                        <a:t>r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gle</a:t>
                      </a:r>
                    </a:p>
                    <a:p>
                      <a:r>
                        <a:rPr lang="fr-FR" sz="2000" dirty="0"/>
                        <a:t>m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tre</a:t>
                      </a:r>
                    </a:p>
                    <a:p>
                      <a:r>
                        <a:rPr lang="fr-FR" sz="2000" dirty="0"/>
                        <a:t>ch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fen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000" dirty="0"/>
                        <a:t>tre</a:t>
                      </a:r>
                    </a:p>
                    <a:p>
                      <a:r>
                        <a:rPr lang="fr-FR" sz="2000" dirty="0"/>
                        <a:t>anc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000" dirty="0"/>
                        <a:t>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34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78976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A3934-5757-4C46-2666-9332460CC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4A559-6558-447D-7A2F-7F6328055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B455FA0-8754-3DB4-26E6-54B72B597D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135818"/>
              </p:ext>
            </p:extLst>
          </p:nvPr>
        </p:nvGraphicFramePr>
        <p:xfrm>
          <a:off x="2113280" y="1825623"/>
          <a:ext cx="5588000" cy="24335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760">
                  <a:extLst>
                    <a:ext uri="{9D8B030D-6E8A-4147-A177-3AD203B41FA5}">
                      <a16:colId xmlns:a16="http://schemas.microsoft.com/office/drawing/2014/main" val="1242323010"/>
                    </a:ext>
                  </a:extLst>
                </a:gridCol>
                <a:gridCol w="1889760">
                  <a:extLst>
                    <a:ext uri="{9D8B030D-6E8A-4147-A177-3AD203B41FA5}">
                      <a16:colId xmlns:a16="http://schemas.microsoft.com/office/drawing/2014/main" val="1423260241"/>
                    </a:ext>
                  </a:extLst>
                </a:gridCol>
                <a:gridCol w="1808480">
                  <a:extLst>
                    <a:ext uri="{9D8B030D-6E8A-4147-A177-3AD203B41FA5}">
                      <a16:colId xmlns:a16="http://schemas.microsoft.com/office/drawing/2014/main" val="430490467"/>
                    </a:ext>
                  </a:extLst>
                </a:gridCol>
              </a:tblGrid>
              <a:tr h="1216778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c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fr-FR" sz="2000" dirty="0"/>
                        <a:t>ater</a:t>
                      </a:r>
                    </a:p>
                    <a:p>
                      <a:r>
                        <a:rPr lang="fr-FR" sz="2000" dirty="0"/>
                        <a:t>d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p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fr-FR" sz="2000" dirty="0"/>
                        <a:t>umer</a:t>
                      </a:r>
                    </a:p>
                    <a:p>
                      <a:r>
                        <a:rPr lang="fr-FR" sz="2000" dirty="0"/>
                        <a:t>r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f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fr-FR" sz="2000" dirty="0"/>
                        <a:t>échir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si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c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fr-FR" sz="2000" dirty="0"/>
                        <a:t>e</a:t>
                      </a:r>
                    </a:p>
                    <a:p>
                      <a:r>
                        <a:rPr lang="fr-FR" sz="2000" dirty="0"/>
                        <a:t>tr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f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fr-FR" sz="2000" dirty="0"/>
                        <a:t>e</a:t>
                      </a:r>
                    </a:p>
                    <a:p>
                      <a:r>
                        <a:rPr lang="fr-FR" sz="2000" dirty="0"/>
                        <a:t>r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g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fr-FR" sz="20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34483"/>
                  </a:ext>
                </a:extLst>
              </a:tr>
              <a:tr h="1216778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c</a:t>
                      </a:r>
                      <a:r>
                        <a:rPr lang="fr-FR" sz="2000" b="1" dirty="0">
                          <a:solidFill>
                            <a:srgbClr val="00B050"/>
                          </a:solidFill>
                        </a:rPr>
                        <a:t>r</a:t>
                      </a:r>
                      <a:r>
                        <a:rPr lang="fr-FR" sz="2000" dirty="0"/>
                        <a:t>aser</a:t>
                      </a:r>
                    </a:p>
                    <a:p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é</a:t>
                      </a:r>
                      <a:r>
                        <a:rPr lang="fr-FR" sz="2000" dirty="0"/>
                        <a:t>p</a:t>
                      </a:r>
                      <a:r>
                        <a:rPr lang="fr-FR" sz="2000" b="1" dirty="0">
                          <a:solidFill>
                            <a:srgbClr val="00B050"/>
                          </a:solidFill>
                        </a:rPr>
                        <a:t>r</a:t>
                      </a:r>
                      <a:r>
                        <a:rPr lang="fr-FR" sz="2000" dirty="0"/>
                        <a:t>euve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m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t</a:t>
                      </a:r>
                      <a:r>
                        <a:rPr lang="fr-FR" sz="2000" b="1" dirty="0">
                          <a:solidFill>
                            <a:srgbClr val="00B050"/>
                          </a:solidFill>
                        </a:rPr>
                        <a:t>r</a:t>
                      </a:r>
                      <a:r>
                        <a:rPr lang="fr-FR" sz="2000" dirty="0"/>
                        <a:t>e</a:t>
                      </a:r>
                    </a:p>
                    <a:p>
                      <a:r>
                        <a:rPr lang="fr-FR" sz="2000" dirty="0"/>
                        <a:t>ch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è</a:t>
                      </a:r>
                      <a:r>
                        <a:rPr lang="fr-FR" sz="2000" dirty="0"/>
                        <a:t>v</a:t>
                      </a:r>
                      <a:r>
                        <a:rPr lang="fr-FR" sz="2000" b="1" dirty="0">
                          <a:solidFill>
                            <a:srgbClr val="00B050"/>
                          </a:solidFill>
                        </a:rPr>
                        <a:t>r</a:t>
                      </a:r>
                      <a:r>
                        <a:rPr lang="fr-FR" sz="2000" dirty="0"/>
                        <a:t>e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fen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000" dirty="0"/>
                        <a:t>t</a:t>
                      </a:r>
                      <a:r>
                        <a:rPr lang="fr-FR" sz="2000" b="1" dirty="0">
                          <a:solidFill>
                            <a:srgbClr val="00B050"/>
                          </a:solidFill>
                        </a:rPr>
                        <a:t>r</a:t>
                      </a:r>
                      <a:r>
                        <a:rPr lang="fr-FR" sz="2000" dirty="0"/>
                        <a:t>e</a:t>
                      </a:r>
                    </a:p>
                    <a:p>
                      <a:r>
                        <a:rPr lang="fr-FR" sz="2000" dirty="0"/>
                        <a:t>anc</a:t>
                      </a:r>
                      <a:r>
                        <a:rPr lang="fr-FR" sz="2000" b="1" dirty="0">
                          <a:solidFill>
                            <a:schemeClr val="accent1"/>
                          </a:solidFill>
                        </a:rPr>
                        <a:t>ê</a:t>
                      </a:r>
                      <a:r>
                        <a:rPr lang="fr-FR" sz="2000" dirty="0"/>
                        <a:t>t</a:t>
                      </a:r>
                      <a:r>
                        <a:rPr lang="fr-FR" sz="2000" b="1" dirty="0">
                          <a:solidFill>
                            <a:srgbClr val="00B050"/>
                          </a:solidFill>
                        </a:rPr>
                        <a:t>r</a:t>
                      </a:r>
                      <a:r>
                        <a:rPr lang="fr-FR" sz="2000" dirty="0"/>
                        <a:t>e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138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2805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C17D8B-8A9D-1052-C668-D5BD11589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7F18F2-F32D-64C2-94C8-D897EC8C9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4" name="Image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662" y="1720691"/>
            <a:ext cx="2644676" cy="341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582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538B22-91F0-36D7-3D6A-D01F2515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92A86C-D372-89E1-0F5A-AC3A4797E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1619250"/>
            <a:ext cx="9963150" cy="36195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 accents</a:t>
            </a: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Pourquoi, parfois, on peut noter les sons </a:t>
            </a: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[e] et </a:t>
            </a: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[</a:t>
            </a:r>
            <a:r>
              <a:rPr lang="fr-FR" sz="20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 tooltip="API ɛ"/>
              </a:rPr>
              <a:t>ɛ</a:t>
            </a:r>
            <a:r>
              <a:rPr lang="fr-F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 sans mettre un accent ?</a:t>
            </a: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 met un accent sur le -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quand il ne fait pas le son [ø]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     for</a:t>
            </a:r>
            <a:r>
              <a:rPr lang="fr-FR" sz="2000" b="1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ê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 - r</a:t>
            </a:r>
            <a:r>
              <a:rPr lang="fr-FR" sz="2000" b="1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gulier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sauf qu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’on ne met pas d’accent sur le -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quand il est suivi de 2 (ou 3) consonnes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     for</a:t>
            </a:r>
            <a:r>
              <a:rPr lang="fr-FR" sz="2000" b="1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ier – fen</a:t>
            </a:r>
            <a:r>
              <a:rPr lang="fr-FR" sz="2000" b="1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à moins que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seconde consonne soit un -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ou un -</a:t>
            </a:r>
            <a:r>
              <a:rPr lang="fr-F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-.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		   r</a:t>
            </a:r>
            <a:r>
              <a:rPr lang="fr-FR" sz="2000" b="1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è</a:t>
            </a:r>
            <a:r>
              <a:rPr lang="fr-FR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</a:t>
            </a:r>
            <a:r>
              <a:rPr lang="fr-FR" sz="200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 - fen</a:t>
            </a:r>
            <a:r>
              <a:rPr lang="fr-FR" sz="2000" b="1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ê</a:t>
            </a:r>
            <a:r>
              <a:rPr lang="fr-FR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fr-FR" sz="2000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92017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823FE7-5DBB-7C44-AE24-D478EA0F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EC8A31-D16B-16D6-3356-64890A523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>
                <a:solidFill>
                  <a:srgbClr val="FF0000"/>
                </a:solidFill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25323811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0F3D1-39B1-F432-DEDE-B6CB7CAD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AAAEA6-46D0-2F40-B310-D125DCCA9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</a:t>
            </a:r>
            <a:r>
              <a:rPr lang="fr-FR" sz="2000" dirty="0"/>
              <a:t>chef – miel - bec</a:t>
            </a:r>
          </a:p>
        </p:txBody>
      </p:sp>
    </p:spTree>
    <p:extLst>
      <p:ext uri="{BB962C8B-B14F-4D97-AF65-F5344CB8AC3E}">
        <p14:creationId xmlns:p14="http://schemas.microsoft.com/office/powerpoint/2010/main" val="13872190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ADAC2-E423-26EE-158C-AF1D3E4C7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45FC1-F4F2-0541-BE7F-10BD14B5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3AE724-B4DC-ED61-0018-9FDAEF0B2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</a:t>
            </a:r>
            <a:r>
              <a:rPr lang="fr-FR" sz="2000" dirty="0"/>
              <a:t>chef – miel – bec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		perfection 	règlement</a:t>
            </a:r>
          </a:p>
        </p:txBody>
      </p:sp>
    </p:spTree>
    <p:extLst>
      <p:ext uri="{BB962C8B-B14F-4D97-AF65-F5344CB8AC3E}">
        <p14:creationId xmlns:p14="http://schemas.microsoft.com/office/powerpoint/2010/main" val="13992489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2B504-CF6D-2ECD-0FF8-699FF9BA0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8ADC7-5B63-E95E-CFD3-96873FFA0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D7C24F-1F40-052F-58D5-AB5EB08F4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</a:t>
            </a:r>
            <a:r>
              <a:rPr lang="fr-FR" sz="2000" dirty="0"/>
              <a:t>chef – miel – bec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		per-fec-tion 	rè-gle-ment</a:t>
            </a:r>
          </a:p>
        </p:txBody>
      </p:sp>
    </p:spTree>
    <p:extLst>
      <p:ext uri="{BB962C8B-B14F-4D97-AF65-F5344CB8AC3E}">
        <p14:creationId xmlns:p14="http://schemas.microsoft.com/office/powerpoint/2010/main" val="11030278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D39F69-167A-CDA4-B079-7EB815677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16C5AB-0A9B-AF55-04F1-DBAC7E710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sz="2000" dirty="0"/>
              <a:t>hennir   terreur   essai</a:t>
            </a:r>
          </a:p>
        </p:txBody>
      </p:sp>
    </p:spTree>
    <p:extLst>
      <p:ext uri="{BB962C8B-B14F-4D97-AF65-F5344CB8AC3E}">
        <p14:creationId xmlns:p14="http://schemas.microsoft.com/office/powerpoint/2010/main" val="4499257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627F46-61D2-833A-2895-29F341BED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358597-E5A2-4C5F-C8A8-98DF9B330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</a:t>
            </a:r>
            <a:r>
              <a:rPr lang="fr-FR" sz="3200" b="1" dirty="0">
                <a:solidFill>
                  <a:schemeClr val="accent2"/>
                </a:solidFill>
              </a:rPr>
              <a:t>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12740450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6DE179-1A6E-F099-F345-FC5AB61D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E1FD4E8-8D1A-88EA-ACAD-1F256D6D3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5836" y="1298170"/>
            <a:ext cx="10027914" cy="4878793"/>
          </a:xfrm>
        </p:spPr>
      </p:pic>
    </p:spTree>
    <p:extLst>
      <p:ext uri="{BB962C8B-B14F-4D97-AF65-F5344CB8AC3E}">
        <p14:creationId xmlns:p14="http://schemas.microsoft.com/office/powerpoint/2010/main" val="19734049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0DFD5-B0CF-540C-19EC-DA16CA7DF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BD5D6E4-8C3A-AB69-DD58-E7C7704FE4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064418"/>
            <a:ext cx="10611140" cy="4729163"/>
          </a:xfrm>
        </p:spPr>
      </p:pic>
    </p:spTree>
    <p:extLst>
      <p:ext uri="{BB962C8B-B14F-4D97-AF65-F5344CB8AC3E}">
        <p14:creationId xmlns:p14="http://schemas.microsoft.com/office/powerpoint/2010/main" val="40395530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D99E0-5CBC-EFAB-2CAB-C5AFC48A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FD3A0E3-2B6B-0E86-8691-B3530105B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000039"/>
            <a:ext cx="10515600" cy="3849106"/>
          </a:xfrm>
        </p:spPr>
      </p:pic>
    </p:spTree>
    <p:extLst>
      <p:ext uri="{BB962C8B-B14F-4D97-AF65-F5344CB8AC3E}">
        <p14:creationId xmlns:p14="http://schemas.microsoft.com/office/powerpoint/2010/main" val="14503611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5E8C7B-9921-3F39-5D1F-C19E05B9C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3BA3E41-AC29-40CA-A220-7314C2B8E6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470602"/>
            <a:ext cx="10515600" cy="3916796"/>
          </a:xfrm>
        </p:spPr>
      </p:pic>
    </p:spTree>
    <p:extLst>
      <p:ext uri="{BB962C8B-B14F-4D97-AF65-F5344CB8AC3E}">
        <p14:creationId xmlns:p14="http://schemas.microsoft.com/office/powerpoint/2010/main" val="27925261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D4239E-2D90-B7F8-39A5-C4CFB9148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9579F3-FDF8-6247-50B7-CAFE70ABB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Complète les mots :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d…s…spoir  –  d…t…ctive  –  h…rbe  –  l…vre  –  m…che  –  pr…c…pte  –  r…pondre – 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r…pr…ssion –  r…sp…cter  –  r…sponsable  –  t…rrain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72639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2B440-E527-73AC-2C8A-4BF96A1C6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C2E270-463B-00B2-F7B8-D715B75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A8CCDF-5A05-98ED-FA22-E3881C65F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Complète les mots :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fr-FR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spoir  –  d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fr-FR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ctive  –  h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rbe  –  l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è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vre  –  m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è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che  –  pr</a:t>
            </a:r>
            <a:r>
              <a:rPr lang="fr-FR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fr-FR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pte  –  r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pondre – 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</a:t>
            </a:r>
            <a:r>
              <a:rPr lang="fr-FR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ssion –  r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</a:t>
            </a:r>
            <a:r>
              <a:rPr lang="fr-FR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cter  –  r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sponsable  –  t</a:t>
            </a:r>
            <a:r>
              <a:rPr lang="fr-FR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rrain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89001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65C25B-E43A-4DCF-450E-ED59DA87B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08DC3D-6375-D590-D894-E980445E7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4. Dictée</a:t>
            </a:r>
          </a:p>
          <a:p>
            <a:pPr marL="0" indent="0">
              <a:buNone/>
            </a:pPr>
            <a:r>
              <a:rPr lang="fr-FR" sz="2400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7239798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3E9C1-D1F7-6457-427E-97F464915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2FE7EF-C973-D7A8-2BD6-A72C0F724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386354-9D04-EB6D-0035-7FB0F9349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4. Dictée</a:t>
            </a:r>
          </a:p>
          <a:p>
            <a:pPr marL="0" indent="0">
              <a:buNone/>
            </a:pPr>
            <a:r>
              <a:rPr lang="fr-FR" sz="2400" dirty="0"/>
              <a:t>… 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une espérance, une inspection, mièvre, la fièvre, une terreur, déterrer, déclouer, échouer, un week-end estival, compresser </a:t>
            </a:r>
            <a:r>
              <a:rPr lang="fr-FR" sz="2400" dirty="0"/>
              <a:t>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8605000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3523</Words>
  <Application>Microsoft Macintosh PowerPoint</Application>
  <PresentationFormat>Grand écran</PresentationFormat>
  <Paragraphs>1041</Paragraphs>
  <Slides>68</Slides>
  <Notes>68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68</vt:i4>
      </vt:variant>
    </vt:vector>
  </HeadingPairs>
  <TitlesOfParts>
    <vt:vector size="73" baseType="lpstr">
      <vt:lpstr>Arial</vt:lpstr>
      <vt:lpstr>Calibri</vt:lpstr>
      <vt:lpstr>Calibri Light</vt:lpstr>
      <vt:lpstr>Times New Roman</vt:lpstr>
      <vt:lpstr>Thème Office</vt:lpstr>
      <vt:lpstr>Les sons du E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 </vt:lpstr>
      <vt:lpstr> </vt:lpstr>
      <vt:lpstr> 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15</cp:revision>
  <cp:lastPrinted>2026-05-02T14:13:31Z</cp:lastPrinted>
  <dcterms:created xsi:type="dcterms:W3CDTF">2026-04-29T14:27:55Z</dcterms:created>
  <dcterms:modified xsi:type="dcterms:W3CDTF">2026-05-02T14:13:39Z</dcterms:modified>
</cp:coreProperties>
</file>