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90" r:id="rId4"/>
    <p:sldId id="258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60" r:id="rId23"/>
    <p:sldId id="259" r:id="rId24"/>
    <p:sldId id="280" r:id="rId25"/>
    <p:sldId id="279" r:id="rId26"/>
    <p:sldId id="281" r:id="rId27"/>
    <p:sldId id="282" r:id="rId28"/>
    <p:sldId id="283" r:id="rId29"/>
    <p:sldId id="284" r:id="rId30"/>
    <p:sldId id="285" r:id="rId31"/>
    <p:sldId id="286" r:id="rId32"/>
    <p:sldId id="289" r:id="rId33"/>
    <p:sldId id="287" r:id="rId34"/>
    <p:sldId id="288" r:id="rId3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94"/>
    <p:restoredTop sz="75843"/>
  </p:normalViewPr>
  <p:slideViewPr>
    <p:cSldViewPr snapToGrid="0">
      <p:cViewPr varScale="1">
        <p:scale>
          <a:sx n="67" d="100"/>
          <a:sy n="67" d="100"/>
        </p:scale>
        <p:origin x="14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AA079-7A42-614E-9921-D2BBF13EFC08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722D00-ED9F-524C-831F-8421B72BA1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01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i="1" dirty="0">
                <a:solidFill>
                  <a:schemeClr val="tx1"/>
                </a:solidFill>
                <a:latin typeface="+mn-lt"/>
              </a:rPr>
              <a:t>LETTRES ET MOTS PARTICULIERS – </a:t>
            </a:r>
            <a:r>
              <a:rPr lang="fr-FR" sz="1200" b="0" i="1" dirty="0">
                <a:solidFill>
                  <a:schemeClr val="tx1"/>
                </a:solidFill>
                <a:latin typeface="+mn-lt"/>
              </a:rPr>
              <a:t>Valeurs de la lettre –</a:t>
            </a:r>
            <a:r>
              <a:rPr lang="fr-FR" sz="1200" b="0" i="0" dirty="0">
                <a:solidFill>
                  <a:schemeClr val="tx1"/>
                </a:solidFill>
                <a:latin typeface="+mn-lt"/>
              </a:rPr>
              <a:t>s</a:t>
            </a:r>
          </a:p>
          <a:p>
            <a:r>
              <a:rPr lang="fr-FR" sz="1200" b="1" i="1" dirty="0">
                <a:solidFill>
                  <a:schemeClr val="tx1"/>
                </a:solidFill>
                <a:latin typeface="+mn-lt"/>
              </a:rPr>
              <a:t>Leçon CM2-13 : À quoi sert la lettre </a:t>
            </a:r>
            <a:r>
              <a:rPr lang="fr-FR" sz="1200" b="0" i="0" dirty="0">
                <a:solidFill>
                  <a:schemeClr val="tx1"/>
                </a:solidFill>
                <a:latin typeface="+mn-lt"/>
              </a:rPr>
              <a:t>–s </a:t>
            </a:r>
            <a:r>
              <a:rPr lang="fr-FR" sz="1200" b="1" i="1" dirty="0">
                <a:solidFill>
                  <a:schemeClr val="tx1"/>
                </a:solidFill>
                <a:latin typeface="+mn-lt"/>
              </a:rPr>
              <a:t>?</a:t>
            </a:r>
          </a:p>
          <a:p>
            <a:endParaRPr lang="fr-FR" sz="1200" b="1" i="1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Certaines diapositives ont été dupliquées afin de scinder le commentaire du mode présentateur lorsque le propos est long. Cela vous permettra de poursuivre vos explications de manière plus fluide.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b="1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809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PHASE 1 Enrôlement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Est-ce que vous reconnaissez ce texte ? »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Il ressemble à celui qu’on avait vu dans la collecte de -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e,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mais il est un peu différent et il y a un morceau en plus.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À votre avis, que va-t-on faire aujourd’hui ? »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On va s’intéresser à la lettre -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puisque tu l’as mise en rouge.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584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AFFF3-DF8C-1421-852B-E8CA1B1B9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E0F933-07EA-97C8-C3CA-5872605022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7C4C60-FCBA-18BF-F7F8-7361771BB2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À quoi sert cette lettre, à votre avis ? »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Réponses possibles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Parfois elle apporte une information : elle peut être la marque du pluriel. Grâce à elle, on peut savoir s’il y en a plusieurs.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Elle note aussi des sons : [s] ou [z].	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D’autres fois, on ne sait pas à quoi elle sert, elle fait partie du mot 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autrefois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puis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…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Plus rarement 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C’est la marque de la personne 2 du verbe. On la voit dans la marque de la personne 4 du verbe.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Elle change la prononciation d’un mot :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les 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ou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des.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Elle marque le rapport avec une famille de mots :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entasser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-…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Annoncer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On va regarder ça précisément. On va regarder quelles sont les différentes valeurs de la lettre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 »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5C97D0-4061-A479-C2D4-D86267627A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8233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PHASE 2 – </a:t>
            </a:r>
            <a:r>
              <a:rPr lang="fr-FR" sz="1200" b="1" i="1" kern="100" dirty="0"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Observation et Classement</a:t>
            </a:r>
            <a:r>
              <a:rPr lang="fr-FR" sz="1200" b="1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Identification des valeurs sonores et grammaticales de base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Distribuer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le texte, le tableau et les mots à classer (cf.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Fiche photocopiable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).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Donner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 « Réfléchissez individuellement. Ensuite, nous allons placer collectivement les mots. Vous compléterez votre tableau au fur et à mesure. 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0036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81C77-1EA5-C703-229A-A1499249B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812985F-5974-624A-C5DE-149FB27380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DF8DC8F-B03C-4F0D-1C8A-780197152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À quoi sert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 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 rouge dans ce mot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? Dans quelle case du tableau va-t-on mettre ce mot ? 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Il appartient au mot. Il fait le son [s]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11EB9A-9E40-ACD2-EF02-EE3AC21E49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6041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0485B-52CD-092B-88E1-07F5CCC15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FC59897-37EB-4AA3-EF4A-48964F4C17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A269772-E487-F9E3-4CC3-A72725EB34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À quoi sert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 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 rouge dans ce mot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? Dans quelle case du tableau va-t-on mettre ce mot ? 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Il appartient au mot, au radical du verbe. Il fait le sont [z] parce qu’il est entre deux voyelles.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A5F54C-A08C-9404-2121-110638F6D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755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B48AD-9371-C1AC-CF96-B8E7DEEEE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570218-49DE-B53D-8B36-A174BB8274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339BAF-49A3-2FBE-226D-E163E85CC1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À quoi sert les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 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 rouge dans ce mot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? Dans quelle case du tableau va-t-on mettre ce mot ? 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Ils appartiennent au mot. Ils font le son [s]. Il y en a deux parce que sinon, ça ferait le son [z] comme dans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dépose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5CCE774-556F-F5AD-97A7-6F9D94EA7C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587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1DB32-D6FB-0387-4681-B0C360E7A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92DD7BC-D8B9-7CB6-ADAA-D09FFD8B2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E4B5575-9288-4047-16F1-898850CB72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À quoi sert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 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 rouge dans ce mot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? Dans quelle case du tableau va-t-on mettre ce mot ? 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 ne fait pas de son. Il n’appartient pas au mot, il note le pluriel qu’il faut parce que le mot est accordé avec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nageoires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29B10D-6006-10AD-768D-EB880B492B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58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3C0DC-2E79-D59C-5123-BF7BF0788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FD950FC-2A2D-A4D5-6C7A-FFB4F4A37E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FE5D52-ADCB-46EC-1CEA-D663A425BA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À quoi sert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 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 rouge dans ce mot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? Dans quelle case du tableau va-t-on mettre ce mot ? 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 appartient au mot, mais il ne fait pas de son. Il indique que le mot appartient à une famille de mots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dossier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dossard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…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BD78E43-D6EA-7A49-C622-71AD2B0ED7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820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2646F-8EA5-9B7A-088E-6F7499CB4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4BA146-8EF7-B2BE-97AD-AB4C8421D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7CC1D6-4D41-BDD1-1186-BF8E538631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À quoi sert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 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 rouge dans ce mot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? Dans quelle case du tableau va-t-on mettre ce mot ? 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Il appartient au mot. Avec la lettre -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-, il fait le son [s]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93F65B-B93F-D8CB-EC17-CF8F2CBC41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815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B6276-553C-B008-220B-1827CCCB4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336C2D-5CBB-C57C-A9B2-71B074DD60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527AFA-29C2-D822-C6DB-1B3853FB8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À quoi sert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 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 rouge dans ce mot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? Dans quelle case du tableau va-t-on mettre ce mot ? 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 appartient au mot, mais on ne sait pas à quoi il sert.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281E72-147B-EB34-0E1B-9DB0006AA8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1139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C3460-81E1-D87D-B225-63CBACC91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B03C963-F6CA-902F-6A58-99C6079838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EE23D0D-0708-8E76-FF11-75299D74B6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À quoi sert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 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 rouge dans ce mot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? Dans quelle case du tableau va-t-on mettre ce mot ? 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 n’appartient pas au mot, il marque la personne 2 du verbe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mettre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B4AE7A-8CE8-A1B1-ACEF-11E60BDD36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06047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42847-9F45-4204-CD3C-FE80ACD25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AFC912-F4C0-9165-FE70-AD05786D10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DB1649-5E9D-EE4D-AF13-1922D0B198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À quoi sert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 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 rouge dans ce mot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? Dans quelle case du tableau va-t-on mettre ce mot ? 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 appartient au mot, mais on ne sait pas à quoi il sert.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E628F2-7BC2-7D0B-E237-2CFC78AE86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4167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651F1-63A2-D37D-A850-269C304EF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29F06BB-D7FB-FA13-F5F3-7B53D0DED0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5C31A8-978B-FB38-2AB6-9B15E21C4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À quoi sert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 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 rouge dans ce mot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? Dans quelle case du tableau va-t-on mettre ce mot ? 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 appartient au mot, mais on ne sait pas à quoi il sert.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8CCBF0-54AA-AAF0-A15C-4126D196DC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13170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9727D-4F25-7C04-662B-C51AF8BAD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68D2995-A741-71E3-942B-1261AE63DA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E8FAD8-D44D-5FBB-0AFD-F9655E8A5E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À quoi sert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 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 rouge dans ce mot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? Dans quelle case du tableau va-t-on mettre ce mot ? 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 n’appartient pas au mot, il marque le pluriel parce que ce déterminant est accordé avec le nom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nageoires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 En même temps, il fait le son [e] avec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-.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2A124D-4E58-7026-A953-5C0FEF48F3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6349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4386E-C271-2DB0-26EE-DBC17B0BD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6957B17-D2EB-4366-3FC9-BDD7AADEC8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064D55-F541-CAEE-FE09-8268AC007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À quoi sert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 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 rouge dans ce mot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? Dans quelle case du tableau va-t-on mettre ce mot ? 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Il appartient au mot, il écrit le son [s]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727054-F429-D655-38E2-728A0A52F9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2705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C2CCB-A3E9-0C5F-C37A-8943AD4D6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3FC7147-EE42-A3FF-65BA-A6C99EEFC1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50E0F0-81D2-CF7C-0C3D-209779707E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: « À quoi sert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 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en rouge dans ce mot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? Dans quelle case du tableau va-t-on mettre ce mot ? 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Il appartient au mot, mais on ne sait pas à quoi il sert.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B9D928-A5E8-A4C2-BEF9-C0939167D0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75851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2E7B7-6259-456D-0002-28DA6E78F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62AED0-3FE4-FE73-8564-F704C4753A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75DE4A-2CE1-A5C3-8BD3-0BB9270132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>
                <a:effectLst/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3AF33E-4FE9-23E4-5C56-94A47E54AD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6111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PHASE 3 – </a:t>
            </a:r>
            <a:r>
              <a:rPr lang="fr-FR" sz="1200" b="1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Observation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Identification d’un usage ancien, reste de l’ancien français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Qu’est-ce que désignent ces noms ? » [on peut afficher un fond de carte]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Ils désignent des villes.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 Pourquoi est-ce que j’affiche ces noms de villes 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On voit que certains noms de villes se terminent par un -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qu’on n’entend pas.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 À quoi sert ce –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On ne sait pas.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30281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Demander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</a:t>
            </a: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 Qu’est-ce que j’affiche 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Des noms traditionnels pour les garçons.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 À quoi sert ce -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qu’on n’entend pas ? »</a:t>
            </a:r>
          </a:p>
          <a:p>
            <a:pPr algn="just"/>
            <a:r>
              <a:rPr lang="fr-FR" sz="1200" u="sng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Réponse attendue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On ne sait pas.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31510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BEFB1-6BA1-8409-48C9-169BFAA00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EF14D-85BD-C2D9-D7CA-BF46686D2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ED6570A-FAA0-DC2F-E9D0-8220FC594D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Expliquer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: « Beaucoup de noms de villes ou de prénoms traditionnels se terminent par un -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qui ne sert à rien. Dans l’ancienne langue, au Moyen-Âge, on mettait un -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au sujet singulier masculin comme aujourd’hui on met un -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au pluriel. C’est ce -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qui marquait le sujet qui a été conservé pour certains noms de ville et pour certains prénoms : sans doute que ces noms étaient les sujets des phrases plus souvent que des compléments... Mais ça n’a pas été réfléchi, le -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n’a pas été gardé pour tous les noms de ville et tous les prénoms.  Il n’y a pas de règle : il faut le savoir de mémoire. »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C45D93-EFA8-3814-BAB1-52C84CF8EB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0004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6B5BB-3469-5BFF-AAC2-51B478768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F8B443-5092-F55A-B255-E3DE9E553E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B602AC9-7EAB-4469-9108-A34ACE71BE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2BA2D4-803F-3F0C-C88B-448BC4C7E9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07692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Reformuler avec les élèves ce qui a été appris / revu.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endParaRPr lang="fr-FR" sz="1200" dirty="0">
              <a:solidFill>
                <a:schemeClr val="tx1"/>
              </a:solidFill>
              <a:effectLst/>
              <a:latin typeface="+mn-lt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« 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Dans cette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Collecte du -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s, on a revu ou appris que la lettre -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sert à plusieurs choses 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elle note des sons :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Le s de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stagiaire 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ou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blessées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Le s de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dépose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elle change la prononciation de certains déterminants :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ses.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elle s’associe avec -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dans certains mots comme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inconsciente.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parfois elle apporte une information : elle peut être la marque du pluriel pour le déterminant et l’adjectif.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elle sert à se rappeler qu’un mot fait partie d’une famille de mots :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comme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dossier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elle sert à marquer les personnes de conjugaison, par exemple la personne 2 (tu). 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elle servait à marquer la position de sujet de certains noms de ville ou prénoms traditionnels.</a:t>
            </a: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d’autres fois, on ne sait pas à quoi elle sert, elle fait partie du mot :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mais. </a:t>
            </a:r>
            <a:r>
              <a:rPr lang="fr-FR" sz="1200" i="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06867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4675F-EC92-ED32-383B-FB748E2BD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4CFECF-0A4B-E081-55C9-E149A49902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CD08C1F-6151-E201-B351-FD78A6FE71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Annoncer </a:t>
            </a:r>
            <a:r>
              <a:rPr lang="fr-FR" dirty="0"/>
              <a:t>: « Cette trace nous servira d’aide-mémoire.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A25BA3-4762-9E5D-95E5-3311880B40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1195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38139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4307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Aristobule a raison :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signale bien le pluriel donc le nom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bois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doit recevoir la marque du pluriel.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Là où Aristobule se trompe, c’est que le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de bois n’est pas ici la marque du pluriel. Le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appartient ici au mot, il indique l’appartenance à une famille de mots (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bois, déboiser, boiserie…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 Comme le nom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bois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 déjà un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inutile de lui rajouter la marque du pluriel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3618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9487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Sors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est un verbe (premier mot du groupe du verbe) conjugué au présent. Il s’accorde avec le pronom sujet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je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de personne 1. Il prend donc la marque de personne 1 au présent,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(verbe en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-s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fr-FR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fatiguées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est un adjectif (mot qui dit comment étaient les amies). Avec le verbe </a:t>
            </a:r>
            <a:r>
              <a:rPr lang="fr-FR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être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l’adjectif est un attribut et il s’accorde avec le sujet </a:t>
            </a:r>
            <a:r>
              <a:rPr lang="fr-FR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 amies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 amies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est au pluriel, donc l’adjectif prend la marque du pluriel </a:t>
            </a:r>
            <a:r>
              <a:rPr lang="fr-FR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93813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5650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3395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On peut admettre que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de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plus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soit considéré comme marque de famille de mots, à cause de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plusieurs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21207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Donner le mot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louveteau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 loup et la louve nous regardent. On a peur. Ils ont finalement retrouvé leurs petits louveteaux.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kern="10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Points </a:t>
            </a:r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à traiter à </a:t>
            </a:r>
            <a:r>
              <a:rPr lang="fr-FR" sz="1200" kern="10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privilégier :</a:t>
            </a:r>
          </a:p>
          <a:p>
            <a:pPr algn="just"/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accord dans le GN (D/A/N, D/N/A)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déterminant numéral,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leur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pluriel en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-x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accord S/V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sujet : deux GN coordonnés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présent, passé composé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substitut </a:t>
            </a: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on / ont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6018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AA787-D735-B2C9-E811-E9B10764C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93A01B5-2C71-F9AC-42C0-FDE374E38A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7B7D4F3-829F-075D-4DA0-AA1D6498A3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4. Points à traiter à privilégier :</a:t>
            </a:r>
          </a:p>
          <a:p>
            <a:pPr algn="just"/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accord dans le GN (D/A/N, D/N/A)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déterminant numéral,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leur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pluriel en </a:t>
            </a:r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-x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accord S/V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sujet : deux GN coordonnés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présent, passé composé</a:t>
            </a:r>
          </a:p>
          <a:p>
            <a:pPr algn="just"/>
            <a:r>
              <a:rPr lang="fr-FR" sz="12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substitut </a:t>
            </a:r>
          </a:p>
          <a:p>
            <a:pPr algn="just"/>
            <a:r>
              <a:rPr lang="fr-FR" sz="1200" i="1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on / ont</a:t>
            </a:r>
            <a:endParaRPr lang="fr-FR" sz="1200" kern="1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C2660C-C3D0-91C1-99EE-E153423C86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22D00-ED9F-524C-831F-8421B72BA1A0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4303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9005C4-DDEE-3842-9160-826D3CAE9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7659CC0-9FC7-2160-169E-8ACC1142B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8CA790-7A40-E057-4AFC-2A7A5E1BF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C4A6-0EBB-AF4C-91BF-3257B525A095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413321-9CE8-765A-17BE-E0C744B36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5E7482-C55C-DED9-8419-860016FF9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3D54-0FE3-0C4A-AC88-D25CC0806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53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9761E7-A491-76C9-6ED3-3746B33F7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988E29-8820-1131-0AE9-375C25C65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D68540-4FED-EB83-6C37-ECB70D1EA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C4A6-0EBB-AF4C-91BF-3257B525A095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D6A077-E3CF-FCFF-885E-913ED3AE9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2F449B-DF93-CFDB-622F-CA68044E1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3D54-0FE3-0C4A-AC88-D25CC0806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5662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A068A7-676C-8DD0-28E9-111CA2204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89530B1-7B85-DE4C-97FB-AB34E1B52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E01DAB-3F00-03FD-7851-BBE48CD21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C4A6-0EBB-AF4C-91BF-3257B525A095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E24898-A33B-CB44-34EF-C895496B3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CD65A0-836D-A58E-E995-8F902AC59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3D54-0FE3-0C4A-AC88-D25CC0806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6105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5D66BA-F55C-D54B-532F-6FC64AACB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3BDBFD-AF8B-0728-434C-5E76166D3D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118A90D-E691-8382-95BE-805EE1812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E5B9D4F-3CB4-9BD8-7371-5116E4F3D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C4A6-0EBB-AF4C-91BF-3257B525A095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C5C3C6E-801B-40D0-1C5D-F676A088D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C2D9C02-F54E-F2E6-2847-CC5E1EDB4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3D54-0FE3-0C4A-AC88-D25CC0806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140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8D6E86-19E1-5D31-90E0-7DD687057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FFD939-AEB6-6618-69F0-06C05E0BB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A3733BC-EB64-91A5-C03A-94553647C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B19940E-B6FF-11B9-97F6-F7D81BE3D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FB44F44-3EE0-7FDA-04D3-7DA1F08CEF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A103D5-1FE6-30C3-E7A5-4DD9A520D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C4A6-0EBB-AF4C-91BF-3257B525A095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2A10C47-FE10-4D3B-A185-D3952557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CE36A05-D19C-A217-CDA8-8090E8BCA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3D54-0FE3-0C4A-AC88-D25CC0806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93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72292B-99DD-FA05-1029-A157912A5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4189F73-A703-98F6-7AE0-02EB95A8F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C4A6-0EBB-AF4C-91BF-3257B525A095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EA8A624-664D-DF1E-0EDF-0C65E1F60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1DFED84-7F06-B0D4-B925-C5E94B5C9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3D54-0FE3-0C4A-AC88-D25CC0806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542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E7A3A11-83F3-AD6A-1310-C145908D5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C4A6-0EBB-AF4C-91BF-3257B525A095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4F84142-D82B-EC92-10B5-30294B95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DF6ADE4-BA01-73D6-CEC7-73491B6A0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3D54-0FE3-0C4A-AC88-D25CC0806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973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A3892F-281F-DA2E-C743-3152912E8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7F086B-9005-10FB-7C4A-47EB8749B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560BCA2-54D5-4849-5E73-F9A9D558CA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2F102A-6F82-88CF-BB41-017130627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C4A6-0EBB-AF4C-91BF-3257B525A095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D70B5FD-4050-F9CA-94DA-17584AF3F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84E867-B73C-2734-70DB-95AF43CBF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3D54-0FE3-0C4A-AC88-D25CC0806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421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5AC211-25EB-283E-7DB7-6F92986B4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B9CBC72-2EF3-935B-1523-2448C8E29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E7333D9-B7CC-A4D7-B3EE-F2E60991D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1C892F-C2A4-8DED-A13C-5CB422C6A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C4A6-0EBB-AF4C-91BF-3257B525A095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B420A68-4960-D061-623B-D7D648213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EF3226-E8B1-44B1-5C27-D69C23DA3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3D54-0FE3-0C4A-AC88-D25CC0806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275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EA9772-0676-6D9E-ADEA-DB486A78B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805CCF-264C-8624-BD94-D22ADDCB7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0C50ED-F013-E183-0E06-F861779BE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C4A6-0EBB-AF4C-91BF-3257B525A095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AF6445-1683-69D9-FAF7-DB94452C0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A376B3-0667-6718-019F-875201D19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3D54-0FE3-0C4A-AC88-D25CC0806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5683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364F062-54CE-617C-F953-D42415F0E2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CF81C7E-03CA-0FE7-1128-7E1E484E2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3EA1ED-8AE3-862F-0EAC-79048C47C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C4A6-0EBB-AF4C-91BF-3257B525A095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EA3218-FB7A-CB8A-0F68-2E7163D1F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C6CE73-D5F8-A8B1-91F9-57EDF6776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3D54-0FE3-0C4A-AC88-D25CC0806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32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06A77E-BEB2-B376-A9AB-41D4B41A1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C7AF88-1347-9461-65DA-129CBF428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589B47-9B2D-E3FD-50B4-50ABF3CF71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AC4A6-0EBB-AF4C-91BF-3257B525A095}" type="datetimeFigureOut">
              <a:rPr lang="fr-FR" smtClean="0"/>
              <a:t>22/04/2026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6C13E9-85B3-42EE-A138-8983C7B497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96A630-87CD-14FF-558B-687D84D94A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13D54-0FE3-0C4A-AC88-D25CC0806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2488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127DF-1877-42CA-691A-9E121FD23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57751"/>
          </a:xfrm>
        </p:spPr>
        <p:txBody>
          <a:bodyPr/>
          <a:lstStyle/>
          <a:p>
            <a:r>
              <a:rPr lang="fr-FR" dirty="0"/>
              <a:t>Collecte de </a:t>
            </a:r>
            <a:r>
              <a:rPr lang="fr-FR" i="1" dirty="0"/>
              <a:t>-s-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A925866-ED85-F3A1-761A-6906C1D352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9F34B4-D099-4DD6-2C0B-FA3BBF03512A}"/>
              </a:ext>
            </a:extLst>
          </p:cNvPr>
          <p:cNvSpPr txBox="1"/>
          <p:nvPr/>
        </p:nvSpPr>
        <p:spPr>
          <a:xfrm>
            <a:off x="1524000" y="1122363"/>
            <a:ext cx="3234690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8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656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14B6B1-E306-AF90-AEC5-FA7B3F1D8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5309F6-6CEB-26B7-3128-30704A23F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a retrouvé l’otarie. Mai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nageoire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étaient ble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Regarde bien. Ça ne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emble pa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infecté, dit le vétérinaire à Jule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élève. Je vai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nettoyer 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plaie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tagiaire  dépo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délicatement la bête.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Tant qu’elle re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 incon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ciente, tu la met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sur le do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Ouvre-lui la bouche.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Ah ! Ça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chlingue ! Quelle odeur !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C’e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 plu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grave que je pen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Elle a dû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’empoi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onner. Mais on ne va pa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 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bra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Nou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allon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l’amener à Nante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ou à Tour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Là, il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auront mieux la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oigner.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2136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DA708-5598-DCC5-3F68-AA13CCFF3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F6C586-C02A-3766-2527-1E8B7E61D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C4ABDD-1DF9-D83E-47DF-14380B6DC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a retrouvé l’otarie. Mai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nageoire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étaient ble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Regarde bien. Ça ne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emble pa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infecté, dit le vétérinaire à Jule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élève. Je vai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nettoyer 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plaie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tagiaire  dépo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délicatement la bête.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Tant qu’elle re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 incon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ciente, tu la met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sur le do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Ouvre-lui la bouche.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Ah ! Ça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chlingue ! Quelle odeur !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C’e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 plu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grave que je pen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Elle a dû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’empoi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onner. Mais on ne va pa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 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bra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Nou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allon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l’amener à Nante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ou à Tour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Là, il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auront mieux la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oigner.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9915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219380-CB8B-A504-2919-26C5635A7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0862CE4-3F58-6ABB-2B74-D51D8B88BD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5781350"/>
              </p:ext>
            </p:extLst>
          </p:nvPr>
        </p:nvGraphicFramePr>
        <p:xfrm>
          <a:off x="838200" y="650134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608151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357264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406643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AED0AA04-400F-18EC-B526-79DD88C1B383}"/>
              </a:ext>
            </a:extLst>
          </p:cNvPr>
          <p:cNvSpPr txBox="1"/>
          <p:nvPr/>
        </p:nvSpPr>
        <p:spPr>
          <a:xfrm>
            <a:off x="1823257" y="5499980"/>
            <a:ext cx="92079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dépo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;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incon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ciente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met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Nante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; nou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tagiaire</a:t>
            </a: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94066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0A8A6-FBC7-0065-585F-8E17FF430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A375E9-90B3-E4EB-5E0E-39E8F1057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4544C8F-4FDE-9B1A-6156-88AAD6F9CDB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650134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608151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357264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406643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9F9AA920-FA14-6C8A-8962-6DDCCBBFC21D}"/>
              </a:ext>
            </a:extLst>
          </p:cNvPr>
          <p:cNvSpPr txBox="1"/>
          <p:nvPr/>
        </p:nvSpPr>
        <p:spPr>
          <a:xfrm>
            <a:off x="1492015" y="5661878"/>
            <a:ext cx="92079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dépo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;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incon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ciente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met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Nante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; nou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tagiaire</a:t>
            </a:r>
          </a:p>
          <a:p>
            <a:endParaRPr lang="fr-FR" sz="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		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Flèche vers le haut 2">
            <a:extLst>
              <a:ext uri="{FF2B5EF4-FFF2-40B4-BE49-F238E27FC236}">
                <a16:creationId xmlns:a16="http://schemas.microsoft.com/office/drawing/2014/main" id="{0B48A1FB-3E46-A91B-767F-5A9FA6B32E8E}"/>
              </a:ext>
            </a:extLst>
          </p:cNvPr>
          <p:cNvSpPr/>
          <p:nvPr/>
        </p:nvSpPr>
        <p:spPr>
          <a:xfrm>
            <a:off x="5205048" y="6416138"/>
            <a:ext cx="154744" cy="24618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395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427FB-331C-0BBF-598B-B39F881E8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EE3E71-C507-4C99-8220-C861CF7CE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A93FD77-547C-688B-9A10-1AAAE35B67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2846940"/>
              </p:ext>
            </p:extLst>
          </p:nvPr>
        </p:nvGraphicFramePr>
        <p:xfrm>
          <a:off x="838200" y="650134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608151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357264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406643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733E3ABA-698C-5960-DE6F-3CE11872A652}"/>
              </a:ext>
            </a:extLst>
          </p:cNvPr>
          <p:cNvSpPr txBox="1"/>
          <p:nvPr/>
        </p:nvSpPr>
        <p:spPr>
          <a:xfrm>
            <a:off x="1947268" y="5661878"/>
            <a:ext cx="82974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incon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ciente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met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Nante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; nou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tagiaire</a:t>
            </a:r>
          </a:p>
          <a:p>
            <a:endParaRPr lang="fr-FR" sz="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		dépo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3" name="Flèche vers le haut 2">
            <a:extLst>
              <a:ext uri="{FF2B5EF4-FFF2-40B4-BE49-F238E27FC236}">
                <a16:creationId xmlns:a16="http://schemas.microsoft.com/office/drawing/2014/main" id="{C6E7B417-41ED-3115-DA21-A019BAA9C409}"/>
              </a:ext>
            </a:extLst>
          </p:cNvPr>
          <p:cNvSpPr/>
          <p:nvPr/>
        </p:nvSpPr>
        <p:spPr>
          <a:xfrm>
            <a:off x="6096000" y="6430205"/>
            <a:ext cx="154744" cy="24618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0951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AD91D-2A71-146B-C59B-3971CFF3F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CCE1-F806-60BB-248A-1F4D0CF1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0696CE1C-5FE5-FBB4-7C82-6B819D192E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7773324"/>
              </p:ext>
            </p:extLst>
          </p:nvPr>
        </p:nvGraphicFramePr>
        <p:xfrm>
          <a:off x="838200" y="650134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608151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357264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406643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  <a:p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dépo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41E81341-D312-2CA5-6A74-D459D7902C95}"/>
              </a:ext>
            </a:extLst>
          </p:cNvPr>
          <p:cNvSpPr txBox="1"/>
          <p:nvPr/>
        </p:nvSpPr>
        <p:spPr>
          <a:xfrm>
            <a:off x="1847881" y="5669612"/>
            <a:ext cx="84962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 ;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incon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ciente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met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Nante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; nou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tagiaire</a:t>
            </a:r>
          </a:p>
          <a:p>
            <a:endParaRPr lang="fr-FR" sz="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		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ées</a:t>
            </a:r>
            <a:endParaRPr lang="fr-FR" sz="2000" dirty="0"/>
          </a:p>
        </p:txBody>
      </p:sp>
      <p:sp>
        <p:nvSpPr>
          <p:cNvPr id="3" name="Flèche vers le haut 2">
            <a:extLst>
              <a:ext uri="{FF2B5EF4-FFF2-40B4-BE49-F238E27FC236}">
                <a16:creationId xmlns:a16="http://schemas.microsoft.com/office/drawing/2014/main" id="{E15F11A3-8FA6-3AAF-3806-E937C8CD2F7E}"/>
              </a:ext>
            </a:extLst>
          </p:cNvPr>
          <p:cNvSpPr/>
          <p:nvPr/>
        </p:nvSpPr>
        <p:spPr>
          <a:xfrm>
            <a:off x="6018627" y="6426012"/>
            <a:ext cx="154744" cy="24618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272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7C1C1-20D0-DDEB-5577-4CFEA02FA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46DC41-DBAE-3250-5106-D6325192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49C9333-97FB-625B-4769-EB232FCF53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5375034"/>
              </p:ext>
            </p:extLst>
          </p:nvPr>
        </p:nvGraphicFramePr>
        <p:xfrm>
          <a:off x="838200" y="650134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608151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357264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406643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ées</a:t>
                      </a:r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dépo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23A84DA4-053F-A3F6-CC9A-7343467C23AE}"/>
              </a:ext>
            </a:extLst>
          </p:cNvPr>
          <p:cNvSpPr txBox="1"/>
          <p:nvPr/>
        </p:nvSpPr>
        <p:spPr>
          <a:xfrm>
            <a:off x="2465839" y="5613867"/>
            <a:ext cx="72603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incon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ciente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met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Nante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; nou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tagiaire</a:t>
            </a:r>
          </a:p>
          <a:p>
            <a:endParaRPr lang="fr-FR" sz="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	    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blessée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3" name="Flèche vers le haut 2">
            <a:extLst>
              <a:ext uri="{FF2B5EF4-FFF2-40B4-BE49-F238E27FC236}">
                <a16:creationId xmlns:a16="http://schemas.microsoft.com/office/drawing/2014/main" id="{89232BEF-7A98-E967-B66D-734EDEBE9DEE}"/>
              </a:ext>
            </a:extLst>
          </p:cNvPr>
          <p:cNvSpPr/>
          <p:nvPr/>
        </p:nvSpPr>
        <p:spPr>
          <a:xfrm>
            <a:off x="6386734" y="6369782"/>
            <a:ext cx="154744" cy="24618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4742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C8742-9445-D197-FB9F-F2F86B904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58AE9B-96AE-105C-60EE-49F964424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1BE5515-577C-969E-E592-8F595829FF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654757"/>
              </p:ext>
            </p:extLst>
          </p:nvPr>
        </p:nvGraphicFramePr>
        <p:xfrm>
          <a:off x="838200" y="650134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608151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357264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406643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ées</a:t>
                      </a:r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dépo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blessée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3BB3FC57-88B2-37AF-C3C0-B6161BF411B6}"/>
              </a:ext>
            </a:extLst>
          </p:cNvPr>
          <p:cNvSpPr txBox="1"/>
          <p:nvPr/>
        </p:nvSpPr>
        <p:spPr>
          <a:xfrm>
            <a:off x="2743159" y="5661878"/>
            <a:ext cx="67056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incon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ciente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met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Nante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; nou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tagiaire</a:t>
            </a:r>
          </a:p>
          <a:p>
            <a:endParaRPr lang="fr-FR" sz="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	   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3" name="Flèche vers le haut 2">
            <a:extLst>
              <a:ext uri="{FF2B5EF4-FFF2-40B4-BE49-F238E27FC236}">
                <a16:creationId xmlns:a16="http://schemas.microsoft.com/office/drawing/2014/main" id="{2B888DDC-B911-D723-35AD-3811046065A2}"/>
              </a:ext>
            </a:extLst>
          </p:cNvPr>
          <p:cNvSpPr/>
          <p:nvPr/>
        </p:nvSpPr>
        <p:spPr>
          <a:xfrm>
            <a:off x="6096000" y="6410544"/>
            <a:ext cx="154744" cy="24618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1711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3C749-E1EE-B475-2995-F4DBBCBDC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854638-EEC1-8A45-B04F-E25A9E01A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1E37426-BC36-BCCC-E8CB-E7B2E32229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21325"/>
              </p:ext>
            </p:extLst>
          </p:nvPr>
        </p:nvGraphicFramePr>
        <p:xfrm>
          <a:off x="838200" y="650134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608151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357264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406643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ées</a:t>
                      </a:r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dépo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blessée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D800C3F-5984-5F65-EC38-4AD7840BA2AA}"/>
              </a:ext>
            </a:extLst>
          </p:cNvPr>
          <p:cNvSpPr txBox="1"/>
          <p:nvPr/>
        </p:nvSpPr>
        <p:spPr>
          <a:xfrm>
            <a:off x="3482143" y="5654562"/>
            <a:ext cx="52277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met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Nante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; nou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tagiaire</a:t>
            </a:r>
          </a:p>
          <a:p>
            <a:endParaRPr lang="fr-FR" sz="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incon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ciente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3" name="Flèche vers le haut 2">
            <a:extLst>
              <a:ext uri="{FF2B5EF4-FFF2-40B4-BE49-F238E27FC236}">
                <a16:creationId xmlns:a16="http://schemas.microsoft.com/office/drawing/2014/main" id="{00E9263F-BB48-2469-2C52-5D855F8EA87C}"/>
              </a:ext>
            </a:extLst>
          </p:cNvPr>
          <p:cNvSpPr/>
          <p:nvPr/>
        </p:nvSpPr>
        <p:spPr>
          <a:xfrm>
            <a:off x="5983459" y="6395912"/>
            <a:ext cx="154744" cy="24618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4457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BE4AE-8070-32CE-92D4-D45482094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C25255-9EE1-7A64-DC1E-10AE70950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6399ABC-9877-7106-3695-132725CD82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5889041"/>
              </p:ext>
            </p:extLst>
          </p:nvPr>
        </p:nvGraphicFramePr>
        <p:xfrm>
          <a:off x="838200" y="650134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608151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357264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406643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ées</a:t>
                      </a:r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dépo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incon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</a:t>
                      </a:r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iente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blessée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69BEC350-E281-62C5-3C57-0731AF6499B2}"/>
              </a:ext>
            </a:extLst>
          </p:cNvPr>
          <p:cNvSpPr txBox="1"/>
          <p:nvPr/>
        </p:nvSpPr>
        <p:spPr>
          <a:xfrm>
            <a:off x="3822781" y="5680215"/>
            <a:ext cx="45464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met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Nante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; nou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tagiaire</a:t>
            </a:r>
          </a:p>
          <a:p>
            <a:endParaRPr lang="fr-FR" sz="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mai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3" name="Flèche vers le haut 2">
            <a:extLst>
              <a:ext uri="{FF2B5EF4-FFF2-40B4-BE49-F238E27FC236}">
                <a16:creationId xmlns:a16="http://schemas.microsoft.com/office/drawing/2014/main" id="{4864869A-3DDB-D0F3-E614-35A80744DCA1}"/>
              </a:ext>
            </a:extLst>
          </p:cNvPr>
          <p:cNvSpPr/>
          <p:nvPr/>
        </p:nvSpPr>
        <p:spPr>
          <a:xfrm>
            <a:off x="6095999" y="6447218"/>
            <a:ext cx="154744" cy="24618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36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E34C6-7020-DB34-B8C2-20C244AF3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697501-F27A-B08C-2DBB-182C51210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55867F5-C465-3514-A82C-70CA25037A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9337781"/>
              </p:ext>
            </p:extLst>
          </p:nvPr>
        </p:nvGraphicFramePr>
        <p:xfrm>
          <a:off x="838200" y="650134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608151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357264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406643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ées</a:t>
                      </a:r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dépo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incon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</a:t>
                      </a:r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iente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blessée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6F409C35-2C8A-9D09-53FD-471570158A80}"/>
              </a:ext>
            </a:extLst>
          </p:cNvPr>
          <p:cNvSpPr txBox="1"/>
          <p:nvPr/>
        </p:nvSpPr>
        <p:spPr>
          <a:xfrm>
            <a:off x="4131359" y="5661878"/>
            <a:ext cx="39292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Nante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; nou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tagiaire</a:t>
            </a:r>
          </a:p>
          <a:p>
            <a:endParaRPr lang="fr-FR" sz="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         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3" name="Flèche vers le haut 2">
            <a:extLst>
              <a:ext uri="{FF2B5EF4-FFF2-40B4-BE49-F238E27FC236}">
                <a16:creationId xmlns:a16="http://schemas.microsoft.com/office/drawing/2014/main" id="{2F14D9A5-93EE-53BD-DD07-4CE2374AC31A}"/>
              </a:ext>
            </a:extLst>
          </p:cNvPr>
          <p:cNvSpPr/>
          <p:nvPr/>
        </p:nvSpPr>
        <p:spPr>
          <a:xfrm>
            <a:off x="6166339" y="6492875"/>
            <a:ext cx="154744" cy="24618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9928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CD668-76AD-5B3C-3C61-136744CC8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57393D-D894-588D-B765-36C8FBB0B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85C9689-00CB-6A14-F11F-7A49AF643C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1666985"/>
              </p:ext>
            </p:extLst>
          </p:nvPr>
        </p:nvGraphicFramePr>
        <p:xfrm>
          <a:off x="838200" y="650134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608151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357264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406643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ées</a:t>
                      </a:r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dépo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incon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</a:t>
                      </a:r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iente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blessée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 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F6899F0D-A58A-2517-AF1A-B7F7E4577D46}"/>
              </a:ext>
            </a:extLst>
          </p:cNvPr>
          <p:cNvSpPr txBox="1"/>
          <p:nvPr/>
        </p:nvSpPr>
        <p:spPr>
          <a:xfrm>
            <a:off x="4504859" y="5661878"/>
            <a:ext cx="31822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Nante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;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tagiaire</a:t>
            </a:r>
          </a:p>
          <a:p>
            <a:endParaRPr lang="fr-FR" sz="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      nou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3" name="Flèche vers le haut 2">
            <a:extLst>
              <a:ext uri="{FF2B5EF4-FFF2-40B4-BE49-F238E27FC236}">
                <a16:creationId xmlns:a16="http://schemas.microsoft.com/office/drawing/2014/main" id="{885F18A2-EC84-AFEA-A245-09D9CB7583AD}"/>
              </a:ext>
            </a:extLst>
          </p:cNvPr>
          <p:cNvSpPr/>
          <p:nvPr/>
        </p:nvSpPr>
        <p:spPr>
          <a:xfrm>
            <a:off x="6274193" y="6430205"/>
            <a:ext cx="154744" cy="24618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229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07682-C678-37E0-6BB4-A292F84AB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47F8F2-0A18-D9D7-3B6E-69B53F35B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7AB39C5-DE67-069A-DAE1-AE8F1E0549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7763124"/>
              </p:ext>
            </p:extLst>
          </p:nvPr>
        </p:nvGraphicFramePr>
        <p:xfrm>
          <a:off x="838200" y="650134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608151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357264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406643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ées</a:t>
                      </a:r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dépo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incon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</a:t>
                      </a:r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iente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</a:p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nou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blessée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 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C35B6ECE-5B84-B2FE-628E-711EA4EE1B9E}"/>
              </a:ext>
            </a:extLst>
          </p:cNvPr>
          <p:cNvSpPr txBox="1"/>
          <p:nvPr/>
        </p:nvSpPr>
        <p:spPr>
          <a:xfrm>
            <a:off x="4859924" y="5792367"/>
            <a:ext cx="24721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tagiaire</a:t>
            </a:r>
          </a:p>
          <a:p>
            <a:endParaRPr lang="fr-FR" sz="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Jule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3" name="Flèche vers le haut 2">
            <a:extLst>
              <a:ext uri="{FF2B5EF4-FFF2-40B4-BE49-F238E27FC236}">
                <a16:creationId xmlns:a16="http://schemas.microsoft.com/office/drawing/2014/main" id="{39CD1F7B-A220-8E7C-F253-2D5E09924FA0}"/>
              </a:ext>
            </a:extLst>
          </p:cNvPr>
          <p:cNvSpPr/>
          <p:nvPr/>
        </p:nvSpPr>
        <p:spPr>
          <a:xfrm>
            <a:off x="6330463" y="6560694"/>
            <a:ext cx="154744" cy="24618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8103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22B48-2D31-DA81-7DBC-AEB5E5942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EDE683-F1D8-14E7-441F-7E6751193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A906327-3701-D422-29A1-F0E84E2AE6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2117949"/>
              </p:ext>
            </p:extLst>
          </p:nvPr>
        </p:nvGraphicFramePr>
        <p:xfrm>
          <a:off x="838200" y="650134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608151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357264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406643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ées</a:t>
                      </a:r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dépo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incon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</a:t>
                      </a:r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iente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</a:p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nou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blessée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 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A1B05849-BD6C-8F27-1735-41F5422DC821}"/>
              </a:ext>
            </a:extLst>
          </p:cNvPr>
          <p:cNvSpPr txBox="1"/>
          <p:nvPr/>
        </p:nvSpPr>
        <p:spPr>
          <a:xfrm>
            <a:off x="5083543" y="5792367"/>
            <a:ext cx="20249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 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 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tagiaire</a:t>
            </a:r>
          </a:p>
          <a:p>
            <a:endParaRPr lang="fr-FR" sz="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3" name="Flèche vers le haut 2">
            <a:extLst>
              <a:ext uri="{FF2B5EF4-FFF2-40B4-BE49-F238E27FC236}">
                <a16:creationId xmlns:a16="http://schemas.microsoft.com/office/drawing/2014/main" id="{99B895E5-E4EE-46B0-6EB6-600937C2B085}"/>
              </a:ext>
            </a:extLst>
          </p:cNvPr>
          <p:cNvSpPr/>
          <p:nvPr/>
        </p:nvSpPr>
        <p:spPr>
          <a:xfrm>
            <a:off x="6095999" y="6500271"/>
            <a:ext cx="154744" cy="24618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9873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529CF-212A-6055-F64D-1F884D05A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58E2F8-80A0-8088-0A92-330645B7A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0A1A938-B687-393D-B307-0DDF59C1AD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7980607"/>
              </p:ext>
            </p:extLst>
          </p:nvPr>
        </p:nvGraphicFramePr>
        <p:xfrm>
          <a:off x="838200" y="650134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608151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357264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406643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ées</a:t>
                      </a:r>
                      <a:endParaRPr lang="fr-FR" sz="2000" dirty="0"/>
                    </a:p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dépo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incon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</a:t>
                      </a:r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iente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</a:p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nou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blessée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 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E0778FA9-0EC6-95FA-BCAB-7D0070280C1A}"/>
              </a:ext>
            </a:extLst>
          </p:cNvPr>
          <p:cNvSpPr txBox="1"/>
          <p:nvPr/>
        </p:nvSpPr>
        <p:spPr>
          <a:xfrm>
            <a:off x="5506736" y="5741736"/>
            <a:ext cx="11785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fr-FR" sz="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</a:p>
          <a:p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tagiaire</a:t>
            </a:r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3" name="Flèche vers le haut 2">
            <a:extLst>
              <a:ext uri="{FF2B5EF4-FFF2-40B4-BE49-F238E27FC236}">
                <a16:creationId xmlns:a16="http://schemas.microsoft.com/office/drawing/2014/main" id="{4988CAF6-16D6-C5AF-0253-D547C0FCFFF6}"/>
              </a:ext>
            </a:extLst>
          </p:cNvPr>
          <p:cNvSpPr/>
          <p:nvPr/>
        </p:nvSpPr>
        <p:spPr>
          <a:xfrm>
            <a:off x="5613011" y="6492875"/>
            <a:ext cx="154744" cy="24618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8621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83E88-8F20-02A3-FAC3-5D1901D6E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FCA283-9F94-D838-10A6-053DB9050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48E26CD-E036-AFBA-4550-A623299BD0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0773809"/>
              </p:ext>
            </p:extLst>
          </p:nvPr>
        </p:nvGraphicFramePr>
        <p:xfrm>
          <a:off x="838200" y="650134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608151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357264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406643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ées</a:t>
                      </a:r>
                      <a:endParaRPr lang="fr-FR" sz="2000" dirty="0"/>
                    </a:p>
                    <a:p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tagiaire</a:t>
                      </a:r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dépo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incon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</a:t>
                      </a:r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iente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</a:p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nou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blessée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 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47C2ABFC-BB41-6B01-F9BA-657736DDBDF9}"/>
              </a:ext>
            </a:extLst>
          </p:cNvPr>
          <p:cNvSpPr txBox="1"/>
          <p:nvPr/>
        </p:nvSpPr>
        <p:spPr>
          <a:xfrm>
            <a:off x="5506736" y="5741736"/>
            <a:ext cx="960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Nante</a:t>
            </a:r>
            <a:r>
              <a:rPr lang="fr-FR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3" name="Flèche vers le haut 2">
            <a:extLst>
              <a:ext uri="{FF2B5EF4-FFF2-40B4-BE49-F238E27FC236}">
                <a16:creationId xmlns:a16="http://schemas.microsoft.com/office/drawing/2014/main" id="{FBBCAEAD-D688-4191-1E79-5BADDD580B4E}"/>
              </a:ext>
            </a:extLst>
          </p:cNvPr>
          <p:cNvSpPr/>
          <p:nvPr/>
        </p:nvSpPr>
        <p:spPr>
          <a:xfrm>
            <a:off x="6096000" y="6145196"/>
            <a:ext cx="154744" cy="24618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695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AD773-0E26-6566-2170-F4F7BC4E7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7D228B-23F0-8E1E-73A7-F58620B5D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68261BA-8FB0-599E-142F-127619CFBC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4956820"/>
              </p:ext>
            </p:extLst>
          </p:nvPr>
        </p:nvGraphicFramePr>
        <p:xfrm>
          <a:off x="838200" y="650134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608151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357264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406643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ées</a:t>
                      </a:r>
                      <a:endParaRPr lang="fr-FR" sz="2000" dirty="0"/>
                    </a:p>
                    <a:p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tagiaire</a:t>
                      </a:r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dépo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incon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</a:t>
                      </a:r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iente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</a:p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nou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Nante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blessée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</a:t>
                      </a:r>
                      <a:r>
                        <a:rPr lang="fr-FR" sz="2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 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51815BE8-6B57-CAAA-C4E3-9D52321D0DA4}"/>
              </a:ext>
            </a:extLst>
          </p:cNvPr>
          <p:cNvSpPr txBox="1"/>
          <p:nvPr/>
        </p:nvSpPr>
        <p:spPr>
          <a:xfrm>
            <a:off x="5506736" y="5741736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141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0D84EB-418B-63C7-9695-233A4463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B80799B-FC60-ED49-837A-AC51D0F9BE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01008" y="1825625"/>
            <a:ext cx="2918791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Nantes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Tours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Amiens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Châlons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Limoges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Orléans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Tarbes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Troyes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Versailles</a:t>
            </a:r>
            <a:endParaRPr lang="fr-FR" sz="2400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C81C05-257E-73E4-49A5-6CEE3A7FB2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Clermont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Grenoble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Lille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Lyon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Marseille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Nancy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Rouen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Strasbourg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Toulouse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711994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3E7801-D2FB-9E37-991A-2D16E9762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A86745-8EC8-E592-B300-A00A6C8450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19060" y="1825625"/>
            <a:ext cx="2600739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Charles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Georges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Gilles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Jacques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Yves</a:t>
            </a:r>
            <a:endParaRPr lang="fr-FR" sz="24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6D6F05-A72D-35D8-7A6D-994B731F812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Émile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Eugène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Fabrice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Guillaume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Maxime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463145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BCEF3-4755-E686-89D5-77E71A065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25726A-17A9-90E0-34EE-6CCD1279E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7E26EF-8A78-5D15-F0F2-8DF05ADC77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19060" y="1825625"/>
            <a:ext cx="2600739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Charles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Georges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Gilles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Jacques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Yves</a:t>
            </a:r>
            <a:endParaRPr lang="fr-FR" sz="24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A5B5E0-7D29-E90A-692B-69113EAA3E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Émile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Eugène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Fabrice</a:t>
            </a:r>
          </a:p>
          <a:p>
            <a:pPr marL="0" indent="0" algn="just">
              <a:buNone/>
            </a:pPr>
            <a:r>
              <a:rPr lang="fr-FR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Guillaume</a:t>
            </a:r>
          </a:p>
          <a:p>
            <a:pPr marL="0" indent="0">
              <a:buNone/>
            </a:pP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Maxime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244139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416AB-4674-7AB5-2321-53B298E2B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5C94C-C101-A3EC-A070-1BE3AA8E6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5DEB511-1A5E-F38D-8B83-AB23538581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4050180"/>
              </p:ext>
            </p:extLst>
          </p:nvPr>
        </p:nvGraphicFramePr>
        <p:xfrm>
          <a:off x="838200" y="671933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588273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292087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1033670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709530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124262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599888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nom de ville</a:t>
                      </a:r>
                    </a:p>
                    <a:p>
                      <a:pPr algn="ctr"/>
                      <a:r>
                        <a:rPr lang="fr-FR" sz="2000" dirty="0"/>
                        <a:t>prénom de garçon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es</a:t>
                      </a:r>
                    </a:p>
                    <a:p>
                      <a:r>
                        <a:rPr lang="fr-FR" sz="2000" dirty="0"/>
                        <a:t>ble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ss</a:t>
                      </a:r>
                      <a:r>
                        <a:rPr lang="fr-FR" sz="2000" dirty="0"/>
                        <a:t>ées</a:t>
                      </a:r>
                    </a:p>
                    <a:p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dépo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incon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sc</a:t>
                      </a:r>
                      <a:r>
                        <a:rPr lang="fr-FR" sz="2000" dirty="0"/>
                        <a:t>iente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sz="2000" dirty="0"/>
                        <a:t>Jule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r>
                        <a:rPr lang="fr-FR" sz="2000" dirty="0"/>
                        <a:t>Nante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sz="2000" dirty="0"/>
                        <a:t>mai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r>
                        <a:rPr lang="fr-FR" sz="2000" dirty="0"/>
                        <a:t>nou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do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s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blessée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met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4634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0647D7-42FD-F68D-CF15-729411FAA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546732FD-F840-D1DD-1468-B62F79F3C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51884"/>
            <a:ext cx="2743199" cy="355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98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F648E-B3B8-C4BE-609F-EA1B40BE8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8AAD9C-A2E9-AC96-7EBA-3BE79E6B6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374715B-EE1D-B8FB-469E-7073294200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0138006"/>
              </p:ext>
            </p:extLst>
          </p:nvPr>
        </p:nvGraphicFramePr>
        <p:xfrm>
          <a:off x="838200" y="1208646"/>
          <a:ext cx="10515600" cy="4847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3635738398"/>
                    </a:ext>
                  </a:extLst>
                </a:gridCol>
                <a:gridCol w="1588273">
                  <a:extLst>
                    <a:ext uri="{9D8B030D-6E8A-4147-A177-3AD203B41FA5}">
                      <a16:colId xmlns:a16="http://schemas.microsoft.com/office/drawing/2014/main" val="30040549"/>
                    </a:ext>
                  </a:extLst>
                </a:gridCol>
                <a:gridCol w="1292087">
                  <a:extLst>
                    <a:ext uri="{9D8B030D-6E8A-4147-A177-3AD203B41FA5}">
                      <a16:colId xmlns:a16="http://schemas.microsoft.com/office/drawing/2014/main" val="431409627"/>
                    </a:ext>
                  </a:extLst>
                </a:gridCol>
                <a:gridCol w="1033670">
                  <a:extLst>
                    <a:ext uri="{9D8B030D-6E8A-4147-A177-3AD203B41FA5}">
                      <a16:colId xmlns:a16="http://schemas.microsoft.com/office/drawing/2014/main" val="1803138868"/>
                    </a:ext>
                  </a:extLst>
                </a:gridCol>
                <a:gridCol w="1709530">
                  <a:extLst>
                    <a:ext uri="{9D8B030D-6E8A-4147-A177-3AD203B41FA5}">
                      <a16:colId xmlns:a16="http://schemas.microsoft.com/office/drawing/2014/main" val="2709951755"/>
                    </a:ext>
                  </a:extLst>
                </a:gridCol>
                <a:gridCol w="1124262">
                  <a:extLst>
                    <a:ext uri="{9D8B030D-6E8A-4147-A177-3AD203B41FA5}">
                      <a16:colId xmlns:a16="http://schemas.microsoft.com/office/drawing/2014/main" val="3914579804"/>
                    </a:ext>
                  </a:extLst>
                </a:gridCol>
                <a:gridCol w="1599888">
                  <a:extLst>
                    <a:ext uri="{9D8B030D-6E8A-4147-A177-3AD203B41FA5}">
                      <a16:colId xmlns:a16="http://schemas.microsoft.com/office/drawing/2014/main" val="83362656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54967663"/>
                    </a:ext>
                  </a:extLst>
                </a:gridCol>
              </a:tblGrid>
              <a:tr h="389745">
                <a:tc rowSpan="2" gridSpan="2"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  <a:p>
                      <a:pPr algn="ctr"/>
                      <a:r>
                        <a:rPr lang="fr-FR" sz="2400" b="1" dirty="0"/>
                        <a:t>À quoi sert la lettre –s ?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l’entend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2782"/>
                  </a:ext>
                </a:extLst>
              </a:tr>
              <a:tr h="901726">
                <a:tc gridSpan="2" vMerge="1"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de 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</a:t>
                      </a:r>
                      <a:r>
                        <a:rPr lang="fr-FR" sz="2000" i="1" dirty="0"/>
                        <a:t> s </a:t>
                      </a:r>
                      <a:r>
                        <a:rPr lang="fr-FR" sz="2000" dirty="0"/>
                        <a:t>de poi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la lettre </a:t>
                      </a:r>
                      <a:r>
                        <a:rPr lang="fr-FR" sz="2000" i="1" dirty="0"/>
                        <a:t>s</a:t>
                      </a:r>
                      <a:r>
                        <a:rPr lang="fr-FR" sz="2000" dirty="0"/>
                        <a:t> 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nom de ville</a:t>
                      </a:r>
                    </a:p>
                    <a:p>
                      <a:pPr algn="ctr"/>
                      <a:r>
                        <a:rPr lang="fr-FR" sz="2000" dirty="0"/>
                        <a:t>prénom de garçon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on ne sait pas à quoi il sert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330181"/>
                  </a:ext>
                </a:extLst>
              </a:tr>
              <a:tr h="90172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appartient au mot</a:t>
                      </a:r>
                    </a:p>
                  </a:txBody>
                  <a:tcPr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note un son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es</a:t>
                      </a:r>
                    </a:p>
                    <a:p>
                      <a:r>
                        <a:rPr lang="fr-FR" sz="2000" dirty="0"/>
                        <a:t>ble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ss</a:t>
                      </a:r>
                      <a:r>
                        <a:rPr lang="fr-FR" sz="2000" dirty="0"/>
                        <a:t>ées</a:t>
                      </a:r>
                    </a:p>
                    <a:p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tagiaire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dépo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20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incon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sc</a:t>
                      </a:r>
                      <a:r>
                        <a:rPr lang="fr-FR" sz="2000" dirty="0"/>
                        <a:t>iente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sz="2000" dirty="0"/>
                        <a:t>Jule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r>
                        <a:rPr lang="fr-FR" sz="2000" dirty="0"/>
                        <a:t>Nante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sz="2000" dirty="0"/>
                        <a:t>mai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r>
                        <a:rPr lang="fr-FR" sz="2000" dirty="0"/>
                        <a:t>nou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21277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indique une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do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58459"/>
                  </a:ext>
                </a:extLst>
              </a:tr>
              <a:tr h="596956">
                <a:tc row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s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blessée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0334"/>
                  </a:ext>
                </a:extLst>
              </a:tr>
              <a:tr h="7330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marque de la personne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met</a:t>
                      </a:r>
                      <a:r>
                        <a:rPr lang="fr-FR" sz="200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555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6839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78AE69-C03D-B742-7BB0-D18BB3E0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534A7D-72A6-AA19-B57E-73DD4FE02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		</a:t>
            </a:r>
            <a:r>
              <a:rPr lang="fr-FR" sz="3200" b="1" dirty="0">
                <a:solidFill>
                  <a:schemeClr val="accent2"/>
                </a:solidFill>
              </a:rPr>
              <a:t>As-tu bien compris ?</a:t>
            </a:r>
          </a:p>
        </p:txBody>
      </p:sp>
    </p:spTree>
    <p:extLst>
      <p:ext uri="{BB962C8B-B14F-4D97-AF65-F5344CB8AC3E}">
        <p14:creationId xmlns:p14="http://schemas.microsoft.com/office/powerpoint/2010/main" val="5417839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978902-AA42-A8AE-ACE3-316568790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8EDEB99-0774-8F8E-31A0-9E54E8E1FE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01616" y="1086058"/>
            <a:ext cx="10210331" cy="5090905"/>
          </a:xfrm>
        </p:spPr>
      </p:pic>
    </p:spTree>
    <p:extLst>
      <p:ext uri="{BB962C8B-B14F-4D97-AF65-F5344CB8AC3E}">
        <p14:creationId xmlns:p14="http://schemas.microsoft.com/office/powerpoint/2010/main" val="28374979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C22823-9D14-1124-44F5-4724DAD8D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9BCA691-EBE7-0FCD-9F03-577B2665C3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94591" y="829900"/>
            <a:ext cx="10237844" cy="5347064"/>
          </a:xfrm>
        </p:spPr>
      </p:pic>
    </p:spTree>
    <p:extLst>
      <p:ext uri="{BB962C8B-B14F-4D97-AF65-F5344CB8AC3E}">
        <p14:creationId xmlns:p14="http://schemas.microsoft.com/office/powerpoint/2010/main" val="16652044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21D070-1BC1-01E7-C0B3-F4B1F3375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2595E07-EE29-F77F-D7E2-055A17381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70301" y="2124223"/>
            <a:ext cx="9830908" cy="3521722"/>
          </a:xfrm>
        </p:spPr>
      </p:pic>
    </p:spTree>
    <p:extLst>
      <p:ext uri="{BB962C8B-B14F-4D97-AF65-F5344CB8AC3E}">
        <p14:creationId xmlns:p14="http://schemas.microsoft.com/office/powerpoint/2010/main" val="3039747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31D5F7-B03A-E4AC-BFB8-223995740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1E86CB8C-C061-B91C-139F-9FB2AD22ED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23603" y="1828800"/>
            <a:ext cx="10569532" cy="3772694"/>
          </a:xfrm>
        </p:spPr>
      </p:pic>
    </p:spTree>
    <p:extLst>
      <p:ext uri="{BB962C8B-B14F-4D97-AF65-F5344CB8AC3E}">
        <p14:creationId xmlns:p14="http://schemas.microsoft.com/office/powerpoint/2010/main" val="6474292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9B4E1B-430B-00A2-1DED-8B259C5FF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BD6B7D-BB05-433A-EE03-B2D824AE5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1478"/>
            <a:ext cx="10515600" cy="4785485"/>
          </a:xfrm>
        </p:spPr>
        <p:txBody>
          <a:bodyPr/>
          <a:lstStyle/>
          <a:p>
            <a:pPr marL="0" indent="0" algn="just">
              <a:buNone/>
            </a:pPr>
            <a:r>
              <a:rPr lang="fr-FR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Classe dans le tableau les autres mots du texte contenant la lettre </a:t>
            </a:r>
            <a:r>
              <a:rPr lang="fr-FR" sz="1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a retrouvé l’otarie. 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Mais ses 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nageoire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étaient 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blessées.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Regarde bien. Ça ne 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emble pa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infecté, dit le vétérinaire à Jule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élève. Je vai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nettoyer le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plaie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stagiaire dépose 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délicatement la bête.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Tant qu’elle re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 inconsciente, tu la met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sur le do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Ouvre-lui la bouche.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Ah ! Ça 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chlingue ! Quelle odeur !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C’e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 plu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grave que je pen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Elle a dû 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’empoi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onner. Mais on ne va pa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bai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 le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bra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Nous allon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l’amener à Nantes ou à Tour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Là, il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auront mieux la </a:t>
            </a:r>
            <a:r>
              <a:rPr lang="fr-FR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oigner.</a:t>
            </a:r>
            <a:endParaRPr lang="fr-FR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27531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670AEB-F2A8-589E-F0B5-40CD08FEB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C5965E2-3CB8-6129-66C2-167625759C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5490672"/>
              </p:ext>
            </p:extLst>
          </p:nvPr>
        </p:nvGraphicFramePr>
        <p:xfrm>
          <a:off x="838200" y="599257"/>
          <a:ext cx="10515601" cy="565948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92425">
                  <a:extLst>
                    <a:ext uri="{9D8B030D-6E8A-4147-A177-3AD203B41FA5}">
                      <a16:colId xmlns:a16="http://schemas.microsoft.com/office/drawing/2014/main" val="863311766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1572483819"/>
                    </a:ext>
                  </a:extLst>
                </a:gridCol>
                <a:gridCol w="1033670">
                  <a:extLst>
                    <a:ext uri="{9D8B030D-6E8A-4147-A177-3AD203B41FA5}">
                      <a16:colId xmlns:a16="http://schemas.microsoft.com/office/drawing/2014/main" val="1140748865"/>
                    </a:ext>
                  </a:extLst>
                </a:gridCol>
                <a:gridCol w="1490870">
                  <a:extLst>
                    <a:ext uri="{9D8B030D-6E8A-4147-A177-3AD203B41FA5}">
                      <a16:colId xmlns:a16="http://schemas.microsoft.com/office/drawing/2014/main" val="2127414877"/>
                    </a:ext>
                  </a:extLst>
                </a:gridCol>
                <a:gridCol w="1391477">
                  <a:extLst>
                    <a:ext uri="{9D8B030D-6E8A-4147-A177-3AD203B41FA5}">
                      <a16:colId xmlns:a16="http://schemas.microsoft.com/office/drawing/2014/main" val="1430772326"/>
                    </a:ext>
                  </a:extLst>
                </a:gridCol>
                <a:gridCol w="1073426">
                  <a:extLst>
                    <a:ext uri="{9D8B030D-6E8A-4147-A177-3AD203B41FA5}">
                      <a16:colId xmlns:a16="http://schemas.microsoft.com/office/drawing/2014/main" val="365495113"/>
                    </a:ext>
                  </a:extLst>
                </a:gridCol>
                <a:gridCol w="834888">
                  <a:extLst>
                    <a:ext uri="{9D8B030D-6E8A-4147-A177-3AD203B41FA5}">
                      <a16:colId xmlns:a16="http://schemas.microsoft.com/office/drawing/2014/main" val="128533914"/>
                    </a:ext>
                  </a:extLst>
                </a:gridCol>
                <a:gridCol w="1331843">
                  <a:extLst>
                    <a:ext uri="{9D8B030D-6E8A-4147-A177-3AD203B41FA5}">
                      <a16:colId xmlns:a16="http://schemas.microsoft.com/office/drawing/2014/main" val="3203310543"/>
                    </a:ext>
                  </a:extLst>
                </a:gridCol>
                <a:gridCol w="1335158">
                  <a:extLst>
                    <a:ext uri="{9D8B030D-6E8A-4147-A177-3AD203B41FA5}">
                      <a16:colId xmlns:a16="http://schemas.microsoft.com/office/drawing/2014/main" val="891423067"/>
                    </a:ext>
                  </a:extLst>
                </a:gridCol>
              </a:tblGrid>
              <a:tr h="334226">
                <a:tc rowSpan="2" gridSpan="2"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 </a:t>
                      </a:r>
                    </a:p>
                    <a:p>
                      <a:pPr algn="l"/>
                      <a:r>
                        <a:rPr lang="fr-FR" sz="1800" kern="0" dirty="0">
                          <a:effectLst/>
                        </a:rPr>
                        <a:t> 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800" kern="0">
                          <a:effectLst/>
                        </a:rPr>
                        <a:t>On l’entend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800" kern="0">
                          <a:effectLst/>
                        </a:rPr>
                        <a:t>On ne l’entend pas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675266"/>
                  </a:ext>
                </a:extLst>
              </a:tr>
              <a:tr h="938502">
                <a:tc gridSpan="2"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le -s de </a:t>
                      </a:r>
                      <a:r>
                        <a:rPr lang="fr-FR" sz="1800" kern="0" dirty="0">
                          <a:solidFill>
                            <a:schemeClr val="accent2"/>
                          </a:solidFill>
                          <a:effectLst/>
                        </a:rPr>
                        <a:t>s</a:t>
                      </a:r>
                      <a:r>
                        <a:rPr lang="fr-FR" sz="1800" kern="0" dirty="0">
                          <a:effectLst/>
                        </a:rPr>
                        <a:t>tagiaire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le -s de poi</a:t>
                      </a:r>
                      <a:r>
                        <a:rPr lang="fr-FR" sz="1800" kern="0" dirty="0">
                          <a:solidFill>
                            <a:schemeClr val="accent2"/>
                          </a:solidFill>
                          <a:effectLst/>
                        </a:rPr>
                        <a:t>s</a:t>
                      </a:r>
                      <a:r>
                        <a:rPr lang="fr-FR" sz="1800" kern="0" dirty="0">
                          <a:effectLst/>
                        </a:rPr>
                        <a:t>on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la lettre -s- avec d’autres lettres 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marque grammaticale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nom de ville ou prénom de garçon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On ne sait pas à quoi il sert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773028"/>
                  </a:ext>
                </a:extLst>
              </a:tr>
              <a:tr h="1490967"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fr-FR" sz="1800" kern="0" dirty="0">
                          <a:effectLst/>
                        </a:rPr>
                        <a:t>appartient </a:t>
                      </a:r>
                      <a:endParaRPr lang="fr-FR" sz="1800" kern="100" dirty="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fr-FR" sz="1800" kern="0" dirty="0">
                          <a:effectLst/>
                        </a:rPr>
                        <a:t>au mot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0" dirty="0">
                          <a:effectLst/>
                        </a:rPr>
                        <a:t> </a:t>
                      </a:r>
                      <a:endParaRPr lang="fr-FR" sz="1800" kern="100" dirty="0">
                        <a:effectLst/>
                      </a:endParaRPr>
                    </a:p>
                    <a:p>
                      <a:pPr algn="ctr"/>
                      <a:r>
                        <a:rPr lang="fr-FR" sz="1800" kern="0" dirty="0">
                          <a:effectLst/>
                        </a:rPr>
                        <a:t>note un son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80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 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 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2519270"/>
                  </a:ext>
                </a:extLst>
              </a:tr>
              <a:tr h="89458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0" dirty="0">
                          <a:effectLst/>
                        </a:rPr>
                        <a:t>indique une famille de mots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 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 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 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/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348025"/>
                  </a:ext>
                </a:extLst>
              </a:tr>
              <a:tr h="701998"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fr-FR" sz="1800" kern="0">
                          <a:effectLst/>
                        </a:rPr>
                        <a:t>n'appartient </a:t>
                      </a:r>
                      <a:endParaRPr lang="fr-FR" sz="1800" kern="1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fr-FR" sz="1800" kern="0">
                          <a:effectLst/>
                        </a:rPr>
                        <a:t>pas au mot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0" dirty="0">
                          <a:effectLst/>
                        </a:rPr>
                        <a:t>marque le pluriel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 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 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kern="0" dirty="0">
                          <a:effectLst/>
                        </a:rPr>
                        <a:t> </a:t>
                      </a:r>
                      <a:endParaRPr lang="fr-FR" sz="1800" kern="100" dirty="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180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 gridSpan="2"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 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200080"/>
                  </a:ext>
                </a:extLst>
              </a:tr>
              <a:tr h="5956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0" dirty="0">
                          <a:effectLst/>
                        </a:rPr>
                        <a:t>marque de la personne 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 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 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 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1800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9864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98580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3F71A-DF7F-73DF-6EAC-43A58B493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65811D-F392-A5CA-0148-1B82C1404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21F30AC-3C6A-8D5B-079B-5579DB4D11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3948312"/>
              </p:ext>
            </p:extLst>
          </p:nvPr>
        </p:nvGraphicFramePr>
        <p:xfrm>
          <a:off x="838200" y="599257"/>
          <a:ext cx="10515601" cy="565948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92425">
                  <a:extLst>
                    <a:ext uri="{9D8B030D-6E8A-4147-A177-3AD203B41FA5}">
                      <a16:colId xmlns:a16="http://schemas.microsoft.com/office/drawing/2014/main" val="863311766"/>
                    </a:ext>
                  </a:extLst>
                </a:gridCol>
                <a:gridCol w="1331844">
                  <a:extLst>
                    <a:ext uri="{9D8B030D-6E8A-4147-A177-3AD203B41FA5}">
                      <a16:colId xmlns:a16="http://schemas.microsoft.com/office/drawing/2014/main" val="1572483819"/>
                    </a:ext>
                  </a:extLst>
                </a:gridCol>
                <a:gridCol w="1033670">
                  <a:extLst>
                    <a:ext uri="{9D8B030D-6E8A-4147-A177-3AD203B41FA5}">
                      <a16:colId xmlns:a16="http://schemas.microsoft.com/office/drawing/2014/main" val="1140748865"/>
                    </a:ext>
                  </a:extLst>
                </a:gridCol>
                <a:gridCol w="1490870">
                  <a:extLst>
                    <a:ext uri="{9D8B030D-6E8A-4147-A177-3AD203B41FA5}">
                      <a16:colId xmlns:a16="http://schemas.microsoft.com/office/drawing/2014/main" val="2127414877"/>
                    </a:ext>
                  </a:extLst>
                </a:gridCol>
                <a:gridCol w="1391477">
                  <a:extLst>
                    <a:ext uri="{9D8B030D-6E8A-4147-A177-3AD203B41FA5}">
                      <a16:colId xmlns:a16="http://schemas.microsoft.com/office/drawing/2014/main" val="1430772326"/>
                    </a:ext>
                  </a:extLst>
                </a:gridCol>
                <a:gridCol w="1073426">
                  <a:extLst>
                    <a:ext uri="{9D8B030D-6E8A-4147-A177-3AD203B41FA5}">
                      <a16:colId xmlns:a16="http://schemas.microsoft.com/office/drawing/2014/main" val="365495113"/>
                    </a:ext>
                  </a:extLst>
                </a:gridCol>
                <a:gridCol w="834888">
                  <a:extLst>
                    <a:ext uri="{9D8B030D-6E8A-4147-A177-3AD203B41FA5}">
                      <a16:colId xmlns:a16="http://schemas.microsoft.com/office/drawing/2014/main" val="128533914"/>
                    </a:ext>
                  </a:extLst>
                </a:gridCol>
                <a:gridCol w="1331843">
                  <a:extLst>
                    <a:ext uri="{9D8B030D-6E8A-4147-A177-3AD203B41FA5}">
                      <a16:colId xmlns:a16="http://schemas.microsoft.com/office/drawing/2014/main" val="3203310543"/>
                    </a:ext>
                  </a:extLst>
                </a:gridCol>
                <a:gridCol w="1335158">
                  <a:extLst>
                    <a:ext uri="{9D8B030D-6E8A-4147-A177-3AD203B41FA5}">
                      <a16:colId xmlns:a16="http://schemas.microsoft.com/office/drawing/2014/main" val="891423067"/>
                    </a:ext>
                  </a:extLst>
                </a:gridCol>
              </a:tblGrid>
              <a:tr h="334226">
                <a:tc rowSpan="2" gridSpan="2"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 </a:t>
                      </a:r>
                    </a:p>
                    <a:p>
                      <a:pPr algn="l"/>
                      <a:r>
                        <a:rPr lang="fr-FR" sz="1800" kern="0" dirty="0">
                          <a:effectLst/>
                        </a:rPr>
                        <a:t> 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800" kern="0">
                          <a:effectLst/>
                        </a:rPr>
                        <a:t>On l’entend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800" kern="0">
                          <a:effectLst/>
                        </a:rPr>
                        <a:t>On ne l’entend pas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675266"/>
                  </a:ext>
                </a:extLst>
              </a:tr>
              <a:tr h="938502">
                <a:tc gridSpan="2"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le -s de </a:t>
                      </a:r>
                      <a:r>
                        <a:rPr lang="fr-FR" sz="1800" kern="0" dirty="0">
                          <a:solidFill>
                            <a:schemeClr val="accent2"/>
                          </a:solidFill>
                          <a:effectLst/>
                        </a:rPr>
                        <a:t>s</a:t>
                      </a:r>
                      <a:r>
                        <a:rPr lang="fr-FR" sz="1800" kern="0" dirty="0">
                          <a:effectLst/>
                        </a:rPr>
                        <a:t>tagiaire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le -s de poi</a:t>
                      </a:r>
                      <a:r>
                        <a:rPr lang="fr-FR" sz="1800" kern="0" dirty="0">
                          <a:solidFill>
                            <a:schemeClr val="accent2"/>
                          </a:solidFill>
                          <a:effectLst/>
                        </a:rPr>
                        <a:t>s</a:t>
                      </a:r>
                      <a:r>
                        <a:rPr lang="fr-FR" sz="1800" kern="0" dirty="0">
                          <a:effectLst/>
                        </a:rPr>
                        <a:t>on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la lettre -s- avec d’autres lettres 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marque grammaticale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nom de ville ou prénom de garçon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On ne sait pas à quoi il sert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773028"/>
                  </a:ext>
                </a:extLst>
              </a:tr>
              <a:tr h="1490967"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fr-FR" sz="1800" kern="0" dirty="0">
                          <a:effectLst/>
                        </a:rPr>
                        <a:t>appartient </a:t>
                      </a:r>
                      <a:endParaRPr lang="fr-FR" sz="1800" kern="100" dirty="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fr-FR" sz="1800" kern="0" dirty="0">
                          <a:effectLst/>
                        </a:rPr>
                        <a:t>au mot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0" dirty="0">
                          <a:effectLst/>
                        </a:rPr>
                        <a:t> </a:t>
                      </a:r>
                      <a:endParaRPr lang="fr-FR" sz="1800" kern="100" dirty="0">
                        <a:effectLst/>
                      </a:endParaRPr>
                    </a:p>
                    <a:p>
                      <a:pPr algn="ctr"/>
                      <a:r>
                        <a:rPr lang="fr-FR" sz="1800" kern="0" dirty="0">
                          <a:effectLst/>
                        </a:rPr>
                        <a:t>note un son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emble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</a:t>
                      </a:r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</a:t>
                      </a:r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auront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oigner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</a:t>
                      </a:r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  <a:r>
                        <a:rPr lang="fr-FR" dirty="0">
                          <a:effectLst/>
                        </a:rPr>
                        <a:t> 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 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empoi</a:t>
                      </a:r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onner</a:t>
                      </a:r>
                      <a:r>
                        <a:rPr lang="fr-FR" dirty="0">
                          <a:effectLst/>
                        </a:rPr>
                        <a:t> 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lingue</a:t>
                      </a:r>
                      <a:r>
                        <a:rPr lang="fr-FR" dirty="0">
                          <a:effectLst/>
                        </a:rPr>
                        <a:t> 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 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Tour</a:t>
                      </a:r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  <a:p>
                      <a:pPr algn="just"/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</a:t>
                      </a:r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</a:t>
                      </a:r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dirty="0">
                          <a:effectLst/>
                        </a:rPr>
                        <a:t> 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2519270"/>
                  </a:ext>
                </a:extLst>
              </a:tr>
              <a:tr h="89458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0" dirty="0">
                          <a:effectLst/>
                        </a:rPr>
                        <a:t>indique une famille de mots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 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 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 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</a:t>
                      </a:r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dirty="0">
                          <a:effectLst/>
                        </a:rPr>
                        <a:t> 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348025"/>
                  </a:ext>
                </a:extLst>
              </a:tr>
              <a:tr h="701998"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fr-FR" sz="1800" kern="0">
                          <a:effectLst/>
                        </a:rPr>
                        <a:t>n'appartient </a:t>
                      </a:r>
                      <a:endParaRPr lang="fr-FR" sz="1800" kern="10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fr-FR" sz="1800" kern="0">
                          <a:effectLst/>
                        </a:rPr>
                        <a:t>pas au mot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0" dirty="0">
                          <a:effectLst/>
                        </a:rPr>
                        <a:t>marque le pluriel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 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 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kern="0" dirty="0">
                          <a:effectLst/>
                        </a:rPr>
                        <a:t> 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r>
                        <a:rPr lang="fr-FR" dirty="0">
                          <a:solidFill>
                            <a:schemeClr val="accent2"/>
                          </a:solidFill>
                          <a:effectLst/>
                        </a:rPr>
                        <a:t> </a:t>
                      </a:r>
                      <a:endParaRPr lang="fr-FR" sz="1800" kern="100" dirty="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nageoire</a:t>
                      </a:r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plaie</a:t>
                      </a:r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dirty="0">
                          <a:effectLst/>
                        </a:rPr>
                        <a:t> 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 gridSpan="2"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 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200080"/>
                  </a:ext>
                </a:extLst>
              </a:tr>
              <a:tr h="5956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0" dirty="0">
                          <a:effectLst/>
                        </a:rPr>
                        <a:t>marque de la personne 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 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>
                          <a:effectLst/>
                        </a:rPr>
                        <a:t> </a:t>
                      </a:r>
                      <a:endParaRPr lang="fr-FR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kern="0" dirty="0">
                          <a:effectLst/>
                        </a:rPr>
                        <a:t> </a:t>
                      </a:r>
                      <a:r>
                        <a:rPr lang="fr-FR" sz="1800" kern="0" dirty="0">
                          <a:solidFill>
                            <a:schemeClr val="accent2"/>
                          </a:solidFill>
                          <a:effectLst/>
                        </a:rPr>
                        <a:t>est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vai</a:t>
                      </a:r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pensai</a:t>
                      </a:r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allon</a:t>
                      </a:r>
                      <a:r>
                        <a:rPr lang="fr-FR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dirty="0">
                          <a:effectLst/>
                        </a:rPr>
                        <a:t> </a:t>
                      </a:r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fr-FR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9864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67640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8BADA-70C3-C3D4-3690-7C09C7404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C3A3B6-962A-A0CC-FBBE-281EBE0B0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Dictée</a:t>
            </a: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</a:t>
            </a: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5826616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904EE-0C19-15A4-7CE3-8E01E6A28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32C0B1-442D-5389-523C-C8BEF1DA8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59D695-96A1-8900-B8C1-1DA9C565E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Dictée</a:t>
            </a: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fr-FR" sz="18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loup et la louve nous regardent. On a peur. Ils ont finalement retrouvé leurs petits louveteaux</a:t>
            </a:r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………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3826214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3686</Words>
  <Application>Microsoft Macintosh PowerPoint</Application>
  <PresentationFormat>Grand écran</PresentationFormat>
  <Paragraphs>738</Paragraphs>
  <Slides>34</Slides>
  <Notes>34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Thème Office</vt:lpstr>
      <vt:lpstr>Collecte de -s-</vt:lpstr>
      <vt:lpstr>Présentation PowerPoint</vt:lpstr>
      <vt:lpstr>Présentation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Présentation PowerPoint</vt:lpstr>
      <vt:lpstr> </vt:lpstr>
      <vt:lpstr>Présentation PowerPoint</vt:lpstr>
      <vt:lpstr> </vt:lpstr>
      <vt:lpstr>Présentation PowerPoint</vt:lpstr>
      <vt:lpstr> </vt:lpstr>
      <vt:lpstr> </vt:lpstr>
      <vt:lpstr> </vt:lpstr>
      <vt:lpstr> </vt:lpstr>
      <vt:lpstr>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Seve</dc:creator>
  <cp:lastModifiedBy>Pierre Seve</cp:lastModifiedBy>
  <cp:revision>8</cp:revision>
  <cp:lastPrinted>2026-04-22T13:56:59Z</cp:lastPrinted>
  <dcterms:created xsi:type="dcterms:W3CDTF">2026-04-22T09:56:09Z</dcterms:created>
  <dcterms:modified xsi:type="dcterms:W3CDTF">2026-04-22T14:38:12Z</dcterms:modified>
</cp:coreProperties>
</file>