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339" r:id="rId3"/>
    <p:sldId id="341" r:id="rId4"/>
    <p:sldId id="340" r:id="rId5"/>
    <p:sldId id="344" r:id="rId6"/>
    <p:sldId id="363" r:id="rId7"/>
    <p:sldId id="342" r:id="rId8"/>
    <p:sldId id="346" r:id="rId9"/>
    <p:sldId id="343" r:id="rId10"/>
    <p:sldId id="345" r:id="rId11"/>
    <p:sldId id="362" r:id="rId12"/>
    <p:sldId id="347" r:id="rId13"/>
    <p:sldId id="348" r:id="rId14"/>
    <p:sldId id="349" r:id="rId15"/>
    <p:sldId id="350" r:id="rId16"/>
    <p:sldId id="351" r:id="rId17"/>
    <p:sldId id="352" r:id="rId18"/>
    <p:sldId id="353" r:id="rId19"/>
    <p:sldId id="300" r:id="rId20"/>
    <p:sldId id="354" r:id="rId21"/>
    <p:sldId id="302" r:id="rId22"/>
    <p:sldId id="355" r:id="rId23"/>
    <p:sldId id="356" r:id="rId24"/>
    <p:sldId id="358" r:id="rId25"/>
    <p:sldId id="357" r:id="rId26"/>
    <p:sldId id="359" r:id="rId27"/>
    <p:sldId id="360" r:id="rId28"/>
    <p:sldId id="311" r:id="rId29"/>
    <p:sldId id="361"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03"/>
    <p:restoredTop sz="69539"/>
  </p:normalViewPr>
  <p:slideViewPr>
    <p:cSldViewPr snapToGrid="0">
      <p:cViewPr varScale="1">
        <p:scale>
          <a:sx n="56" d="100"/>
          <a:sy n="56" d="100"/>
        </p:scale>
        <p:origin x="13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4FF8C3-3919-D649-B21A-D46600B8BFEB}" type="datetimeFigureOut">
              <a:rPr lang="fr-FR" smtClean="0"/>
              <a:t>21/04/2026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571FDD-18B0-0B46-BB34-8FD15A7C6310}" type="slidenum">
              <a:rPr lang="fr-FR" smtClean="0"/>
              <a:t>‹N°›</a:t>
            </a:fld>
            <a:endParaRPr lang="fr-FR"/>
          </a:p>
        </p:txBody>
      </p:sp>
    </p:spTree>
    <p:extLst>
      <p:ext uri="{BB962C8B-B14F-4D97-AF65-F5344CB8AC3E}">
        <p14:creationId xmlns:p14="http://schemas.microsoft.com/office/powerpoint/2010/main" val="1203161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GROUPE DU VERBE– L</a:t>
            </a:r>
            <a:r>
              <a:rPr lang="fr-FR" sz="1200" i="1" dirty="0">
                <a:solidFill>
                  <a:schemeClr val="tx1"/>
                </a:solidFill>
                <a:effectLst/>
                <a:latin typeface="+mn-lt"/>
                <a:ea typeface="Calibri" panose="020F0502020204030204" pitchFamily="34" charset="0"/>
                <a:cs typeface="Times New Roman" panose="02020603050405020304" pitchFamily="18" charset="0"/>
              </a:rPr>
              <a:t>a structure du groupe du verbe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Leçon 12 : Comment s’y retrouver dans les différents sens d’un verbe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a:t>
            </a:fld>
            <a:endParaRPr lang="fr-FR"/>
          </a:p>
        </p:txBody>
      </p:sp>
    </p:spTree>
    <p:extLst>
      <p:ext uri="{BB962C8B-B14F-4D97-AF65-F5344CB8AC3E}">
        <p14:creationId xmlns:p14="http://schemas.microsoft.com/office/powerpoint/2010/main" val="2478475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PHASE 1- Enrôlement</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Qu’est-ce qu’il y a de particulier dans ce texte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Il y a souvent le verbe </a:t>
            </a:r>
            <a:r>
              <a:rPr lang="fr-FR" sz="1200" i="1" dirty="0">
                <a:solidFill>
                  <a:schemeClr val="tx1"/>
                </a:solidFill>
                <a:effectLst/>
                <a:latin typeface="+mn-lt"/>
                <a:ea typeface="Calibri" panose="020F0502020204030204" pitchFamily="34" charset="0"/>
              </a:rPr>
              <a:t>glisser</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a:t>
            </a: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un rappel de texte pour s’assurer de la compréhension </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a:t>
            </a:fld>
            <a:endParaRPr lang="fr-FR"/>
          </a:p>
        </p:txBody>
      </p:sp>
    </p:spTree>
    <p:extLst>
      <p:ext uri="{BB962C8B-B14F-4D97-AF65-F5344CB8AC3E}">
        <p14:creationId xmlns:p14="http://schemas.microsoft.com/office/powerpoint/2010/main" val="2768610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04471-37D7-D735-BB1B-88FCC5731E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FBADB2-8515-03A0-4720-F189FE50CD8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BAB1742-C95F-BB14-1A36-F280DD8732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Trouvez les différentes étiquettes du verbe </a:t>
            </a:r>
            <a:r>
              <a:rPr lang="fr-FR" sz="1200" i="1" dirty="0">
                <a:solidFill>
                  <a:schemeClr val="tx1"/>
                </a:solidFill>
                <a:effectLst/>
                <a:latin typeface="+mn-lt"/>
                <a:ea typeface="Calibri" panose="020F0502020204030204" pitchFamily="34" charset="0"/>
              </a:rPr>
              <a:t>glisser</a:t>
            </a:r>
            <a:r>
              <a:rPr lang="fr-FR" sz="1200" dirty="0">
                <a:solidFill>
                  <a:schemeClr val="tx1"/>
                </a:solidFill>
                <a:effectLst/>
                <a:latin typeface="+mn-lt"/>
                <a:ea typeface="Calibri" panose="020F0502020204030204" pitchFamily="34" charset="0"/>
              </a:rPr>
              <a:t>.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La voiture </a:t>
            </a:r>
            <a:r>
              <a:rPr lang="fr-FR" sz="1200" u="sng" dirty="0">
                <a:solidFill>
                  <a:schemeClr val="tx1"/>
                </a:solidFill>
                <a:effectLst/>
                <a:latin typeface="+mn-lt"/>
                <a:ea typeface="Calibri" panose="020F0502020204030204" pitchFamily="34" charset="0"/>
              </a:rPr>
              <a:t>avait glissé</a:t>
            </a:r>
            <a:r>
              <a:rPr lang="fr-FR" sz="1200" dirty="0">
                <a:solidFill>
                  <a:schemeClr val="tx1"/>
                </a:solidFill>
                <a:effectLst/>
                <a:latin typeface="+mn-lt"/>
                <a:ea typeface="Calibri" panose="020F0502020204030204" pitchFamily="34" charset="0"/>
              </a:rPr>
              <a:t> : </a:t>
            </a:r>
            <a:r>
              <a:rPr lang="fr-FR" sz="1200" i="1" dirty="0">
                <a:solidFill>
                  <a:schemeClr val="tx1"/>
                </a:solidFill>
                <a:effectLst/>
                <a:latin typeface="+mn-lt"/>
                <a:ea typeface="Calibri" panose="020F0502020204030204" pitchFamily="34" charset="0"/>
              </a:rPr>
              <a:t>glisser (sans complément)</a:t>
            </a:r>
            <a:endParaRPr lang="fr-FR" sz="1200" dirty="0">
              <a:solidFill>
                <a:schemeClr val="tx1"/>
              </a:solidFill>
              <a:effectLst/>
              <a:latin typeface="+mn-lt"/>
              <a:ea typeface="Calibri" panose="020F0502020204030204" pitchFamily="34" charset="0"/>
            </a:endParaRPr>
          </a:p>
          <a:p>
            <a:r>
              <a:rPr lang="fr-FR" sz="1200" u="sng" dirty="0">
                <a:solidFill>
                  <a:schemeClr val="tx1"/>
                </a:solidFill>
                <a:effectLst/>
                <a:latin typeface="+mn-lt"/>
                <a:ea typeface="Calibri" panose="020F0502020204030204" pitchFamily="34" charset="0"/>
              </a:rPr>
              <a:t>glissa</a:t>
            </a:r>
            <a:r>
              <a:rPr lang="fr-FR" sz="1200" dirty="0">
                <a:solidFill>
                  <a:schemeClr val="tx1"/>
                </a:solidFill>
                <a:effectLst/>
                <a:latin typeface="+mn-lt"/>
                <a:ea typeface="Calibri" panose="020F0502020204030204" pitchFamily="34" charset="0"/>
              </a:rPr>
              <a:t> un mot : </a:t>
            </a:r>
            <a:r>
              <a:rPr lang="fr-FR" sz="1200" i="1" dirty="0">
                <a:solidFill>
                  <a:schemeClr val="tx1"/>
                </a:solidFill>
                <a:effectLst/>
                <a:latin typeface="+mn-lt"/>
                <a:ea typeface="Calibri" panose="020F0502020204030204" pitchFamily="34" charset="0"/>
              </a:rPr>
              <a:t>glisser qqch</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[éventuellement : </a:t>
            </a:r>
            <a:r>
              <a:rPr lang="fr-FR" sz="1200" u="sng" dirty="0">
                <a:solidFill>
                  <a:schemeClr val="tx1"/>
                </a:solidFill>
                <a:effectLst/>
                <a:latin typeface="+mn-lt"/>
                <a:ea typeface="Calibri" panose="020F0502020204030204" pitchFamily="34" charset="0"/>
              </a:rPr>
              <a:t>glissa</a:t>
            </a:r>
            <a:r>
              <a:rPr lang="fr-FR" sz="1200" dirty="0">
                <a:solidFill>
                  <a:schemeClr val="tx1"/>
                </a:solidFill>
                <a:effectLst/>
                <a:latin typeface="+mn-lt"/>
                <a:ea typeface="Calibri" panose="020F0502020204030204" pitchFamily="34" charset="0"/>
              </a:rPr>
              <a:t> un mot à l’oreille de Papa : </a:t>
            </a:r>
            <a:r>
              <a:rPr lang="fr-FR" sz="1200" i="1" dirty="0">
                <a:solidFill>
                  <a:schemeClr val="tx1"/>
                </a:solidFill>
                <a:effectLst/>
                <a:latin typeface="+mn-lt"/>
                <a:ea typeface="Calibri" panose="020F0502020204030204" pitchFamily="34" charset="0"/>
              </a:rPr>
              <a:t>glisser qqch qq part </a:t>
            </a:r>
            <a:r>
              <a:rPr lang="fr-FR" sz="1200" dirty="0">
                <a:solidFill>
                  <a:schemeClr val="tx1"/>
                </a:solidFill>
                <a:effectLst/>
                <a:latin typeface="+mn-lt"/>
                <a:ea typeface="Calibri" panose="020F0502020204030204" pitchFamily="34" charset="0"/>
              </a:rPr>
              <a:t>]</a:t>
            </a:r>
          </a:p>
          <a:p>
            <a:r>
              <a:rPr lang="fr-FR" sz="1200" u="sng" dirty="0">
                <a:solidFill>
                  <a:schemeClr val="tx1"/>
                </a:solidFill>
                <a:effectLst/>
                <a:latin typeface="+mn-lt"/>
                <a:ea typeface="Calibri" panose="020F0502020204030204" pitchFamily="34" charset="0"/>
              </a:rPr>
              <a:t>glissa</a:t>
            </a:r>
            <a:r>
              <a:rPr lang="fr-FR" sz="1200" dirty="0">
                <a:solidFill>
                  <a:schemeClr val="tx1"/>
                </a:solidFill>
                <a:effectLst/>
                <a:latin typeface="+mn-lt"/>
                <a:ea typeface="Calibri" panose="020F0502020204030204" pitchFamily="34" charset="0"/>
              </a:rPr>
              <a:t> sa main dans sa poche : </a:t>
            </a:r>
            <a:r>
              <a:rPr lang="fr-FR" sz="1200" i="1" dirty="0">
                <a:solidFill>
                  <a:schemeClr val="tx1"/>
                </a:solidFill>
                <a:effectLst/>
                <a:latin typeface="+mn-lt"/>
                <a:ea typeface="Calibri" panose="020F0502020204030204" pitchFamily="34" charset="0"/>
              </a:rPr>
              <a:t>glisser qqch qq part</a:t>
            </a:r>
            <a:endParaRPr lang="fr-FR" sz="1200" dirty="0">
              <a:solidFill>
                <a:schemeClr val="tx1"/>
              </a:solidFill>
              <a:effectLst/>
              <a:latin typeface="+mn-lt"/>
              <a:ea typeface="Calibri" panose="020F0502020204030204" pitchFamily="34" charset="0"/>
            </a:endParaRPr>
          </a:p>
          <a:p>
            <a:r>
              <a:rPr lang="fr-FR" sz="1200" u="sng" dirty="0">
                <a:solidFill>
                  <a:schemeClr val="tx1"/>
                </a:solidFill>
                <a:effectLst/>
                <a:latin typeface="+mn-lt"/>
                <a:ea typeface="Calibri" panose="020F0502020204030204" pitchFamily="34" charset="0"/>
              </a:rPr>
              <a:t>glissons</a:t>
            </a:r>
            <a:r>
              <a:rPr lang="fr-FR" sz="1200" dirty="0">
                <a:solidFill>
                  <a:schemeClr val="tx1"/>
                </a:solidFill>
                <a:effectLst/>
                <a:latin typeface="+mn-lt"/>
                <a:ea typeface="Calibri" panose="020F0502020204030204" pitchFamily="34" charset="0"/>
              </a:rPr>
              <a:t> : </a:t>
            </a:r>
            <a:r>
              <a:rPr lang="fr-FR" sz="1200" i="1" dirty="0">
                <a:solidFill>
                  <a:schemeClr val="tx1"/>
                </a:solidFill>
                <a:effectLst/>
                <a:latin typeface="+mn-lt"/>
                <a:ea typeface="Calibri" panose="020F0502020204030204" pitchFamily="34" charset="0"/>
              </a:rPr>
              <a:t>glisser (sans complément)</a:t>
            </a:r>
            <a:endParaRPr lang="fr-FR" sz="1200" dirty="0">
              <a:solidFill>
                <a:schemeClr val="tx1"/>
              </a:solidFill>
              <a:effectLst/>
              <a:latin typeface="+mn-lt"/>
              <a:ea typeface="Calibri" panose="020F0502020204030204" pitchFamily="34" charset="0"/>
            </a:endParaRPr>
          </a:p>
          <a:p>
            <a:pPr algn="just"/>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le verbe </a:t>
            </a:r>
            <a:r>
              <a:rPr lang="fr-FR" sz="1200" i="1" dirty="0">
                <a:solidFill>
                  <a:schemeClr val="tx1"/>
                </a:solidFill>
                <a:effectLst/>
                <a:latin typeface="+mn-lt"/>
                <a:ea typeface="Calibri" panose="020F0502020204030204" pitchFamily="34" charset="0"/>
              </a:rPr>
              <a:t>glisser</a:t>
            </a:r>
            <a:r>
              <a:rPr lang="fr-FR" sz="1200" dirty="0">
                <a:solidFill>
                  <a:schemeClr val="tx1"/>
                </a:solidFill>
                <a:effectLst/>
                <a:latin typeface="+mn-lt"/>
                <a:ea typeface="Calibri" panose="020F0502020204030204" pitchFamily="34" charset="0"/>
              </a:rPr>
              <a:t> a le même sens ? Ou bien est-ce qu’il change de sens selon son étiquette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Il change de sens.</a:t>
            </a:r>
          </a:p>
          <a:p>
            <a:pPr algn="just"/>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Pour trouver le sens d’un verbe, on peut s’aider de l’étiquette du verbe. Puisque le dictionnaire nous donne le sens des mots, on va regarder s’il utilise ou pas les étiquettes du verbe pour donner le sens des verbes. »</a:t>
            </a:r>
          </a:p>
          <a:p>
            <a:endParaRPr lang="fr-FR" dirty="0"/>
          </a:p>
        </p:txBody>
      </p:sp>
      <p:sp>
        <p:nvSpPr>
          <p:cNvPr id="4" name="Espace réservé du numéro de diapositive 3">
            <a:extLst>
              <a:ext uri="{FF2B5EF4-FFF2-40B4-BE49-F238E27FC236}">
                <a16:creationId xmlns:a16="http://schemas.microsoft.com/office/drawing/2014/main" id="{63BEE355-AA53-304D-F8EA-71BD0F4163E4}"/>
              </a:ext>
            </a:extLst>
          </p:cNvPr>
          <p:cNvSpPr>
            <a:spLocks noGrp="1"/>
          </p:cNvSpPr>
          <p:nvPr>
            <p:ph type="sldNum" sz="quarter" idx="5"/>
          </p:nvPr>
        </p:nvSpPr>
        <p:spPr/>
        <p:txBody>
          <a:bodyPr/>
          <a:lstStyle/>
          <a:p>
            <a:fld id="{91571FDD-18B0-0B46-BB34-8FD15A7C6310}" type="slidenum">
              <a:rPr lang="fr-FR" smtClean="0"/>
              <a:t>3</a:t>
            </a:fld>
            <a:endParaRPr lang="fr-FR"/>
          </a:p>
        </p:txBody>
      </p:sp>
    </p:spTree>
    <p:extLst>
      <p:ext uri="{BB962C8B-B14F-4D97-AF65-F5344CB8AC3E}">
        <p14:creationId xmlns:p14="http://schemas.microsoft.com/office/powerpoint/2010/main" val="1849260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PHASE 2 – </a:t>
            </a:r>
            <a:r>
              <a:rPr lang="fr-FR" sz="1200" b="1" dirty="0">
                <a:solidFill>
                  <a:schemeClr val="tx1"/>
                </a:solidFill>
                <a:effectLst/>
                <a:highlight>
                  <a:srgbClr val="D3D3D3"/>
                </a:highlight>
                <a:latin typeface="+mn-lt"/>
                <a:ea typeface="Calibri" panose="020F0502020204030204" pitchFamily="34" charset="0"/>
              </a:rPr>
              <a:t>Observation</a:t>
            </a:r>
            <a:r>
              <a:rPr lang="fr-FR" sz="1200" b="1" dirty="0">
                <a:solidFill>
                  <a:schemeClr val="tx1"/>
                </a:solidFill>
                <a:effectLst/>
                <a:latin typeface="+mn-lt"/>
                <a:ea typeface="Calibri" panose="020F0502020204030204" pitchFamily="34" charset="0"/>
              </a:rPr>
              <a:t> – Comprendre un article de dictionnaire</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Comment est fabriqué cet article dans ce dictionnaire ? Qu’est-ce qu’on trouve comme informations ?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On trouve les différents sens avec chaque fois un exemple. Une fois, il y a un synonyme (</a:t>
            </a:r>
            <a:r>
              <a:rPr lang="fr-FR" sz="1200" i="1" dirty="0">
                <a:solidFill>
                  <a:schemeClr val="tx1"/>
                </a:solidFill>
                <a:effectLst/>
                <a:latin typeface="+mn-lt"/>
                <a:ea typeface="Calibri" panose="020F0502020204030204" pitchFamily="34" charset="0"/>
              </a:rPr>
              <a:t>a dérapé</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À la fin, il y a une expression.</a:t>
            </a:r>
          </a:p>
          <a:p>
            <a:pPr algn="just"/>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 Quelle aide est-ce que ce dictionnaire peut nous apporter si on hésite sur le sens du verbe dans un texte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Il donne les différents sens. Il peut y avoir un sens auquel on n’avait pas pensé et qui va bien dans le contexte.</a:t>
            </a:r>
          </a:p>
          <a:p>
            <a:pPr algn="just"/>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Ce dictionnaire évoque les étiquettes du verbe (</a:t>
            </a:r>
            <a:r>
              <a:rPr lang="fr-FR" sz="1200" i="1" dirty="0">
                <a:solidFill>
                  <a:schemeClr val="tx1"/>
                </a:solidFill>
                <a:effectLst/>
                <a:latin typeface="+mn-lt"/>
                <a:ea typeface="Calibri" panose="020F0502020204030204" pitchFamily="34" charset="0"/>
              </a:rPr>
              <a:t>glisser qqch, glisser des mains de qqn</a:t>
            </a:r>
            <a:r>
              <a:rPr lang="fr-FR" sz="1200" dirty="0">
                <a:solidFill>
                  <a:schemeClr val="tx1"/>
                </a:solidFill>
                <a:effectLst/>
                <a:latin typeface="+mn-lt"/>
                <a:ea typeface="Calibri" panose="020F0502020204030204" pitchFamily="34" charset="0"/>
              </a:rPr>
              <a:t>) mais il ne les utilise pas complètement.  On va essayer de faire un article de dictionnaire qui les utilise complètement. »</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4</a:t>
            </a:fld>
            <a:endParaRPr lang="fr-FR"/>
          </a:p>
        </p:txBody>
      </p:sp>
    </p:spTree>
    <p:extLst>
      <p:ext uri="{BB962C8B-B14F-4D97-AF65-F5344CB8AC3E}">
        <p14:creationId xmlns:p14="http://schemas.microsoft.com/office/powerpoint/2010/main" val="1044170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PHASE 3 – </a:t>
            </a:r>
            <a:r>
              <a:rPr lang="fr-FR" sz="1200" b="1" dirty="0">
                <a:solidFill>
                  <a:schemeClr val="tx1"/>
                </a:solidFill>
                <a:effectLst/>
                <a:highlight>
                  <a:srgbClr val="D3D3D3"/>
                </a:highlight>
                <a:latin typeface="+mn-lt"/>
                <a:ea typeface="Calibri" panose="020F0502020204030204" pitchFamily="34" charset="0"/>
              </a:rPr>
              <a:t>Production</a:t>
            </a:r>
            <a:r>
              <a:rPr lang="fr-FR" sz="1200" b="1" dirty="0">
                <a:solidFill>
                  <a:schemeClr val="tx1"/>
                </a:solidFill>
                <a:effectLst/>
                <a:latin typeface="+mn-lt"/>
                <a:ea typeface="Calibri" panose="020F0502020204030204" pitchFamily="34" charset="0"/>
              </a:rPr>
              <a:t> modélisante – Comprendre l’organisation d’un article de dictionnaire</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Qu’est-ce que j’affiche là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C’est les étiquettes qu’on avait trouvées, avec l’exemple à chaque fois.</a:t>
            </a:r>
          </a:p>
          <a:p>
            <a:pPr algn="just"/>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Si le lecteur de notre dictionnaire ne connait pas le texte qu’on a lu, il faut mettre des phrases complètes en exemples. » </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5</a:t>
            </a:fld>
            <a:endParaRPr lang="fr-FR"/>
          </a:p>
        </p:txBody>
      </p:sp>
    </p:spTree>
    <p:extLst>
      <p:ext uri="{BB962C8B-B14F-4D97-AF65-F5344CB8AC3E}">
        <p14:creationId xmlns:p14="http://schemas.microsoft.com/office/powerpoint/2010/main" val="2987866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9619D-85C0-997E-A725-F0409CA0280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3C3A08E-4914-DCB2-0181-0DCB0E9F3E9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A019D42-1B9E-892E-CE9E-20BE6E711C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Faire remarquer </a:t>
            </a:r>
            <a:r>
              <a:rPr lang="fr-FR" sz="1200" dirty="0">
                <a:solidFill>
                  <a:schemeClr val="tx1"/>
                </a:solidFill>
                <a:effectLst/>
                <a:latin typeface="+mn-lt"/>
                <a:ea typeface="Calibri" panose="020F0502020204030204" pitchFamily="34" charset="0"/>
              </a:rPr>
              <a:t>: « On n’a pas mis de définitions. » et </a:t>
            </a: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qu’on peut s’aider du dictionnaire qu’on a lu pour fabriquer nos définitions ? »</a:t>
            </a:r>
          </a:p>
          <a:p>
            <a:endParaRPr lang="fr-FR" dirty="0"/>
          </a:p>
        </p:txBody>
      </p:sp>
      <p:sp>
        <p:nvSpPr>
          <p:cNvPr id="4" name="Espace réservé du numéro de diapositive 3">
            <a:extLst>
              <a:ext uri="{FF2B5EF4-FFF2-40B4-BE49-F238E27FC236}">
                <a16:creationId xmlns:a16="http://schemas.microsoft.com/office/drawing/2014/main" id="{810020A4-93EE-6A6A-ADE8-A4C83F4EDF22}"/>
              </a:ext>
            </a:extLst>
          </p:cNvPr>
          <p:cNvSpPr>
            <a:spLocks noGrp="1"/>
          </p:cNvSpPr>
          <p:nvPr>
            <p:ph type="sldNum" sz="quarter" idx="5"/>
          </p:nvPr>
        </p:nvSpPr>
        <p:spPr/>
        <p:txBody>
          <a:bodyPr/>
          <a:lstStyle/>
          <a:p>
            <a:fld id="{91571FDD-18B0-0B46-BB34-8FD15A7C6310}" type="slidenum">
              <a:rPr lang="fr-FR" smtClean="0"/>
              <a:t>6</a:t>
            </a:fld>
            <a:endParaRPr lang="fr-FR"/>
          </a:p>
        </p:txBody>
      </p:sp>
    </p:spTree>
    <p:extLst>
      <p:ext uri="{BB962C8B-B14F-4D97-AF65-F5344CB8AC3E}">
        <p14:creationId xmlns:p14="http://schemas.microsoft.com/office/powerpoint/2010/main" val="2839003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u="sng" dirty="0">
                <a:solidFill>
                  <a:schemeClr val="tx1"/>
                </a:solidFill>
                <a:effectLst/>
                <a:latin typeface="+mn-lt"/>
                <a:ea typeface="Calibri" panose="020F0502020204030204" pitchFamily="34" charset="0"/>
              </a:rPr>
              <a:t>Réponses possibles </a:t>
            </a:r>
            <a:r>
              <a:rPr lang="fr-FR" sz="1200" dirty="0">
                <a:solidFill>
                  <a:schemeClr val="tx1"/>
                </a:solidFill>
                <a:effectLst/>
                <a:latin typeface="+mn-lt"/>
                <a:ea typeface="Calibri" panose="020F0502020204030204" pitchFamily="34" charset="0"/>
              </a:rPr>
              <a:t>:</a:t>
            </a:r>
          </a:p>
          <a:p>
            <a:r>
              <a:rPr lang="fr-FR" sz="1200" dirty="0">
                <a:solidFill>
                  <a:schemeClr val="tx1"/>
                </a:solidFill>
                <a:latin typeface="+mn-lt"/>
              </a:rPr>
              <a:t>[Voir diapositive suivante]</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7</a:t>
            </a:fld>
            <a:endParaRPr lang="fr-FR"/>
          </a:p>
        </p:txBody>
      </p:sp>
    </p:spTree>
    <p:extLst>
      <p:ext uri="{BB962C8B-B14F-4D97-AF65-F5344CB8AC3E}">
        <p14:creationId xmlns:p14="http://schemas.microsoft.com/office/powerpoint/2010/main" val="225107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21D50-9885-B5B5-C442-C3617DF5E4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5FD6E44-6028-CC4B-B4B6-5D3F6A5B990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3D2A00-AEF6-44E5-2F04-1A81CBFDA6F7}"/>
              </a:ext>
            </a:extLst>
          </p:cNvPr>
          <p:cNvSpPr>
            <a:spLocks noGrp="1"/>
          </p:cNvSpPr>
          <p:nvPr>
            <p:ph type="body" idx="1"/>
          </p:nvPr>
        </p:nvSpPr>
        <p:spPr/>
        <p:txBody>
          <a:bodyPr/>
          <a:lstStyle/>
          <a:p>
            <a:pPr algn="just"/>
            <a:r>
              <a:rPr lang="fr-FR" sz="1200" u="sng" dirty="0">
                <a:solidFill>
                  <a:schemeClr val="tx1"/>
                </a:solidFill>
                <a:effectLst/>
                <a:latin typeface="+mn-lt"/>
                <a:ea typeface="Calibri" panose="020F0502020204030204" pitchFamily="34" charset="0"/>
              </a:rPr>
              <a:t>Réactions possibles</a:t>
            </a:r>
          </a:p>
          <a:p>
            <a:pPr algn="just"/>
            <a:r>
              <a:rPr lang="fr-FR" sz="1200" dirty="0">
                <a:solidFill>
                  <a:schemeClr val="tx1"/>
                </a:solidFill>
                <a:effectLst/>
                <a:latin typeface="+mn-lt"/>
                <a:ea typeface="Calibri" panose="020F0502020204030204" pitchFamily="34" charset="0"/>
              </a:rPr>
              <a:t>Dans le dictionnaire</a:t>
            </a:r>
          </a:p>
          <a:p>
            <a:pPr algn="just"/>
            <a:r>
              <a:rPr lang="fr-FR" sz="1200" dirty="0">
                <a:solidFill>
                  <a:schemeClr val="tx1"/>
                </a:solidFill>
                <a:effectLst/>
                <a:latin typeface="+mn-lt"/>
                <a:ea typeface="Calibri" panose="020F0502020204030204" pitchFamily="34" charset="0"/>
              </a:rPr>
              <a:t>- il n’y a pas le sens de « n’en parlons plus ».</a:t>
            </a:r>
          </a:p>
          <a:p>
            <a:pPr algn="just"/>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glisser un mot</a:t>
            </a:r>
            <a:r>
              <a:rPr lang="fr-FR" sz="1200" dirty="0">
                <a:solidFill>
                  <a:schemeClr val="tx1"/>
                </a:solidFill>
                <a:effectLst/>
                <a:latin typeface="+mn-lt"/>
                <a:ea typeface="Calibri" panose="020F0502020204030204" pitchFamily="34" charset="0"/>
              </a:rPr>
              <a:t> est mis avec </a:t>
            </a:r>
            <a:r>
              <a:rPr lang="fr-FR" sz="1200" i="1" dirty="0">
                <a:solidFill>
                  <a:schemeClr val="tx1"/>
                </a:solidFill>
                <a:effectLst/>
                <a:latin typeface="+mn-lt"/>
                <a:ea typeface="Calibri" panose="020F0502020204030204" pitchFamily="34" charset="0"/>
              </a:rPr>
              <a:t>glisser une lettre sous la porte</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 </a:t>
            </a:r>
          </a:p>
          <a:p>
            <a:pPr algn="just"/>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‘à l’oreille de Papa’, c’est un peu comme ‘sous la porte’. ‘L’oreille de Papa’, c’est aussi un lieu. » et annoncer : « Je vous propose une expression synonyme pour le sens qui n’était pas dans le dictionnaire. » </a:t>
            </a:r>
          </a:p>
        </p:txBody>
      </p:sp>
      <p:sp>
        <p:nvSpPr>
          <p:cNvPr id="4" name="Espace réservé du numéro de diapositive 3">
            <a:extLst>
              <a:ext uri="{FF2B5EF4-FFF2-40B4-BE49-F238E27FC236}">
                <a16:creationId xmlns:a16="http://schemas.microsoft.com/office/drawing/2014/main" id="{31801C81-8DD2-2B11-3C04-989D0B942C1B}"/>
              </a:ext>
            </a:extLst>
          </p:cNvPr>
          <p:cNvSpPr>
            <a:spLocks noGrp="1"/>
          </p:cNvSpPr>
          <p:nvPr>
            <p:ph type="sldNum" sz="quarter" idx="5"/>
          </p:nvPr>
        </p:nvSpPr>
        <p:spPr/>
        <p:txBody>
          <a:bodyPr/>
          <a:lstStyle/>
          <a:p>
            <a:fld id="{91571FDD-18B0-0B46-BB34-8FD15A7C6310}" type="slidenum">
              <a:rPr lang="fr-FR" smtClean="0"/>
              <a:t>8</a:t>
            </a:fld>
            <a:endParaRPr lang="fr-FR"/>
          </a:p>
        </p:txBody>
      </p:sp>
    </p:spTree>
    <p:extLst>
      <p:ext uri="{BB962C8B-B14F-4D97-AF65-F5344CB8AC3E}">
        <p14:creationId xmlns:p14="http://schemas.microsoft.com/office/powerpoint/2010/main" val="3035100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Quand on dit ‘glisser qqch’, comment est-ce que s’appelle le complément </a:t>
            </a:r>
            <a:r>
              <a:rPr lang="fr-FR" sz="1200" i="1" dirty="0">
                <a:solidFill>
                  <a:schemeClr val="tx1"/>
                </a:solidFill>
                <a:effectLst/>
                <a:latin typeface="+mn-lt"/>
                <a:ea typeface="Calibri" panose="020F0502020204030204" pitchFamily="34" charset="0"/>
              </a:rPr>
              <a:t>qqch</a:t>
            </a:r>
            <a:r>
              <a:rPr lang="fr-FR" sz="1200" dirty="0">
                <a:solidFill>
                  <a:schemeClr val="tx1"/>
                </a:solidFill>
                <a:effectLst/>
                <a:latin typeface="+mn-lt"/>
                <a:ea typeface="Calibri" panose="020F0502020204030204" pitchFamily="34" charset="0"/>
              </a:rPr>
              <a:t>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C’est un COD.</a:t>
            </a:r>
          </a:p>
          <a:p>
            <a:pPr algn="just"/>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 Et </a:t>
            </a:r>
            <a:r>
              <a:rPr lang="fr-FR" sz="1200" i="1" dirty="0">
                <a:solidFill>
                  <a:schemeClr val="tx1"/>
                </a:solidFill>
                <a:effectLst/>
                <a:latin typeface="+mn-lt"/>
                <a:ea typeface="Calibri" panose="020F0502020204030204" pitchFamily="34" charset="0"/>
              </a:rPr>
              <a:t>qq part</a:t>
            </a:r>
            <a:r>
              <a:rPr lang="fr-FR" sz="1200" dirty="0">
                <a:solidFill>
                  <a:schemeClr val="tx1"/>
                </a:solidFill>
                <a:effectLst/>
                <a:latin typeface="+mn-lt"/>
                <a:ea typeface="Calibri" panose="020F0502020204030204" pitchFamily="34" charset="0"/>
              </a:rPr>
              <a:t>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C’est un complément circonstanciel de lieu.</a:t>
            </a:r>
          </a:p>
          <a:p>
            <a:pPr algn="just"/>
            <a:endParaRPr lang="fr-FR" sz="1200" dirty="0">
              <a:solidFill>
                <a:schemeClr val="tx1"/>
              </a:solidFill>
              <a:effectLst/>
              <a:latin typeface="+mn-lt"/>
              <a:ea typeface="Calibri" panose="020F0502020204030204" pitchFamily="34" charset="0"/>
            </a:endParaRPr>
          </a:p>
          <a:p>
            <a:pPr algn="just"/>
            <a:r>
              <a:rPr lang="fr-FR" sz="1200" dirty="0">
                <a:solidFill>
                  <a:schemeClr val="tx1"/>
                </a:solidFill>
                <a:effectLst/>
                <a:latin typeface="+mn-lt"/>
                <a:ea typeface="Calibri" panose="020F0502020204030204" pitchFamily="34" charset="0"/>
              </a:rPr>
              <a:t>« Maintenant, on va présenter notre essai comme le dictionnaire qu’on a regardé. »</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9</a:t>
            </a:fld>
            <a:endParaRPr lang="fr-FR"/>
          </a:p>
        </p:txBody>
      </p:sp>
    </p:spTree>
    <p:extLst>
      <p:ext uri="{BB962C8B-B14F-4D97-AF65-F5344CB8AC3E}">
        <p14:creationId xmlns:p14="http://schemas.microsoft.com/office/powerpoint/2010/main" val="3303143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qu’on a maintenant tout ce qu’on avait vu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Il n’y a pas les sens qu’il y a dans le dictionnaire mais pas dans le texte :</a:t>
            </a:r>
          </a:p>
          <a:p>
            <a:pPr algn="just"/>
            <a:r>
              <a:rPr lang="fr-FR" sz="1200" dirty="0">
                <a:solidFill>
                  <a:schemeClr val="tx1"/>
                </a:solidFill>
                <a:effectLst/>
                <a:latin typeface="+mn-lt"/>
                <a:ea typeface="Calibri" panose="020F0502020204030204" pitchFamily="34" charset="0"/>
              </a:rPr>
              <a:t>- ‘la baignoire est mouillée, elle glisse’. </a:t>
            </a:r>
          </a:p>
          <a:p>
            <a:pPr algn="just"/>
            <a:r>
              <a:rPr lang="fr-FR" sz="1200" dirty="0">
                <a:solidFill>
                  <a:schemeClr val="tx1"/>
                </a:solidFill>
                <a:effectLst/>
                <a:latin typeface="+mn-lt"/>
                <a:ea typeface="Calibri" panose="020F0502020204030204" pitchFamily="34" charset="0"/>
              </a:rPr>
              <a:t>- ‘Les patineurs glissent sur le lac gelé.’</a:t>
            </a:r>
          </a:p>
          <a:p>
            <a:pPr algn="just"/>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 On va les ajouter. Quelle est l’étiquette du verbe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Le verbe est sans complément.</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10</a:t>
            </a:fld>
            <a:endParaRPr lang="fr-FR"/>
          </a:p>
        </p:txBody>
      </p:sp>
    </p:spTree>
    <p:extLst>
      <p:ext uri="{BB962C8B-B14F-4D97-AF65-F5344CB8AC3E}">
        <p14:creationId xmlns:p14="http://schemas.microsoft.com/office/powerpoint/2010/main" val="1949512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E2C13-2FF3-A716-C45F-80567426813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0C4F8B7-74D1-2AE3-B608-A49061AD4F5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046D8B-EFFE-3720-6E92-930395A0D53F}"/>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rPr>
              <a:t>« Ça fait un troisième et un quatrième sens pour la rubrique ‘sans complément’. Il faut qu’on réfléchisse à l’ordre. Il y a : ‘déraper’, ‘ne pas expliquer en détail’, ‘être glissant’ et ‘se déplacer sur une surface lisse’. Quel est le sens qui vient le premier à l’esprit ? »</a:t>
            </a:r>
          </a:p>
          <a:p>
            <a:pPr algn="just"/>
            <a:r>
              <a:rPr lang="fr-FR" sz="1200" u="sng" dirty="0">
                <a:solidFill>
                  <a:schemeClr val="tx1"/>
                </a:solidFill>
                <a:effectLst/>
                <a:latin typeface="+mn-lt"/>
                <a:ea typeface="Calibri" panose="020F0502020204030204" pitchFamily="34" charset="0"/>
              </a:rPr>
              <a:t>Réponses possibles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C’est ‘déraper’.</a:t>
            </a:r>
          </a:p>
          <a:p>
            <a:pPr algn="just"/>
            <a:r>
              <a:rPr lang="fr-FR" sz="1200" dirty="0">
                <a:solidFill>
                  <a:schemeClr val="tx1"/>
                </a:solidFill>
                <a:effectLst/>
                <a:latin typeface="+mn-lt"/>
                <a:ea typeface="Calibri" panose="020F0502020204030204" pitchFamily="34" charset="0"/>
              </a:rPr>
              <a:t>C’est ‘être glissant’.</a:t>
            </a:r>
          </a:p>
          <a:p>
            <a:pPr algn="just"/>
            <a:r>
              <a:rPr lang="fr-FR" sz="1200" dirty="0">
                <a:solidFill>
                  <a:schemeClr val="tx1"/>
                </a:solidFill>
                <a:effectLst/>
                <a:latin typeface="+mn-lt"/>
                <a:ea typeface="Calibri" panose="020F0502020204030204" pitchFamily="34" charset="0"/>
              </a:rPr>
              <a:t>C’est ‘se déplacer sur une surface lisse.’</a:t>
            </a:r>
          </a:p>
          <a:p>
            <a:pPr algn="just"/>
            <a:endParaRPr lang="fr-FR" sz="1200" dirty="0">
              <a:solidFill>
                <a:schemeClr val="tx1"/>
              </a:solidFill>
              <a:effectLst/>
              <a:latin typeface="+mn-lt"/>
              <a:ea typeface="Calibri" panose="020F0502020204030204" pitchFamily="34" charset="0"/>
            </a:endParaRPr>
          </a:p>
          <a:p>
            <a:pPr algn="just"/>
            <a:r>
              <a:rPr lang="fr-FR" sz="1200" dirty="0">
                <a:solidFill>
                  <a:schemeClr val="tx1"/>
                </a:solidFill>
                <a:effectLst/>
                <a:latin typeface="+mn-lt"/>
                <a:ea typeface="Calibri" panose="020F0502020204030204" pitchFamily="34" charset="0"/>
              </a:rPr>
              <a:t>« On peut hésiter. En tout cas, ce n’est pas ‘ne pas expliquer en détail’. Je vous propose qu’on mette d’abord ‘déraper’. »</a:t>
            </a:r>
          </a:p>
          <a:p>
            <a:endParaRPr lang="fr-FR" dirty="0"/>
          </a:p>
        </p:txBody>
      </p:sp>
      <p:sp>
        <p:nvSpPr>
          <p:cNvPr id="4" name="Espace réservé du numéro de diapositive 3">
            <a:extLst>
              <a:ext uri="{FF2B5EF4-FFF2-40B4-BE49-F238E27FC236}">
                <a16:creationId xmlns:a16="http://schemas.microsoft.com/office/drawing/2014/main" id="{8E0EC401-9CDB-EBAE-B625-818F773F2A4F}"/>
              </a:ext>
            </a:extLst>
          </p:cNvPr>
          <p:cNvSpPr>
            <a:spLocks noGrp="1"/>
          </p:cNvSpPr>
          <p:nvPr>
            <p:ph type="sldNum" sz="quarter" idx="5"/>
          </p:nvPr>
        </p:nvSpPr>
        <p:spPr/>
        <p:txBody>
          <a:bodyPr/>
          <a:lstStyle/>
          <a:p>
            <a:fld id="{91571FDD-18B0-0B46-BB34-8FD15A7C6310}" type="slidenum">
              <a:rPr lang="fr-FR" smtClean="0"/>
              <a:t>11</a:t>
            </a:fld>
            <a:endParaRPr lang="fr-FR"/>
          </a:p>
        </p:txBody>
      </p:sp>
    </p:spTree>
    <p:extLst>
      <p:ext uri="{BB962C8B-B14F-4D97-AF65-F5344CB8AC3E}">
        <p14:creationId xmlns:p14="http://schemas.microsoft.com/office/powerpoint/2010/main" val="2405801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u="none"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qu’on peut dire comment on a fait pour écrire notre article de dictionnaire ? »</a:t>
            </a:r>
          </a:p>
          <a:p>
            <a:pPr algn="just"/>
            <a:r>
              <a:rPr lang="fr-FR" sz="1200" u="sng" dirty="0">
                <a:solidFill>
                  <a:schemeClr val="tx1"/>
                </a:solidFill>
                <a:effectLst/>
                <a:latin typeface="+mn-lt"/>
                <a:ea typeface="Calibri" panose="020F0502020204030204" pitchFamily="34" charset="0"/>
              </a:rPr>
              <a:t>Réponses attendues </a:t>
            </a:r>
            <a:r>
              <a:rPr lang="fr-FR" sz="1200" dirty="0">
                <a:solidFill>
                  <a:schemeClr val="tx1"/>
                </a:solidFill>
                <a:effectLst/>
                <a:latin typeface="+mn-lt"/>
                <a:ea typeface="Calibri" panose="020F0502020204030204" pitchFamily="34" charset="0"/>
              </a:rPr>
              <a:t>(dans le désordre) :</a:t>
            </a:r>
          </a:p>
          <a:p>
            <a:pPr algn="just"/>
            <a:r>
              <a:rPr lang="fr-FR" sz="1200" dirty="0">
                <a:solidFill>
                  <a:schemeClr val="tx1"/>
                </a:solidFill>
                <a:effectLst/>
                <a:latin typeface="+mn-lt"/>
                <a:ea typeface="Calibri" panose="020F0502020204030204" pitchFamily="34" charset="0"/>
              </a:rPr>
              <a:t>- On a cherché les étiquettes du verbe dans les phrases.</a:t>
            </a:r>
          </a:p>
          <a:p>
            <a:pPr algn="just"/>
            <a:r>
              <a:rPr lang="fr-FR" sz="1200" dirty="0">
                <a:solidFill>
                  <a:schemeClr val="tx1"/>
                </a:solidFill>
                <a:effectLst/>
                <a:latin typeface="+mn-lt"/>
                <a:ea typeface="Calibri" panose="020F0502020204030204" pitchFamily="34" charset="0"/>
              </a:rPr>
              <a:t>- On a mis les phrases (un peu simplifiées) en exemple.</a:t>
            </a:r>
          </a:p>
          <a:p>
            <a:pPr algn="just"/>
            <a:r>
              <a:rPr lang="fr-FR" sz="1200" dirty="0">
                <a:solidFill>
                  <a:schemeClr val="tx1"/>
                </a:solidFill>
                <a:effectLst/>
                <a:latin typeface="+mn-lt"/>
                <a:ea typeface="Calibri" panose="020F0502020204030204" pitchFamily="34" charset="0"/>
              </a:rPr>
              <a:t>- On a mis des mots ou des expressions synonymes pour les définitions.</a:t>
            </a:r>
          </a:p>
          <a:p>
            <a:pPr algn="just"/>
            <a:r>
              <a:rPr lang="fr-FR" sz="1200" dirty="0">
                <a:solidFill>
                  <a:schemeClr val="tx1"/>
                </a:solidFill>
                <a:effectLst/>
                <a:latin typeface="+mn-lt"/>
                <a:ea typeface="Calibri" panose="020F0502020204030204" pitchFamily="34" charset="0"/>
              </a:rPr>
              <a:t>- On a classé les sens selon les étiquettes (sans complément ou avec complément), et selon que le sens est plus ou moins habituel.</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12</a:t>
            </a:fld>
            <a:endParaRPr lang="fr-FR"/>
          </a:p>
        </p:txBody>
      </p:sp>
    </p:spTree>
    <p:extLst>
      <p:ext uri="{BB962C8B-B14F-4D97-AF65-F5344CB8AC3E}">
        <p14:creationId xmlns:p14="http://schemas.microsoft.com/office/powerpoint/2010/main" val="3986649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PHASE 4 – Mise en œuvre</a:t>
            </a:r>
            <a:endParaRPr lang="fr-FR" sz="1200" dirty="0">
              <a:solidFill>
                <a:schemeClr val="tx1"/>
              </a:solidFill>
              <a:effectLst/>
              <a:latin typeface="+mn-lt"/>
              <a:ea typeface="Calibri" panose="020F0502020204030204" pitchFamily="34" charset="0"/>
            </a:endParaRPr>
          </a:p>
          <a:p>
            <a:endParaRPr lang="fr-FR" sz="1200" dirty="0">
              <a:solidFill>
                <a:schemeClr val="tx1"/>
              </a:solidFill>
              <a:latin typeface="+mn-lt"/>
            </a:endParaRPr>
          </a:p>
          <a:p>
            <a:r>
              <a:rPr lang="fr-FR" sz="1200" b="1" kern="0" dirty="0">
                <a:solidFill>
                  <a:schemeClr val="tx1"/>
                </a:solidFill>
                <a:effectLst/>
                <a:latin typeface="+mn-lt"/>
                <a:ea typeface="Calibri" panose="020F0502020204030204" pitchFamily="34" charset="0"/>
              </a:rPr>
              <a:t>Répartir</a:t>
            </a:r>
            <a:r>
              <a:rPr lang="fr-FR" sz="1200" kern="0" dirty="0">
                <a:solidFill>
                  <a:schemeClr val="tx1"/>
                </a:solidFill>
                <a:effectLst/>
                <a:latin typeface="+mn-lt"/>
                <a:ea typeface="Calibri" panose="020F0502020204030204" pitchFamily="34" charset="0"/>
              </a:rPr>
              <a:t> les élèves en groupes de 4. </a:t>
            </a:r>
          </a:p>
          <a:p>
            <a:r>
              <a:rPr lang="fr-FR" sz="1200" b="1" kern="0" dirty="0">
                <a:solidFill>
                  <a:schemeClr val="tx1"/>
                </a:solidFill>
                <a:effectLst/>
                <a:latin typeface="+mn-lt"/>
                <a:ea typeface="Calibri" panose="020F0502020204030204" pitchFamily="34" charset="0"/>
              </a:rPr>
              <a:t>Distribuer</a:t>
            </a:r>
            <a:r>
              <a:rPr lang="fr-FR" sz="1200" kern="0" dirty="0">
                <a:solidFill>
                  <a:schemeClr val="tx1"/>
                </a:solidFill>
                <a:effectLst/>
                <a:latin typeface="+mn-lt"/>
                <a:ea typeface="Calibri" panose="020F0502020204030204" pitchFamily="34" charset="0"/>
              </a:rPr>
              <a:t> à chacun un des ensembles de phrases suivants (cf. </a:t>
            </a:r>
            <a:r>
              <a:rPr lang="fr-FR" sz="1200" i="1" kern="0" dirty="0">
                <a:solidFill>
                  <a:schemeClr val="tx1"/>
                </a:solidFill>
                <a:effectLst/>
                <a:latin typeface="+mn-lt"/>
                <a:ea typeface="Calibri" panose="020F0502020204030204" pitchFamily="34" charset="0"/>
              </a:rPr>
              <a:t>Fiche photocopiable</a:t>
            </a:r>
            <a:r>
              <a:rPr lang="fr-FR" sz="1200" kern="0" dirty="0">
                <a:solidFill>
                  <a:schemeClr val="tx1"/>
                </a:solidFill>
                <a:effectLst/>
                <a:latin typeface="+mn-lt"/>
                <a:ea typeface="Calibri" panose="020F0502020204030204" pitchFamily="34" charset="0"/>
              </a:rPr>
              <a:t>)</a:t>
            </a:r>
          </a:p>
          <a:p>
            <a:r>
              <a:rPr lang="fr-FR" sz="1200" b="1" kern="0" dirty="0">
                <a:solidFill>
                  <a:schemeClr val="tx1"/>
                </a:solidFill>
                <a:effectLst/>
                <a:latin typeface="+mn-lt"/>
                <a:ea typeface="Calibri" panose="020F0502020204030204" pitchFamily="34" charset="0"/>
              </a:rPr>
              <a:t>Donner la consigne </a:t>
            </a:r>
            <a:r>
              <a:rPr lang="fr-FR" sz="1200" kern="0" dirty="0">
                <a:solidFill>
                  <a:schemeClr val="tx1"/>
                </a:solidFill>
                <a:effectLst/>
                <a:latin typeface="+mn-lt"/>
                <a:ea typeface="Calibri" panose="020F0502020204030204" pitchFamily="34" charset="0"/>
              </a:rPr>
              <a:t>: « Écrivez un article de dictionnaire sur le verbe souligné. Pour y parvenir, cherchez d’abord les étiquettes du verbe dans les phrases que je vous donne. Puis cherchez des synonymes qui disent à peu près la même chose pour écrire la définition. Enfin, réfléchissez à l’ordre dans lequel vous allez mettre les différentes significations. »</a:t>
            </a:r>
            <a:r>
              <a:rPr lang="fr-FR" sz="1200" dirty="0">
                <a:solidFill>
                  <a:schemeClr val="tx1"/>
                </a:solidFill>
                <a:effectLst/>
                <a:latin typeface="+mn-lt"/>
              </a:rPr>
              <a:t> </a:t>
            </a:r>
          </a:p>
          <a:p>
            <a:endParaRPr lang="fr-FR" sz="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Laisser</a:t>
            </a:r>
            <a:r>
              <a:rPr lang="fr-FR" sz="1200" dirty="0">
                <a:solidFill>
                  <a:schemeClr val="tx1"/>
                </a:solidFill>
                <a:effectLst/>
                <a:latin typeface="+mn-lt"/>
                <a:ea typeface="Calibri" panose="020F0502020204030204" pitchFamily="34" charset="0"/>
              </a:rPr>
              <a:t> environ une dizaine de minutes puis faire lire quelques productions. Éventuellement afficher les productions suivantes.</a:t>
            </a: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13</a:t>
            </a:fld>
            <a:endParaRPr lang="fr-FR"/>
          </a:p>
        </p:txBody>
      </p:sp>
    </p:spTree>
    <p:extLst>
      <p:ext uri="{BB962C8B-B14F-4D97-AF65-F5344CB8AC3E}">
        <p14:creationId xmlns:p14="http://schemas.microsoft.com/office/powerpoint/2010/main" val="2619214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14</a:t>
            </a:fld>
            <a:endParaRPr lang="fr-FR"/>
          </a:p>
        </p:txBody>
      </p:sp>
    </p:spTree>
    <p:extLst>
      <p:ext uri="{BB962C8B-B14F-4D97-AF65-F5344CB8AC3E}">
        <p14:creationId xmlns:p14="http://schemas.microsoft.com/office/powerpoint/2010/main" val="2546716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15</a:t>
            </a:fld>
            <a:endParaRPr lang="fr-FR"/>
          </a:p>
        </p:txBody>
      </p:sp>
    </p:spTree>
    <p:extLst>
      <p:ext uri="{BB962C8B-B14F-4D97-AF65-F5344CB8AC3E}">
        <p14:creationId xmlns:p14="http://schemas.microsoft.com/office/powerpoint/2010/main" val="2788929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16</a:t>
            </a:fld>
            <a:endParaRPr lang="fr-FR"/>
          </a:p>
        </p:txBody>
      </p:sp>
    </p:spTree>
    <p:extLst>
      <p:ext uri="{BB962C8B-B14F-4D97-AF65-F5344CB8AC3E}">
        <p14:creationId xmlns:p14="http://schemas.microsoft.com/office/powerpoint/2010/main" val="2632466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Calibri" panose="020F0502020204030204" pitchFamily="34" charset="0"/>
              </a:rPr>
              <a:t>Revenir</a:t>
            </a:r>
            <a:r>
              <a:rPr lang="fr-FR" sz="1200" dirty="0">
                <a:solidFill>
                  <a:schemeClr val="tx1"/>
                </a:solidFill>
                <a:effectLst/>
                <a:latin typeface="+mn-lt"/>
                <a:ea typeface="Calibri" panose="020F0502020204030204" pitchFamily="34" charset="0"/>
                <a:cs typeface="Calibri" panose="020F0502020204030204" pitchFamily="34" charset="0"/>
              </a:rPr>
              <a:t> sur l’enrôlement. </a:t>
            </a:r>
            <a:r>
              <a:rPr lang="fr-FR" sz="1200" b="1" dirty="0">
                <a:solidFill>
                  <a:schemeClr val="tx1"/>
                </a:solidFill>
                <a:effectLst/>
                <a:latin typeface="+mn-lt"/>
                <a:ea typeface="Calibri" panose="020F0502020204030204" pitchFamily="34" charset="0"/>
                <a:cs typeface="Calibri" panose="020F0502020204030204" pitchFamily="34" charset="0"/>
              </a:rPr>
              <a:t>Demander</a:t>
            </a:r>
            <a:r>
              <a:rPr lang="fr-FR" sz="1200" dirty="0">
                <a:solidFill>
                  <a:schemeClr val="tx1"/>
                </a:solidFill>
                <a:effectLst/>
                <a:latin typeface="+mn-lt"/>
                <a:ea typeface="Calibri" panose="020F0502020204030204" pitchFamily="34" charset="0"/>
                <a:cs typeface="Calibri" panose="020F0502020204030204" pitchFamily="34" charset="0"/>
              </a:rPr>
              <a:t> aux élèves : « Alors, le dictionnaire utilise-t-il toujours les étiquettes du verbe pour en donner le sens ? »</a:t>
            </a:r>
            <a:endParaRPr lang="fr-FR" sz="1200" dirty="0">
              <a:solidFill>
                <a:schemeClr val="tx1"/>
              </a:solidFill>
              <a:effectLst/>
              <a:latin typeface="+mn-lt"/>
              <a:ea typeface="Calibri" panose="020F0502020204030204" pitchFamily="34" charset="0"/>
            </a:endParaRPr>
          </a:p>
          <a:p>
            <a:r>
              <a:rPr lang="fr-FR" sz="1200" u="sng" dirty="0">
                <a:solidFill>
                  <a:schemeClr val="tx1"/>
                </a:solidFill>
                <a:effectLst/>
                <a:latin typeface="+mn-lt"/>
                <a:ea typeface="Calibri" panose="020F0502020204030204" pitchFamily="34" charset="0"/>
                <a:cs typeface="Calibri" panose="020F0502020204030204" pitchFamily="34" charset="0"/>
              </a:rPr>
              <a:t>Réponse attendue </a:t>
            </a:r>
            <a:r>
              <a:rPr lang="fr-FR" sz="1200" dirty="0">
                <a:solidFill>
                  <a:schemeClr val="tx1"/>
                </a:solidFill>
                <a:effectLst/>
                <a:latin typeface="+mn-lt"/>
                <a:ea typeface="Calibri" panose="020F0502020204030204" pitchFamily="34" charset="0"/>
                <a:cs typeface="Calibri" panose="020F0502020204030204" pitchFamily="34" charset="0"/>
              </a:rPr>
              <a:t>:</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cs typeface="Calibri" panose="020F0502020204030204" pitchFamily="34" charset="0"/>
              </a:rPr>
              <a:t>Les dictionnaires n’utilisent pas toujours les étiquettes du verbe. </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cs typeface="Calibri" panose="020F0502020204030204" pitchFamily="34" charset="0"/>
              </a:rPr>
              <a:t>Le dictionnaire que l’on a étudié les utilise en partie, mais pas complètement. Il ne trie pas les différents sens selon que le verbe a un complément ou non.</a:t>
            </a:r>
            <a:endParaRPr lang="fr-FR" sz="1200" dirty="0">
              <a:solidFill>
                <a:schemeClr val="tx1"/>
              </a:solidFill>
              <a:effectLst/>
              <a:latin typeface="+mn-lt"/>
              <a:ea typeface="Calibri" panose="020F0502020204030204" pitchFamily="34" charset="0"/>
            </a:endParaRPr>
          </a:p>
          <a:p>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cs typeface="Calibri" panose="020F0502020204030204" pitchFamily="34" charset="0"/>
              </a:rPr>
              <a:t>Expliquer</a:t>
            </a:r>
            <a:r>
              <a:rPr lang="fr-FR" sz="1200" dirty="0">
                <a:solidFill>
                  <a:schemeClr val="tx1"/>
                </a:solidFill>
                <a:effectLst/>
                <a:latin typeface="+mn-lt"/>
                <a:ea typeface="Calibri" panose="020F0502020204030204" pitchFamily="34" charset="0"/>
                <a:cs typeface="Calibri" panose="020F0502020204030204" pitchFamily="34" charset="0"/>
              </a:rPr>
              <a:t> : « Dans de nombreux dictionnaires, on trie les différents sens d’un verbe selon que le verbe a un ou deux compléments ou pas. Lorsque le verbe n’appelle pas de complément, on parle de verbe </a:t>
            </a:r>
            <a:r>
              <a:rPr lang="fr-FR" sz="1200" i="1" dirty="0">
                <a:solidFill>
                  <a:schemeClr val="tx1"/>
                </a:solidFill>
                <a:effectLst/>
                <a:latin typeface="+mn-lt"/>
                <a:ea typeface="Calibri" panose="020F0502020204030204" pitchFamily="34" charset="0"/>
                <a:cs typeface="Calibri" panose="020F0502020204030204" pitchFamily="34" charset="0"/>
              </a:rPr>
              <a:t>intransitif</a:t>
            </a:r>
            <a:r>
              <a:rPr lang="fr-FR" sz="1200" dirty="0">
                <a:solidFill>
                  <a:schemeClr val="tx1"/>
                </a:solidFill>
                <a:effectLst/>
                <a:latin typeface="+mn-lt"/>
                <a:ea typeface="Calibri" panose="020F0502020204030204" pitchFamily="34" charset="0"/>
                <a:cs typeface="Calibri" panose="020F0502020204030204" pitchFamily="34" charset="0"/>
              </a:rPr>
              <a:t>. Lorsque le verbe appelle un ou deux compléments, on parle de verbe </a:t>
            </a:r>
            <a:r>
              <a:rPr lang="fr-FR" sz="1200" i="1" dirty="0">
                <a:solidFill>
                  <a:schemeClr val="tx1"/>
                </a:solidFill>
                <a:effectLst/>
                <a:latin typeface="+mn-lt"/>
                <a:ea typeface="Calibri" panose="020F0502020204030204" pitchFamily="34" charset="0"/>
                <a:cs typeface="Calibri" panose="020F0502020204030204" pitchFamily="34" charset="0"/>
              </a:rPr>
              <a:t>transitif</a:t>
            </a:r>
            <a:r>
              <a:rPr lang="fr-FR" sz="1200" dirty="0">
                <a:solidFill>
                  <a:schemeClr val="tx1"/>
                </a:solidFill>
                <a:effectLst/>
                <a:latin typeface="+mn-lt"/>
                <a:ea typeface="Calibri" panose="020F0502020204030204" pitchFamily="34" charset="0"/>
                <a:cs typeface="Calibri" panose="020F0502020204030204" pitchFamily="34" charset="0"/>
              </a:rPr>
              <a:t>. »</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17</a:t>
            </a:fld>
            <a:endParaRPr lang="fr-FR"/>
          </a:p>
        </p:txBody>
      </p:sp>
    </p:spTree>
    <p:extLst>
      <p:ext uri="{BB962C8B-B14F-4D97-AF65-F5344CB8AC3E}">
        <p14:creationId xmlns:p14="http://schemas.microsoft.com/office/powerpoint/2010/main" val="42632483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Annoncer</a:t>
            </a:r>
            <a:r>
              <a:rPr lang="fr-FR" sz="1200" dirty="0">
                <a:solidFill>
                  <a:schemeClr val="tx1"/>
                </a:solidFill>
                <a:latin typeface="+mn-lt"/>
              </a:rPr>
              <a:t> : « Voici le dictionnaire </a:t>
            </a:r>
            <a:r>
              <a:rPr lang="fr-FR" sz="1200" i="1" dirty="0">
                <a:solidFill>
                  <a:schemeClr val="tx1"/>
                </a:solidFill>
                <a:latin typeface="+mn-lt"/>
              </a:rPr>
              <a:t>Larousse en ligne</a:t>
            </a:r>
            <a:r>
              <a:rPr lang="fr-FR" sz="1200" dirty="0">
                <a:solidFill>
                  <a:schemeClr val="tx1"/>
                </a:solidFill>
                <a:latin typeface="+mn-lt"/>
              </a:rPr>
              <a:t>. »</a:t>
            </a:r>
          </a:p>
          <a:p>
            <a:r>
              <a:rPr lang="fr-FR" sz="1200" b="1" dirty="0">
                <a:solidFill>
                  <a:schemeClr val="tx1"/>
                </a:solidFill>
                <a:latin typeface="+mn-lt"/>
              </a:rPr>
              <a:t>Commenter</a:t>
            </a:r>
            <a:r>
              <a:rPr lang="fr-FR" sz="1200" dirty="0">
                <a:solidFill>
                  <a:schemeClr val="tx1"/>
                </a:solidFill>
                <a:latin typeface="+mn-lt"/>
              </a:rPr>
              <a:t> : </a:t>
            </a:r>
          </a:p>
          <a:p>
            <a:r>
              <a:rPr lang="fr-FR" sz="1200" dirty="0">
                <a:solidFill>
                  <a:schemeClr val="tx1"/>
                </a:solidFill>
                <a:latin typeface="+mn-lt"/>
              </a:rPr>
              <a:t>« - On retrouve les mots intransitif (sans complément) / transitif (avec complément)</a:t>
            </a:r>
          </a:p>
          <a:p>
            <a:r>
              <a:rPr lang="fr-FR" sz="1200" dirty="0">
                <a:solidFill>
                  <a:schemeClr val="tx1"/>
                </a:solidFill>
                <a:latin typeface="+mn-lt"/>
              </a:rPr>
              <a:t>- Il y a des synonymes distincts selon les sens, séparés des définitions</a:t>
            </a:r>
          </a:p>
          <a:p>
            <a:r>
              <a:rPr lang="fr-FR" sz="1200" dirty="0">
                <a:solidFill>
                  <a:schemeClr val="tx1"/>
                </a:solidFill>
                <a:latin typeface="+mn-lt"/>
              </a:rPr>
              <a:t>- Il y a plus de sens que dans notre essai. C’est un dictionnaire pour adulte, et plus travaillé. </a:t>
            </a:r>
            <a:r>
              <a:rPr lang="fr-FR" sz="1200" kern="0" dirty="0">
                <a:solidFill>
                  <a:schemeClr val="tx1"/>
                </a:solidFill>
                <a:effectLst/>
                <a:latin typeface="+mn-lt"/>
                <a:ea typeface="Calibri" panose="020F0502020204030204" pitchFamily="34" charset="0"/>
                <a:cs typeface="Calibri" panose="020F0502020204030204" pitchFamily="34" charset="0"/>
              </a:rPr>
              <a:t>(sens intransitifs : 4, 6, 8 et 9 ; transitif : 1, sens détaillés selon les synonymes possibles : 2, 3, 4).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18</a:t>
            </a:fld>
            <a:endParaRPr lang="fr-FR"/>
          </a:p>
        </p:txBody>
      </p:sp>
    </p:spTree>
    <p:extLst>
      <p:ext uri="{BB962C8B-B14F-4D97-AF65-F5344CB8AC3E}">
        <p14:creationId xmlns:p14="http://schemas.microsoft.com/office/powerpoint/2010/main" val="2778984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0"/>
              </a:spcAft>
            </a:pPr>
            <a:r>
              <a:rPr lang="fr-FR" sz="1200" b="1" dirty="0">
                <a:solidFill>
                  <a:schemeClr val="tx1"/>
                </a:solidFill>
                <a:latin typeface="+mn-lt"/>
              </a:rPr>
              <a:t>Reformuler avec les élèves </a:t>
            </a:r>
            <a:r>
              <a:rPr lang="fr-FR" sz="1200" dirty="0">
                <a:solidFill>
                  <a:schemeClr val="tx1"/>
                </a:solidFill>
                <a:latin typeface="+mn-lt"/>
              </a:rPr>
              <a:t>ce qu’on a appris / revu</a:t>
            </a:r>
          </a:p>
          <a:p>
            <a:pPr>
              <a:spcAft>
                <a:spcPts val="0"/>
              </a:spcAft>
            </a:pPr>
            <a:endParaRPr lang="fr-FR" sz="1200" dirty="0">
              <a:solidFill>
                <a:schemeClr val="tx1"/>
              </a:solidFill>
              <a:latin typeface="+mn-lt"/>
            </a:endParaRPr>
          </a:p>
          <a:p>
            <a:r>
              <a:rPr lang="fr-FR" sz="1200" dirty="0">
                <a:solidFill>
                  <a:schemeClr val="tx1"/>
                </a:solidFill>
                <a:effectLst/>
                <a:latin typeface="+mn-lt"/>
                <a:ea typeface="Calibri" panose="020F0502020204030204" pitchFamily="34" charset="0"/>
              </a:rPr>
              <a:t>Pour les verbes qui ont des sens différents selon leur étiquette, certains dictionnaires organisent leur article selon les différentes étiquettes. Ces dictionnaires donnent plus d’aide que ceux qui se contentent de donner les différents sens.</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19</a:t>
            </a:fld>
            <a:endParaRPr lang="fr-FR"/>
          </a:p>
        </p:txBody>
      </p:sp>
    </p:spTree>
    <p:extLst>
      <p:ext uri="{BB962C8B-B14F-4D97-AF65-F5344CB8AC3E}">
        <p14:creationId xmlns:p14="http://schemas.microsoft.com/office/powerpoint/2010/main" val="3661771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AD2EF-4780-1E50-ACEF-B27A9D5204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A3E820A-53F3-14DC-1EB1-26DAE08DE6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625CB28-4800-A0D4-06A1-6DC0B9EF4E22}"/>
              </a:ext>
            </a:extLst>
          </p:cNvPr>
          <p:cNvSpPr>
            <a:spLocks noGrp="1"/>
          </p:cNvSpPr>
          <p:nvPr>
            <p:ph type="body" idx="1"/>
          </p:nvPr>
        </p:nvSpPr>
        <p:spPr/>
        <p:txBody>
          <a:bodyPr/>
          <a:lstStyle/>
          <a:p>
            <a:r>
              <a:rPr lang="fr-FR" dirty="0"/>
              <a:t>Distribuer la trace écrite (cf. </a:t>
            </a:r>
            <a:r>
              <a:rPr lang="fr-FR" i="1" dirty="0"/>
              <a:t>Fiche photocopiable</a:t>
            </a:r>
            <a:r>
              <a:rPr lang="fr-FR" dirty="0"/>
              <a:t>)</a:t>
            </a:r>
          </a:p>
        </p:txBody>
      </p:sp>
      <p:sp>
        <p:nvSpPr>
          <p:cNvPr id="4" name="Espace réservé du numéro de diapositive 3">
            <a:extLst>
              <a:ext uri="{FF2B5EF4-FFF2-40B4-BE49-F238E27FC236}">
                <a16:creationId xmlns:a16="http://schemas.microsoft.com/office/drawing/2014/main" id="{9A30A0E5-4040-7664-E395-529C1DC39FE3}"/>
              </a:ext>
            </a:extLst>
          </p:cNvPr>
          <p:cNvSpPr>
            <a:spLocks noGrp="1"/>
          </p:cNvSpPr>
          <p:nvPr>
            <p:ph type="sldNum" sz="quarter" idx="5"/>
          </p:nvPr>
        </p:nvSpPr>
        <p:spPr/>
        <p:txBody>
          <a:bodyPr/>
          <a:lstStyle/>
          <a:p>
            <a:fld id="{91571FDD-18B0-0B46-BB34-8FD15A7C6310}" type="slidenum">
              <a:rPr lang="fr-FR" smtClean="0"/>
              <a:t>20</a:t>
            </a:fld>
            <a:endParaRPr lang="fr-FR"/>
          </a:p>
        </p:txBody>
      </p:sp>
    </p:spTree>
    <p:extLst>
      <p:ext uri="{BB962C8B-B14F-4D97-AF65-F5344CB8AC3E}">
        <p14:creationId xmlns:p14="http://schemas.microsoft.com/office/powerpoint/2010/main" val="9661680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21</a:t>
            </a:fld>
            <a:endParaRPr lang="fr-FR"/>
          </a:p>
        </p:txBody>
      </p:sp>
    </p:spTree>
    <p:extLst>
      <p:ext uri="{BB962C8B-B14F-4D97-AF65-F5344CB8AC3E}">
        <p14:creationId xmlns:p14="http://schemas.microsoft.com/office/powerpoint/2010/main" val="11581341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22</a:t>
            </a:fld>
            <a:endParaRPr lang="fr-FR"/>
          </a:p>
        </p:txBody>
      </p:sp>
    </p:spTree>
    <p:extLst>
      <p:ext uri="{BB962C8B-B14F-4D97-AF65-F5344CB8AC3E}">
        <p14:creationId xmlns:p14="http://schemas.microsoft.com/office/powerpoint/2010/main" val="3514467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23</a:t>
            </a:fld>
            <a:endParaRPr lang="fr-FR"/>
          </a:p>
        </p:txBody>
      </p:sp>
    </p:spTree>
    <p:extLst>
      <p:ext uri="{BB962C8B-B14F-4D97-AF65-F5344CB8AC3E}">
        <p14:creationId xmlns:p14="http://schemas.microsoft.com/office/powerpoint/2010/main" val="40636400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24</a:t>
            </a:fld>
            <a:endParaRPr lang="fr-FR"/>
          </a:p>
        </p:txBody>
      </p:sp>
    </p:spTree>
    <p:extLst>
      <p:ext uri="{BB962C8B-B14F-4D97-AF65-F5344CB8AC3E}">
        <p14:creationId xmlns:p14="http://schemas.microsoft.com/office/powerpoint/2010/main" val="20090930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0" dirty="0">
                <a:solidFill>
                  <a:schemeClr val="tx1"/>
                </a:solidFill>
                <a:effectLst/>
                <a:latin typeface="+mn-lt"/>
                <a:ea typeface="Calibri" panose="020F0502020204030204" pitchFamily="34" charset="0"/>
              </a:rPr>
              <a:t>a. </a:t>
            </a:r>
            <a:r>
              <a:rPr lang="fr-FR" sz="1200" i="1" dirty="0">
                <a:solidFill>
                  <a:schemeClr val="tx1"/>
                </a:solidFill>
                <a:effectLst/>
                <a:latin typeface="+mn-lt"/>
                <a:ea typeface="Calibri" panose="020F0502020204030204" pitchFamily="34" charset="0"/>
              </a:rPr>
              <a:t>récemment</a:t>
            </a:r>
            <a:r>
              <a:rPr lang="fr-FR" sz="1200" dirty="0">
                <a:solidFill>
                  <a:schemeClr val="tx1"/>
                </a:solidFill>
                <a:effectLst/>
                <a:latin typeface="+mn-lt"/>
                <a:ea typeface="Calibri" panose="020F0502020204030204" pitchFamily="34" charset="0"/>
              </a:rPr>
              <a:t> est un adverbe parce qu’il est en lien avec le verbe </a:t>
            </a:r>
            <a:r>
              <a:rPr lang="fr-FR" sz="1200" i="1" dirty="0">
                <a:solidFill>
                  <a:schemeClr val="tx1"/>
                </a:solidFill>
                <a:effectLst/>
                <a:latin typeface="+mn-lt"/>
                <a:ea typeface="Calibri" panose="020F0502020204030204" pitchFamily="34" charset="0"/>
              </a:rPr>
              <a:t>c’est</a:t>
            </a:r>
            <a:r>
              <a:rPr lang="fr-FR" sz="1200" dirty="0">
                <a:solidFill>
                  <a:schemeClr val="tx1"/>
                </a:solidFill>
                <a:effectLst/>
                <a:latin typeface="+mn-lt"/>
                <a:ea typeface="Calibri" panose="020F0502020204030204" pitchFamily="34" charset="0"/>
              </a:rPr>
              <a:t>. Cet adverbe est fabriqué à partir de l’adjectif </a:t>
            </a:r>
            <a:r>
              <a:rPr lang="fr-FR" sz="1200" i="1" dirty="0">
                <a:solidFill>
                  <a:schemeClr val="tx1"/>
                </a:solidFill>
                <a:effectLst/>
                <a:latin typeface="+mn-lt"/>
                <a:ea typeface="Calibri" panose="020F0502020204030204" pitchFamily="34" charset="0"/>
              </a:rPr>
              <a:t>récent</a:t>
            </a:r>
            <a:r>
              <a:rPr lang="fr-FR" sz="1200" dirty="0">
                <a:solidFill>
                  <a:schemeClr val="tx1"/>
                </a:solidFill>
                <a:effectLst/>
                <a:latin typeface="+mn-lt"/>
                <a:ea typeface="Calibri" panose="020F0502020204030204" pitchFamily="34" charset="0"/>
              </a:rPr>
              <a:t> avec un </a:t>
            </a:r>
            <a:r>
              <a:rPr lang="fr-FR" sz="1200" i="1" dirty="0">
                <a:solidFill>
                  <a:schemeClr val="tx1"/>
                </a:solidFill>
                <a:effectLst/>
                <a:latin typeface="+mn-lt"/>
                <a:ea typeface="Calibri" panose="020F0502020204030204" pitchFamily="34" charset="0"/>
              </a:rPr>
              <a:t>-e.</a:t>
            </a:r>
            <a:endParaRPr lang="fr-FR" sz="1200" dirty="0">
              <a:solidFill>
                <a:schemeClr val="tx1"/>
              </a:solidFill>
              <a:effectLst/>
              <a:latin typeface="+mn-lt"/>
              <a:ea typeface="Calibri" panose="020F0502020204030204" pitchFamily="34" charset="0"/>
            </a:endParaRPr>
          </a:p>
          <a:p>
            <a:r>
              <a:rPr lang="fr-FR" sz="1200" dirty="0">
                <a:solidFill>
                  <a:schemeClr val="tx1"/>
                </a:solidFill>
                <a:effectLst/>
                <a:latin typeface="+mn-lt"/>
                <a:ea typeface="Calibri" panose="020F0502020204030204" pitchFamily="34" charset="0"/>
              </a:rPr>
              <a:t>b. </a:t>
            </a:r>
            <a:r>
              <a:rPr lang="fr-FR" sz="1200" i="1" dirty="0">
                <a:solidFill>
                  <a:schemeClr val="tx1"/>
                </a:solidFill>
                <a:effectLst/>
                <a:latin typeface="+mn-lt"/>
                <a:ea typeface="Calibri" panose="020F0502020204030204" pitchFamily="34" charset="0"/>
              </a:rPr>
              <a:t>couramment</a:t>
            </a:r>
            <a:r>
              <a:rPr lang="fr-FR" sz="1200" dirty="0">
                <a:solidFill>
                  <a:schemeClr val="tx1"/>
                </a:solidFill>
                <a:effectLst/>
                <a:latin typeface="+mn-lt"/>
                <a:ea typeface="Calibri" panose="020F0502020204030204" pitchFamily="34" charset="0"/>
              </a:rPr>
              <a:t> est un adverbe parce qu’il est en lien avec le verbe </a:t>
            </a:r>
            <a:r>
              <a:rPr lang="fr-FR" sz="1200" i="1" dirty="0">
                <a:solidFill>
                  <a:schemeClr val="tx1"/>
                </a:solidFill>
                <a:effectLst/>
                <a:latin typeface="+mn-lt"/>
                <a:ea typeface="Calibri" panose="020F0502020204030204" pitchFamily="34" charset="0"/>
              </a:rPr>
              <a:t>parlent</a:t>
            </a:r>
            <a:r>
              <a:rPr lang="fr-FR" sz="1200" dirty="0">
                <a:solidFill>
                  <a:schemeClr val="tx1"/>
                </a:solidFill>
                <a:effectLst/>
                <a:latin typeface="+mn-lt"/>
                <a:ea typeface="Calibri" panose="020F0502020204030204" pitchFamily="34" charset="0"/>
              </a:rPr>
              <a:t>. Cet adverbe est fabriqué à partir de l’adjectif </a:t>
            </a:r>
            <a:r>
              <a:rPr lang="fr-FR" sz="1200" i="1" dirty="0">
                <a:solidFill>
                  <a:schemeClr val="tx1"/>
                </a:solidFill>
                <a:effectLst/>
                <a:latin typeface="+mn-lt"/>
                <a:ea typeface="Calibri" panose="020F0502020204030204" pitchFamily="34" charset="0"/>
              </a:rPr>
              <a:t>courant</a:t>
            </a:r>
            <a:r>
              <a:rPr lang="fr-FR" sz="1200" dirty="0">
                <a:solidFill>
                  <a:schemeClr val="tx1"/>
                </a:solidFill>
                <a:effectLst/>
                <a:latin typeface="+mn-lt"/>
                <a:ea typeface="Calibri" panose="020F0502020204030204" pitchFamily="34" charset="0"/>
              </a:rPr>
              <a:t> avec un </a:t>
            </a:r>
            <a:r>
              <a:rPr lang="fr-FR" sz="1200" i="1" dirty="0">
                <a:solidFill>
                  <a:schemeClr val="tx1"/>
                </a:solidFill>
                <a:effectLst/>
                <a:latin typeface="+mn-lt"/>
                <a:ea typeface="Calibri" panose="020F0502020204030204" pitchFamily="34" charset="0"/>
              </a:rPr>
              <a:t>-a.</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25</a:t>
            </a:fld>
            <a:endParaRPr lang="fr-FR"/>
          </a:p>
        </p:txBody>
      </p:sp>
    </p:spTree>
    <p:extLst>
      <p:ext uri="{BB962C8B-B14F-4D97-AF65-F5344CB8AC3E}">
        <p14:creationId xmlns:p14="http://schemas.microsoft.com/office/powerpoint/2010/main" val="360864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26</a:t>
            </a:fld>
            <a:endParaRPr lang="fr-FR"/>
          </a:p>
        </p:txBody>
      </p:sp>
    </p:spTree>
    <p:extLst>
      <p:ext uri="{BB962C8B-B14F-4D97-AF65-F5344CB8AC3E}">
        <p14:creationId xmlns:p14="http://schemas.microsoft.com/office/powerpoint/2010/main" val="2740242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5C95D-5684-AE9B-0BEA-7F11A49EF4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B83931C-B6AC-5C3C-5447-AF9742EF113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E1A81FD-A6F1-FA94-6F4B-764304F8F3FC}"/>
              </a:ext>
            </a:extLst>
          </p:cNvPr>
          <p:cNvSpPr>
            <a:spLocks noGrp="1"/>
          </p:cNvSpPr>
          <p:nvPr>
            <p:ph type="body" idx="1"/>
          </p:nvPr>
        </p:nvSpPr>
        <p:spPr/>
        <p:txBody>
          <a:bodyPr/>
          <a:lstStyle/>
          <a:p>
            <a:r>
              <a:rPr lang="fr-FR" dirty="0"/>
              <a:t> </a:t>
            </a:r>
          </a:p>
        </p:txBody>
      </p:sp>
      <p:sp>
        <p:nvSpPr>
          <p:cNvPr id="4" name="Espace réservé du numéro de diapositive 3">
            <a:extLst>
              <a:ext uri="{FF2B5EF4-FFF2-40B4-BE49-F238E27FC236}">
                <a16:creationId xmlns:a16="http://schemas.microsoft.com/office/drawing/2014/main" id="{8A847798-E15E-4493-B860-4DE605B25C82}"/>
              </a:ext>
            </a:extLst>
          </p:cNvPr>
          <p:cNvSpPr>
            <a:spLocks noGrp="1"/>
          </p:cNvSpPr>
          <p:nvPr>
            <p:ph type="sldNum" sz="quarter" idx="5"/>
          </p:nvPr>
        </p:nvSpPr>
        <p:spPr/>
        <p:txBody>
          <a:bodyPr/>
          <a:lstStyle/>
          <a:p>
            <a:fld id="{91571FDD-18B0-0B46-BB34-8FD15A7C6310}" type="slidenum">
              <a:rPr lang="fr-FR" smtClean="0"/>
              <a:t>27</a:t>
            </a:fld>
            <a:endParaRPr lang="fr-FR"/>
          </a:p>
        </p:txBody>
      </p:sp>
    </p:spTree>
    <p:extLst>
      <p:ext uri="{BB962C8B-B14F-4D97-AF65-F5344CB8AC3E}">
        <p14:creationId xmlns:p14="http://schemas.microsoft.com/office/powerpoint/2010/main" val="32002792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fr-FR" sz="1200" dirty="0">
                <a:solidFill>
                  <a:schemeClr val="tx1"/>
                </a:solidFill>
                <a:effectLst/>
                <a:latin typeface="+mn-lt"/>
                <a:ea typeface="Calibri" panose="020F0502020204030204" pitchFamily="34" charset="0"/>
              </a:rPr>
              <a:t>Ces deux jeunes filles pourtant engagées n’ont jamais réussi à devenir représentantes de la classe.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tabLst>
                <a:tab pos="681990" algn="l"/>
              </a:tabLst>
            </a:pPr>
            <a:r>
              <a:rPr lang="fr-FR" sz="1200" dirty="0">
                <a:solidFill>
                  <a:schemeClr val="tx1"/>
                </a:solidFill>
                <a:effectLst/>
                <a:latin typeface="+mn-lt"/>
                <a:ea typeface="Calibri" panose="020F0502020204030204" pitchFamily="34" charset="0"/>
              </a:rPr>
              <a:t>Points à traiter à privilégier :</a:t>
            </a:r>
          </a:p>
          <a:p>
            <a:r>
              <a:rPr lang="fr-FR" sz="1200" dirty="0">
                <a:solidFill>
                  <a:schemeClr val="tx1"/>
                </a:solidFill>
                <a:effectLst/>
                <a:latin typeface="+mn-lt"/>
                <a:ea typeface="Calibri" panose="020F0502020204030204" pitchFamily="34" charset="0"/>
              </a:rPr>
              <a:t>- accord dans le GN (D/A/N/A/R/A)</a:t>
            </a:r>
          </a:p>
          <a:p>
            <a:r>
              <a:rPr lang="fr-FR" sz="1200" dirty="0">
                <a:solidFill>
                  <a:schemeClr val="tx1"/>
                </a:solidFill>
                <a:effectLst/>
                <a:latin typeface="+mn-lt"/>
                <a:ea typeface="Calibri" panose="020F0502020204030204" pitchFamily="34" charset="0"/>
              </a:rPr>
              <a:t>- accord de l’attribut</a:t>
            </a:r>
          </a:p>
          <a:p>
            <a:r>
              <a:rPr lang="fr-FR" sz="1200" dirty="0">
                <a:solidFill>
                  <a:schemeClr val="tx1"/>
                </a:solidFill>
                <a:effectLst/>
                <a:latin typeface="+mn-lt"/>
                <a:ea typeface="Calibri" panose="020F0502020204030204" pitchFamily="34" charset="0"/>
              </a:rPr>
              <a:t>- accord S/V</a:t>
            </a:r>
          </a:p>
          <a:p>
            <a:r>
              <a:rPr lang="fr-FR" sz="1200" dirty="0">
                <a:solidFill>
                  <a:schemeClr val="tx1"/>
                </a:solidFill>
                <a:effectLst/>
                <a:latin typeface="+mn-lt"/>
                <a:ea typeface="Calibri" panose="020F0502020204030204" pitchFamily="34" charset="0"/>
              </a:rPr>
              <a:t>- passé composé (rupteur entre auxiliaire et participe passé)</a:t>
            </a:r>
          </a:p>
          <a:p>
            <a:r>
              <a:rPr lang="fr-FR" sz="1200" dirty="0">
                <a:solidFill>
                  <a:schemeClr val="tx1"/>
                </a:solidFill>
                <a:effectLst/>
                <a:latin typeface="+mn-lt"/>
                <a:ea typeface="Calibri" panose="020F0502020204030204" pitchFamily="34" charset="0"/>
              </a:rPr>
              <a:t>- élision (</a:t>
            </a:r>
            <a:r>
              <a:rPr lang="fr-FR" sz="1200" i="1" dirty="0">
                <a:solidFill>
                  <a:schemeClr val="tx1"/>
                </a:solidFill>
                <a:effectLst/>
                <a:latin typeface="+mn-lt"/>
                <a:ea typeface="Calibri" panose="020F0502020204030204" pitchFamily="34" charset="0"/>
              </a:rPr>
              <a:t>n’ont</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à</a:t>
            </a:r>
            <a:endParaRPr lang="fr-FR" sz="1200" dirty="0">
              <a:solidFill>
                <a:schemeClr val="tx1"/>
              </a:solidFill>
              <a:effectLst/>
              <a:latin typeface="+mn-lt"/>
              <a:ea typeface="Calibri" panose="020F0502020204030204" pitchFamily="34" charset="0"/>
            </a:endParaRPr>
          </a:p>
          <a:p>
            <a:r>
              <a:rPr lang="fr-FR" sz="1200" i="1" dirty="0">
                <a:solidFill>
                  <a:schemeClr val="tx1"/>
                </a:solidFill>
                <a:effectLst/>
                <a:latin typeface="+mn-lt"/>
                <a:ea typeface="Calibri" panose="020F0502020204030204" pitchFamily="34" charset="0"/>
              </a:rPr>
              <a:t>- ces</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91571FDD-18B0-0B46-BB34-8FD15A7C6310}" type="slidenum">
              <a:rPr lang="fr-FR" smtClean="0"/>
              <a:t>28</a:t>
            </a:fld>
            <a:endParaRPr lang="fr-FR"/>
          </a:p>
        </p:txBody>
      </p:sp>
    </p:spTree>
    <p:extLst>
      <p:ext uri="{BB962C8B-B14F-4D97-AF65-F5344CB8AC3E}">
        <p14:creationId xmlns:p14="http://schemas.microsoft.com/office/powerpoint/2010/main" val="1895348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19D82-48F4-BEB2-E3EF-DA75945D583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03AE14A-F6F0-210A-2576-A2CE45AA737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0F94C09-AB40-C566-109E-CBAB046870FC}"/>
              </a:ext>
            </a:extLst>
          </p:cNvPr>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fr-FR" sz="1200" dirty="0">
                <a:solidFill>
                  <a:schemeClr val="tx1"/>
                </a:solidFill>
                <a:effectLst/>
                <a:latin typeface="+mn-lt"/>
                <a:ea typeface="Calibri" panose="020F0502020204030204" pitchFamily="34" charset="0"/>
              </a:rPr>
              <a:t>Ces deux jeunes filles pourtant engagées n’ont jamais réussi à devenir représentantes de la classe.</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tabLst>
                <a:tab pos="681990" algn="l"/>
              </a:tabLst>
            </a:pPr>
            <a:r>
              <a:rPr lang="fr-FR" sz="1200" dirty="0">
                <a:solidFill>
                  <a:schemeClr val="tx1"/>
                </a:solidFill>
                <a:effectLst/>
                <a:latin typeface="+mn-lt"/>
                <a:ea typeface="Calibri" panose="020F0502020204030204" pitchFamily="34" charset="0"/>
              </a:rPr>
              <a:t>Points à traiter à privilégier :</a:t>
            </a:r>
          </a:p>
          <a:p>
            <a:r>
              <a:rPr lang="fr-FR" sz="1200" dirty="0">
                <a:solidFill>
                  <a:schemeClr val="tx1"/>
                </a:solidFill>
                <a:effectLst/>
                <a:latin typeface="+mn-lt"/>
                <a:ea typeface="Calibri" panose="020F0502020204030204" pitchFamily="34" charset="0"/>
              </a:rPr>
              <a:t>- accord dans le GN (D/A/N/A/R/A)</a:t>
            </a:r>
          </a:p>
          <a:p>
            <a:r>
              <a:rPr lang="fr-FR" sz="1200" dirty="0">
                <a:solidFill>
                  <a:schemeClr val="tx1"/>
                </a:solidFill>
                <a:effectLst/>
                <a:latin typeface="+mn-lt"/>
                <a:ea typeface="Calibri" panose="020F0502020204030204" pitchFamily="34" charset="0"/>
              </a:rPr>
              <a:t>- accord de l’attribut</a:t>
            </a:r>
          </a:p>
          <a:p>
            <a:r>
              <a:rPr lang="fr-FR" sz="1200" dirty="0">
                <a:solidFill>
                  <a:schemeClr val="tx1"/>
                </a:solidFill>
                <a:effectLst/>
                <a:latin typeface="+mn-lt"/>
                <a:ea typeface="Calibri" panose="020F0502020204030204" pitchFamily="34" charset="0"/>
              </a:rPr>
              <a:t>- accord S/V</a:t>
            </a:r>
          </a:p>
          <a:p>
            <a:r>
              <a:rPr lang="fr-FR" sz="1200" dirty="0">
                <a:solidFill>
                  <a:schemeClr val="tx1"/>
                </a:solidFill>
                <a:effectLst/>
                <a:latin typeface="+mn-lt"/>
                <a:ea typeface="Calibri" panose="020F0502020204030204" pitchFamily="34" charset="0"/>
              </a:rPr>
              <a:t>- passé composé (rupteur entre auxiliaire et participe passé)</a:t>
            </a:r>
          </a:p>
          <a:p>
            <a:r>
              <a:rPr lang="fr-FR" sz="1200" dirty="0">
                <a:solidFill>
                  <a:schemeClr val="tx1"/>
                </a:solidFill>
                <a:effectLst/>
                <a:latin typeface="+mn-lt"/>
                <a:ea typeface="Calibri" panose="020F0502020204030204" pitchFamily="34" charset="0"/>
              </a:rPr>
              <a:t>- élision (</a:t>
            </a:r>
            <a:r>
              <a:rPr lang="fr-FR" sz="1200" i="1" dirty="0">
                <a:solidFill>
                  <a:schemeClr val="tx1"/>
                </a:solidFill>
                <a:effectLst/>
                <a:latin typeface="+mn-lt"/>
                <a:ea typeface="Calibri" panose="020F0502020204030204" pitchFamily="34" charset="0"/>
              </a:rPr>
              <a:t>n’ont</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à</a:t>
            </a:r>
            <a:endParaRPr lang="fr-FR" sz="1200" dirty="0">
              <a:solidFill>
                <a:schemeClr val="tx1"/>
              </a:solidFill>
              <a:effectLst/>
              <a:latin typeface="+mn-lt"/>
              <a:ea typeface="Calibri" panose="020F0502020204030204" pitchFamily="34" charset="0"/>
            </a:endParaRPr>
          </a:p>
          <a:p>
            <a:r>
              <a:rPr lang="fr-FR" sz="1200" i="1" dirty="0">
                <a:solidFill>
                  <a:schemeClr val="tx1"/>
                </a:solidFill>
                <a:effectLst/>
                <a:latin typeface="+mn-lt"/>
                <a:ea typeface="Calibri" panose="020F0502020204030204" pitchFamily="34" charset="0"/>
              </a:rPr>
              <a:t>- ces</a:t>
            </a:r>
            <a:endParaRPr lang="fr-FR" sz="1200" dirty="0">
              <a:solidFill>
                <a:schemeClr val="tx1"/>
              </a:solidFill>
              <a:effectLst/>
              <a:latin typeface="+mn-lt"/>
              <a:ea typeface="Calibri" panose="020F0502020204030204" pitchFamily="34" charset="0"/>
            </a:endParaRPr>
          </a:p>
          <a:p>
            <a:endParaRPr lang="fr-FR" dirty="0"/>
          </a:p>
        </p:txBody>
      </p:sp>
      <p:sp>
        <p:nvSpPr>
          <p:cNvPr id="4" name="Espace réservé du numéro de diapositive 3">
            <a:extLst>
              <a:ext uri="{FF2B5EF4-FFF2-40B4-BE49-F238E27FC236}">
                <a16:creationId xmlns:a16="http://schemas.microsoft.com/office/drawing/2014/main" id="{EF1A23A3-6D85-68C6-248A-9A20B5BAD781}"/>
              </a:ext>
            </a:extLst>
          </p:cNvPr>
          <p:cNvSpPr>
            <a:spLocks noGrp="1"/>
          </p:cNvSpPr>
          <p:nvPr>
            <p:ph type="sldNum" sz="quarter" idx="5"/>
          </p:nvPr>
        </p:nvSpPr>
        <p:spPr/>
        <p:txBody>
          <a:bodyPr/>
          <a:lstStyle/>
          <a:p>
            <a:fld id="{91571FDD-18B0-0B46-BB34-8FD15A7C6310}" type="slidenum">
              <a:rPr lang="fr-FR" smtClean="0"/>
              <a:t>29</a:t>
            </a:fld>
            <a:endParaRPr lang="fr-FR"/>
          </a:p>
        </p:txBody>
      </p:sp>
    </p:spTree>
    <p:extLst>
      <p:ext uri="{BB962C8B-B14F-4D97-AF65-F5344CB8AC3E}">
        <p14:creationId xmlns:p14="http://schemas.microsoft.com/office/powerpoint/2010/main" val="2291195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3B8B82-5E53-BDAF-9A46-E0A36CCC7E9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1BE87D9-E95A-B549-B950-BC8D1F3F79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4330A03-CB5E-49E6-4EA3-25725A63AA07}"/>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5" name="Espace réservé du pied de page 4">
            <a:extLst>
              <a:ext uri="{FF2B5EF4-FFF2-40B4-BE49-F238E27FC236}">
                <a16:creationId xmlns:a16="http://schemas.microsoft.com/office/drawing/2014/main" id="{1DCAEE52-26D9-9409-DCB0-59DAAD4C15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AFE3C3B-0AC1-8578-2409-204D739C6B7F}"/>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1230391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D3AC7D-30D7-2BDD-0B5B-8A6573FD20C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815C54B-137E-5E47-B808-6BE1A67F1F5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AE6D8B2-2ED5-A54B-2B66-4C3D970DD08F}"/>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5" name="Espace réservé du pied de page 4">
            <a:extLst>
              <a:ext uri="{FF2B5EF4-FFF2-40B4-BE49-F238E27FC236}">
                <a16:creationId xmlns:a16="http://schemas.microsoft.com/office/drawing/2014/main" id="{50C5CC26-BB4B-8D46-4C27-EE036F8CE9D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C130D9F-00D3-E685-A957-E3841587BB4D}"/>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697424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D664E4-D067-16CD-EA2A-51C309EE933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BB863D1-0004-FA6E-F8AD-793C27F4DB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06CAF3-08E3-6B73-3207-E4AFE0A3C538}"/>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5" name="Espace réservé du pied de page 4">
            <a:extLst>
              <a:ext uri="{FF2B5EF4-FFF2-40B4-BE49-F238E27FC236}">
                <a16:creationId xmlns:a16="http://schemas.microsoft.com/office/drawing/2014/main" id="{1DB6749D-87D3-7F05-5645-3DB807B93E0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61F043-F203-7AB6-F3C9-F1FFD694543D}"/>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001311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8B0248-51D5-B546-E0BE-54A55F68598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8211888-5B14-BF6D-477C-A881C0C88AB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D7A3768-C08B-5031-E15C-7411C783CE7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A60A142-CF2C-4726-A953-EF3947F6CB65}"/>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6" name="Espace réservé du pied de page 5">
            <a:extLst>
              <a:ext uri="{FF2B5EF4-FFF2-40B4-BE49-F238E27FC236}">
                <a16:creationId xmlns:a16="http://schemas.microsoft.com/office/drawing/2014/main" id="{F0512571-9F50-B00B-E76C-9906999EE1D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AB9726F-9494-D987-633D-1FB9C8FF8DAC}"/>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397120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5D575B-47ED-63B9-E18B-575A3B7D94F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64BE26D-95B7-B9CB-8DE0-7B856EA96D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112B6D5-A017-51C7-E0CF-F92FD059970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7AEDE33-6AF6-0698-E834-6937934268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76CA896-D657-E287-DE72-F7BBD186395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BF67310-A99B-4137-6AD8-AAFD411F6FFB}"/>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8" name="Espace réservé du pied de page 7">
            <a:extLst>
              <a:ext uri="{FF2B5EF4-FFF2-40B4-BE49-F238E27FC236}">
                <a16:creationId xmlns:a16="http://schemas.microsoft.com/office/drawing/2014/main" id="{E3546139-1167-8C7B-3682-C3335B52121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1BE4233-B63B-1F86-C495-7FB91ECD7136}"/>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327841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8154AF-D853-CCE8-5804-9DE947791D0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15344E-420E-F172-A1EA-8783C7781018}"/>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4" name="Espace réservé du pied de page 3">
            <a:extLst>
              <a:ext uri="{FF2B5EF4-FFF2-40B4-BE49-F238E27FC236}">
                <a16:creationId xmlns:a16="http://schemas.microsoft.com/office/drawing/2014/main" id="{254AFDB4-CF02-98BB-CC8E-7B33594AE13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E2729F4-1B98-4C7B-965E-4CE97911FA07}"/>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519738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A8CF95A-2401-B2AF-24CC-5CB1B80D67B4}"/>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3" name="Espace réservé du pied de page 2">
            <a:extLst>
              <a:ext uri="{FF2B5EF4-FFF2-40B4-BE49-F238E27FC236}">
                <a16:creationId xmlns:a16="http://schemas.microsoft.com/office/drawing/2014/main" id="{F3D25F10-39EB-5CA1-D483-E6DA643029F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BD99B68-C82C-EA8F-7146-53A8EE9BFB24}"/>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1046026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BC3C87-F6BA-012C-B5E1-48BC565BEDF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0D27E28-6F36-2E56-AF0A-1F1269BB39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AB03E2D-EF15-38F6-2D0E-FBD48DA8B2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7ACBA0F-FB4A-511E-9484-2CAB56A382B2}"/>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6" name="Espace réservé du pied de page 5">
            <a:extLst>
              <a:ext uri="{FF2B5EF4-FFF2-40B4-BE49-F238E27FC236}">
                <a16:creationId xmlns:a16="http://schemas.microsoft.com/office/drawing/2014/main" id="{F9713791-2A27-741F-CAAE-F62236548A5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199E9C4-2CFA-3949-5FFD-D6321F9239F8}"/>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2419850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7BA91E-A762-D919-EAE9-394BA2D63EE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583D3F2-0C4C-6B75-C40B-5500BFC4E0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9A15F25-66A3-F9B1-422A-2481FA55E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AE02F4F-46DA-FE0D-7ECD-B4567207AB40}"/>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6" name="Espace réservé du pied de page 5">
            <a:extLst>
              <a:ext uri="{FF2B5EF4-FFF2-40B4-BE49-F238E27FC236}">
                <a16:creationId xmlns:a16="http://schemas.microsoft.com/office/drawing/2014/main" id="{8E497317-1DDC-A39A-C5A4-1D40C030919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BB7AC84-896C-AEA4-3D7A-8D57B9B86535}"/>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32361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B0B62F-1F8A-962F-9662-FF135AB01C7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E4CB52E-9B62-E9F7-DDF5-74B801F7609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27BD4C-4AED-684E-8F96-E5869D24B4B3}"/>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5" name="Espace réservé du pied de page 4">
            <a:extLst>
              <a:ext uri="{FF2B5EF4-FFF2-40B4-BE49-F238E27FC236}">
                <a16:creationId xmlns:a16="http://schemas.microsoft.com/office/drawing/2014/main" id="{6CAE82CD-8849-5DDF-91BD-0CDC1979858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7BCC5E3-2E59-FD80-B08A-D00E2EB38452}"/>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4290292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9456FA0-D0FA-8469-5A3D-FDD69872525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3AA4180-E9D6-B402-AF77-5D71839F724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B2061AC-FE65-70FA-DB3E-ECA6E95E2F43}"/>
              </a:ext>
            </a:extLst>
          </p:cNvPr>
          <p:cNvSpPr>
            <a:spLocks noGrp="1"/>
          </p:cNvSpPr>
          <p:nvPr>
            <p:ph type="dt" sz="half" idx="10"/>
          </p:nvPr>
        </p:nvSpPr>
        <p:spPr/>
        <p:txBody>
          <a:bodyPr/>
          <a:lstStyle/>
          <a:p>
            <a:fld id="{B2B75C91-6D10-E442-9DA6-C439080A3AE2}" type="datetimeFigureOut">
              <a:rPr lang="fr-FR" smtClean="0"/>
              <a:t>21/04/2026</a:t>
            </a:fld>
            <a:endParaRPr lang="fr-FR"/>
          </a:p>
        </p:txBody>
      </p:sp>
      <p:sp>
        <p:nvSpPr>
          <p:cNvPr id="5" name="Espace réservé du pied de page 4">
            <a:extLst>
              <a:ext uri="{FF2B5EF4-FFF2-40B4-BE49-F238E27FC236}">
                <a16:creationId xmlns:a16="http://schemas.microsoft.com/office/drawing/2014/main" id="{01925AFF-FF87-9ABA-7B2E-36E2310484B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F9882CD-CD19-0FF0-D5E3-DF683BFF3F7E}"/>
              </a:ext>
            </a:extLst>
          </p:cNvPr>
          <p:cNvSpPr>
            <a:spLocks noGrp="1"/>
          </p:cNvSpPr>
          <p:nvPr>
            <p:ph type="sldNum" sz="quarter" idx="12"/>
          </p:nvPr>
        </p:nvSpPr>
        <p:spPr/>
        <p:txBody>
          <a:bodyPr/>
          <a:lstStyle/>
          <a:p>
            <a:fld id="{BA057696-BEF3-F84A-9B1A-CA3E11E037A4}" type="slidenum">
              <a:rPr lang="fr-FR" smtClean="0"/>
              <a:t>‹N°›</a:t>
            </a:fld>
            <a:endParaRPr lang="fr-FR"/>
          </a:p>
        </p:txBody>
      </p:sp>
    </p:spTree>
    <p:extLst>
      <p:ext uri="{BB962C8B-B14F-4D97-AF65-F5344CB8AC3E}">
        <p14:creationId xmlns:p14="http://schemas.microsoft.com/office/powerpoint/2010/main" val="3003350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2BDD063-308D-E4C3-B0A8-D9EB0C4F33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239131D-562A-E9B3-4533-CBCF2DD51F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6C4ED5-045B-E7E1-D56C-ADAC353CC9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B75C91-6D10-E442-9DA6-C439080A3AE2}" type="datetimeFigureOut">
              <a:rPr lang="fr-FR" smtClean="0"/>
              <a:t>21/04/2026</a:t>
            </a:fld>
            <a:endParaRPr lang="fr-FR"/>
          </a:p>
        </p:txBody>
      </p:sp>
      <p:sp>
        <p:nvSpPr>
          <p:cNvPr id="5" name="Espace réservé du pied de page 4">
            <a:extLst>
              <a:ext uri="{FF2B5EF4-FFF2-40B4-BE49-F238E27FC236}">
                <a16:creationId xmlns:a16="http://schemas.microsoft.com/office/drawing/2014/main" id="{C4F36192-1D4A-AEB8-80A6-46321AAEEE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8B97945-D563-ECBE-622C-9F5877FC64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057696-BEF3-F84A-9B1A-CA3E11E037A4}" type="slidenum">
              <a:rPr lang="fr-FR" smtClean="0"/>
              <a:t>‹N°›</a:t>
            </a:fld>
            <a:endParaRPr lang="fr-FR"/>
          </a:p>
        </p:txBody>
      </p:sp>
    </p:spTree>
    <p:extLst>
      <p:ext uri="{BB962C8B-B14F-4D97-AF65-F5344CB8AC3E}">
        <p14:creationId xmlns:p14="http://schemas.microsoft.com/office/powerpoint/2010/main" val="2194498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CF2A22-7288-AE0F-9C45-C56F76BBD0C1}"/>
              </a:ext>
            </a:extLst>
          </p:cNvPr>
          <p:cNvSpPr>
            <a:spLocks noGrp="1"/>
          </p:cNvSpPr>
          <p:nvPr>
            <p:ph type="ctrTitle"/>
          </p:nvPr>
        </p:nvSpPr>
        <p:spPr>
          <a:xfrm>
            <a:off x="1524000" y="1122362"/>
            <a:ext cx="9144000" cy="2950873"/>
          </a:xfrm>
        </p:spPr>
        <p:txBody>
          <a:bodyPr/>
          <a:lstStyle/>
          <a:p>
            <a:r>
              <a:rPr lang="fr-FR" dirty="0"/>
              <a:t>Verbes à plusieurs sens</a:t>
            </a:r>
          </a:p>
        </p:txBody>
      </p:sp>
      <p:sp>
        <p:nvSpPr>
          <p:cNvPr id="3" name="Sous-titre 2">
            <a:extLst>
              <a:ext uri="{FF2B5EF4-FFF2-40B4-BE49-F238E27FC236}">
                <a16:creationId xmlns:a16="http://schemas.microsoft.com/office/drawing/2014/main" id="{D2C147E4-F56D-3B93-B13C-F2B51A814E3E}"/>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1569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A6AB90-D16D-CA69-974E-FA6BFE68510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5F416A5-D3DA-5AAC-0B29-A4995D9499E8}"/>
              </a:ext>
            </a:extLst>
          </p:cNvPr>
          <p:cNvSpPr>
            <a:spLocks noGrp="1"/>
          </p:cNvSpPr>
          <p:nvPr>
            <p:ph idx="1"/>
          </p:nvPr>
        </p:nvSpPr>
        <p:spPr/>
        <p:txBody>
          <a:bodyPr/>
          <a:lstStyle/>
          <a:p>
            <a:pPr marL="0" indent="0" algn="just">
              <a:buNone/>
            </a:pPr>
            <a:r>
              <a:rPr lang="fr-FR" sz="2000" dirty="0">
                <a:effectLst/>
                <a:latin typeface="Times New Roman" panose="02020603050405020304" pitchFamily="18" charset="0"/>
                <a:ea typeface="Calibri" panose="020F0502020204030204" pitchFamily="34" charset="0"/>
              </a:rPr>
              <a:t>Jules arriva en fin de journée, tout penaud. L’aile avant droite de la voiture était toute abimée : il n’avait pas vu une plaque de verglas, la voiture avait glissé et elle était allée heurter une glissière de l’autoroute. « Je suis désolé » conclut-il.</a:t>
            </a:r>
          </a:p>
          <a:p>
            <a:pPr marL="0" indent="0" algn="just">
              <a:buNone/>
            </a:pPr>
            <a:r>
              <a:rPr lang="fr-FR" sz="2000" dirty="0">
                <a:effectLst/>
                <a:latin typeface="Times New Roman" panose="02020603050405020304" pitchFamily="18" charset="0"/>
                <a:ea typeface="Calibri" panose="020F0502020204030204" pitchFamily="34" charset="0"/>
              </a:rPr>
              <a:t>En voyant cela, Maman glissa un mot à l’oreille de Papa. Alors Papa glissa sa main dans sa poche et en retira un papier qu’il tendit à Jules. « Tiens, l’adresse du carrossier. » Maman ajouta avec un sourire : « On n’était pas trop d’accord pour que tu empruntes la voiture. Alors on avait préparé l’adresse. Enfin, glissons… Tu fais réparer et n’en parlons plus. Un accident peut toujours arriver. Au moins, tes amis allaient bien ? Vous avez passé une bonne journée ? »</a:t>
            </a:r>
          </a:p>
          <a:p>
            <a:pPr marL="0" indent="0">
              <a:buNone/>
            </a:pPr>
            <a:endParaRPr lang="fr-FR" dirty="0"/>
          </a:p>
        </p:txBody>
      </p:sp>
    </p:spTree>
    <p:extLst>
      <p:ext uri="{BB962C8B-B14F-4D97-AF65-F5344CB8AC3E}">
        <p14:creationId xmlns:p14="http://schemas.microsoft.com/office/powerpoint/2010/main" val="15054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17526-810B-2CA2-70AE-3F80864613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56DCC6-361E-CED3-82C1-02F27BC2F00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226947-585A-CF12-60B1-1BA760F85E42}"/>
              </a:ext>
            </a:extLst>
          </p:cNvPr>
          <p:cNvSpPr>
            <a:spLocks noGrp="1"/>
          </p:cNvSpPr>
          <p:nvPr>
            <p:ph idx="1"/>
          </p:nvPr>
        </p:nvSpPr>
        <p:spPr/>
        <p:txBody>
          <a:bodyPr/>
          <a:lstStyle/>
          <a:p>
            <a:pPr marL="0" indent="0" algn="just">
              <a:buNone/>
            </a:pPr>
            <a:r>
              <a:rPr lang="fr-FR" sz="2000" dirty="0">
                <a:effectLst/>
                <a:latin typeface="Times New Roman" panose="02020603050405020304" pitchFamily="18" charset="0"/>
                <a:ea typeface="Calibri" panose="020F0502020204030204" pitchFamily="34" charset="0"/>
              </a:rPr>
              <a:t>Jules arriva en fin de journée, tout penaud. L’aile avant droite de la voiture était toute abimée : il n’avait pas vu une plaque de verglas, la voiture </a:t>
            </a:r>
            <a:r>
              <a:rPr lang="fr-FR" sz="2000" u="sng" dirty="0">
                <a:effectLst/>
                <a:latin typeface="Times New Roman" panose="02020603050405020304" pitchFamily="18" charset="0"/>
                <a:ea typeface="Calibri" panose="020F0502020204030204" pitchFamily="34" charset="0"/>
              </a:rPr>
              <a:t>avait glissé</a:t>
            </a:r>
            <a:r>
              <a:rPr lang="fr-FR" sz="2000" dirty="0">
                <a:effectLst/>
                <a:latin typeface="Times New Roman" panose="02020603050405020304" pitchFamily="18" charset="0"/>
                <a:ea typeface="Calibri" panose="020F0502020204030204" pitchFamily="34" charset="0"/>
              </a:rPr>
              <a:t> et elle était allée heurter une glissière de l’autoroute. « Je suis désolé » conclut-il.</a:t>
            </a:r>
          </a:p>
          <a:p>
            <a:pPr marL="0" indent="0" algn="just">
              <a:buNone/>
            </a:pPr>
            <a:r>
              <a:rPr lang="fr-FR" sz="2000" dirty="0">
                <a:effectLst/>
                <a:latin typeface="Times New Roman" panose="02020603050405020304" pitchFamily="18" charset="0"/>
                <a:ea typeface="Calibri" panose="020F0502020204030204" pitchFamily="34" charset="0"/>
              </a:rPr>
              <a:t>En voyant cela, Maman </a:t>
            </a:r>
            <a:r>
              <a:rPr lang="fr-FR" sz="2000" u="sng" dirty="0">
                <a:effectLst/>
                <a:latin typeface="Times New Roman" panose="02020603050405020304" pitchFamily="18" charset="0"/>
                <a:ea typeface="Calibri" panose="020F0502020204030204" pitchFamily="34" charset="0"/>
              </a:rPr>
              <a:t>glissa</a:t>
            </a:r>
            <a:r>
              <a:rPr lang="fr-FR" sz="2000" dirty="0">
                <a:effectLst/>
                <a:latin typeface="Times New Roman" panose="02020603050405020304" pitchFamily="18" charset="0"/>
                <a:ea typeface="Calibri" panose="020F0502020204030204" pitchFamily="34" charset="0"/>
              </a:rPr>
              <a:t> un mot à l’oreille de Papa. Alors Papa </a:t>
            </a:r>
            <a:r>
              <a:rPr lang="fr-FR" sz="2000" u="sng" dirty="0">
                <a:effectLst/>
                <a:latin typeface="Times New Roman" panose="02020603050405020304" pitchFamily="18" charset="0"/>
                <a:ea typeface="Calibri" panose="020F0502020204030204" pitchFamily="34" charset="0"/>
              </a:rPr>
              <a:t>glissa</a:t>
            </a:r>
            <a:r>
              <a:rPr lang="fr-FR" sz="2000" dirty="0">
                <a:effectLst/>
                <a:latin typeface="Times New Roman" panose="02020603050405020304" pitchFamily="18" charset="0"/>
                <a:ea typeface="Calibri" panose="020F0502020204030204" pitchFamily="34" charset="0"/>
              </a:rPr>
              <a:t> sa main dans sa poche et en retira un papier qu’il tendit à Jules. « Tiens, l’adresse du carrossier. » Maman ajouta avec un sourire : « On n’était pas trop d’accord pour que tu empruntes la voiture. Alors on avait préparé l’adresse. Enfin, </a:t>
            </a:r>
            <a:r>
              <a:rPr lang="fr-FR" sz="2000" u="sng" dirty="0">
                <a:effectLst/>
                <a:latin typeface="Times New Roman" panose="02020603050405020304" pitchFamily="18" charset="0"/>
                <a:ea typeface="Calibri" panose="020F0502020204030204" pitchFamily="34" charset="0"/>
              </a:rPr>
              <a:t>glissons</a:t>
            </a:r>
            <a:r>
              <a:rPr lang="fr-FR" sz="2000" dirty="0">
                <a:effectLst/>
                <a:latin typeface="Times New Roman" panose="02020603050405020304" pitchFamily="18" charset="0"/>
                <a:ea typeface="Calibri" panose="020F0502020204030204" pitchFamily="34" charset="0"/>
              </a:rPr>
              <a:t>… Tu fais réparer et n’en parlons plus. Un accident peut toujours arriver. Au moins, tes amis allaient bien ? Vous avez passé une bonne journée ? »</a:t>
            </a:r>
          </a:p>
          <a:p>
            <a:pPr marL="0" indent="0">
              <a:buNone/>
            </a:pPr>
            <a:endParaRPr lang="fr-FR" dirty="0"/>
          </a:p>
        </p:txBody>
      </p:sp>
    </p:spTree>
    <p:extLst>
      <p:ext uri="{BB962C8B-B14F-4D97-AF65-F5344CB8AC3E}">
        <p14:creationId xmlns:p14="http://schemas.microsoft.com/office/powerpoint/2010/main" val="907765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A6885C-049F-74FE-E0D2-C6969E5E5B9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C3833D46-9633-E878-5855-1E1EF85010B0}"/>
              </a:ext>
            </a:extLst>
          </p:cNvPr>
          <p:cNvSpPr>
            <a:spLocks noGrp="1"/>
          </p:cNvSpPr>
          <p:nvPr>
            <p:ph idx="1"/>
          </p:nvPr>
        </p:nvSpPr>
        <p:spPr>
          <a:xfrm>
            <a:off x="838200" y="1496291"/>
            <a:ext cx="10515600" cy="4680672"/>
          </a:xfrm>
        </p:spPr>
        <p:txBody>
          <a:bodyPr>
            <a:normAutofit/>
          </a:bodyPr>
          <a:lstStyle/>
          <a:p>
            <a:pPr marL="0" indent="0">
              <a:buNone/>
            </a:pPr>
            <a:r>
              <a:rPr lang="fr-FR" sz="2000" b="1" dirty="0">
                <a:effectLst/>
                <a:latin typeface="Times New Roman" panose="02020603050405020304" pitchFamily="18" charset="0"/>
                <a:ea typeface="Calibri" panose="020F0502020204030204" pitchFamily="34" charset="0"/>
              </a:rPr>
              <a:t>Glisser</a:t>
            </a:r>
            <a:r>
              <a:rPr lang="fr-FR" sz="2000" dirty="0">
                <a:effectLst/>
                <a:latin typeface="Times New Roman" panose="02020603050405020304" pitchFamily="18" charset="0"/>
                <a:ea typeface="Calibri" panose="020F0502020204030204" pitchFamily="34" charset="0"/>
              </a:rPr>
              <a:t> : </a:t>
            </a:r>
          </a:p>
          <a:p>
            <a:pPr marL="0" indent="0">
              <a:buNone/>
            </a:pPr>
            <a:r>
              <a:rPr lang="fr-FR" sz="2000" b="1" dirty="0">
                <a:effectLst/>
                <a:latin typeface="Times New Roman" panose="02020603050405020304" pitchFamily="18" charset="0"/>
                <a:ea typeface="Calibri" panose="020F0502020204030204" pitchFamily="34" charset="0"/>
              </a:rPr>
              <a:t>1.</a:t>
            </a:r>
            <a:r>
              <a:rPr lang="fr-FR" sz="2000" dirty="0">
                <a:effectLst/>
                <a:latin typeface="Times New Roman" panose="02020603050405020304" pitchFamily="18" charset="0"/>
                <a:ea typeface="Calibri" panose="020F0502020204030204" pitchFamily="34" charset="0"/>
              </a:rPr>
              <a:t> Se déplacer rapidement et dans un mouvement continu sur une surface lisse. </a:t>
            </a:r>
            <a:r>
              <a:rPr lang="fr-FR" sz="2000" i="1" dirty="0">
                <a:effectLst/>
                <a:latin typeface="Times New Roman" panose="02020603050405020304" pitchFamily="18" charset="0"/>
                <a:ea typeface="Calibri" panose="020F0502020204030204" pitchFamily="34" charset="0"/>
              </a:rPr>
              <a:t>Les patineurs glissent sur le lac gelé. Le bateau glisse sur l’eau.</a:t>
            </a:r>
            <a:endParaRPr lang="fr-FR" sz="2000" dirty="0">
              <a:effectLst/>
              <a:latin typeface="Times New Roman" panose="02020603050405020304" pitchFamily="18" charset="0"/>
              <a:ea typeface="Calibri" panose="020F0502020204030204" pitchFamily="34" charset="0"/>
            </a:endParaRPr>
          </a:p>
          <a:p>
            <a:pPr marL="0" indent="0">
              <a:buNone/>
            </a:pPr>
            <a:r>
              <a:rPr lang="fr-FR" sz="2000" b="1" dirty="0">
                <a:effectLst/>
                <a:latin typeface="Times New Roman" panose="02020603050405020304" pitchFamily="18" charset="0"/>
                <a:ea typeface="Calibri" panose="020F0502020204030204" pitchFamily="34" charset="0"/>
              </a:rPr>
              <a:t>2. </a:t>
            </a:r>
            <a:r>
              <a:rPr lang="fr-FR" sz="2000" dirty="0">
                <a:effectLst/>
                <a:latin typeface="Times New Roman" panose="02020603050405020304" pitchFamily="18" charset="0"/>
                <a:ea typeface="Calibri" panose="020F0502020204030204" pitchFamily="34" charset="0"/>
              </a:rPr>
              <a:t>Être emporté par un mouvement sur une surface glissante. </a:t>
            </a:r>
            <a:r>
              <a:rPr lang="fr-FR" sz="2000" i="1" dirty="0">
                <a:effectLst/>
                <a:latin typeface="Times New Roman" panose="02020603050405020304" pitchFamily="18" charset="0"/>
                <a:ea typeface="Calibri" panose="020F0502020204030204" pitchFamily="34" charset="0"/>
              </a:rPr>
              <a:t>La voiture a glissé </a:t>
            </a:r>
            <a:r>
              <a:rPr lang="fr-FR" sz="2000" i="1" dirty="0">
                <a:solidFill>
                  <a:srgbClr val="000000"/>
                </a:solidFill>
                <a:effectLst/>
                <a:latin typeface="Times New Roman" panose="02020603050405020304" pitchFamily="18" charset="0"/>
                <a:ea typeface="Calibri" panose="020F0502020204030204" pitchFamily="34" charset="0"/>
              </a:rPr>
              <a:t>(a dérapé) </a:t>
            </a:r>
            <a:r>
              <a:rPr lang="fr-FR" sz="2000" i="1" dirty="0">
                <a:effectLst/>
                <a:latin typeface="Times New Roman" panose="02020603050405020304" pitchFamily="18" charset="0"/>
                <a:ea typeface="Calibri" panose="020F0502020204030204" pitchFamily="34" charset="0"/>
              </a:rPr>
              <a:t>sur le verglas.</a:t>
            </a:r>
            <a:endParaRPr lang="fr-FR" sz="2000" dirty="0">
              <a:effectLst/>
              <a:latin typeface="Times New Roman" panose="02020603050405020304" pitchFamily="18" charset="0"/>
              <a:ea typeface="Calibri" panose="020F0502020204030204" pitchFamily="34" charset="0"/>
            </a:endParaRPr>
          </a:p>
          <a:p>
            <a:pPr marL="0" indent="0">
              <a:buNone/>
            </a:pPr>
            <a:r>
              <a:rPr lang="fr-FR" sz="2000" b="1" dirty="0">
                <a:effectLst/>
                <a:latin typeface="Times New Roman" panose="02020603050405020304" pitchFamily="18" charset="0"/>
                <a:ea typeface="Calibri" panose="020F0502020204030204" pitchFamily="34" charset="0"/>
              </a:rPr>
              <a:t>3.</a:t>
            </a:r>
            <a:r>
              <a:rPr lang="fr-FR" sz="2000" dirty="0">
                <a:effectLst/>
                <a:latin typeface="Times New Roman" panose="02020603050405020304" pitchFamily="18" charset="0"/>
                <a:ea typeface="Calibri" panose="020F0502020204030204" pitchFamily="34" charset="0"/>
              </a:rPr>
              <a:t> Être glissant. </a:t>
            </a:r>
            <a:r>
              <a:rPr lang="fr-FR" sz="2000" i="1" dirty="0">
                <a:effectLst/>
                <a:latin typeface="Times New Roman" panose="02020603050405020304" pitchFamily="18" charset="0"/>
                <a:ea typeface="Calibri" panose="020F0502020204030204" pitchFamily="34" charset="0"/>
              </a:rPr>
              <a:t>Ça glisse.</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Attention, la baignoire est mouillée, elle glisse.</a:t>
            </a:r>
            <a:endParaRPr lang="fr-FR" sz="2000" dirty="0">
              <a:effectLst/>
              <a:latin typeface="Times New Roman" panose="02020603050405020304" pitchFamily="18" charset="0"/>
              <a:ea typeface="Calibri" panose="020F0502020204030204" pitchFamily="34" charset="0"/>
            </a:endParaRPr>
          </a:p>
          <a:p>
            <a:pPr marL="0" indent="0">
              <a:buNone/>
            </a:pPr>
            <a:r>
              <a:rPr lang="fr-FR" sz="2000" b="1" dirty="0">
                <a:effectLst/>
                <a:latin typeface="Times New Roman" panose="02020603050405020304" pitchFamily="18" charset="0"/>
                <a:ea typeface="Calibri" panose="020F0502020204030204" pitchFamily="34" charset="0"/>
              </a:rPr>
              <a:t>4.</a:t>
            </a:r>
            <a:r>
              <a:rPr lang="fr-FR" sz="2000" dirty="0">
                <a:effectLst/>
                <a:latin typeface="Times New Roman" panose="02020603050405020304" pitchFamily="18" charset="0"/>
                <a:ea typeface="Calibri" panose="020F0502020204030204" pitchFamily="34" charset="0"/>
              </a:rPr>
              <a:t> Faire passer qqch discrètement ou en secret. </a:t>
            </a:r>
            <a:r>
              <a:rPr lang="fr-FR" sz="2000" i="1" dirty="0">
                <a:effectLst/>
                <a:latin typeface="Times New Roman" panose="02020603050405020304" pitchFamily="18" charset="0"/>
                <a:ea typeface="Calibri" panose="020F0502020204030204" pitchFamily="34" charset="0"/>
              </a:rPr>
              <a:t>Glisser une lettre sous la porte</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glisser un mot à l’oreille de qqn</a:t>
            </a:r>
            <a:r>
              <a:rPr lang="fr-FR" sz="2000" dirty="0">
                <a:effectLst/>
                <a:latin typeface="Times New Roman" panose="02020603050405020304" pitchFamily="18" charset="0"/>
                <a:ea typeface="Calibri" panose="020F0502020204030204" pitchFamily="34" charset="0"/>
              </a:rPr>
              <a:t>.</a:t>
            </a:r>
          </a:p>
          <a:p>
            <a:pPr marL="0" indent="0">
              <a:buNone/>
            </a:pPr>
            <a:endParaRPr lang="fr-FR" sz="800" b="1" dirty="0">
              <a:solidFill>
                <a:srgbClr val="767171"/>
              </a:solidFill>
              <a:latin typeface="Times New Roman" panose="02020603050405020304" pitchFamily="18" charset="0"/>
              <a:ea typeface="Calibri" panose="020F0502020204030204" pitchFamily="34" charset="0"/>
            </a:endParaRPr>
          </a:p>
          <a:p>
            <a:pPr marL="0" indent="0">
              <a:buNone/>
            </a:pPr>
            <a:r>
              <a:rPr lang="fr-FR" sz="2000" b="1" dirty="0">
                <a:solidFill>
                  <a:srgbClr val="767171"/>
                </a:solidFill>
                <a:effectLst/>
                <a:latin typeface="Times New Roman" panose="02020603050405020304" pitchFamily="18" charset="0"/>
                <a:ea typeface="Calibri" panose="020F0502020204030204" pitchFamily="34" charset="0"/>
              </a:rPr>
              <a:t>Glisser des mains de qqn</a:t>
            </a:r>
            <a:r>
              <a:rPr lang="fr-FR" sz="2000" dirty="0">
                <a:solidFill>
                  <a:srgbClr val="767171"/>
                </a:solidFill>
                <a:effectLst/>
                <a:latin typeface="Times New Roman" panose="02020603050405020304" pitchFamily="18" charset="0"/>
                <a:ea typeface="Calibri" panose="020F0502020204030204" pitchFamily="34" charset="0"/>
              </a:rPr>
              <a:t> </a:t>
            </a:r>
            <a:r>
              <a:rPr lang="fr-FR" sz="2000" dirty="0">
                <a:effectLst/>
                <a:latin typeface="Times New Roman" panose="02020603050405020304" pitchFamily="18" charset="0"/>
                <a:ea typeface="Calibri" panose="020F0502020204030204" pitchFamily="34" charset="0"/>
              </a:rPr>
              <a:t>: lui échapper. </a:t>
            </a:r>
            <a:r>
              <a:rPr lang="fr-FR" sz="2000" i="1" dirty="0">
                <a:effectLst/>
                <a:latin typeface="Times New Roman" panose="02020603050405020304" pitchFamily="18" charset="0"/>
                <a:ea typeface="Calibri" panose="020F0502020204030204" pitchFamily="34" charset="0"/>
              </a:rPr>
              <a:t>Le savon m’a glissé des mains.</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a:p>
            <a:pPr marL="0" indent="0" algn="r">
              <a:buNone/>
            </a:pPr>
            <a:r>
              <a:rPr lang="fr-FR" sz="1800" kern="0" dirty="0">
                <a:solidFill>
                  <a:srgbClr val="000000"/>
                </a:solidFill>
                <a:effectLst/>
                <a:latin typeface="Times New Roman" panose="02020603050405020304" pitchFamily="18" charset="0"/>
                <a:ea typeface="Calibri" panose="020F0502020204030204" pitchFamily="34" charset="0"/>
              </a:rPr>
              <a:t>D’après le </a:t>
            </a:r>
            <a:r>
              <a:rPr lang="fr-FR" sz="1800" i="1" kern="0" dirty="0">
                <a:solidFill>
                  <a:srgbClr val="000000"/>
                </a:solidFill>
                <a:effectLst/>
                <a:latin typeface="Times New Roman" panose="02020603050405020304" pitchFamily="18" charset="0"/>
                <a:ea typeface="Calibri" panose="020F0502020204030204" pitchFamily="34" charset="0"/>
              </a:rPr>
              <a:t>Larousse Super Major</a:t>
            </a:r>
            <a:r>
              <a:rPr lang="fr-FR" dirty="0">
                <a:effectLst/>
              </a:rPr>
              <a:t> </a:t>
            </a:r>
            <a:endParaRPr lang="fr-FR" dirty="0"/>
          </a:p>
        </p:txBody>
      </p:sp>
    </p:spTree>
    <p:extLst>
      <p:ext uri="{BB962C8B-B14F-4D97-AF65-F5344CB8AC3E}">
        <p14:creationId xmlns:p14="http://schemas.microsoft.com/office/powerpoint/2010/main" val="3486821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B19B1E-1971-EAE1-28E9-1B82E0F5709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0D0E149-5FBE-F537-AADB-4C722CFB6475}"/>
              </a:ext>
            </a:extLst>
          </p:cNvPr>
          <p:cNvSpPr>
            <a:spLocks noGrp="1"/>
          </p:cNvSpPr>
          <p:nvPr>
            <p:ph idx="1"/>
          </p:nvPr>
        </p:nvSpPr>
        <p:spPr/>
        <p:txBody>
          <a:bodyPr/>
          <a:lstStyle/>
          <a:p>
            <a:pPr marL="0" indent="0">
              <a:buNone/>
            </a:pPr>
            <a:r>
              <a:rPr lang="fr-FR" sz="2000" dirty="0">
                <a:effectLst/>
                <a:latin typeface="Times New Roman" panose="02020603050405020304" pitchFamily="18" charset="0"/>
                <a:ea typeface="Calibri" panose="020F0502020204030204" pitchFamily="34" charset="0"/>
              </a:rPr>
              <a:t>glisser (sans complément). </a:t>
            </a:r>
            <a:r>
              <a:rPr lang="fr-FR" sz="2000" i="1" dirty="0">
                <a:effectLst/>
                <a:latin typeface="Times New Roman" panose="02020603050405020304" pitchFamily="18" charset="0"/>
                <a:ea typeface="Calibri" panose="020F0502020204030204" pitchFamily="34" charset="0"/>
              </a:rPr>
              <a:t>La voiture avait glissé</a:t>
            </a: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glisser qqch. </a:t>
            </a:r>
            <a:r>
              <a:rPr lang="fr-FR" sz="2000" i="1" dirty="0">
                <a:effectLst/>
                <a:latin typeface="Times New Roman" panose="02020603050405020304" pitchFamily="18" charset="0"/>
                <a:ea typeface="Calibri" panose="020F0502020204030204" pitchFamily="34" charset="0"/>
              </a:rPr>
              <a:t>glissa un mot</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glisser qqch qq part. </a:t>
            </a:r>
            <a:r>
              <a:rPr lang="fr-FR" sz="2000" i="1" dirty="0">
                <a:effectLst/>
                <a:latin typeface="Times New Roman" panose="02020603050405020304" pitchFamily="18" charset="0"/>
                <a:ea typeface="Calibri" panose="020F0502020204030204" pitchFamily="34" charset="0"/>
              </a:rPr>
              <a:t>glissa sa main dans sa poche</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glisser (sans complément). </a:t>
            </a:r>
            <a:r>
              <a:rPr lang="fr-FR" sz="2000" i="1" dirty="0">
                <a:effectLst/>
                <a:latin typeface="Times New Roman" panose="02020603050405020304" pitchFamily="18" charset="0"/>
                <a:ea typeface="Calibri" panose="020F0502020204030204" pitchFamily="34" charset="0"/>
              </a:rPr>
              <a:t>glissons</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244793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A275-11BE-D698-1EFD-30F63577490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3D09E77-777C-54F1-FD24-0B360F9C8AC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DC2E6DE-F1EC-D529-2029-050D243CA390}"/>
              </a:ext>
            </a:extLst>
          </p:cNvPr>
          <p:cNvSpPr>
            <a:spLocks noGrp="1"/>
          </p:cNvSpPr>
          <p:nvPr>
            <p:ph idx="1"/>
          </p:nvPr>
        </p:nvSpPr>
        <p:spPr/>
        <p:txBody>
          <a:bodyPr/>
          <a:lstStyle/>
          <a:p>
            <a:pPr marL="0" indent="0">
              <a:buNone/>
            </a:pPr>
            <a:r>
              <a:rPr lang="fr-FR" sz="2000" dirty="0">
                <a:effectLst/>
                <a:latin typeface="Times New Roman" panose="02020603050405020304" pitchFamily="18" charset="0"/>
                <a:ea typeface="Calibri" panose="020F0502020204030204" pitchFamily="34" charset="0"/>
              </a:rPr>
              <a:t>glisser (sans complément). </a:t>
            </a:r>
            <a:r>
              <a:rPr lang="fr-FR" sz="2000" i="1" dirty="0">
                <a:effectLst/>
                <a:latin typeface="Times New Roman" panose="02020603050405020304" pitchFamily="18" charset="0"/>
                <a:ea typeface="Calibri" panose="020F0502020204030204" pitchFamily="34" charset="0"/>
              </a:rPr>
              <a:t>La voiture avait glissé</a:t>
            </a: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glisser qqch. </a:t>
            </a:r>
            <a:r>
              <a:rPr lang="fr-FR" sz="2000" i="1" dirty="0">
                <a:effectLst/>
                <a:latin typeface="Times New Roman" panose="02020603050405020304" pitchFamily="18" charset="0"/>
                <a:ea typeface="Calibri" panose="020F0502020204030204" pitchFamily="34" charset="0"/>
              </a:rPr>
              <a:t>Maman</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glissa un mot</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glisser qqch qq part. </a:t>
            </a:r>
            <a:r>
              <a:rPr lang="fr-FR" sz="2000" i="1" dirty="0">
                <a:effectLst/>
                <a:latin typeface="Times New Roman" panose="02020603050405020304" pitchFamily="18" charset="0"/>
                <a:ea typeface="Calibri" panose="020F0502020204030204" pitchFamily="34" charset="0"/>
              </a:rPr>
              <a:t>Il</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glissa sa main dans sa poche</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glisser (sans complément). </a:t>
            </a:r>
            <a:r>
              <a:rPr lang="fr-FR" sz="2000" i="1" dirty="0">
                <a:latin typeface="Times New Roman" panose="02020603050405020304" pitchFamily="18" charset="0"/>
                <a:ea typeface="Calibri" panose="020F0502020204030204" pitchFamily="34" charset="0"/>
              </a:rPr>
              <a:t>G</a:t>
            </a:r>
            <a:r>
              <a:rPr lang="fr-FR" sz="2000" i="1" dirty="0">
                <a:effectLst/>
                <a:latin typeface="Times New Roman" panose="02020603050405020304" pitchFamily="18" charset="0"/>
                <a:ea typeface="Calibri" panose="020F0502020204030204" pitchFamily="34" charset="0"/>
              </a:rPr>
              <a:t>lissons, n’en parlons plus.</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3873843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FC37CA99-FFAC-837C-817C-E19E4EE1E8B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69A422D-535A-5679-9144-EFD8D0F148DB}"/>
              </a:ext>
            </a:extLst>
          </p:cNvPr>
          <p:cNvSpPr>
            <a:spLocks noGrp="1"/>
          </p:cNvSpPr>
          <p:nvPr>
            <p:ph sz="half" idx="1"/>
          </p:nvPr>
        </p:nvSpPr>
        <p:spPr>
          <a:xfrm>
            <a:off x="581891" y="1690688"/>
            <a:ext cx="5437909" cy="4486275"/>
          </a:xfrm>
        </p:spPr>
        <p:txBody>
          <a:bodyPr>
            <a:normAutofit/>
          </a:bodyPr>
          <a:lstStyle/>
          <a:p>
            <a:pPr marL="0" indent="0">
              <a:buNone/>
            </a:pPr>
            <a:r>
              <a:rPr lang="fr-FR" sz="2000" dirty="0">
                <a:effectLst/>
                <a:latin typeface="Times New Roman" panose="02020603050405020304" pitchFamily="18" charset="0"/>
                <a:ea typeface="Calibri" panose="020F0502020204030204" pitchFamily="34" charset="0"/>
              </a:rPr>
              <a:t>glisser (sans complément). </a:t>
            </a:r>
            <a:r>
              <a:rPr lang="fr-FR" sz="2000" i="1" dirty="0">
                <a:effectLst/>
                <a:latin typeface="Times New Roman" panose="02020603050405020304" pitchFamily="18" charset="0"/>
                <a:ea typeface="Calibri" panose="020F0502020204030204" pitchFamily="34" charset="0"/>
              </a:rPr>
              <a:t>La voiture avait glissé</a:t>
            </a: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glisser qqch. </a:t>
            </a:r>
            <a:r>
              <a:rPr lang="fr-FR" sz="2000" i="1" dirty="0">
                <a:effectLst/>
                <a:latin typeface="Times New Roman" panose="02020603050405020304" pitchFamily="18" charset="0"/>
                <a:ea typeface="Calibri" panose="020F0502020204030204" pitchFamily="34" charset="0"/>
              </a:rPr>
              <a:t>Maman</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glissa un mot.</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glisser qqch qq part. </a:t>
            </a:r>
            <a:r>
              <a:rPr lang="fr-FR" sz="2000" i="1" dirty="0">
                <a:effectLst/>
                <a:latin typeface="Times New Roman" panose="02020603050405020304" pitchFamily="18" charset="0"/>
                <a:ea typeface="Calibri" panose="020F0502020204030204" pitchFamily="34" charset="0"/>
              </a:rPr>
              <a:t>Il glissa sa main dans sa poche</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glisser (sans complément). </a:t>
            </a:r>
            <a:r>
              <a:rPr lang="fr-FR" sz="2000" i="1" dirty="0">
                <a:effectLst/>
                <a:latin typeface="Times New Roman" panose="02020603050405020304" pitchFamily="18" charset="0"/>
                <a:ea typeface="Calibri" panose="020F0502020204030204" pitchFamily="34" charset="0"/>
              </a:rPr>
              <a:t>Glissons, n’en parlons plus.</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
        <p:nvSpPr>
          <p:cNvPr id="5" name="Espace réservé du contenu 4">
            <a:extLst>
              <a:ext uri="{FF2B5EF4-FFF2-40B4-BE49-F238E27FC236}">
                <a16:creationId xmlns:a16="http://schemas.microsoft.com/office/drawing/2014/main" id="{02C1751A-C6CA-7533-0D39-E54F8AE9FE12}"/>
              </a:ext>
            </a:extLst>
          </p:cNvPr>
          <p:cNvSpPr>
            <a:spLocks noGrp="1"/>
          </p:cNvSpPr>
          <p:nvPr>
            <p:ph sz="half" idx="2"/>
          </p:nvPr>
        </p:nvSpPr>
        <p:spPr>
          <a:xfrm>
            <a:off x="6172199" y="1274617"/>
            <a:ext cx="5631873" cy="4902345"/>
          </a:xfrm>
        </p:spPr>
        <p:txBody>
          <a:bodyPr>
            <a:normAutofit/>
          </a:bodyPr>
          <a:lstStyle/>
          <a:p>
            <a:pPr marL="0" indent="0">
              <a:buNone/>
            </a:pPr>
            <a:r>
              <a:rPr lang="fr-FR" sz="2000" b="1" dirty="0">
                <a:effectLst/>
                <a:latin typeface="Times New Roman" panose="02020603050405020304" pitchFamily="18" charset="0"/>
                <a:ea typeface="Calibri" panose="020F0502020204030204" pitchFamily="34" charset="0"/>
              </a:rPr>
              <a:t>Glisser</a:t>
            </a:r>
            <a:r>
              <a:rPr lang="fr-FR" sz="2000" dirty="0">
                <a:effectLst/>
                <a:latin typeface="Times New Roman" panose="02020603050405020304" pitchFamily="18" charset="0"/>
                <a:ea typeface="Calibri" panose="020F0502020204030204" pitchFamily="34" charset="0"/>
              </a:rPr>
              <a:t> : </a:t>
            </a:r>
          </a:p>
          <a:p>
            <a:pPr marL="0" indent="0">
              <a:buNone/>
            </a:pPr>
            <a:r>
              <a:rPr lang="fr-FR" sz="2000" b="1" dirty="0">
                <a:effectLst/>
                <a:latin typeface="Times New Roman" panose="02020603050405020304" pitchFamily="18" charset="0"/>
                <a:ea typeface="Calibri" panose="020F0502020204030204" pitchFamily="34" charset="0"/>
              </a:rPr>
              <a:t>1.</a:t>
            </a:r>
            <a:r>
              <a:rPr lang="fr-FR" sz="2000" dirty="0">
                <a:effectLst/>
                <a:latin typeface="Times New Roman" panose="02020603050405020304" pitchFamily="18" charset="0"/>
                <a:ea typeface="Calibri" panose="020F0502020204030204" pitchFamily="34" charset="0"/>
              </a:rPr>
              <a:t> Se déplacer rapidement et dans un mouvement continu sur une surface lisse. </a:t>
            </a:r>
            <a:r>
              <a:rPr lang="fr-FR" sz="2000" i="1" dirty="0">
                <a:effectLst/>
                <a:latin typeface="Times New Roman" panose="02020603050405020304" pitchFamily="18" charset="0"/>
                <a:ea typeface="Calibri" panose="020F0502020204030204" pitchFamily="34" charset="0"/>
              </a:rPr>
              <a:t>Les patineurs glissent sur le lac gelé. Le bateau glisse sur l’eau.</a:t>
            </a:r>
            <a:endParaRPr lang="fr-FR" sz="2000" dirty="0">
              <a:effectLst/>
              <a:latin typeface="Times New Roman" panose="02020603050405020304" pitchFamily="18" charset="0"/>
              <a:ea typeface="Calibri" panose="020F0502020204030204" pitchFamily="34" charset="0"/>
            </a:endParaRPr>
          </a:p>
          <a:p>
            <a:pPr marL="0" indent="0">
              <a:buNone/>
            </a:pPr>
            <a:r>
              <a:rPr lang="fr-FR" sz="2000" b="1" dirty="0">
                <a:effectLst/>
                <a:latin typeface="Times New Roman" panose="02020603050405020304" pitchFamily="18" charset="0"/>
                <a:ea typeface="Calibri" panose="020F0502020204030204" pitchFamily="34" charset="0"/>
              </a:rPr>
              <a:t>2. </a:t>
            </a:r>
            <a:r>
              <a:rPr lang="fr-FR" sz="2000" dirty="0">
                <a:effectLst/>
                <a:latin typeface="Times New Roman" panose="02020603050405020304" pitchFamily="18" charset="0"/>
                <a:ea typeface="Calibri" panose="020F0502020204030204" pitchFamily="34" charset="0"/>
              </a:rPr>
              <a:t>Être emporté par un mouvement sur une surface glissante. </a:t>
            </a:r>
            <a:r>
              <a:rPr lang="fr-FR" sz="2000" i="1" dirty="0">
                <a:effectLst/>
                <a:latin typeface="Times New Roman" panose="02020603050405020304" pitchFamily="18" charset="0"/>
                <a:ea typeface="Calibri" panose="020F0502020204030204" pitchFamily="34" charset="0"/>
              </a:rPr>
              <a:t>La voiture a glissé </a:t>
            </a:r>
            <a:r>
              <a:rPr lang="fr-FR" sz="2000" i="1" dirty="0">
                <a:solidFill>
                  <a:srgbClr val="000000"/>
                </a:solidFill>
                <a:effectLst/>
                <a:latin typeface="Times New Roman" panose="02020603050405020304" pitchFamily="18" charset="0"/>
                <a:ea typeface="Calibri" panose="020F0502020204030204" pitchFamily="34" charset="0"/>
              </a:rPr>
              <a:t>(a dérapé) </a:t>
            </a:r>
            <a:r>
              <a:rPr lang="fr-FR" sz="2000" i="1" dirty="0">
                <a:effectLst/>
                <a:latin typeface="Times New Roman" panose="02020603050405020304" pitchFamily="18" charset="0"/>
                <a:ea typeface="Calibri" panose="020F0502020204030204" pitchFamily="34" charset="0"/>
              </a:rPr>
              <a:t>sur le verglas.</a:t>
            </a:r>
            <a:endParaRPr lang="fr-FR" sz="2000" dirty="0">
              <a:effectLst/>
              <a:latin typeface="Times New Roman" panose="02020603050405020304" pitchFamily="18" charset="0"/>
              <a:ea typeface="Calibri" panose="020F0502020204030204" pitchFamily="34" charset="0"/>
            </a:endParaRPr>
          </a:p>
          <a:p>
            <a:pPr marL="0" indent="0">
              <a:buNone/>
            </a:pPr>
            <a:r>
              <a:rPr lang="fr-FR" sz="2000" b="1" dirty="0">
                <a:effectLst/>
                <a:latin typeface="Times New Roman" panose="02020603050405020304" pitchFamily="18" charset="0"/>
                <a:ea typeface="Calibri" panose="020F0502020204030204" pitchFamily="34" charset="0"/>
              </a:rPr>
              <a:t>3.</a:t>
            </a:r>
            <a:r>
              <a:rPr lang="fr-FR" sz="2000" dirty="0">
                <a:effectLst/>
                <a:latin typeface="Times New Roman" panose="02020603050405020304" pitchFamily="18" charset="0"/>
                <a:ea typeface="Calibri" panose="020F0502020204030204" pitchFamily="34" charset="0"/>
              </a:rPr>
              <a:t> Être glissant. </a:t>
            </a:r>
            <a:r>
              <a:rPr lang="fr-FR" sz="2000" i="1" dirty="0">
                <a:effectLst/>
                <a:latin typeface="Times New Roman" panose="02020603050405020304" pitchFamily="18" charset="0"/>
                <a:ea typeface="Calibri" panose="020F0502020204030204" pitchFamily="34" charset="0"/>
              </a:rPr>
              <a:t>Ça glisse.</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Attention, la baignoire est mouillée, elle glisse.</a:t>
            </a:r>
            <a:endParaRPr lang="fr-FR" sz="2000" dirty="0">
              <a:effectLst/>
              <a:latin typeface="Times New Roman" panose="02020603050405020304" pitchFamily="18" charset="0"/>
              <a:ea typeface="Calibri" panose="020F0502020204030204" pitchFamily="34" charset="0"/>
            </a:endParaRPr>
          </a:p>
          <a:p>
            <a:pPr marL="0" indent="0">
              <a:buNone/>
            </a:pPr>
            <a:r>
              <a:rPr lang="fr-FR" sz="2000" b="1" dirty="0">
                <a:effectLst/>
                <a:latin typeface="Times New Roman" panose="02020603050405020304" pitchFamily="18" charset="0"/>
                <a:ea typeface="Calibri" panose="020F0502020204030204" pitchFamily="34" charset="0"/>
              </a:rPr>
              <a:t>4.</a:t>
            </a:r>
            <a:r>
              <a:rPr lang="fr-FR" sz="2000" dirty="0">
                <a:effectLst/>
                <a:latin typeface="Times New Roman" panose="02020603050405020304" pitchFamily="18" charset="0"/>
                <a:ea typeface="Calibri" panose="020F0502020204030204" pitchFamily="34" charset="0"/>
              </a:rPr>
              <a:t> Faire passer qqch discrètement ou en secret. </a:t>
            </a:r>
            <a:r>
              <a:rPr lang="fr-FR" sz="2000" i="1" dirty="0">
                <a:effectLst/>
                <a:latin typeface="Times New Roman" panose="02020603050405020304" pitchFamily="18" charset="0"/>
                <a:ea typeface="Calibri" panose="020F0502020204030204" pitchFamily="34" charset="0"/>
              </a:rPr>
              <a:t>Glisser une lettre sous la porte</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glisser un mot à l’oreille de qqn</a:t>
            </a:r>
            <a:r>
              <a:rPr lang="fr-FR" sz="2000" dirty="0">
                <a:effectLst/>
                <a:latin typeface="Times New Roman" panose="02020603050405020304" pitchFamily="18" charset="0"/>
                <a:ea typeface="Calibri" panose="020F0502020204030204" pitchFamily="34" charset="0"/>
              </a:rPr>
              <a:t>.</a:t>
            </a:r>
          </a:p>
        </p:txBody>
      </p:sp>
    </p:spTree>
    <p:extLst>
      <p:ext uri="{BB962C8B-B14F-4D97-AF65-F5344CB8AC3E}">
        <p14:creationId xmlns:p14="http://schemas.microsoft.com/office/powerpoint/2010/main" val="905079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86C79-C697-9367-2257-8E7E68E3788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C6F8763-96BB-F011-968C-0CC11694FFA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A551E7F-58BD-519D-49F1-EF7C18F771D6}"/>
              </a:ext>
            </a:extLst>
          </p:cNvPr>
          <p:cNvSpPr>
            <a:spLocks noGrp="1"/>
          </p:cNvSpPr>
          <p:nvPr>
            <p:ph sz="half" idx="1"/>
          </p:nvPr>
        </p:nvSpPr>
        <p:spPr>
          <a:xfrm>
            <a:off x="581891" y="1690688"/>
            <a:ext cx="5437909" cy="4486275"/>
          </a:xfrm>
        </p:spPr>
        <p:txBody>
          <a:bodyPr>
            <a:normAutofit/>
          </a:bodyPr>
          <a:lstStyle/>
          <a:p>
            <a:pPr marL="0" indent="0">
              <a:buNone/>
            </a:pPr>
            <a:r>
              <a:rPr lang="fr-FR" sz="2000" dirty="0">
                <a:effectLst/>
                <a:latin typeface="Times New Roman" panose="02020603050405020304" pitchFamily="18" charset="0"/>
                <a:ea typeface="Calibri" panose="020F0502020204030204" pitchFamily="34" charset="0"/>
              </a:rPr>
              <a:t>glisser (sans complément). </a:t>
            </a:r>
            <a:r>
              <a:rPr lang="fr-FR" sz="2000" dirty="0">
                <a:solidFill>
                  <a:schemeClr val="accent2"/>
                </a:solidFill>
                <a:effectLst/>
                <a:latin typeface="Times New Roman" panose="02020603050405020304" pitchFamily="18" charset="0"/>
                <a:ea typeface="Calibri" panose="020F0502020204030204" pitchFamily="34" charset="0"/>
              </a:rPr>
              <a:t>Déraper</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La voiture avait glissé</a:t>
            </a: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glisser qqch. </a:t>
            </a:r>
            <a:r>
              <a:rPr lang="fr-FR" sz="2000" i="1" dirty="0">
                <a:effectLst/>
                <a:latin typeface="Times New Roman" panose="02020603050405020304" pitchFamily="18" charset="0"/>
                <a:ea typeface="Calibri" panose="020F0502020204030204" pitchFamily="34" charset="0"/>
              </a:rPr>
              <a:t>Maman</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glissa un mot.</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glisser qqch qq part. </a:t>
            </a:r>
            <a:r>
              <a:rPr lang="fr-FR" sz="2000" dirty="0">
                <a:solidFill>
                  <a:schemeClr val="accent2"/>
                </a:solidFill>
                <a:effectLst/>
                <a:latin typeface="Times New Roman" panose="02020603050405020304" pitchFamily="18" charset="0"/>
                <a:ea typeface="Calibri" panose="020F0502020204030204" pitchFamily="34" charset="0"/>
              </a:rPr>
              <a:t>Faire passer qqch discrètement ou en secret. </a:t>
            </a:r>
            <a:r>
              <a:rPr lang="fr-FR" sz="2000" i="1" dirty="0">
                <a:effectLst/>
                <a:latin typeface="Times New Roman" panose="02020603050405020304" pitchFamily="18" charset="0"/>
                <a:ea typeface="Calibri" panose="020F0502020204030204" pitchFamily="34" charset="0"/>
              </a:rPr>
              <a:t>Il glissa sa main dans sa poche</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glisser (sans complément). </a:t>
            </a:r>
            <a:r>
              <a:rPr lang="fr-FR" sz="2000" i="1" dirty="0">
                <a:effectLst/>
                <a:latin typeface="Times New Roman" panose="02020603050405020304" pitchFamily="18" charset="0"/>
                <a:ea typeface="Calibri" panose="020F0502020204030204" pitchFamily="34" charset="0"/>
              </a:rPr>
              <a:t>Glissons, n’en parlons plus.</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
        <p:nvSpPr>
          <p:cNvPr id="5" name="Espace réservé du contenu 4">
            <a:extLst>
              <a:ext uri="{FF2B5EF4-FFF2-40B4-BE49-F238E27FC236}">
                <a16:creationId xmlns:a16="http://schemas.microsoft.com/office/drawing/2014/main" id="{1820A2DB-1878-09E7-C728-C7FF2DBE2621}"/>
              </a:ext>
            </a:extLst>
          </p:cNvPr>
          <p:cNvSpPr>
            <a:spLocks noGrp="1"/>
          </p:cNvSpPr>
          <p:nvPr>
            <p:ph sz="half" idx="2"/>
          </p:nvPr>
        </p:nvSpPr>
        <p:spPr>
          <a:xfrm>
            <a:off x="6172199" y="1274617"/>
            <a:ext cx="5631873" cy="4902345"/>
          </a:xfrm>
        </p:spPr>
        <p:txBody>
          <a:bodyPr>
            <a:normAutofit/>
          </a:bodyPr>
          <a:lstStyle/>
          <a:p>
            <a:pPr marL="0" indent="0">
              <a:buNone/>
            </a:pPr>
            <a:r>
              <a:rPr lang="fr-FR" sz="2000" b="1" dirty="0">
                <a:effectLst/>
                <a:latin typeface="Times New Roman" panose="02020603050405020304" pitchFamily="18" charset="0"/>
                <a:ea typeface="Calibri" panose="020F0502020204030204" pitchFamily="34" charset="0"/>
              </a:rPr>
              <a:t>Glisser</a:t>
            </a:r>
            <a:r>
              <a:rPr lang="fr-FR" sz="2000" dirty="0">
                <a:effectLst/>
                <a:latin typeface="Times New Roman" panose="02020603050405020304" pitchFamily="18" charset="0"/>
                <a:ea typeface="Calibri" panose="020F0502020204030204" pitchFamily="34" charset="0"/>
              </a:rPr>
              <a:t> : </a:t>
            </a:r>
          </a:p>
          <a:p>
            <a:pPr marL="0" indent="0">
              <a:buNone/>
            </a:pPr>
            <a:r>
              <a:rPr lang="fr-FR" sz="2000" b="1" dirty="0">
                <a:effectLst/>
                <a:latin typeface="Times New Roman" panose="02020603050405020304" pitchFamily="18" charset="0"/>
                <a:ea typeface="Calibri" panose="020F0502020204030204" pitchFamily="34" charset="0"/>
              </a:rPr>
              <a:t>1.</a:t>
            </a:r>
            <a:r>
              <a:rPr lang="fr-FR" sz="2000" dirty="0">
                <a:effectLst/>
                <a:latin typeface="Times New Roman" panose="02020603050405020304" pitchFamily="18" charset="0"/>
                <a:ea typeface="Calibri" panose="020F0502020204030204" pitchFamily="34" charset="0"/>
              </a:rPr>
              <a:t> Se déplacer rapidement et dans un mouvement continu sur une surface lisse. </a:t>
            </a:r>
            <a:r>
              <a:rPr lang="fr-FR" sz="2000" i="1" dirty="0">
                <a:effectLst/>
                <a:latin typeface="Times New Roman" panose="02020603050405020304" pitchFamily="18" charset="0"/>
                <a:ea typeface="Calibri" panose="020F0502020204030204" pitchFamily="34" charset="0"/>
              </a:rPr>
              <a:t>Les patineurs glissent sur le lac gelé. Le bateau glisse sur l’eau.</a:t>
            </a:r>
            <a:endParaRPr lang="fr-FR" sz="2000" dirty="0">
              <a:effectLst/>
              <a:latin typeface="Times New Roman" panose="02020603050405020304" pitchFamily="18" charset="0"/>
              <a:ea typeface="Calibri" panose="020F0502020204030204" pitchFamily="34" charset="0"/>
            </a:endParaRPr>
          </a:p>
          <a:p>
            <a:pPr marL="0" indent="0">
              <a:buNone/>
            </a:pPr>
            <a:r>
              <a:rPr lang="fr-FR" sz="2000" b="1" dirty="0">
                <a:effectLst/>
                <a:latin typeface="Times New Roman" panose="02020603050405020304" pitchFamily="18" charset="0"/>
                <a:ea typeface="Calibri" panose="020F0502020204030204" pitchFamily="34" charset="0"/>
              </a:rPr>
              <a:t>2. </a:t>
            </a:r>
            <a:r>
              <a:rPr lang="fr-FR" sz="2000" dirty="0">
                <a:effectLst/>
                <a:latin typeface="Times New Roman" panose="02020603050405020304" pitchFamily="18" charset="0"/>
                <a:ea typeface="Calibri" panose="020F0502020204030204" pitchFamily="34" charset="0"/>
              </a:rPr>
              <a:t>Être emporté par un mouvement sur une surface glissante. </a:t>
            </a:r>
            <a:r>
              <a:rPr lang="fr-FR" sz="2000" i="1" dirty="0">
                <a:effectLst/>
                <a:latin typeface="Times New Roman" panose="02020603050405020304" pitchFamily="18" charset="0"/>
                <a:ea typeface="Calibri" panose="020F0502020204030204" pitchFamily="34" charset="0"/>
              </a:rPr>
              <a:t>La voiture a glissé </a:t>
            </a:r>
            <a:r>
              <a:rPr lang="fr-FR" sz="2000" i="1" dirty="0">
                <a:solidFill>
                  <a:srgbClr val="000000"/>
                </a:solidFill>
                <a:effectLst/>
                <a:latin typeface="Times New Roman" panose="02020603050405020304" pitchFamily="18" charset="0"/>
                <a:ea typeface="Calibri" panose="020F0502020204030204" pitchFamily="34" charset="0"/>
              </a:rPr>
              <a:t>(a dérapé) </a:t>
            </a:r>
            <a:r>
              <a:rPr lang="fr-FR" sz="2000" i="1" dirty="0">
                <a:effectLst/>
                <a:latin typeface="Times New Roman" panose="02020603050405020304" pitchFamily="18" charset="0"/>
                <a:ea typeface="Calibri" panose="020F0502020204030204" pitchFamily="34" charset="0"/>
              </a:rPr>
              <a:t>sur le verglas.</a:t>
            </a:r>
            <a:endParaRPr lang="fr-FR" sz="2000" dirty="0">
              <a:effectLst/>
              <a:latin typeface="Times New Roman" panose="02020603050405020304" pitchFamily="18" charset="0"/>
              <a:ea typeface="Calibri" panose="020F0502020204030204" pitchFamily="34" charset="0"/>
            </a:endParaRPr>
          </a:p>
          <a:p>
            <a:pPr marL="0" indent="0">
              <a:buNone/>
            </a:pPr>
            <a:r>
              <a:rPr lang="fr-FR" sz="2000" b="1" dirty="0">
                <a:effectLst/>
                <a:latin typeface="Times New Roman" panose="02020603050405020304" pitchFamily="18" charset="0"/>
                <a:ea typeface="Calibri" panose="020F0502020204030204" pitchFamily="34" charset="0"/>
              </a:rPr>
              <a:t>3.</a:t>
            </a:r>
            <a:r>
              <a:rPr lang="fr-FR" sz="2000" dirty="0">
                <a:effectLst/>
                <a:latin typeface="Times New Roman" panose="02020603050405020304" pitchFamily="18" charset="0"/>
                <a:ea typeface="Calibri" panose="020F0502020204030204" pitchFamily="34" charset="0"/>
              </a:rPr>
              <a:t> Être glissant. </a:t>
            </a:r>
            <a:r>
              <a:rPr lang="fr-FR" sz="2000" i="1" dirty="0">
                <a:effectLst/>
                <a:latin typeface="Times New Roman" panose="02020603050405020304" pitchFamily="18" charset="0"/>
                <a:ea typeface="Calibri" panose="020F0502020204030204" pitchFamily="34" charset="0"/>
              </a:rPr>
              <a:t>Ça glisse.</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Attention, la baignoire est mouillée, elle glisse.</a:t>
            </a:r>
            <a:endParaRPr lang="fr-FR" sz="2000" dirty="0">
              <a:effectLst/>
              <a:latin typeface="Times New Roman" panose="02020603050405020304" pitchFamily="18" charset="0"/>
              <a:ea typeface="Calibri" panose="020F0502020204030204" pitchFamily="34" charset="0"/>
            </a:endParaRPr>
          </a:p>
          <a:p>
            <a:pPr marL="0" indent="0">
              <a:buNone/>
            </a:pPr>
            <a:r>
              <a:rPr lang="fr-FR" sz="2000" b="1" dirty="0">
                <a:effectLst/>
                <a:latin typeface="Times New Roman" panose="02020603050405020304" pitchFamily="18" charset="0"/>
                <a:ea typeface="Calibri" panose="020F0502020204030204" pitchFamily="34" charset="0"/>
              </a:rPr>
              <a:t>4.</a:t>
            </a:r>
            <a:r>
              <a:rPr lang="fr-FR" sz="2000" dirty="0">
                <a:effectLst/>
                <a:latin typeface="Times New Roman" panose="02020603050405020304" pitchFamily="18" charset="0"/>
                <a:ea typeface="Calibri" panose="020F0502020204030204" pitchFamily="34" charset="0"/>
              </a:rPr>
              <a:t> Faire passer qqch discrètement ou en secret. </a:t>
            </a:r>
            <a:r>
              <a:rPr lang="fr-FR" sz="2000" i="1" dirty="0">
                <a:effectLst/>
                <a:latin typeface="Times New Roman" panose="02020603050405020304" pitchFamily="18" charset="0"/>
                <a:ea typeface="Calibri" panose="020F0502020204030204" pitchFamily="34" charset="0"/>
              </a:rPr>
              <a:t>Glisser une lettre sous la porte</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glisser un mot à l’oreille de qqn</a:t>
            </a:r>
            <a:r>
              <a:rPr lang="fr-FR" sz="2000" dirty="0">
                <a:effectLst/>
                <a:latin typeface="Times New Roman" panose="02020603050405020304" pitchFamily="18" charset="0"/>
                <a:ea typeface="Calibri" panose="020F0502020204030204" pitchFamily="34" charset="0"/>
              </a:rPr>
              <a:t>.</a:t>
            </a:r>
          </a:p>
        </p:txBody>
      </p:sp>
    </p:spTree>
    <p:extLst>
      <p:ext uri="{BB962C8B-B14F-4D97-AF65-F5344CB8AC3E}">
        <p14:creationId xmlns:p14="http://schemas.microsoft.com/office/powerpoint/2010/main" val="843406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05F685-782A-0EB7-A243-9DF7ACBD99C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2691E37-CC31-0EB2-D661-6ACC438313A6}"/>
              </a:ext>
            </a:extLst>
          </p:cNvPr>
          <p:cNvSpPr>
            <a:spLocks noGrp="1"/>
          </p:cNvSpPr>
          <p:nvPr>
            <p:ph idx="1"/>
          </p:nvPr>
        </p:nvSpPr>
        <p:spPr/>
        <p:txBody>
          <a:bodyPr/>
          <a:lstStyle/>
          <a:p>
            <a:pPr marL="0" indent="0">
              <a:buNone/>
            </a:pPr>
            <a:r>
              <a:rPr lang="fr-FR" sz="2000" dirty="0">
                <a:effectLst/>
                <a:latin typeface="Times New Roman" panose="02020603050405020304" pitchFamily="18" charset="0"/>
                <a:ea typeface="Calibri" panose="020F0502020204030204" pitchFamily="34" charset="0"/>
              </a:rPr>
              <a:t>glisser (sans complément). Déraper. </a:t>
            </a:r>
            <a:r>
              <a:rPr lang="fr-FR" sz="2000" i="1" dirty="0">
                <a:effectLst/>
                <a:latin typeface="Times New Roman" panose="02020603050405020304" pitchFamily="18" charset="0"/>
                <a:ea typeface="Calibri" panose="020F0502020204030204" pitchFamily="34" charset="0"/>
              </a:rPr>
              <a:t>La voiture avait glissé</a:t>
            </a: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glisser qqch qq part. Faire passer discrètement ou en secret qqch qq part. </a:t>
            </a:r>
            <a:r>
              <a:rPr lang="fr-FR" sz="2000" i="1" dirty="0">
                <a:effectLst/>
                <a:latin typeface="Times New Roman" panose="02020603050405020304" pitchFamily="18" charset="0"/>
                <a:ea typeface="Calibri" panose="020F0502020204030204" pitchFamily="34" charset="0"/>
              </a:rPr>
              <a:t>Il glissa sa main dans sa poche. Maman</a:t>
            </a:r>
            <a:r>
              <a:rPr lang="fr-FR" sz="2000" dirty="0">
                <a:effectLst/>
                <a:latin typeface="Times New Roman" panose="02020603050405020304" pitchFamily="18" charset="0"/>
                <a:ea typeface="Calibri" panose="020F0502020204030204" pitchFamily="34" charset="0"/>
              </a:rPr>
              <a:t> </a:t>
            </a:r>
            <a:r>
              <a:rPr lang="fr-FR" sz="2000" i="1" dirty="0">
                <a:effectLst/>
                <a:latin typeface="Times New Roman" panose="02020603050405020304" pitchFamily="18" charset="0"/>
                <a:ea typeface="Calibri" panose="020F0502020204030204" pitchFamily="34" charset="0"/>
              </a:rPr>
              <a:t>glissa un mot à l’oreille de Papa.</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glisser (sans complément). Ne pas expliquer en détail. </a:t>
            </a:r>
            <a:r>
              <a:rPr lang="fr-FR" sz="2000" i="1" dirty="0">
                <a:effectLst/>
                <a:latin typeface="Times New Roman" panose="02020603050405020304" pitchFamily="18" charset="0"/>
                <a:ea typeface="Calibri" panose="020F0502020204030204" pitchFamily="34" charset="0"/>
              </a:rPr>
              <a:t>Glissons, n’en parlons plus.</a:t>
            </a:r>
            <a:endParaRPr lang="fr-FR" sz="20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1369372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CEE1CF-D4F7-00AD-38C9-AD0306AB1C0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6893453-8844-C7B3-5427-09EC188A0756}"/>
              </a:ext>
            </a:extLst>
          </p:cNvPr>
          <p:cNvSpPr>
            <a:spLocks noGrp="1"/>
          </p:cNvSpPr>
          <p:nvPr>
            <p:ph idx="1"/>
          </p:nvPr>
        </p:nvSpPr>
        <p:spPr/>
        <p:txBody>
          <a:bodyPr/>
          <a:lstStyle/>
          <a:p>
            <a:pPr marL="0" indent="0" algn="just">
              <a:buNone/>
            </a:pPr>
            <a:r>
              <a:rPr lang="fr-FR" sz="1800" b="1" dirty="0">
                <a:effectLst/>
                <a:latin typeface="Times New Roman" panose="02020603050405020304" pitchFamily="18" charset="0"/>
                <a:ea typeface="Calibri" panose="020F0502020204030204" pitchFamily="34" charset="0"/>
              </a:rPr>
              <a:t>Glisser</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Sans complément</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1.</a:t>
            </a:r>
            <a:r>
              <a:rPr lang="fr-FR" sz="1800" dirty="0">
                <a:effectLst/>
                <a:latin typeface="Times New Roman" panose="02020603050405020304" pitchFamily="18" charset="0"/>
                <a:ea typeface="Calibri" panose="020F0502020204030204" pitchFamily="34" charset="0"/>
              </a:rPr>
              <a:t> Déraper. </a:t>
            </a:r>
            <a:r>
              <a:rPr lang="fr-FR" sz="1800" i="1" dirty="0">
                <a:effectLst/>
                <a:latin typeface="Times New Roman" panose="02020603050405020304" pitchFamily="18" charset="0"/>
                <a:ea typeface="Calibri" panose="020F0502020204030204" pitchFamily="34" charset="0"/>
              </a:rPr>
              <a:t>La voiture avait glissé</a:t>
            </a:r>
            <a:r>
              <a:rPr lang="fr-FR" sz="1800" dirty="0">
                <a:effectLst/>
                <a:latin typeface="Times New Roman" panose="02020603050405020304" pitchFamily="18" charset="0"/>
                <a:ea typeface="Calibri" panose="020F0502020204030204" pitchFamily="34" charset="0"/>
              </a:rPr>
              <a:t>.</a:t>
            </a:r>
          </a:p>
          <a:p>
            <a:pPr marL="0" indent="0">
              <a:buNone/>
            </a:pPr>
            <a:r>
              <a:rPr lang="fr-FR" sz="1800" b="1" dirty="0">
                <a:effectLst/>
                <a:latin typeface="Times New Roman" panose="02020603050405020304" pitchFamily="18" charset="0"/>
                <a:ea typeface="Calibri" panose="020F0502020204030204" pitchFamily="34" charset="0"/>
              </a:rPr>
              <a:t>2.</a:t>
            </a:r>
            <a:r>
              <a:rPr lang="fr-FR" sz="1800" dirty="0">
                <a:effectLst/>
                <a:latin typeface="Times New Roman" panose="02020603050405020304" pitchFamily="18" charset="0"/>
                <a:ea typeface="Calibri" panose="020F0502020204030204" pitchFamily="34" charset="0"/>
              </a:rPr>
              <a:t> Ne pas expliquer en détail. </a:t>
            </a:r>
            <a:r>
              <a:rPr lang="fr-FR" sz="1800" i="1" dirty="0">
                <a:effectLst/>
                <a:latin typeface="Times New Roman" panose="02020603050405020304" pitchFamily="18" charset="0"/>
                <a:ea typeface="Calibri" panose="020F0502020204030204" pitchFamily="34" charset="0"/>
              </a:rPr>
              <a:t>Glissons, n’en parlons plus.</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un COD et un complément de lieu</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Glisser qqch qq part</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Faire passer discrètement ou en secret qqch qq part. </a:t>
            </a:r>
            <a:r>
              <a:rPr lang="fr-FR" sz="1800" i="1" dirty="0">
                <a:effectLst/>
                <a:latin typeface="Times New Roman" panose="02020603050405020304" pitchFamily="18" charset="0"/>
                <a:ea typeface="Calibri" panose="020F0502020204030204" pitchFamily="34" charset="0"/>
              </a:rPr>
              <a:t>Il glissa sa main dans sa poche. Maman</a:t>
            </a:r>
            <a:r>
              <a:rPr lang="fr-FR" sz="1800" dirty="0">
                <a:effectLst/>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glissa un mot à l’oreille de Papa.</a:t>
            </a:r>
            <a:endParaRPr lang="fr-FR" sz="18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366940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F852C-8860-91BD-BC50-84EEFBE808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AA477E-C788-4E38-6641-76B6C02A418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56FCE4F-0963-7EB1-C865-6EB2BE4C3EDA}"/>
              </a:ext>
            </a:extLst>
          </p:cNvPr>
          <p:cNvSpPr>
            <a:spLocks noGrp="1"/>
          </p:cNvSpPr>
          <p:nvPr>
            <p:ph idx="1"/>
          </p:nvPr>
        </p:nvSpPr>
        <p:spPr/>
        <p:txBody>
          <a:bodyPr/>
          <a:lstStyle/>
          <a:p>
            <a:pPr marL="0" indent="0" algn="just">
              <a:buNone/>
            </a:pPr>
            <a:r>
              <a:rPr lang="fr-FR" sz="1800" b="1" dirty="0">
                <a:effectLst/>
                <a:latin typeface="Times New Roman" panose="02020603050405020304" pitchFamily="18" charset="0"/>
                <a:ea typeface="Calibri" panose="020F0502020204030204" pitchFamily="34" charset="0"/>
              </a:rPr>
              <a:t>Glisser</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Sans complément</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1.</a:t>
            </a:r>
            <a:r>
              <a:rPr lang="fr-FR" sz="1800" dirty="0">
                <a:effectLst/>
                <a:latin typeface="Times New Roman" panose="02020603050405020304" pitchFamily="18" charset="0"/>
                <a:ea typeface="Calibri" panose="020F0502020204030204" pitchFamily="34" charset="0"/>
              </a:rPr>
              <a:t> Déraper. </a:t>
            </a:r>
            <a:r>
              <a:rPr lang="fr-FR" sz="1800" i="1" dirty="0">
                <a:effectLst/>
                <a:latin typeface="Times New Roman" panose="02020603050405020304" pitchFamily="18" charset="0"/>
                <a:ea typeface="Calibri" panose="020F0502020204030204" pitchFamily="34" charset="0"/>
              </a:rPr>
              <a:t>La voiture avait glissé</a:t>
            </a:r>
            <a:r>
              <a:rPr lang="fr-FR" sz="1800" dirty="0">
                <a:effectLst/>
                <a:latin typeface="Times New Roman" panose="02020603050405020304" pitchFamily="18" charset="0"/>
                <a:ea typeface="Calibri" panose="020F0502020204030204" pitchFamily="34" charset="0"/>
              </a:rPr>
              <a:t>.</a:t>
            </a:r>
          </a:p>
          <a:p>
            <a:pPr marL="0" indent="0">
              <a:buNone/>
            </a:pPr>
            <a:r>
              <a:rPr lang="fr-FR" sz="1800" b="1" dirty="0">
                <a:effectLst/>
                <a:latin typeface="Times New Roman" panose="02020603050405020304" pitchFamily="18" charset="0"/>
                <a:ea typeface="Calibri" panose="020F0502020204030204" pitchFamily="34" charset="0"/>
              </a:rPr>
              <a:t>2.</a:t>
            </a:r>
            <a:r>
              <a:rPr lang="fr-FR" sz="1800" dirty="0">
                <a:effectLst/>
                <a:latin typeface="Times New Roman" panose="02020603050405020304" pitchFamily="18" charset="0"/>
                <a:ea typeface="Calibri" panose="020F0502020204030204" pitchFamily="34" charset="0"/>
              </a:rPr>
              <a:t> Ne pas expliquer en détail. </a:t>
            </a:r>
            <a:r>
              <a:rPr lang="fr-FR" sz="1800" i="1" dirty="0">
                <a:effectLst/>
                <a:latin typeface="Times New Roman" panose="02020603050405020304" pitchFamily="18" charset="0"/>
                <a:ea typeface="Calibri" panose="020F0502020204030204" pitchFamily="34" charset="0"/>
              </a:rPr>
              <a:t>Glissons, n’en parlons plus.</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un COD et un complément de lieu</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Glisser qqch qq part</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Faire passer discrètement ou en secret qqch qq part. </a:t>
            </a:r>
            <a:r>
              <a:rPr lang="fr-FR" sz="1800" i="1" dirty="0">
                <a:effectLst/>
                <a:latin typeface="Times New Roman" panose="02020603050405020304" pitchFamily="18" charset="0"/>
                <a:ea typeface="Calibri" panose="020F0502020204030204" pitchFamily="34" charset="0"/>
              </a:rPr>
              <a:t>Il glissa sa main dans sa poche. Maman</a:t>
            </a:r>
            <a:r>
              <a:rPr lang="fr-FR" sz="1800" dirty="0">
                <a:effectLst/>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glissa un mot à l’oreille de Papa.</a:t>
            </a:r>
            <a:endParaRPr lang="fr-FR" sz="18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4177409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EE7E1B-1FA6-DA83-2839-A6B26D5C214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A17E831-C632-51D7-5DC2-8A0FAC4B7487}"/>
              </a:ext>
            </a:extLst>
          </p:cNvPr>
          <p:cNvSpPr>
            <a:spLocks noGrp="1"/>
          </p:cNvSpPr>
          <p:nvPr>
            <p:ph idx="1"/>
          </p:nvPr>
        </p:nvSpPr>
        <p:spPr/>
        <p:txBody>
          <a:bodyPr/>
          <a:lstStyle/>
          <a:p>
            <a:pPr marL="0" indent="0" algn="just">
              <a:buNone/>
            </a:pPr>
            <a:r>
              <a:rPr lang="fr-FR" sz="1800" b="1" dirty="0">
                <a:effectLst/>
                <a:latin typeface="Times New Roman" panose="02020603050405020304" pitchFamily="18" charset="0"/>
                <a:ea typeface="Calibri" panose="020F0502020204030204" pitchFamily="34" charset="0"/>
              </a:rPr>
              <a:t>Glisser</a:t>
            </a:r>
          </a:p>
          <a:p>
            <a:pPr marL="0" indent="0" algn="just">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Sans complément</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1.</a:t>
            </a:r>
            <a:r>
              <a:rPr lang="fr-FR" sz="1800" dirty="0">
                <a:effectLst/>
                <a:latin typeface="Times New Roman" panose="02020603050405020304" pitchFamily="18" charset="0"/>
                <a:ea typeface="Calibri" panose="020F0502020204030204" pitchFamily="34" charset="0"/>
              </a:rPr>
              <a:t> Déraper. </a:t>
            </a:r>
            <a:r>
              <a:rPr lang="fr-FR" sz="1800" i="1" dirty="0">
                <a:effectLst/>
                <a:latin typeface="Times New Roman" panose="02020603050405020304" pitchFamily="18" charset="0"/>
                <a:ea typeface="Calibri" panose="020F0502020204030204" pitchFamily="34" charset="0"/>
              </a:rPr>
              <a:t>La voiture avait glissé</a:t>
            </a:r>
            <a:r>
              <a:rPr lang="fr-FR" sz="1800" dirty="0">
                <a:effectLst/>
                <a:latin typeface="Times New Roman" panose="02020603050405020304" pitchFamily="18" charset="0"/>
                <a:ea typeface="Calibri" panose="020F0502020204030204" pitchFamily="34" charset="0"/>
              </a:rPr>
              <a:t>.</a:t>
            </a:r>
          </a:p>
          <a:p>
            <a:pPr marL="0" indent="0">
              <a:buNone/>
            </a:pPr>
            <a:r>
              <a:rPr lang="fr-FR" sz="1800" b="1" dirty="0">
                <a:effectLst/>
                <a:latin typeface="Times New Roman" panose="02020603050405020304" pitchFamily="18" charset="0"/>
                <a:ea typeface="Calibri" panose="020F0502020204030204" pitchFamily="34" charset="0"/>
              </a:rPr>
              <a:t>2.</a:t>
            </a:r>
            <a:r>
              <a:rPr lang="fr-FR" sz="1800" dirty="0">
                <a:effectLst/>
                <a:latin typeface="Times New Roman" panose="02020603050405020304" pitchFamily="18" charset="0"/>
                <a:ea typeface="Calibri" panose="020F0502020204030204" pitchFamily="34" charset="0"/>
              </a:rPr>
              <a:t> Se déplacer sur une surface lisse. </a:t>
            </a:r>
            <a:r>
              <a:rPr lang="fr-FR" sz="1800" i="1" dirty="0">
                <a:effectLst/>
                <a:latin typeface="Times New Roman" panose="02020603050405020304" pitchFamily="18" charset="0"/>
                <a:ea typeface="Calibri" panose="020F0502020204030204" pitchFamily="34" charset="0"/>
              </a:rPr>
              <a:t>Les patineurs glissent sur le lac gelé</a:t>
            </a:r>
            <a:r>
              <a:rPr lang="fr-FR" sz="1800" dirty="0">
                <a:effectLst/>
                <a:latin typeface="Times New Roman" panose="02020603050405020304" pitchFamily="18" charset="0"/>
                <a:ea typeface="Calibri" panose="020F0502020204030204" pitchFamily="34" charset="0"/>
              </a:rPr>
              <a:t>.</a:t>
            </a:r>
          </a:p>
          <a:p>
            <a:pPr marL="0" indent="0">
              <a:buNone/>
            </a:pPr>
            <a:r>
              <a:rPr lang="fr-FR" sz="1800" b="1" dirty="0">
                <a:effectLst/>
                <a:latin typeface="Times New Roman" panose="02020603050405020304" pitchFamily="18" charset="0"/>
                <a:ea typeface="Calibri" panose="020F0502020204030204" pitchFamily="34" charset="0"/>
              </a:rPr>
              <a:t>3. </a:t>
            </a:r>
            <a:r>
              <a:rPr lang="fr-FR" sz="1800" dirty="0">
                <a:effectLst/>
                <a:latin typeface="Times New Roman" panose="02020603050405020304" pitchFamily="18" charset="0"/>
                <a:ea typeface="Calibri" panose="020F0502020204030204" pitchFamily="34" charset="0"/>
              </a:rPr>
              <a:t>Être glissant.</a:t>
            </a:r>
            <a:r>
              <a:rPr lang="fr-FR" sz="1800" b="1" dirty="0">
                <a:effectLst/>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Attention, la baignoire est mouillée, elle glisse.</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4.</a:t>
            </a:r>
            <a:r>
              <a:rPr lang="fr-FR" sz="1800" dirty="0">
                <a:effectLst/>
                <a:latin typeface="Times New Roman" panose="02020603050405020304" pitchFamily="18" charset="0"/>
                <a:ea typeface="Calibri" panose="020F0502020204030204" pitchFamily="34" charset="0"/>
              </a:rPr>
              <a:t> Ne pas expliquer en détail. </a:t>
            </a:r>
            <a:r>
              <a:rPr lang="fr-FR" sz="1800" i="1" dirty="0">
                <a:effectLst/>
                <a:latin typeface="Times New Roman" panose="02020603050405020304" pitchFamily="18" charset="0"/>
                <a:ea typeface="Calibri" panose="020F0502020204030204" pitchFamily="34" charset="0"/>
              </a:rPr>
              <a:t>Glissons, n’en parlons plus.</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un COD et un complément de lieu</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Glisser qqch qq part</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Faire passer discrètement ou en secret qqch qq part. </a:t>
            </a:r>
            <a:r>
              <a:rPr lang="fr-FR" sz="1800" i="1" dirty="0">
                <a:effectLst/>
                <a:latin typeface="Times New Roman" panose="02020603050405020304" pitchFamily="18" charset="0"/>
                <a:ea typeface="Calibri" panose="020F0502020204030204" pitchFamily="34" charset="0"/>
              </a:rPr>
              <a:t>Il glissa sa main dans sa poche. Maman</a:t>
            </a:r>
            <a:r>
              <a:rPr lang="fr-FR" sz="1800" dirty="0">
                <a:effectLst/>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glissa un mot à l’oreille de Papa.</a:t>
            </a:r>
            <a:endParaRPr lang="fr-FR" sz="18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3369029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1A6CF4-DB79-4D08-F064-A46DB693BD1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95530A0-9D18-2BEB-1EAB-0FB4BCA6268B}"/>
              </a:ext>
            </a:extLst>
          </p:cNvPr>
          <p:cNvSpPr>
            <a:spLocks noGrp="1"/>
          </p:cNvSpPr>
          <p:nvPr>
            <p:ph idx="1"/>
          </p:nvPr>
        </p:nvSpPr>
        <p:spPr>
          <a:xfrm>
            <a:off x="838200" y="525780"/>
            <a:ext cx="10515600" cy="5651183"/>
          </a:xfrm>
        </p:spPr>
        <p:txBody>
          <a:bodyPr>
            <a:noAutofit/>
          </a:bodyPr>
          <a:lstStyle/>
          <a:p>
            <a:pPr marL="0" indent="0">
              <a:buNone/>
            </a:pPr>
            <a:r>
              <a:rPr lang="fr-FR" sz="2000" dirty="0"/>
              <a:t>Ensemble A</a:t>
            </a:r>
          </a:p>
          <a:p>
            <a:pPr marL="0" indent="0">
              <a:spcBef>
                <a:spcPts val="0"/>
              </a:spcBef>
              <a:buNone/>
            </a:pPr>
            <a:r>
              <a:rPr lang="fr-FR" sz="2000" dirty="0">
                <a:effectLst/>
                <a:latin typeface="Times New Roman" panose="02020603050405020304" pitchFamily="18" charset="0"/>
                <a:ea typeface="Calibri" panose="020F0502020204030204" pitchFamily="34" charset="0"/>
              </a:rPr>
              <a:t>- Attendez, je </a:t>
            </a:r>
            <a:r>
              <a:rPr lang="fr-FR" sz="2000" u="sng" dirty="0">
                <a:effectLst/>
                <a:latin typeface="Times New Roman" panose="02020603050405020304" pitchFamily="18" charset="0"/>
                <a:ea typeface="Calibri" panose="020F0502020204030204" pitchFamily="34" charset="0"/>
              </a:rPr>
              <a:t>sers</a:t>
            </a:r>
            <a:r>
              <a:rPr lang="fr-FR" sz="2000" dirty="0">
                <a:effectLst/>
                <a:latin typeface="Times New Roman" panose="02020603050405020304" pitchFamily="18" charset="0"/>
                <a:ea typeface="Calibri" panose="020F0502020204030204" pitchFamily="34" charset="0"/>
              </a:rPr>
              <a:t> ce client puis je m’occupe de vous.</a:t>
            </a:r>
          </a:p>
          <a:p>
            <a:pPr marL="0" indent="0">
              <a:spcBef>
                <a:spcPts val="0"/>
              </a:spcBef>
              <a:buNone/>
            </a:pPr>
            <a:r>
              <a:rPr lang="fr-FR" sz="2000" dirty="0">
                <a:effectLst/>
                <a:latin typeface="Times New Roman" panose="02020603050405020304" pitchFamily="18" charset="0"/>
                <a:ea typeface="Calibri" panose="020F0502020204030204" pitchFamily="34" charset="0"/>
              </a:rPr>
              <a:t>- Un tirebouchon, ça </a:t>
            </a:r>
            <a:r>
              <a:rPr lang="fr-FR" sz="2000" u="sng" dirty="0">
                <a:effectLst/>
                <a:latin typeface="Times New Roman" panose="02020603050405020304" pitchFamily="18" charset="0"/>
                <a:ea typeface="Calibri" panose="020F0502020204030204" pitchFamily="34" charset="0"/>
              </a:rPr>
              <a:t>sert</a:t>
            </a:r>
            <a:r>
              <a:rPr lang="fr-FR" sz="2000" dirty="0">
                <a:effectLst/>
                <a:latin typeface="Times New Roman" panose="02020603050405020304" pitchFamily="18" charset="0"/>
                <a:ea typeface="Calibri" panose="020F0502020204030204" pitchFamily="34" charset="0"/>
              </a:rPr>
              <a:t> à ouvrir les bouteilles.</a:t>
            </a:r>
          </a:p>
          <a:p>
            <a:pPr marL="0" indent="0">
              <a:spcBef>
                <a:spcPts val="0"/>
              </a:spcBef>
              <a:buNone/>
            </a:pPr>
            <a:r>
              <a:rPr lang="fr-FR" sz="2000" dirty="0">
                <a:effectLst/>
                <a:latin typeface="Times New Roman" panose="02020603050405020304" pitchFamily="18" charset="0"/>
                <a:ea typeface="Calibri" panose="020F0502020204030204" pitchFamily="34" charset="0"/>
              </a:rPr>
              <a:t>- Ce petit couteau peut </a:t>
            </a:r>
            <a:r>
              <a:rPr lang="fr-FR" sz="2000" u="sng" dirty="0">
                <a:effectLst/>
                <a:latin typeface="Times New Roman" panose="02020603050405020304" pitchFamily="18" charset="0"/>
                <a:ea typeface="Calibri" panose="020F0502020204030204" pitchFamily="34" charset="0"/>
              </a:rPr>
              <a:t>servir</a:t>
            </a:r>
            <a:r>
              <a:rPr lang="fr-FR" sz="2000" dirty="0">
                <a:effectLst/>
                <a:latin typeface="Times New Roman" panose="02020603050405020304" pitchFamily="18" charset="0"/>
                <a:ea typeface="Calibri" panose="020F0502020204030204" pitchFamily="34" charset="0"/>
              </a:rPr>
              <a:t> de taille-crayon. </a:t>
            </a:r>
            <a:endParaRPr lang="fr-FR" sz="800" dirty="0"/>
          </a:p>
          <a:p>
            <a:pPr marL="0" indent="0">
              <a:buNone/>
            </a:pPr>
            <a:r>
              <a:rPr lang="fr-FR" sz="2000" dirty="0"/>
              <a:t>Ensemble B</a:t>
            </a:r>
          </a:p>
          <a:p>
            <a:pPr marL="0" indent="0">
              <a:spcBef>
                <a:spcPts val="0"/>
              </a:spcBef>
              <a:buNone/>
            </a:pPr>
            <a:r>
              <a:rPr lang="fr-FR" sz="2000" dirty="0">
                <a:effectLst/>
                <a:latin typeface="Times New Roman" panose="02020603050405020304" pitchFamily="18" charset="0"/>
                <a:ea typeface="Calibri" panose="020F0502020204030204" pitchFamily="34" charset="0"/>
              </a:rPr>
              <a:t>- L’équipe de Sartène arrivera-t-elle un jour à </a:t>
            </a:r>
            <a:r>
              <a:rPr lang="fr-FR" sz="2000" u="sng" dirty="0">
                <a:effectLst/>
                <a:latin typeface="Times New Roman" panose="02020603050405020304" pitchFamily="18" charset="0"/>
                <a:ea typeface="Calibri" panose="020F0502020204030204" pitchFamily="34" charset="0"/>
              </a:rPr>
              <a:t>gagner</a:t>
            </a:r>
            <a:r>
              <a:rPr lang="fr-FR" sz="2000" dirty="0">
                <a:effectLst/>
                <a:latin typeface="Times New Roman" panose="02020603050405020304" pitchFamily="18" charset="0"/>
                <a:ea typeface="Calibri" panose="020F0502020204030204" pitchFamily="34" charset="0"/>
              </a:rPr>
              <a:t> le tournoi ?</a:t>
            </a:r>
          </a:p>
          <a:p>
            <a:pPr marL="0" indent="0">
              <a:spcBef>
                <a:spcPts val="0"/>
              </a:spcBef>
              <a:buNone/>
            </a:pPr>
            <a:r>
              <a:rPr lang="fr-FR" sz="2000" dirty="0">
                <a:effectLst/>
                <a:latin typeface="Times New Roman" panose="02020603050405020304" pitchFamily="18" charset="0"/>
                <a:ea typeface="Calibri" panose="020F0502020204030204" pitchFamily="34" charset="0"/>
              </a:rPr>
              <a:t>- À la foire, aux fléchettes, le plus habile </a:t>
            </a:r>
            <a:r>
              <a:rPr lang="fr-FR" sz="2000" u="sng" dirty="0">
                <a:effectLst/>
                <a:latin typeface="Times New Roman" panose="02020603050405020304" pitchFamily="18" charset="0"/>
                <a:ea typeface="Calibri" panose="020F0502020204030204" pitchFamily="34" charset="0"/>
              </a:rPr>
              <a:t>gagnera</a:t>
            </a:r>
            <a:r>
              <a:rPr lang="fr-FR" sz="2000" dirty="0">
                <a:effectLst/>
                <a:latin typeface="Times New Roman" panose="02020603050405020304" pitchFamily="18" charset="0"/>
                <a:ea typeface="Calibri" panose="020F0502020204030204" pitchFamily="34" charset="0"/>
              </a:rPr>
              <a:t> le gros lot : la grande poupée bariolée. </a:t>
            </a:r>
          </a:p>
          <a:p>
            <a:pPr marL="0" indent="0">
              <a:spcBef>
                <a:spcPts val="0"/>
              </a:spcBef>
              <a:buNone/>
            </a:pPr>
            <a:r>
              <a:rPr lang="fr-FR" sz="2000" dirty="0">
                <a:effectLst/>
                <a:latin typeface="Times New Roman" panose="02020603050405020304" pitchFamily="18" charset="0"/>
                <a:ea typeface="Calibri" panose="020F0502020204030204" pitchFamily="34" charset="0"/>
              </a:rPr>
              <a:t>- Faut que je m’entraine ! Nora me </a:t>
            </a:r>
            <a:r>
              <a:rPr lang="fr-FR" sz="2000" u="sng" dirty="0">
                <a:effectLst/>
                <a:latin typeface="Times New Roman" panose="02020603050405020304" pitchFamily="18" charset="0"/>
                <a:ea typeface="Calibri" panose="020F0502020204030204" pitchFamily="34" charset="0"/>
              </a:rPr>
              <a:t>gagne</a:t>
            </a:r>
            <a:r>
              <a:rPr lang="fr-FR" sz="2000" dirty="0">
                <a:effectLst/>
                <a:latin typeface="Times New Roman" panose="02020603050405020304" pitchFamily="18" charset="0"/>
                <a:ea typeface="Calibri" panose="020F0502020204030204" pitchFamily="34" charset="0"/>
              </a:rPr>
              <a:t> trop souvent à la course.</a:t>
            </a:r>
          </a:p>
          <a:p>
            <a:pPr marL="0" indent="0">
              <a:spcBef>
                <a:spcPts val="0"/>
              </a:spcBef>
              <a:buNone/>
            </a:pPr>
            <a:r>
              <a:rPr lang="fr-FR" sz="2000" dirty="0">
                <a:effectLst/>
                <a:latin typeface="Times New Roman" panose="02020603050405020304" pitchFamily="18" charset="0"/>
                <a:ea typeface="Calibri" panose="020F0502020204030204" pitchFamily="34" charset="0"/>
              </a:rPr>
              <a:t>- Théo ne veut plus jouer au ping-pong avec mon copain. Mon copain </a:t>
            </a:r>
            <a:r>
              <a:rPr lang="fr-FR" sz="2000" u="sng" dirty="0">
                <a:effectLst/>
                <a:latin typeface="Times New Roman" panose="02020603050405020304" pitchFamily="18" charset="0"/>
                <a:ea typeface="Calibri" panose="020F0502020204030204" pitchFamily="34" charset="0"/>
              </a:rPr>
              <a:t>gagne</a:t>
            </a:r>
            <a:r>
              <a:rPr lang="fr-FR" sz="2000" dirty="0">
                <a:effectLst/>
                <a:latin typeface="Times New Roman" panose="02020603050405020304" pitchFamily="18" charset="0"/>
                <a:ea typeface="Calibri" panose="020F0502020204030204" pitchFamily="34" charset="0"/>
              </a:rPr>
              <a:t> toujours à ce jeu.</a:t>
            </a:r>
            <a:endParaRPr lang="fr-FR" sz="800" dirty="0"/>
          </a:p>
          <a:p>
            <a:pPr marL="0" indent="0">
              <a:buNone/>
            </a:pPr>
            <a:r>
              <a:rPr lang="fr-FR" sz="2000" dirty="0"/>
              <a:t>Ensemble C</a:t>
            </a:r>
          </a:p>
          <a:p>
            <a:pPr marL="0" indent="0" algn="just">
              <a:spcBef>
                <a:spcPts val="0"/>
              </a:spcBef>
              <a:buNone/>
            </a:pPr>
            <a:r>
              <a:rPr lang="fr-FR" sz="2000" dirty="0">
                <a:effectLst/>
                <a:latin typeface="Times New Roman" panose="02020603050405020304" pitchFamily="18" charset="0"/>
                <a:ea typeface="Calibri" panose="020F0502020204030204" pitchFamily="34" charset="0"/>
              </a:rPr>
              <a:t>- Qu’est-ce que tu fais ? Tu rêves, tu </a:t>
            </a:r>
            <a:r>
              <a:rPr lang="fr-FR" sz="2000" u="sng" dirty="0">
                <a:effectLst/>
                <a:latin typeface="Times New Roman" panose="02020603050405020304" pitchFamily="18" charset="0"/>
                <a:ea typeface="Calibri" panose="020F0502020204030204" pitchFamily="34" charset="0"/>
              </a:rPr>
              <a:t>penses</a:t>
            </a:r>
            <a:r>
              <a:rPr lang="fr-FR" sz="2000" dirty="0">
                <a:effectLst/>
                <a:latin typeface="Times New Roman" panose="02020603050405020304" pitchFamily="18" charset="0"/>
                <a:ea typeface="Calibri" panose="020F0502020204030204" pitchFamily="34" charset="0"/>
              </a:rPr>
              <a:t>… ou bien tu dors ?</a:t>
            </a:r>
          </a:p>
          <a:p>
            <a:pPr marL="0" indent="0" algn="just">
              <a:spcBef>
                <a:spcPts val="0"/>
              </a:spcBef>
              <a:buNone/>
            </a:pPr>
            <a:r>
              <a:rPr lang="fr-FR" sz="2000" dirty="0">
                <a:effectLst/>
                <a:latin typeface="Times New Roman" panose="02020603050405020304" pitchFamily="18" charset="0"/>
                <a:ea typeface="Calibri" panose="020F0502020204030204" pitchFamily="34" charset="0"/>
              </a:rPr>
              <a:t>- C’est très malin, cette essoreuse à salade. C’est un fameux bricoleur qui </a:t>
            </a:r>
            <a:r>
              <a:rPr lang="fr-FR" sz="2000" u="sng" dirty="0">
                <a:effectLst/>
                <a:latin typeface="Times New Roman" panose="02020603050405020304" pitchFamily="18" charset="0"/>
                <a:ea typeface="Calibri" panose="020F0502020204030204" pitchFamily="34" charset="0"/>
              </a:rPr>
              <a:t>a pensé</a:t>
            </a:r>
            <a:r>
              <a:rPr lang="fr-FR" sz="2000" dirty="0">
                <a:effectLst/>
                <a:latin typeface="Times New Roman" panose="02020603050405020304" pitchFamily="18" charset="0"/>
                <a:ea typeface="Calibri" panose="020F0502020204030204" pitchFamily="34" charset="0"/>
              </a:rPr>
              <a:t> ce mécanisme.</a:t>
            </a:r>
          </a:p>
          <a:p>
            <a:pPr marL="0" indent="0" algn="just">
              <a:spcBef>
                <a:spcPts val="0"/>
              </a:spcBef>
              <a:buNone/>
            </a:pPr>
            <a:r>
              <a:rPr lang="fr-FR" sz="2000" dirty="0">
                <a:effectLst/>
                <a:latin typeface="Times New Roman" panose="02020603050405020304" pitchFamily="18" charset="0"/>
                <a:ea typeface="Calibri" panose="020F0502020204030204" pitchFamily="34" charset="0"/>
              </a:rPr>
              <a:t>- Salim </a:t>
            </a:r>
            <a:r>
              <a:rPr lang="fr-FR" sz="2000" u="sng" dirty="0">
                <a:effectLst/>
                <a:latin typeface="Times New Roman" panose="02020603050405020304" pitchFamily="18" charset="0"/>
                <a:ea typeface="Calibri" panose="020F0502020204030204" pitchFamily="34" charset="0"/>
              </a:rPr>
              <a:t>pense</a:t>
            </a:r>
            <a:r>
              <a:rPr lang="fr-FR" sz="2000" dirty="0">
                <a:effectLst/>
                <a:latin typeface="Times New Roman" panose="02020603050405020304" pitchFamily="18" charset="0"/>
                <a:ea typeface="Calibri" panose="020F0502020204030204" pitchFamily="34" charset="0"/>
              </a:rPr>
              <a:t> beaucoup à ses vacances, plus qu’au travail qu’il lui reste à faire…</a:t>
            </a:r>
            <a:endParaRPr lang="fr-FR" sz="800" dirty="0"/>
          </a:p>
          <a:p>
            <a:pPr marL="0" indent="0">
              <a:buNone/>
            </a:pPr>
            <a:r>
              <a:rPr lang="fr-FR" sz="2000" dirty="0"/>
              <a:t>Ensemble D</a:t>
            </a:r>
          </a:p>
          <a:p>
            <a:pPr marL="0" indent="0">
              <a:spcBef>
                <a:spcPts val="0"/>
              </a:spcBef>
              <a:buNone/>
            </a:pPr>
            <a:r>
              <a:rPr lang="fr-FR" sz="2000" dirty="0">
                <a:effectLst/>
                <a:latin typeface="Times New Roman" panose="02020603050405020304" pitchFamily="18" charset="0"/>
                <a:ea typeface="Calibri" panose="020F0502020204030204" pitchFamily="34" charset="0"/>
              </a:rPr>
              <a:t>- « Qui est-ce qui </a:t>
            </a:r>
            <a:r>
              <a:rPr lang="fr-FR" sz="2000" u="sng" dirty="0">
                <a:effectLst/>
                <a:latin typeface="Times New Roman" panose="02020603050405020304" pitchFamily="18" charset="0"/>
                <a:ea typeface="Calibri" panose="020F0502020204030204" pitchFamily="34" charset="0"/>
              </a:rPr>
              <a:t>manque</a:t>
            </a:r>
            <a:r>
              <a:rPr lang="fr-FR" sz="2000" dirty="0">
                <a:effectLst/>
                <a:latin typeface="Times New Roman" panose="02020603050405020304" pitchFamily="18" charset="0"/>
                <a:ea typeface="Calibri" panose="020F0502020204030204" pitchFamily="34" charset="0"/>
              </a:rPr>
              <a:t> aujourd’hui ? Qui est malade ? » demanda la maitresse.</a:t>
            </a:r>
          </a:p>
          <a:p>
            <a:pPr marL="0" indent="0">
              <a:spcBef>
                <a:spcPts val="0"/>
              </a:spcBef>
              <a:buNone/>
            </a:pPr>
            <a:r>
              <a:rPr lang="fr-FR" sz="2000" dirty="0">
                <a:effectLst/>
                <a:latin typeface="Times New Roman" panose="02020603050405020304" pitchFamily="18" charset="0"/>
                <a:ea typeface="Calibri" panose="020F0502020204030204" pitchFamily="34" charset="0"/>
              </a:rPr>
              <a:t>- Raoul est un bon footballeur, n’empêche qu’il </a:t>
            </a:r>
            <a:r>
              <a:rPr lang="fr-FR" sz="2000" u="sng" dirty="0">
                <a:effectLst/>
                <a:latin typeface="Times New Roman" panose="02020603050405020304" pitchFamily="18" charset="0"/>
                <a:ea typeface="Calibri" panose="020F0502020204030204" pitchFamily="34" charset="0"/>
              </a:rPr>
              <a:t>a manqué</a:t>
            </a:r>
            <a:r>
              <a:rPr lang="fr-FR" sz="2000" dirty="0">
                <a:effectLst/>
                <a:latin typeface="Times New Roman" panose="02020603050405020304" pitchFamily="18" charset="0"/>
                <a:ea typeface="Calibri" panose="020F0502020204030204" pitchFamily="34" charset="0"/>
              </a:rPr>
              <a:t> son but.</a:t>
            </a:r>
          </a:p>
          <a:p>
            <a:pPr marL="0" indent="0">
              <a:spcBef>
                <a:spcPts val="0"/>
              </a:spcBef>
              <a:buNone/>
            </a:pPr>
            <a:r>
              <a:rPr lang="fr-FR" sz="2000" dirty="0">
                <a:effectLst/>
                <a:latin typeface="Times New Roman" panose="02020603050405020304" pitchFamily="18" charset="0"/>
                <a:ea typeface="Calibri" panose="020F0502020204030204" pitchFamily="34" charset="0"/>
              </a:rPr>
              <a:t>- Maria est encore malade, elle va </a:t>
            </a:r>
            <a:r>
              <a:rPr lang="fr-FR" sz="2000" u="sng" dirty="0">
                <a:effectLst/>
                <a:latin typeface="Times New Roman" panose="02020603050405020304" pitchFamily="18" charset="0"/>
                <a:ea typeface="Calibri" panose="020F0502020204030204" pitchFamily="34" charset="0"/>
              </a:rPr>
              <a:t>manquer</a:t>
            </a:r>
            <a:r>
              <a:rPr lang="fr-FR" sz="2000" dirty="0">
                <a:effectLst/>
                <a:latin typeface="Times New Roman" panose="02020603050405020304" pitchFamily="18" charset="0"/>
                <a:ea typeface="Calibri" panose="020F0502020204030204" pitchFamily="34" charset="0"/>
              </a:rPr>
              <a:t> ma fête d’anniversaire.</a:t>
            </a:r>
          </a:p>
          <a:p>
            <a:pPr marL="0" indent="0">
              <a:spcBef>
                <a:spcPts val="0"/>
              </a:spcBef>
              <a:buNone/>
            </a:pPr>
            <a:r>
              <a:rPr lang="fr-FR" sz="2000" dirty="0">
                <a:effectLst/>
                <a:latin typeface="Times New Roman" panose="02020603050405020304" pitchFamily="18" charset="0"/>
                <a:ea typeface="Calibri" panose="020F0502020204030204" pitchFamily="34" charset="0"/>
              </a:rPr>
              <a:t>- Le cuisinier nous avait promis des frites au menu. Mais il </a:t>
            </a:r>
            <a:r>
              <a:rPr lang="fr-FR" sz="2000" u="sng" dirty="0">
                <a:effectLst/>
                <a:latin typeface="Times New Roman" panose="02020603050405020304" pitchFamily="18" charset="0"/>
                <a:ea typeface="Calibri" panose="020F0502020204030204" pitchFamily="34" charset="0"/>
              </a:rPr>
              <a:t>a manqué</a:t>
            </a:r>
            <a:r>
              <a:rPr lang="fr-FR" sz="2000" dirty="0">
                <a:effectLst/>
                <a:latin typeface="Times New Roman" panose="02020603050405020304" pitchFamily="18" charset="0"/>
                <a:ea typeface="Calibri" panose="020F0502020204030204" pitchFamily="34" charset="0"/>
              </a:rPr>
              <a:t> à sa parole…</a:t>
            </a:r>
          </a:p>
          <a:p>
            <a:pPr marL="0" indent="0">
              <a:spcBef>
                <a:spcPts val="0"/>
              </a:spcBef>
              <a:buNone/>
            </a:pPr>
            <a:r>
              <a:rPr lang="fr-FR" sz="2000" dirty="0">
                <a:effectLst/>
                <a:latin typeface="Times New Roman" panose="02020603050405020304" pitchFamily="18" charset="0"/>
                <a:ea typeface="Calibri" panose="020F0502020204030204" pitchFamily="34" charset="0"/>
              </a:rPr>
              <a:t>- Vous ne trouvez pas que la soupe </a:t>
            </a:r>
            <a:r>
              <a:rPr lang="fr-FR" sz="2000" u="sng" dirty="0">
                <a:effectLst/>
                <a:latin typeface="Times New Roman" panose="02020603050405020304" pitchFamily="18" charset="0"/>
                <a:ea typeface="Calibri" panose="020F0502020204030204" pitchFamily="34" charset="0"/>
              </a:rPr>
              <a:t>manque</a:t>
            </a:r>
            <a:r>
              <a:rPr lang="fr-FR" sz="2000" dirty="0">
                <a:effectLst/>
                <a:latin typeface="Times New Roman" panose="02020603050405020304" pitchFamily="18" charset="0"/>
                <a:ea typeface="Calibri" panose="020F0502020204030204" pitchFamily="34" charset="0"/>
              </a:rPr>
              <a:t> de sel ?</a:t>
            </a:r>
          </a:p>
        </p:txBody>
      </p:sp>
    </p:spTree>
    <p:extLst>
      <p:ext uri="{BB962C8B-B14F-4D97-AF65-F5344CB8AC3E}">
        <p14:creationId xmlns:p14="http://schemas.microsoft.com/office/powerpoint/2010/main" val="1785366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91B2F8-DCD3-28C1-60D9-DE66D442A92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924BAFD-DF7F-9758-2231-93B6D6137ECD}"/>
              </a:ext>
            </a:extLst>
          </p:cNvPr>
          <p:cNvSpPr>
            <a:spLocks noGrp="1"/>
          </p:cNvSpPr>
          <p:nvPr>
            <p:ph idx="1"/>
          </p:nvPr>
        </p:nvSpPr>
        <p:spPr/>
        <p:txBody>
          <a:bodyPr>
            <a:normAutofit/>
          </a:bodyPr>
          <a:lstStyle/>
          <a:p>
            <a:pPr marL="0" indent="0" algn="just">
              <a:buNone/>
            </a:pPr>
            <a:r>
              <a:rPr lang="fr-FR" sz="1800" b="1" dirty="0">
                <a:effectLst/>
                <a:latin typeface="Times New Roman" panose="02020603050405020304" pitchFamily="18" charset="0"/>
                <a:ea typeface="Calibri" panose="020F0502020204030204" pitchFamily="34" charset="0"/>
              </a:rPr>
              <a:t>Servir </a:t>
            </a:r>
          </a:p>
          <a:p>
            <a:pPr marL="0" indent="0" algn="just">
              <a:buNone/>
            </a:pPr>
            <a:endParaRPr lang="fr-FR" sz="200" dirty="0">
              <a:effectLst/>
              <a:latin typeface="Times New Roman" panose="02020603050405020304" pitchFamily="18" charset="0"/>
              <a:ea typeface="Calibri" panose="020F0502020204030204" pitchFamily="34" charset="0"/>
            </a:endParaRPr>
          </a:p>
          <a:p>
            <a:pPr marL="0" indent="0" algn="just">
              <a:buNone/>
            </a:pPr>
            <a:r>
              <a:rPr lang="fr-FR" sz="1800" b="1" i="1" dirty="0">
                <a:effectLst/>
                <a:latin typeface="Times New Roman" panose="02020603050405020304" pitchFamily="18" charset="0"/>
                <a:ea typeface="Calibri" panose="020F0502020204030204" pitchFamily="34" charset="0"/>
              </a:rPr>
              <a:t>Avec COD</a:t>
            </a:r>
            <a:endParaRPr lang="fr-FR" sz="1800" dirty="0">
              <a:effectLst/>
              <a:latin typeface="Times New Roman" panose="02020603050405020304" pitchFamily="18" charset="0"/>
              <a:ea typeface="Calibri" panose="020F0502020204030204" pitchFamily="34" charset="0"/>
            </a:endParaRPr>
          </a:p>
          <a:p>
            <a:pPr marL="0" indent="0" algn="just">
              <a:buNone/>
            </a:pPr>
            <a:r>
              <a:rPr lang="fr-FR" sz="1800" b="1" dirty="0">
                <a:effectLst/>
                <a:latin typeface="Times New Roman" panose="02020603050405020304" pitchFamily="18" charset="0"/>
                <a:ea typeface="Calibri" panose="020F0502020204030204" pitchFamily="34" charset="0"/>
              </a:rPr>
              <a:t>Servir qqn</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S’occuper de qqn. </a:t>
            </a:r>
            <a:r>
              <a:rPr lang="fr-FR" sz="1800" i="1" dirty="0">
                <a:effectLst/>
                <a:latin typeface="Times New Roman" panose="02020603050405020304" pitchFamily="18" charset="0"/>
                <a:ea typeface="Calibri" panose="020F0502020204030204" pitchFamily="34" charset="0"/>
              </a:rPr>
              <a:t>Je sers ce client puis je m’occupe de vous.</a:t>
            </a:r>
          </a:p>
          <a:p>
            <a:pPr marL="0" indent="0">
              <a:buNone/>
            </a:pPr>
            <a:endParaRPr lang="fr-FR" sz="200" dirty="0">
              <a:effectLst/>
              <a:latin typeface="Times New Roman" panose="02020603050405020304" pitchFamily="18" charset="0"/>
              <a:ea typeface="Calibri" panose="020F0502020204030204" pitchFamily="34" charset="0"/>
            </a:endParaRPr>
          </a:p>
          <a:p>
            <a:pPr marL="0" indent="0" algn="just">
              <a:buNone/>
            </a:pPr>
            <a:r>
              <a:rPr lang="fr-FR" sz="1800" b="1" i="1" dirty="0">
                <a:effectLst/>
                <a:latin typeface="Times New Roman" panose="02020603050405020304" pitchFamily="18" charset="0"/>
                <a:ea typeface="Calibri" panose="020F0502020204030204" pitchFamily="34" charset="0"/>
              </a:rPr>
              <a:t>Avec COI introduit par</a:t>
            </a:r>
            <a:r>
              <a:rPr lang="fr-FR" sz="1800" b="1" dirty="0">
                <a:effectLst/>
                <a:latin typeface="Times New Roman" panose="02020603050405020304" pitchFamily="18" charset="0"/>
                <a:ea typeface="Calibri" panose="020F0502020204030204" pitchFamily="34" charset="0"/>
              </a:rPr>
              <a:t> à</a:t>
            </a:r>
            <a:endParaRPr lang="fr-FR" sz="1800" dirty="0">
              <a:effectLst/>
              <a:latin typeface="Times New Roman" panose="02020603050405020304" pitchFamily="18" charset="0"/>
              <a:ea typeface="Calibri" panose="020F0502020204030204" pitchFamily="34" charset="0"/>
            </a:endParaRPr>
          </a:p>
          <a:p>
            <a:pPr marL="0" indent="0" algn="just">
              <a:buNone/>
            </a:pPr>
            <a:r>
              <a:rPr lang="fr-FR" sz="1800" b="1" dirty="0">
                <a:effectLst/>
                <a:latin typeface="Times New Roman" panose="02020603050405020304" pitchFamily="18" charset="0"/>
                <a:ea typeface="Calibri" panose="020F0502020204030204" pitchFamily="34" charset="0"/>
              </a:rPr>
              <a:t>Servir à qqch</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Être utile pour faire qqch. </a:t>
            </a:r>
            <a:r>
              <a:rPr lang="fr-FR" sz="1800" i="1" dirty="0">
                <a:effectLst/>
                <a:latin typeface="Times New Roman" panose="02020603050405020304" pitchFamily="18" charset="0"/>
                <a:ea typeface="Calibri" panose="020F0502020204030204" pitchFamily="34" charset="0"/>
              </a:rPr>
              <a:t>Un tirebouchon, ça sert à ouvrir les bouteilles.</a:t>
            </a:r>
          </a:p>
          <a:p>
            <a:pPr marL="0" indent="0">
              <a:buNone/>
            </a:pPr>
            <a:endParaRPr lang="fr-FR" sz="200" dirty="0">
              <a:effectLst/>
              <a:latin typeface="Times New Roman" panose="02020603050405020304" pitchFamily="18" charset="0"/>
              <a:ea typeface="Calibri" panose="020F0502020204030204" pitchFamily="34" charset="0"/>
            </a:endParaRPr>
          </a:p>
          <a:p>
            <a:pPr marL="0" indent="0" algn="just">
              <a:buNone/>
            </a:pPr>
            <a:r>
              <a:rPr lang="fr-FR" sz="1800" b="1" i="1" dirty="0">
                <a:effectLst/>
                <a:latin typeface="Times New Roman" panose="02020603050405020304" pitchFamily="18" charset="0"/>
                <a:ea typeface="Calibri" panose="020F0502020204030204" pitchFamily="34" charset="0"/>
              </a:rPr>
              <a:t>Avec COI introduit par</a:t>
            </a:r>
            <a:r>
              <a:rPr lang="fr-FR" sz="1800" b="1" dirty="0">
                <a:effectLst/>
                <a:latin typeface="Times New Roman" panose="02020603050405020304" pitchFamily="18" charset="0"/>
                <a:ea typeface="Calibri" panose="020F0502020204030204" pitchFamily="34" charset="0"/>
              </a:rPr>
              <a:t> de</a:t>
            </a:r>
            <a:endParaRPr lang="fr-FR" sz="1800" dirty="0">
              <a:effectLst/>
              <a:latin typeface="Times New Roman" panose="02020603050405020304" pitchFamily="18" charset="0"/>
              <a:ea typeface="Calibri" panose="020F0502020204030204" pitchFamily="34" charset="0"/>
            </a:endParaRPr>
          </a:p>
          <a:p>
            <a:pPr marL="0" indent="0" algn="just">
              <a:buNone/>
            </a:pPr>
            <a:r>
              <a:rPr lang="fr-FR" sz="1800" b="1" dirty="0">
                <a:effectLst/>
                <a:latin typeface="Times New Roman" panose="02020603050405020304" pitchFamily="18" charset="0"/>
                <a:ea typeface="Calibri" panose="020F0502020204030204" pitchFamily="34" charset="0"/>
              </a:rPr>
              <a:t>Servir de qqch</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Être utilisé à la place de qqch. </a:t>
            </a:r>
            <a:r>
              <a:rPr lang="fr-FR" sz="1800" i="1" dirty="0">
                <a:effectLst/>
                <a:latin typeface="Times New Roman" panose="02020603050405020304" pitchFamily="18" charset="0"/>
                <a:ea typeface="Calibri" panose="020F0502020204030204" pitchFamily="34" charset="0"/>
              </a:rPr>
              <a:t>Ce petit couteau peut servir de taille-crayon. </a:t>
            </a:r>
            <a:endParaRPr lang="fr-FR" sz="18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459493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8CF9F9-5EAA-6E67-7703-8E30F6F7D6C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BBDC800-E39A-2174-E6C6-3895E96FD0C2}"/>
              </a:ext>
            </a:extLst>
          </p:cNvPr>
          <p:cNvSpPr>
            <a:spLocks noGrp="1"/>
          </p:cNvSpPr>
          <p:nvPr>
            <p:ph idx="1"/>
          </p:nvPr>
        </p:nvSpPr>
        <p:spPr>
          <a:xfrm>
            <a:off x="838200" y="1463040"/>
            <a:ext cx="10515600" cy="4713923"/>
          </a:xfrm>
        </p:spPr>
        <p:txBody>
          <a:bodyPr>
            <a:normAutofit/>
          </a:bodyPr>
          <a:lstStyle/>
          <a:p>
            <a:pPr marL="0" indent="0">
              <a:buNone/>
            </a:pPr>
            <a:r>
              <a:rPr lang="fr-FR" sz="1800" b="1" dirty="0">
                <a:effectLst/>
                <a:latin typeface="Times New Roman" panose="02020603050405020304" pitchFamily="18" charset="0"/>
                <a:ea typeface="Calibri" panose="020F0502020204030204" pitchFamily="34" charset="0"/>
              </a:rPr>
              <a:t>Gagner</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COD</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Gagner qqch</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1. Remporter une épreuve, une compétition. </a:t>
            </a:r>
            <a:r>
              <a:rPr lang="fr-FR" sz="1800" i="1" dirty="0">
                <a:effectLst/>
                <a:latin typeface="Times New Roman" panose="02020603050405020304" pitchFamily="18" charset="0"/>
                <a:ea typeface="Calibri" panose="020F0502020204030204" pitchFamily="34" charset="0"/>
              </a:rPr>
              <a:t>L’équipe de Sartène arrivera-t-elle un jour à gagner le tournoi ?</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2. Obtenir un gain. </a:t>
            </a:r>
            <a:r>
              <a:rPr lang="fr-FR" sz="1800" i="1" dirty="0">
                <a:effectLst/>
                <a:latin typeface="Times New Roman" panose="02020603050405020304" pitchFamily="18" charset="0"/>
                <a:ea typeface="Calibri" panose="020F0502020204030204" pitchFamily="34" charset="0"/>
              </a:rPr>
              <a:t>Le plus habile gagnera le gros lot.</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COI introduit par </a:t>
            </a:r>
            <a:r>
              <a:rPr lang="fr-FR" sz="1800" b="1" dirty="0">
                <a:effectLst/>
                <a:latin typeface="Times New Roman" panose="02020603050405020304" pitchFamily="18" charset="0"/>
                <a:ea typeface="Calibri" panose="020F0502020204030204" pitchFamily="34" charset="0"/>
              </a:rPr>
              <a:t>à</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Gagner à qqch</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Être le vainqueur à un jeu, dans une compétition. </a:t>
            </a:r>
            <a:r>
              <a:rPr lang="fr-FR" sz="1800" i="1" dirty="0">
                <a:effectLst/>
                <a:latin typeface="Times New Roman" panose="02020603050405020304" pitchFamily="18" charset="0"/>
                <a:ea typeface="Calibri" panose="020F0502020204030204" pitchFamily="34" charset="0"/>
              </a:rPr>
              <a:t>Il gagne toujours au ping-pong</a:t>
            </a:r>
            <a:r>
              <a:rPr lang="fr-FR" sz="1800" dirty="0">
                <a:effectLst/>
                <a:latin typeface="Times New Roman" panose="02020603050405020304" pitchFamily="18" charset="0"/>
                <a:ea typeface="Calibri" panose="020F0502020204030204" pitchFamily="34" charset="0"/>
              </a:rPr>
              <a:t>.</a:t>
            </a:r>
          </a:p>
          <a:p>
            <a:pPr marL="0" indent="0">
              <a:buNone/>
            </a:pPr>
            <a:endParaRPr lang="fr-FR" sz="200" b="1" i="1"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un COD et un COI introduit par</a:t>
            </a:r>
            <a:r>
              <a:rPr lang="fr-FR" sz="1800" dirty="0">
                <a:effectLst/>
                <a:latin typeface="Times New Roman" panose="02020603050405020304" pitchFamily="18" charset="0"/>
                <a:ea typeface="Calibri" panose="020F0502020204030204" pitchFamily="34" charset="0"/>
              </a:rPr>
              <a:t> </a:t>
            </a:r>
            <a:r>
              <a:rPr lang="fr-FR" sz="1800" b="1" dirty="0">
                <a:effectLst/>
                <a:latin typeface="Times New Roman" panose="02020603050405020304" pitchFamily="18" charset="0"/>
                <a:ea typeface="Calibri" panose="020F0502020204030204" pitchFamily="34" charset="0"/>
              </a:rPr>
              <a:t>à</a:t>
            </a:r>
            <a:endParaRPr lang="fr-FR" sz="2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Gagner qqn à qqch</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Être plus fort que qqn dans une compétition. </a:t>
            </a:r>
            <a:r>
              <a:rPr lang="fr-FR" sz="1800" i="1" dirty="0">
                <a:effectLst/>
                <a:latin typeface="Times New Roman" panose="02020603050405020304" pitchFamily="18" charset="0"/>
                <a:ea typeface="Calibri" panose="020F0502020204030204" pitchFamily="34" charset="0"/>
              </a:rPr>
              <a:t>Nora me gagne à la course.</a:t>
            </a:r>
            <a:endParaRPr lang="fr-FR" sz="18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658046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52671D-174C-B733-D2FB-220C0009C35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242C53C-38D3-E1E1-FA48-2890C1CB4F4B}"/>
              </a:ext>
            </a:extLst>
          </p:cNvPr>
          <p:cNvSpPr>
            <a:spLocks noGrp="1"/>
          </p:cNvSpPr>
          <p:nvPr>
            <p:ph idx="1"/>
          </p:nvPr>
        </p:nvSpPr>
        <p:spPr/>
        <p:txBody>
          <a:bodyPr>
            <a:normAutofit/>
          </a:bodyPr>
          <a:lstStyle/>
          <a:p>
            <a:pPr marL="0" indent="0">
              <a:buNone/>
            </a:pPr>
            <a:r>
              <a:rPr lang="fr-FR" sz="1800" b="1" dirty="0">
                <a:effectLst/>
                <a:latin typeface="Times New Roman" panose="02020603050405020304" pitchFamily="18" charset="0"/>
                <a:ea typeface="Calibri" panose="020F0502020204030204" pitchFamily="34" charset="0"/>
              </a:rPr>
              <a:t>Penser</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Sans complément</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Réfléchir. </a:t>
            </a:r>
            <a:r>
              <a:rPr lang="fr-FR" sz="1800" i="1" dirty="0">
                <a:effectLst/>
                <a:latin typeface="Times New Roman" panose="02020603050405020304" pitchFamily="18" charset="0"/>
                <a:ea typeface="Calibri" panose="020F0502020204030204" pitchFamily="34" charset="0"/>
              </a:rPr>
              <a:t>Tu rêves, tu penses… ou bien tu dors ?</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un COD</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Penser qqch</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Imaginer et créer qqch. </a:t>
            </a:r>
            <a:r>
              <a:rPr lang="fr-FR" sz="1800" i="1" dirty="0">
                <a:effectLst/>
                <a:latin typeface="Times New Roman" panose="02020603050405020304" pitchFamily="18" charset="0"/>
                <a:ea typeface="Calibri" panose="020F0502020204030204" pitchFamily="34" charset="0"/>
              </a:rPr>
              <a:t>C’est un fameux bricoleur qui a pensé ce mécanisme.</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un COI introduit par </a:t>
            </a:r>
            <a:r>
              <a:rPr lang="fr-FR" sz="1800" b="1" dirty="0">
                <a:effectLst/>
                <a:latin typeface="Times New Roman" panose="02020603050405020304" pitchFamily="18" charset="0"/>
                <a:ea typeface="Calibri" panose="020F0502020204030204" pitchFamily="34" charset="0"/>
              </a:rPr>
              <a:t>à</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Penser à qqch, à qqn</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Réfléchir à qqch ou à qqn. </a:t>
            </a:r>
            <a:r>
              <a:rPr lang="fr-FR" sz="1800" i="1" dirty="0">
                <a:effectLst/>
                <a:latin typeface="Times New Roman" panose="02020603050405020304" pitchFamily="18" charset="0"/>
                <a:ea typeface="Calibri" panose="020F0502020204030204" pitchFamily="34" charset="0"/>
              </a:rPr>
              <a:t>Salim pense beaucoup à ses vacances.</a:t>
            </a:r>
            <a:endParaRPr lang="fr-FR" sz="18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3704799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E3DC6F-C4BC-8E34-48C0-048A75F8FE7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E5BCD82-F429-5205-AF2B-7BD1093FF987}"/>
              </a:ext>
            </a:extLst>
          </p:cNvPr>
          <p:cNvSpPr>
            <a:spLocks noGrp="1"/>
          </p:cNvSpPr>
          <p:nvPr>
            <p:ph idx="1"/>
          </p:nvPr>
        </p:nvSpPr>
        <p:spPr>
          <a:xfrm>
            <a:off x="838200" y="777240"/>
            <a:ext cx="10515600" cy="5399723"/>
          </a:xfrm>
        </p:spPr>
        <p:txBody>
          <a:bodyPr>
            <a:normAutofit lnSpcReduction="10000"/>
          </a:bodyPr>
          <a:lstStyle/>
          <a:p>
            <a:pPr marL="0" indent="0">
              <a:buNone/>
            </a:pPr>
            <a:r>
              <a:rPr lang="fr-FR" sz="1800" b="1" dirty="0">
                <a:effectLst/>
                <a:latin typeface="Times New Roman" panose="02020603050405020304" pitchFamily="18" charset="0"/>
                <a:ea typeface="Calibri" panose="020F0502020204030204" pitchFamily="34" charset="0"/>
              </a:rPr>
              <a:t>Manquer</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Sans complément</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Être absent. </a:t>
            </a:r>
            <a:r>
              <a:rPr lang="fr-FR" sz="1800" i="1" dirty="0">
                <a:effectLst/>
                <a:latin typeface="Times New Roman" panose="02020603050405020304" pitchFamily="18" charset="0"/>
                <a:ea typeface="Calibri" panose="020F0502020204030204" pitchFamily="34" charset="0"/>
              </a:rPr>
              <a:t>Qui est-ce qui manque aujourd’hui ?</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COD</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Manquer qqch</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1. Ne pas réussir. </a:t>
            </a:r>
            <a:r>
              <a:rPr lang="fr-FR" sz="1800" i="1" dirty="0">
                <a:effectLst/>
                <a:latin typeface="Times New Roman" panose="02020603050405020304" pitchFamily="18" charset="0"/>
                <a:ea typeface="Calibri" panose="020F0502020204030204" pitchFamily="34" charset="0"/>
              </a:rPr>
              <a:t>Raoul est un bon footballeur, mais il a manqué son but.</a:t>
            </a:r>
            <a:endParaRPr lang="fr-FR" sz="1800" dirty="0">
              <a:effectLst/>
              <a:latin typeface="Times New Roman" panose="02020603050405020304" pitchFamily="18" charset="0"/>
              <a:ea typeface="Calibri" panose="020F0502020204030204" pitchFamily="34" charset="0"/>
            </a:endParaRPr>
          </a:p>
          <a:p>
            <a:r>
              <a:rPr lang="fr-FR" sz="1800" dirty="0">
                <a:effectLst/>
                <a:latin typeface="Times New Roman" panose="02020603050405020304" pitchFamily="18" charset="0"/>
                <a:ea typeface="Calibri" panose="020F0502020204030204" pitchFamily="34" charset="0"/>
              </a:rPr>
              <a:t>2. Être absent à un évènement. </a:t>
            </a:r>
            <a:r>
              <a:rPr lang="fr-FR" sz="1800" i="1" dirty="0">
                <a:effectLst/>
                <a:latin typeface="Times New Roman" panose="02020603050405020304" pitchFamily="18" charset="0"/>
                <a:ea typeface="Calibri" panose="020F0502020204030204" pitchFamily="34" charset="0"/>
              </a:rPr>
              <a:t>Nora va manquer ma fête d’anniversaire.</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COI introduit par</a:t>
            </a:r>
            <a:r>
              <a:rPr lang="fr-FR" sz="1800" b="1" dirty="0">
                <a:effectLst/>
                <a:latin typeface="Times New Roman" panose="02020603050405020304" pitchFamily="18" charset="0"/>
                <a:ea typeface="Calibri" panose="020F0502020204030204" pitchFamily="34" charset="0"/>
              </a:rPr>
              <a:t> de</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Manquer de qqch</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Ne pas avoir assez de qqch. </a:t>
            </a:r>
            <a:r>
              <a:rPr lang="fr-FR" sz="1800" i="1" dirty="0">
                <a:effectLst/>
                <a:latin typeface="Times New Roman" panose="02020603050405020304" pitchFamily="18" charset="0"/>
                <a:ea typeface="Calibri" panose="020F0502020204030204" pitchFamily="34" charset="0"/>
              </a:rPr>
              <a:t>La soupe manque de sel</a:t>
            </a:r>
            <a:r>
              <a:rPr lang="fr-FR" sz="1800" dirty="0">
                <a:effectLst/>
                <a:latin typeface="Times New Roman" panose="02020603050405020304" pitchFamily="18" charset="0"/>
                <a:ea typeface="Calibri" panose="020F0502020204030204" pitchFamily="34" charset="0"/>
              </a:rPr>
              <a:t>.</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Avec COI introduit par</a:t>
            </a:r>
            <a:r>
              <a:rPr lang="fr-FR" sz="1800" b="1" dirty="0">
                <a:effectLst/>
                <a:latin typeface="Times New Roman" panose="02020603050405020304" pitchFamily="18" charset="0"/>
                <a:ea typeface="Calibri" panose="020F0502020204030204" pitchFamily="34" charset="0"/>
              </a:rPr>
              <a:t> à</a:t>
            </a:r>
            <a:endParaRPr lang="fr-FR" sz="200" dirty="0">
              <a:effectLst/>
              <a:latin typeface="Times New Roman" panose="02020603050405020304" pitchFamily="18" charset="0"/>
              <a:ea typeface="Calibri" panose="020F0502020204030204" pitchFamily="34" charset="0"/>
            </a:endParaRPr>
          </a:p>
          <a:p>
            <a:pPr marL="0" indent="0">
              <a:lnSpc>
                <a:spcPct val="100000"/>
              </a:lnSpc>
              <a:buNone/>
            </a:pPr>
            <a:r>
              <a:rPr lang="fr-FR" sz="1800" b="1" dirty="0">
                <a:effectLst/>
                <a:latin typeface="Times New Roman" panose="02020603050405020304" pitchFamily="18" charset="0"/>
                <a:ea typeface="Calibri" panose="020F0502020204030204" pitchFamily="34" charset="0"/>
              </a:rPr>
              <a:t>Manquer à qqch</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Ne pas respecter une obligation. </a:t>
            </a:r>
            <a:r>
              <a:rPr lang="fr-FR" sz="1800" i="1" dirty="0">
                <a:effectLst/>
                <a:latin typeface="Times New Roman" panose="02020603050405020304" pitchFamily="18" charset="0"/>
                <a:ea typeface="Calibri" panose="020F0502020204030204" pitchFamily="34" charset="0"/>
              </a:rPr>
              <a:t>Il a manqué à sa parole.</a:t>
            </a:r>
            <a:endParaRPr lang="fr-FR" sz="18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2753470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C18458-2888-5174-0A25-0D92A9F8ED7F}"/>
              </a:ext>
            </a:extLst>
          </p:cNvPr>
          <p:cNvSpPr>
            <a:spLocks noGrp="1"/>
          </p:cNvSpPr>
          <p:nvPr>
            <p:ph type="title"/>
          </p:nvPr>
        </p:nvSpPr>
        <p:spPr/>
        <p:txBody>
          <a:bodyPr/>
          <a:lstStyle/>
          <a:p>
            <a:r>
              <a:rPr lang="fr-FR" dirty="0"/>
              <a:t> </a:t>
            </a:r>
          </a:p>
        </p:txBody>
      </p:sp>
      <p:pic>
        <p:nvPicPr>
          <p:cNvPr id="4" name="Espace réservé du contenu 3">
            <a:extLst>
              <a:ext uri="{FF2B5EF4-FFF2-40B4-BE49-F238E27FC236}">
                <a16:creationId xmlns:a16="http://schemas.microsoft.com/office/drawing/2014/main" id="{186D587E-A0D1-5552-5315-14A6AF09668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42060" y="784684"/>
            <a:ext cx="4577080" cy="5030470"/>
          </a:xfrm>
          <a:prstGeom prst="rect">
            <a:avLst/>
          </a:prstGeom>
        </p:spPr>
      </p:pic>
      <p:pic>
        <p:nvPicPr>
          <p:cNvPr id="5" name="Image 4">
            <a:extLst>
              <a:ext uri="{FF2B5EF4-FFF2-40B4-BE49-F238E27FC236}">
                <a16:creationId xmlns:a16="http://schemas.microsoft.com/office/drawing/2014/main" id="{FD476CFB-9370-7882-2CB0-50BB357083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2681534"/>
            <a:ext cx="5242474" cy="3133620"/>
          </a:xfrm>
          <a:prstGeom prst="rect">
            <a:avLst/>
          </a:prstGeom>
        </p:spPr>
      </p:pic>
    </p:spTree>
    <p:extLst>
      <p:ext uri="{BB962C8B-B14F-4D97-AF65-F5344CB8AC3E}">
        <p14:creationId xmlns:p14="http://schemas.microsoft.com/office/powerpoint/2010/main" val="1913670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3AB2ED-EB7F-19ED-EA88-D74B81E67F86}"/>
              </a:ext>
            </a:extLst>
          </p:cNvPr>
          <p:cNvSpPr>
            <a:spLocks noGrp="1"/>
          </p:cNvSpPr>
          <p:nvPr>
            <p:ph type="title"/>
          </p:nvPr>
        </p:nvSpPr>
        <p:spPr/>
        <p:txBody>
          <a:bodyPr/>
          <a:lstStyle/>
          <a:p>
            <a:endParaRPr lang="fr-FR"/>
          </a:p>
        </p:txBody>
      </p:sp>
      <p:pic>
        <p:nvPicPr>
          <p:cNvPr id="4" name="Espace réservé du contenu 3"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947103" y="1940430"/>
            <a:ext cx="2297793" cy="2977140"/>
          </a:xfrm>
          <a:prstGeom prst="rect">
            <a:avLst/>
          </a:prstGeom>
        </p:spPr>
      </p:pic>
    </p:spTree>
    <p:extLst>
      <p:ext uri="{BB962C8B-B14F-4D97-AF65-F5344CB8AC3E}">
        <p14:creationId xmlns:p14="http://schemas.microsoft.com/office/powerpoint/2010/main" val="1951864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6E76D-BEE3-1940-BAE2-C6480AF2AE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6A4DB8E-F219-2571-43F4-2CF45E5648E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72CCE6B-F6B0-606C-F7EF-926312B746E5}"/>
              </a:ext>
            </a:extLst>
          </p:cNvPr>
          <p:cNvSpPr>
            <a:spLocks noGrp="1"/>
          </p:cNvSpPr>
          <p:nvPr>
            <p:ph idx="1"/>
          </p:nvPr>
        </p:nvSpPr>
        <p:spPr>
          <a:xfrm>
            <a:off x="838200" y="822960"/>
            <a:ext cx="10515600" cy="5354003"/>
          </a:xfrm>
        </p:spPr>
        <p:txBody>
          <a:bodyPr/>
          <a:lstStyle/>
          <a:p>
            <a:pPr marL="0" indent="0" algn="just">
              <a:buNone/>
            </a:pPr>
            <a:endParaRPr lang="fr-FR" sz="1800" b="1" dirty="0">
              <a:effectLst/>
              <a:latin typeface="Times New Roman" panose="02020603050405020304" pitchFamily="18" charset="0"/>
              <a:ea typeface="Calibri" panose="020F0502020204030204" pitchFamily="34" charset="0"/>
            </a:endParaRPr>
          </a:p>
          <a:p>
            <a:pPr marL="0" indent="0" algn="just">
              <a:buNone/>
            </a:pPr>
            <a:r>
              <a:rPr lang="fr-FR" sz="1800" b="1" dirty="0">
                <a:effectLst/>
                <a:latin typeface="Times New Roman" panose="02020603050405020304" pitchFamily="18" charset="0"/>
                <a:ea typeface="Calibri" panose="020F0502020204030204" pitchFamily="34" charset="0"/>
              </a:rPr>
              <a:t>Un article de dictionnaire</a:t>
            </a:r>
          </a:p>
          <a:p>
            <a:pPr marL="0" indent="0" algn="just">
              <a:buNone/>
            </a:pPr>
            <a:endParaRPr lang="fr-FR" sz="1800" b="1" dirty="0">
              <a:latin typeface="Times New Roman" panose="02020603050405020304" pitchFamily="18" charset="0"/>
              <a:ea typeface="Calibri" panose="020F0502020204030204" pitchFamily="34" charset="0"/>
            </a:endParaRPr>
          </a:p>
          <a:p>
            <a:pPr marL="0" indent="0" algn="just">
              <a:buNone/>
            </a:pPr>
            <a:r>
              <a:rPr lang="fr-FR" sz="1800" b="1" dirty="0">
                <a:effectLst/>
                <a:latin typeface="Times New Roman" panose="02020603050405020304" pitchFamily="18" charset="0"/>
                <a:ea typeface="Calibri" panose="020F0502020204030204" pitchFamily="34" charset="0"/>
              </a:rPr>
              <a:t>	Glisser</a:t>
            </a:r>
          </a:p>
          <a:p>
            <a:pPr marL="0" indent="0" algn="just">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	Sans complément</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	1.</a:t>
            </a:r>
            <a:r>
              <a:rPr lang="fr-FR" sz="1800" dirty="0">
                <a:effectLst/>
                <a:latin typeface="Times New Roman" panose="02020603050405020304" pitchFamily="18" charset="0"/>
                <a:ea typeface="Calibri" panose="020F0502020204030204" pitchFamily="34" charset="0"/>
              </a:rPr>
              <a:t> Déraper. </a:t>
            </a:r>
            <a:r>
              <a:rPr lang="fr-FR" sz="1800" i="1" dirty="0">
                <a:effectLst/>
                <a:latin typeface="Times New Roman" panose="02020603050405020304" pitchFamily="18" charset="0"/>
                <a:ea typeface="Calibri" panose="020F0502020204030204" pitchFamily="34" charset="0"/>
              </a:rPr>
              <a:t>La voiture avait glissé</a:t>
            </a:r>
            <a:r>
              <a:rPr lang="fr-FR" sz="1800" dirty="0">
                <a:effectLst/>
                <a:latin typeface="Times New Roman" panose="02020603050405020304" pitchFamily="18" charset="0"/>
                <a:ea typeface="Calibri" panose="020F0502020204030204" pitchFamily="34" charset="0"/>
              </a:rPr>
              <a:t>.</a:t>
            </a:r>
          </a:p>
          <a:p>
            <a:pPr marL="0" indent="0">
              <a:buNone/>
            </a:pPr>
            <a:r>
              <a:rPr lang="fr-FR" sz="1800" b="1" dirty="0">
                <a:effectLst/>
                <a:latin typeface="Times New Roman" panose="02020603050405020304" pitchFamily="18" charset="0"/>
                <a:ea typeface="Calibri" panose="020F0502020204030204" pitchFamily="34" charset="0"/>
              </a:rPr>
              <a:t>	2.</a:t>
            </a:r>
            <a:r>
              <a:rPr lang="fr-FR" sz="1800" dirty="0">
                <a:effectLst/>
                <a:latin typeface="Times New Roman" panose="02020603050405020304" pitchFamily="18" charset="0"/>
                <a:ea typeface="Calibri" panose="020F0502020204030204" pitchFamily="34" charset="0"/>
              </a:rPr>
              <a:t> Se déplacer sur une surface lisse. </a:t>
            </a:r>
            <a:r>
              <a:rPr lang="fr-FR" sz="1800" i="1" dirty="0">
                <a:effectLst/>
                <a:latin typeface="Times New Roman" panose="02020603050405020304" pitchFamily="18" charset="0"/>
                <a:ea typeface="Calibri" panose="020F0502020204030204" pitchFamily="34" charset="0"/>
              </a:rPr>
              <a:t>Les patineurs glissent sur le lac gelé</a:t>
            </a:r>
            <a:r>
              <a:rPr lang="fr-FR" sz="1800" dirty="0">
                <a:effectLst/>
                <a:latin typeface="Times New Roman" panose="02020603050405020304" pitchFamily="18" charset="0"/>
                <a:ea typeface="Calibri" panose="020F0502020204030204" pitchFamily="34" charset="0"/>
              </a:rPr>
              <a:t>.</a:t>
            </a:r>
          </a:p>
          <a:p>
            <a:pPr marL="0" indent="0">
              <a:buNone/>
            </a:pPr>
            <a:r>
              <a:rPr lang="fr-FR" sz="1800" b="1" dirty="0">
                <a:effectLst/>
                <a:latin typeface="Times New Roman" panose="02020603050405020304" pitchFamily="18" charset="0"/>
                <a:ea typeface="Calibri" panose="020F0502020204030204" pitchFamily="34" charset="0"/>
              </a:rPr>
              <a:t>	3. </a:t>
            </a:r>
            <a:r>
              <a:rPr lang="fr-FR" sz="1800" dirty="0">
                <a:effectLst/>
                <a:latin typeface="Times New Roman" panose="02020603050405020304" pitchFamily="18" charset="0"/>
                <a:ea typeface="Calibri" panose="020F0502020204030204" pitchFamily="34" charset="0"/>
              </a:rPr>
              <a:t>Être glissant.</a:t>
            </a:r>
            <a:r>
              <a:rPr lang="fr-FR" sz="1800" b="1" dirty="0">
                <a:effectLst/>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Attention, la baignoire est mouillée, elle glisse.</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	4.</a:t>
            </a:r>
            <a:r>
              <a:rPr lang="fr-FR" sz="1800" dirty="0">
                <a:effectLst/>
                <a:latin typeface="Times New Roman" panose="02020603050405020304" pitchFamily="18" charset="0"/>
                <a:ea typeface="Calibri" panose="020F0502020204030204" pitchFamily="34" charset="0"/>
              </a:rPr>
              <a:t> Ne pas expliquer en détail. </a:t>
            </a:r>
            <a:r>
              <a:rPr lang="fr-FR" sz="1800" i="1" dirty="0">
                <a:effectLst/>
                <a:latin typeface="Times New Roman" panose="02020603050405020304" pitchFamily="18" charset="0"/>
                <a:ea typeface="Calibri" panose="020F0502020204030204" pitchFamily="34" charset="0"/>
              </a:rPr>
              <a:t>Glissons, n’en parlons plus.</a:t>
            </a:r>
          </a:p>
          <a:p>
            <a:pPr marL="0" indent="0">
              <a:buNone/>
            </a:pPr>
            <a:endParaRPr lang="fr-FR" sz="200" dirty="0">
              <a:effectLst/>
              <a:latin typeface="Times New Roman" panose="02020603050405020304" pitchFamily="18" charset="0"/>
              <a:ea typeface="Calibri" panose="020F0502020204030204" pitchFamily="34" charset="0"/>
            </a:endParaRPr>
          </a:p>
          <a:p>
            <a:pPr marL="0" indent="0">
              <a:buNone/>
            </a:pPr>
            <a:r>
              <a:rPr lang="fr-FR" sz="1800" b="1" i="1" dirty="0">
                <a:effectLst/>
                <a:latin typeface="Times New Roman" panose="02020603050405020304" pitchFamily="18" charset="0"/>
                <a:ea typeface="Calibri" panose="020F0502020204030204" pitchFamily="34" charset="0"/>
              </a:rPr>
              <a:t>	Avec un COD et un complément de lieu</a:t>
            </a:r>
            <a:endParaRPr lang="fr-FR" sz="1800" dirty="0">
              <a:effectLst/>
              <a:latin typeface="Times New Roman" panose="02020603050405020304" pitchFamily="18" charset="0"/>
              <a:ea typeface="Calibri" panose="020F0502020204030204" pitchFamily="34" charset="0"/>
            </a:endParaRPr>
          </a:p>
          <a:p>
            <a:pPr marL="0" indent="0">
              <a:buNone/>
            </a:pPr>
            <a:r>
              <a:rPr lang="fr-FR" sz="1800" b="1" dirty="0">
                <a:effectLst/>
                <a:latin typeface="Times New Roman" panose="02020603050405020304" pitchFamily="18" charset="0"/>
                <a:ea typeface="Calibri" panose="020F0502020204030204" pitchFamily="34" charset="0"/>
              </a:rPr>
              <a:t>	Glisser qqch qq part</a:t>
            </a:r>
            <a:endParaRPr lang="fr-FR" sz="1800" dirty="0">
              <a:effectLst/>
              <a:latin typeface="Times New Roman" panose="02020603050405020304" pitchFamily="18" charset="0"/>
              <a:ea typeface="Calibri" panose="020F0502020204030204" pitchFamily="34" charset="0"/>
            </a:endParaRPr>
          </a:p>
          <a:p>
            <a:pPr marL="0" indent="0">
              <a:buNone/>
            </a:pPr>
            <a:r>
              <a:rPr lang="fr-FR" sz="1800" dirty="0">
                <a:effectLst/>
                <a:latin typeface="Times New Roman" panose="02020603050405020304" pitchFamily="18" charset="0"/>
                <a:ea typeface="Calibri" panose="020F0502020204030204" pitchFamily="34" charset="0"/>
              </a:rPr>
              <a:t>	Faire passer discrètement ou en secret qqch qq part. </a:t>
            </a:r>
            <a:r>
              <a:rPr lang="fr-FR" sz="1800" i="1" dirty="0">
                <a:effectLst/>
                <a:latin typeface="Times New Roman" panose="02020603050405020304" pitchFamily="18" charset="0"/>
                <a:ea typeface="Calibri" panose="020F0502020204030204" pitchFamily="34" charset="0"/>
              </a:rPr>
              <a:t>Il glissa sa main dans sa poche. Maman</a:t>
            </a:r>
            <a:r>
              <a:rPr lang="fr-FR" sz="1800" dirty="0">
                <a:effectLst/>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glissa un </a:t>
            </a:r>
          </a:p>
          <a:p>
            <a:pPr marL="0" indent="0">
              <a:spcBef>
                <a:spcPts val="0"/>
              </a:spcBef>
              <a:buNone/>
            </a:pPr>
            <a:r>
              <a:rPr lang="fr-FR" sz="1800" i="1" dirty="0">
                <a:latin typeface="Times New Roman" panose="02020603050405020304" pitchFamily="18" charset="0"/>
                <a:ea typeface="Calibri" panose="020F0502020204030204" pitchFamily="34" charset="0"/>
              </a:rPr>
              <a:t>	</a:t>
            </a:r>
            <a:r>
              <a:rPr lang="fr-FR" sz="1800" i="1" dirty="0">
                <a:effectLst/>
                <a:latin typeface="Times New Roman" panose="02020603050405020304" pitchFamily="18" charset="0"/>
                <a:ea typeface="Calibri" panose="020F0502020204030204" pitchFamily="34" charset="0"/>
              </a:rPr>
              <a:t>mot à l’oreille de Papa.</a:t>
            </a:r>
            <a:endParaRPr lang="fr-FR" sz="1800" dirty="0">
              <a:effectLst/>
              <a:latin typeface="Times New Roman" panose="02020603050405020304" pitchFamily="18" charset="0"/>
              <a:ea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1468561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5360DB-9533-46D4-C7DB-E9C29BFA423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4048B1B-C432-B1A9-7C7D-667FF6531308}"/>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b="1" dirty="0">
                <a:solidFill>
                  <a:schemeClr val="accent2"/>
                </a:solidFill>
              </a:rPr>
              <a:t>As-tu bien compris ?</a:t>
            </a:r>
          </a:p>
        </p:txBody>
      </p:sp>
    </p:spTree>
    <p:extLst>
      <p:ext uri="{BB962C8B-B14F-4D97-AF65-F5344CB8AC3E}">
        <p14:creationId xmlns:p14="http://schemas.microsoft.com/office/powerpoint/2010/main" val="500864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5D8FCC-7F3B-4ED4-0701-02526A0031DF}"/>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3D4E441B-E08C-598F-B1CD-77C35DE8C5D3}"/>
              </a:ext>
            </a:extLst>
          </p:cNvPr>
          <p:cNvPicPr>
            <a:picLocks noGrp="1" noChangeAspect="1"/>
          </p:cNvPicPr>
          <p:nvPr>
            <p:ph idx="1"/>
          </p:nvPr>
        </p:nvPicPr>
        <p:blipFill>
          <a:blip r:embed="rId3"/>
          <a:stretch>
            <a:fillRect/>
          </a:stretch>
        </p:blipFill>
        <p:spPr>
          <a:xfrm>
            <a:off x="1118510" y="1027906"/>
            <a:ext cx="10235290" cy="4351338"/>
          </a:xfrm>
        </p:spPr>
      </p:pic>
    </p:spTree>
    <p:extLst>
      <p:ext uri="{BB962C8B-B14F-4D97-AF65-F5344CB8AC3E}">
        <p14:creationId xmlns:p14="http://schemas.microsoft.com/office/powerpoint/2010/main" val="3043980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20E1F1-7888-3162-EEE0-85F92BCCB966}"/>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336F996C-949D-3EDB-FD53-BBBD8C0A2E71}"/>
              </a:ext>
            </a:extLst>
          </p:cNvPr>
          <p:cNvPicPr>
            <a:picLocks noGrp="1" noChangeAspect="1"/>
          </p:cNvPicPr>
          <p:nvPr>
            <p:ph idx="1"/>
          </p:nvPr>
        </p:nvPicPr>
        <p:blipFill>
          <a:blip r:embed="rId3"/>
          <a:stretch>
            <a:fillRect/>
          </a:stretch>
        </p:blipFill>
        <p:spPr>
          <a:xfrm>
            <a:off x="767527" y="964197"/>
            <a:ext cx="10515600" cy="5212766"/>
          </a:xfrm>
        </p:spPr>
      </p:pic>
    </p:spTree>
    <p:extLst>
      <p:ext uri="{BB962C8B-B14F-4D97-AF65-F5344CB8AC3E}">
        <p14:creationId xmlns:p14="http://schemas.microsoft.com/office/powerpoint/2010/main" val="2150789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823A0F-D4CA-C60B-BCD4-F7761DFEC0D8}"/>
              </a:ext>
            </a:extLst>
          </p:cNvPr>
          <p:cNvSpPr>
            <a:spLocks noGrp="1"/>
          </p:cNvSpPr>
          <p:nvPr>
            <p:ph type="title"/>
          </p:nvPr>
        </p:nvSpPr>
        <p:spPr/>
        <p:txBody>
          <a:bodyPr/>
          <a:lstStyle/>
          <a:p>
            <a:endParaRPr lang="fr-FR"/>
          </a:p>
        </p:txBody>
      </p:sp>
      <p:pic>
        <p:nvPicPr>
          <p:cNvPr id="9" name="Espace réservé du contenu 8">
            <a:extLst>
              <a:ext uri="{FF2B5EF4-FFF2-40B4-BE49-F238E27FC236}">
                <a16:creationId xmlns:a16="http://schemas.microsoft.com/office/drawing/2014/main" id="{10235FD6-229C-6804-906C-A355923F63C0}"/>
              </a:ext>
            </a:extLst>
          </p:cNvPr>
          <p:cNvPicPr>
            <a:picLocks noGrp="1" noChangeAspect="1"/>
          </p:cNvPicPr>
          <p:nvPr>
            <p:ph idx="1"/>
          </p:nvPr>
        </p:nvPicPr>
        <p:blipFill>
          <a:blip r:embed="rId3"/>
          <a:stretch>
            <a:fillRect/>
          </a:stretch>
        </p:blipFill>
        <p:spPr>
          <a:xfrm>
            <a:off x="838200" y="1754505"/>
            <a:ext cx="10515600" cy="3348990"/>
          </a:xfrm>
        </p:spPr>
      </p:pic>
    </p:spTree>
    <p:extLst>
      <p:ext uri="{BB962C8B-B14F-4D97-AF65-F5344CB8AC3E}">
        <p14:creationId xmlns:p14="http://schemas.microsoft.com/office/powerpoint/2010/main" val="2615683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B41B65-C7DF-A11A-A4E0-86C65F958816}"/>
              </a:ext>
            </a:extLst>
          </p:cNvPr>
          <p:cNvSpPr>
            <a:spLocks noGrp="1"/>
          </p:cNvSpPr>
          <p:nvPr>
            <p:ph type="title"/>
          </p:nvPr>
        </p:nvSpPr>
        <p:spPr/>
        <p:txBody>
          <a:bodyPr/>
          <a:lstStyle/>
          <a:p>
            <a:endParaRPr lang="fr-FR"/>
          </a:p>
        </p:txBody>
      </p:sp>
      <p:pic>
        <p:nvPicPr>
          <p:cNvPr id="9" name="Espace réservé du contenu 8">
            <a:extLst>
              <a:ext uri="{FF2B5EF4-FFF2-40B4-BE49-F238E27FC236}">
                <a16:creationId xmlns:a16="http://schemas.microsoft.com/office/drawing/2014/main" id="{186D414E-1120-DE15-D6F4-A6B5F6794503}"/>
              </a:ext>
            </a:extLst>
          </p:cNvPr>
          <p:cNvPicPr>
            <a:picLocks noGrp="1" noChangeAspect="1"/>
          </p:cNvPicPr>
          <p:nvPr>
            <p:ph idx="1"/>
          </p:nvPr>
        </p:nvPicPr>
        <p:blipFill>
          <a:blip r:embed="rId3"/>
          <a:stretch>
            <a:fillRect/>
          </a:stretch>
        </p:blipFill>
        <p:spPr>
          <a:xfrm>
            <a:off x="838200" y="1726585"/>
            <a:ext cx="10515600" cy="3404830"/>
          </a:xfrm>
        </p:spPr>
      </p:pic>
    </p:spTree>
    <p:extLst>
      <p:ext uri="{BB962C8B-B14F-4D97-AF65-F5344CB8AC3E}">
        <p14:creationId xmlns:p14="http://schemas.microsoft.com/office/powerpoint/2010/main" val="2179273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45AA2C-EE6D-708D-A014-26915390A00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4B1B28C-C0AF-5149-DA33-28DB41FDEB3F}"/>
              </a:ext>
            </a:extLst>
          </p:cNvPr>
          <p:cNvSpPr>
            <a:spLocks noGrp="1"/>
          </p:cNvSpPr>
          <p:nvPr>
            <p:ph idx="1"/>
          </p:nvPr>
        </p:nvSpPr>
        <p:spPr>
          <a:xfrm>
            <a:off x="838200" y="1257300"/>
            <a:ext cx="10515600" cy="4919663"/>
          </a:xfrm>
        </p:spPr>
        <p:txBody>
          <a:bodyPr>
            <a:normAutofit/>
          </a:bodyPr>
          <a:lstStyle/>
          <a:p>
            <a:pPr marL="0" indent="0">
              <a:buNone/>
            </a:pPr>
            <a:r>
              <a:rPr lang="fr-FR" sz="2000" b="1" dirty="0">
                <a:effectLst/>
                <a:latin typeface="Times New Roman" panose="02020603050405020304" pitchFamily="18" charset="0"/>
                <a:ea typeface="Calibri" panose="020F0502020204030204" pitchFamily="34" charset="0"/>
              </a:rPr>
              <a:t>3. Écris un article de dictionnaire à partir des phrases suivantes. Tu peux t’aider de ces autres verbes : </a:t>
            </a:r>
            <a:r>
              <a:rPr lang="fr-FR" sz="2000" b="1" i="1" dirty="0">
                <a:effectLst/>
                <a:latin typeface="Times New Roman" panose="02020603050405020304" pitchFamily="18" charset="0"/>
                <a:ea typeface="Calibri" panose="020F0502020204030204" pitchFamily="34" charset="0"/>
              </a:rPr>
              <a:t>briser</a:t>
            </a:r>
            <a:r>
              <a:rPr lang="fr-FR" sz="2000" b="1" dirty="0">
                <a:effectLst/>
                <a:latin typeface="Times New Roman" panose="02020603050405020304" pitchFamily="18" charset="0"/>
                <a:ea typeface="Calibri" panose="020F0502020204030204" pitchFamily="34" charset="0"/>
              </a:rPr>
              <a:t>, </a:t>
            </a:r>
            <a:r>
              <a:rPr lang="fr-FR" sz="2000" b="1" i="1" dirty="0">
                <a:effectLst/>
                <a:latin typeface="Times New Roman" panose="02020603050405020304" pitchFamily="18" charset="0"/>
                <a:ea typeface="Calibri" panose="020F0502020204030204" pitchFamily="34" charset="0"/>
              </a:rPr>
              <a:t>ne plus voir, rompre</a:t>
            </a:r>
            <a:r>
              <a:rPr lang="fr-FR" sz="2000" b="1" dirty="0">
                <a:effectLst/>
                <a:latin typeface="Times New Roman" panose="02020603050405020304" pitchFamily="18" charset="0"/>
                <a:ea typeface="Calibri" panose="020F0502020204030204" pitchFamily="34" charset="0"/>
              </a:rPr>
              <a:t>, </a:t>
            </a:r>
            <a:r>
              <a:rPr lang="fr-FR" sz="2000" b="1" i="1" dirty="0">
                <a:effectLst/>
                <a:latin typeface="Times New Roman" panose="02020603050405020304" pitchFamily="18" charset="0"/>
                <a:ea typeface="Calibri" panose="020F0502020204030204" pitchFamily="34" charset="0"/>
              </a:rPr>
              <a:t>se</a:t>
            </a:r>
            <a:r>
              <a:rPr lang="fr-FR" sz="2000" b="1" dirty="0">
                <a:effectLst/>
                <a:latin typeface="Times New Roman" panose="02020603050405020304" pitchFamily="18" charset="0"/>
                <a:ea typeface="Calibri" panose="020F0502020204030204" pitchFamily="34" charset="0"/>
              </a:rPr>
              <a:t> </a:t>
            </a:r>
            <a:r>
              <a:rPr lang="fr-FR" sz="2000" b="1" i="1" dirty="0">
                <a:effectLst/>
                <a:latin typeface="Times New Roman" panose="02020603050405020304" pitchFamily="18" charset="0"/>
                <a:ea typeface="Calibri" panose="020F0502020204030204" pitchFamily="34" charset="0"/>
              </a:rPr>
              <a:t>disputer.</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La branche a cassé.</a:t>
            </a:r>
          </a:p>
          <a:p>
            <a:pPr marL="0" indent="0">
              <a:spcBef>
                <a:spcPts val="0"/>
              </a:spcBef>
              <a:buNone/>
            </a:pPr>
            <a:r>
              <a:rPr lang="fr-FR" sz="2000" dirty="0">
                <a:effectLst/>
                <a:latin typeface="Times New Roman" panose="02020603050405020304" pitchFamily="18" charset="0"/>
                <a:ea typeface="Calibri" panose="020F0502020204030204" pitchFamily="34" charset="0"/>
              </a:rPr>
              <a:t>Nassim a cassé un verre.</a:t>
            </a:r>
          </a:p>
          <a:p>
            <a:pPr marL="0" indent="0">
              <a:spcBef>
                <a:spcPts val="0"/>
              </a:spcBef>
              <a:buNone/>
            </a:pPr>
            <a:r>
              <a:rPr lang="fr-FR" sz="2000" dirty="0">
                <a:effectLst/>
                <a:latin typeface="Times New Roman" panose="02020603050405020304" pitchFamily="18" charset="0"/>
                <a:ea typeface="Calibri" panose="020F0502020204030204" pitchFamily="34" charset="0"/>
              </a:rPr>
              <a:t>Nour a cassé avec sa copine.</a:t>
            </a:r>
          </a:p>
          <a:p>
            <a:pPr marL="0" indent="0">
              <a:buNone/>
            </a:pP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a:t>
            </a:r>
          </a:p>
          <a:p>
            <a:pPr marL="0" indent="0">
              <a:buNone/>
            </a:pPr>
            <a:r>
              <a:rPr lang="fr-FR" sz="2000" dirty="0">
                <a:effectLst/>
                <a:latin typeface="Times New Roman" panose="02020603050405020304" pitchFamily="18" charset="0"/>
                <a:ea typeface="Calibri" panose="020F0502020204030204" pitchFamily="34" charset="0"/>
              </a:rPr>
              <a:t>…………………………………………………………………………………………………...</a:t>
            </a:r>
          </a:p>
          <a:p>
            <a:endParaRPr lang="fr-FR" dirty="0"/>
          </a:p>
        </p:txBody>
      </p:sp>
    </p:spTree>
    <p:extLst>
      <p:ext uri="{BB962C8B-B14F-4D97-AF65-F5344CB8AC3E}">
        <p14:creationId xmlns:p14="http://schemas.microsoft.com/office/powerpoint/2010/main" val="2727270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E636B-88BC-7914-B782-62593F318D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829A25-7C2F-EE41-B947-A004588C70F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4DEC122-D4D5-6B3D-E31C-7F2EB4252C7E}"/>
              </a:ext>
            </a:extLst>
          </p:cNvPr>
          <p:cNvSpPr>
            <a:spLocks noGrp="1"/>
          </p:cNvSpPr>
          <p:nvPr>
            <p:ph idx="1"/>
          </p:nvPr>
        </p:nvSpPr>
        <p:spPr>
          <a:xfrm>
            <a:off x="838200" y="1257300"/>
            <a:ext cx="10515600" cy="4919663"/>
          </a:xfrm>
        </p:spPr>
        <p:txBody>
          <a:bodyPr>
            <a:normAutofit/>
          </a:bodyPr>
          <a:lstStyle/>
          <a:p>
            <a:pPr marL="0" indent="0">
              <a:buNone/>
            </a:pPr>
            <a:r>
              <a:rPr lang="fr-FR" sz="2000" b="1" dirty="0">
                <a:effectLst/>
                <a:latin typeface="Times New Roman" panose="02020603050405020304" pitchFamily="18" charset="0"/>
                <a:ea typeface="Calibri" panose="020F0502020204030204" pitchFamily="34" charset="0"/>
              </a:rPr>
              <a:t>3. Écris un article de dictionnaire à partir des phrases suivantes. Tu peux t’aider de ces autres verbes : </a:t>
            </a:r>
            <a:r>
              <a:rPr lang="fr-FR" sz="2000" b="1" i="1" dirty="0">
                <a:effectLst/>
                <a:latin typeface="Times New Roman" panose="02020603050405020304" pitchFamily="18" charset="0"/>
                <a:ea typeface="Calibri" panose="020F0502020204030204" pitchFamily="34" charset="0"/>
              </a:rPr>
              <a:t>briser</a:t>
            </a:r>
            <a:r>
              <a:rPr lang="fr-FR" sz="2000" b="1" dirty="0">
                <a:effectLst/>
                <a:latin typeface="Times New Roman" panose="02020603050405020304" pitchFamily="18" charset="0"/>
                <a:ea typeface="Calibri" panose="020F0502020204030204" pitchFamily="34" charset="0"/>
              </a:rPr>
              <a:t>, </a:t>
            </a:r>
            <a:r>
              <a:rPr lang="fr-FR" sz="2000" b="1" i="1" dirty="0">
                <a:effectLst/>
                <a:latin typeface="Times New Roman" panose="02020603050405020304" pitchFamily="18" charset="0"/>
                <a:ea typeface="Calibri" panose="020F0502020204030204" pitchFamily="34" charset="0"/>
              </a:rPr>
              <a:t>ne plus voir, rompre</a:t>
            </a:r>
            <a:r>
              <a:rPr lang="fr-FR" sz="2000" b="1" dirty="0">
                <a:effectLst/>
                <a:latin typeface="Times New Roman" panose="02020603050405020304" pitchFamily="18" charset="0"/>
                <a:ea typeface="Calibri" panose="020F0502020204030204" pitchFamily="34" charset="0"/>
              </a:rPr>
              <a:t>, </a:t>
            </a:r>
            <a:r>
              <a:rPr lang="fr-FR" sz="2000" b="1" i="1" dirty="0">
                <a:effectLst/>
                <a:latin typeface="Times New Roman" panose="02020603050405020304" pitchFamily="18" charset="0"/>
                <a:ea typeface="Calibri" panose="020F0502020204030204" pitchFamily="34" charset="0"/>
              </a:rPr>
              <a:t>se</a:t>
            </a:r>
            <a:r>
              <a:rPr lang="fr-FR" sz="2000" b="1" dirty="0">
                <a:effectLst/>
                <a:latin typeface="Times New Roman" panose="02020603050405020304" pitchFamily="18" charset="0"/>
                <a:ea typeface="Calibri" panose="020F0502020204030204" pitchFamily="34" charset="0"/>
              </a:rPr>
              <a:t> </a:t>
            </a:r>
            <a:r>
              <a:rPr lang="fr-FR" sz="2000" b="1" i="1" dirty="0">
                <a:effectLst/>
                <a:latin typeface="Times New Roman" panose="02020603050405020304" pitchFamily="18" charset="0"/>
                <a:ea typeface="Calibri" panose="020F0502020204030204" pitchFamily="34" charset="0"/>
              </a:rPr>
              <a:t>disputer.</a:t>
            </a:r>
            <a:endParaRPr lang="fr-FR" sz="20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La branche a cassé.</a:t>
            </a:r>
          </a:p>
          <a:p>
            <a:pPr marL="0" indent="0">
              <a:spcBef>
                <a:spcPts val="0"/>
              </a:spcBef>
              <a:buNone/>
            </a:pPr>
            <a:r>
              <a:rPr lang="fr-FR" sz="2000" dirty="0">
                <a:effectLst/>
                <a:latin typeface="Times New Roman" panose="02020603050405020304" pitchFamily="18" charset="0"/>
                <a:ea typeface="Calibri" panose="020F0502020204030204" pitchFamily="34" charset="0"/>
              </a:rPr>
              <a:t>Nassim a cassé un verre.</a:t>
            </a:r>
          </a:p>
          <a:p>
            <a:pPr marL="0" indent="0">
              <a:spcBef>
                <a:spcPts val="0"/>
              </a:spcBef>
              <a:buNone/>
            </a:pPr>
            <a:r>
              <a:rPr lang="fr-FR" sz="2000" dirty="0">
                <a:effectLst/>
                <a:latin typeface="Times New Roman" panose="02020603050405020304" pitchFamily="18" charset="0"/>
                <a:ea typeface="Calibri" panose="020F0502020204030204" pitchFamily="34" charset="0"/>
              </a:rPr>
              <a:t>Nour a cassé avec sa copine.</a:t>
            </a:r>
          </a:p>
          <a:p>
            <a:pPr marL="0" indent="0">
              <a:buNone/>
            </a:pPr>
            <a:r>
              <a:rPr lang="fr-FR" sz="2000" b="1" dirty="0">
                <a:solidFill>
                  <a:schemeClr val="accent2"/>
                </a:solidFill>
                <a:effectLst/>
                <a:latin typeface="Times New Roman" panose="02020603050405020304" pitchFamily="18" charset="0"/>
                <a:ea typeface="Calibri" panose="020F0502020204030204" pitchFamily="34" charset="0"/>
              </a:rPr>
              <a:t>	Casser</a:t>
            </a:r>
            <a:endParaRPr lang="fr-FR" sz="2000" dirty="0">
              <a:solidFill>
                <a:schemeClr val="accent2"/>
              </a:solidFill>
              <a:effectLst/>
              <a:latin typeface="Times New Roman" panose="02020603050405020304" pitchFamily="18" charset="0"/>
              <a:ea typeface="Calibri" panose="020F0502020204030204" pitchFamily="34" charset="0"/>
            </a:endParaRPr>
          </a:p>
          <a:p>
            <a:pPr marL="0" indent="0">
              <a:buNone/>
            </a:pPr>
            <a:r>
              <a:rPr lang="fr-FR" sz="2000" b="1" i="1" dirty="0">
                <a:solidFill>
                  <a:schemeClr val="accent2"/>
                </a:solidFill>
                <a:effectLst/>
                <a:latin typeface="Times New Roman" panose="02020603050405020304" pitchFamily="18" charset="0"/>
                <a:ea typeface="Calibri" panose="020F0502020204030204" pitchFamily="34" charset="0"/>
              </a:rPr>
              <a:t>	Sans complément</a:t>
            </a:r>
            <a:endParaRPr lang="fr-FR" sz="2000" dirty="0">
              <a:solidFill>
                <a:schemeClr val="accent2"/>
              </a:solidFill>
              <a:effectLst/>
              <a:latin typeface="Times New Roman" panose="02020603050405020304" pitchFamily="18" charset="0"/>
              <a:ea typeface="Calibri" panose="020F0502020204030204" pitchFamily="34" charset="0"/>
            </a:endParaRPr>
          </a:p>
          <a:p>
            <a:pPr marL="0" indent="0">
              <a:spcBef>
                <a:spcPts val="0"/>
              </a:spcBef>
              <a:buNone/>
            </a:pPr>
            <a:r>
              <a:rPr lang="fr-FR" sz="2000" dirty="0">
                <a:solidFill>
                  <a:schemeClr val="accent2"/>
                </a:solidFill>
                <a:effectLst/>
                <a:latin typeface="Times New Roman" panose="02020603050405020304" pitchFamily="18" charset="0"/>
                <a:ea typeface="Calibri" panose="020F0502020204030204" pitchFamily="34" charset="0"/>
              </a:rPr>
              <a:t>	Rompre. </a:t>
            </a:r>
            <a:r>
              <a:rPr lang="fr-FR" sz="2000" i="1" dirty="0">
                <a:solidFill>
                  <a:schemeClr val="accent2"/>
                </a:solidFill>
                <a:effectLst/>
                <a:latin typeface="Times New Roman" panose="02020603050405020304" pitchFamily="18" charset="0"/>
                <a:ea typeface="Calibri" panose="020F0502020204030204" pitchFamily="34" charset="0"/>
              </a:rPr>
              <a:t>La branche a cassé.</a:t>
            </a:r>
            <a:endParaRPr lang="fr-FR" sz="2000" dirty="0">
              <a:solidFill>
                <a:schemeClr val="accent2"/>
              </a:solidFill>
              <a:effectLst/>
              <a:latin typeface="Times New Roman" panose="02020603050405020304" pitchFamily="18" charset="0"/>
              <a:ea typeface="Calibri" panose="020F0502020204030204" pitchFamily="34" charset="0"/>
            </a:endParaRPr>
          </a:p>
          <a:p>
            <a:pPr marL="0" indent="0">
              <a:buNone/>
            </a:pPr>
            <a:r>
              <a:rPr lang="fr-FR" sz="2000" b="1" i="1" dirty="0">
                <a:solidFill>
                  <a:schemeClr val="accent2"/>
                </a:solidFill>
                <a:effectLst/>
                <a:latin typeface="Times New Roman" panose="02020603050405020304" pitchFamily="18" charset="0"/>
                <a:ea typeface="Calibri" panose="020F0502020204030204" pitchFamily="34" charset="0"/>
              </a:rPr>
              <a:t>	Avec COD</a:t>
            </a:r>
            <a:endParaRPr lang="fr-FR" sz="2000" dirty="0">
              <a:solidFill>
                <a:schemeClr val="accent2"/>
              </a:solidFill>
              <a:effectLst/>
              <a:latin typeface="Times New Roman" panose="02020603050405020304" pitchFamily="18" charset="0"/>
              <a:ea typeface="Calibri" panose="020F0502020204030204" pitchFamily="34" charset="0"/>
            </a:endParaRPr>
          </a:p>
          <a:p>
            <a:pPr marL="0" indent="0">
              <a:spcBef>
                <a:spcPts val="0"/>
              </a:spcBef>
              <a:buNone/>
            </a:pPr>
            <a:r>
              <a:rPr lang="fr-FR" sz="2000" dirty="0">
                <a:solidFill>
                  <a:schemeClr val="accent2"/>
                </a:solidFill>
                <a:effectLst/>
                <a:latin typeface="Times New Roman" panose="02020603050405020304" pitchFamily="18" charset="0"/>
                <a:ea typeface="Calibri" panose="020F0502020204030204" pitchFamily="34" charset="0"/>
              </a:rPr>
              <a:t>	Briser. </a:t>
            </a:r>
            <a:r>
              <a:rPr lang="fr-FR" sz="2000" i="1" dirty="0">
                <a:solidFill>
                  <a:schemeClr val="accent2"/>
                </a:solidFill>
                <a:effectLst/>
                <a:latin typeface="Times New Roman" panose="02020603050405020304" pitchFamily="18" charset="0"/>
                <a:ea typeface="Calibri" panose="020F0502020204030204" pitchFamily="34" charset="0"/>
              </a:rPr>
              <a:t>Nassim a cassé un verre.</a:t>
            </a:r>
            <a:endParaRPr lang="fr-FR" sz="2000" dirty="0">
              <a:solidFill>
                <a:schemeClr val="accent2"/>
              </a:solidFill>
              <a:effectLst/>
              <a:latin typeface="Times New Roman" panose="02020603050405020304" pitchFamily="18" charset="0"/>
              <a:ea typeface="Calibri" panose="020F0502020204030204" pitchFamily="34" charset="0"/>
            </a:endParaRPr>
          </a:p>
          <a:p>
            <a:pPr marL="0" indent="0">
              <a:buNone/>
            </a:pPr>
            <a:r>
              <a:rPr lang="fr-FR" sz="2000" b="1" i="1" dirty="0">
                <a:solidFill>
                  <a:schemeClr val="accent2"/>
                </a:solidFill>
                <a:effectLst/>
                <a:latin typeface="Times New Roman" panose="02020603050405020304" pitchFamily="18" charset="0"/>
                <a:ea typeface="Calibri" panose="020F0502020204030204" pitchFamily="34" charset="0"/>
              </a:rPr>
              <a:t>	Avec un COI introduite par</a:t>
            </a:r>
            <a:r>
              <a:rPr lang="fr-FR" sz="2000" b="1" dirty="0">
                <a:solidFill>
                  <a:schemeClr val="accent2"/>
                </a:solidFill>
                <a:effectLst/>
                <a:latin typeface="Times New Roman" panose="02020603050405020304" pitchFamily="18" charset="0"/>
                <a:ea typeface="Calibri" panose="020F0502020204030204" pitchFamily="34" charset="0"/>
              </a:rPr>
              <a:t> avec</a:t>
            </a:r>
            <a:endParaRPr lang="fr-FR" sz="2000" dirty="0">
              <a:solidFill>
                <a:schemeClr val="accent2"/>
              </a:solidFill>
              <a:effectLst/>
              <a:latin typeface="Times New Roman" panose="02020603050405020304" pitchFamily="18" charset="0"/>
              <a:ea typeface="Calibri" panose="020F0502020204030204" pitchFamily="34" charset="0"/>
            </a:endParaRPr>
          </a:p>
          <a:p>
            <a:pPr marL="0" indent="0">
              <a:spcBef>
                <a:spcPts val="0"/>
              </a:spcBef>
              <a:buNone/>
            </a:pPr>
            <a:r>
              <a:rPr lang="fr-FR" sz="2000" b="1" dirty="0">
                <a:solidFill>
                  <a:schemeClr val="accent2"/>
                </a:solidFill>
                <a:effectLst/>
                <a:latin typeface="Times New Roman" panose="02020603050405020304" pitchFamily="18" charset="0"/>
                <a:ea typeface="Calibri" panose="020F0502020204030204" pitchFamily="34" charset="0"/>
              </a:rPr>
              <a:t>	Casser avec</a:t>
            </a:r>
            <a:endParaRPr lang="fr-FR" sz="2000" dirty="0">
              <a:solidFill>
                <a:schemeClr val="accent2"/>
              </a:solidFill>
              <a:effectLst/>
              <a:latin typeface="Times New Roman" panose="02020603050405020304" pitchFamily="18" charset="0"/>
              <a:ea typeface="Calibri" panose="020F0502020204030204" pitchFamily="34" charset="0"/>
            </a:endParaRPr>
          </a:p>
          <a:p>
            <a:pPr marL="0" indent="0">
              <a:spcBef>
                <a:spcPts val="0"/>
              </a:spcBef>
              <a:buNone/>
            </a:pPr>
            <a:r>
              <a:rPr lang="fr-FR" sz="2000" dirty="0">
                <a:solidFill>
                  <a:schemeClr val="accent2"/>
                </a:solidFill>
                <a:effectLst/>
                <a:latin typeface="Times New Roman" panose="02020603050405020304" pitchFamily="18" charset="0"/>
                <a:ea typeface="Calibri" panose="020F0502020204030204" pitchFamily="34" charset="0"/>
              </a:rPr>
              <a:t>	Se disputer. </a:t>
            </a:r>
            <a:r>
              <a:rPr lang="fr-FR" sz="2000" i="1" dirty="0">
                <a:solidFill>
                  <a:schemeClr val="accent2"/>
                </a:solidFill>
                <a:effectLst/>
                <a:latin typeface="Times New Roman" panose="02020603050405020304" pitchFamily="18" charset="0"/>
                <a:ea typeface="Calibri" panose="020F0502020204030204" pitchFamily="34" charset="0"/>
              </a:rPr>
              <a:t>Nour a cassé avec sa copine.</a:t>
            </a:r>
            <a:endParaRPr lang="fr-FR" sz="2000" dirty="0">
              <a:solidFill>
                <a:schemeClr val="accent2"/>
              </a:solidFill>
              <a:effectLst/>
              <a:latin typeface="Times New Roman" panose="02020603050405020304" pitchFamily="18" charset="0"/>
              <a:ea typeface="Calibri" panose="020F0502020204030204" pitchFamily="34" charset="0"/>
            </a:endParaRPr>
          </a:p>
          <a:p>
            <a:endParaRPr lang="fr-FR" dirty="0"/>
          </a:p>
        </p:txBody>
      </p:sp>
    </p:spTree>
    <p:extLst>
      <p:ext uri="{BB962C8B-B14F-4D97-AF65-F5344CB8AC3E}">
        <p14:creationId xmlns:p14="http://schemas.microsoft.com/office/powerpoint/2010/main" val="1910114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92BEDB-E45F-93EB-3AB5-A2A6A8A199F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4F6B09-3406-39B2-AD35-93AFDAC53194}"/>
              </a:ext>
            </a:extLst>
          </p:cNvPr>
          <p:cNvSpPr>
            <a:spLocks noGrp="1"/>
          </p:cNvSpPr>
          <p:nvPr>
            <p:ph idx="1"/>
          </p:nvPr>
        </p:nvSpPr>
        <p:spPr/>
        <p:txBody>
          <a:bodyPr/>
          <a:lstStyle/>
          <a:p>
            <a:pPr marL="0" indent="0">
              <a:buNone/>
            </a:pPr>
            <a:r>
              <a:rPr lang="fr-FR" sz="2000" b="1" dirty="0"/>
              <a:t>4. Dictée :</a:t>
            </a:r>
          </a:p>
          <a:p>
            <a:pPr marL="0" indent="0">
              <a:buNone/>
            </a:pPr>
            <a:r>
              <a:rPr lang="fr-FR" dirty="0"/>
              <a:t>…………………………………………………………………………………………………………………………………………………………………………………………………………………………</a:t>
            </a:r>
          </a:p>
        </p:txBody>
      </p:sp>
    </p:spTree>
    <p:extLst>
      <p:ext uri="{BB962C8B-B14F-4D97-AF65-F5344CB8AC3E}">
        <p14:creationId xmlns:p14="http://schemas.microsoft.com/office/powerpoint/2010/main" val="177175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0F68B-45D5-4F84-9D19-B833A47720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276408-B8AE-0A79-6E1E-1E9CDE95292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CE35959-59F6-3FA8-DE79-39F6BE2A3E26}"/>
              </a:ext>
            </a:extLst>
          </p:cNvPr>
          <p:cNvSpPr>
            <a:spLocks noGrp="1"/>
          </p:cNvSpPr>
          <p:nvPr>
            <p:ph idx="1"/>
          </p:nvPr>
        </p:nvSpPr>
        <p:spPr/>
        <p:txBody>
          <a:bodyPr>
            <a:normAutofit/>
          </a:bodyPr>
          <a:lstStyle/>
          <a:p>
            <a:pPr marL="0" indent="0">
              <a:buNone/>
            </a:pPr>
            <a:r>
              <a:rPr lang="fr-FR" sz="2000" b="1" dirty="0"/>
              <a:t>4. Dictée :</a:t>
            </a:r>
          </a:p>
          <a:p>
            <a:pPr marL="0" indent="0">
              <a:buNone/>
            </a:pPr>
            <a:r>
              <a:rPr lang="fr-FR" sz="2000" dirty="0"/>
              <a:t>… </a:t>
            </a:r>
            <a:r>
              <a:rPr lang="fr-FR" sz="2000" dirty="0">
                <a:solidFill>
                  <a:schemeClr val="accent2"/>
                </a:solidFill>
                <a:effectLst/>
                <a:latin typeface="Times New Roman" panose="02020603050405020304" pitchFamily="18" charset="0"/>
                <a:ea typeface="Calibri" panose="020F0502020204030204" pitchFamily="34" charset="0"/>
              </a:rPr>
              <a:t>Ces deux jeunes filles pourtant engagées n’ont jamais réussi à devenir représentantes de la classe.</a:t>
            </a:r>
            <a:r>
              <a:rPr lang="fr-FR" sz="20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 </a:t>
            </a:r>
            <a:r>
              <a:rPr lang="fr-FR" sz="2000" dirty="0"/>
              <a:t>…………………………………………………………………………………………………………………………………………………………</a:t>
            </a:r>
          </a:p>
        </p:txBody>
      </p:sp>
    </p:spTree>
    <p:extLst>
      <p:ext uri="{BB962C8B-B14F-4D97-AF65-F5344CB8AC3E}">
        <p14:creationId xmlns:p14="http://schemas.microsoft.com/office/powerpoint/2010/main" val="408478646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1960</TotalTime>
  <Words>3510</Words>
  <Application>Microsoft Macintosh PowerPoint</Application>
  <PresentationFormat>Grand écran</PresentationFormat>
  <Paragraphs>371</Paragraphs>
  <Slides>29</Slides>
  <Notes>29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29</vt:i4>
      </vt:variant>
    </vt:vector>
  </HeadingPairs>
  <TitlesOfParts>
    <vt:vector size="34" baseType="lpstr">
      <vt:lpstr>Arial</vt:lpstr>
      <vt:lpstr>Calibri</vt:lpstr>
      <vt:lpstr>Calibri Light</vt:lpstr>
      <vt:lpstr>Times New Roman</vt:lpstr>
      <vt:lpstr>Thème Office</vt:lpstr>
      <vt:lpstr>Verbes à plusieurs sens</vt:lpstr>
      <vt:lpstr>Présentation PowerPoint</vt:lpstr>
      <vt:lpstr>Présentation PowerPoint</vt:lpstr>
      <vt:lpstr> </vt:lpstr>
      <vt:lpstr>Présentation PowerPoint</vt:lpstr>
      <vt:lpstr>Présentation PowerPoint</vt:lpstr>
      <vt:lpstr> </vt:lpstr>
      <vt:lpstr> </vt:lpstr>
      <vt:lpstr>Présentation PowerPoint</vt:lpstr>
      <vt:lpstr>Présentation PowerPoint</vt:lpstr>
      <vt:lpstr>Présentation PowerPoint</vt:lpstr>
      <vt:lpstr> </vt:lpstr>
      <vt:lpstr> </vt:lpstr>
      <vt:lpstr>Présentation PowerPoint</vt:lpstr>
      <vt:lpstr> </vt:lpstr>
      <vt:lpstr>Présentation PowerPoint</vt:lpstr>
      <vt:lpstr> </vt:lpstr>
      <vt:lpstr> </vt:lpstr>
      <vt:lpstr>Présentation PowerPoint</vt:lpstr>
      <vt:lpstr> </vt:lpstr>
      <vt:lpstr>Présentation PowerPoint</vt:lpstr>
      <vt:lpstr> </vt:lpstr>
      <vt:lpstr>Présentation PowerPoint</vt:lpstr>
      <vt:lpstr>Présentation PowerPoint</vt:lpstr>
      <vt:lpstr>Présentation PowerPoint</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Seve</dc:creator>
  <cp:lastModifiedBy>Pierre Seve</cp:lastModifiedBy>
  <cp:revision>25</cp:revision>
  <cp:lastPrinted>2026-04-21T13:54:58Z</cp:lastPrinted>
  <dcterms:created xsi:type="dcterms:W3CDTF">2026-03-24T16:37:33Z</dcterms:created>
  <dcterms:modified xsi:type="dcterms:W3CDTF">2026-04-21T14:41:53Z</dcterms:modified>
</cp:coreProperties>
</file>