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313" r:id="rId4"/>
    <p:sldId id="337" r:id="rId5"/>
    <p:sldId id="314" r:id="rId6"/>
    <p:sldId id="338"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9" r:id="rId21"/>
    <p:sldId id="300" r:id="rId22"/>
    <p:sldId id="330" r:id="rId23"/>
    <p:sldId id="302" r:id="rId24"/>
    <p:sldId id="331" r:id="rId25"/>
    <p:sldId id="332" r:id="rId26"/>
    <p:sldId id="333" r:id="rId27"/>
    <p:sldId id="334" r:id="rId28"/>
    <p:sldId id="335" r:id="rId29"/>
    <p:sldId id="311" r:id="rId30"/>
    <p:sldId id="336"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10"/>
    <p:restoredTop sz="58718"/>
  </p:normalViewPr>
  <p:slideViewPr>
    <p:cSldViewPr snapToGrid="0">
      <p:cViewPr varScale="1">
        <p:scale>
          <a:sx n="65" d="100"/>
          <a:sy n="65" d="100"/>
        </p:scale>
        <p:origin x="1704"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4FF8C3-3919-D649-B21A-D46600B8BFEB}" type="datetimeFigureOut">
              <a:rPr lang="fr-FR" smtClean="0"/>
              <a:t>11/04/2026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571FDD-18B0-0B46-BB34-8FD15A7C6310}" type="slidenum">
              <a:rPr lang="fr-FR" smtClean="0"/>
              <a:t>‹N°›</a:t>
            </a:fld>
            <a:endParaRPr lang="fr-FR"/>
          </a:p>
        </p:txBody>
      </p:sp>
    </p:spTree>
    <p:extLst>
      <p:ext uri="{BB962C8B-B14F-4D97-AF65-F5344CB8AC3E}">
        <p14:creationId xmlns:p14="http://schemas.microsoft.com/office/powerpoint/2010/main" val="1203161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QUI PARLE ? À QUI ? DE QUOI ?– </a:t>
            </a:r>
            <a:r>
              <a:rPr lang="fr-FR" sz="1200" i="1" dirty="0">
                <a:solidFill>
                  <a:schemeClr val="tx1"/>
                </a:solidFill>
                <a:effectLst/>
                <a:latin typeface="+mn-lt"/>
                <a:ea typeface="Calibri" panose="020F0502020204030204" pitchFamily="34" charset="0"/>
                <a:cs typeface="Times New Roman" panose="02020603050405020304" pitchFamily="18" charset="0"/>
              </a:rPr>
              <a:t>la détermination</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11 : Comment commence-t-on une histoire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a:t>
            </a:fld>
            <a:endParaRPr lang="fr-FR"/>
          </a:p>
        </p:txBody>
      </p:sp>
    </p:spTree>
    <p:extLst>
      <p:ext uri="{BB962C8B-B14F-4D97-AF65-F5344CB8AC3E}">
        <p14:creationId xmlns:p14="http://schemas.microsoft.com/office/powerpoint/2010/main" val="2478475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Bef>
                <a:spcPts val="0"/>
              </a:spcBef>
              <a:spcAft>
                <a:spcPts val="0"/>
              </a:spcAft>
            </a:pPr>
            <a:r>
              <a:rPr lang="fr-FR" sz="1100" b="1" dirty="0">
                <a:solidFill>
                  <a:schemeClr val="tx1"/>
                </a:solidFill>
                <a:effectLst/>
                <a:latin typeface="+mn-lt"/>
                <a:ea typeface="Calibri" panose="020F0502020204030204" pitchFamily="34" charset="0"/>
              </a:rPr>
              <a:t>PHASE 1 – Enrôlement</a:t>
            </a:r>
          </a:p>
          <a:p>
            <a:pPr>
              <a:spcBef>
                <a:spcPts val="0"/>
              </a:spcBef>
              <a:spcAft>
                <a:spcPts val="0"/>
              </a:spcAft>
            </a:pPr>
            <a:endParaRPr lang="fr-FR" sz="1100" dirty="0">
              <a:solidFill>
                <a:schemeClr val="tx1"/>
              </a:solidFill>
              <a:effectLst/>
              <a:latin typeface="+mn-lt"/>
              <a:ea typeface="Calibri" panose="020F0502020204030204" pitchFamily="34" charset="0"/>
            </a:endParaRPr>
          </a:p>
          <a:p>
            <a:pPr>
              <a:spcBef>
                <a:spcPts val="0"/>
              </a:spcBef>
              <a:spcAft>
                <a:spcPts val="0"/>
              </a:spcAft>
            </a:pPr>
            <a:r>
              <a:rPr lang="fr-FR" sz="1100" b="1" dirty="0">
                <a:solidFill>
                  <a:schemeClr val="tx1"/>
                </a:solidFill>
                <a:effectLst/>
                <a:latin typeface="+mn-lt"/>
                <a:ea typeface="Times New Roman" panose="02020603050405020304" pitchFamily="18" charset="0"/>
              </a:rPr>
              <a:t>Annoncer</a:t>
            </a:r>
            <a:r>
              <a:rPr lang="fr-FR" sz="1100" dirty="0">
                <a:solidFill>
                  <a:schemeClr val="tx1"/>
                </a:solidFill>
                <a:effectLst/>
                <a:latin typeface="+mn-lt"/>
                <a:ea typeface="Times New Roman" panose="02020603050405020304" pitchFamily="18" charset="0"/>
              </a:rPr>
              <a:t> : « Voilà le début d’un conte.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100" dirty="0">
                <a:solidFill>
                  <a:schemeClr val="tx1"/>
                </a:solidFill>
                <a:effectLst/>
                <a:latin typeface="+mn-lt"/>
                <a:ea typeface="Times New Roman" panose="02020603050405020304" pitchFamily="18" charset="0"/>
                <a:cs typeface="Times New Roman" panose="02020603050405020304" pitchFamily="18" charset="0"/>
              </a:rPr>
              <a:t> un rappel de texte pour s’assurer de la compréhension.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0"/>
              </a:spcAft>
            </a:pPr>
            <a:r>
              <a:rPr lang="fr-FR" sz="11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100" dirty="0">
                <a:solidFill>
                  <a:schemeClr val="tx1"/>
                </a:solidFill>
                <a:effectLst/>
                <a:latin typeface="+mn-lt"/>
                <a:ea typeface="Times New Roman" panose="02020603050405020304" pitchFamily="18" charset="0"/>
                <a:cs typeface="Times New Roman" panose="02020603050405020304" pitchFamily="18" charset="0"/>
              </a:rPr>
              <a:t> : « Comment commencent les contes d’ordinaire ?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0"/>
              </a:spcAft>
            </a:pPr>
            <a:r>
              <a:rPr lang="fr-FR" sz="11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100" dirty="0">
                <a:solidFill>
                  <a:schemeClr val="tx1"/>
                </a:solidFill>
                <a:effectLst/>
                <a:latin typeface="+mn-lt"/>
                <a:ea typeface="Times New Roman" panose="02020603050405020304" pitchFamily="18" charset="0"/>
                <a:cs typeface="Times New Roman" panose="02020603050405020304" pitchFamily="18" charset="0"/>
              </a:rPr>
              <a:t>: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Ils commencent par « Il était une fois… ».</a:t>
            </a:r>
          </a:p>
          <a:p>
            <a:pPr algn="just">
              <a:lnSpc>
                <a:spcPct val="115000"/>
              </a:lnSpc>
              <a:spcBef>
                <a:spcPts val="0"/>
              </a:spcBef>
              <a:spcAft>
                <a:spcPts val="0"/>
              </a:spcAft>
            </a:pP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0"/>
              </a:spcAft>
            </a:pPr>
            <a:r>
              <a:rPr lang="fr-FR" sz="11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100" dirty="0">
                <a:solidFill>
                  <a:schemeClr val="tx1"/>
                </a:solidFill>
                <a:effectLst/>
                <a:latin typeface="+mn-lt"/>
                <a:ea typeface="Times New Roman" panose="02020603050405020304" pitchFamily="18" charset="0"/>
                <a:cs typeface="Times New Roman" panose="02020603050405020304" pitchFamily="18" charset="0"/>
              </a:rPr>
              <a:t> « Comment on réécrirait ce début  de conte si on commençait par ‘il était une fois’ ?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0"/>
              </a:spcAft>
            </a:pPr>
            <a:r>
              <a:rPr lang="fr-FR" sz="1100" b="1" dirty="0">
                <a:solidFill>
                  <a:schemeClr val="tx1"/>
                </a:solidFill>
                <a:effectLst/>
                <a:latin typeface="+mn-lt"/>
                <a:ea typeface="Times New Roman" panose="02020603050405020304" pitchFamily="18" charset="0"/>
                <a:cs typeface="Times New Roman" panose="02020603050405020304" pitchFamily="18" charset="0"/>
              </a:rPr>
              <a:t>Recueillir</a:t>
            </a:r>
            <a:r>
              <a:rPr lang="fr-FR" sz="1100" dirty="0">
                <a:solidFill>
                  <a:schemeClr val="tx1"/>
                </a:solidFill>
                <a:effectLst/>
                <a:latin typeface="+mn-lt"/>
                <a:ea typeface="Times New Roman" panose="02020603050405020304" pitchFamily="18" charset="0"/>
                <a:cs typeface="Times New Roman" panose="02020603050405020304" pitchFamily="18" charset="0"/>
              </a:rPr>
              <a:t> les propositions des élèves.</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a:t>
            </a:fld>
            <a:endParaRPr lang="fr-FR"/>
          </a:p>
        </p:txBody>
      </p:sp>
    </p:spTree>
    <p:extLst>
      <p:ext uri="{BB962C8B-B14F-4D97-AF65-F5344CB8AC3E}">
        <p14:creationId xmlns:p14="http://schemas.microsoft.com/office/powerpoint/2010/main" val="887562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Aft>
                <a:spcPts val="0"/>
              </a:spcAft>
            </a:pPr>
            <a:r>
              <a:rPr lang="fr-FR" sz="1100" b="1" dirty="0">
                <a:solidFill>
                  <a:schemeClr val="tx1"/>
                </a:solidFill>
                <a:effectLst/>
                <a:latin typeface="+mn-lt"/>
                <a:ea typeface="Times New Roman" panose="02020603050405020304" pitchFamily="18" charset="0"/>
              </a:rPr>
              <a:t>Annoncer</a:t>
            </a:r>
            <a:r>
              <a:rPr lang="fr-FR" sz="1100" dirty="0">
                <a:solidFill>
                  <a:schemeClr val="tx1"/>
                </a:solidFill>
                <a:effectLst/>
                <a:latin typeface="+mn-lt"/>
                <a:ea typeface="Times New Roman" panose="02020603050405020304" pitchFamily="18" charset="0"/>
              </a:rPr>
              <a:t> : « Voici une version possible. » </a:t>
            </a:r>
          </a:p>
          <a:p>
            <a:pPr>
              <a:spcAft>
                <a:spcPts val="0"/>
              </a:spcAft>
            </a:pPr>
            <a:endParaRPr lang="fr-FR" sz="1100" dirty="0">
              <a:solidFill>
                <a:schemeClr val="tx1"/>
              </a:solidFill>
              <a:effectLst/>
              <a:latin typeface="+mn-lt"/>
            </a:endParaRPr>
          </a:p>
          <a:p>
            <a:pPr algn="just">
              <a:lnSpc>
                <a:spcPct val="115000"/>
              </a:lnSpc>
              <a:spcAft>
                <a:spcPts val="0"/>
              </a:spcAft>
            </a:pPr>
            <a:r>
              <a:rPr lang="fr-FR" sz="11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100" dirty="0">
                <a:solidFill>
                  <a:schemeClr val="tx1"/>
                </a:solidFill>
                <a:effectLst/>
                <a:latin typeface="+mn-lt"/>
                <a:ea typeface="Times New Roman" panose="02020603050405020304" pitchFamily="18" charset="0"/>
                <a:cs typeface="Times New Roman" panose="02020603050405020304" pitchFamily="18" charset="0"/>
              </a:rPr>
              <a:t> : « Quelles sont les différences ?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u="sng" dirty="0">
                <a:solidFill>
                  <a:schemeClr val="tx1"/>
                </a:solidFill>
                <a:effectLst/>
                <a:latin typeface="+mn-lt"/>
                <a:ea typeface="Times New Roman" panose="02020603050405020304" pitchFamily="18" charset="0"/>
                <a:cs typeface="Times New Roman" panose="02020603050405020304" pitchFamily="18" charset="0"/>
              </a:rPr>
              <a:t>Réponse probable </a:t>
            </a:r>
            <a:r>
              <a:rPr lang="fr-FR" sz="1100" dirty="0">
                <a:solidFill>
                  <a:schemeClr val="tx1"/>
                </a:solidFill>
                <a:effectLst/>
                <a:latin typeface="+mn-lt"/>
                <a:ea typeface="Times New Roman" panose="02020603050405020304" pitchFamily="18" charset="0"/>
                <a:cs typeface="Times New Roman" panose="02020603050405020304" pitchFamily="18" charset="0"/>
              </a:rPr>
              <a:t>:</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Dans la version 2</a:t>
            </a:r>
            <a:r>
              <a:rPr lang="fr-FR" sz="1100" i="1" dirty="0">
                <a:solidFill>
                  <a:schemeClr val="tx1"/>
                </a:solidFill>
                <a:effectLst/>
                <a:latin typeface="+mn-lt"/>
                <a:ea typeface="Times New Roman" panose="02020603050405020304" pitchFamily="18" charset="0"/>
                <a:cs typeface="Times New Roman" panose="02020603050405020304" pitchFamily="18" charset="0"/>
              </a:rPr>
              <a:t>, depuis déjà un moment </a:t>
            </a:r>
            <a:r>
              <a:rPr lang="fr-FR" sz="1100" dirty="0">
                <a:solidFill>
                  <a:schemeClr val="tx1"/>
                </a:solidFill>
                <a:effectLst/>
                <a:latin typeface="+mn-lt"/>
                <a:ea typeface="Times New Roman" panose="02020603050405020304" pitchFamily="18" charset="0"/>
                <a:cs typeface="Times New Roman" panose="02020603050405020304" pitchFamily="18" charset="0"/>
              </a:rPr>
              <a:t>a disparu.</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Le temps n’est pas le même. Dans la première version, c’est le présent : ça se passe en même temps qu’on raconte. Dans la seconde version c’est le passé : ça se déroule dans le passé de celui qui raconte.</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b="1" dirty="0">
                <a:solidFill>
                  <a:schemeClr val="tx1"/>
                </a:solidFill>
                <a:effectLst/>
                <a:latin typeface="+mn-lt"/>
                <a:ea typeface="Times New Roman" panose="02020603050405020304" pitchFamily="18" charset="0"/>
                <a:cs typeface="Times New Roman" panose="02020603050405020304" pitchFamily="18" charset="0"/>
              </a:rPr>
              <a:t>Préciser</a:t>
            </a:r>
            <a:r>
              <a:rPr lang="fr-FR" sz="1100" dirty="0">
                <a:solidFill>
                  <a:schemeClr val="tx1"/>
                </a:solidFill>
                <a:effectLst/>
                <a:latin typeface="+mn-lt"/>
                <a:ea typeface="Times New Roman" panose="02020603050405020304" pitchFamily="18" charset="0"/>
                <a:cs typeface="Times New Roman" panose="02020603050405020304" pitchFamily="18" charset="0"/>
              </a:rPr>
              <a:t> : « Il y a une autre différence. » et </a:t>
            </a:r>
            <a:r>
              <a:rPr lang="fr-FR" sz="11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100" dirty="0">
                <a:solidFill>
                  <a:schemeClr val="tx1"/>
                </a:solidFill>
                <a:effectLst/>
                <a:latin typeface="+mn-lt"/>
                <a:ea typeface="Times New Roman" panose="02020603050405020304" pitchFamily="18" charset="0"/>
                <a:cs typeface="Times New Roman" panose="02020603050405020304" pitchFamily="18" charset="0"/>
              </a:rPr>
              <a:t> : « Quel est le déterminant employé dans le groupe du nom qui parle du chat noir ?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100" dirty="0">
                <a:solidFill>
                  <a:schemeClr val="tx1"/>
                </a:solidFill>
                <a:effectLst/>
                <a:latin typeface="+mn-lt"/>
                <a:ea typeface="Times New Roman" panose="02020603050405020304" pitchFamily="18" charset="0"/>
                <a:cs typeface="Times New Roman" panose="02020603050405020304" pitchFamily="18" charset="0"/>
              </a:rPr>
              <a:t>:</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Dans la première version, c’est un déterminant défini </a:t>
            </a:r>
            <a:r>
              <a:rPr lang="fr-FR" sz="1100" i="1" dirty="0">
                <a:solidFill>
                  <a:schemeClr val="tx1"/>
                </a:solidFill>
                <a:effectLst/>
                <a:latin typeface="+mn-lt"/>
                <a:ea typeface="Times New Roman" panose="02020603050405020304" pitchFamily="18" charset="0"/>
                <a:cs typeface="Times New Roman" panose="02020603050405020304" pitchFamily="18" charset="0"/>
              </a:rPr>
              <a:t>le</a:t>
            </a:r>
            <a:r>
              <a:rPr lang="fr-FR" sz="1100" dirty="0">
                <a:solidFill>
                  <a:schemeClr val="tx1"/>
                </a:solidFill>
                <a:effectLst/>
                <a:latin typeface="+mn-lt"/>
                <a:ea typeface="Times New Roman" panose="02020603050405020304" pitchFamily="18" charset="0"/>
                <a:cs typeface="Times New Roman" panose="02020603050405020304" pitchFamily="18" charset="0"/>
              </a:rPr>
              <a:t>, dans la seconde, c’est le déterminant indéfini </a:t>
            </a:r>
            <a:r>
              <a:rPr lang="fr-FR" sz="1100" i="1" dirty="0">
                <a:solidFill>
                  <a:schemeClr val="tx1"/>
                </a:solidFill>
                <a:effectLst/>
                <a:latin typeface="+mn-lt"/>
                <a:ea typeface="Times New Roman" panose="02020603050405020304" pitchFamily="18" charset="0"/>
                <a:cs typeface="Times New Roman" panose="02020603050405020304" pitchFamily="18" charset="0"/>
              </a:rPr>
              <a:t>un</a:t>
            </a:r>
            <a:r>
              <a:rPr lang="fr-FR" sz="1100" dirty="0">
                <a:solidFill>
                  <a:schemeClr val="tx1"/>
                </a:solidFill>
                <a:effectLst/>
                <a:latin typeface="+mn-lt"/>
                <a:ea typeface="Times New Roman" panose="02020603050405020304" pitchFamily="18" charset="0"/>
                <a:cs typeface="Times New Roman" panose="02020603050405020304" pitchFamily="18" charset="0"/>
              </a:rPr>
              <a:t>.</a:t>
            </a:r>
            <a:endParaRPr lang="fr-FR" sz="110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3</a:t>
            </a:fld>
            <a:endParaRPr lang="fr-FR"/>
          </a:p>
        </p:txBody>
      </p:sp>
    </p:spTree>
    <p:extLst>
      <p:ext uri="{BB962C8B-B14F-4D97-AF65-F5344CB8AC3E}">
        <p14:creationId xmlns:p14="http://schemas.microsoft.com/office/powerpoint/2010/main" val="44960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47236-01C0-F2A8-F45D-CA928D5F460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5FA36DC-4FEB-6060-C8F1-B955DED0BE1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B560053-7EA7-A05F-38CA-A819AFAA3303}"/>
              </a:ext>
            </a:extLst>
          </p:cNvPr>
          <p:cNvSpPr>
            <a:spLocks noGrp="1"/>
          </p:cNvSpPr>
          <p:nvPr>
            <p:ph type="body" idx="1"/>
          </p:nvPr>
        </p:nvSpPr>
        <p:spPr/>
        <p:txBody>
          <a:bodyPr/>
          <a:lstStyle/>
          <a:p>
            <a:pPr algn="just">
              <a:lnSpc>
                <a:spcPct val="115000"/>
              </a:lnSpc>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100" dirty="0">
                <a:solidFill>
                  <a:schemeClr val="tx1"/>
                </a:solidFill>
                <a:effectLst/>
                <a:latin typeface="+mn-lt"/>
                <a:ea typeface="Times New Roman" panose="02020603050405020304" pitchFamily="18" charset="0"/>
                <a:cs typeface="Times New Roman" panose="02020603050405020304" pitchFamily="18" charset="0"/>
              </a:rPr>
              <a:t> : « Quel est le déterminant qu’on attend plutôt ?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100" dirty="0">
                <a:solidFill>
                  <a:schemeClr val="tx1"/>
                </a:solidFill>
                <a:effectLst/>
                <a:latin typeface="+mn-lt"/>
                <a:ea typeface="Times New Roman" panose="02020603050405020304" pitchFamily="18" charset="0"/>
                <a:cs typeface="Times New Roman" panose="02020603050405020304" pitchFamily="18" charset="0"/>
              </a:rPr>
              <a:t>:</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On attend plutôt le déterminant </a:t>
            </a:r>
            <a:r>
              <a:rPr lang="fr-FR" sz="1100" i="1" dirty="0">
                <a:solidFill>
                  <a:schemeClr val="tx1"/>
                </a:solidFill>
                <a:effectLst/>
                <a:latin typeface="+mn-lt"/>
                <a:ea typeface="Times New Roman" panose="02020603050405020304" pitchFamily="18" charset="0"/>
                <a:cs typeface="Times New Roman" panose="02020603050405020304" pitchFamily="18" charset="0"/>
              </a:rPr>
              <a:t>un</a:t>
            </a:r>
            <a:r>
              <a:rPr lang="fr-FR" sz="1100" dirty="0">
                <a:solidFill>
                  <a:schemeClr val="tx1"/>
                </a:solidFill>
                <a:effectLst/>
                <a:latin typeface="+mn-lt"/>
                <a:ea typeface="Times New Roman" panose="02020603050405020304" pitchFamily="18" charset="0"/>
                <a:cs typeface="Times New Roman" panose="02020603050405020304" pitchFamily="18" charset="0"/>
              </a:rPr>
              <a:t> parce qu’on n’a pas encore parlé du chat.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Dans une histoire, on utilise d’abord un déterminant indéfini pour parler la première fois d’un personnage puis on utilise un déterminant défini les fois suivantes. (</a:t>
            </a:r>
            <a:r>
              <a:rPr lang="fr-FR" sz="1100" dirty="0">
                <a:solidFill>
                  <a:schemeClr val="tx1"/>
                </a:solidFill>
                <a:effectLst/>
                <a:latin typeface="+mn-lt"/>
                <a:ea typeface="Calibri" panose="020F0502020204030204" pitchFamily="34" charset="0"/>
                <a:cs typeface="Times New Roman" panose="02020603050405020304" pitchFamily="18" charset="0"/>
              </a:rPr>
              <a:t>leçon CM1-11 </a:t>
            </a:r>
            <a:r>
              <a:rPr lang="fr-FR" sz="1100" i="1" dirty="0">
                <a:solidFill>
                  <a:schemeClr val="tx1"/>
                </a:solidFill>
                <a:effectLst/>
                <a:latin typeface="+mn-lt"/>
                <a:ea typeface="Calibri" panose="020F0502020204030204" pitchFamily="34" charset="0"/>
                <a:cs typeface="Times New Roman" panose="02020603050405020304" pitchFamily="18" charset="0"/>
              </a:rPr>
              <a:t>Il y avait une fois)</a:t>
            </a:r>
            <a:endParaRPr lang="fr-FR" sz="11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56351854-F771-C859-BAE0-15BCE38CA7C1}"/>
              </a:ext>
            </a:extLst>
          </p:cNvPr>
          <p:cNvSpPr>
            <a:spLocks noGrp="1"/>
          </p:cNvSpPr>
          <p:nvPr>
            <p:ph type="sldNum" sz="quarter" idx="5"/>
          </p:nvPr>
        </p:nvSpPr>
        <p:spPr/>
        <p:txBody>
          <a:bodyPr/>
          <a:lstStyle/>
          <a:p>
            <a:fld id="{91571FDD-18B0-0B46-BB34-8FD15A7C6310}" type="slidenum">
              <a:rPr lang="fr-FR" smtClean="0"/>
              <a:t>4</a:t>
            </a:fld>
            <a:endParaRPr lang="fr-FR"/>
          </a:p>
        </p:txBody>
      </p:sp>
    </p:spTree>
    <p:extLst>
      <p:ext uri="{BB962C8B-B14F-4D97-AF65-F5344CB8AC3E}">
        <p14:creationId xmlns:p14="http://schemas.microsoft.com/office/powerpoint/2010/main" val="3880060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C9A42-0664-25A3-3B82-B56311D5E21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68F11C6-1251-E8D2-FDC3-8ED82E3D133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68D8827-3C65-EAAB-1C41-72C7055E29A1}"/>
              </a:ext>
            </a:extLst>
          </p:cNvPr>
          <p:cNvSpPr>
            <a:spLocks noGrp="1"/>
          </p:cNvSpPr>
          <p:nvPr>
            <p:ph type="body" idx="1"/>
          </p:nvPr>
        </p:nvSpPr>
        <p:spPr/>
        <p:txBody>
          <a:bodyPr/>
          <a:lstStyle/>
          <a:p>
            <a:pPr algn="just">
              <a:lnSpc>
                <a:spcPct val="115000"/>
              </a:lnSpc>
              <a:spcAft>
                <a:spcPts val="0"/>
              </a:spcAft>
            </a:pPr>
            <a:r>
              <a:rPr lang="fr-FR" sz="11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100" dirty="0">
                <a:solidFill>
                  <a:schemeClr val="tx1"/>
                </a:solidFill>
                <a:effectLst/>
                <a:latin typeface="+mn-lt"/>
                <a:ea typeface="Times New Roman" panose="02020603050405020304" pitchFamily="18" charset="0"/>
                <a:cs typeface="Times New Roman" panose="02020603050405020304" pitchFamily="18" charset="0"/>
              </a:rPr>
              <a:t> : « Quelle est la version que vous préférez en tant que lecteur ? Pourquoi ?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u="sng" dirty="0">
                <a:solidFill>
                  <a:schemeClr val="tx1"/>
                </a:solidFill>
                <a:effectLst/>
                <a:latin typeface="+mn-lt"/>
                <a:ea typeface="Times New Roman" panose="02020603050405020304" pitchFamily="18" charset="0"/>
                <a:cs typeface="Times New Roman" panose="02020603050405020304" pitchFamily="18" charset="0"/>
              </a:rPr>
              <a:t>Réponses attendues </a:t>
            </a:r>
            <a:r>
              <a:rPr lang="fr-FR" sz="1100" dirty="0">
                <a:solidFill>
                  <a:schemeClr val="tx1"/>
                </a:solidFill>
                <a:effectLst/>
                <a:latin typeface="+mn-lt"/>
                <a:ea typeface="Times New Roman" panose="02020603050405020304" pitchFamily="18" charset="0"/>
                <a:cs typeface="Times New Roman" panose="02020603050405020304" pitchFamily="18" charset="0"/>
              </a:rPr>
              <a:t>(probablement confuses)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La version 2 avec « il était une fois » est plus facile à comprendre. On a plus l’habitude. On a l’impression que l’on sait tout ce que l’on doit savoir, que l’auteur ne nous cache rien. On a vraiment l’impression d’être au début de l’histoire.</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On a moins l’habitude de la version 1. On ne dirait pas le début d’une histoire. On a l’impression qu’on arrive au milieu de l’histoire, comme si on arrivait au milieu du film, qu’il s’est déjà passé des choses que l’auteur ne nous a pas racontées. L’auteur fait comme si on connaissait déjà le personnage du chat, alors qu’on ne le connait pas. C’est moins confortable pour le lecteur.</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Mais par contre, cette version est plus « vivante », on y croit plus…</a:t>
            </a:r>
            <a:endParaRPr lang="fr-FR" sz="110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EFCA4280-89EE-ED08-3AA2-1913FABEA16F}"/>
              </a:ext>
            </a:extLst>
          </p:cNvPr>
          <p:cNvSpPr>
            <a:spLocks noGrp="1"/>
          </p:cNvSpPr>
          <p:nvPr>
            <p:ph type="sldNum" sz="quarter" idx="5"/>
          </p:nvPr>
        </p:nvSpPr>
        <p:spPr/>
        <p:txBody>
          <a:bodyPr/>
          <a:lstStyle/>
          <a:p>
            <a:fld id="{91571FDD-18B0-0B46-BB34-8FD15A7C6310}" type="slidenum">
              <a:rPr lang="fr-FR" smtClean="0"/>
              <a:t>5</a:t>
            </a:fld>
            <a:endParaRPr lang="fr-FR"/>
          </a:p>
        </p:txBody>
      </p:sp>
    </p:spTree>
    <p:extLst>
      <p:ext uri="{BB962C8B-B14F-4D97-AF65-F5344CB8AC3E}">
        <p14:creationId xmlns:p14="http://schemas.microsoft.com/office/powerpoint/2010/main" val="1381600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DF93F-D6B9-501A-F2AA-A0588154C7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34317D9-176E-9CCD-A2C3-6CE462FAEB6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CDF0F38-FCB5-8079-63FA-1D573E6263B6}"/>
              </a:ext>
            </a:extLst>
          </p:cNvPr>
          <p:cNvSpPr>
            <a:spLocks noGrp="1"/>
          </p:cNvSpPr>
          <p:nvPr>
            <p:ph type="body" idx="1"/>
          </p:nvPr>
        </p:nvSpPr>
        <p:spPr/>
        <p:txBody>
          <a:bodyPr/>
          <a:lstStyle/>
          <a:p>
            <a:pPr algn="just">
              <a:lnSpc>
                <a:spcPct val="115000"/>
              </a:lnSpc>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 </a:t>
            </a:r>
            <a:r>
              <a:rPr lang="fr-FR" sz="1100" b="1" dirty="0">
                <a:solidFill>
                  <a:schemeClr val="tx1"/>
                </a:solidFill>
                <a:effectLst/>
                <a:latin typeface="+mn-lt"/>
                <a:ea typeface="Times New Roman" panose="02020603050405020304" pitchFamily="18" charset="0"/>
                <a:cs typeface="Times New Roman" panose="02020603050405020304" pitchFamily="18" charset="0"/>
              </a:rPr>
              <a:t>Expliquer</a:t>
            </a:r>
            <a:r>
              <a:rPr lang="fr-FR" sz="1100" dirty="0">
                <a:solidFill>
                  <a:schemeClr val="tx1"/>
                </a:solidFill>
                <a:effectLst/>
                <a:latin typeface="+mn-lt"/>
                <a:ea typeface="Times New Roman" panose="02020603050405020304" pitchFamily="18" charset="0"/>
                <a:cs typeface="Times New Roman" panose="02020603050405020304" pitchFamily="18" charset="0"/>
              </a:rPr>
              <a:t> : « Parfois, celui qui raconte l’histoire fait comme si le lecteur connaissait déjà les personnages, les lieux… [faire remarquer le passage de « la terrasse » à « une terrasse »]. Il raconte comme si ça se passait sous les yeux du lecteur.</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Le lecteur a alors l’impression d’arriver au milieu de l’histoire. C’est alors plus difficile pour lui de comprendre l’histoire s’il arrive au milieu. »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b="1" dirty="0">
                <a:solidFill>
                  <a:schemeClr val="tx1"/>
                </a:solidFill>
                <a:effectLst/>
                <a:latin typeface="+mn-lt"/>
                <a:ea typeface="Times New Roman" panose="02020603050405020304" pitchFamily="18" charset="0"/>
                <a:cs typeface="Times New Roman" panose="02020603050405020304" pitchFamily="18" charset="0"/>
              </a:rPr>
              <a:t>Annoncer</a:t>
            </a:r>
            <a:r>
              <a:rPr lang="fr-FR" sz="1100" dirty="0">
                <a:solidFill>
                  <a:schemeClr val="tx1"/>
                </a:solidFill>
                <a:effectLst/>
                <a:latin typeface="+mn-lt"/>
                <a:ea typeface="Times New Roman" panose="02020603050405020304" pitchFamily="18" charset="0"/>
                <a:cs typeface="Times New Roman" panose="02020603050405020304" pitchFamily="18" charset="0"/>
              </a:rPr>
              <a:t> : « Aujourd’hui, on va voir comment les auteurs s’y prennent pour commencer une histoire et comment le lecteur doit s’y prendre pour comprendre cette histoire.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8734A184-B8DB-288C-F4B3-9D8EF06431CA}"/>
              </a:ext>
            </a:extLst>
          </p:cNvPr>
          <p:cNvSpPr>
            <a:spLocks noGrp="1"/>
          </p:cNvSpPr>
          <p:nvPr>
            <p:ph type="sldNum" sz="quarter" idx="5"/>
          </p:nvPr>
        </p:nvSpPr>
        <p:spPr/>
        <p:txBody>
          <a:bodyPr/>
          <a:lstStyle/>
          <a:p>
            <a:fld id="{91571FDD-18B0-0B46-BB34-8FD15A7C6310}" type="slidenum">
              <a:rPr lang="fr-FR" smtClean="0"/>
              <a:t>6</a:t>
            </a:fld>
            <a:endParaRPr lang="fr-FR"/>
          </a:p>
        </p:txBody>
      </p:sp>
    </p:spTree>
    <p:extLst>
      <p:ext uri="{BB962C8B-B14F-4D97-AF65-F5344CB8AC3E}">
        <p14:creationId xmlns:p14="http://schemas.microsoft.com/office/powerpoint/2010/main" val="3621181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100" b="1" dirty="0">
                <a:solidFill>
                  <a:schemeClr val="tx1"/>
                </a:solidFill>
                <a:latin typeface="+mn-lt"/>
              </a:rPr>
              <a:t>PHASE 2 – </a:t>
            </a:r>
            <a:r>
              <a:rPr lang="fr-FR" sz="1100" b="1" i="1" dirty="0">
                <a:solidFill>
                  <a:schemeClr val="tx1"/>
                </a:solidFill>
                <a:latin typeface="+mn-lt"/>
              </a:rPr>
              <a:t>Classement</a:t>
            </a:r>
            <a:r>
              <a:rPr lang="fr-FR" sz="1100" b="1" dirty="0">
                <a:solidFill>
                  <a:schemeClr val="tx1"/>
                </a:solidFill>
                <a:latin typeface="+mn-lt"/>
              </a:rPr>
              <a:t> - </a:t>
            </a:r>
            <a:r>
              <a:rPr lang="fr-FR" sz="1100" b="1" dirty="0">
                <a:solidFill>
                  <a:schemeClr val="tx1"/>
                </a:solidFill>
                <a:effectLst/>
                <a:latin typeface="+mn-lt"/>
                <a:ea typeface="Times New Roman" panose="02020603050405020304" pitchFamily="18" charset="0"/>
              </a:rPr>
              <a:t>Identifier les indices d’un début ordinaire et d’un début </a:t>
            </a:r>
            <a:r>
              <a:rPr lang="fr-FR" sz="1100" b="1" i="1" dirty="0">
                <a:solidFill>
                  <a:schemeClr val="tx1"/>
                </a:solidFill>
                <a:effectLst/>
                <a:latin typeface="+mn-lt"/>
                <a:ea typeface="Times New Roman" panose="02020603050405020304" pitchFamily="18" charset="0"/>
              </a:rPr>
              <a:t>in </a:t>
            </a:r>
            <a:r>
              <a:rPr lang="fr-FR" sz="1100" b="1" i="1" dirty="0" err="1">
                <a:solidFill>
                  <a:schemeClr val="tx1"/>
                </a:solidFill>
                <a:effectLst/>
                <a:latin typeface="+mn-lt"/>
                <a:ea typeface="Times New Roman" panose="02020603050405020304" pitchFamily="18" charset="0"/>
              </a:rPr>
              <a:t>medias</a:t>
            </a:r>
            <a:r>
              <a:rPr lang="fr-FR" sz="1100" b="1" i="1" dirty="0">
                <a:solidFill>
                  <a:schemeClr val="tx1"/>
                </a:solidFill>
                <a:effectLst/>
                <a:latin typeface="+mn-lt"/>
                <a:ea typeface="Times New Roman" panose="02020603050405020304" pitchFamily="18" charset="0"/>
              </a:rPr>
              <a:t> </a:t>
            </a:r>
            <a:r>
              <a:rPr lang="fr-FR" sz="1100" b="1" i="1" dirty="0" err="1">
                <a:solidFill>
                  <a:schemeClr val="tx1"/>
                </a:solidFill>
                <a:effectLst/>
                <a:latin typeface="+mn-lt"/>
                <a:ea typeface="Times New Roman" panose="02020603050405020304" pitchFamily="18" charset="0"/>
              </a:rPr>
              <a:t>res</a:t>
            </a:r>
            <a:r>
              <a:rPr lang="fr-FR" sz="1100" b="1" i="1" dirty="0">
                <a:solidFill>
                  <a:schemeClr val="tx1"/>
                </a:solidFill>
                <a:effectLst/>
                <a:latin typeface="+mn-lt"/>
                <a:ea typeface="Times New Roman" panose="02020603050405020304" pitchFamily="18" charset="0"/>
              </a:rPr>
              <a:t> </a:t>
            </a:r>
            <a:r>
              <a:rPr lang="fr-FR" sz="1100" b="1" dirty="0">
                <a:solidFill>
                  <a:schemeClr val="tx1"/>
                </a:solidFill>
                <a:effectLst/>
                <a:latin typeface="+mn-lt"/>
                <a:ea typeface="Times New Roman" panose="02020603050405020304" pitchFamily="18" charset="0"/>
              </a:rPr>
              <a:t>(au milieu de l’intrigue)</a:t>
            </a:r>
            <a:r>
              <a:rPr lang="fr-FR" sz="1100" dirty="0">
                <a:solidFill>
                  <a:schemeClr val="tx1"/>
                </a:solidFill>
                <a:effectLst/>
                <a:latin typeface="+mn-lt"/>
              </a:rPr>
              <a:t> </a:t>
            </a:r>
          </a:p>
          <a:p>
            <a:endParaRPr lang="fr-FR" sz="1100" dirty="0">
              <a:solidFill>
                <a:schemeClr val="tx1"/>
              </a:solidFill>
              <a:effectLst/>
              <a:latin typeface="+mn-lt"/>
            </a:endParaRPr>
          </a:p>
          <a:p>
            <a:r>
              <a:rPr lang="fr-FR" sz="1100" b="1" dirty="0">
                <a:solidFill>
                  <a:schemeClr val="tx1"/>
                </a:solidFill>
                <a:effectLst/>
                <a:latin typeface="+mn-lt"/>
                <a:ea typeface="Calibri" panose="020F0502020204030204" pitchFamily="34" charset="0"/>
              </a:rPr>
              <a:t>Donner les consignes </a:t>
            </a:r>
            <a:r>
              <a:rPr lang="fr-FR" sz="1100" dirty="0">
                <a:solidFill>
                  <a:schemeClr val="tx1"/>
                </a:solidFill>
                <a:effectLst/>
                <a:latin typeface="+mn-lt"/>
                <a:ea typeface="Calibri" panose="020F0502020204030204" pitchFamily="34" charset="0"/>
              </a:rPr>
              <a:t>: « Classons collectivement ces débuts de récit selon que celui qui raconte présente les personnages et les lieux ou qu’il fait comme si le lecteur connaissait déjà les personnages et les lieux. Justifions et soulignons les mots qui nous aident pour faire ce classement. »</a:t>
            </a:r>
            <a:r>
              <a:rPr lang="fr-FR" sz="1100" dirty="0">
                <a:solidFill>
                  <a:schemeClr val="tx1"/>
                </a:solidFill>
                <a:effectLst/>
                <a:latin typeface="+mn-lt"/>
              </a:rPr>
              <a:t> </a:t>
            </a:r>
            <a:endParaRPr lang="fr-FR" sz="11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7</a:t>
            </a:fld>
            <a:endParaRPr lang="fr-FR"/>
          </a:p>
        </p:txBody>
      </p:sp>
    </p:spTree>
    <p:extLst>
      <p:ext uri="{BB962C8B-B14F-4D97-AF65-F5344CB8AC3E}">
        <p14:creationId xmlns:p14="http://schemas.microsoft.com/office/powerpoint/2010/main" val="2474494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9C6B1-92FE-F84B-2E90-80670F73EA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A270D42-6D04-3655-C2FE-A2F110152FE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E3D7DE9-129E-B7BE-AEF3-D390E7352D5A}"/>
              </a:ext>
            </a:extLst>
          </p:cNvPr>
          <p:cNvSpPr>
            <a:spLocks noGrp="1"/>
          </p:cNvSpPr>
          <p:nvPr>
            <p:ph type="body" idx="1"/>
          </p:nvPr>
        </p:nvSpPr>
        <p:spPr/>
        <p:txBody>
          <a:bodyPr/>
          <a:lstStyle/>
          <a:p>
            <a:pPr>
              <a:lnSpc>
                <a:spcPct val="115000"/>
              </a:lnSpc>
              <a:spcAft>
                <a:spcPts val="0"/>
              </a:spcAft>
            </a:pPr>
            <a:r>
              <a:rPr lang="fr-FR" sz="11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100" dirty="0">
                <a:solidFill>
                  <a:schemeClr val="tx1"/>
                </a:solidFill>
                <a:effectLst/>
                <a:latin typeface="+mn-lt"/>
                <a:ea typeface="Times New Roman" panose="02020603050405020304" pitchFamily="18" charset="0"/>
                <a:cs typeface="Times New Roman" panose="02020603050405020304" pitchFamily="18" charset="0"/>
              </a:rPr>
              <a:t> : « A-t-on l’impression de rentrer au début de l’histoire ou au milieu de l’histoire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Celui qui raconte présente-t-il les personnages et les lieux ou fait-il comme si le lecteur les connaissait ?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r>
              <a:rPr lang="fr-FR" sz="11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100" dirty="0">
                <a:solidFill>
                  <a:schemeClr val="tx1"/>
                </a:solidFill>
                <a:effectLst/>
                <a:latin typeface="+mn-lt"/>
                <a:ea typeface="Times New Roman" panose="02020603050405020304" pitchFamily="18" charset="0"/>
                <a:cs typeface="Times New Roman" panose="02020603050405020304" pitchFamily="18" charset="0"/>
              </a:rPr>
              <a:t>:</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Pour les personnages, on a juste le nom. Celui qui raconte ne les présente pas. Il fait comme si on les connaissait.</a:t>
            </a:r>
          </a:p>
          <a:p>
            <a:pPr algn="just">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Pour les grands sapins et le pont,  il y a des déterminants définis (</a:t>
            </a:r>
            <a:r>
              <a:rPr lang="fr-FR" sz="1100" i="1" dirty="0">
                <a:solidFill>
                  <a:schemeClr val="tx1"/>
                </a:solidFill>
                <a:effectLst/>
                <a:latin typeface="+mn-lt"/>
                <a:ea typeface="Calibri" panose="020F0502020204030204" pitchFamily="34" charset="0"/>
                <a:cs typeface="Times New Roman" panose="02020603050405020304" pitchFamily="18" charset="0"/>
              </a:rPr>
              <a:t>aux</a:t>
            </a:r>
            <a:r>
              <a:rPr lang="fr-FR" sz="1100" dirty="0">
                <a:solidFill>
                  <a:schemeClr val="tx1"/>
                </a:solidFill>
                <a:effectLst/>
                <a:latin typeface="+mn-lt"/>
                <a:ea typeface="Calibri" panose="020F0502020204030204" pitchFamily="34" charset="0"/>
                <a:cs typeface="Times New Roman" panose="02020603050405020304" pitchFamily="18" charset="0"/>
              </a:rPr>
              <a:t> = à + les, </a:t>
            </a:r>
            <a:r>
              <a:rPr lang="fr-FR" sz="1100" i="1" dirty="0">
                <a:solidFill>
                  <a:schemeClr val="tx1"/>
                </a:solidFill>
                <a:effectLst/>
                <a:latin typeface="+mn-lt"/>
                <a:ea typeface="Calibri" panose="020F0502020204030204" pitchFamily="34" charset="0"/>
                <a:cs typeface="Times New Roman" panose="02020603050405020304" pitchFamily="18" charset="0"/>
              </a:rPr>
              <a:t>le</a:t>
            </a:r>
            <a:r>
              <a:rPr lang="fr-FR" sz="1100" dirty="0">
                <a:solidFill>
                  <a:schemeClr val="tx1"/>
                </a:solidFill>
                <a:effectLst/>
                <a:latin typeface="+mn-lt"/>
                <a:ea typeface="Calibri" panose="020F0502020204030204" pitchFamily="34" charset="0"/>
                <a:cs typeface="Times New Roman" panose="02020603050405020304" pitchFamily="18" charset="0"/>
              </a:rPr>
              <a:t>). Celui qui raconte fait comme si on connaissait déjà ces lieux, cet endroit avec des grands sapins et ce petit pont. Sinon, ça serait écrit : </a:t>
            </a:r>
            <a:r>
              <a:rPr lang="fr-FR" sz="1100" i="1" dirty="0">
                <a:solidFill>
                  <a:schemeClr val="tx1"/>
                </a:solidFill>
                <a:effectLst/>
                <a:latin typeface="+mn-lt"/>
                <a:ea typeface="Calibri" panose="020F0502020204030204" pitchFamily="34" charset="0"/>
                <a:cs typeface="Times New Roman" panose="02020603050405020304" pitchFamily="18" charset="0"/>
              </a:rPr>
              <a:t>Il pédale jusqu’</a:t>
            </a:r>
            <a:r>
              <a:rPr lang="fr-FR" sz="1100" i="1" u="sng" dirty="0">
                <a:solidFill>
                  <a:schemeClr val="tx1"/>
                </a:solidFill>
                <a:effectLst/>
                <a:latin typeface="+mn-lt"/>
                <a:ea typeface="Calibri" panose="020F0502020204030204" pitchFamily="34" charset="0"/>
                <a:cs typeface="Times New Roman" panose="02020603050405020304" pitchFamily="18" charset="0"/>
              </a:rPr>
              <a:t>à des</a:t>
            </a:r>
            <a:r>
              <a:rPr lang="fr-FR" sz="1100" i="1" dirty="0">
                <a:solidFill>
                  <a:schemeClr val="tx1"/>
                </a:solidFill>
                <a:effectLst/>
                <a:latin typeface="+mn-lt"/>
                <a:ea typeface="Calibri" panose="020F0502020204030204" pitchFamily="34" charset="0"/>
                <a:cs typeface="Times New Roman" panose="02020603050405020304" pitchFamily="18" charset="0"/>
              </a:rPr>
              <a:t> grands sapins…. Sur </a:t>
            </a:r>
            <a:r>
              <a:rPr lang="fr-FR" sz="1100" i="1" u="sng" dirty="0">
                <a:solidFill>
                  <a:schemeClr val="tx1"/>
                </a:solidFill>
                <a:effectLst/>
                <a:latin typeface="+mn-lt"/>
                <a:ea typeface="Calibri" panose="020F0502020204030204" pitchFamily="34" charset="0"/>
                <a:cs typeface="Times New Roman" panose="02020603050405020304" pitchFamily="18" charset="0"/>
              </a:rPr>
              <a:t>un</a:t>
            </a:r>
            <a:r>
              <a:rPr lang="fr-FR" sz="1100" i="1" dirty="0">
                <a:solidFill>
                  <a:schemeClr val="tx1"/>
                </a:solidFill>
                <a:effectLst/>
                <a:latin typeface="+mn-lt"/>
                <a:ea typeface="Calibri" panose="020F0502020204030204" pitchFamily="34" charset="0"/>
                <a:cs typeface="Times New Roman" panose="02020603050405020304" pitchFamily="18" charset="0"/>
              </a:rPr>
              <a:t> petit pont,…</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Les verbes sont au présent. Ça se passe en même temps qu’on le raconte. Celui qui raconte</a:t>
            </a:r>
            <a:r>
              <a:rPr lang="fr-FR" sz="1100" dirty="0">
                <a:solidFill>
                  <a:schemeClr val="tx1"/>
                </a:solidFill>
                <a:effectLst/>
                <a:latin typeface="+mn-lt"/>
                <a:ea typeface="Times New Roman" panose="02020603050405020304" pitchFamily="18" charset="0"/>
                <a:cs typeface="Times New Roman" panose="02020603050405020304" pitchFamily="18" charset="0"/>
              </a:rPr>
              <a:t> raconte comme si ça se passait sous les yeux du lecteur.</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On a vraiment l’impression de rentrer au milieu de l’histoire</a:t>
            </a:r>
            <a:r>
              <a:rPr lang="fr-FR" sz="1100" i="1" dirty="0">
                <a:solidFill>
                  <a:schemeClr val="tx1"/>
                </a:solidFill>
                <a:effectLst/>
                <a:latin typeface="+mn-lt"/>
                <a:ea typeface="Calibri" panose="020F0502020204030204" pitchFamily="34" charset="0"/>
                <a:cs typeface="Times New Roman" panose="02020603050405020304" pitchFamily="18" charset="0"/>
              </a:rPr>
              <a:t>. </a:t>
            </a:r>
            <a:r>
              <a:rPr lang="fr-FR" sz="1100" dirty="0">
                <a:solidFill>
                  <a:schemeClr val="tx1"/>
                </a:solidFill>
                <a:effectLst/>
                <a:latin typeface="+mn-lt"/>
                <a:ea typeface="Calibri" panose="020F0502020204030204" pitchFamily="34" charset="0"/>
                <a:cs typeface="Times New Roman" panose="02020603050405020304" pitchFamily="18" charset="0"/>
              </a:rPr>
              <a:t>On est tout de suite dans la tête du personnage ou dans ce qu’il fait.</a:t>
            </a:r>
          </a:p>
          <a:p>
            <a:endParaRPr lang="fr-FR" dirty="0"/>
          </a:p>
        </p:txBody>
      </p:sp>
      <p:sp>
        <p:nvSpPr>
          <p:cNvPr id="4" name="Espace réservé du numéro de diapositive 3">
            <a:extLst>
              <a:ext uri="{FF2B5EF4-FFF2-40B4-BE49-F238E27FC236}">
                <a16:creationId xmlns:a16="http://schemas.microsoft.com/office/drawing/2014/main" id="{9EDADE47-8D05-9C17-F2B1-7C190AAFA691}"/>
              </a:ext>
            </a:extLst>
          </p:cNvPr>
          <p:cNvSpPr>
            <a:spLocks noGrp="1"/>
          </p:cNvSpPr>
          <p:nvPr>
            <p:ph type="sldNum" sz="quarter" idx="5"/>
          </p:nvPr>
        </p:nvSpPr>
        <p:spPr/>
        <p:txBody>
          <a:bodyPr/>
          <a:lstStyle/>
          <a:p>
            <a:fld id="{91571FDD-18B0-0B46-BB34-8FD15A7C6310}" type="slidenum">
              <a:rPr lang="fr-FR" smtClean="0"/>
              <a:t>8</a:t>
            </a:fld>
            <a:endParaRPr lang="fr-FR"/>
          </a:p>
        </p:txBody>
      </p:sp>
    </p:spTree>
    <p:extLst>
      <p:ext uri="{BB962C8B-B14F-4D97-AF65-F5344CB8AC3E}">
        <p14:creationId xmlns:p14="http://schemas.microsoft.com/office/powerpoint/2010/main" val="1605050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02B21-368E-FAA9-AFB2-0AC6512CAB1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954D470-B5E5-5C8D-76DF-3F61493E5E6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B158F91-C785-6F7F-32EC-E331EF392FCD}"/>
              </a:ext>
            </a:extLst>
          </p:cNvPr>
          <p:cNvSpPr>
            <a:spLocks noGrp="1"/>
          </p:cNvSpPr>
          <p:nvPr>
            <p:ph type="body" idx="1"/>
          </p:nvPr>
        </p:nvSpPr>
        <p:spPr/>
        <p:txBody>
          <a:bodyPr/>
          <a:lstStyle/>
          <a:p>
            <a:pPr>
              <a:lnSpc>
                <a:spcPct val="115000"/>
              </a:lnSpc>
              <a:spcBef>
                <a:spcPts val="0"/>
              </a:spcBef>
              <a:spcAft>
                <a:spcPts val="0"/>
              </a:spcAft>
            </a:pPr>
            <a:r>
              <a:rPr lang="fr-FR" sz="11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100" dirty="0">
                <a:solidFill>
                  <a:schemeClr val="tx1"/>
                </a:solidFill>
                <a:effectLst/>
                <a:latin typeface="+mn-lt"/>
                <a:ea typeface="Times New Roman" panose="02020603050405020304" pitchFamily="18" charset="0"/>
                <a:cs typeface="Times New Roman" panose="02020603050405020304" pitchFamily="18" charset="0"/>
              </a:rPr>
              <a:t> : « A-t-on l’impression de rentrer au début de l’histoire ou au milieu de l’histoire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Bef>
                <a:spcPts val="0"/>
              </a:spcBef>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Celui qui raconte présente-t-il les personnages et les lieux ou fait-il comme si le lecteur les connaissait ?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Bef>
                <a:spcPts val="0"/>
              </a:spcBef>
              <a:spcAft>
                <a:spcPts val="0"/>
              </a:spcAft>
            </a:pPr>
            <a:r>
              <a:rPr lang="fr-FR" sz="1100" dirty="0">
                <a:solidFill>
                  <a:schemeClr val="tx1"/>
                </a:solidFill>
                <a:effectLst/>
                <a:latin typeface="+mn-lt"/>
                <a:ea typeface="Times New Roman" panose="02020603050405020304" pitchFamily="18" charset="0"/>
                <a:cs typeface="Times New Roman" panose="02020603050405020304" pitchFamily="18" charset="0"/>
              </a:rPr>
              <a:t> </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Quand on parle pour la première fois des deux lapins, on utilise un déterminant indéfini (</a:t>
            </a:r>
            <a:r>
              <a:rPr lang="fr-FR" sz="1100" i="1" dirty="0">
                <a:solidFill>
                  <a:schemeClr val="tx1"/>
                </a:solidFill>
                <a:effectLst/>
                <a:latin typeface="+mn-lt"/>
                <a:ea typeface="Calibri" panose="020F0502020204030204" pitchFamily="34" charset="0"/>
                <a:cs typeface="Times New Roman" panose="02020603050405020304" pitchFamily="18" charset="0"/>
              </a:rPr>
              <a:t>un</a:t>
            </a:r>
            <a:r>
              <a:rPr lang="fr-FR" sz="1100" dirty="0">
                <a:solidFill>
                  <a:schemeClr val="tx1"/>
                </a:solidFill>
                <a:effectLst/>
                <a:latin typeface="+mn-lt"/>
                <a:ea typeface="Calibri" panose="020F0502020204030204" pitchFamily="34" charset="0"/>
                <a:cs typeface="Times New Roman" panose="02020603050405020304" pitchFamily="18" charset="0"/>
              </a:rPr>
              <a:t>), puis ensuite, une fois qu’on les connait, on utilise un déterminant défini (</a:t>
            </a:r>
            <a:r>
              <a:rPr lang="fr-FR" sz="1100" i="1" dirty="0">
                <a:solidFill>
                  <a:schemeClr val="tx1"/>
                </a:solidFill>
                <a:effectLst/>
                <a:latin typeface="+mn-lt"/>
                <a:ea typeface="Calibri" panose="020F0502020204030204" pitchFamily="34" charset="0"/>
                <a:cs typeface="Times New Roman" panose="02020603050405020304" pitchFamily="18" charset="0"/>
              </a:rPr>
              <a:t>le</a:t>
            </a:r>
            <a:r>
              <a:rPr lang="fr-FR" sz="11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Bef>
                <a:spcPts val="0"/>
              </a:spcBef>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Les personnages sont bien présentés, on a beaucoup d’informations :  on connait la couleur des lapins, on sait qu’ils sont gentils (au moins au début).</a:t>
            </a:r>
          </a:p>
          <a:p>
            <a:pPr algn="just">
              <a:lnSpc>
                <a:spcPct val="115000"/>
              </a:lnSpc>
              <a:spcBef>
                <a:spcPts val="0"/>
              </a:spcBef>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Les verbes sont au passé. Ça se passe avant qu’on le raconte.</a:t>
            </a:r>
          </a:p>
          <a:p>
            <a:pPr algn="just">
              <a:lnSpc>
                <a:spcPct val="115000"/>
              </a:lnSpc>
              <a:spcBef>
                <a:spcPts val="0"/>
              </a:spcBef>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On a vraiment l’impression de rentrer au début de l’histoire.</a:t>
            </a:r>
          </a:p>
          <a:p>
            <a:pPr algn="just">
              <a:lnSpc>
                <a:spcPct val="115000"/>
              </a:lnSpc>
              <a:spcBef>
                <a:spcPts val="0"/>
              </a:spcBef>
              <a:spcAft>
                <a:spcPts val="0"/>
              </a:spcAft>
            </a:pPr>
            <a:endParaRPr lang="fr-FR" sz="1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lang="fr-FR" sz="1100" b="1" dirty="0">
                <a:solidFill>
                  <a:schemeClr val="tx1"/>
                </a:solidFill>
                <a:effectLst/>
                <a:latin typeface="+mn-lt"/>
                <a:ea typeface="Calibri" panose="020F0502020204030204" pitchFamily="34" charset="0"/>
                <a:cs typeface="Times New Roman" panose="02020603050405020304" pitchFamily="18" charset="0"/>
              </a:rPr>
              <a:t>Demander</a:t>
            </a:r>
            <a:r>
              <a:rPr lang="fr-FR" sz="1100" dirty="0">
                <a:solidFill>
                  <a:schemeClr val="tx1"/>
                </a:solidFill>
                <a:effectLst/>
                <a:latin typeface="+mn-lt"/>
                <a:ea typeface="Calibri" panose="020F0502020204030204" pitchFamily="34" charset="0"/>
                <a:cs typeface="Times New Roman" panose="02020603050405020304" pitchFamily="18" charset="0"/>
              </a:rPr>
              <a:t> : « À quoi reconnait-on un récit où on a l’impression de rentrer au début de l’histoire et un récit où on a l’impression de rentrer au milieu de l’histoire ? »</a:t>
            </a:r>
          </a:p>
          <a:p>
            <a:pPr marL="0" marR="0" lvl="0" indent="0" algn="just" defTabSz="914400" rtl="0" eaLnBrk="1" fontAlgn="auto" latinLnBrk="0" hangingPunct="1">
              <a:lnSpc>
                <a:spcPct val="115000"/>
              </a:lnSpc>
              <a:spcBef>
                <a:spcPts val="0"/>
              </a:spcBef>
              <a:spcAft>
                <a:spcPts val="0"/>
              </a:spcAft>
              <a:buClrTx/>
              <a:buSzTx/>
              <a:buFontTx/>
              <a:buNone/>
              <a:tabLst/>
              <a:defRPr/>
            </a:pPr>
            <a:r>
              <a:rPr lang="fr-FR" sz="11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just" defTabSz="914400" rtl="0" eaLnBrk="1" fontAlgn="auto" latinLnBrk="0" hangingPunct="1">
              <a:lnSpc>
                <a:spcPct val="115000"/>
              </a:lnSpc>
              <a:spcBef>
                <a:spcPts val="0"/>
              </a:spcBef>
              <a:spcAft>
                <a:spcPts val="0"/>
              </a:spcAft>
              <a:buClrTx/>
              <a:buSzTx/>
              <a:buFontTx/>
              <a:buNone/>
              <a:tabLst/>
              <a:defRPr/>
            </a:pPr>
            <a:r>
              <a:rPr lang="fr-FR" sz="1100" dirty="0">
                <a:solidFill>
                  <a:schemeClr val="tx1"/>
                </a:solidFill>
                <a:effectLst/>
                <a:latin typeface="+mn-lt"/>
                <a:ea typeface="Calibri" panose="020F0502020204030204" pitchFamily="34" charset="0"/>
                <a:cs typeface="Times New Roman" panose="02020603050405020304" pitchFamily="18" charset="0"/>
              </a:rPr>
              <a:t>[Voir diapositive suivante]</a:t>
            </a:r>
          </a:p>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F8AB44E6-619E-F9B4-28E6-1E223DA394EE}"/>
              </a:ext>
            </a:extLst>
          </p:cNvPr>
          <p:cNvSpPr>
            <a:spLocks noGrp="1"/>
          </p:cNvSpPr>
          <p:nvPr>
            <p:ph type="sldNum" sz="quarter" idx="5"/>
          </p:nvPr>
        </p:nvSpPr>
        <p:spPr/>
        <p:txBody>
          <a:bodyPr/>
          <a:lstStyle/>
          <a:p>
            <a:fld id="{91571FDD-18B0-0B46-BB34-8FD15A7C6310}" type="slidenum">
              <a:rPr lang="fr-FR" smtClean="0"/>
              <a:t>9</a:t>
            </a:fld>
            <a:endParaRPr lang="fr-FR"/>
          </a:p>
        </p:txBody>
      </p:sp>
    </p:spTree>
    <p:extLst>
      <p:ext uri="{BB962C8B-B14F-4D97-AF65-F5344CB8AC3E}">
        <p14:creationId xmlns:p14="http://schemas.microsoft.com/office/powerpoint/2010/main" val="3347777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37869-248A-FC7C-B8C6-F290E8C5503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AC17A90-DAFA-6AFE-6C90-0B14B872920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6F86D7B-9BBE-8837-BDF3-00E8AB94135F}"/>
              </a:ext>
            </a:extLst>
          </p:cNvPr>
          <p:cNvSpPr>
            <a:spLocks noGrp="1"/>
          </p:cNvSpPr>
          <p:nvPr>
            <p:ph type="body" idx="1"/>
          </p:nvPr>
        </p:nvSpPr>
        <p:spPr/>
        <p:txBody>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lang="fr-FR" sz="1100" b="1" dirty="0">
                <a:solidFill>
                  <a:schemeClr val="tx1"/>
                </a:solidFill>
                <a:effectLst/>
                <a:latin typeface="+mn-lt"/>
                <a:ea typeface="Calibri" panose="020F0502020204030204" pitchFamily="34" charset="0"/>
                <a:cs typeface="Times New Roman" panose="02020603050405020304" pitchFamily="18" charset="0"/>
              </a:rPr>
              <a:t>Distribuer</a:t>
            </a:r>
            <a:r>
              <a:rPr lang="fr-FR" sz="1100" dirty="0">
                <a:solidFill>
                  <a:schemeClr val="tx1"/>
                </a:solidFill>
                <a:effectLst/>
                <a:latin typeface="+mn-lt"/>
                <a:ea typeface="Calibri" panose="020F0502020204030204" pitchFamily="34" charset="0"/>
                <a:cs typeface="Times New Roman" panose="02020603050405020304" pitchFamily="18" charset="0"/>
              </a:rPr>
              <a:t> les textes 3, 4, 5 et 6 et le tableau vide suivants (cf. </a:t>
            </a:r>
            <a:r>
              <a:rPr lang="fr-FR" sz="1100" i="1" dirty="0">
                <a:solidFill>
                  <a:schemeClr val="tx1"/>
                </a:solidFill>
                <a:effectLst/>
                <a:latin typeface="+mn-lt"/>
                <a:ea typeface="Calibri" panose="020F0502020204030204" pitchFamily="34" charset="0"/>
                <a:cs typeface="Times New Roman" panose="02020603050405020304" pitchFamily="18" charset="0"/>
              </a:rPr>
              <a:t>Fiche photocopiable</a:t>
            </a:r>
            <a:r>
              <a:rPr lang="fr-FR" sz="1100" dirty="0">
                <a:solidFill>
                  <a:schemeClr val="tx1"/>
                </a:solidFill>
                <a:effectLst/>
                <a:latin typeface="+mn-lt"/>
                <a:ea typeface="Calibri" panose="020F0502020204030204" pitchFamily="34" charset="0"/>
                <a:cs typeface="Times New Roman" panose="02020603050405020304" pitchFamily="18" charset="0"/>
              </a:rPr>
              <a:t>) et </a:t>
            </a:r>
            <a:r>
              <a:rPr lang="fr-FR" sz="1100" b="1" dirty="0">
                <a:solidFill>
                  <a:schemeClr val="tx1"/>
                </a:solidFill>
                <a:effectLst/>
                <a:latin typeface="+mn-lt"/>
                <a:ea typeface="Calibri" panose="020F0502020204030204" pitchFamily="34" charset="0"/>
                <a:cs typeface="Times New Roman" panose="02020603050405020304" pitchFamily="18" charset="0"/>
              </a:rPr>
              <a:t>donner les consignes </a:t>
            </a:r>
            <a:r>
              <a:rPr lang="fr-FR" sz="1100" dirty="0">
                <a:solidFill>
                  <a:schemeClr val="tx1"/>
                </a:solidFill>
                <a:effectLst/>
                <a:latin typeface="+mn-lt"/>
                <a:ea typeface="Calibri" panose="020F0502020204030204" pitchFamily="34" charset="0"/>
                <a:cs typeface="Times New Roman" panose="02020603050405020304" pitchFamily="18" charset="0"/>
              </a:rPr>
              <a:t>: « Classez ces débuts de récit selon que celui qui raconte présente les personnages et les lieux ou qu’il fait comme si le lecteur connaissait déjà les personnages et les lieux. Soulignez les mots qui vous aident pour faire ce classement. »</a:t>
            </a:r>
          </a:p>
          <a:p>
            <a:pPr marL="0" marR="0" lvl="0" indent="0" algn="just" defTabSz="914400" rtl="0" eaLnBrk="1" fontAlgn="auto" latinLnBrk="0" hangingPunct="1">
              <a:lnSpc>
                <a:spcPct val="115000"/>
              </a:lnSpc>
              <a:spcBef>
                <a:spcPts val="0"/>
              </a:spcBef>
              <a:spcAft>
                <a:spcPts val="0"/>
              </a:spcAft>
              <a:buClrTx/>
              <a:buSzTx/>
              <a:buFontTx/>
              <a:buNone/>
              <a:tabLst/>
              <a:defRPr/>
            </a:pPr>
            <a:r>
              <a:rPr lang="fr-FR" sz="1100" u="sng" dirty="0">
                <a:solidFill>
                  <a:schemeClr val="tx1"/>
                </a:solidFill>
                <a:effectLst/>
                <a:latin typeface="+mn-lt"/>
                <a:ea typeface="Calibri" panose="020F0502020204030204" pitchFamily="34" charset="0"/>
                <a:cs typeface="Times New Roman" panose="02020603050405020304" pitchFamily="18" charset="0"/>
              </a:rPr>
              <a:t>Résultat attendu </a:t>
            </a:r>
            <a:r>
              <a:rPr lang="fr-FR" sz="1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just" defTabSz="914400" rtl="0" eaLnBrk="1" fontAlgn="auto" latinLnBrk="0" hangingPunct="1">
              <a:lnSpc>
                <a:spcPct val="115000"/>
              </a:lnSpc>
              <a:spcBef>
                <a:spcPts val="0"/>
              </a:spcBef>
              <a:spcAft>
                <a:spcPts val="0"/>
              </a:spcAft>
              <a:buClrTx/>
              <a:buSzTx/>
              <a:buFontTx/>
              <a:buNone/>
              <a:tabLst/>
              <a:defRPr/>
            </a:pPr>
            <a:r>
              <a:rPr lang="fr-FR" sz="1100" dirty="0">
                <a:solidFill>
                  <a:schemeClr val="tx1"/>
                </a:solidFill>
                <a:effectLst/>
                <a:latin typeface="+mn-lt"/>
                <a:ea typeface="Calibri" panose="020F0502020204030204" pitchFamily="34" charset="0"/>
                <a:cs typeface="Times New Roman" panose="02020603050405020304" pitchFamily="18" charset="0"/>
              </a:rPr>
              <a:t>[Voir diapositives suivantes]</a:t>
            </a:r>
          </a:p>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B8FECDEB-A1AE-2B55-EB77-4504C33C62D7}"/>
              </a:ext>
            </a:extLst>
          </p:cNvPr>
          <p:cNvSpPr>
            <a:spLocks noGrp="1"/>
          </p:cNvSpPr>
          <p:nvPr>
            <p:ph type="sldNum" sz="quarter" idx="5"/>
          </p:nvPr>
        </p:nvSpPr>
        <p:spPr/>
        <p:txBody>
          <a:bodyPr/>
          <a:lstStyle/>
          <a:p>
            <a:fld id="{91571FDD-18B0-0B46-BB34-8FD15A7C6310}" type="slidenum">
              <a:rPr lang="fr-FR" smtClean="0"/>
              <a:t>10</a:t>
            </a:fld>
            <a:endParaRPr lang="fr-FR"/>
          </a:p>
        </p:txBody>
      </p:sp>
    </p:spTree>
    <p:extLst>
      <p:ext uri="{BB962C8B-B14F-4D97-AF65-F5344CB8AC3E}">
        <p14:creationId xmlns:p14="http://schemas.microsoft.com/office/powerpoint/2010/main" val="2166632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3864C-41E8-3521-6790-2D1A1430CAF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CA38F00-1205-7C8C-4AEF-7161221428E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1453B42-6A66-85B0-4FE0-71EA5D690ED0}"/>
              </a:ext>
            </a:extLst>
          </p:cNvPr>
          <p:cNvSpPr>
            <a:spLocks noGrp="1"/>
          </p:cNvSpPr>
          <p:nvPr>
            <p:ph type="body" idx="1"/>
          </p:nvPr>
        </p:nvSpPr>
        <p:spPr/>
        <p:txBody>
          <a:bodyPr/>
          <a:lstStyle/>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EC17B9D4-B3E8-CAE2-3710-22051684F70B}"/>
              </a:ext>
            </a:extLst>
          </p:cNvPr>
          <p:cNvSpPr>
            <a:spLocks noGrp="1"/>
          </p:cNvSpPr>
          <p:nvPr>
            <p:ph type="sldNum" sz="quarter" idx="5"/>
          </p:nvPr>
        </p:nvSpPr>
        <p:spPr/>
        <p:txBody>
          <a:bodyPr/>
          <a:lstStyle/>
          <a:p>
            <a:fld id="{91571FDD-18B0-0B46-BB34-8FD15A7C6310}" type="slidenum">
              <a:rPr lang="fr-FR" smtClean="0"/>
              <a:t>11</a:t>
            </a:fld>
            <a:endParaRPr lang="fr-FR"/>
          </a:p>
        </p:txBody>
      </p:sp>
    </p:spTree>
    <p:extLst>
      <p:ext uri="{BB962C8B-B14F-4D97-AF65-F5344CB8AC3E}">
        <p14:creationId xmlns:p14="http://schemas.microsoft.com/office/powerpoint/2010/main" val="2668734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EEEB9-3CF8-2D41-985E-9FE7A90318C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4DCF413-5420-0FC1-2CE3-4D7C85F7EFB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611A520-EB37-5786-F030-7413D1DF905D}"/>
              </a:ext>
            </a:extLst>
          </p:cNvPr>
          <p:cNvSpPr>
            <a:spLocks noGrp="1"/>
          </p:cNvSpPr>
          <p:nvPr>
            <p:ph type="body" idx="1"/>
          </p:nvPr>
        </p:nvSpPr>
        <p:spPr/>
        <p:txBody>
          <a:bodyPr/>
          <a:lstStyle/>
          <a:p>
            <a:pPr>
              <a:lnSpc>
                <a:spcPct val="115000"/>
              </a:lnSpc>
              <a:spcAft>
                <a:spcPts val="0"/>
              </a:spcAft>
            </a:pPr>
            <a:r>
              <a:rPr lang="fr-FR" sz="1100" u="sng" dirty="0">
                <a:solidFill>
                  <a:schemeClr val="tx1"/>
                </a:solidFill>
                <a:effectLst/>
                <a:latin typeface="+mn-lt"/>
                <a:ea typeface="Calibri" panose="020F0502020204030204" pitchFamily="34" charset="0"/>
                <a:cs typeface="Times New Roman" panose="02020603050405020304" pitchFamily="18" charset="0"/>
              </a:rPr>
              <a:t>Justifications orales attendues </a:t>
            </a:r>
            <a:r>
              <a:rPr lang="fr-FR" sz="1100" dirty="0">
                <a:solidFill>
                  <a:schemeClr val="tx1"/>
                </a:solidFill>
                <a:effectLst/>
                <a:latin typeface="+mn-lt"/>
                <a:ea typeface="Calibri" panose="020F0502020204030204" pitchFamily="34" charset="0"/>
                <a:cs typeface="Times New Roman" panose="02020603050405020304" pitchFamily="18" charset="0"/>
              </a:rPr>
              <a:t>:</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Verbes au présent ;</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Personnage dont on donne tout de suite juste le nom ;</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On est tout de suite dans la tête du personnage et dans ce qu’il fait.</a:t>
            </a:r>
          </a:p>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636F631A-5121-C597-BDE9-E72E169F4A81}"/>
              </a:ext>
            </a:extLst>
          </p:cNvPr>
          <p:cNvSpPr>
            <a:spLocks noGrp="1"/>
          </p:cNvSpPr>
          <p:nvPr>
            <p:ph type="sldNum" sz="quarter" idx="5"/>
          </p:nvPr>
        </p:nvSpPr>
        <p:spPr/>
        <p:txBody>
          <a:bodyPr/>
          <a:lstStyle/>
          <a:p>
            <a:fld id="{91571FDD-18B0-0B46-BB34-8FD15A7C6310}" type="slidenum">
              <a:rPr lang="fr-FR" smtClean="0"/>
              <a:t>12</a:t>
            </a:fld>
            <a:endParaRPr lang="fr-FR"/>
          </a:p>
        </p:txBody>
      </p:sp>
    </p:spTree>
    <p:extLst>
      <p:ext uri="{BB962C8B-B14F-4D97-AF65-F5344CB8AC3E}">
        <p14:creationId xmlns:p14="http://schemas.microsoft.com/office/powerpoint/2010/main" val="2515837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7097-9FCD-6511-AD90-1AA77A6B2A9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73527AC-282A-7152-7024-2A07E889D61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8914B78-D6CA-783E-348C-0A3211A6B3E7}"/>
              </a:ext>
            </a:extLst>
          </p:cNvPr>
          <p:cNvSpPr>
            <a:spLocks noGrp="1"/>
          </p:cNvSpPr>
          <p:nvPr>
            <p:ph type="body" idx="1"/>
          </p:nvPr>
        </p:nvSpPr>
        <p:spPr/>
        <p:txBody>
          <a:bodyPr/>
          <a:lstStyle/>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FA08930E-2DF0-9964-0475-2DD7B63BDADA}"/>
              </a:ext>
            </a:extLst>
          </p:cNvPr>
          <p:cNvSpPr>
            <a:spLocks noGrp="1"/>
          </p:cNvSpPr>
          <p:nvPr>
            <p:ph type="sldNum" sz="quarter" idx="5"/>
          </p:nvPr>
        </p:nvSpPr>
        <p:spPr/>
        <p:txBody>
          <a:bodyPr/>
          <a:lstStyle/>
          <a:p>
            <a:fld id="{91571FDD-18B0-0B46-BB34-8FD15A7C6310}" type="slidenum">
              <a:rPr lang="fr-FR" smtClean="0"/>
              <a:t>13</a:t>
            </a:fld>
            <a:endParaRPr lang="fr-FR"/>
          </a:p>
        </p:txBody>
      </p:sp>
    </p:spTree>
    <p:extLst>
      <p:ext uri="{BB962C8B-B14F-4D97-AF65-F5344CB8AC3E}">
        <p14:creationId xmlns:p14="http://schemas.microsoft.com/office/powerpoint/2010/main" val="166176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C6119-2712-3287-B8B7-A20D142F281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D326A24-F00C-9418-0B31-372D5D8FE91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5B22F58-8CAC-C3F2-8299-236A74F3DBB1}"/>
              </a:ext>
            </a:extLst>
          </p:cNvPr>
          <p:cNvSpPr>
            <a:spLocks noGrp="1"/>
          </p:cNvSpPr>
          <p:nvPr>
            <p:ph type="body" idx="1"/>
          </p:nvPr>
        </p:nvSpPr>
        <p:spPr/>
        <p:txBody>
          <a:bodyPr/>
          <a:lstStyle/>
          <a:p>
            <a:pPr>
              <a:lnSpc>
                <a:spcPct val="115000"/>
              </a:lnSpc>
              <a:spcAft>
                <a:spcPts val="0"/>
              </a:spcAft>
            </a:pPr>
            <a:r>
              <a:rPr lang="fr-FR" sz="1100" u="sng" dirty="0">
                <a:solidFill>
                  <a:schemeClr val="tx1"/>
                </a:solidFill>
                <a:effectLst/>
                <a:latin typeface="+mn-lt"/>
                <a:ea typeface="Times New Roman" panose="02020603050405020304" pitchFamily="18" charset="0"/>
                <a:cs typeface="Times New Roman" panose="02020603050405020304" pitchFamily="18" charset="0"/>
              </a:rPr>
              <a:t>Justifications orales attendues </a:t>
            </a:r>
            <a:r>
              <a:rPr lang="fr-FR" sz="1100" dirty="0">
                <a:solidFill>
                  <a:schemeClr val="tx1"/>
                </a:solidFill>
                <a:effectLst/>
                <a:latin typeface="+mn-lt"/>
                <a:ea typeface="Times New Roman" panose="02020603050405020304" pitchFamily="18" charset="0"/>
                <a:cs typeface="Times New Roman" panose="02020603050405020304" pitchFamily="18" charset="0"/>
              </a:rPr>
              <a:t>:</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Verbes au passé ;</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Déterminants indéfinis pour parler la première fois des lieux et du personnage ;</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Paysage, lieux, personnage bien présentés.</a:t>
            </a:r>
          </a:p>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4BAB8418-984B-3156-4EF7-7D91B4119A36}"/>
              </a:ext>
            </a:extLst>
          </p:cNvPr>
          <p:cNvSpPr>
            <a:spLocks noGrp="1"/>
          </p:cNvSpPr>
          <p:nvPr>
            <p:ph type="sldNum" sz="quarter" idx="5"/>
          </p:nvPr>
        </p:nvSpPr>
        <p:spPr/>
        <p:txBody>
          <a:bodyPr/>
          <a:lstStyle/>
          <a:p>
            <a:fld id="{91571FDD-18B0-0B46-BB34-8FD15A7C6310}" type="slidenum">
              <a:rPr lang="fr-FR" smtClean="0"/>
              <a:t>14</a:t>
            </a:fld>
            <a:endParaRPr lang="fr-FR"/>
          </a:p>
        </p:txBody>
      </p:sp>
    </p:spTree>
    <p:extLst>
      <p:ext uri="{BB962C8B-B14F-4D97-AF65-F5344CB8AC3E}">
        <p14:creationId xmlns:p14="http://schemas.microsoft.com/office/powerpoint/2010/main" val="3050695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C7C43-1DFD-2D22-E277-033C738B3C9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05494EE-D4AB-038E-F2D9-F06B31EFF5B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FAFDF7F-E1DD-B2F2-B80B-288B80D87185}"/>
              </a:ext>
            </a:extLst>
          </p:cNvPr>
          <p:cNvSpPr>
            <a:spLocks noGrp="1"/>
          </p:cNvSpPr>
          <p:nvPr>
            <p:ph type="body" idx="1"/>
          </p:nvPr>
        </p:nvSpPr>
        <p:spPr/>
        <p:txBody>
          <a:bodyPr/>
          <a:lstStyle/>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F93A4128-364E-7069-4571-DC7E050CE723}"/>
              </a:ext>
            </a:extLst>
          </p:cNvPr>
          <p:cNvSpPr>
            <a:spLocks noGrp="1"/>
          </p:cNvSpPr>
          <p:nvPr>
            <p:ph type="sldNum" sz="quarter" idx="5"/>
          </p:nvPr>
        </p:nvSpPr>
        <p:spPr/>
        <p:txBody>
          <a:bodyPr/>
          <a:lstStyle/>
          <a:p>
            <a:fld id="{91571FDD-18B0-0B46-BB34-8FD15A7C6310}" type="slidenum">
              <a:rPr lang="fr-FR" smtClean="0"/>
              <a:t>15</a:t>
            </a:fld>
            <a:endParaRPr lang="fr-FR"/>
          </a:p>
        </p:txBody>
      </p:sp>
    </p:spTree>
    <p:extLst>
      <p:ext uri="{BB962C8B-B14F-4D97-AF65-F5344CB8AC3E}">
        <p14:creationId xmlns:p14="http://schemas.microsoft.com/office/powerpoint/2010/main" val="16146198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3EC9C-4643-E384-D629-652409521EB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EB2C196-0932-1915-29B9-04E631890FF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9BB423C-25E3-89FE-03F4-661F0380D019}"/>
              </a:ext>
            </a:extLst>
          </p:cNvPr>
          <p:cNvSpPr>
            <a:spLocks noGrp="1"/>
          </p:cNvSpPr>
          <p:nvPr>
            <p:ph type="body" idx="1"/>
          </p:nvPr>
        </p:nvSpPr>
        <p:spPr/>
        <p:txBody>
          <a:bodyPr/>
          <a:lstStyle/>
          <a:p>
            <a:pPr>
              <a:lnSpc>
                <a:spcPct val="115000"/>
              </a:lnSpc>
              <a:spcAft>
                <a:spcPts val="0"/>
              </a:spcAft>
            </a:pPr>
            <a:r>
              <a:rPr lang="fr-FR" sz="1100" u="sng" dirty="0">
                <a:solidFill>
                  <a:schemeClr val="tx1"/>
                </a:solidFill>
                <a:effectLst/>
                <a:latin typeface="+mn-lt"/>
                <a:ea typeface="Times New Roman" panose="02020603050405020304" pitchFamily="18" charset="0"/>
                <a:cs typeface="Times New Roman" panose="02020603050405020304" pitchFamily="18" charset="0"/>
              </a:rPr>
              <a:t>Justifications orales attendues </a:t>
            </a:r>
            <a:r>
              <a:rPr lang="fr-FR" sz="1100" dirty="0">
                <a:solidFill>
                  <a:schemeClr val="tx1"/>
                </a:solidFill>
                <a:effectLst/>
                <a:latin typeface="+mn-lt"/>
                <a:ea typeface="Times New Roman" panose="02020603050405020304" pitchFamily="18" charset="0"/>
                <a:cs typeface="Times New Roman" panose="02020603050405020304" pitchFamily="18" charset="0"/>
              </a:rPr>
              <a:t>:</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Verbes au passé ;</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Déterminants indéfinis pour parler la première fois des lieux et des personnages ;</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Paysage, lieux, personnages bien présentés.</a:t>
            </a:r>
          </a:p>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A4AE9C2A-F6C5-17C1-C419-922E5B703656}"/>
              </a:ext>
            </a:extLst>
          </p:cNvPr>
          <p:cNvSpPr>
            <a:spLocks noGrp="1"/>
          </p:cNvSpPr>
          <p:nvPr>
            <p:ph type="sldNum" sz="quarter" idx="5"/>
          </p:nvPr>
        </p:nvSpPr>
        <p:spPr/>
        <p:txBody>
          <a:bodyPr/>
          <a:lstStyle/>
          <a:p>
            <a:fld id="{91571FDD-18B0-0B46-BB34-8FD15A7C6310}" type="slidenum">
              <a:rPr lang="fr-FR" smtClean="0"/>
              <a:t>16</a:t>
            </a:fld>
            <a:endParaRPr lang="fr-FR"/>
          </a:p>
        </p:txBody>
      </p:sp>
    </p:spTree>
    <p:extLst>
      <p:ext uri="{BB962C8B-B14F-4D97-AF65-F5344CB8AC3E}">
        <p14:creationId xmlns:p14="http://schemas.microsoft.com/office/powerpoint/2010/main" val="11653135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07A0C-B5AC-FF20-AD3B-854119599E5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ABB7784-DAE1-DB07-C079-BB2746863E1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BF7BB69-55AC-1723-6D46-D1284A0C2EDD}"/>
              </a:ext>
            </a:extLst>
          </p:cNvPr>
          <p:cNvSpPr>
            <a:spLocks noGrp="1"/>
          </p:cNvSpPr>
          <p:nvPr>
            <p:ph type="body" idx="1"/>
          </p:nvPr>
        </p:nvSpPr>
        <p:spPr/>
        <p:txBody>
          <a:bodyPr/>
          <a:lstStyle/>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6C5ED11F-5C6B-7C0D-6738-EAF578BAC886}"/>
              </a:ext>
            </a:extLst>
          </p:cNvPr>
          <p:cNvSpPr>
            <a:spLocks noGrp="1"/>
          </p:cNvSpPr>
          <p:nvPr>
            <p:ph type="sldNum" sz="quarter" idx="5"/>
          </p:nvPr>
        </p:nvSpPr>
        <p:spPr/>
        <p:txBody>
          <a:bodyPr/>
          <a:lstStyle/>
          <a:p>
            <a:fld id="{91571FDD-18B0-0B46-BB34-8FD15A7C6310}" type="slidenum">
              <a:rPr lang="fr-FR" smtClean="0"/>
              <a:t>17</a:t>
            </a:fld>
            <a:endParaRPr lang="fr-FR"/>
          </a:p>
        </p:txBody>
      </p:sp>
    </p:spTree>
    <p:extLst>
      <p:ext uri="{BB962C8B-B14F-4D97-AF65-F5344CB8AC3E}">
        <p14:creationId xmlns:p14="http://schemas.microsoft.com/office/powerpoint/2010/main" val="802027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3DB43-1F87-8736-BEBF-F0C6CCC78E1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37ABDDC-437A-B1D4-9C91-2F41162CF06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9EA11F6-0249-FEF3-170C-BA0EE2E107E7}"/>
              </a:ext>
            </a:extLst>
          </p:cNvPr>
          <p:cNvSpPr>
            <a:spLocks noGrp="1"/>
          </p:cNvSpPr>
          <p:nvPr>
            <p:ph type="body" idx="1"/>
          </p:nvPr>
        </p:nvSpPr>
        <p:spPr/>
        <p:txBody>
          <a:bodyPr/>
          <a:lstStyle/>
          <a:p>
            <a:pPr>
              <a:lnSpc>
                <a:spcPct val="115000"/>
              </a:lnSpc>
              <a:spcAft>
                <a:spcPts val="0"/>
              </a:spcAft>
            </a:pPr>
            <a:r>
              <a:rPr lang="fr-FR" sz="1100" u="sng" dirty="0">
                <a:solidFill>
                  <a:schemeClr val="tx1"/>
                </a:solidFill>
                <a:effectLst/>
                <a:latin typeface="+mn-lt"/>
                <a:ea typeface="Times New Roman" panose="02020603050405020304" pitchFamily="18" charset="0"/>
                <a:cs typeface="Times New Roman" panose="02020603050405020304" pitchFamily="18" charset="0"/>
              </a:rPr>
              <a:t>Justifications orales attendues </a:t>
            </a:r>
            <a:r>
              <a:rPr lang="fr-FR" sz="1100" dirty="0">
                <a:solidFill>
                  <a:schemeClr val="tx1"/>
                </a:solidFill>
                <a:effectLst/>
                <a:latin typeface="+mn-lt"/>
                <a:ea typeface="Times New Roman" panose="02020603050405020304" pitchFamily="18" charset="0"/>
                <a:cs typeface="Times New Roman" panose="02020603050405020304" pitchFamily="18" charset="0"/>
              </a:rPr>
              <a:t>:</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Verbes au présent ;</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Personnage dont on donne tout de suite juste le nom ;</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On est tout de suite dans ce que le personnage fait.</a:t>
            </a:r>
          </a:p>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50F3CBFB-A37D-8DD2-851B-820851FB7318}"/>
              </a:ext>
            </a:extLst>
          </p:cNvPr>
          <p:cNvSpPr>
            <a:spLocks noGrp="1"/>
          </p:cNvSpPr>
          <p:nvPr>
            <p:ph type="sldNum" sz="quarter" idx="5"/>
          </p:nvPr>
        </p:nvSpPr>
        <p:spPr/>
        <p:txBody>
          <a:bodyPr/>
          <a:lstStyle/>
          <a:p>
            <a:fld id="{91571FDD-18B0-0B46-BB34-8FD15A7C6310}" type="slidenum">
              <a:rPr lang="fr-FR" smtClean="0"/>
              <a:t>18</a:t>
            </a:fld>
            <a:endParaRPr lang="fr-FR"/>
          </a:p>
        </p:txBody>
      </p:sp>
    </p:spTree>
    <p:extLst>
      <p:ext uri="{BB962C8B-B14F-4D97-AF65-F5344CB8AC3E}">
        <p14:creationId xmlns:p14="http://schemas.microsoft.com/office/powerpoint/2010/main" val="953647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dirty="0">
                <a:solidFill>
                  <a:schemeClr val="tx1"/>
                </a:solidFill>
                <a:effectLst/>
                <a:latin typeface="+mn-lt"/>
                <a:ea typeface="Calibri" panose="020F0502020204030204" pitchFamily="34" charset="0"/>
                <a:cs typeface="Times New Roman" panose="02020603050405020304" pitchFamily="18" charset="0"/>
              </a:rPr>
              <a:t>PHASE 3 – </a:t>
            </a:r>
            <a:r>
              <a:rPr lang="fr-FR" sz="11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100" b="1" dirty="0">
                <a:solidFill>
                  <a:schemeClr val="tx1"/>
                </a:solidFill>
                <a:effectLst/>
                <a:latin typeface="+mn-lt"/>
                <a:ea typeface="Calibri" panose="020F0502020204030204" pitchFamily="34" charset="0"/>
                <a:cs typeface="Times New Roman" panose="02020603050405020304" pitchFamily="18" charset="0"/>
              </a:rPr>
              <a:t> – Repérer quelques indices qui permettent la construction des personnages quand elle n’est pas amorcée par une présentation explicite</a:t>
            </a: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spcBef>
                <a:spcPts val="0"/>
              </a:spcBef>
              <a:spcAft>
                <a:spcPts val="0"/>
              </a:spcAft>
            </a:pPr>
            <a:endParaRPr lang="fr-FR" sz="1100" dirty="0">
              <a:solidFill>
                <a:schemeClr val="tx1"/>
              </a:solidFill>
              <a:latin typeface="+mn-lt"/>
            </a:endParaRPr>
          </a:p>
          <a:p>
            <a:pPr algn="just">
              <a:lnSpc>
                <a:spcPct val="115000"/>
              </a:lnSpc>
              <a:spcBef>
                <a:spcPts val="0"/>
              </a:spcBef>
              <a:spcAft>
                <a:spcPts val="0"/>
              </a:spcAft>
            </a:pPr>
            <a:r>
              <a:rPr lang="fr-FR" sz="1100" b="1" dirty="0">
                <a:solidFill>
                  <a:schemeClr val="tx1"/>
                </a:solidFill>
                <a:effectLst/>
                <a:latin typeface="+mn-lt"/>
                <a:ea typeface="Calibri" panose="020F0502020204030204" pitchFamily="34" charset="0"/>
                <a:cs typeface="Times New Roman" panose="02020603050405020304" pitchFamily="18" charset="0"/>
              </a:rPr>
              <a:t>Demander</a:t>
            </a:r>
            <a:r>
              <a:rPr lang="fr-FR" sz="1100" dirty="0">
                <a:solidFill>
                  <a:schemeClr val="tx1"/>
                </a:solidFill>
                <a:effectLst/>
                <a:latin typeface="+mn-lt"/>
                <a:ea typeface="Calibri" panose="020F0502020204030204" pitchFamily="34" charset="0"/>
                <a:cs typeface="Times New Roman" panose="02020603050405020304" pitchFamily="18" charset="0"/>
              </a:rPr>
              <a:t> : « Dans les débuts de récit où on fait comme si le lecteur connaissait les éléments de l’histoire (lieux et personnages), est-ce qu’on apprend quand même des choses sur les personnages ? »</a:t>
            </a:r>
          </a:p>
          <a:p>
            <a:pPr algn="just">
              <a:lnSpc>
                <a:spcPct val="115000"/>
              </a:lnSpc>
              <a:spcBef>
                <a:spcPts val="0"/>
              </a:spcBef>
              <a:spcAft>
                <a:spcPts val="0"/>
              </a:spcAft>
            </a:pPr>
            <a:r>
              <a:rPr lang="fr-FR" sz="11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1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Bef>
                <a:spcPts val="0"/>
              </a:spcBef>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Dans le texte 1, prénoms </a:t>
            </a:r>
            <a:r>
              <a:rPr lang="fr-FR" sz="1100" i="1" dirty="0">
                <a:solidFill>
                  <a:schemeClr val="tx1"/>
                </a:solidFill>
                <a:effectLst/>
                <a:latin typeface="+mn-lt"/>
                <a:ea typeface="Calibri" panose="020F0502020204030204" pitchFamily="34" charset="0"/>
                <a:cs typeface="Times New Roman" panose="02020603050405020304" pitchFamily="18" charset="0"/>
              </a:rPr>
              <a:t>Charles</a:t>
            </a:r>
            <a:r>
              <a:rPr lang="fr-FR" sz="1100" dirty="0">
                <a:solidFill>
                  <a:schemeClr val="tx1"/>
                </a:solidFill>
                <a:effectLst/>
                <a:latin typeface="+mn-lt"/>
                <a:ea typeface="Calibri" panose="020F0502020204030204" pitchFamily="34" charset="0"/>
                <a:cs typeface="Times New Roman" panose="02020603050405020304" pitchFamily="18" charset="0"/>
              </a:rPr>
              <a:t> et </a:t>
            </a:r>
            <a:r>
              <a:rPr lang="fr-FR" sz="1100" i="1" dirty="0">
                <a:solidFill>
                  <a:schemeClr val="tx1"/>
                </a:solidFill>
                <a:effectLst/>
                <a:latin typeface="+mn-lt"/>
                <a:ea typeface="Calibri" panose="020F0502020204030204" pitchFamily="34" charset="0"/>
                <a:cs typeface="Times New Roman" panose="02020603050405020304" pitchFamily="18" charset="0"/>
              </a:rPr>
              <a:t>Charlène</a:t>
            </a:r>
            <a:r>
              <a:rPr lang="fr-FR" sz="1100" dirty="0">
                <a:solidFill>
                  <a:schemeClr val="tx1"/>
                </a:solidFill>
                <a:effectLst/>
                <a:latin typeface="+mn-lt"/>
                <a:ea typeface="Calibri" panose="020F0502020204030204" pitchFamily="34" charset="0"/>
                <a:cs typeface="Times New Roman" panose="02020603050405020304" pitchFamily="18" charset="0"/>
              </a:rPr>
              <a:t> : ils ont des prénoms symétriques, ils devraient bien s’entendre. Charles hésite à dire qu’il est amoureux, il doit être adolescent. Ou enfant : il est question d’école.</a:t>
            </a:r>
          </a:p>
          <a:p>
            <a:pPr algn="just">
              <a:lnSpc>
                <a:spcPct val="115000"/>
              </a:lnSpc>
              <a:spcBef>
                <a:spcPts val="0"/>
              </a:spcBef>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Dans le texte 3, Moussa fait la sieste : soit c’est un petit, soit c’est un vieux, soit il habite dans un pays chaud (il a un nom africain, musulman - version musulmane de Moïse).</a:t>
            </a:r>
          </a:p>
          <a:p>
            <a:pPr algn="just">
              <a:lnSpc>
                <a:spcPct val="115000"/>
              </a:lnSpc>
              <a:spcBef>
                <a:spcPts val="0"/>
              </a:spcBef>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Dans le texte 6, Carmina a une mère et une grand-mère. Ce doit être une enfant ou une adolescente.</a:t>
            </a:r>
          </a:p>
          <a:p>
            <a:pPr algn="just">
              <a:lnSpc>
                <a:spcPct val="115000"/>
              </a:lnSpc>
              <a:spcBef>
                <a:spcPts val="0"/>
              </a:spcBef>
              <a:spcAft>
                <a:spcPts val="0"/>
              </a:spcAft>
            </a:pP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Bef>
                <a:spcPts val="0"/>
              </a:spcBef>
              <a:spcAft>
                <a:spcPts val="0"/>
              </a:spcAft>
            </a:pPr>
            <a:r>
              <a:rPr lang="fr-FR" sz="1100" u="sng" dirty="0">
                <a:solidFill>
                  <a:schemeClr val="tx1"/>
                </a:solidFill>
                <a:effectLst/>
                <a:latin typeface="+mn-lt"/>
                <a:ea typeface="Calibri" panose="020F0502020204030204" pitchFamily="34" charset="0"/>
                <a:cs typeface="Times New Roman" panose="02020603050405020304" pitchFamily="18" charset="0"/>
              </a:rPr>
              <a:t>Réponse possible </a:t>
            </a:r>
            <a:r>
              <a:rPr lang="fr-FR" sz="11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Bef>
                <a:spcPts val="0"/>
              </a:spcBef>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Dans le texte 6, le prénom </a:t>
            </a:r>
            <a:r>
              <a:rPr lang="fr-FR" sz="1100" i="1" dirty="0">
                <a:solidFill>
                  <a:schemeClr val="tx1"/>
                </a:solidFill>
                <a:effectLst/>
                <a:latin typeface="+mn-lt"/>
                <a:ea typeface="Calibri" panose="020F0502020204030204" pitchFamily="34" charset="0"/>
                <a:cs typeface="Times New Roman" panose="02020603050405020304" pitchFamily="18" charset="0"/>
              </a:rPr>
              <a:t>Carmina</a:t>
            </a:r>
            <a:r>
              <a:rPr lang="fr-FR" sz="1100" dirty="0">
                <a:solidFill>
                  <a:schemeClr val="tx1"/>
                </a:solidFill>
                <a:effectLst/>
                <a:latin typeface="+mn-lt"/>
                <a:ea typeface="Calibri" panose="020F0502020204030204" pitchFamily="34" charset="0"/>
                <a:cs typeface="Times New Roman" panose="02020603050405020304" pitchFamily="18" charset="0"/>
              </a:rPr>
              <a:t> évoque le rouge (cf. </a:t>
            </a:r>
            <a:r>
              <a:rPr lang="fr-FR" sz="1100" i="1" dirty="0">
                <a:solidFill>
                  <a:schemeClr val="tx1"/>
                </a:solidFill>
                <a:effectLst/>
                <a:latin typeface="+mn-lt"/>
                <a:ea typeface="Calibri" panose="020F0502020204030204" pitchFamily="34" charset="0"/>
                <a:cs typeface="Times New Roman" panose="02020603050405020304" pitchFamily="18" charset="0"/>
              </a:rPr>
              <a:t>carmin</a:t>
            </a:r>
            <a:r>
              <a:rPr lang="fr-FR" sz="1100" dirty="0">
                <a:solidFill>
                  <a:schemeClr val="tx1"/>
                </a:solidFill>
                <a:effectLst/>
                <a:latin typeface="+mn-lt"/>
                <a:ea typeface="Calibri" panose="020F0502020204030204" pitchFamily="34" charset="0"/>
                <a:cs typeface="Times New Roman" panose="02020603050405020304" pitchFamily="18" charset="0"/>
              </a:rPr>
              <a:t>). Avec la grand-mère malade, on peut penser au scénario du Petit Chaperon rouge.</a:t>
            </a:r>
          </a:p>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19</a:t>
            </a:fld>
            <a:endParaRPr lang="fr-FR"/>
          </a:p>
        </p:txBody>
      </p:sp>
    </p:spTree>
    <p:extLst>
      <p:ext uri="{BB962C8B-B14F-4D97-AF65-F5344CB8AC3E}">
        <p14:creationId xmlns:p14="http://schemas.microsoft.com/office/powerpoint/2010/main" val="1984728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D3151-4C12-7452-39FB-75141043AF0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11F91FC-1000-3CB4-023C-719BE4A141A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B888BFF-5BC0-4961-282A-5D4BAE370DF6}"/>
              </a:ext>
            </a:extLst>
          </p:cNvPr>
          <p:cNvSpPr>
            <a:spLocks noGrp="1"/>
          </p:cNvSpPr>
          <p:nvPr>
            <p:ph type="body" idx="1"/>
          </p:nvPr>
        </p:nvSpPr>
        <p:spPr/>
        <p:txBody>
          <a:bodyPr/>
          <a:lstStyle/>
          <a:p>
            <a:pPr algn="just">
              <a:lnSpc>
                <a:spcPct val="115000"/>
              </a:lnSpc>
              <a:spcAft>
                <a:spcPts val="0"/>
              </a:spcAft>
            </a:pPr>
            <a:r>
              <a:rPr lang="fr-FR" sz="1100" b="1" dirty="0">
                <a:solidFill>
                  <a:schemeClr val="tx1"/>
                </a:solidFill>
                <a:effectLst/>
                <a:latin typeface="+mn-lt"/>
                <a:ea typeface="Calibri" panose="020F0502020204030204" pitchFamily="34" charset="0"/>
                <a:cs typeface="Times New Roman" panose="02020603050405020304" pitchFamily="18" charset="0"/>
              </a:rPr>
              <a:t>Demander</a:t>
            </a:r>
            <a:r>
              <a:rPr lang="fr-FR" sz="1100" dirty="0">
                <a:solidFill>
                  <a:schemeClr val="tx1"/>
                </a:solidFill>
                <a:effectLst/>
                <a:latin typeface="+mn-lt"/>
                <a:ea typeface="Calibri" panose="020F0502020204030204" pitchFamily="34" charset="0"/>
                <a:cs typeface="Times New Roman" panose="02020603050405020304" pitchFamily="18" charset="0"/>
              </a:rPr>
              <a:t> : « Comment faites-vous pour comprendre tout cela ? »</a:t>
            </a:r>
          </a:p>
          <a:p>
            <a:pPr algn="just">
              <a:lnSpc>
                <a:spcPct val="115000"/>
              </a:lnSpc>
              <a:spcAft>
                <a:spcPts val="0"/>
              </a:spcAft>
            </a:pPr>
            <a:r>
              <a:rPr lang="fr-FR" sz="11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1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On invente à partir des noms des personnages, on imagine à partir de ce que font les personnages…</a:t>
            </a:r>
          </a:p>
          <a:p>
            <a:pPr algn="just">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On fait des inférences – on le comprend dans sa tête.</a:t>
            </a:r>
          </a:p>
          <a:p>
            <a:pPr algn="just">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On fait des hypothèses.</a:t>
            </a:r>
          </a:p>
          <a:p>
            <a:pPr algn="just">
              <a:lnSpc>
                <a:spcPct val="115000"/>
              </a:lnSpc>
              <a:spcAft>
                <a:spcPts val="0"/>
              </a:spcAft>
            </a:pPr>
            <a:r>
              <a:rPr lang="fr-FR" sz="1100" b="1" dirty="0">
                <a:solidFill>
                  <a:schemeClr val="tx1"/>
                </a:solidFill>
                <a:effectLst/>
                <a:latin typeface="+mn-lt"/>
                <a:ea typeface="Calibri" panose="020F0502020204030204" pitchFamily="34" charset="0"/>
                <a:cs typeface="Times New Roman" panose="02020603050405020304" pitchFamily="18" charset="0"/>
              </a:rPr>
              <a:t>Expliquer</a:t>
            </a:r>
            <a:r>
              <a:rPr lang="fr-FR" sz="1100" dirty="0">
                <a:solidFill>
                  <a:schemeClr val="tx1"/>
                </a:solidFill>
                <a:effectLst/>
                <a:latin typeface="+mn-lt"/>
                <a:ea typeface="Calibri" panose="020F0502020204030204" pitchFamily="34" charset="0"/>
                <a:cs typeface="Times New Roman" panose="02020603050405020304" pitchFamily="18" charset="0"/>
              </a:rPr>
              <a:t> : « Quand les lieux et les personnages sont présentés, il est plus facile de se les représenter, de se faire le film dans la tête : le lecteur a des informations. Quand les personnages ne sont pas présentés, il faut que le lecteur imagine comment ils sont. Par exemple, on ne sait pas quel est l’âge de Moussa. On peut juste supposer qu’il vit dans un pays chaud parce qu’il a un nom d’origine musulmane et qu’il fait la sieste. Ou alors, c’est un petit, ou alors c’est un vieux. Faire ces suppositions, c’est un travail pour le lecteur, c’est plus difficile ; mais c’est aussi plus intéressant. </a:t>
            </a:r>
          </a:p>
          <a:p>
            <a:pPr algn="just">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L’auteur fait le choix d’imposer ce travail au lecteur parce qu’ainsi il peut impliquer le lecteur. Comme le lecteur doit faire des suppositions, le lecteur met dans le texte ses propres idées, il </a:t>
            </a:r>
            <a:r>
              <a:rPr lang="fr-FR" sz="1100" dirty="0" err="1">
                <a:solidFill>
                  <a:schemeClr val="tx1"/>
                </a:solidFill>
                <a:effectLst/>
                <a:latin typeface="+mn-lt"/>
                <a:ea typeface="Calibri" panose="020F0502020204030204" pitchFamily="34" charset="0"/>
                <a:cs typeface="Times New Roman" panose="02020603050405020304" pitchFamily="18" charset="0"/>
              </a:rPr>
              <a:t>co-invente</a:t>
            </a:r>
            <a:r>
              <a:rPr lang="fr-FR" sz="1100" dirty="0">
                <a:solidFill>
                  <a:schemeClr val="tx1"/>
                </a:solidFill>
                <a:effectLst/>
                <a:latin typeface="+mn-lt"/>
                <a:ea typeface="Calibri" panose="020F0502020204030204" pitchFamily="34" charset="0"/>
                <a:cs typeface="Times New Roman" panose="02020603050405020304" pitchFamily="18" charset="0"/>
              </a:rPr>
              <a:t> l’histoire avec l’auteur.</a:t>
            </a:r>
          </a:p>
          <a:p>
            <a:pPr algn="just">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Suivant donc la manière dont celui qui raconte s’y prend pour commencer son récit, le travail du lecteur pour comprendre l’histoire n’est pas le même. »</a:t>
            </a:r>
          </a:p>
          <a:p>
            <a:pPr algn="just">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E892FCFE-847C-1EBD-27C0-6BCF0E22D9BA}"/>
              </a:ext>
            </a:extLst>
          </p:cNvPr>
          <p:cNvSpPr>
            <a:spLocks noGrp="1"/>
          </p:cNvSpPr>
          <p:nvPr>
            <p:ph type="sldNum" sz="quarter" idx="5"/>
          </p:nvPr>
        </p:nvSpPr>
        <p:spPr/>
        <p:txBody>
          <a:bodyPr/>
          <a:lstStyle/>
          <a:p>
            <a:fld id="{91571FDD-18B0-0B46-BB34-8FD15A7C6310}" type="slidenum">
              <a:rPr lang="fr-FR" smtClean="0"/>
              <a:t>20</a:t>
            </a:fld>
            <a:endParaRPr lang="fr-FR"/>
          </a:p>
        </p:txBody>
      </p:sp>
    </p:spTree>
    <p:extLst>
      <p:ext uri="{BB962C8B-B14F-4D97-AF65-F5344CB8AC3E}">
        <p14:creationId xmlns:p14="http://schemas.microsoft.com/office/powerpoint/2010/main" val="540015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Aft>
                <a:spcPts val="0"/>
              </a:spcAft>
            </a:pPr>
            <a:r>
              <a:rPr lang="fr-FR" sz="1100" b="1" dirty="0">
                <a:solidFill>
                  <a:schemeClr val="tx1"/>
                </a:solidFill>
                <a:latin typeface="+mn-lt"/>
              </a:rPr>
              <a:t>Reformuler avec les élèves </a:t>
            </a:r>
            <a:r>
              <a:rPr lang="fr-FR" sz="1100" dirty="0">
                <a:solidFill>
                  <a:schemeClr val="tx1"/>
                </a:solidFill>
                <a:latin typeface="+mn-lt"/>
              </a:rPr>
              <a:t>ce qu’on a appris / revu</a:t>
            </a:r>
          </a:p>
          <a:p>
            <a:pPr>
              <a:spcAft>
                <a:spcPts val="0"/>
              </a:spcAft>
            </a:pPr>
            <a:endParaRPr lang="fr-FR" sz="1100" dirty="0">
              <a:solidFill>
                <a:schemeClr val="tx1"/>
              </a:solidFill>
              <a:latin typeface="+mn-lt"/>
            </a:endParaRPr>
          </a:p>
          <a:p>
            <a:pPr algn="just">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Dans les histoires, d’ordinaire, on présente les éléments de l’histoire avec un déterminant indéfini, et les personnages en précisant qui ils sont.</a:t>
            </a:r>
          </a:p>
          <a:p>
            <a:pPr algn="just">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Mais parfois celui qui raconte l’histoire fait comme si le lecteur les connaissait déjà. Il indique juste le nom propre des personnages et il parle des autres éléments avec des déterminants définis. On a alors l’impression de rentrer au milieu de l’histoire. Le lecteur doit alors s’appuyer sur des indices pour se représenter les personnages ou les lieux en attendant d’en apprendre davantage dans la suite de l’histoire.</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21</a:t>
            </a:fld>
            <a:endParaRPr lang="fr-FR"/>
          </a:p>
        </p:txBody>
      </p:sp>
    </p:spTree>
    <p:extLst>
      <p:ext uri="{BB962C8B-B14F-4D97-AF65-F5344CB8AC3E}">
        <p14:creationId xmlns:p14="http://schemas.microsoft.com/office/powerpoint/2010/main" val="36617716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100" b="1" dirty="0"/>
              <a:t>Distribuer</a:t>
            </a:r>
            <a:r>
              <a:rPr lang="fr-FR" sz="1100" dirty="0"/>
              <a:t> la trace écrite (cf. </a:t>
            </a:r>
            <a:r>
              <a:rPr lang="fr-FR" sz="1100" i="1" dirty="0"/>
              <a:t>Fiche photocopiable</a:t>
            </a:r>
            <a:r>
              <a:rPr lang="fr-FR" sz="1100" dirty="0"/>
              <a:t>)</a:t>
            </a:r>
          </a:p>
          <a:p>
            <a:endParaRPr lang="fr-FR" sz="1100" dirty="0"/>
          </a:p>
          <a:p>
            <a:r>
              <a:rPr lang="fr-FR" sz="1100" dirty="0"/>
              <a:t>Avec votre crayon bleu, coloriez les déterminants et entourez les bulles qui en parlent.</a:t>
            </a:r>
          </a:p>
          <a:p>
            <a:r>
              <a:rPr lang="fr-FR" sz="1100" dirty="0"/>
              <a:t>Avec votre crayon rouge, soulignez les verbes et repassez sur la cadres qui en parlent.</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22</a:t>
            </a:fld>
            <a:endParaRPr lang="fr-FR"/>
          </a:p>
        </p:txBody>
      </p:sp>
    </p:spTree>
    <p:extLst>
      <p:ext uri="{BB962C8B-B14F-4D97-AF65-F5344CB8AC3E}">
        <p14:creationId xmlns:p14="http://schemas.microsoft.com/office/powerpoint/2010/main" val="307520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23</a:t>
            </a:fld>
            <a:endParaRPr lang="fr-FR"/>
          </a:p>
        </p:txBody>
      </p:sp>
    </p:spTree>
    <p:extLst>
      <p:ext uri="{BB962C8B-B14F-4D97-AF65-F5344CB8AC3E}">
        <p14:creationId xmlns:p14="http://schemas.microsoft.com/office/powerpoint/2010/main" val="11581341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24</a:t>
            </a:fld>
            <a:endParaRPr lang="fr-FR"/>
          </a:p>
        </p:txBody>
      </p:sp>
    </p:spTree>
    <p:extLst>
      <p:ext uri="{BB962C8B-B14F-4D97-AF65-F5344CB8AC3E}">
        <p14:creationId xmlns:p14="http://schemas.microsoft.com/office/powerpoint/2010/main" val="1449373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effectLst/>
                <a:latin typeface="+mn-lt"/>
                <a:ea typeface="Calibri" panose="020F0502020204030204" pitchFamily="34" charset="0"/>
                <a:cs typeface="Times New Roman" panose="02020603050405020304" pitchFamily="18" charset="0"/>
              </a:rPr>
              <a:t>Aristobule a raison :</a:t>
            </a:r>
            <a:r>
              <a:rPr lang="fr-FR" sz="1100" i="1" dirty="0">
                <a:solidFill>
                  <a:srgbClr val="000000"/>
                </a:solidFill>
                <a:effectLst/>
                <a:latin typeface="+mn-lt"/>
                <a:ea typeface="Calibri" panose="020F0502020204030204" pitchFamily="34" charset="0"/>
                <a:cs typeface="Times New Roman" panose="02020603050405020304" pitchFamily="18" charset="0"/>
              </a:rPr>
              <a:t> un roman</a:t>
            </a:r>
            <a:r>
              <a:rPr lang="fr-FR" sz="1100" dirty="0">
                <a:solidFill>
                  <a:srgbClr val="000000"/>
                </a:solidFill>
                <a:effectLst/>
                <a:latin typeface="+mn-lt"/>
                <a:ea typeface="Calibri" panose="020F0502020204030204" pitchFamily="34" charset="0"/>
                <a:cs typeface="Times New Roman" panose="02020603050405020304" pitchFamily="18" charset="0"/>
              </a:rPr>
              <a:t> et </a:t>
            </a:r>
            <a:r>
              <a:rPr lang="fr-FR" sz="1100" i="1" dirty="0">
                <a:solidFill>
                  <a:srgbClr val="000000"/>
                </a:solidFill>
                <a:effectLst/>
                <a:latin typeface="+mn-lt"/>
                <a:ea typeface="Calibri" panose="020F0502020204030204" pitchFamily="34" charset="0"/>
                <a:cs typeface="Times New Roman" panose="02020603050405020304" pitchFamily="18" charset="0"/>
              </a:rPr>
              <a:t>une lettre</a:t>
            </a:r>
            <a:r>
              <a:rPr lang="fr-FR" sz="1100" dirty="0">
                <a:solidFill>
                  <a:srgbClr val="000000"/>
                </a:solidFill>
                <a:effectLst/>
                <a:latin typeface="+mn-lt"/>
                <a:ea typeface="Calibri" panose="020F0502020204030204" pitchFamily="34" charset="0"/>
                <a:cs typeface="Times New Roman" panose="02020603050405020304" pitchFamily="18" charset="0"/>
              </a:rPr>
              <a:t> sont bien des compléments du verbe </a:t>
            </a:r>
            <a:r>
              <a:rPr lang="fr-FR" sz="1100" i="1" dirty="0">
                <a:solidFill>
                  <a:srgbClr val="000000"/>
                </a:solidFill>
                <a:effectLst/>
                <a:latin typeface="+mn-lt"/>
                <a:ea typeface="Calibri" panose="020F0502020204030204" pitchFamily="34" charset="0"/>
                <a:cs typeface="Times New Roman" panose="02020603050405020304" pitchFamily="18" charset="0"/>
              </a:rPr>
              <a:t>écrit</a:t>
            </a:r>
            <a:r>
              <a:rPr lang="fr-FR" sz="1100" dirty="0">
                <a:solidFill>
                  <a:srgbClr val="000000"/>
                </a:solidFill>
                <a:effectLst/>
                <a:latin typeface="+mn-lt"/>
                <a:ea typeface="Calibri" panose="020F0502020204030204" pitchFamily="34" charset="0"/>
                <a:cs typeface="Times New Roman" panose="02020603050405020304" pitchFamily="18" charset="0"/>
              </a:rPr>
              <a:t> (écrire qqch). Ce sont des compléments d’objet.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solidFill>
                  <a:srgbClr val="000000"/>
                </a:solidFill>
                <a:effectLst/>
                <a:latin typeface="+mn-lt"/>
                <a:ea typeface="Calibri" panose="020F0502020204030204" pitchFamily="34" charset="0"/>
                <a:cs typeface="Times New Roman" panose="02020603050405020304" pitchFamily="18" charset="0"/>
              </a:rPr>
              <a:t>Là où Aristobule se trompe, c’est que le deuxième verbe </a:t>
            </a:r>
            <a:r>
              <a:rPr lang="fr-FR" sz="1100" i="1" dirty="0">
                <a:solidFill>
                  <a:srgbClr val="000000"/>
                </a:solidFill>
                <a:effectLst/>
                <a:latin typeface="+mn-lt"/>
                <a:ea typeface="Calibri" panose="020F0502020204030204" pitchFamily="34" charset="0"/>
                <a:cs typeface="Times New Roman" panose="02020603050405020304" pitchFamily="18" charset="0"/>
              </a:rPr>
              <a:t>écrit</a:t>
            </a:r>
            <a:r>
              <a:rPr lang="fr-FR" sz="1100" dirty="0">
                <a:solidFill>
                  <a:srgbClr val="000000"/>
                </a:solidFill>
                <a:effectLst/>
                <a:latin typeface="+mn-lt"/>
                <a:ea typeface="Calibri" panose="020F0502020204030204" pitchFamily="34" charset="0"/>
                <a:cs typeface="Times New Roman" panose="02020603050405020304" pitchFamily="18" charset="0"/>
              </a:rPr>
              <a:t> a un deuxième complément du verbe, le complément </a:t>
            </a:r>
            <a:r>
              <a:rPr lang="fr-FR" sz="1100" i="1" dirty="0">
                <a:solidFill>
                  <a:srgbClr val="000000"/>
                </a:solidFill>
                <a:effectLst/>
                <a:latin typeface="+mn-lt"/>
                <a:ea typeface="Calibri" panose="020F0502020204030204" pitchFamily="34" charset="0"/>
                <a:cs typeface="Times New Roman" panose="02020603050405020304" pitchFamily="18" charset="0"/>
              </a:rPr>
              <a:t>à ses amis</a:t>
            </a:r>
            <a:r>
              <a:rPr lang="fr-FR" sz="1100" dirty="0">
                <a:solidFill>
                  <a:srgbClr val="000000"/>
                </a:solidFill>
                <a:effectLst/>
                <a:latin typeface="+mn-lt"/>
                <a:ea typeface="Calibri" panose="020F0502020204030204" pitchFamily="34" charset="0"/>
                <a:cs typeface="Times New Roman" panose="02020603050405020304" pitchFamily="18" charset="0"/>
              </a:rPr>
              <a:t>. C’est encore un complément d’objet. L’étiquette du verbe est ici </a:t>
            </a:r>
            <a:r>
              <a:rPr lang="fr-FR" sz="1100" i="1" dirty="0">
                <a:solidFill>
                  <a:srgbClr val="000000"/>
                </a:solidFill>
                <a:effectLst/>
                <a:latin typeface="+mn-lt"/>
                <a:ea typeface="Calibri" panose="020F0502020204030204" pitchFamily="34" charset="0"/>
                <a:cs typeface="Times New Roman" panose="02020603050405020304" pitchFamily="18" charset="0"/>
              </a:rPr>
              <a:t>écrire qqch à qqn</a:t>
            </a:r>
            <a:r>
              <a:rPr lang="fr-FR" sz="1100" dirty="0">
                <a:solidFill>
                  <a:srgbClr val="000000"/>
                </a:solidFill>
                <a:effectLst/>
                <a:latin typeface="+mn-lt"/>
                <a:ea typeface="Calibri" panose="020F0502020204030204" pitchFamily="34" charset="0"/>
                <a:cs typeface="Times New Roman" panose="02020603050405020304" pitchFamily="18" charset="0"/>
              </a:rPr>
              <a:t>.</a:t>
            </a:r>
            <a:endParaRPr lang="fr-FR" sz="1100" dirty="0">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25</a:t>
            </a:fld>
            <a:endParaRPr lang="fr-FR"/>
          </a:p>
        </p:txBody>
      </p:sp>
    </p:spTree>
    <p:extLst>
      <p:ext uri="{BB962C8B-B14F-4D97-AF65-F5344CB8AC3E}">
        <p14:creationId xmlns:p14="http://schemas.microsoft.com/office/powerpoint/2010/main" val="893290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26</a:t>
            </a:fld>
            <a:endParaRPr lang="fr-FR"/>
          </a:p>
        </p:txBody>
      </p:sp>
    </p:spTree>
    <p:extLst>
      <p:ext uri="{BB962C8B-B14F-4D97-AF65-F5344CB8AC3E}">
        <p14:creationId xmlns:p14="http://schemas.microsoft.com/office/powerpoint/2010/main" val="33895194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a.</a:t>
            </a:r>
            <a:r>
              <a:rPr lang="fr-FR" sz="1100" b="1" dirty="0">
                <a:solidFill>
                  <a:schemeClr val="tx1"/>
                </a:solidFill>
                <a:effectLst/>
                <a:latin typeface="+mn-lt"/>
                <a:ea typeface="Calibri" panose="020F0502020204030204" pitchFamily="34" charset="0"/>
                <a:cs typeface="Times New Roman" panose="02020603050405020304" pitchFamily="18" charset="0"/>
              </a:rPr>
              <a:t> </a:t>
            </a:r>
            <a:r>
              <a:rPr lang="fr-FR" sz="1100" i="1" dirty="0">
                <a:solidFill>
                  <a:schemeClr val="tx1"/>
                </a:solidFill>
                <a:effectLst/>
                <a:latin typeface="+mn-lt"/>
                <a:ea typeface="Calibri" panose="020F0502020204030204" pitchFamily="34" charset="0"/>
                <a:cs typeface="Times New Roman" panose="02020603050405020304" pitchFamily="18" charset="0"/>
              </a:rPr>
              <a:t>surgissaient</a:t>
            </a:r>
            <a:r>
              <a:rPr lang="fr-FR" sz="1100" dirty="0">
                <a:solidFill>
                  <a:schemeClr val="tx1"/>
                </a:solidFill>
                <a:effectLst/>
                <a:latin typeface="+mn-lt"/>
                <a:ea typeface="Calibri" panose="020F0502020204030204" pitchFamily="34" charset="0"/>
                <a:cs typeface="Times New Roman" panose="02020603050405020304" pitchFamily="18" charset="0"/>
              </a:rPr>
              <a:t> est un verbe (dit ce qui se passe) à l’imparfait (dans le passé de celui qui raconte). Il prend donc la marque de l’imparfait </a:t>
            </a:r>
            <a:r>
              <a:rPr lang="fr-FR" sz="1100" i="1" dirty="0">
                <a:solidFill>
                  <a:schemeClr val="tx1"/>
                </a:solidFill>
                <a:effectLst/>
                <a:latin typeface="+mn-lt"/>
                <a:ea typeface="Calibri" panose="020F0502020204030204" pitchFamily="34" charset="0"/>
                <a:cs typeface="Times New Roman" panose="02020603050405020304" pitchFamily="18" charset="0"/>
              </a:rPr>
              <a:t>-ai-. </a:t>
            </a:r>
            <a:r>
              <a:rPr lang="fr-FR" sz="1100" dirty="0">
                <a:solidFill>
                  <a:schemeClr val="tx1"/>
                </a:solidFill>
                <a:effectLst/>
                <a:latin typeface="+mn-lt"/>
                <a:ea typeface="Calibri" panose="020F0502020204030204" pitchFamily="34" charset="0"/>
                <a:cs typeface="Times New Roman" panose="02020603050405020304" pitchFamily="18" charset="0"/>
              </a:rPr>
              <a:t>Sa brique-sujet est </a:t>
            </a:r>
            <a:r>
              <a:rPr lang="fr-FR" sz="1100" i="1" dirty="0">
                <a:solidFill>
                  <a:schemeClr val="tx1"/>
                </a:solidFill>
                <a:effectLst/>
                <a:latin typeface="+mn-lt"/>
                <a:ea typeface="Calibri" panose="020F0502020204030204" pitchFamily="34" charset="0"/>
                <a:cs typeface="Times New Roman" panose="02020603050405020304" pitchFamily="18" charset="0"/>
              </a:rPr>
              <a:t>des poissons étonnants</a:t>
            </a:r>
            <a:r>
              <a:rPr lang="fr-FR" sz="1100" dirty="0">
                <a:solidFill>
                  <a:schemeClr val="tx1"/>
                </a:solidFill>
                <a:effectLst/>
                <a:latin typeface="+mn-lt"/>
                <a:ea typeface="Calibri" panose="020F0502020204030204" pitchFamily="34" charset="0"/>
                <a:cs typeface="Times New Roman" panose="02020603050405020304" pitchFamily="18" charset="0"/>
              </a:rPr>
              <a:t> (dit de quoi ça parle). Ici, le sujet est inversé parce que le phrase commence par un complément circonstanciel assez long. Le sujet est à la personne 6, le verbe s’accorde avec le sujet et prend donc la marque de la personne 6 </a:t>
            </a:r>
            <a:r>
              <a:rPr lang="fr-FR" sz="1100" i="1" dirty="0">
                <a:solidFill>
                  <a:schemeClr val="tx1"/>
                </a:solidFill>
                <a:effectLst/>
                <a:latin typeface="+mn-lt"/>
                <a:ea typeface="Calibri" panose="020F0502020204030204" pitchFamily="34" charset="0"/>
                <a:cs typeface="Times New Roman" panose="02020603050405020304" pitchFamily="18" charset="0"/>
              </a:rPr>
              <a:t>-ent</a:t>
            </a:r>
            <a:r>
              <a:rPr lang="fr-FR" sz="1100" dirty="0">
                <a:solidFill>
                  <a:schemeClr val="tx1"/>
                </a:solidFill>
                <a:effectLst/>
                <a:latin typeface="+mn-lt"/>
                <a:ea typeface="Calibri" panose="020F0502020204030204" pitchFamily="34" charset="0"/>
                <a:cs typeface="Times New Roman" panose="02020603050405020304" pitchFamily="18" charset="0"/>
              </a:rPr>
              <a:t>.</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b. </a:t>
            </a:r>
            <a:r>
              <a:rPr lang="fr-FR" sz="1100" i="1" dirty="0">
                <a:solidFill>
                  <a:schemeClr val="tx1"/>
                </a:solidFill>
                <a:effectLst/>
                <a:latin typeface="+mn-lt"/>
                <a:ea typeface="Calibri" panose="020F0502020204030204" pitchFamily="34" charset="0"/>
                <a:cs typeface="Times New Roman" panose="02020603050405020304" pitchFamily="18" charset="0"/>
              </a:rPr>
              <a:t>observaient</a:t>
            </a:r>
            <a:r>
              <a:rPr lang="fr-FR" sz="1100" dirty="0">
                <a:solidFill>
                  <a:schemeClr val="tx1"/>
                </a:solidFill>
                <a:effectLst/>
                <a:latin typeface="+mn-lt"/>
                <a:ea typeface="Calibri" panose="020F0502020204030204" pitchFamily="34" charset="0"/>
                <a:cs typeface="Times New Roman" panose="02020603050405020304" pitchFamily="18" charset="0"/>
              </a:rPr>
              <a:t> est un verbe (dit ce qui se passe) à l’imparfait (dans le passé de celui qui raconte). Il prend donc la marque de l’imparfait </a:t>
            </a:r>
            <a:r>
              <a:rPr lang="fr-FR" sz="1100" i="1" dirty="0">
                <a:solidFill>
                  <a:schemeClr val="tx1"/>
                </a:solidFill>
                <a:effectLst/>
                <a:latin typeface="+mn-lt"/>
                <a:ea typeface="Calibri" panose="020F0502020204030204" pitchFamily="34" charset="0"/>
                <a:cs typeface="Times New Roman" panose="02020603050405020304" pitchFamily="18" charset="0"/>
              </a:rPr>
              <a:t>-ai-. </a:t>
            </a:r>
            <a:r>
              <a:rPr lang="fr-FR" sz="1100" dirty="0">
                <a:solidFill>
                  <a:schemeClr val="tx1"/>
                </a:solidFill>
                <a:effectLst/>
                <a:latin typeface="+mn-lt"/>
                <a:ea typeface="Calibri" panose="020F0502020204030204" pitchFamily="34" charset="0"/>
                <a:cs typeface="Times New Roman" panose="02020603050405020304" pitchFamily="18" charset="0"/>
              </a:rPr>
              <a:t>Sa brique-sujet est </a:t>
            </a:r>
            <a:r>
              <a:rPr lang="fr-FR" sz="1100" i="1" dirty="0">
                <a:solidFill>
                  <a:schemeClr val="tx1"/>
                </a:solidFill>
                <a:effectLst/>
                <a:latin typeface="+mn-lt"/>
                <a:ea typeface="Calibri" panose="020F0502020204030204" pitchFamily="34" charset="0"/>
                <a:cs typeface="Times New Roman" panose="02020603050405020304" pitchFamily="18" charset="0"/>
              </a:rPr>
              <a:t>mes frères </a:t>
            </a:r>
            <a:r>
              <a:rPr lang="fr-FR" sz="1100" dirty="0">
                <a:solidFill>
                  <a:schemeClr val="tx1"/>
                </a:solidFill>
                <a:effectLst/>
                <a:latin typeface="+mn-lt"/>
                <a:ea typeface="Calibri" panose="020F0502020204030204" pitchFamily="34" charset="0"/>
                <a:cs typeface="Times New Roman" panose="02020603050405020304" pitchFamily="18" charset="0"/>
              </a:rPr>
              <a:t>(de quoi ça parle). Le sujet est à la personne 6, le verbe s’accorde avec le sujet et prend donc la marque de la personne 6 </a:t>
            </a:r>
            <a:r>
              <a:rPr lang="fr-FR" sz="1100" i="1" dirty="0">
                <a:solidFill>
                  <a:schemeClr val="tx1"/>
                </a:solidFill>
                <a:effectLst/>
                <a:latin typeface="+mn-lt"/>
                <a:ea typeface="Calibri" panose="020F0502020204030204" pitchFamily="34" charset="0"/>
                <a:cs typeface="Times New Roman" panose="02020603050405020304" pitchFamily="18" charset="0"/>
              </a:rPr>
              <a:t>-ent</a:t>
            </a:r>
            <a:r>
              <a:rPr lang="fr-FR" sz="11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27</a:t>
            </a:fld>
            <a:endParaRPr lang="fr-FR"/>
          </a:p>
        </p:txBody>
      </p:sp>
    </p:spTree>
    <p:extLst>
      <p:ext uri="{BB962C8B-B14F-4D97-AF65-F5344CB8AC3E}">
        <p14:creationId xmlns:p14="http://schemas.microsoft.com/office/powerpoint/2010/main" val="16400262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Ce début d’histoire fait comme si le lecteur connaissait déjà Charlotte, parce qu’elle n’est pas présentée (si elle était présentée, on aurait « une petite fille appelée Charlotte… » ou quelque chose comme ça). Or le chien, lui, est longuement présenté : c’est donc qu’il n’était pas connu. De qui n’était-il pas connu ? </a:t>
            </a:r>
          </a:p>
          <a:p>
            <a:pPr algn="just">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Si ç’avait été du lecteur, il n’y avait pas de raison de le présenter, le narrateur aurait fait comme pour Charlotte, il aurait dit : « quand elle vit le chien approcher d’elle. » C’est donc Charlotte qui ne le connait pas. C’est pour ça que l’auteur présente longuement le chien.</a:t>
            </a: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28</a:t>
            </a:fld>
            <a:endParaRPr lang="fr-FR"/>
          </a:p>
        </p:txBody>
      </p:sp>
    </p:spTree>
    <p:extLst>
      <p:ext uri="{BB962C8B-B14F-4D97-AF65-F5344CB8AC3E}">
        <p14:creationId xmlns:p14="http://schemas.microsoft.com/office/powerpoint/2010/main" val="41326912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Son ami l’a encore appelé méchamment. Il lui a, cette fois, répondu prudemment.</a:t>
            </a:r>
          </a:p>
          <a:p>
            <a:pPr>
              <a:lnSpc>
                <a:spcPct val="115000"/>
              </a:lnSpc>
              <a:spcAft>
                <a:spcPts val="0"/>
              </a:spcAft>
            </a:pPr>
            <a:endParaRPr lang="fr-FR" sz="11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 Accord S/V</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 passé composé (rupteur entre auxiliaire et participe passé)</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 élision (l’a)</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 liaison (son ami)</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 adverbes en </a:t>
            </a:r>
            <a:r>
              <a:rPr lang="fr-FR" sz="1100" i="1" dirty="0">
                <a:solidFill>
                  <a:schemeClr val="tx1"/>
                </a:solidFill>
                <a:effectLst/>
                <a:latin typeface="+mn-lt"/>
                <a:ea typeface="Calibri" panose="020F0502020204030204" pitchFamily="34" charset="0"/>
                <a:cs typeface="Times New Roman" panose="02020603050405020304" pitchFamily="18" charset="0"/>
              </a:rPr>
              <a:t>-ment </a:t>
            </a:r>
            <a:r>
              <a:rPr lang="fr-FR" sz="1100" dirty="0">
                <a:solidFill>
                  <a:schemeClr val="tx1"/>
                </a:solidFill>
                <a:effectLst/>
                <a:latin typeface="+mn-lt"/>
                <a:ea typeface="Calibri" panose="020F0502020204030204" pitchFamily="34" charset="0"/>
                <a:cs typeface="Times New Roman" panose="02020603050405020304" pitchFamily="18" charset="0"/>
              </a:rPr>
              <a:t>(cf. leçon</a:t>
            </a:r>
            <a:r>
              <a:rPr lang="fr-FR" sz="1100" b="1" dirty="0">
                <a:solidFill>
                  <a:schemeClr val="tx1"/>
                </a:solidFill>
                <a:effectLst/>
                <a:latin typeface="+mn-lt"/>
                <a:ea typeface="Calibri" panose="020F0502020204030204" pitchFamily="34" charset="0"/>
                <a:cs typeface="Times New Roman" panose="02020603050405020304" pitchFamily="18" charset="0"/>
              </a:rPr>
              <a:t> CM1-48 </a:t>
            </a:r>
            <a:r>
              <a:rPr lang="fr-FR" sz="1100" b="1" i="1" dirty="0">
                <a:solidFill>
                  <a:schemeClr val="tx1"/>
                </a:solidFill>
                <a:effectLst/>
                <a:latin typeface="+mn-lt"/>
                <a:ea typeface="Calibri" panose="020F0502020204030204" pitchFamily="34" charset="0"/>
                <a:cs typeface="Times New Roman" panose="02020603050405020304" pitchFamily="18" charset="0"/>
              </a:rPr>
              <a:t>Étourdiment</a:t>
            </a:r>
            <a:r>
              <a:rPr lang="fr-FR" sz="1100" dirty="0">
                <a:solidFill>
                  <a:schemeClr val="tx1"/>
                </a:solidFill>
                <a:effectLst/>
                <a:latin typeface="+mn-lt"/>
                <a:ea typeface="Calibri" panose="020F0502020204030204" pitchFamily="34" charset="0"/>
                <a:cs typeface="Times New Roman" panose="02020603050405020304" pitchFamily="18" charset="0"/>
              </a:rPr>
              <a:t>)</a:t>
            </a:r>
          </a:p>
          <a:p>
            <a:pPr>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29</a:t>
            </a:fld>
            <a:endParaRPr lang="fr-FR"/>
          </a:p>
        </p:txBody>
      </p:sp>
    </p:spTree>
    <p:extLst>
      <p:ext uri="{BB962C8B-B14F-4D97-AF65-F5344CB8AC3E}">
        <p14:creationId xmlns:p14="http://schemas.microsoft.com/office/powerpoint/2010/main" val="18953485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EFC88-5C99-EEBD-14B9-392A0116EEC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C20609B-B077-6099-8202-373F54574BD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FF528F0-67BC-2303-78FD-0C230D6C11B0}"/>
              </a:ext>
            </a:extLst>
          </p:cNvPr>
          <p:cNvSpPr>
            <a:spLocks noGrp="1"/>
          </p:cNvSpPr>
          <p:nvPr>
            <p:ph type="body" idx="1"/>
          </p:nvPr>
        </p:nvSpPr>
        <p:spPr/>
        <p:txBody>
          <a:bodyPr/>
          <a:lstStyle/>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 Accord S/V</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 passé composé (rupteur entre auxiliaire et participe passé)</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 élision (l’a)</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 liaison (son ami)</a:t>
            </a:r>
          </a:p>
          <a:p>
            <a:pPr>
              <a:lnSpc>
                <a:spcPct val="115000"/>
              </a:lnSpc>
              <a:spcAft>
                <a:spcPts val="0"/>
              </a:spcAft>
            </a:pPr>
            <a:r>
              <a:rPr lang="fr-FR" sz="1100" dirty="0">
                <a:solidFill>
                  <a:schemeClr val="tx1"/>
                </a:solidFill>
                <a:effectLst/>
                <a:latin typeface="+mn-lt"/>
                <a:ea typeface="Calibri" panose="020F0502020204030204" pitchFamily="34" charset="0"/>
                <a:cs typeface="Times New Roman" panose="02020603050405020304" pitchFamily="18" charset="0"/>
              </a:rPr>
              <a:t>- adverbes en </a:t>
            </a:r>
            <a:r>
              <a:rPr lang="fr-FR" sz="1100" i="1" dirty="0">
                <a:solidFill>
                  <a:schemeClr val="tx1"/>
                </a:solidFill>
                <a:effectLst/>
                <a:latin typeface="+mn-lt"/>
                <a:ea typeface="Calibri" panose="020F0502020204030204" pitchFamily="34" charset="0"/>
                <a:cs typeface="Times New Roman" panose="02020603050405020304" pitchFamily="18" charset="0"/>
              </a:rPr>
              <a:t>-ment </a:t>
            </a:r>
            <a:r>
              <a:rPr lang="fr-FR" sz="1100" dirty="0">
                <a:solidFill>
                  <a:schemeClr val="tx1"/>
                </a:solidFill>
                <a:effectLst/>
                <a:latin typeface="+mn-lt"/>
                <a:ea typeface="Calibri" panose="020F0502020204030204" pitchFamily="34" charset="0"/>
                <a:cs typeface="Times New Roman" panose="02020603050405020304" pitchFamily="18" charset="0"/>
              </a:rPr>
              <a:t>(cf. leçon</a:t>
            </a:r>
            <a:r>
              <a:rPr lang="fr-FR" sz="1100" b="1" dirty="0">
                <a:solidFill>
                  <a:schemeClr val="tx1"/>
                </a:solidFill>
                <a:effectLst/>
                <a:latin typeface="+mn-lt"/>
                <a:ea typeface="Calibri" panose="020F0502020204030204" pitchFamily="34" charset="0"/>
                <a:cs typeface="Times New Roman" panose="02020603050405020304" pitchFamily="18" charset="0"/>
              </a:rPr>
              <a:t> CM1-48 </a:t>
            </a:r>
            <a:r>
              <a:rPr lang="fr-FR" sz="1100" b="1" i="1" dirty="0">
                <a:solidFill>
                  <a:schemeClr val="tx1"/>
                </a:solidFill>
                <a:effectLst/>
                <a:latin typeface="+mn-lt"/>
                <a:ea typeface="Calibri" panose="020F0502020204030204" pitchFamily="34" charset="0"/>
                <a:cs typeface="Times New Roman" panose="02020603050405020304" pitchFamily="18" charset="0"/>
              </a:rPr>
              <a:t>Étourdiment</a:t>
            </a:r>
            <a:r>
              <a:rPr lang="fr-FR" sz="11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a:extLst>
              <a:ext uri="{FF2B5EF4-FFF2-40B4-BE49-F238E27FC236}">
                <a16:creationId xmlns:a16="http://schemas.microsoft.com/office/drawing/2014/main" id="{A0074464-4A66-04A9-354A-17909B5CF57B}"/>
              </a:ext>
            </a:extLst>
          </p:cNvPr>
          <p:cNvSpPr>
            <a:spLocks noGrp="1"/>
          </p:cNvSpPr>
          <p:nvPr>
            <p:ph type="sldNum" sz="quarter" idx="5"/>
          </p:nvPr>
        </p:nvSpPr>
        <p:spPr/>
        <p:txBody>
          <a:bodyPr/>
          <a:lstStyle/>
          <a:p>
            <a:fld id="{91571FDD-18B0-0B46-BB34-8FD15A7C6310}" type="slidenum">
              <a:rPr lang="fr-FR" smtClean="0"/>
              <a:t>30</a:t>
            </a:fld>
            <a:endParaRPr lang="fr-FR"/>
          </a:p>
        </p:txBody>
      </p:sp>
    </p:spTree>
    <p:extLst>
      <p:ext uri="{BB962C8B-B14F-4D97-AF65-F5344CB8AC3E}">
        <p14:creationId xmlns:p14="http://schemas.microsoft.com/office/powerpoint/2010/main" val="1246365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3B8B82-5E53-BDAF-9A46-E0A36CCC7E9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1BE87D9-E95A-B549-B950-BC8D1F3F79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4330A03-CB5E-49E6-4EA3-25725A63AA07}"/>
              </a:ext>
            </a:extLst>
          </p:cNvPr>
          <p:cNvSpPr>
            <a:spLocks noGrp="1"/>
          </p:cNvSpPr>
          <p:nvPr>
            <p:ph type="dt" sz="half" idx="10"/>
          </p:nvPr>
        </p:nvSpPr>
        <p:spPr/>
        <p:txBody>
          <a:bodyPr/>
          <a:lstStyle/>
          <a:p>
            <a:fld id="{B2B75C91-6D10-E442-9DA6-C439080A3AE2}" type="datetimeFigureOut">
              <a:rPr lang="fr-FR" smtClean="0"/>
              <a:t>11/04/2026</a:t>
            </a:fld>
            <a:endParaRPr lang="fr-FR"/>
          </a:p>
        </p:txBody>
      </p:sp>
      <p:sp>
        <p:nvSpPr>
          <p:cNvPr id="5" name="Espace réservé du pied de page 4">
            <a:extLst>
              <a:ext uri="{FF2B5EF4-FFF2-40B4-BE49-F238E27FC236}">
                <a16:creationId xmlns:a16="http://schemas.microsoft.com/office/drawing/2014/main" id="{1DCAEE52-26D9-9409-DCB0-59DAAD4C157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AFE3C3B-0AC1-8578-2409-204D739C6B7F}"/>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1230391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D3AC7D-30D7-2BDD-0B5B-8A6573FD20C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815C54B-137E-5E47-B808-6BE1A67F1F5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AE6D8B2-2ED5-A54B-2B66-4C3D970DD08F}"/>
              </a:ext>
            </a:extLst>
          </p:cNvPr>
          <p:cNvSpPr>
            <a:spLocks noGrp="1"/>
          </p:cNvSpPr>
          <p:nvPr>
            <p:ph type="dt" sz="half" idx="10"/>
          </p:nvPr>
        </p:nvSpPr>
        <p:spPr/>
        <p:txBody>
          <a:bodyPr/>
          <a:lstStyle/>
          <a:p>
            <a:fld id="{B2B75C91-6D10-E442-9DA6-C439080A3AE2}" type="datetimeFigureOut">
              <a:rPr lang="fr-FR" smtClean="0"/>
              <a:t>11/04/2026</a:t>
            </a:fld>
            <a:endParaRPr lang="fr-FR"/>
          </a:p>
        </p:txBody>
      </p:sp>
      <p:sp>
        <p:nvSpPr>
          <p:cNvPr id="5" name="Espace réservé du pied de page 4">
            <a:extLst>
              <a:ext uri="{FF2B5EF4-FFF2-40B4-BE49-F238E27FC236}">
                <a16:creationId xmlns:a16="http://schemas.microsoft.com/office/drawing/2014/main" id="{50C5CC26-BB4B-8D46-4C27-EE036F8CE9D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C130D9F-00D3-E685-A957-E3841587BB4D}"/>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2697424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D664E4-D067-16CD-EA2A-51C309EE933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BB863D1-0004-FA6E-F8AD-793C27F4DB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06CAF3-08E3-6B73-3207-E4AFE0A3C538}"/>
              </a:ext>
            </a:extLst>
          </p:cNvPr>
          <p:cNvSpPr>
            <a:spLocks noGrp="1"/>
          </p:cNvSpPr>
          <p:nvPr>
            <p:ph type="dt" sz="half" idx="10"/>
          </p:nvPr>
        </p:nvSpPr>
        <p:spPr/>
        <p:txBody>
          <a:bodyPr/>
          <a:lstStyle/>
          <a:p>
            <a:fld id="{B2B75C91-6D10-E442-9DA6-C439080A3AE2}" type="datetimeFigureOut">
              <a:rPr lang="fr-FR" smtClean="0"/>
              <a:t>11/04/2026</a:t>
            </a:fld>
            <a:endParaRPr lang="fr-FR"/>
          </a:p>
        </p:txBody>
      </p:sp>
      <p:sp>
        <p:nvSpPr>
          <p:cNvPr id="5" name="Espace réservé du pied de page 4">
            <a:extLst>
              <a:ext uri="{FF2B5EF4-FFF2-40B4-BE49-F238E27FC236}">
                <a16:creationId xmlns:a16="http://schemas.microsoft.com/office/drawing/2014/main" id="{1DB6749D-87D3-7F05-5645-3DB807B93E0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61F043-F203-7AB6-F3C9-F1FFD694543D}"/>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3001311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8B0248-51D5-B546-E0BE-54A55F68598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8211888-5B14-BF6D-477C-A881C0C88AB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D7A3768-C08B-5031-E15C-7411C783CE7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A60A142-CF2C-4726-A953-EF3947F6CB65}"/>
              </a:ext>
            </a:extLst>
          </p:cNvPr>
          <p:cNvSpPr>
            <a:spLocks noGrp="1"/>
          </p:cNvSpPr>
          <p:nvPr>
            <p:ph type="dt" sz="half" idx="10"/>
          </p:nvPr>
        </p:nvSpPr>
        <p:spPr/>
        <p:txBody>
          <a:bodyPr/>
          <a:lstStyle/>
          <a:p>
            <a:fld id="{B2B75C91-6D10-E442-9DA6-C439080A3AE2}" type="datetimeFigureOut">
              <a:rPr lang="fr-FR" smtClean="0"/>
              <a:t>11/04/2026</a:t>
            </a:fld>
            <a:endParaRPr lang="fr-FR"/>
          </a:p>
        </p:txBody>
      </p:sp>
      <p:sp>
        <p:nvSpPr>
          <p:cNvPr id="6" name="Espace réservé du pied de page 5">
            <a:extLst>
              <a:ext uri="{FF2B5EF4-FFF2-40B4-BE49-F238E27FC236}">
                <a16:creationId xmlns:a16="http://schemas.microsoft.com/office/drawing/2014/main" id="{F0512571-9F50-B00B-E76C-9906999EE1D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AB9726F-9494-D987-633D-1FB9C8FF8DAC}"/>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3397120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5D575B-47ED-63B9-E18B-575A3B7D94F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64BE26D-95B7-B9CB-8DE0-7B856EA96D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112B6D5-A017-51C7-E0CF-F92FD059970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7AEDE33-6AF6-0698-E834-6937934268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76CA896-D657-E287-DE72-F7BBD186395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BF67310-A99B-4137-6AD8-AAFD411F6FFB}"/>
              </a:ext>
            </a:extLst>
          </p:cNvPr>
          <p:cNvSpPr>
            <a:spLocks noGrp="1"/>
          </p:cNvSpPr>
          <p:nvPr>
            <p:ph type="dt" sz="half" idx="10"/>
          </p:nvPr>
        </p:nvSpPr>
        <p:spPr/>
        <p:txBody>
          <a:bodyPr/>
          <a:lstStyle/>
          <a:p>
            <a:fld id="{B2B75C91-6D10-E442-9DA6-C439080A3AE2}" type="datetimeFigureOut">
              <a:rPr lang="fr-FR" smtClean="0"/>
              <a:t>11/04/2026</a:t>
            </a:fld>
            <a:endParaRPr lang="fr-FR"/>
          </a:p>
        </p:txBody>
      </p:sp>
      <p:sp>
        <p:nvSpPr>
          <p:cNvPr id="8" name="Espace réservé du pied de page 7">
            <a:extLst>
              <a:ext uri="{FF2B5EF4-FFF2-40B4-BE49-F238E27FC236}">
                <a16:creationId xmlns:a16="http://schemas.microsoft.com/office/drawing/2014/main" id="{E3546139-1167-8C7B-3682-C3335B52121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1BE4233-B63B-1F86-C495-7FB91ECD7136}"/>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2327841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8154AF-D853-CCE8-5804-9DE947791D0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15344E-420E-F172-A1EA-8783C7781018}"/>
              </a:ext>
            </a:extLst>
          </p:cNvPr>
          <p:cNvSpPr>
            <a:spLocks noGrp="1"/>
          </p:cNvSpPr>
          <p:nvPr>
            <p:ph type="dt" sz="half" idx="10"/>
          </p:nvPr>
        </p:nvSpPr>
        <p:spPr/>
        <p:txBody>
          <a:bodyPr/>
          <a:lstStyle/>
          <a:p>
            <a:fld id="{B2B75C91-6D10-E442-9DA6-C439080A3AE2}" type="datetimeFigureOut">
              <a:rPr lang="fr-FR" smtClean="0"/>
              <a:t>11/04/2026</a:t>
            </a:fld>
            <a:endParaRPr lang="fr-FR"/>
          </a:p>
        </p:txBody>
      </p:sp>
      <p:sp>
        <p:nvSpPr>
          <p:cNvPr id="4" name="Espace réservé du pied de page 3">
            <a:extLst>
              <a:ext uri="{FF2B5EF4-FFF2-40B4-BE49-F238E27FC236}">
                <a16:creationId xmlns:a16="http://schemas.microsoft.com/office/drawing/2014/main" id="{254AFDB4-CF02-98BB-CC8E-7B33594AE13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E2729F4-1B98-4C7B-965E-4CE97911FA07}"/>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2519738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A8CF95A-2401-B2AF-24CC-5CB1B80D67B4}"/>
              </a:ext>
            </a:extLst>
          </p:cNvPr>
          <p:cNvSpPr>
            <a:spLocks noGrp="1"/>
          </p:cNvSpPr>
          <p:nvPr>
            <p:ph type="dt" sz="half" idx="10"/>
          </p:nvPr>
        </p:nvSpPr>
        <p:spPr/>
        <p:txBody>
          <a:bodyPr/>
          <a:lstStyle/>
          <a:p>
            <a:fld id="{B2B75C91-6D10-E442-9DA6-C439080A3AE2}" type="datetimeFigureOut">
              <a:rPr lang="fr-FR" smtClean="0"/>
              <a:t>11/04/2026</a:t>
            </a:fld>
            <a:endParaRPr lang="fr-FR"/>
          </a:p>
        </p:txBody>
      </p:sp>
      <p:sp>
        <p:nvSpPr>
          <p:cNvPr id="3" name="Espace réservé du pied de page 2">
            <a:extLst>
              <a:ext uri="{FF2B5EF4-FFF2-40B4-BE49-F238E27FC236}">
                <a16:creationId xmlns:a16="http://schemas.microsoft.com/office/drawing/2014/main" id="{F3D25F10-39EB-5CA1-D483-E6DA643029F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BD99B68-C82C-EA8F-7146-53A8EE9BFB24}"/>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1046026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BC3C87-F6BA-012C-B5E1-48BC565BEDF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0D27E28-6F36-2E56-AF0A-1F1269BB39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AB03E2D-EF15-38F6-2D0E-FBD48DA8B2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7ACBA0F-FB4A-511E-9484-2CAB56A382B2}"/>
              </a:ext>
            </a:extLst>
          </p:cNvPr>
          <p:cNvSpPr>
            <a:spLocks noGrp="1"/>
          </p:cNvSpPr>
          <p:nvPr>
            <p:ph type="dt" sz="half" idx="10"/>
          </p:nvPr>
        </p:nvSpPr>
        <p:spPr/>
        <p:txBody>
          <a:bodyPr/>
          <a:lstStyle/>
          <a:p>
            <a:fld id="{B2B75C91-6D10-E442-9DA6-C439080A3AE2}" type="datetimeFigureOut">
              <a:rPr lang="fr-FR" smtClean="0"/>
              <a:t>11/04/2026</a:t>
            </a:fld>
            <a:endParaRPr lang="fr-FR"/>
          </a:p>
        </p:txBody>
      </p:sp>
      <p:sp>
        <p:nvSpPr>
          <p:cNvPr id="6" name="Espace réservé du pied de page 5">
            <a:extLst>
              <a:ext uri="{FF2B5EF4-FFF2-40B4-BE49-F238E27FC236}">
                <a16:creationId xmlns:a16="http://schemas.microsoft.com/office/drawing/2014/main" id="{F9713791-2A27-741F-CAAE-F62236548A5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199E9C4-2CFA-3949-5FFD-D6321F9239F8}"/>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2419850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7BA91E-A762-D919-EAE9-394BA2D63EE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583D3F2-0C4C-6B75-C40B-5500BFC4E0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9A15F25-66A3-F9B1-422A-2481FA55E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AE02F4F-46DA-FE0D-7ECD-B4567207AB40}"/>
              </a:ext>
            </a:extLst>
          </p:cNvPr>
          <p:cNvSpPr>
            <a:spLocks noGrp="1"/>
          </p:cNvSpPr>
          <p:nvPr>
            <p:ph type="dt" sz="half" idx="10"/>
          </p:nvPr>
        </p:nvSpPr>
        <p:spPr/>
        <p:txBody>
          <a:bodyPr/>
          <a:lstStyle/>
          <a:p>
            <a:fld id="{B2B75C91-6D10-E442-9DA6-C439080A3AE2}" type="datetimeFigureOut">
              <a:rPr lang="fr-FR" smtClean="0"/>
              <a:t>11/04/2026</a:t>
            </a:fld>
            <a:endParaRPr lang="fr-FR"/>
          </a:p>
        </p:txBody>
      </p:sp>
      <p:sp>
        <p:nvSpPr>
          <p:cNvPr id="6" name="Espace réservé du pied de page 5">
            <a:extLst>
              <a:ext uri="{FF2B5EF4-FFF2-40B4-BE49-F238E27FC236}">
                <a16:creationId xmlns:a16="http://schemas.microsoft.com/office/drawing/2014/main" id="{8E497317-1DDC-A39A-C5A4-1D40C030919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BB7AC84-896C-AEA4-3D7A-8D57B9B86535}"/>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3323612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B0B62F-1F8A-962F-9662-FF135AB01C7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E4CB52E-9B62-E9F7-DDF5-74B801F7609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F27BD4C-4AED-684E-8F96-E5869D24B4B3}"/>
              </a:ext>
            </a:extLst>
          </p:cNvPr>
          <p:cNvSpPr>
            <a:spLocks noGrp="1"/>
          </p:cNvSpPr>
          <p:nvPr>
            <p:ph type="dt" sz="half" idx="10"/>
          </p:nvPr>
        </p:nvSpPr>
        <p:spPr/>
        <p:txBody>
          <a:bodyPr/>
          <a:lstStyle/>
          <a:p>
            <a:fld id="{B2B75C91-6D10-E442-9DA6-C439080A3AE2}" type="datetimeFigureOut">
              <a:rPr lang="fr-FR" smtClean="0"/>
              <a:t>11/04/2026</a:t>
            </a:fld>
            <a:endParaRPr lang="fr-FR"/>
          </a:p>
        </p:txBody>
      </p:sp>
      <p:sp>
        <p:nvSpPr>
          <p:cNvPr id="5" name="Espace réservé du pied de page 4">
            <a:extLst>
              <a:ext uri="{FF2B5EF4-FFF2-40B4-BE49-F238E27FC236}">
                <a16:creationId xmlns:a16="http://schemas.microsoft.com/office/drawing/2014/main" id="{6CAE82CD-8849-5DDF-91BD-0CDC1979858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7BCC5E3-2E59-FD80-B08A-D00E2EB38452}"/>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4290292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9456FA0-D0FA-8469-5A3D-FDD69872525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3AA4180-E9D6-B402-AF77-5D71839F724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B2061AC-FE65-70FA-DB3E-ECA6E95E2F43}"/>
              </a:ext>
            </a:extLst>
          </p:cNvPr>
          <p:cNvSpPr>
            <a:spLocks noGrp="1"/>
          </p:cNvSpPr>
          <p:nvPr>
            <p:ph type="dt" sz="half" idx="10"/>
          </p:nvPr>
        </p:nvSpPr>
        <p:spPr/>
        <p:txBody>
          <a:bodyPr/>
          <a:lstStyle/>
          <a:p>
            <a:fld id="{B2B75C91-6D10-E442-9DA6-C439080A3AE2}" type="datetimeFigureOut">
              <a:rPr lang="fr-FR" smtClean="0"/>
              <a:t>11/04/2026</a:t>
            </a:fld>
            <a:endParaRPr lang="fr-FR"/>
          </a:p>
        </p:txBody>
      </p:sp>
      <p:sp>
        <p:nvSpPr>
          <p:cNvPr id="5" name="Espace réservé du pied de page 4">
            <a:extLst>
              <a:ext uri="{FF2B5EF4-FFF2-40B4-BE49-F238E27FC236}">
                <a16:creationId xmlns:a16="http://schemas.microsoft.com/office/drawing/2014/main" id="{01925AFF-FF87-9ABA-7B2E-36E2310484B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F9882CD-CD19-0FF0-D5E3-DF683BFF3F7E}"/>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3003350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2BDD063-308D-E4C3-B0A8-D9EB0C4F33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239131D-562A-E9B3-4533-CBCF2DD51F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6C4ED5-045B-E7E1-D56C-ADAC353CC9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B75C91-6D10-E442-9DA6-C439080A3AE2}" type="datetimeFigureOut">
              <a:rPr lang="fr-FR" smtClean="0"/>
              <a:t>11/04/2026</a:t>
            </a:fld>
            <a:endParaRPr lang="fr-FR"/>
          </a:p>
        </p:txBody>
      </p:sp>
      <p:sp>
        <p:nvSpPr>
          <p:cNvPr id="5" name="Espace réservé du pied de page 4">
            <a:extLst>
              <a:ext uri="{FF2B5EF4-FFF2-40B4-BE49-F238E27FC236}">
                <a16:creationId xmlns:a16="http://schemas.microsoft.com/office/drawing/2014/main" id="{C4F36192-1D4A-AEB8-80A6-46321AAEEE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8B97945-D563-ECBE-622C-9F5877FC64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057696-BEF3-F84A-9B1A-CA3E11E037A4}" type="slidenum">
              <a:rPr lang="fr-FR" smtClean="0"/>
              <a:t>‹N°›</a:t>
            </a:fld>
            <a:endParaRPr lang="fr-FR"/>
          </a:p>
        </p:txBody>
      </p:sp>
    </p:spTree>
    <p:extLst>
      <p:ext uri="{BB962C8B-B14F-4D97-AF65-F5344CB8AC3E}">
        <p14:creationId xmlns:p14="http://schemas.microsoft.com/office/powerpoint/2010/main" val="2194498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CF2A22-7288-AE0F-9C45-C56F76BBD0C1}"/>
              </a:ext>
            </a:extLst>
          </p:cNvPr>
          <p:cNvSpPr>
            <a:spLocks noGrp="1"/>
          </p:cNvSpPr>
          <p:nvPr>
            <p:ph type="ctrTitle"/>
          </p:nvPr>
        </p:nvSpPr>
        <p:spPr>
          <a:xfrm>
            <a:off x="1524000" y="1122362"/>
            <a:ext cx="9144000" cy="2950873"/>
          </a:xfrm>
        </p:spPr>
        <p:txBody>
          <a:bodyPr/>
          <a:lstStyle/>
          <a:p>
            <a:r>
              <a:rPr lang="fr-FR" dirty="0"/>
              <a:t>Drôles de débuts d’histoires</a:t>
            </a:r>
          </a:p>
        </p:txBody>
      </p:sp>
      <p:sp>
        <p:nvSpPr>
          <p:cNvPr id="3" name="Sous-titre 2">
            <a:extLst>
              <a:ext uri="{FF2B5EF4-FFF2-40B4-BE49-F238E27FC236}">
                <a16:creationId xmlns:a16="http://schemas.microsoft.com/office/drawing/2014/main" id="{D2C147E4-F56D-3B93-B13C-F2B51A814E3E}"/>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1569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C64383-2824-2DF1-212D-17422797300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7375268-9511-0AD5-5963-19D2E8C0C32A}"/>
              </a:ext>
            </a:extLst>
          </p:cNvPr>
          <p:cNvSpPr>
            <a:spLocks noGrp="1"/>
          </p:cNvSpPr>
          <p:nvPr>
            <p:ph idx="1"/>
          </p:nvPr>
        </p:nvSpPr>
        <p:spPr/>
        <p:txBody>
          <a:bodyPr/>
          <a:lstStyle/>
          <a:p>
            <a:pPr marL="0" indent="0">
              <a:buNone/>
            </a:pPr>
            <a:endParaRPr lang="fr-FR" dirty="0"/>
          </a:p>
          <a:p>
            <a:pPr marL="0" indent="0" algn="just">
              <a:lnSpc>
                <a:spcPct val="115000"/>
              </a:lnSpc>
              <a:spcAft>
                <a:spcPts val="100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Depuis déjà un moment, le grand chat noir se tient, ventre allongé, sur la terrasse, dans la fière posture du sphinx. Il boude.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Voici pourquoi : en cadeau d'un ami chasseur, Vieux-Père a reçu quelques oiseaux, des oiseaux à rôtir.  Il les a portés à Vieille-Mère, sa femme, pour qu’elle les fasse cuire…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431058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36B2388-485E-C0EE-9FA9-A5495F290D39}"/>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03371316-C632-0861-F895-3A2FD9D1862D}"/>
              </a:ext>
            </a:extLst>
          </p:cNvPr>
          <p:cNvSpPr>
            <a:spLocks noGrp="1"/>
          </p:cNvSpPr>
          <p:nvPr>
            <p:ph sz="half" idx="1"/>
          </p:nvPr>
        </p:nvSpPr>
        <p:spPr>
          <a:xfrm>
            <a:off x="838200" y="1402291"/>
            <a:ext cx="5181600" cy="4351338"/>
          </a:xfrm>
        </p:spPr>
        <p:txBody>
          <a:bodyPr>
            <a:normAutofit/>
          </a:bodyPr>
          <a:lstStyle/>
          <a:p>
            <a:pPr marL="0" indent="0" algn="just">
              <a:lnSpc>
                <a:spcPct val="115000"/>
              </a:lnSpc>
              <a:spcAft>
                <a:spcPts val="1000"/>
              </a:spcAf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Version 1</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spcAft>
                <a:spcPts val="100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Depuis déjà un moment, le grand chat noir se tient, ventre allongé, sur la terrasse, dans la fière posture du sphinx. Il boude.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buNone/>
            </a:pPr>
            <a:r>
              <a:rPr lang="fr-FR" sz="2000" dirty="0">
                <a:effectLst/>
                <a:latin typeface="Times New Roman" panose="02020603050405020304" pitchFamily="18" charset="0"/>
                <a:ea typeface="Calibri" panose="020F0502020204030204" pitchFamily="34" charset="0"/>
              </a:rPr>
              <a:t>Voici pourquoi : en cadeau d'un ami chasseur, Vieux-Père a reçu quelques oiseaux, des oiseaux à rôtir.  Il les a portés à Vieille-Mère, sa femme, pour qu’elle les fasse cuire…</a:t>
            </a:r>
            <a:r>
              <a:rPr lang="fr-FR" sz="2000" dirty="0">
                <a:effectLst/>
              </a:rPr>
              <a:t> </a:t>
            </a:r>
            <a:endParaRPr lang="fr-FR" sz="2000" dirty="0"/>
          </a:p>
        </p:txBody>
      </p:sp>
      <p:sp>
        <p:nvSpPr>
          <p:cNvPr id="6" name="Espace réservé du contenu 5">
            <a:extLst>
              <a:ext uri="{FF2B5EF4-FFF2-40B4-BE49-F238E27FC236}">
                <a16:creationId xmlns:a16="http://schemas.microsoft.com/office/drawing/2014/main" id="{754A0D68-690E-74A1-D01B-4A13D71346FD}"/>
              </a:ext>
            </a:extLst>
          </p:cNvPr>
          <p:cNvSpPr>
            <a:spLocks noGrp="1"/>
          </p:cNvSpPr>
          <p:nvPr>
            <p:ph sz="half" idx="2"/>
          </p:nvPr>
        </p:nvSpPr>
        <p:spPr>
          <a:xfrm>
            <a:off x="6248400" y="1402291"/>
            <a:ext cx="5181600" cy="4351338"/>
          </a:xfrm>
        </p:spPr>
        <p:txBody>
          <a:bodyPr>
            <a:normAutofit/>
          </a:bodyPr>
          <a:lstStyle/>
          <a:p>
            <a:pPr marL="0" indent="0" algn="just">
              <a:lnSpc>
                <a:spcPct val="115000"/>
              </a:lnSpc>
              <a:spcAft>
                <a:spcPts val="1000"/>
              </a:spcAft>
              <a:buNone/>
            </a:pPr>
            <a:r>
              <a:rPr lang="fr-FR" sz="2000" b="1" dirty="0">
                <a:effectLst/>
                <a:latin typeface="Times New Roman" panose="02020603050405020304" pitchFamily="18" charset="0"/>
                <a:ea typeface="Times New Roman" panose="02020603050405020304" pitchFamily="18" charset="0"/>
                <a:cs typeface="Times New Roman" panose="02020603050405020304" pitchFamily="18" charset="0"/>
              </a:rPr>
              <a:t>Version 2</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spcAft>
                <a:spcPts val="1000"/>
              </a:spcAf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Il était une fois un grand chat noir qui se tenait, ventre allongé, sur une terrasse, dans la fière posture du sphinx et qui boudait.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buNone/>
            </a:pPr>
            <a:r>
              <a:rPr lang="fr-FR" sz="2000" dirty="0">
                <a:effectLst/>
                <a:latin typeface="Times New Roman" panose="02020603050405020304" pitchFamily="18" charset="0"/>
                <a:ea typeface="Times New Roman" panose="02020603050405020304" pitchFamily="18" charset="0"/>
              </a:rPr>
              <a:t>Voici pourquoi : en cadeau d’un ami chasseur, Vieux-Père avait reçu quelques oiseaux, des oiseaux à rôtir. Il les avait portés à Vieille-Mère, sa femme, pour qu’elle les fasse cuire…</a:t>
            </a:r>
            <a:r>
              <a:rPr lang="fr-FR" sz="2000" dirty="0">
                <a:effectLst/>
              </a:rPr>
              <a:t> </a:t>
            </a:r>
            <a:endParaRPr lang="fr-FR" sz="2000" dirty="0"/>
          </a:p>
        </p:txBody>
      </p:sp>
    </p:spTree>
    <p:extLst>
      <p:ext uri="{BB962C8B-B14F-4D97-AF65-F5344CB8AC3E}">
        <p14:creationId xmlns:p14="http://schemas.microsoft.com/office/powerpoint/2010/main" val="510355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00BAE-9029-8710-4579-65E923D4864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484023D-8754-D408-086F-DA743D8490E4}"/>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E9D0B190-3C00-1A6E-13FF-9EEB416D21B3}"/>
              </a:ext>
            </a:extLst>
          </p:cNvPr>
          <p:cNvSpPr>
            <a:spLocks noGrp="1"/>
          </p:cNvSpPr>
          <p:nvPr>
            <p:ph sz="half" idx="1"/>
          </p:nvPr>
        </p:nvSpPr>
        <p:spPr>
          <a:xfrm>
            <a:off x="838200" y="1402291"/>
            <a:ext cx="5181600" cy="4351338"/>
          </a:xfrm>
        </p:spPr>
        <p:txBody>
          <a:bodyPr>
            <a:normAutofit/>
          </a:bodyPr>
          <a:lstStyle/>
          <a:p>
            <a:pPr marL="0" indent="0" algn="just">
              <a:lnSpc>
                <a:spcPct val="115000"/>
              </a:lnSpc>
              <a:spcAft>
                <a:spcPts val="1000"/>
              </a:spcAf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Version 1</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spcAft>
                <a:spcPts val="100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Depuis déjà un moment, le grand chat noir se tient, ventre allongé, sur la terrasse, dans la fière posture du sphinx. Il boude.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buNone/>
            </a:pPr>
            <a:r>
              <a:rPr lang="fr-FR" sz="2000" dirty="0">
                <a:effectLst/>
                <a:latin typeface="Times New Roman" panose="02020603050405020304" pitchFamily="18" charset="0"/>
                <a:ea typeface="Calibri" panose="020F0502020204030204" pitchFamily="34" charset="0"/>
              </a:rPr>
              <a:t>Voici pourquoi : en cadeau d'un ami chasseur, Vieux-Père a reçu quelques oiseaux, des oiseaux à rôtir.  Il les a portés à Vieille-Mère, sa femme, pour qu’elle les fasse cuire…</a:t>
            </a:r>
            <a:r>
              <a:rPr lang="fr-FR" sz="2000" dirty="0">
                <a:effectLst/>
              </a:rPr>
              <a:t> </a:t>
            </a:r>
            <a:endParaRPr lang="fr-FR" sz="2000" dirty="0"/>
          </a:p>
        </p:txBody>
      </p:sp>
      <p:sp>
        <p:nvSpPr>
          <p:cNvPr id="6" name="Espace réservé du contenu 5">
            <a:extLst>
              <a:ext uri="{FF2B5EF4-FFF2-40B4-BE49-F238E27FC236}">
                <a16:creationId xmlns:a16="http://schemas.microsoft.com/office/drawing/2014/main" id="{4F920CF2-1C8C-2FA2-5157-7D02E6F71CE5}"/>
              </a:ext>
            </a:extLst>
          </p:cNvPr>
          <p:cNvSpPr>
            <a:spLocks noGrp="1"/>
          </p:cNvSpPr>
          <p:nvPr>
            <p:ph sz="half" idx="2"/>
          </p:nvPr>
        </p:nvSpPr>
        <p:spPr>
          <a:xfrm>
            <a:off x="6248400" y="1402291"/>
            <a:ext cx="5181600" cy="4351338"/>
          </a:xfrm>
        </p:spPr>
        <p:txBody>
          <a:bodyPr>
            <a:normAutofit/>
          </a:bodyPr>
          <a:lstStyle/>
          <a:p>
            <a:pPr marL="0" indent="0" algn="just">
              <a:lnSpc>
                <a:spcPct val="115000"/>
              </a:lnSpc>
              <a:spcAft>
                <a:spcPts val="1000"/>
              </a:spcAft>
              <a:buNone/>
            </a:pPr>
            <a:r>
              <a:rPr lang="fr-FR" sz="2000" b="1" dirty="0">
                <a:effectLst/>
                <a:latin typeface="Times New Roman" panose="02020603050405020304" pitchFamily="18" charset="0"/>
                <a:ea typeface="Times New Roman" panose="02020603050405020304" pitchFamily="18" charset="0"/>
                <a:cs typeface="Times New Roman" panose="02020603050405020304" pitchFamily="18" charset="0"/>
              </a:rPr>
              <a:t>Version 2</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spcAft>
                <a:spcPts val="1000"/>
              </a:spcAf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Il était une fois un grand chat noir qui se tenait, ventre allongé, sur une terrasse, dans la fière posture du sphinx et qui boudait.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buNone/>
            </a:pPr>
            <a:r>
              <a:rPr lang="fr-FR" sz="2000" dirty="0">
                <a:effectLst/>
                <a:latin typeface="Times New Roman" panose="02020603050405020304" pitchFamily="18" charset="0"/>
                <a:ea typeface="Times New Roman" panose="02020603050405020304" pitchFamily="18" charset="0"/>
              </a:rPr>
              <a:t>Voici pourquoi : en cadeau d’un ami chasseur, Vieux-Père avait reçu quelques oiseaux, des oiseaux à rôtir. Il les avait portés à Vieille-Mère, sa femme, pour qu’elle les fasse cuire…</a:t>
            </a:r>
            <a:r>
              <a:rPr lang="fr-FR" sz="2000" dirty="0">
                <a:effectLst/>
              </a:rPr>
              <a:t> </a:t>
            </a:r>
            <a:endParaRPr lang="fr-FR" sz="2000" dirty="0"/>
          </a:p>
        </p:txBody>
      </p:sp>
    </p:spTree>
    <p:extLst>
      <p:ext uri="{BB962C8B-B14F-4D97-AF65-F5344CB8AC3E}">
        <p14:creationId xmlns:p14="http://schemas.microsoft.com/office/powerpoint/2010/main" val="3272194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D1F10-F6CC-0B54-2235-F8292216A84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4824209-83E1-2A0B-3017-89C65F238C13}"/>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977F28D9-D204-954E-35A4-8F98F00B4054}"/>
              </a:ext>
            </a:extLst>
          </p:cNvPr>
          <p:cNvSpPr>
            <a:spLocks noGrp="1"/>
          </p:cNvSpPr>
          <p:nvPr>
            <p:ph sz="half" idx="1"/>
          </p:nvPr>
        </p:nvSpPr>
        <p:spPr>
          <a:xfrm>
            <a:off x="838200" y="1402291"/>
            <a:ext cx="5181600" cy="4351338"/>
          </a:xfrm>
        </p:spPr>
        <p:txBody>
          <a:bodyPr>
            <a:normAutofit/>
          </a:bodyPr>
          <a:lstStyle/>
          <a:p>
            <a:pPr marL="0" indent="0" algn="just">
              <a:lnSpc>
                <a:spcPct val="115000"/>
              </a:lnSpc>
              <a:spcAft>
                <a:spcPts val="1000"/>
              </a:spcAf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Version 1</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spcAft>
                <a:spcPts val="100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Depuis déjà un moment, le grand chat noir se tient, ventre allongé, sur la terrasse, dans la fière posture du sphinx. Il boude.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buNone/>
            </a:pPr>
            <a:r>
              <a:rPr lang="fr-FR" sz="2000" dirty="0">
                <a:effectLst/>
                <a:latin typeface="Times New Roman" panose="02020603050405020304" pitchFamily="18" charset="0"/>
                <a:ea typeface="Calibri" panose="020F0502020204030204" pitchFamily="34" charset="0"/>
              </a:rPr>
              <a:t>Voici pourquoi : en cadeau d'un ami chasseur, Vieux-Père a reçu quelques oiseaux, des oiseaux à rôtir.  Il les a portés à Vieille-Mère, sa femme, pour qu’elle les fasse cuire…</a:t>
            </a:r>
            <a:r>
              <a:rPr lang="fr-FR" sz="2000" dirty="0">
                <a:effectLst/>
              </a:rPr>
              <a:t> </a:t>
            </a:r>
            <a:endParaRPr lang="fr-FR" sz="2000" dirty="0"/>
          </a:p>
        </p:txBody>
      </p:sp>
      <p:sp>
        <p:nvSpPr>
          <p:cNvPr id="6" name="Espace réservé du contenu 5">
            <a:extLst>
              <a:ext uri="{FF2B5EF4-FFF2-40B4-BE49-F238E27FC236}">
                <a16:creationId xmlns:a16="http://schemas.microsoft.com/office/drawing/2014/main" id="{5A056425-EF40-8ABD-A207-FC25989E6140}"/>
              </a:ext>
            </a:extLst>
          </p:cNvPr>
          <p:cNvSpPr>
            <a:spLocks noGrp="1"/>
          </p:cNvSpPr>
          <p:nvPr>
            <p:ph sz="half" idx="2"/>
          </p:nvPr>
        </p:nvSpPr>
        <p:spPr>
          <a:xfrm>
            <a:off x="6248400" y="1402291"/>
            <a:ext cx="5181600" cy="4351338"/>
          </a:xfrm>
        </p:spPr>
        <p:txBody>
          <a:bodyPr>
            <a:normAutofit/>
          </a:bodyPr>
          <a:lstStyle/>
          <a:p>
            <a:pPr marL="0" indent="0" algn="just">
              <a:lnSpc>
                <a:spcPct val="115000"/>
              </a:lnSpc>
              <a:spcAft>
                <a:spcPts val="1000"/>
              </a:spcAft>
              <a:buNone/>
            </a:pPr>
            <a:r>
              <a:rPr lang="fr-FR" sz="2000" b="1" dirty="0">
                <a:effectLst/>
                <a:latin typeface="Times New Roman" panose="02020603050405020304" pitchFamily="18" charset="0"/>
                <a:ea typeface="Times New Roman" panose="02020603050405020304" pitchFamily="18" charset="0"/>
                <a:cs typeface="Times New Roman" panose="02020603050405020304" pitchFamily="18" charset="0"/>
              </a:rPr>
              <a:t>Version 2</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spcAft>
                <a:spcPts val="1000"/>
              </a:spcAf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Il était une fois un grand chat noir qui se tenait, ventre allongé, sur une terrasse, dans la fière posture du sphinx et qui boudait.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buNone/>
            </a:pPr>
            <a:r>
              <a:rPr lang="fr-FR" sz="2000" dirty="0">
                <a:effectLst/>
                <a:latin typeface="Times New Roman" panose="02020603050405020304" pitchFamily="18" charset="0"/>
                <a:ea typeface="Times New Roman" panose="02020603050405020304" pitchFamily="18" charset="0"/>
              </a:rPr>
              <a:t>Voici pourquoi : en cadeau d’un ami chasseur, Vieux-Père avait reçu quelques oiseaux, des oiseaux à rôtir. Il les avait portés à Vieille-Mère, sa femme, pour qu’elle les fasse cuire…</a:t>
            </a:r>
            <a:r>
              <a:rPr lang="fr-FR" sz="2000" dirty="0">
                <a:effectLst/>
              </a:rPr>
              <a:t> </a:t>
            </a:r>
            <a:endParaRPr lang="fr-FR" sz="2000" dirty="0"/>
          </a:p>
        </p:txBody>
      </p:sp>
    </p:spTree>
    <p:extLst>
      <p:ext uri="{BB962C8B-B14F-4D97-AF65-F5344CB8AC3E}">
        <p14:creationId xmlns:p14="http://schemas.microsoft.com/office/powerpoint/2010/main" val="3734275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A69A3-03E5-3C51-8479-B31B4F43249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08C85AD-6F3B-E110-9803-B842ABD1AC85}"/>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044B3F57-3C68-F09D-268D-BA7F405E2636}"/>
              </a:ext>
            </a:extLst>
          </p:cNvPr>
          <p:cNvSpPr>
            <a:spLocks noGrp="1"/>
          </p:cNvSpPr>
          <p:nvPr>
            <p:ph sz="half" idx="1"/>
          </p:nvPr>
        </p:nvSpPr>
        <p:spPr>
          <a:xfrm>
            <a:off x="838200" y="1402291"/>
            <a:ext cx="5181600" cy="4351338"/>
          </a:xfrm>
        </p:spPr>
        <p:txBody>
          <a:bodyPr>
            <a:normAutofit/>
          </a:bodyPr>
          <a:lstStyle/>
          <a:p>
            <a:pPr marL="0" indent="0" algn="just">
              <a:lnSpc>
                <a:spcPct val="115000"/>
              </a:lnSpc>
              <a:spcAft>
                <a:spcPts val="1000"/>
              </a:spcAf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Version 1</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spcAft>
                <a:spcPts val="1000"/>
              </a:spcAf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Depuis déjà un moment, le grand chat noir se tient, ventre allongé, sur la terrasse, dans la fière posture du sphinx. Il boude.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buNone/>
            </a:pPr>
            <a:r>
              <a:rPr lang="fr-FR" sz="2000" dirty="0">
                <a:effectLst/>
                <a:latin typeface="Times New Roman" panose="02020603050405020304" pitchFamily="18" charset="0"/>
                <a:ea typeface="Calibri" panose="020F0502020204030204" pitchFamily="34" charset="0"/>
              </a:rPr>
              <a:t>Voici pourquoi : en cadeau d'un ami chasseur, Vieux-Père a reçu quelques oiseaux, des oiseaux à rôtir.  Il les a portés à Vieille-Mère, sa femme, pour qu’elle les fasse cuire…</a:t>
            </a:r>
            <a:r>
              <a:rPr lang="fr-FR" sz="2000" dirty="0">
                <a:effectLst/>
              </a:rPr>
              <a:t> </a:t>
            </a:r>
            <a:endParaRPr lang="fr-FR" sz="2000" dirty="0"/>
          </a:p>
        </p:txBody>
      </p:sp>
      <p:sp>
        <p:nvSpPr>
          <p:cNvPr id="6" name="Espace réservé du contenu 5">
            <a:extLst>
              <a:ext uri="{FF2B5EF4-FFF2-40B4-BE49-F238E27FC236}">
                <a16:creationId xmlns:a16="http://schemas.microsoft.com/office/drawing/2014/main" id="{FDF76498-CEAC-B598-920D-F66AF185A08A}"/>
              </a:ext>
            </a:extLst>
          </p:cNvPr>
          <p:cNvSpPr>
            <a:spLocks noGrp="1"/>
          </p:cNvSpPr>
          <p:nvPr>
            <p:ph sz="half" idx="2"/>
          </p:nvPr>
        </p:nvSpPr>
        <p:spPr>
          <a:xfrm>
            <a:off x="6248400" y="1402291"/>
            <a:ext cx="5181600" cy="4351338"/>
          </a:xfrm>
        </p:spPr>
        <p:txBody>
          <a:bodyPr>
            <a:normAutofit/>
          </a:bodyPr>
          <a:lstStyle/>
          <a:p>
            <a:pPr marL="0" indent="0" algn="just">
              <a:lnSpc>
                <a:spcPct val="115000"/>
              </a:lnSpc>
              <a:spcAft>
                <a:spcPts val="1000"/>
              </a:spcAft>
              <a:buNone/>
            </a:pPr>
            <a:r>
              <a:rPr lang="fr-FR" sz="2000" b="1" dirty="0">
                <a:effectLst/>
                <a:latin typeface="Times New Roman" panose="02020603050405020304" pitchFamily="18" charset="0"/>
                <a:ea typeface="Times New Roman" panose="02020603050405020304" pitchFamily="18" charset="0"/>
                <a:cs typeface="Times New Roman" panose="02020603050405020304" pitchFamily="18" charset="0"/>
              </a:rPr>
              <a:t>Version 2</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spcAft>
                <a:spcPts val="1000"/>
              </a:spcAf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Il était une fois un grand chat noir qui se tenait, ventre allongé, sur une terrasse, dans la fière posture du sphinx et qui boudait.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buNone/>
            </a:pPr>
            <a:r>
              <a:rPr lang="fr-FR" sz="2000" dirty="0">
                <a:effectLst/>
                <a:latin typeface="Times New Roman" panose="02020603050405020304" pitchFamily="18" charset="0"/>
                <a:ea typeface="Times New Roman" panose="02020603050405020304" pitchFamily="18" charset="0"/>
              </a:rPr>
              <a:t>Voici pourquoi : en cadeau d’un ami chasseur, Vieux-Père avait reçu quelques oiseaux, des oiseaux à rôtir. Il les avait portés à Vieille-Mère, sa femme, pour qu’elle les fasse cuire…</a:t>
            </a:r>
            <a:r>
              <a:rPr lang="fr-FR" sz="2000" dirty="0">
                <a:effectLst/>
              </a:rPr>
              <a:t> </a:t>
            </a:r>
            <a:endParaRPr lang="fr-FR" sz="2000" dirty="0"/>
          </a:p>
        </p:txBody>
      </p:sp>
    </p:spTree>
    <p:extLst>
      <p:ext uri="{BB962C8B-B14F-4D97-AF65-F5344CB8AC3E}">
        <p14:creationId xmlns:p14="http://schemas.microsoft.com/office/powerpoint/2010/main" val="1360047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F0645DF6-35B2-BBBC-5049-C7FD378E8F14}"/>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3D93150D-DA78-310D-FF68-0B4DCFC7DA3C}"/>
              </a:ext>
            </a:extLst>
          </p:cNvPr>
          <p:cNvSpPr>
            <a:spLocks noGrp="1"/>
          </p:cNvSpPr>
          <p:nvPr>
            <p:ph idx="1"/>
          </p:nvPr>
        </p:nvSpPr>
        <p:spPr>
          <a:xfrm>
            <a:off x="838200" y="965200"/>
            <a:ext cx="10515600" cy="5211763"/>
          </a:xfrm>
        </p:spPr>
        <p:txBody>
          <a:bodyPr>
            <a:normAutofit lnSpcReduction="10000"/>
          </a:bodyPr>
          <a:lstStyle/>
          <a:p>
            <a:pPr marL="0" indent="0" algn="just">
              <a:lnSpc>
                <a:spcPct val="115000"/>
              </a:lnSpc>
              <a:spcAft>
                <a:spcPts val="100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Texte 1</a:t>
            </a:r>
            <a:endParaRPr lang="fr-FR" sz="1800" b="1"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C’est décidé. Aujourd’hui, Charles va le dire à Charlène. Lui dire qu’il l’aime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Il pédale jusqu’aux grands sapins. Il l’attend, elle le rejoint.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Les voilà tous deux sur le chemin de l’école. Sur le petit pont, il lui dira. Il lui dira qu’il l’aime.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1800" dirty="0"/>
          </a:p>
          <a:p>
            <a:pPr marL="0" indent="0" algn="just">
              <a:lnSpc>
                <a:spcPct val="115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Texte 2</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mbria" panose="02040503050406030204" pitchFamily="18" charset="0"/>
                <a:cs typeface="Times New Roman" panose="02020603050405020304" pitchFamily="18" charset="0"/>
              </a:rPr>
              <a:t>Deux terriers étaient voisins.  Dans l'un habitait monsieur Brun, un lapin marron, dans l'autre monsieur Grisou, un lapin gris.  Au début de leur voisinage, ils s'entendaient très bien.  Le matin ils se saluaient gentiment : '"Bonjour, monsieur Brun", disait le lapin gris.  "Beau temps aujourd'hui, monsieur Grisou", répondait le lapin marron.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graphicFrame>
        <p:nvGraphicFramePr>
          <p:cNvPr id="7" name="Tableau 6">
            <a:extLst>
              <a:ext uri="{FF2B5EF4-FFF2-40B4-BE49-F238E27FC236}">
                <a16:creationId xmlns:a16="http://schemas.microsoft.com/office/drawing/2014/main" id="{14EBC45F-3A7D-B01D-37EA-C667AD66FEC3}"/>
              </a:ext>
            </a:extLst>
          </p:cNvPr>
          <p:cNvGraphicFramePr>
            <a:graphicFrameLocks noGrp="1"/>
          </p:cNvGraphicFramePr>
          <p:nvPr>
            <p:extLst>
              <p:ext uri="{D42A27DB-BD31-4B8C-83A1-F6EECF244321}">
                <p14:modId xmlns:p14="http://schemas.microsoft.com/office/powerpoint/2010/main" val="3307859367"/>
              </p:ext>
            </p:extLst>
          </p:nvPr>
        </p:nvGraphicFramePr>
        <p:xfrm>
          <a:off x="838200" y="681037"/>
          <a:ext cx="10634134" cy="2211642"/>
        </p:xfrm>
        <a:graphic>
          <a:graphicData uri="http://schemas.openxmlformats.org/drawingml/2006/table">
            <a:tbl>
              <a:tblPr firstRow="1" bandRow="1">
                <a:tableStyleId>{5940675A-B579-460E-94D1-54222C63F5DA}</a:tableStyleId>
              </a:tblPr>
              <a:tblGrid>
                <a:gridCol w="4944534">
                  <a:extLst>
                    <a:ext uri="{9D8B030D-6E8A-4147-A177-3AD203B41FA5}">
                      <a16:colId xmlns:a16="http://schemas.microsoft.com/office/drawing/2014/main" val="3948785673"/>
                    </a:ext>
                  </a:extLst>
                </a:gridCol>
                <a:gridCol w="5689600">
                  <a:extLst>
                    <a:ext uri="{9D8B030D-6E8A-4147-A177-3AD203B41FA5}">
                      <a16:colId xmlns:a16="http://schemas.microsoft.com/office/drawing/2014/main" val="3938595662"/>
                    </a:ext>
                  </a:extLst>
                </a:gridCol>
              </a:tblGrid>
              <a:tr h="370840">
                <a:tc>
                  <a:txBody>
                    <a:bodyPr/>
                    <a:lstStyle/>
                    <a:p>
                      <a:pPr algn="ctr"/>
                      <a:r>
                        <a:rPr lang="fr-FR" sz="1800" kern="1200" dirty="0">
                          <a:solidFill>
                            <a:schemeClr val="tx1"/>
                          </a:solidFill>
                          <a:effectLst/>
                          <a:latin typeface="+mn-lt"/>
                          <a:ea typeface="+mn-ea"/>
                          <a:cs typeface="+mn-cs"/>
                        </a:rPr>
                        <a:t>Celui qui raconte présente les personnages et les lieux</a:t>
                      </a:r>
                    </a:p>
                    <a:p>
                      <a:pPr algn="ctr"/>
                      <a:r>
                        <a:rPr lang="fr-FR" sz="1800" kern="1200" dirty="0">
                          <a:solidFill>
                            <a:schemeClr val="tx1"/>
                          </a:solidFill>
                          <a:effectLst/>
                          <a:latin typeface="+mn-lt"/>
                          <a:ea typeface="+mn-ea"/>
                          <a:cs typeface="+mn-cs"/>
                        </a:rPr>
                        <a:t>Impression de rentrer au début de l’histoire</a:t>
                      </a:r>
                      <a:r>
                        <a:rPr lang="fr-FR" dirty="0">
                          <a:effectLst/>
                        </a:rPr>
                        <a:t> </a:t>
                      </a:r>
                      <a:endParaRPr lang="fr-FR" dirty="0"/>
                    </a:p>
                  </a:txBody>
                  <a:tcPr>
                    <a:solidFill>
                      <a:schemeClr val="accent5">
                        <a:lumMod val="20000"/>
                        <a:lumOff val="80000"/>
                      </a:schemeClr>
                    </a:solidFill>
                  </a:tcPr>
                </a:tc>
                <a:tc>
                  <a:txBody>
                    <a:bodyPr/>
                    <a:lstStyle/>
                    <a:p>
                      <a:pPr algn="ctr"/>
                      <a:r>
                        <a:rPr lang="fr-FR" sz="1800" kern="1200" dirty="0">
                          <a:solidFill>
                            <a:schemeClr val="tx1"/>
                          </a:solidFill>
                          <a:effectLst/>
                          <a:latin typeface="+mn-lt"/>
                          <a:ea typeface="+mn-ea"/>
                          <a:cs typeface="+mn-cs"/>
                        </a:rPr>
                        <a:t>Celui qui raconte fait comme si le lecteur connaissait déjà les personnages et les lieux</a:t>
                      </a:r>
                    </a:p>
                    <a:p>
                      <a:pPr algn="ctr"/>
                      <a:r>
                        <a:rPr lang="fr-FR" sz="1800" kern="1200" dirty="0">
                          <a:solidFill>
                            <a:schemeClr val="tx1"/>
                          </a:solidFill>
                          <a:effectLst/>
                          <a:latin typeface="+mn-lt"/>
                          <a:ea typeface="+mn-ea"/>
                          <a:cs typeface="+mn-cs"/>
                        </a:rPr>
                        <a:t>Impression de rentrer au milieu de l’histoire</a:t>
                      </a:r>
                      <a:r>
                        <a:rPr lang="fr-FR" dirty="0">
                          <a:effectLst/>
                        </a:rPr>
                        <a:t> </a:t>
                      </a:r>
                      <a:endParaRPr lang="fr-FR" dirty="0"/>
                    </a:p>
                  </a:txBody>
                  <a:tcPr>
                    <a:solidFill>
                      <a:schemeClr val="accent5">
                        <a:lumMod val="20000"/>
                        <a:lumOff val="80000"/>
                      </a:schemeClr>
                    </a:solidFill>
                  </a:tcPr>
                </a:tc>
                <a:extLst>
                  <a:ext uri="{0D108BD9-81ED-4DB2-BD59-A6C34878D82A}">
                    <a16:rowId xmlns:a16="http://schemas.microsoft.com/office/drawing/2014/main" val="2247090386"/>
                  </a:ext>
                </a:extLst>
              </a:tr>
              <a:tr h="370840">
                <a:tc>
                  <a:txBody>
                    <a:bodyPr/>
                    <a:lstStyle/>
                    <a:p>
                      <a:pPr algn="just">
                        <a:lnSpc>
                          <a:spcPct val="115000"/>
                        </a:lnSpc>
                        <a:spcAft>
                          <a:spcPts val="1000"/>
                        </a:spcAft>
                      </a:pP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Il était une fois</a:t>
                      </a:r>
                      <a:r>
                        <a:rPr lang="fr-FR" sz="1800" b="1" i="1">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u="sng">
                          <a:effectLst/>
                          <a:latin typeface="Times New Roman" panose="02020603050405020304" pitchFamily="18" charset="0"/>
                          <a:ea typeface="Times New Roman" panose="02020603050405020304" pitchFamily="18" charset="0"/>
                          <a:cs typeface="Times New Roman" panose="02020603050405020304" pitchFamily="18" charset="0"/>
                        </a:rPr>
                        <a:t>un</a:t>
                      </a: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 grand chat noir qui </a:t>
                      </a:r>
                      <a:r>
                        <a:rPr lang="fr-FR" sz="1800" i="1" u="sng">
                          <a:effectLst/>
                          <a:latin typeface="Times New Roman" panose="02020603050405020304" pitchFamily="18" charset="0"/>
                          <a:ea typeface="Times New Roman" panose="02020603050405020304" pitchFamily="18" charset="0"/>
                          <a:cs typeface="Times New Roman" panose="02020603050405020304" pitchFamily="18" charset="0"/>
                        </a:rPr>
                        <a:t>se tenait</a:t>
                      </a: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 ventre allongé, sur </a:t>
                      </a:r>
                      <a:r>
                        <a:rPr lang="fr-FR" sz="1800" i="1" u="sng">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 terrasse, dans la fière posture du sphinx et qui </a:t>
                      </a:r>
                      <a:r>
                        <a:rPr lang="fr-FR" sz="1800" i="1" u="sng">
                          <a:effectLst/>
                          <a:latin typeface="Times New Roman" panose="02020603050405020304" pitchFamily="18" charset="0"/>
                          <a:ea typeface="Times New Roman" panose="02020603050405020304" pitchFamily="18" charset="0"/>
                          <a:cs typeface="Times New Roman" panose="02020603050405020304" pitchFamily="18" charset="0"/>
                        </a:rPr>
                        <a:t>boudait</a:t>
                      </a: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Depuis déjà un moment,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grand chat noir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se tient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ventre allongé, sur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la</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terrasse, dans la fière posture du sphinx. Il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boude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32228"/>
                  </a:ext>
                </a:extLst>
              </a:tr>
              <a:tr h="370840">
                <a:tc>
                  <a:txBody>
                    <a:bodyPr/>
                    <a:lstStyle/>
                    <a:p>
                      <a:endParaRPr lang="fr-FR"/>
                    </a:p>
                  </a:txBody>
                  <a:tcPr/>
                </a:tc>
                <a:tc>
                  <a:txBody>
                    <a:bodyPr/>
                    <a:lstStyle/>
                    <a:p>
                      <a:endParaRPr lang="fr-FR" dirty="0"/>
                    </a:p>
                  </a:txBody>
                  <a:tcPr/>
                </a:tc>
                <a:extLst>
                  <a:ext uri="{0D108BD9-81ED-4DB2-BD59-A6C34878D82A}">
                    <a16:rowId xmlns:a16="http://schemas.microsoft.com/office/drawing/2014/main" val="299985842"/>
                  </a:ext>
                </a:extLst>
              </a:tr>
            </a:tbl>
          </a:graphicData>
        </a:graphic>
      </p:graphicFrame>
    </p:spTree>
    <p:extLst>
      <p:ext uri="{BB962C8B-B14F-4D97-AF65-F5344CB8AC3E}">
        <p14:creationId xmlns:p14="http://schemas.microsoft.com/office/powerpoint/2010/main" val="3721395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91569-E148-3D06-1620-F283C868EC66}"/>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73E841D8-F7D3-34A7-EAF3-5273B4987F3E}"/>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3D14FB60-3959-FE2D-A1A2-EA0C23702DD6}"/>
              </a:ext>
            </a:extLst>
          </p:cNvPr>
          <p:cNvSpPr>
            <a:spLocks noGrp="1"/>
          </p:cNvSpPr>
          <p:nvPr>
            <p:ph idx="1"/>
          </p:nvPr>
        </p:nvSpPr>
        <p:spPr>
          <a:xfrm>
            <a:off x="838200" y="965200"/>
            <a:ext cx="10515600" cy="5211763"/>
          </a:xfrm>
        </p:spPr>
        <p:txBody>
          <a:bodyPr>
            <a:normAutofit/>
          </a:bodyPr>
          <a:lstStyle/>
          <a:p>
            <a:pPr marL="0" indent="0" algn="just">
              <a:lnSpc>
                <a:spcPct val="115000"/>
              </a:lnSpc>
              <a:spcAft>
                <a:spcPts val="100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Bef>
                <a:spcPts val="0"/>
              </a:spcBef>
              <a:buNone/>
            </a:pPr>
            <a:endParaRPr lang="fr-FR"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Bef>
                <a:spcPts val="0"/>
              </a:spcBef>
              <a:buNone/>
            </a:pPr>
            <a:endParaRPr lang="fr-FR" sz="1800" b="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Texte 1</a:t>
            </a:r>
            <a:endParaRPr lang="fr-FR" sz="1800" b="1"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C’est décidé. Aujourd’hui, Charles va le dire à Charlène. Lui dire qu’il l’aime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Il pédale jusqu’aux grands sapins. Il l’attend, elle le rejoint.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Les voilà tous deux sur le chemin de l’école. Sur le petit pont, il lui dira. Il lui dira qu’il l’aime.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1800" dirty="0"/>
          </a:p>
          <a:p>
            <a:pPr marL="0" indent="0">
              <a:buNone/>
            </a:pPr>
            <a:endParaRPr lang="fr-FR" dirty="0"/>
          </a:p>
        </p:txBody>
      </p:sp>
      <p:graphicFrame>
        <p:nvGraphicFramePr>
          <p:cNvPr id="7" name="Tableau 6">
            <a:extLst>
              <a:ext uri="{FF2B5EF4-FFF2-40B4-BE49-F238E27FC236}">
                <a16:creationId xmlns:a16="http://schemas.microsoft.com/office/drawing/2014/main" id="{5038246B-A18E-9D05-4B51-68389CD26BA0}"/>
              </a:ext>
            </a:extLst>
          </p:cNvPr>
          <p:cNvGraphicFramePr>
            <a:graphicFrameLocks noGrp="1"/>
          </p:cNvGraphicFramePr>
          <p:nvPr/>
        </p:nvGraphicFramePr>
        <p:xfrm>
          <a:off x="838200" y="681037"/>
          <a:ext cx="10634134" cy="2211642"/>
        </p:xfrm>
        <a:graphic>
          <a:graphicData uri="http://schemas.openxmlformats.org/drawingml/2006/table">
            <a:tbl>
              <a:tblPr firstRow="1" bandRow="1">
                <a:tableStyleId>{5940675A-B579-460E-94D1-54222C63F5DA}</a:tableStyleId>
              </a:tblPr>
              <a:tblGrid>
                <a:gridCol w="4944534">
                  <a:extLst>
                    <a:ext uri="{9D8B030D-6E8A-4147-A177-3AD203B41FA5}">
                      <a16:colId xmlns:a16="http://schemas.microsoft.com/office/drawing/2014/main" val="3948785673"/>
                    </a:ext>
                  </a:extLst>
                </a:gridCol>
                <a:gridCol w="5689600">
                  <a:extLst>
                    <a:ext uri="{9D8B030D-6E8A-4147-A177-3AD203B41FA5}">
                      <a16:colId xmlns:a16="http://schemas.microsoft.com/office/drawing/2014/main" val="3938595662"/>
                    </a:ext>
                  </a:extLst>
                </a:gridCol>
              </a:tblGrid>
              <a:tr h="370840">
                <a:tc>
                  <a:txBody>
                    <a:bodyPr/>
                    <a:lstStyle/>
                    <a:p>
                      <a:pPr algn="ctr"/>
                      <a:r>
                        <a:rPr lang="fr-FR" sz="1800" kern="1200" dirty="0">
                          <a:solidFill>
                            <a:schemeClr val="tx1"/>
                          </a:solidFill>
                          <a:effectLst/>
                          <a:latin typeface="+mn-lt"/>
                          <a:ea typeface="+mn-ea"/>
                          <a:cs typeface="+mn-cs"/>
                        </a:rPr>
                        <a:t>Celui qui raconte présente les personnages et les lieux</a:t>
                      </a:r>
                    </a:p>
                    <a:p>
                      <a:pPr algn="ctr"/>
                      <a:r>
                        <a:rPr lang="fr-FR" sz="1800" kern="1200" dirty="0">
                          <a:solidFill>
                            <a:schemeClr val="tx1"/>
                          </a:solidFill>
                          <a:effectLst/>
                          <a:latin typeface="+mn-lt"/>
                          <a:ea typeface="+mn-ea"/>
                          <a:cs typeface="+mn-cs"/>
                        </a:rPr>
                        <a:t>Impression de rentrer au début de l’histoire</a:t>
                      </a:r>
                      <a:r>
                        <a:rPr lang="fr-FR" dirty="0">
                          <a:effectLst/>
                        </a:rPr>
                        <a:t> </a:t>
                      </a:r>
                      <a:endParaRPr lang="fr-FR" dirty="0"/>
                    </a:p>
                  </a:txBody>
                  <a:tcPr>
                    <a:solidFill>
                      <a:schemeClr val="accent5">
                        <a:lumMod val="20000"/>
                        <a:lumOff val="80000"/>
                      </a:schemeClr>
                    </a:solidFill>
                  </a:tcPr>
                </a:tc>
                <a:tc>
                  <a:txBody>
                    <a:bodyPr/>
                    <a:lstStyle/>
                    <a:p>
                      <a:pPr algn="ctr"/>
                      <a:r>
                        <a:rPr lang="fr-FR" sz="1800" kern="1200" dirty="0">
                          <a:solidFill>
                            <a:schemeClr val="tx1"/>
                          </a:solidFill>
                          <a:effectLst/>
                          <a:latin typeface="+mn-lt"/>
                          <a:ea typeface="+mn-ea"/>
                          <a:cs typeface="+mn-cs"/>
                        </a:rPr>
                        <a:t>Celui qui raconte fait comme si le lecteur connaissait déjà les personnages et les lieux</a:t>
                      </a:r>
                    </a:p>
                    <a:p>
                      <a:pPr algn="ctr"/>
                      <a:r>
                        <a:rPr lang="fr-FR" sz="1800" kern="1200" dirty="0">
                          <a:solidFill>
                            <a:schemeClr val="tx1"/>
                          </a:solidFill>
                          <a:effectLst/>
                          <a:latin typeface="+mn-lt"/>
                          <a:ea typeface="+mn-ea"/>
                          <a:cs typeface="+mn-cs"/>
                        </a:rPr>
                        <a:t>Impression de rentrer au milieu de l’histoire</a:t>
                      </a:r>
                      <a:r>
                        <a:rPr lang="fr-FR" dirty="0">
                          <a:effectLst/>
                        </a:rPr>
                        <a:t> </a:t>
                      </a:r>
                      <a:endParaRPr lang="fr-FR" dirty="0"/>
                    </a:p>
                  </a:txBody>
                  <a:tcPr>
                    <a:solidFill>
                      <a:schemeClr val="accent5">
                        <a:lumMod val="20000"/>
                        <a:lumOff val="80000"/>
                      </a:schemeClr>
                    </a:solidFill>
                  </a:tcPr>
                </a:tc>
                <a:extLst>
                  <a:ext uri="{0D108BD9-81ED-4DB2-BD59-A6C34878D82A}">
                    <a16:rowId xmlns:a16="http://schemas.microsoft.com/office/drawing/2014/main" val="2247090386"/>
                  </a:ext>
                </a:extLst>
              </a:tr>
              <a:tr h="370840">
                <a:tc>
                  <a:txBody>
                    <a:bodyPr/>
                    <a:lstStyle/>
                    <a:p>
                      <a:pPr algn="just">
                        <a:lnSpc>
                          <a:spcPct val="115000"/>
                        </a:lnSpc>
                        <a:spcAft>
                          <a:spcPts val="1000"/>
                        </a:spcAft>
                      </a:pP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Il était une fois</a:t>
                      </a:r>
                      <a:r>
                        <a:rPr lang="fr-FR" sz="1800" b="1" i="1">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u="sng">
                          <a:effectLst/>
                          <a:latin typeface="Times New Roman" panose="02020603050405020304" pitchFamily="18" charset="0"/>
                          <a:ea typeface="Times New Roman" panose="02020603050405020304" pitchFamily="18" charset="0"/>
                          <a:cs typeface="Times New Roman" panose="02020603050405020304" pitchFamily="18" charset="0"/>
                        </a:rPr>
                        <a:t>un</a:t>
                      </a: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 grand chat noir qui </a:t>
                      </a:r>
                      <a:r>
                        <a:rPr lang="fr-FR" sz="1800" i="1" u="sng">
                          <a:effectLst/>
                          <a:latin typeface="Times New Roman" panose="02020603050405020304" pitchFamily="18" charset="0"/>
                          <a:ea typeface="Times New Roman" panose="02020603050405020304" pitchFamily="18" charset="0"/>
                          <a:cs typeface="Times New Roman" panose="02020603050405020304" pitchFamily="18" charset="0"/>
                        </a:rPr>
                        <a:t>se tenait</a:t>
                      </a: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 ventre allongé, sur </a:t>
                      </a:r>
                      <a:r>
                        <a:rPr lang="fr-FR" sz="1800" i="1" u="sng">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 terrasse, dans la fière posture du sphinx et qui </a:t>
                      </a:r>
                      <a:r>
                        <a:rPr lang="fr-FR" sz="1800" i="1" u="sng">
                          <a:effectLst/>
                          <a:latin typeface="Times New Roman" panose="02020603050405020304" pitchFamily="18" charset="0"/>
                          <a:ea typeface="Times New Roman" panose="02020603050405020304" pitchFamily="18" charset="0"/>
                          <a:cs typeface="Times New Roman" panose="02020603050405020304" pitchFamily="18" charset="0"/>
                        </a:rPr>
                        <a:t>boudait</a:t>
                      </a: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Depuis déjà un moment,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grand chat noir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se tient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ventre allongé, sur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la</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terrasse, dans la fière posture du sphinx. Il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boude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32228"/>
                  </a:ext>
                </a:extLst>
              </a:tr>
              <a:tr h="370840">
                <a:tc>
                  <a:txBody>
                    <a:bodyPr/>
                    <a:lstStyle/>
                    <a:p>
                      <a:endParaRPr lang="fr-FR"/>
                    </a:p>
                  </a:txBody>
                  <a:tcPr/>
                </a:tc>
                <a:tc>
                  <a:txBody>
                    <a:bodyPr/>
                    <a:lstStyle/>
                    <a:p>
                      <a:endParaRPr lang="fr-FR" dirty="0"/>
                    </a:p>
                  </a:txBody>
                  <a:tcPr/>
                </a:tc>
                <a:extLst>
                  <a:ext uri="{0D108BD9-81ED-4DB2-BD59-A6C34878D82A}">
                    <a16:rowId xmlns:a16="http://schemas.microsoft.com/office/drawing/2014/main" val="299985842"/>
                  </a:ext>
                </a:extLst>
              </a:tr>
            </a:tbl>
          </a:graphicData>
        </a:graphic>
      </p:graphicFrame>
    </p:spTree>
    <p:extLst>
      <p:ext uri="{BB962C8B-B14F-4D97-AF65-F5344CB8AC3E}">
        <p14:creationId xmlns:p14="http://schemas.microsoft.com/office/powerpoint/2010/main" val="2734794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5A83E-43EB-8B3E-378C-6E8A8D737487}"/>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F1A46467-D8AF-545E-991A-B6F11FB8494C}"/>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BB797AB1-9897-448B-08CD-6E1B451592F9}"/>
              </a:ext>
            </a:extLst>
          </p:cNvPr>
          <p:cNvSpPr>
            <a:spLocks noGrp="1"/>
          </p:cNvSpPr>
          <p:nvPr>
            <p:ph idx="1"/>
          </p:nvPr>
        </p:nvSpPr>
        <p:spPr>
          <a:xfrm>
            <a:off x="838200" y="965200"/>
            <a:ext cx="10515600" cy="5211763"/>
          </a:xfrm>
        </p:spPr>
        <p:txBody>
          <a:bodyPr>
            <a:normAutofit/>
          </a:bodyPr>
          <a:lstStyle/>
          <a:p>
            <a:pPr marL="0" indent="0" algn="just">
              <a:lnSpc>
                <a:spcPct val="115000"/>
              </a:lnSpc>
              <a:spcAft>
                <a:spcPts val="100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dirty="0"/>
          </a:p>
          <a:p>
            <a:pPr marL="0" indent="0" algn="just">
              <a:lnSpc>
                <a:spcPct val="115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Texte 2</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mbria" panose="02040503050406030204" pitchFamily="18" charset="0"/>
                <a:cs typeface="Times New Roman" panose="02020603050405020304" pitchFamily="18" charset="0"/>
              </a:rPr>
              <a:t>Deux terriers étaient voisins.  Dans l'un habitait monsieur Brun, un lapin marron, dans l'autre monsieur Grisou, un lapin gris.  Au début de leur voisinage, ils s'entendaient très bien.  Le matin ils se saluaient gentiment : '"Bonjour, monsieur Brun", disait le lapin gris.  "Beau temps aujourd'hui, monsieur Grisou", répondait le lapin marron.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graphicFrame>
        <p:nvGraphicFramePr>
          <p:cNvPr id="7" name="Tableau 6">
            <a:extLst>
              <a:ext uri="{FF2B5EF4-FFF2-40B4-BE49-F238E27FC236}">
                <a16:creationId xmlns:a16="http://schemas.microsoft.com/office/drawing/2014/main" id="{A35983E5-8F17-736D-630C-608CD16AAD09}"/>
              </a:ext>
            </a:extLst>
          </p:cNvPr>
          <p:cNvGraphicFramePr>
            <a:graphicFrameLocks noGrp="1"/>
          </p:cNvGraphicFramePr>
          <p:nvPr>
            <p:extLst>
              <p:ext uri="{D42A27DB-BD31-4B8C-83A1-F6EECF244321}">
                <p14:modId xmlns:p14="http://schemas.microsoft.com/office/powerpoint/2010/main" val="1728525938"/>
              </p:ext>
            </p:extLst>
          </p:nvPr>
        </p:nvGraphicFramePr>
        <p:xfrm>
          <a:off x="838200" y="681037"/>
          <a:ext cx="10634134" cy="2211642"/>
        </p:xfrm>
        <a:graphic>
          <a:graphicData uri="http://schemas.openxmlformats.org/drawingml/2006/table">
            <a:tbl>
              <a:tblPr firstRow="1" bandRow="1">
                <a:tableStyleId>{5940675A-B579-460E-94D1-54222C63F5DA}</a:tableStyleId>
              </a:tblPr>
              <a:tblGrid>
                <a:gridCol w="4944534">
                  <a:extLst>
                    <a:ext uri="{9D8B030D-6E8A-4147-A177-3AD203B41FA5}">
                      <a16:colId xmlns:a16="http://schemas.microsoft.com/office/drawing/2014/main" val="3948785673"/>
                    </a:ext>
                  </a:extLst>
                </a:gridCol>
                <a:gridCol w="5689600">
                  <a:extLst>
                    <a:ext uri="{9D8B030D-6E8A-4147-A177-3AD203B41FA5}">
                      <a16:colId xmlns:a16="http://schemas.microsoft.com/office/drawing/2014/main" val="3938595662"/>
                    </a:ext>
                  </a:extLst>
                </a:gridCol>
              </a:tblGrid>
              <a:tr h="370840">
                <a:tc>
                  <a:txBody>
                    <a:bodyPr/>
                    <a:lstStyle/>
                    <a:p>
                      <a:pPr algn="ctr"/>
                      <a:r>
                        <a:rPr lang="fr-FR" sz="1800" kern="1200" dirty="0">
                          <a:solidFill>
                            <a:schemeClr val="tx1"/>
                          </a:solidFill>
                          <a:effectLst/>
                          <a:latin typeface="+mn-lt"/>
                          <a:ea typeface="+mn-ea"/>
                          <a:cs typeface="+mn-cs"/>
                        </a:rPr>
                        <a:t>Celui qui raconte présente les personnages et les lieux</a:t>
                      </a:r>
                    </a:p>
                    <a:p>
                      <a:pPr algn="ctr"/>
                      <a:r>
                        <a:rPr lang="fr-FR" sz="1800" kern="1200" dirty="0">
                          <a:solidFill>
                            <a:schemeClr val="tx1"/>
                          </a:solidFill>
                          <a:effectLst/>
                          <a:latin typeface="+mn-lt"/>
                          <a:ea typeface="+mn-ea"/>
                          <a:cs typeface="+mn-cs"/>
                        </a:rPr>
                        <a:t>Impression de rentrer au début de l’histoire</a:t>
                      </a:r>
                      <a:r>
                        <a:rPr lang="fr-FR" dirty="0">
                          <a:effectLst/>
                        </a:rPr>
                        <a:t> </a:t>
                      </a:r>
                      <a:endParaRPr lang="fr-FR" dirty="0"/>
                    </a:p>
                  </a:txBody>
                  <a:tcPr>
                    <a:solidFill>
                      <a:schemeClr val="accent5">
                        <a:lumMod val="20000"/>
                        <a:lumOff val="80000"/>
                      </a:schemeClr>
                    </a:solidFill>
                  </a:tcPr>
                </a:tc>
                <a:tc>
                  <a:txBody>
                    <a:bodyPr/>
                    <a:lstStyle/>
                    <a:p>
                      <a:pPr algn="ctr"/>
                      <a:r>
                        <a:rPr lang="fr-FR" sz="1800" kern="1200" dirty="0">
                          <a:solidFill>
                            <a:schemeClr val="tx1"/>
                          </a:solidFill>
                          <a:effectLst/>
                          <a:latin typeface="+mn-lt"/>
                          <a:ea typeface="+mn-ea"/>
                          <a:cs typeface="+mn-cs"/>
                        </a:rPr>
                        <a:t>Celui qui raconte fait comme si le lecteur connaissait déjà les personnages et les lieux</a:t>
                      </a:r>
                    </a:p>
                    <a:p>
                      <a:pPr algn="ctr"/>
                      <a:r>
                        <a:rPr lang="fr-FR" sz="1800" kern="1200" dirty="0">
                          <a:solidFill>
                            <a:schemeClr val="tx1"/>
                          </a:solidFill>
                          <a:effectLst/>
                          <a:latin typeface="+mn-lt"/>
                          <a:ea typeface="+mn-ea"/>
                          <a:cs typeface="+mn-cs"/>
                        </a:rPr>
                        <a:t>Impression de rentrer au milieu de l’histoire</a:t>
                      </a:r>
                      <a:r>
                        <a:rPr lang="fr-FR" dirty="0">
                          <a:effectLst/>
                        </a:rPr>
                        <a:t> </a:t>
                      </a:r>
                      <a:endParaRPr lang="fr-FR" dirty="0"/>
                    </a:p>
                  </a:txBody>
                  <a:tcPr>
                    <a:solidFill>
                      <a:schemeClr val="accent5">
                        <a:lumMod val="20000"/>
                        <a:lumOff val="80000"/>
                      </a:schemeClr>
                    </a:solidFill>
                  </a:tcPr>
                </a:tc>
                <a:extLst>
                  <a:ext uri="{0D108BD9-81ED-4DB2-BD59-A6C34878D82A}">
                    <a16:rowId xmlns:a16="http://schemas.microsoft.com/office/drawing/2014/main" val="2247090386"/>
                  </a:ext>
                </a:extLst>
              </a:tr>
              <a:tr h="370840">
                <a:tc>
                  <a:txBody>
                    <a:bodyPr/>
                    <a:lstStyle/>
                    <a:p>
                      <a:pPr algn="just">
                        <a:lnSpc>
                          <a:spcPct val="115000"/>
                        </a:lnSpc>
                        <a:spcAft>
                          <a:spcPts val="1000"/>
                        </a:spcAft>
                      </a:pP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Il était une fois</a:t>
                      </a:r>
                      <a:r>
                        <a:rPr lang="fr-FR" sz="1800" b="1" i="1">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u="sng">
                          <a:effectLst/>
                          <a:latin typeface="Times New Roman" panose="02020603050405020304" pitchFamily="18" charset="0"/>
                          <a:ea typeface="Times New Roman" panose="02020603050405020304" pitchFamily="18" charset="0"/>
                          <a:cs typeface="Times New Roman" panose="02020603050405020304" pitchFamily="18" charset="0"/>
                        </a:rPr>
                        <a:t>un</a:t>
                      </a: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 grand chat noir qui </a:t>
                      </a:r>
                      <a:r>
                        <a:rPr lang="fr-FR" sz="1800" i="1" u="sng">
                          <a:effectLst/>
                          <a:latin typeface="Times New Roman" panose="02020603050405020304" pitchFamily="18" charset="0"/>
                          <a:ea typeface="Times New Roman" panose="02020603050405020304" pitchFamily="18" charset="0"/>
                          <a:cs typeface="Times New Roman" panose="02020603050405020304" pitchFamily="18" charset="0"/>
                        </a:rPr>
                        <a:t>se tenait</a:t>
                      </a: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 ventre allongé, sur </a:t>
                      </a:r>
                      <a:r>
                        <a:rPr lang="fr-FR" sz="1800" i="1" u="sng">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 terrasse, dans la fière posture du sphinx et qui </a:t>
                      </a:r>
                      <a:r>
                        <a:rPr lang="fr-FR" sz="1800" i="1" u="sng">
                          <a:effectLst/>
                          <a:latin typeface="Times New Roman" panose="02020603050405020304" pitchFamily="18" charset="0"/>
                          <a:ea typeface="Times New Roman" panose="02020603050405020304" pitchFamily="18" charset="0"/>
                          <a:cs typeface="Times New Roman" panose="02020603050405020304" pitchFamily="18" charset="0"/>
                        </a:rPr>
                        <a:t>boudait</a:t>
                      </a:r>
                      <a:r>
                        <a:rPr lang="fr-FR" sz="1800" i="1">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Depuis déjà un moment,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grand chat noir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se tient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ventre allongé, sur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la</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terrasse, dans la fière posture du sphinx. Il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boude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32228"/>
                  </a:ext>
                </a:extLst>
              </a:tr>
              <a:tr h="370840">
                <a:tc>
                  <a:txBody>
                    <a:bodyPr/>
                    <a:lstStyle/>
                    <a:p>
                      <a:endParaRPr lang="fr-FR" dirty="0"/>
                    </a:p>
                  </a:txBody>
                  <a:tcPr/>
                </a:tc>
                <a:tc>
                  <a:txBody>
                    <a:bodyPr/>
                    <a:lstStyle/>
                    <a:p>
                      <a:r>
                        <a:rPr lang="fr-FR" dirty="0"/>
                        <a:t>1</a:t>
                      </a:r>
                    </a:p>
                  </a:txBody>
                  <a:tcPr/>
                </a:tc>
                <a:extLst>
                  <a:ext uri="{0D108BD9-81ED-4DB2-BD59-A6C34878D82A}">
                    <a16:rowId xmlns:a16="http://schemas.microsoft.com/office/drawing/2014/main" val="299985842"/>
                  </a:ext>
                </a:extLst>
              </a:tr>
            </a:tbl>
          </a:graphicData>
        </a:graphic>
      </p:graphicFrame>
    </p:spTree>
    <p:extLst>
      <p:ext uri="{BB962C8B-B14F-4D97-AF65-F5344CB8AC3E}">
        <p14:creationId xmlns:p14="http://schemas.microsoft.com/office/powerpoint/2010/main" val="1789850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67B38-1375-AA33-8851-9040F2B89691}"/>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4740D033-A9EF-9F0C-6098-E6AE27E83134}"/>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4CF6EE00-6D09-C56D-4B15-66BE2332D49C}"/>
              </a:ext>
            </a:extLst>
          </p:cNvPr>
          <p:cNvSpPr>
            <a:spLocks noGrp="1"/>
          </p:cNvSpPr>
          <p:nvPr>
            <p:ph idx="1"/>
          </p:nvPr>
        </p:nvSpPr>
        <p:spPr>
          <a:xfrm>
            <a:off x="838200" y="965200"/>
            <a:ext cx="10515600" cy="5211763"/>
          </a:xfrm>
        </p:spPr>
        <p:txBody>
          <a:bodyPr>
            <a:normAutofit/>
          </a:bodyPr>
          <a:lstStyle/>
          <a:p>
            <a:pPr marL="0" indent="0" algn="just">
              <a:lnSpc>
                <a:spcPct val="115000"/>
              </a:lnSpc>
              <a:spcAft>
                <a:spcPts val="100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dirty="0"/>
          </a:p>
          <a:p>
            <a:pPr marL="0" indent="0">
              <a:buNone/>
            </a:pPr>
            <a:endParaRPr lang="fr-FR" dirty="0"/>
          </a:p>
        </p:txBody>
      </p:sp>
      <p:graphicFrame>
        <p:nvGraphicFramePr>
          <p:cNvPr id="7" name="Tableau 6">
            <a:extLst>
              <a:ext uri="{FF2B5EF4-FFF2-40B4-BE49-F238E27FC236}">
                <a16:creationId xmlns:a16="http://schemas.microsoft.com/office/drawing/2014/main" id="{BEEB88FF-85AC-63BB-F4DA-72ED578B96F5}"/>
              </a:ext>
            </a:extLst>
          </p:cNvPr>
          <p:cNvGraphicFramePr>
            <a:graphicFrameLocks noGrp="1"/>
          </p:cNvGraphicFramePr>
          <p:nvPr>
            <p:extLst>
              <p:ext uri="{D42A27DB-BD31-4B8C-83A1-F6EECF244321}">
                <p14:modId xmlns:p14="http://schemas.microsoft.com/office/powerpoint/2010/main" val="665709672"/>
              </p:ext>
            </p:extLst>
          </p:nvPr>
        </p:nvGraphicFramePr>
        <p:xfrm>
          <a:off x="778933" y="1172103"/>
          <a:ext cx="10634134" cy="3949002"/>
        </p:xfrm>
        <a:graphic>
          <a:graphicData uri="http://schemas.openxmlformats.org/drawingml/2006/table">
            <a:tbl>
              <a:tblPr firstRow="1" bandRow="1">
                <a:tableStyleId>{5940675A-B579-460E-94D1-54222C63F5DA}</a:tableStyleId>
              </a:tblPr>
              <a:tblGrid>
                <a:gridCol w="4944534">
                  <a:extLst>
                    <a:ext uri="{9D8B030D-6E8A-4147-A177-3AD203B41FA5}">
                      <a16:colId xmlns:a16="http://schemas.microsoft.com/office/drawing/2014/main" val="3948785673"/>
                    </a:ext>
                  </a:extLst>
                </a:gridCol>
                <a:gridCol w="5689600">
                  <a:extLst>
                    <a:ext uri="{9D8B030D-6E8A-4147-A177-3AD203B41FA5}">
                      <a16:colId xmlns:a16="http://schemas.microsoft.com/office/drawing/2014/main" val="3938595662"/>
                    </a:ext>
                  </a:extLst>
                </a:gridCol>
              </a:tblGrid>
              <a:tr h="370840">
                <a:tc>
                  <a:txBody>
                    <a:bodyPr/>
                    <a:lstStyle/>
                    <a:p>
                      <a:pPr algn="ctr"/>
                      <a:r>
                        <a:rPr lang="fr-FR" sz="1800" kern="1200" dirty="0">
                          <a:solidFill>
                            <a:schemeClr val="tx1"/>
                          </a:solidFill>
                          <a:effectLst/>
                          <a:latin typeface="+mn-lt"/>
                          <a:ea typeface="+mn-ea"/>
                          <a:cs typeface="+mn-cs"/>
                        </a:rPr>
                        <a:t>Celui qui raconte présente les personnages et les lieux</a:t>
                      </a:r>
                    </a:p>
                    <a:p>
                      <a:pPr algn="ctr"/>
                      <a:r>
                        <a:rPr lang="fr-FR" sz="1800" kern="1200" dirty="0">
                          <a:solidFill>
                            <a:schemeClr val="tx1"/>
                          </a:solidFill>
                          <a:effectLst/>
                          <a:latin typeface="+mn-lt"/>
                          <a:ea typeface="+mn-ea"/>
                          <a:cs typeface="+mn-cs"/>
                        </a:rPr>
                        <a:t>Impression de rentrer au début de l’histoire</a:t>
                      </a:r>
                      <a:r>
                        <a:rPr lang="fr-FR" dirty="0">
                          <a:effectLst/>
                        </a:rPr>
                        <a:t> </a:t>
                      </a:r>
                      <a:endParaRPr lang="fr-FR" dirty="0"/>
                    </a:p>
                  </a:txBody>
                  <a:tcPr>
                    <a:solidFill>
                      <a:schemeClr val="accent5">
                        <a:lumMod val="20000"/>
                        <a:lumOff val="80000"/>
                      </a:schemeClr>
                    </a:solidFill>
                  </a:tcPr>
                </a:tc>
                <a:tc>
                  <a:txBody>
                    <a:bodyPr/>
                    <a:lstStyle/>
                    <a:p>
                      <a:pPr algn="ctr"/>
                      <a:r>
                        <a:rPr lang="fr-FR" sz="1800" kern="1200" dirty="0">
                          <a:solidFill>
                            <a:schemeClr val="tx1"/>
                          </a:solidFill>
                          <a:effectLst/>
                          <a:latin typeface="+mn-lt"/>
                          <a:ea typeface="+mn-ea"/>
                          <a:cs typeface="+mn-cs"/>
                        </a:rPr>
                        <a:t>Celui qui raconte fait comme si le lecteur connaissait déjà les personnages et les lieux</a:t>
                      </a:r>
                    </a:p>
                    <a:p>
                      <a:pPr algn="ctr"/>
                      <a:r>
                        <a:rPr lang="fr-FR" sz="1800" kern="1200" dirty="0">
                          <a:solidFill>
                            <a:schemeClr val="tx1"/>
                          </a:solidFill>
                          <a:effectLst/>
                          <a:latin typeface="+mn-lt"/>
                          <a:ea typeface="+mn-ea"/>
                          <a:cs typeface="+mn-cs"/>
                        </a:rPr>
                        <a:t>Impression de rentrer au milieu de l’histoire</a:t>
                      </a:r>
                      <a:r>
                        <a:rPr lang="fr-FR" dirty="0">
                          <a:effectLst/>
                        </a:rPr>
                        <a:t> </a:t>
                      </a:r>
                      <a:endParaRPr lang="fr-FR" dirty="0"/>
                    </a:p>
                  </a:txBody>
                  <a:tcPr>
                    <a:solidFill>
                      <a:schemeClr val="accent5">
                        <a:lumMod val="20000"/>
                        <a:lumOff val="80000"/>
                      </a:schemeClr>
                    </a:solidFill>
                  </a:tcPr>
                </a:tc>
                <a:extLst>
                  <a:ext uri="{0D108BD9-81ED-4DB2-BD59-A6C34878D82A}">
                    <a16:rowId xmlns:a16="http://schemas.microsoft.com/office/drawing/2014/main" val="2247090386"/>
                  </a:ext>
                </a:extLst>
              </a:tr>
              <a:tr h="370840">
                <a:tc>
                  <a:txBody>
                    <a:bodyPr/>
                    <a:lstStyle/>
                    <a:p>
                      <a:pPr algn="just">
                        <a:lnSpc>
                          <a:spcPct val="115000"/>
                        </a:lnSpc>
                        <a:spcAft>
                          <a:spcPts val="1000"/>
                        </a:spcAft>
                      </a:pP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Il était une fois</a:t>
                      </a:r>
                      <a:r>
                        <a:rPr lang="fr-FR" sz="18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grand chat noir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se tenait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ventre allongé, sur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terrasse, dans la fière posture du sphinx et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boudait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Depuis déjà un moment,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grand chat noir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se tient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ventre allongé, sur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la</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terrasse, dans la fière posture du sphinx. Il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boude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32228"/>
                  </a:ext>
                </a:extLst>
              </a:tr>
              <a:tr h="370840">
                <a:tc>
                  <a:txBody>
                    <a:bodyPr/>
                    <a:lstStyle/>
                    <a:p>
                      <a:pPr lvl="0"/>
                      <a:r>
                        <a:rPr lang="fr-FR" sz="1800" kern="1200" dirty="0">
                          <a:solidFill>
                            <a:schemeClr val="tx1"/>
                          </a:solidFill>
                          <a:effectLst/>
                          <a:latin typeface="+mn-lt"/>
                          <a:ea typeface="+mn-ea"/>
                          <a:cs typeface="+mn-cs"/>
                        </a:rPr>
                        <a:t>- Verbes au passé</a:t>
                      </a:r>
                    </a:p>
                    <a:p>
                      <a:pPr lvl="0"/>
                      <a:r>
                        <a:rPr lang="fr-FR" sz="1800" kern="1200" dirty="0">
                          <a:solidFill>
                            <a:schemeClr val="tx1"/>
                          </a:solidFill>
                          <a:effectLst/>
                          <a:latin typeface="+mn-lt"/>
                          <a:ea typeface="+mn-ea"/>
                          <a:cs typeface="+mn-cs"/>
                        </a:rPr>
                        <a:t>- Déterminants indéfinis puis déterminants définis</a:t>
                      </a:r>
                    </a:p>
                    <a:p>
                      <a:r>
                        <a:rPr lang="fr-FR" sz="1800" kern="1200" dirty="0">
                          <a:solidFill>
                            <a:schemeClr val="tx1"/>
                          </a:solidFill>
                          <a:effectLst/>
                          <a:latin typeface="+mn-lt"/>
                          <a:ea typeface="+mn-ea"/>
                          <a:cs typeface="+mn-cs"/>
                        </a:rPr>
                        <a:t>- Personnages bien présentés</a:t>
                      </a:r>
                      <a:r>
                        <a:rPr lang="fr-FR" dirty="0">
                          <a:effectLst/>
                        </a:rPr>
                        <a:t> </a:t>
                      </a:r>
                      <a:endParaRPr lang="fr-FR" dirty="0"/>
                    </a:p>
                  </a:txBody>
                  <a:tcPr/>
                </a:tc>
                <a:tc>
                  <a:txBody>
                    <a:bodyPr/>
                    <a:lstStyle/>
                    <a:p>
                      <a:pPr lvl="0"/>
                      <a:r>
                        <a:rPr lang="fr-FR" sz="1800" kern="1200" dirty="0">
                          <a:solidFill>
                            <a:schemeClr val="tx1"/>
                          </a:solidFill>
                          <a:effectLst/>
                          <a:latin typeface="+mn-lt"/>
                          <a:ea typeface="+mn-ea"/>
                          <a:cs typeface="+mn-cs"/>
                        </a:rPr>
                        <a:t>- Verbes au présent</a:t>
                      </a:r>
                    </a:p>
                    <a:p>
                      <a:pPr lvl="0"/>
                      <a:r>
                        <a:rPr lang="fr-FR" sz="1800" kern="1200" dirty="0">
                          <a:solidFill>
                            <a:schemeClr val="tx1"/>
                          </a:solidFill>
                          <a:effectLst/>
                          <a:latin typeface="+mn-lt"/>
                          <a:ea typeface="+mn-ea"/>
                          <a:cs typeface="+mn-cs"/>
                        </a:rPr>
                        <a:t>- Tout de suite déterminants définis</a:t>
                      </a:r>
                    </a:p>
                    <a:p>
                      <a:pPr lvl="0"/>
                      <a:r>
                        <a:rPr lang="fr-FR" sz="1800" kern="1200" dirty="0">
                          <a:solidFill>
                            <a:schemeClr val="tx1"/>
                          </a:solidFill>
                          <a:effectLst/>
                          <a:latin typeface="+mn-lt"/>
                          <a:ea typeface="+mn-ea"/>
                          <a:cs typeface="+mn-cs"/>
                        </a:rPr>
                        <a:t>- Personnages dont on donne tout de suite seulement le nom</a:t>
                      </a:r>
                    </a:p>
                    <a:p>
                      <a:r>
                        <a:rPr lang="fr-FR" sz="1800" kern="1200" dirty="0">
                          <a:solidFill>
                            <a:schemeClr val="tx1"/>
                          </a:solidFill>
                          <a:effectLst/>
                          <a:latin typeface="+mn-lt"/>
                          <a:ea typeface="+mn-ea"/>
                          <a:cs typeface="+mn-cs"/>
                        </a:rPr>
                        <a:t>- Tout de suite dans la tête du personnage ou dans ce qu’il fait</a:t>
                      </a:r>
                      <a:r>
                        <a:rPr lang="fr-FR" dirty="0">
                          <a:effectLst/>
                        </a:rPr>
                        <a:t> </a:t>
                      </a:r>
                      <a:endParaRPr lang="fr-FR" dirty="0"/>
                    </a:p>
                  </a:txBody>
                  <a:tcPr/>
                </a:tc>
                <a:extLst>
                  <a:ext uri="{0D108BD9-81ED-4DB2-BD59-A6C34878D82A}">
                    <a16:rowId xmlns:a16="http://schemas.microsoft.com/office/drawing/2014/main" val="697656035"/>
                  </a:ext>
                </a:extLst>
              </a:tr>
              <a:tr h="370840">
                <a:tc>
                  <a:txBody>
                    <a:bodyPr/>
                    <a:lstStyle/>
                    <a:p>
                      <a:r>
                        <a:rPr lang="fr-FR" dirty="0"/>
                        <a:t>2</a:t>
                      </a:r>
                    </a:p>
                  </a:txBody>
                  <a:tcPr/>
                </a:tc>
                <a:tc>
                  <a:txBody>
                    <a:bodyPr/>
                    <a:lstStyle/>
                    <a:p>
                      <a:r>
                        <a:rPr lang="fr-FR" dirty="0"/>
                        <a:t>1</a:t>
                      </a:r>
                    </a:p>
                  </a:txBody>
                  <a:tcPr/>
                </a:tc>
                <a:extLst>
                  <a:ext uri="{0D108BD9-81ED-4DB2-BD59-A6C34878D82A}">
                    <a16:rowId xmlns:a16="http://schemas.microsoft.com/office/drawing/2014/main" val="299985842"/>
                  </a:ext>
                </a:extLst>
              </a:tr>
            </a:tbl>
          </a:graphicData>
        </a:graphic>
      </p:graphicFrame>
    </p:spTree>
    <p:extLst>
      <p:ext uri="{BB962C8B-B14F-4D97-AF65-F5344CB8AC3E}">
        <p14:creationId xmlns:p14="http://schemas.microsoft.com/office/powerpoint/2010/main" val="3309621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48C40-BBE9-7BFB-4891-5B29E9A3CC6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A832786-93EB-ADE2-C9E2-01D62EE52DE8}"/>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5B769576-BE46-EE64-352F-3BA73BC29729}"/>
              </a:ext>
            </a:extLst>
          </p:cNvPr>
          <p:cNvSpPr>
            <a:spLocks noGrp="1"/>
          </p:cNvSpPr>
          <p:nvPr>
            <p:ph idx="1"/>
          </p:nvPr>
        </p:nvSpPr>
        <p:spPr>
          <a:xfrm>
            <a:off x="838200" y="965200"/>
            <a:ext cx="10515600" cy="5211763"/>
          </a:xfrm>
        </p:spPr>
        <p:txBody>
          <a:bodyPr>
            <a:normAutofit lnSpcReduction="10000"/>
          </a:bodyPr>
          <a:lstStyle/>
          <a:p>
            <a:pPr marL="0" indent="0" algn="just">
              <a:lnSpc>
                <a:spcPct val="115000"/>
              </a:lnSpc>
              <a:spcAft>
                <a:spcPts val="100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dirty="0"/>
          </a:p>
          <a:p>
            <a:pPr marL="0" indent="0">
              <a:buNone/>
            </a:pPr>
            <a:endParaRPr lang="fr-FR" dirty="0"/>
          </a:p>
          <a:p>
            <a:pPr marL="0" indent="0">
              <a:buNone/>
            </a:pPr>
            <a:endParaRPr lang="fr-FR" dirty="0"/>
          </a:p>
          <a:p>
            <a:pPr marL="0" indent="0" algn="just">
              <a:lnSpc>
                <a:spcPct val="115000"/>
              </a:lnSpc>
              <a:spcBef>
                <a:spcPts val="0"/>
              </a:spcBef>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Texte 3</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Couché dans son lit, Moussa est bien fatigué.  Ses yeux sont presque fermés.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Soudain il entend un bruit qui vient le déranger : ça grignote et ça crie, c'est une souris.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Moussa se lève et lui demande gentiment : "Veux-tu bien partir pour que je puisse dormir ?" Mais la souris refuse et continue de crier et de grignoter.  Avec un bruit comme ça, Moussa ne s'endort pas.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graphicFrame>
        <p:nvGraphicFramePr>
          <p:cNvPr id="7" name="Tableau 6">
            <a:extLst>
              <a:ext uri="{FF2B5EF4-FFF2-40B4-BE49-F238E27FC236}">
                <a16:creationId xmlns:a16="http://schemas.microsoft.com/office/drawing/2014/main" id="{37BFD6EA-966D-6239-8690-FAA8D3D332F3}"/>
              </a:ext>
            </a:extLst>
          </p:cNvPr>
          <p:cNvGraphicFramePr>
            <a:graphicFrameLocks noGrp="1"/>
          </p:cNvGraphicFramePr>
          <p:nvPr>
            <p:extLst>
              <p:ext uri="{D42A27DB-BD31-4B8C-83A1-F6EECF244321}">
                <p14:modId xmlns:p14="http://schemas.microsoft.com/office/powerpoint/2010/main" val="1699473228"/>
              </p:ext>
            </p:extLst>
          </p:nvPr>
        </p:nvGraphicFramePr>
        <p:xfrm>
          <a:off x="838200" y="511703"/>
          <a:ext cx="10634134" cy="3949002"/>
        </p:xfrm>
        <a:graphic>
          <a:graphicData uri="http://schemas.openxmlformats.org/drawingml/2006/table">
            <a:tbl>
              <a:tblPr firstRow="1" bandRow="1">
                <a:tableStyleId>{5940675A-B579-460E-94D1-54222C63F5DA}</a:tableStyleId>
              </a:tblPr>
              <a:tblGrid>
                <a:gridCol w="4944534">
                  <a:extLst>
                    <a:ext uri="{9D8B030D-6E8A-4147-A177-3AD203B41FA5}">
                      <a16:colId xmlns:a16="http://schemas.microsoft.com/office/drawing/2014/main" val="3948785673"/>
                    </a:ext>
                  </a:extLst>
                </a:gridCol>
                <a:gridCol w="5689600">
                  <a:extLst>
                    <a:ext uri="{9D8B030D-6E8A-4147-A177-3AD203B41FA5}">
                      <a16:colId xmlns:a16="http://schemas.microsoft.com/office/drawing/2014/main" val="3938595662"/>
                    </a:ext>
                  </a:extLst>
                </a:gridCol>
              </a:tblGrid>
              <a:tr h="370840">
                <a:tc>
                  <a:txBody>
                    <a:bodyPr/>
                    <a:lstStyle/>
                    <a:p>
                      <a:pPr algn="ctr"/>
                      <a:r>
                        <a:rPr lang="fr-FR" sz="1800" kern="1200" dirty="0">
                          <a:solidFill>
                            <a:schemeClr val="tx1"/>
                          </a:solidFill>
                          <a:effectLst/>
                          <a:latin typeface="+mn-lt"/>
                          <a:ea typeface="+mn-ea"/>
                          <a:cs typeface="+mn-cs"/>
                        </a:rPr>
                        <a:t>Celui qui raconte présente les personnages et les lieux</a:t>
                      </a:r>
                    </a:p>
                    <a:p>
                      <a:pPr algn="ctr"/>
                      <a:r>
                        <a:rPr lang="fr-FR" sz="1800" kern="1200" dirty="0">
                          <a:solidFill>
                            <a:schemeClr val="tx1"/>
                          </a:solidFill>
                          <a:effectLst/>
                          <a:latin typeface="+mn-lt"/>
                          <a:ea typeface="+mn-ea"/>
                          <a:cs typeface="+mn-cs"/>
                        </a:rPr>
                        <a:t>Impression de rentrer au début de l’histoire</a:t>
                      </a:r>
                      <a:r>
                        <a:rPr lang="fr-FR" dirty="0">
                          <a:effectLst/>
                        </a:rPr>
                        <a:t> </a:t>
                      </a:r>
                      <a:endParaRPr lang="fr-FR" dirty="0"/>
                    </a:p>
                  </a:txBody>
                  <a:tcPr>
                    <a:solidFill>
                      <a:schemeClr val="accent5">
                        <a:lumMod val="20000"/>
                        <a:lumOff val="80000"/>
                      </a:schemeClr>
                    </a:solidFill>
                  </a:tcPr>
                </a:tc>
                <a:tc>
                  <a:txBody>
                    <a:bodyPr/>
                    <a:lstStyle/>
                    <a:p>
                      <a:pPr algn="ctr"/>
                      <a:r>
                        <a:rPr lang="fr-FR" sz="1800" kern="1200" dirty="0">
                          <a:solidFill>
                            <a:schemeClr val="tx1"/>
                          </a:solidFill>
                          <a:effectLst/>
                          <a:latin typeface="+mn-lt"/>
                          <a:ea typeface="+mn-ea"/>
                          <a:cs typeface="+mn-cs"/>
                        </a:rPr>
                        <a:t>Celui qui raconte fait comme si le lecteur connaissait déjà les personnages et les lieux</a:t>
                      </a:r>
                    </a:p>
                    <a:p>
                      <a:pPr algn="ctr"/>
                      <a:r>
                        <a:rPr lang="fr-FR" sz="1800" kern="1200" dirty="0">
                          <a:solidFill>
                            <a:schemeClr val="tx1"/>
                          </a:solidFill>
                          <a:effectLst/>
                          <a:latin typeface="+mn-lt"/>
                          <a:ea typeface="+mn-ea"/>
                          <a:cs typeface="+mn-cs"/>
                        </a:rPr>
                        <a:t>Impression de rentrer au milieu de l’histoire</a:t>
                      </a:r>
                      <a:r>
                        <a:rPr lang="fr-FR" dirty="0">
                          <a:effectLst/>
                        </a:rPr>
                        <a:t> </a:t>
                      </a:r>
                      <a:endParaRPr lang="fr-FR" dirty="0"/>
                    </a:p>
                  </a:txBody>
                  <a:tcPr>
                    <a:solidFill>
                      <a:schemeClr val="accent5">
                        <a:lumMod val="20000"/>
                        <a:lumOff val="80000"/>
                      </a:schemeClr>
                    </a:solidFill>
                  </a:tcPr>
                </a:tc>
                <a:extLst>
                  <a:ext uri="{0D108BD9-81ED-4DB2-BD59-A6C34878D82A}">
                    <a16:rowId xmlns:a16="http://schemas.microsoft.com/office/drawing/2014/main" val="2247090386"/>
                  </a:ext>
                </a:extLst>
              </a:tr>
              <a:tr h="370840">
                <a:tc>
                  <a:txBody>
                    <a:bodyPr/>
                    <a:lstStyle/>
                    <a:p>
                      <a:pPr algn="just">
                        <a:lnSpc>
                          <a:spcPct val="115000"/>
                        </a:lnSpc>
                        <a:spcAft>
                          <a:spcPts val="1000"/>
                        </a:spcAft>
                      </a:pP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Il était une fois</a:t>
                      </a:r>
                      <a:r>
                        <a:rPr lang="fr-FR" sz="18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grand chat noir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se tenait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ventre allongé, sur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terrasse, dans la fière posture du sphinx et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boudait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Depuis déjà un moment,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grand chat noir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se tient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ventre allongé, sur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la</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terrasse, dans la fière posture du sphinx. Il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boude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32228"/>
                  </a:ext>
                </a:extLst>
              </a:tr>
              <a:tr h="370840">
                <a:tc>
                  <a:txBody>
                    <a:bodyPr/>
                    <a:lstStyle/>
                    <a:p>
                      <a:pPr lvl="0"/>
                      <a:r>
                        <a:rPr lang="fr-FR" sz="1800" kern="1200" dirty="0">
                          <a:solidFill>
                            <a:schemeClr val="tx1"/>
                          </a:solidFill>
                          <a:effectLst/>
                          <a:latin typeface="+mn-lt"/>
                          <a:ea typeface="+mn-ea"/>
                          <a:cs typeface="+mn-cs"/>
                        </a:rPr>
                        <a:t>- Verbes au passé</a:t>
                      </a:r>
                    </a:p>
                    <a:p>
                      <a:pPr lvl="0"/>
                      <a:r>
                        <a:rPr lang="fr-FR" sz="1800" kern="1200" dirty="0">
                          <a:solidFill>
                            <a:schemeClr val="tx1"/>
                          </a:solidFill>
                          <a:effectLst/>
                          <a:latin typeface="+mn-lt"/>
                          <a:ea typeface="+mn-ea"/>
                          <a:cs typeface="+mn-cs"/>
                        </a:rPr>
                        <a:t>- Déterminants indéfinis puis déterminants définis</a:t>
                      </a:r>
                    </a:p>
                    <a:p>
                      <a:r>
                        <a:rPr lang="fr-FR" sz="1800" kern="1200" dirty="0">
                          <a:solidFill>
                            <a:schemeClr val="tx1"/>
                          </a:solidFill>
                          <a:effectLst/>
                          <a:latin typeface="+mn-lt"/>
                          <a:ea typeface="+mn-ea"/>
                          <a:cs typeface="+mn-cs"/>
                        </a:rPr>
                        <a:t>- Personnages bien présentés</a:t>
                      </a:r>
                      <a:r>
                        <a:rPr lang="fr-FR" dirty="0">
                          <a:effectLst/>
                        </a:rPr>
                        <a:t> </a:t>
                      </a:r>
                      <a:endParaRPr lang="fr-FR" dirty="0"/>
                    </a:p>
                  </a:txBody>
                  <a:tcPr/>
                </a:tc>
                <a:tc>
                  <a:txBody>
                    <a:bodyPr/>
                    <a:lstStyle/>
                    <a:p>
                      <a:pPr lvl="0"/>
                      <a:r>
                        <a:rPr lang="fr-FR" sz="1800" kern="1200" dirty="0">
                          <a:solidFill>
                            <a:schemeClr val="tx1"/>
                          </a:solidFill>
                          <a:effectLst/>
                          <a:latin typeface="+mn-lt"/>
                          <a:ea typeface="+mn-ea"/>
                          <a:cs typeface="+mn-cs"/>
                        </a:rPr>
                        <a:t>- Verbes au présent</a:t>
                      </a:r>
                    </a:p>
                    <a:p>
                      <a:pPr lvl="0"/>
                      <a:r>
                        <a:rPr lang="fr-FR" sz="1800" kern="1200" dirty="0">
                          <a:solidFill>
                            <a:schemeClr val="tx1"/>
                          </a:solidFill>
                          <a:effectLst/>
                          <a:latin typeface="+mn-lt"/>
                          <a:ea typeface="+mn-ea"/>
                          <a:cs typeface="+mn-cs"/>
                        </a:rPr>
                        <a:t>- Tout de suite déterminants définis</a:t>
                      </a:r>
                    </a:p>
                    <a:p>
                      <a:pPr lvl="0"/>
                      <a:r>
                        <a:rPr lang="fr-FR" sz="1800" kern="1200" dirty="0">
                          <a:solidFill>
                            <a:schemeClr val="tx1"/>
                          </a:solidFill>
                          <a:effectLst/>
                          <a:latin typeface="+mn-lt"/>
                          <a:ea typeface="+mn-ea"/>
                          <a:cs typeface="+mn-cs"/>
                        </a:rPr>
                        <a:t>- Personnages dont on donne tout de suite seulement le nom</a:t>
                      </a:r>
                    </a:p>
                    <a:p>
                      <a:r>
                        <a:rPr lang="fr-FR" sz="1800" kern="1200" dirty="0">
                          <a:solidFill>
                            <a:schemeClr val="tx1"/>
                          </a:solidFill>
                          <a:effectLst/>
                          <a:latin typeface="+mn-lt"/>
                          <a:ea typeface="+mn-ea"/>
                          <a:cs typeface="+mn-cs"/>
                        </a:rPr>
                        <a:t>- Tout de suite dans la tête du personnage ou dans ce qu’il fait</a:t>
                      </a:r>
                      <a:r>
                        <a:rPr lang="fr-FR" dirty="0">
                          <a:effectLst/>
                        </a:rPr>
                        <a:t> </a:t>
                      </a:r>
                      <a:endParaRPr lang="fr-FR" dirty="0"/>
                    </a:p>
                  </a:txBody>
                  <a:tcPr/>
                </a:tc>
                <a:extLst>
                  <a:ext uri="{0D108BD9-81ED-4DB2-BD59-A6C34878D82A}">
                    <a16:rowId xmlns:a16="http://schemas.microsoft.com/office/drawing/2014/main" val="697656035"/>
                  </a:ext>
                </a:extLst>
              </a:tr>
              <a:tr h="370840">
                <a:tc>
                  <a:txBody>
                    <a:bodyPr/>
                    <a:lstStyle/>
                    <a:p>
                      <a:r>
                        <a:rPr lang="fr-FR" dirty="0"/>
                        <a:t>2</a:t>
                      </a:r>
                    </a:p>
                  </a:txBody>
                  <a:tcPr/>
                </a:tc>
                <a:tc>
                  <a:txBody>
                    <a:bodyPr/>
                    <a:lstStyle/>
                    <a:p>
                      <a:r>
                        <a:rPr lang="fr-FR" dirty="0"/>
                        <a:t>1</a:t>
                      </a:r>
                    </a:p>
                  </a:txBody>
                  <a:tcPr/>
                </a:tc>
                <a:extLst>
                  <a:ext uri="{0D108BD9-81ED-4DB2-BD59-A6C34878D82A}">
                    <a16:rowId xmlns:a16="http://schemas.microsoft.com/office/drawing/2014/main" val="299985842"/>
                  </a:ext>
                </a:extLst>
              </a:tr>
            </a:tbl>
          </a:graphicData>
        </a:graphic>
      </p:graphicFrame>
    </p:spTree>
    <p:extLst>
      <p:ext uri="{BB962C8B-B14F-4D97-AF65-F5344CB8AC3E}">
        <p14:creationId xmlns:p14="http://schemas.microsoft.com/office/powerpoint/2010/main" val="3877755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09C9A-8563-BC90-D2F7-9986B2A9350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7326E3E5-6D27-422F-C1C7-0DB0B2F596B3}"/>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645511A4-AFE3-D045-445F-A2A61A2FADE6}"/>
              </a:ext>
            </a:extLst>
          </p:cNvPr>
          <p:cNvSpPr>
            <a:spLocks noGrp="1"/>
          </p:cNvSpPr>
          <p:nvPr>
            <p:ph idx="1"/>
          </p:nvPr>
        </p:nvSpPr>
        <p:spPr>
          <a:xfrm>
            <a:off x="838200" y="965200"/>
            <a:ext cx="10515600" cy="5211763"/>
          </a:xfrm>
        </p:spPr>
        <p:txBody>
          <a:bodyPr>
            <a:normAutofit lnSpcReduction="10000"/>
          </a:bodyPr>
          <a:lstStyle/>
          <a:p>
            <a:pPr marL="0" indent="0" algn="just">
              <a:lnSpc>
                <a:spcPct val="115000"/>
              </a:lnSpc>
              <a:spcAft>
                <a:spcPts val="100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dirty="0"/>
          </a:p>
          <a:p>
            <a:pPr marL="0" indent="0">
              <a:buNone/>
            </a:pPr>
            <a:endParaRPr lang="fr-FR" dirty="0"/>
          </a:p>
          <a:p>
            <a:pPr marL="0" indent="0">
              <a:buNone/>
            </a:pPr>
            <a:endParaRPr lang="fr-FR" dirty="0"/>
          </a:p>
          <a:p>
            <a:pPr marL="0" indent="0" algn="just">
              <a:lnSpc>
                <a:spcPct val="115000"/>
              </a:lnSpc>
              <a:spcBef>
                <a:spcPts val="0"/>
              </a:spcBef>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Texte 3</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Couché dans son lit, Moussa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est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bien fatigué.  Ses yeux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sont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presque fermés.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Soudain il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entend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un bruit qui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vient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 déranger : ça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grignote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ça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crie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est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une souris.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Moussa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se lève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lui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demande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gentiment : "Veux-tu bien partir pour que je puisse dormir ?" Mais la souris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refuse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et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continue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de crier et de grignoter.  Avec un bruit comme ça, Moussa ne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s'endort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pas.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graphicFrame>
        <p:nvGraphicFramePr>
          <p:cNvPr id="7" name="Tableau 6">
            <a:extLst>
              <a:ext uri="{FF2B5EF4-FFF2-40B4-BE49-F238E27FC236}">
                <a16:creationId xmlns:a16="http://schemas.microsoft.com/office/drawing/2014/main" id="{224E0671-EDF0-8E38-4577-F1EAE4B77355}"/>
              </a:ext>
            </a:extLst>
          </p:cNvPr>
          <p:cNvGraphicFramePr>
            <a:graphicFrameLocks noGrp="1"/>
          </p:cNvGraphicFramePr>
          <p:nvPr>
            <p:extLst>
              <p:ext uri="{D42A27DB-BD31-4B8C-83A1-F6EECF244321}">
                <p14:modId xmlns:p14="http://schemas.microsoft.com/office/powerpoint/2010/main" val="1654440229"/>
              </p:ext>
            </p:extLst>
          </p:nvPr>
        </p:nvGraphicFramePr>
        <p:xfrm>
          <a:off x="838200" y="511703"/>
          <a:ext cx="10634134" cy="3949002"/>
        </p:xfrm>
        <a:graphic>
          <a:graphicData uri="http://schemas.openxmlformats.org/drawingml/2006/table">
            <a:tbl>
              <a:tblPr firstRow="1" bandRow="1">
                <a:tableStyleId>{5940675A-B579-460E-94D1-54222C63F5DA}</a:tableStyleId>
              </a:tblPr>
              <a:tblGrid>
                <a:gridCol w="4944534">
                  <a:extLst>
                    <a:ext uri="{9D8B030D-6E8A-4147-A177-3AD203B41FA5}">
                      <a16:colId xmlns:a16="http://schemas.microsoft.com/office/drawing/2014/main" val="3948785673"/>
                    </a:ext>
                  </a:extLst>
                </a:gridCol>
                <a:gridCol w="5689600">
                  <a:extLst>
                    <a:ext uri="{9D8B030D-6E8A-4147-A177-3AD203B41FA5}">
                      <a16:colId xmlns:a16="http://schemas.microsoft.com/office/drawing/2014/main" val="3938595662"/>
                    </a:ext>
                  </a:extLst>
                </a:gridCol>
              </a:tblGrid>
              <a:tr h="370840">
                <a:tc>
                  <a:txBody>
                    <a:bodyPr/>
                    <a:lstStyle/>
                    <a:p>
                      <a:pPr algn="ctr"/>
                      <a:r>
                        <a:rPr lang="fr-FR" sz="1800" kern="1200" dirty="0">
                          <a:solidFill>
                            <a:schemeClr val="tx1"/>
                          </a:solidFill>
                          <a:effectLst/>
                          <a:latin typeface="+mn-lt"/>
                          <a:ea typeface="+mn-ea"/>
                          <a:cs typeface="+mn-cs"/>
                        </a:rPr>
                        <a:t>Celui qui raconte présente les personnages et les lieux</a:t>
                      </a:r>
                    </a:p>
                    <a:p>
                      <a:pPr algn="ctr"/>
                      <a:r>
                        <a:rPr lang="fr-FR" sz="1800" kern="1200" dirty="0">
                          <a:solidFill>
                            <a:schemeClr val="tx1"/>
                          </a:solidFill>
                          <a:effectLst/>
                          <a:latin typeface="+mn-lt"/>
                          <a:ea typeface="+mn-ea"/>
                          <a:cs typeface="+mn-cs"/>
                        </a:rPr>
                        <a:t>Impression de rentrer au début de l’histoire</a:t>
                      </a:r>
                      <a:r>
                        <a:rPr lang="fr-FR" dirty="0">
                          <a:effectLst/>
                        </a:rPr>
                        <a:t> </a:t>
                      </a:r>
                      <a:endParaRPr lang="fr-FR" dirty="0"/>
                    </a:p>
                  </a:txBody>
                  <a:tcPr>
                    <a:solidFill>
                      <a:schemeClr val="accent5">
                        <a:lumMod val="20000"/>
                        <a:lumOff val="80000"/>
                      </a:schemeClr>
                    </a:solidFill>
                  </a:tcPr>
                </a:tc>
                <a:tc>
                  <a:txBody>
                    <a:bodyPr/>
                    <a:lstStyle/>
                    <a:p>
                      <a:pPr algn="ctr"/>
                      <a:r>
                        <a:rPr lang="fr-FR" sz="1800" kern="1200" dirty="0">
                          <a:solidFill>
                            <a:schemeClr val="tx1"/>
                          </a:solidFill>
                          <a:effectLst/>
                          <a:latin typeface="+mn-lt"/>
                          <a:ea typeface="+mn-ea"/>
                          <a:cs typeface="+mn-cs"/>
                        </a:rPr>
                        <a:t>Celui qui raconte fait comme si le lecteur connaissait déjà les personnages et les lieux</a:t>
                      </a:r>
                    </a:p>
                    <a:p>
                      <a:pPr algn="ctr"/>
                      <a:r>
                        <a:rPr lang="fr-FR" sz="1800" kern="1200" dirty="0">
                          <a:solidFill>
                            <a:schemeClr val="tx1"/>
                          </a:solidFill>
                          <a:effectLst/>
                          <a:latin typeface="+mn-lt"/>
                          <a:ea typeface="+mn-ea"/>
                          <a:cs typeface="+mn-cs"/>
                        </a:rPr>
                        <a:t>Impression de rentrer au milieu de l’histoire</a:t>
                      </a:r>
                      <a:r>
                        <a:rPr lang="fr-FR" dirty="0">
                          <a:effectLst/>
                        </a:rPr>
                        <a:t> </a:t>
                      </a:r>
                      <a:endParaRPr lang="fr-FR" dirty="0"/>
                    </a:p>
                  </a:txBody>
                  <a:tcPr>
                    <a:solidFill>
                      <a:schemeClr val="accent5">
                        <a:lumMod val="20000"/>
                        <a:lumOff val="80000"/>
                      </a:schemeClr>
                    </a:solidFill>
                  </a:tcPr>
                </a:tc>
                <a:extLst>
                  <a:ext uri="{0D108BD9-81ED-4DB2-BD59-A6C34878D82A}">
                    <a16:rowId xmlns:a16="http://schemas.microsoft.com/office/drawing/2014/main" val="2247090386"/>
                  </a:ext>
                </a:extLst>
              </a:tr>
              <a:tr h="370840">
                <a:tc>
                  <a:txBody>
                    <a:bodyPr/>
                    <a:lstStyle/>
                    <a:p>
                      <a:pPr algn="just">
                        <a:lnSpc>
                          <a:spcPct val="115000"/>
                        </a:lnSpc>
                        <a:spcAft>
                          <a:spcPts val="1000"/>
                        </a:spcAft>
                      </a:pP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Il était une fois</a:t>
                      </a:r>
                      <a:r>
                        <a:rPr lang="fr-FR" sz="18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grand chat noir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se tenait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ventre allongé, sur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terrasse, dans la fière posture du sphinx et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boudait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Depuis déjà un moment,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grand chat noir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se tient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ventre allongé, sur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la</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terrasse, dans la fière posture du sphinx. Il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boude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32228"/>
                  </a:ext>
                </a:extLst>
              </a:tr>
              <a:tr h="370840">
                <a:tc>
                  <a:txBody>
                    <a:bodyPr/>
                    <a:lstStyle/>
                    <a:p>
                      <a:pPr lvl="0"/>
                      <a:r>
                        <a:rPr lang="fr-FR" sz="1800" kern="1200" dirty="0">
                          <a:solidFill>
                            <a:schemeClr val="tx1"/>
                          </a:solidFill>
                          <a:effectLst/>
                          <a:latin typeface="+mn-lt"/>
                          <a:ea typeface="+mn-ea"/>
                          <a:cs typeface="+mn-cs"/>
                        </a:rPr>
                        <a:t>- Verbes au passé</a:t>
                      </a:r>
                    </a:p>
                    <a:p>
                      <a:pPr lvl="0"/>
                      <a:r>
                        <a:rPr lang="fr-FR" sz="1800" kern="1200" dirty="0">
                          <a:solidFill>
                            <a:schemeClr val="tx1"/>
                          </a:solidFill>
                          <a:effectLst/>
                          <a:latin typeface="+mn-lt"/>
                          <a:ea typeface="+mn-ea"/>
                          <a:cs typeface="+mn-cs"/>
                        </a:rPr>
                        <a:t>- Déterminants indéfinis puis déterminants définis</a:t>
                      </a:r>
                    </a:p>
                    <a:p>
                      <a:r>
                        <a:rPr lang="fr-FR" sz="1800" kern="1200" dirty="0">
                          <a:solidFill>
                            <a:schemeClr val="tx1"/>
                          </a:solidFill>
                          <a:effectLst/>
                          <a:latin typeface="+mn-lt"/>
                          <a:ea typeface="+mn-ea"/>
                          <a:cs typeface="+mn-cs"/>
                        </a:rPr>
                        <a:t>- Personnages bien présentés</a:t>
                      </a:r>
                      <a:r>
                        <a:rPr lang="fr-FR" dirty="0">
                          <a:effectLst/>
                        </a:rPr>
                        <a:t> </a:t>
                      </a:r>
                      <a:endParaRPr lang="fr-FR" dirty="0"/>
                    </a:p>
                  </a:txBody>
                  <a:tcPr/>
                </a:tc>
                <a:tc>
                  <a:txBody>
                    <a:bodyPr/>
                    <a:lstStyle/>
                    <a:p>
                      <a:pPr lvl="0"/>
                      <a:r>
                        <a:rPr lang="fr-FR" sz="1800" kern="1200" dirty="0">
                          <a:solidFill>
                            <a:schemeClr val="tx1"/>
                          </a:solidFill>
                          <a:effectLst/>
                          <a:latin typeface="+mn-lt"/>
                          <a:ea typeface="+mn-ea"/>
                          <a:cs typeface="+mn-cs"/>
                        </a:rPr>
                        <a:t>- Verbes au présent</a:t>
                      </a:r>
                    </a:p>
                    <a:p>
                      <a:pPr lvl="0"/>
                      <a:r>
                        <a:rPr lang="fr-FR" sz="1800" kern="1200" dirty="0">
                          <a:solidFill>
                            <a:schemeClr val="tx1"/>
                          </a:solidFill>
                          <a:effectLst/>
                          <a:latin typeface="+mn-lt"/>
                          <a:ea typeface="+mn-ea"/>
                          <a:cs typeface="+mn-cs"/>
                        </a:rPr>
                        <a:t>- Tout de suite déterminants définis</a:t>
                      </a:r>
                    </a:p>
                    <a:p>
                      <a:pPr lvl="0"/>
                      <a:r>
                        <a:rPr lang="fr-FR" sz="1800" kern="1200" dirty="0">
                          <a:solidFill>
                            <a:schemeClr val="tx1"/>
                          </a:solidFill>
                          <a:effectLst/>
                          <a:latin typeface="+mn-lt"/>
                          <a:ea typeface="+mn-ea"/>
                          <a:cs typeface="+mn-cs"/>
                        </a:rPr>
                        <a:t>- Personnages dont on donne tout de suite seulement le nom</a:t>
                      </a:r>
                    </a:p>
                    <a:p>
                      <a:r>
                        <a:rPr lang="fr-FR" sz="1800" kern="1200" dirty="0">
                          <a:solidFill>
                            <a:schemeClr val="tx1"/>
                          </a:solidFill>
                          <a:effectLst/>
                          <a:latin typeface="+mn-lt"/>
                          <a:ea typeface="+mn-ea"/>
                          <a:cs typeface="+mn-cs"/>
                        </a:rPr>
                        <a:t>- Tout de suite dans la tête du personnage ou dans ce qu’il fait</a:t>
                      </a:r>
                      <a:r>
                        <a:rPr lang="fr-FR" dirty="0">
                          <a:effectLst/>
                        </a:rPr>
                        <a:t> </a:t>
                      </a:r>
                      <a:endParaRPr lang="fr-FR" dirty="0"/>
                    </a:p>
                  </a:txBody>
                  <a:tcPr/>
                </a:tc>
                <a:extLst>
                  <a:ext uri="{0D108BD9-81ED-4DB2-BD59-A6C34878D82A}">
                    <a16:rowId xmlns:a16="http://schemas.microsoft.com/office/drawing/2014/main" val="697656035"/>
                  </a:ext>
                </a:extLst>
              </a:tr>
              <a:tr h="370840">
                <a:tc>
                  <a:txBody>
                    <a:bodyPr/>
                    <a:lstStyle/>
                    <a:p>
                      <a:r>
                        <a:rPr lang="fr-FR" dirty="0"/>
                        <a:t>2</a:t>
                      </a:r>
                    </a:p>
                  </a:txBody>
                  <a:tcPr/>
                </a:tc>
                <a:tc>
                  <a:txBody>
                    <a:bodyPr/>
                    <a:lstStyle/>
                    <a:p>
                      <a:r>
                        <a:rPr lang="fr-FR" dirty="0"/>
                        <a:t>1, 3</a:t>
                      </a:r>
                    </a:p>
                  </a:txBody>
                  <a:tcPr/>
                </a:tc>
                <a:extLst>
                  <a:ext uri="{0D108BD9-81ED-4DB2-BD59-A6C34878D82A}">
                    <a16:rowId xmlns:a16="http://schemas.microsoft.com/office/drawing/2014/main" val="299985842"/>
                  </a:ext>
                </a:extLst>
              </a:tr>
            </a:tbl>
          </a:graphicData>
        </a:graphic>
      </p:graphicFrame>
    </p:spTree>
    <p:extLst>
      <p:ext uri="{BB962C8B-B14F-4D97-AF65-F5344CB8AC3E}">
        <p14:creationId xmlns:p14="http://schemas.microsoft.com/office/powerpoint/2010/main" val="740776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5E3FD-6CF7-8F63-653A-4B78C55ABEEA}"/>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98993C80-BBF1-4878-5487-C456CD261203}"/>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87E40991-F5C7-A105-4FEF-82F2289A38FB}"/>
              </a:ext>
            </a:extLst>
          </p:cNvPr>
          <p:cNvSpPr>
            <a:spLocks noGrp="1"/>
          </p:cNvSpPr>
          <p:nvPr>
            <p:ph idx="1"/>
          </p:nvPr>
        </p:nvSpPr>
        <p:spPr>
          <a:xfrm>
            <a:off x="838200" y="965200"/>
            <a:ext cx="10515600" cy="5211763"/>
          </a:xfrm>
        </p:spPr>
        <p:txBody>
          <a:bodyPr>
            <a:normAutofit/>
          </a:bodyPr>
          <a:lstStyle/>
          <a:p>
            <a:pPr marL="0" indent="0" algn="just">
              <a:lnSpc>
                <a:spcPct val="115000"/>
              </a:lnSpc>
              <a:spcAft>
                <a:spcPts val="100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dirty="0"/>
          </a:p>
          <a:p>
            <a:pPr marL="0" indent="0">
              <a:buNone/>
            </a:pPr>
            <a:endParaRPr lang="fr-FR" dirty="0"/>
          </a:p>
          <a:p>
            <a:pPr marL="0" indent="0">
              <a:buNone/>
            </a:pPr>
            <a:endParaRPr lang="fr-FR" dirty="0"/>
          </a:p>
          <a:p>
            <a:pPr marL="0" indent="0">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Texte 4 </a:t>
            </a:r>
          </a:p>
          <a:p>
            <a:pPr marL="0" indent="0">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Autrefois, au pays du Soleil Levant, dans les replis bleutés d'une lointaine montagne, là où serpentait une vallée profonde, la silhouette d'une auberge signalait l'entrée d'un village isolé. Sa lanterne auréolée de brume, pareille à la lune luisant derrière son paravent de nuage, guida un soir les pas d'un voyageur solitaire.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leau 6">
            <a:extLst>
              <a:ext uri="{FF2B5EF4-FFF2-40B4-BE49-F238E27FC236}">
                <a16:creationId xmlns:a16="http://schemas.microsoft.com/office/drawing/2014/main" id="{618BC792-5270-D39D-0E1C-C289510DD7D1}"/>
              </a:ext>
            </a:extLst>
          </p:cNvPr>
          <p:cNvGraphicFramePr>
            <a:graphicFrameLocks noGrp="1"/>
          </p:cNvGraphicFramePr>
          <p:nvPr/>
        </p:nvGraphicFramePr>
        <p:xfrm>
          <a:off x="838200" y="511703"/>
          <a:ext cx="10634134" cy="3949002"/>
        </p:xfrm>
        <a:graphic>
          <a:graphicData uri="http://schemas.openxmlformats.org/drawingml/2006/table">
            <a:tbl>
              <a:tblPr firstRow="1" bandRow="1">
                <a:tableStyleId>{5940675A-B579-460E-94D1-54222C63F5DA}</a:tableStyleId>
              </a:tblPr>
              <a:tblGrid>
                <a:gridCol w="4944534">
                  <a:extLst>
                    <a:ext uri="{9D8B030D-6E8A-4147-A177-3AD203B41FA5}">
                      <a16:colId xmlns:a16="http://schemas.microsoft.com/office/drawing/2014/main" val="3948785673"/>
                    </a:ext>
                  </a:extLst>
                </a:gridCol>
                <a:gridCol w="5689600">
                  <a:extLst>
                    <a:ext uri="{9D8B030D-6E8A-4147-A177-3AD203B41FA5}">
                      <a16:colId xmlns:a16="http://schemas.microsoft.com/office/drawing/2014/main" val="3938595662"/>
                    </a:ext>
                  </a:extLst>
                </a:gridCol>
              </a:tblGrid>
              <a:tr h="370840">
                <a:tc>
                  <a:txBody>
                    <a:bodyPr/>
                    <a:lstStyle/>
                    <a:p>
                      <a:pPr algn="ctr"/>
                      <a:r>
                        <a:rPr lang="fr-FR" sz="1800" kern="1200" dirty="0">
                          <a:solidFill>
                            <a:schemeClr val="tx1"/>
                          </a:solidFill>
                          <a:effectLst/>
                          <a:latin typeface="+mn-lt"/>
                          <a:ea typeface="+mn-ea"/>
                          <a:cs typeface="+mn-cs"/>
                        </a:rPr>
                        <a:t>Celui qui raconte présente les personnages et les lieux</a:t>
                      </a:r>
                    </a:p>
                    <a:p>
                      <a:pPr algn="ctr"/>
                      <a:r>
                        <a:rPr lang="fr-FR" sz="1800" kern="1200" dirty="0">
                          <a:solidFill>
                            <a:schemeClr val="tx1"/>
                          </a:solidFill>
                          <a:effectLst/>
                          <a:latin typeface="+mn-lt"/>
                          <a:ea typeface="+mn-ea"/>
                          <a:cs typeface="+mn-cs"/>
                        </a:rPr>
                        <a:t>Impression de rentrer au début de l’histoire</a:t>
                      </a:r>
                      <a:r>
                        <a:rPr lang="fr-FR" dirty="0">
                          <a:effectLst/>
                        </a:rPr>
                        <a:t> </a:t>
                      </a:r>
                      <a:endParaRPr lang="fr-FR" dirty="0"/>
                    </a:p>
                  </a:txBody>
                  <a:tcPr>
                    <a:solidFill>
                      <a:schemeClr val="accent5">
                        <a:lumMod val="20000"/>
                        <a:lumOff val="80000"/>
                      </a:schemeClr>
                    </a:solidFill>
                  </a:tcPr>
                </a:tc>
                <a:tc>
                  <a:txBody>
                    <a:bodyPr/>
                    <a:lstStyle/>
                    <a:p>
                      <a:pPr algn="ctr"/>
                      <a:r>
                        <a:rPr lang="fr-FR" sz="1800" kern="1200" dirty="0">
                          <a:solidFill>
                            <a:schemeClr val="tx1"/>
                          </a:solidFill>
                          <a:effectLst/>
                          <a:latin typeface="+mn-lt"/>
                          <a:ea typeface="+mn-ea"/>
                          <a:cs typeface="+mn-cs"/>
                        </a:rPr>
                        <a:t>Celui qui raconte fait comme si le lecteur connaissait déjà les personnages et les lieux</a:t>
                      </a:r>
                    </a:p>
                    <a:p>
                      <a:pPr algn="ctr"/>
                      <a:r>
                        <a:rPr lang="fr-FR" sz="1800" kern="1200" dirty="0">
                          <a:solidFill>
                            <a:schemeClr val="tx1"/>
                          </a:solidFill>
                          <a:effectLst/>
                          <a:latin typeface="+mn-lt"/>
                          <a:ea typeface="+mn-ea"/>
                          <a:cs typeface="+mn-cs"/>
                        </a:rPr>
                        <a:t>Impression de rentrer au milieu de l’histoire</a:t>
                      </a:r>
                      <a:r>
                        <a:rPr lang="fr-FR" dirty="0">
                          <a:effectLst/>
                        </a:rPr>
                        <a:t> </a:t>
                      </a:r>
                      <a:endParaRPr lang="fr-FR" dirty="0"/>
                    </a:p>
                  </a:txBody>
                  <a:tcPr>
                    <a:solidFill>
                      <a:schemeClr val="accent5">
                        <a:lumMod val="20000"/>
                        <a:lumOff val="80000"/>
                      </a:schemeClr>
                    </a:solidFill>
                  </a:tcPr>
                </a:tc>
                <a:extLst>
                  <a:ext uri="{0D108BD9-81ED-4DB2-BD59-A6C34878D82A}">
                    <a16:rowId xmlns:a16="http://schemas.microsoft.com/office/drawing/2014/main" val="2247090386"/>
                  </a:ext>
                </a:extLst>
              </a:tr>
              <a:tr h="370840">
                <a:tc>
                  <a:txBody>
                    <a:bodyPr/>
                    <a:lstStyle/>
                    <a:p>
                      <a:pPr algn="just">
                        <a:lnSpc>
                          <a:spcPct val="115000"/>
                        </a:lnSpc>
                        <a:spcAft>
                          <a:spcPts val="1000"/>
                        </a:spcAft>
                      </a:pP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Il était une fois</a:t>
                      </a:r>
                      <a:r>
                        <a:rPr lang="fr-FR" sz="18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grand chat noir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se tenait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ventre allongé, sur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terrasse, dans la fière posture du sphinx et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boudait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Depuis déjà un moment,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grand chat noir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se tient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ventre allongé, sur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la</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terrasse, dans la fière posture du sphinx. Il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boude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32228"/>
                  </a:ext>
                </a:extLst>
              </a:tr>
              <a:tr h="370840">
                <a:tc>
                  <a:txBody>
                    <a:bodyPr/>
                    <a:lstStyle/>
                    <a:p>
                      <a:pPr lvl="0"/>
                      <a:r>
                        <a:rPr lang="fr-FR" sz="1800" kern="1200" dirty="0">
                          <a:solidFill>
                            <a:schemeClr val="tx1"/>
                          </a:solidFill>
                          <a:effectLst/>
                          <a:latin typeface="+mn-lt"/>
                          <a:ea typeface="+mn-ea"/>
                          <a:cs typeface="+mn-cs"/>
                        </a:rPr>
                        <a:t>- Verbes au passé</a:t>
                      </a:r>
                    </a:p>
                    <a:p>
                      <a:pPr lvl="0"/>
                      <a:r>
                        <a:rPr lang="fr-FR" sz="1800" kern="1200" dirty="0">
                          <a:solidFill>
                            <a:schemeClr val="tx1"/>
                          </a:solidFill>
                          <a:effectLst/>
                          <a:latin typeface="+mn-lt"/>
                          <a:ea typeface="+mn-ea"/>
                          <a:cs typeface="+mn-cs"/>
                        </a:rPr>
                        <a:t>- Déterminants indéfinis puis déterminants définis</a:t>
                      </a:r>
                    </a:p>
                    <a:p>
                      <a:r>
                        <a:rPr lang="fr-FR" sz="1800" kern="1200" dirty="0">
                          <a:solidFill>
                            <a:schemeClr val="tx1"/>
                          </a:solidFill>
                          <a:effectLst/>
                          <a:latin typeface="+mn-lt"/>
                          <a:ea typeface="+mn-ea"/>
                          <a:cs typeface="+mn-cs"/>
                        </a:rPr>
                        <a:t>- Personnages bien présentés</a:t>
                      </a:r>
                      <a:r>
                        <a:rPr lang="fr-FR" dirty="0">
                          <a:effectLst/>
                        </a:rPr>
                        <a:t> </a:t>
                      </a:r>
                      <a:endParaRPr lang="fr-FR" dirty="0"/>
                    </a:p>
                  </a:txBody>
                  <a:tcPr/>
                </a:tc>
                <a:tc>
                  <a:txBody>
                    <a:bodyPr/>
                    <a:lstStyle/>
                    <a:p>
                      <a:pPr lvl="0"/>
                      <a:r>
                        <a:rPr lang="fr-FR" sz="1800" kern="1200" dirty="0">
                          <a:solidFill>
                            <a:schemeClr val="tx1"/>
                          </a:solidFill>
                          <a:effectLst/>
                          <a:latin typeface="+mn-lt"/>
                          <a:ea typeface="+mn-ea"/>
                          <a:cs typeface="+mn-cs"/>
                        </a:rPr>
                        <a:t>- Verbes au présent</a:t>
                      </a:r>
                    </a:p>
                    <a:p>
                      <a:pPr lvl="0"/>
                      <a:r>
                        <a:rPr lang="fr-FR" sz="1800" kern="1200" dirty="0">
                          <a:solidFill>
                            <a:schemeClr val="tx1"/>
                          </a:solidFill>
                          <a:effectLst/>
                          <a:latin typeface="+mn-lt"/>
                          <a:ea typeface="+mn-ea"/>
                          <a:cs typeface="+mn-cs"/>
                        </a:rPr>
                        <a:t>- Tout de suite déterminants définis</a:t>
                      </a:r>
                    </a:p>
                    <a:p>
                      <a:pPr lvl="0"/>
                      <a:r>
                        <a:rPr lang="fr-FR" sz="1800" kern="1200" dirty="0">
                          <a:solidFill>
                            <a:schemeClr val="tx1"/>
                          </a:solidFill>
                          <a:effectLst/>
                          <a:latin typeface="+mn-lt"/>
                          <a:ea typeface="+mn-ea"/>
                          <a:cs typeface="+mn-cs"/>
                        </a:rPr>
                        <a:t>- Personnages dont on donne tout de suite seulement le nom</a:t>
                      </a:r>
                    </a:p>
                    <a:p>
                      <a:r>
                        <a:rPr lang="fr-FR" sz="1800" kern="1200" dirty="0">
                          <a:solidFill>
                            <a:schemeClr val="tx1"/>
                          </a:solidFill>
                          <a:effectLst/>
                          <a:latin typeface="+mn-lt"/>
                          <a:ea typeface="+mn-ea"/>
                          <a:cs typeface="+mn-cs"/>
                        </a:rPr>
                        <a:t>- Tout de suite dans la tête du personnage ou dans ce qu’il fait</a:t>
                      </a:r>
                      <a:r>
                        <a:rPr lang="fr-FR" dirty="0">
                          <a:effectLst/>
                        </a:rPr>
                        <a:t> </a:t>
                      </a:r>
                      <a:endParaRPr lang="fr-FR" dirty="0"/>
                    </a:p>
                  </a:txBody>
                  <a:tcPr/>
                </a:tc>
                <a:extLst>
                  <a:ext uri="{0D108BD9-81ED-4DB2-BD59-A6C34878D82A}">
                    <a16:rowId xmlns:a16="http://schemas.microsoft.com/office/drawing/2014/main" val="697656035"/>
                  </a:ext>
                </a:extLst>
              </a:tr>
              <a:tr h="370840">
                <a:tc>
                  <a:txBody>
                    <a:bodyPr/>
                    <a:lstStyle/>
                    <a:p>
                      <a:r>
                        <a:rPr lang="fr-FR" dirty="0"/>
                        <a:t>2</a:t>
                      </a:r>
                    </a:p>
                  </a:txBody>
                  <a:tcPr/>
                </a:tc>
                <a:tc>
                  <a:txBody>
                    <a:bodyPr/>
                    <a:lstStyle/>
                    <a:p>
                      <a:r>
                        <a:rPr lang="fr-FR" dirty="0"/>
                        <a:t>1, 3</a:t>
                      </a:r>
                    </a:p>
                  </a:txBody>
                  <a:tcPr/>
                </a:tc>
                <a:extLst>
                  <a:ext uri="{0D108BD9-81ED-4DB2-BD59-A6C34878D82A}">
                    <a16:rowId xmlns:a16="http://schemas.microsoft.com/office/drawing/2014/main" val="299985842"/>
                  </a:ext>
                </a:extLst>
              </a:tr>
            </a:tbl>
          </a:graphicData>
        </a:graphic>
      </p:graphicFrame>
    </p:spTree>
    <p:extLst>
      <p:ext uri="{BB962C8B-B14F-4D97-AF65-F5344CB8AC3E}">
        <p14:creationId xmlns:p14="http://schemas.microsoft.com/office/powerpoint/2010/main" val="4046625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57E3C-8620-BBC4-70C9-28CE871FFF27}"/>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906574C8-963F-F3FF-01EC-B1D27207FD34}"/>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BE55B5AB-2BF1-DFEC-DD9A-B978823BB6E5}"/>
              </a:ext>
            </a:extLst>
          </p:cNvPr>
          <p:cNvSpPr>
            <a:spLocks noGrp="1"/>
          </p:cNvSpPr>
          <p:nvPr>
            <p:ph idx="1"/>
          </p:nvPr>
        </p:nvSpPr>
        <p:spPr>
          <a:xfrm>
            <a:off x="838200" y="965200"/>
            <a:ext cx="10515600" cy="5211763"/>
          </a:xfrm>
        </p:spPr>
        <p:txBody>
          <a:bodyPr>
            <a:normAutofit/>
          </a:bodyPr>
          <a:lstStyle/>
          <a:p>
            <a:pPr marL="0" indent="0" algn="just">
              <a:lnSpc>
                <a:spcPct val="115000"/>
              </a:lnSpc>
              <a:spcAft>
                <a:spcPts val="100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dirty="0"/>
          </a:p>
          <a:p>
            <a:pPr marL="0" indent="0">
              <a:buNone/>
            </a:pPr>
            <a:endParaRPr lang="fr-FR" dirty="0"/>
          </a:p>
          <a:p>
            <a:pPr marL="0" indent="0">
              <a:buNone/>
            </a:pPr>
            <a:endParaRPr lang="fr-FR" dirty="0"/>
          </a:p>
          <a:p>
            <a:pPr marL="0" indent="0">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Texte 4 </a:t>
            </a:r>
          </a:p>
          <a:p>
            <a:pPr marL="0" indent="0">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Autrefois, au pays du Soleil Levant, dans les replis bleutés d'</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une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lointaine montagne, là où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serpentait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une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vallée profonde, la silhouette d'</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une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auberge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signalait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l'entrée d'</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un</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village isolé. Sa lanterne auréolée de brume, pareille à la lune luisant derrière son paravent de nuage,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guida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un soir les pas d'</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un</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voyageur solitaire.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leau 6">
            <a:extLst>
              <a:ext uri="{FF2B5EF4-FFF2-40B4-BE49-F238E27FC236}">
                <a16:creationId xmlns:a16="http://schemas.microsoft.com/office/drawing/2014/main" id="{4126875C-0594-A917-7CAC-BA25225E2193}"/>
              </a:ext>
            </a:extLst>
          </p:cNvPr>
          <p:cNvGraphicFramePr>
            <a:graphicFrameLocks noGrp="1"/>
          </p:cNvGraphicFramePr>
          <p:nvPr>
            <p:extLst>
              <p:ext uri="{D42A27DB-BD31-4B8C-83A1-F6EECF244321}">
                <p14:modId xmlns:p14="http://schemas.microsoft.com/office/powerpoint/2010/main" val="2800537913"/>
              </p:ext>
            </p:extLst>
          </p:nvPr>
        </p:nvGraphicFramePr>
        <p:xfrm>
          <a:off x="838200" y="511703"/>
          <a:ext cx="10634134" cy="3949002"/>
        </p:xfrm>
        <a:graphic>
          <a:graphicData uri="http://schemas.openxmlformats.org/drawingml/2006/table">
            <a:tbl>
              <a:tblPr firstRow="1" bandRow="1">
                <a:tableStyleId>{5940675A-B579-460E-94D1-54222C63F5DA}</a:tableStyleId>
              </a:tblPr>
              <a:tblGrid>
                <a:gridCol w="4944534">
                  <a:extLst>
                    <a:ext uri="{9D8B030D-6E8A-4147-A177-3AD203B41FA5}">
                      <a16:colId xmlns:a16="http://schemas.microsoft.com/office/drawing/2014/main" val="3948785673"/>
                    </a:ext>
                  </a:extLst>
                </a:gridCol>
                <a:gridCol w="5689600">
                  <a:extLst>
                    <a:ext uri="{9D8B030D-6E8A-4147-A177-3AD203B41FA5}">
                      <a16:colId xmlns:a16="http://schemas.microsoft.com/office/drawing/2014/main" val="3938595662"/>
                    </a:ext>
                  </a:extLst>
                </a:gridCol>
              </a:tblGrid>
              <a:tr h="370840">
                <a:tc>
                  <a:txBody>
                    <a:bodyPr/>
                    <a:lstStyle/>
                    <a:p>
                      <a:pPr algn="ctr"/>
                      <a:r>
                        <a:rPr lang="fr-FR" sz="1800" kern="1200" dirty="0">
                          <a:solidFill>
                            <a:schemeClr val="tx1"/>
                          </a:solidFill>
                          <a:effectLst/>
                          <a:latin typeface="+mn-lt"/>
                          <a:ea typeface="+mn-ea"/>
                          <a:cs typeface="+mn-cs"/>
                        </a:rPr>
                        <a:t>Celui qui raconte présente les personnages et les lieux</a:t>
                      </a:r>
                    </a:p>
                    <a:p>
                      <a:pPr algn="ctr"/>
                      <a:r>
                        <a:rPr lang="fr-FR" sz="1800" kern="1200" dirty="0">
                          <a:solidFill>
                            <a:schemeClr val="tx1"/>
                          </a:solidFill>
                          <a:effectLst/>
                          <a:latin typeface="+mn-lt"/>
                          <a:ea typeface="+mn-ea"/>
                          <a:cs typeface="+mn-cs"/>
                        </a:rPr>
                        <a:t>Impression de rentrer au début de l’histoire</a:t>
                      </a:r>
                      <a:r>
                        <a:rPr lang="fr-FR" dirty="0">
                          <a:effectLst/>
                        </a:rPr>
                        <a:t> </a:t>
                      </a:r>
                      <a:endParaRPr lang="fr-FR" dirty="0"/>
                    </a:p>
                  </a:txBody>
                  <a:tcPr>
                    <a:solidFill>
                      <a:schemeClr val="accent5">
                        <a:lumMod val="20000"/>
                        <a:lumOff val="80000"/>
                      </a:schemeClr>
                    </a:solidFill>
                  </a:tcPr>
                </a:tc>
                <a:tc>
                  <a:txBody>
                    <a:bodyPr/>
                    <a:lstStyle/>
                    <a:p>
                      <a:pPr algn="ctr"/>
                      <a:r>
                        <a:rPr lang="fr-FR" sz="1800" kern="1200" dirty="0">
                          <a:solidFill>
                            <a:schemeClr val="tx1"/>
                          </a:solidFill>
                          <a:effectLst/>
                          <a:latin typeface="+mn-lt"/>
                          <a:ea typeface="+mn-ea"/>
                          <a:cs typeface="+mn-cs"/>
                        </a:rPr>
                        <a:t>Celui qui raconte fait comme si le lecteur connaissait déjà les personnages et les lieux</a:t>
                      </a:r>
                    </a:p>
                    <a:p>
                      <a:pPr algn="ctr"/>
                      <a:r>
                        <a:rPr lang="fr-FR" sz="1800" kern="1200" dirty="0">
                          <a:solidFill>
                            <a:schemeClr val="tx1"/>
                          </a:solidFill>
                          <a:effectLst/>
                          <a:latin typeface="+mn-lt"/>
                          <a:ea typeface="+mn-ea"/>
                          <a:cs typeface="+mn-cs"/>
                        </a:rPr>
                        <a:t>Impression de rentrer au milieu de l’histoire</a:t>
                      </a:r>
                      <a:r>
                        <a:rPr lang="fr-FR" dirty="0">
                          <a:effectLst/>
                        </a:rPr>
                        <a:t> </a:t>
                      </a:r>
                      <a:endParaRPr lang="fr-FR" dirty="0"/>
                    </a:p>
                  </a:txBody>
                  <a:tcPr>
                    <a:solidFill>
                      <a:schemeClr val="accent5">
                        <a:lumMod val="20000"/>
                        <a:lumOff val="80000"/>
                      </a:schemeClr>
                    </a:solidFill>
                  </a:tcPr>
                </a:tc>
                <a:extLst>
                  <a:ext uri="{0D108BD9-81ED-4DB2-BD59-A6C34878D82A}">
                    <a16:rowId xmlns:a16="http://schemas.microsoft.com/office/drawing/2014/main" val="2247090386"/>
                  </a:ext>
                </a:extLst>
              </a:tr>
              <a:tr h="370840">
                <a:tc>
                  <a:txBody>
                    <a:bodyPr/>
                    <a:lstStyle/>
                    <a:p>
                      <a:pPr algn="just">
                        <a:lnSpc>
                          <a:spcPct val="115000"/>
                        </a:lnSpc>
                        <a:spcAft>
                          <a:spcPts val="1000"/>
                        </a:spcAft>
                      </a:pP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Il était une fois</a:t>
                      </a:r>
                      <a:r>
                        <a:rPr lang="fr-FR" sz="18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grand chat noir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se tenait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ventre allongé, sur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terrasse, dans la fière posture du sphinx et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boudait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Depuis déjà un moment,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grand chat noir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se tient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ventre allongé, sur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la</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terrasse, dans la fière posture du sphinx. Il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boude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32228"/>
                  </a:ext>
                </a:extLst>
              </a:tr>
              <a:tr h="370840">
                <a:tc>
                  <a:txBody>
                    <a:bodyPr/>
                    <a:lstStyle/>
                    <a:p>
                      <a:pPr lvl="0"/>
                      <a:r>
                        <a:rPr lang="fr-FR" sz="1800" kern="1200" dirty="0">
                          <a:solidFill>
                            <a:schemeClr val="tx1"/>
                          </a:solidFill>
                          <a:effectLst/>
                          <a:latin typeface="+mn-lt"/>
                          <a:ea typeface="+mn-ea"/>
                          <a:cs typeface="+mn-cs"/>
                        </a:rPr>
                        <a:t>- Verbes au passé</a:t>
                      </a:r>
                    </a:p>
                    <a:p>
                      <a:pPr lvl="0"/>
                      <a:r>
                        <a:rPr lang="fr-FR" sz="1800" kern="1200" dirty="0">
                          <a:solidFill>
                            <a:schemeClr val="tx1"/>
                          </a:solidFill>
                          <a:effectLst/>
                          <a:latin typeface="+mn-lt"/>
                          <a:ea typeface="+mn-ea"/>
                          <a:cs typeface="+mn-cs"/>
                        </a:rPr>
                        <a:t>- Déterminants indéfinis puis déterminants définis</a:t>
                      </a:r>
                    </a:p>
                    <a:p>
                      <a:r>
                        <a:rPr lang="fr-FR" sz="1800" kern="1200" dirty="0">
                          <a:solidFill>
                            <a:schemeClr val="tx1"/>
                          </a:solidFill>
                          <a:effectLst/>
                          <a:latin typeface="+mn-lt"/>
                          <a:ea typeface="+mn-ea"/>
                          <a:cs typeface="+mn-cs"/>
                        </a:rPr>
                        <a:t>- Personnages bien présentés</a:t>
                      </a:r>
                      <a:r>
                        <a:rPr lang="fr-FR" dirty="0">
                          <a:effectLst/>
                        </a:rPr>
                        <a:t> </a:t>
                      </a:r>
                      <a:endParaRPr lang="fr-FR" dirty="0"/>
                    </a:p>
                  </a:txBody>
                  <a:tcPr/>
                </a:tc>
                <a:tc>
                  <a:txBody>
                    <a:bodyPr/>
                    <a:lstStyle/>
                    <a:p>
                      <a:pPr lvl="0"/>
                      <a:r>
                        <a:rPr lang="fr-FR" sz="1800" kern="1200" dirty="0">
                          <a:solidFill>
                            <a:schemeClr val="tx1"/>
                          </a:solidFill>
                          <a:effectLst/>
                          <a:latin typeface="+mn-lt"/>
                          <a:ea typeface="+mn-ea"/>
                          <a:cs typeface="+mn-cs"/>
                        </a:rPr>
                        <a:t>- Verbes au présent</a:t>
                      </a:r>
                    </a:p>
                    <a:p>
                      <a:pPr lvl="0"/>
                      <a:r>
                        <a:rPr lang="fr-FR" sz="1800" kern="1200" dirty="0">
                          <a:solidFill>
                            <a:schemeClr val="tx1"/>
                          </a:solidFill>
                          <a:effectLst/>
                          <a:latin typeface="+mn-lt"/>
                          <a:ea typeface="+mn-ea"/>
                          <a:cs typeface="+mn-cs"/>
                        </a:rPr>
                        <a:t>- Tout de suite déterminants définis</a:t>
                      </a:r>
                    </a:p>
                    <a:p>
                      <a:pPr lvl="0"/>
                      <a:r>
                        <a:rPr lang="fr-FR" sz="1800" kern="1200" dirty="0">
                          <a:solidFill>
                            <a:schemeClr val="tx1"/>
                          </a:solidFill>
                          <a:effectLst/>
                          <a:latin typeface="+mn-lt"/>
                          <a:ea typeface="+mn-ea"/>
                          <a:cs typeface="+mn-cs"/>
                        </a:rPr>
                        <a:t>- Personnages dont on donne tout de suite seulement le nom</a:t>
                      </a:r>
                    </a:p>
                    <a:p>
                      <a:r>
                        <a:rPr lang="fr-FR" sz="1800" kern="1200" dirty="0">
                          <a:solidFill>
                            <a:schemeClr val="tx1"/>
                          </a:solidFill>
                          <a:effectLst/>
                          <a:latin typeface="+mn-lt"/>
                          <a:ea typeface="+mn-ea"/>
                          <a:cs typeface="+mn-cs"/>
                        </a:rPr>
                        <a:t>- Tout de suite dans la tête du personnage ou dans ce qu’il fait</a:t>
                      </a:r>
                      <a:r>
                        <a:rPr lang="fr-FR" dirty="0">
                          <a:effectLst/>
                        </a:rPr>
                        <a:t> </a:t>
                      </a:r>
                      <a:endParaRPr lang="fr-FR" dirty="0"/>
                    </a:p>
                  </a:txBody>
                  <a:tcPr/>
                </a:tc>
                <a:extLst>
                  <a:ext uri="{0D108BD9-81ED-4DB2-BD59-A6C34878D82A}">
                    <a16:rowId xmlns:a16="http://schemas.microsoft.com/office/drawing/2014/main" val="697656035"/>
                  </a:ext>
                </a:extLst>
              </a:tr>
              <a:tr h="370840">
                <a:tc>
                  <a:txBody>
                    <a:bodyPr/>
                    <a:lstStyle/>
                    <a:p>
                      <a:r>
                        <a:rPr lang="fr-FR" dirty="0"/>
                        <a:t>2, 4</a:t>
                      </a:r>
                    </a:p>
                  </a:txBody>
                  <a:tcPr/>
                </a:tc>
                <a:tc>
                  <a:txBody>
                    <a:bodyPr/>
                    <a:lstStyle/>
                    <a:p>
                      <a:r>
                        <a:rPr lang="fr-FR" dirty="0"/>
                        <a:t>1, 3</a:t>
                      </a:r>
                    </a:p>
                  </a:txBody>
                  <a:tcPr/>
                </a:tc>
                <a:extLst>
                  <a:ext uri="{0D108BD9-81ED-4DB2-BD59-A6C34878D82A}">
                    <a16:rowId xmlns:a16="http://schemas.microsoft.com/office/drawing/2014/main" val="299985842"/>
                  </a:ext>
                </a:extLst>
              </a:tr>
            </a:tbl>
          </a:graphicData>
        </a:graphic>
      </p:graphicFrame>
    </p:spTree>
    <p:extLst>
      <p:ext uri="{BB962C8B-B14F-4D97-AF65-F5344CB8AC3E}">
        <p14:creationId xmlns:p14="http://schemas.microsoft.com/office/powerpoint/2010/main" val="243864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9BEDC-74B1-25AC-B98D-8B12F3148B9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AA31CAA6-90AC-4756-6825-ADB979D67224}"/>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C5B09651-CA1F-43AF-855A-1F19C93960EE}"/>
              </a:ext>
            </a:extLst>
          </p:cNvPr>
          <p:cNvSpPr>
            <a:spLocks noGrp="1"/>
          </p:cNvSpPr>
          <p:nvPr>
            <p:ph idx="1"/>
          </p:nvPr>
        </p:nvSpPr>
        <p:spPr>
          <a:xfrm>
            <a:off x="838200" y="965200"/>
            <a:ext cx="10515600" cy="5211763"/>
          </a:xfrm>
        </p:spPr>
        <p:txBody>
          <a:bodyPr>
            <a:normAutofit fontScale="92500" lnSpcReduction="10000"/>
          </a:bodyPr>
          <a:lstStyle/>
          <a:p>
            <a:pPr marL="0" indent="0" algn="just">
              <a:lnSpc>
                <a:spcPct val="115000"/>
              </a:lnSpc>
              <a:spcAft>
                <a:spcPts val="100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dirty="0"/>
          </a:p>
          <a:p>
            <a:pPr marL="0" indent="0">
              <a:buNone/>
            </a:pPr>
            <a:endParaRPr lang="fr-FR" dirty="0"/>
          </a:p>
          <a:p>
            <a:pPr marL="0" indent="0">
              <a:buNone/>
            </a:pPr>
            <a:endParaRPr lang="fr-FR" dirty="0"/>
          </a:p>
          <a:p>
            <a:pPr marL="0" indent="0">
              <a:buNone/>
            </a:pPr>
            <a:endParaRPr lang="fr-FR"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1900" b="1" dirty="0">
                <a:effectLst/>
                <a:latin typeface="Times New Roman" panose="02020603050405020304" pitchFamily="18" charset="0"/>
                <a:ea typeface="Calibri" panose="020F0502020204030204" pitchFamily="34" charset="0"/>
                <a:cs typeface="Times New Roman" panose="02020603050405020304" pitchFamily="18" charset="0"/>
              </a:rPr>
              <a:t>Texte 5</a:t>
            </a:r>
          </a:p>
          <a:p>
            <a:pPr marL="0" indent="0" algn="just">
              <a:lnSpc>
                <a:spcPct val="115000"/>
              </a:lnSpc>
              <a:spcAft>
                <a:spcPts val="1000"/>
              </a:spcAft>
              <a:buNone/>
            </a:pP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Dans une mare, au bout d'un pré, une colonie de grenouilles menait une vie tranquille.  Elles ne gênaient personne.  À toute heure du jour ou de la nuit, duos, quatuors, chorales pouvaient chanter à tue-tête sans nuisance pour autrui.  Personne ne les dérangeait.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leau 6">
            <a:extLst>
              <a:ext uri="{FF2B5EF4-FFF2-40B4-BE49-F238E27FC236}">
                <a16:creationId xmlns:a16="http://schemas.microsoft.com/office/drawing/2014/main" id="{E9440DE1-1566-DFD3-5099-F42575D67972}"/>
              </a:ext>
            </a:extLst>
          </p:cNvPr>
          <p:cNvGraphicFramePr>
            <a:graphicFrameLocks noGrp="1"/>
          </p:cNvGraphicFramePr>
          <p:nvPr/>
        </p:nvGraphicFramePr>
        <p:xfrm>
          <a:off x="838200" y="511703"/>
          <a:ext cx="10634134" cy="3949002"/>
        </p:xfrm>
        <a:graphic>
          <a:graphicData uri="http://schemas.openxmlformats.org/drawingml/2006/table">
            <a:tbl>
              <a:tblPr firstRow="1" bandRow="1">
                <a:tableStyleId>{5940675A-B579-460E-94D1-54222C63F5DA}</a:tableStyleId>
              </a:tblPr>
              <a:tblGrid>
                <a:gridCol w="4944534">
                  <a:extLst>
                    <a:ext uri="{9D8B030D-6E8A-4147-A177-3AD203B41FA5}">
                      <a16:colId xmlns:a16="http://schemas.microsoft.com/office/drawing/2014/main" val="3948785673"/>
                    </a:ext>
                  </a:extLst>
                </a:gridCol>
                <a:gridCol w="5689600">
                  <a:extLst>
                    <a:ext uri="{9D8B030D-6E8A-4147-A177-3AD203B41FA5}">
                      <a16:colId xmlns:a16="http://schemas.microsoft.com/office/drawing/2014/main" val="3938595662"/>
                    </a:ext>
                  </a:extLst>
                </a:gridCol>
              </a:tblGrid>
              <a:tr h="370840">
                <a:tc>
                  <a:txBody>
                    <a:bodyPr/>
                    <a:lstStyle/>
                    <a:p>
                      <a:pPr algn="ctr"/>
                      <a:r>
                        <a:rPr lang="fr-FR" sz="1800" kern="1200" dirty="0">
                          <a:solidFill>
                            <a:schemeClr val="tx1"/>
                          </a:solidFill>
                          <a:effectLst/>
                          <a:latin typeface="+mn-lt"/>
                          <a:ea typeface="+mn-ea"/>
                          <a:cs typeface="+mn-cs"/>
                        </a:rPr>
                        <a:t>Celui qui raconte présente les personnages et les lieux</a:t>
                      </a:r>
                    </a:p>
                    <a:p>
                      <a:pPr algn="ctr"/>
                      <a:r>
                        <a:rPr lang="fr-FR" sz="1800" kern="1200" dirty="0">
                          <a:solidFill>
                            <a:schemeClr val="tx1"/>
                          </a:solidFill>
                          <a:effectLst/>
                          <a:latin typeface="+mn-lt"/>
                          <a:ea typeface="+mn-ea"/>
                          <a:cs typeface="+mn-cs"/>
                        </a:rPr>
                        <a:t>Impression de rentrer au début de l’histoire</a:t>
                      </a:r>
                      <a:r>
                        <a:rPr lang="fr-FR" dirty="0">
                          <a:effectLst/>
                        </a:rPr>
                        <a:t> </a:t>
                      </a:r>
                      <a:endParaRPr lang="fr-FR" dirty="0"/>
                    </a:p>
                  </a:txBody>
                  <a:tcPr>
                    <a:solidFill>
                      <a:schemeClr val="accent5">
                        <a:lumMod val="20000"/>
                        <a:lumOff val="80000"/>
                      </a:schemeClr>
                    </a:solidFill>
                  </a:tcPr>
                </a:tc>
                <a:tc>
                  <a:txBody>
                    <a:bodyPr/>
                    <a:lstStyle/>
                    <a:p>
                      <a:pPr algn="ctr"/>
                      <a:r>
                        <a:rPr lang="fr-FR" sz="1800" kern="1200" dirty="0">
                          <a:solidFill>
                            <a:schemeClr val="tx1"/>
                          </a:solidFill>
                          <a:effectLst/>
                          <a:latin typeface="+mn-lt"/>
                          <a:ea typeface="+mn-ea"/>
                          <a:cs typeface="+mn-cs"/>
                        </a:rPr>
                        <a:t>Celui qui raconte fait comme si le lecteur connaissait déjà les personnages et les lieux</a:t>
                      </a:r>
                    </a:p>
                    <a:p>
                      <a:pPr algn="ctr"/>
                      <a:r>
                        <a:rPr lang="fr-FR" sz="1800" kern="1200" dirty="0">
                          <a:solidFill>
                            <a:schemeClr val="tx1"/>
                          </a:solidFill>
                          <a:effectLst/>
                          <a:latin typeface="+mn-lt"/>
                          <a:ea typeface="+mn-ea"/>
                          <a:cs typeface="+mn-cs"/>
                        </a:rPr>
                        <a:t>Impression de rentrer au milieu de l’histoire</a:t>
                      </a:r>
                      <a:r>
                        <a:rPr lang="fr-FR" dirty="0">
                          <a:effectLst/>
                        </a:rPr>
                        <a:t> </a:t>
                      </a:r>
                      <a:endParaRPr lang="fr-FR" dirty="0"/>
                    </a:p>
                  </a:txBody>
                  <a:tcPr>
                    <a:solidFill>
                      <a:schemeClr val="accent5">
                        <a:lumMod val="20000"/>
                        <a:lumOff val="80000"/>
                      </a:schemeClr>
                    </a:solidFill>
                  </a:tcPr>
                </a:tc>
                <a:extLst>
                  <a:ext uri="{0D108BD9-81ED-4DB2-BD59-A6C34878D82A}">
                    <a16:rowId xmlns:a16="http://schemas.microsoft.com/office/drawing/2014/main" val="2247090386"/>
                  </a:ext>
                </a:extLst>
              </a:tr>
              <a:tr h="370840">
                <a:tc>
                  <a:txBody>
                    <a:bodyPr/>
                    <a:lstStyle/>
                    <a:p>
                      <a:pPr algn="just">
                        <a:lnSpc>
                          <a:spcPct val="115000"/>
                        </a:lnSpc>
                        <a:spcAft>
                          <a:spcPts val="1000"/>
                        </a:spcAft>
                      </a:pP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Il était une fois</a:t>
                      </a:r>
                      <a:r>
                        <a:rPr lang="fr-FR" sz="18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grand chat noir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se tenait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ventre allongé, sur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terrasse, dans la fière posture du sphinx et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boudait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Depuis déjà un moment,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grand chat noir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se tient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ventre allongé, sur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la</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terrasse, dans la fière posture du sphinx. Il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boude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32228"/>
                  </a:ext>
                </a:extLst>
              </a:tr>
              <a:tr h="370840">
                <a:tc>
                  <a:txBody>
                    <a:bodyPr/>
                    <a:lstStyle/>
                    <a:p>
                      <a:pPr lvl="0"/>
                      <a:r>
                        <a:rPr lang="fr-FR" sz="1800" kern="1200" dirty="0">
                          <a:solidFill>
                            <a:schemeClr val="tx1"/>
                          </a:solidFill>
                          <a:effectLst/>
                          <a:latin typeface="+mn-lt"/>
                          <a:ea typeface="+mn-ea"/>
                          <a:cs typeface="+mn-cs"/>
                        </a:rPr>
                        <a:t>- Verbes au passé</a:t>
                      </a:r>
                    </a:p>
                    <a:p>
                      <a:pPr lvl="0"/>
                      <a:r>
                        <a:rPr lang="fr-FR" sz="1800" kern="1200" dirty="0">
                          <a:solidFill>
                            <a:schemeClr val="tx1"/>
                          </a:solidFill>
                          <a:effectLst/>
                          <a:latin typeface="+mn-lt"/>
                          <a:ea typeface="+mn-ea"/>
                          <a:cs typeface="+mn-cs"/>
                        </a:rPr>
                        <a:t>- Déterminants indéfinis puis déterminants définis</a:t>
                      </a:r>
                    </a:p>
                    <a:p>
                      <a:r>
                        <a:rPr lang="fr-FR" sz="1800" kern="1200" dirty="0">
                          <a:solidFill>
                            <a:schemeClr val="tx1"/>
                          </a:solidFill>
                          <a:effectLst/>
                          <a:latin typeface="+mn-lt"/>
                          <a:ea typeface="+mn-ea"/>
                          <a:cs typeface="+mn-cs"/>
                        </a:rPr>
                        <a:t>- Personnages bien présentés</a:t>
                      </a:r>
                      <a:r>
                        <a:rPr lang="fr-FR" dirty="0">
                          <a:effectLst/>
                        </a:rPr>
                        <a:t> </a:t>
                      </a:r>
                      <a:endParaRPr lang="fr-FR" dirty="0"/>
                    </a:p>
                  </a:txBody>
                  <a:tcPr/>
                </a:tc>
                <a:tc>
                  <a:txBody>
                    <a:bodyPr/>
                    <a:lstStyle/>
                    <a:p>
                      <a:pPr lvl="0"/>
                      <a:r>
                        <a:rPr lang="fr-FR" sz="1800" kern="1200" dirty="0">
                          <a:solidFill>
                            <a:schemeClr val="tx1"/>
                          </a:solidFill>
                          <a:effectLst/>
                          <a:latin typeface="+mn-lt"/>
                          <a:ea typeface="+mn-ea"/>
                          <a:cs typeface="+mn-cs"/>
                        </a:rPr>
                        <a:t>- Verbes au présent</a:t>
                      </a:r>
                    </a:p>
                    <a:p>
                      <a:pPr lvl="0"/>
                      <a:r>
                        <a:rPr lang="fr-FR" sz="1800" kern="1200" dirty="0">
                          <a:solidFill>
                            <a:schemeClr val="tx1"/>
                          </a:solidFill>
                          <a:effectLst/>
                          <a:latin typeface="+mn-lt"/>
                          <a:ea typeface="+mn-ea"/>
                          <a:cs typeface="+mn-cs"/>
                        </a:rPr>
                        <a:t>- Tout de suite déterminants définis</a:t>
                      </a:r>
                    </a:p>
                    <a:p>
                      <a:pPr lvl="0"/>
                      <a:r>
                        <a:rPr lang="fr-FR" sz="1800" kern="1200" dirty="0">
                          <a:solidFill>
                            <a:schemeClr val="tx1"/>
                          </a:solidFill>
                          <a:effectLst/>
                          <a:latin typeface="+mn-lt"/>
                          <a:ea typeface="+mn-ea"/>
                          <a:cs typeface="+mn-cs"/>
                        </a:rPr>
                        <a:t>- Personnages dont on donne tout de suite seulement le nom</a:t>
                      </a:r>
                    </a:p>
                    <a:p>
                      <a:r>
                        <a:rPr lang="fr-FR" sz="1800" kern="1200" dirty="0">
                          <a:solidFill>
                            <a:schemeClr val="tx1"/>
                          </a:solidFill>
                          <a:effectLst/>
                          <a:latin typeface="+mn-lt"/>
                          <a:ea typeface="+mn-ea"/>
                          <a:cs typeface="+mn-cs"/>
                        </a:rPr>
                        <a:t>- Tout de suite dans la tête du personnage ou dans ce qu’il fait</a:t>
                      </a:r>
                      <a:r>
                        <a:rPr lang="fr-FR" dirty="0">
                          <a:effectLst/>
                        </a:rPr>
                        <a:t> </a:t>
                      </a:r>
                      <a:endParaRPr lang="fr-FR" dirty="0"/>
                    </a:p>
                  </a:txBody>
                  <a:tcPr/>
                </a:tc>
                <a:extLst>
                  <a:ext uri="{0D108BD9-81ED-4DB2-BD59-A6C34878D82A}">
                    <a16:rowId xmlns:a16="http://schemas.microsoft.com/office/drawing/2014/main" val="697656035"/>
                  </a:ext>
                </a:extLst>
              </a:tr>
              <a:tr h="370840">
                <a:tc>
                  <a:txBody>
                    <a:bodyPr/>
                    <a:lstStyle/>
                    <a:p>
                      <a:r>
                        <a:rPr lang="fr-FR" dirty="0"/>
                        <a:t>2, 4</a:t>
                      </a:r>
                    </a:p>
                  </a:txBody>
                  <a:tcPr/>
                </a:tc>
                <a:tc>
                  <a:txBody>
                    <a:bodyPr/>
                    <a:lstStyle/>
                    <a:p>
                      <a:r>
                        <a:rPr lang="fr-FR" dirty="0"/>
                        <a:t>1, 3</a:t>
                      </a:r>
                    </a:p>
                  </a:txBody>
                  <a:tcPr/>
                </a:tc>
                <a:extLst>
                  <a:ext uri="{0D108BD9-81ED-4DB2-BD59-A6C34878D82A}">
                    <a16:rowId xmlns:a16="http://schemas.microsoft.com/office/drawing/2014/main" val="299985842"/>
                  </a:ext>
                </a:extLst>
              </a:tr>
            </a:tbl>
          </a:graphicData>
        </a:graphic>
      </p:graphicFrame>
    </p:spTree>
    <p:extLst>
      <p:ext uri="{BB962C8B-B14F-4D97-AF65-F5344CB8AC3E}">
        <p14:creationId xmlns:p14="http://schemas.microsoft.com/office/powerpoint/2010/main" val="2025803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5E438-8258-73DE-B115-E56D5A24530D}"/>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9751C5C7-C63D-88A5-FB17-6B5BAFCF4633}"/>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DC134206-403C-E840-14A8-BB1F466D2477}"/>
              </a:ext>
            </a:extLst>
          </p:cNvPr>
          <p:cNvSpPr>
            <a:spLocks noGrp="1"/>
          </p:cNvSpPr>
          <p:nvPr>
            <p:ph idx="1"/>
          </p:nvPr>
        </p:nvSpPr>
        <p:spPr>
          <a:xfrm>
            <a:off x="838200" y="965200"/>
            <a:ext cx="10515600" cy="5211763"/>
          </a:xfrm>
        </p:spPr>
        <p:txBody>
          <a:bodyPr>
            <a:normAutofit fontScale="92500" lnSpcReduction="10000"/>
          </a:bodyPr>
          <a:lstStyle/>
          <a:p>
            <a:pPr marL="0" indent="0" algn="just">
              <a:lnSpc>
                <a:spcPct val="115000"/>
              </a:lnSpc>
              <a:spcAft>
                <a:spcPts val="100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dirty="0"/>
          </a:p>
          <a:p>
            <a:pPr marL="0" indent="0">
              <a:buNone/>
            </a:pPr>
            <a:endParaRPr lang="fr-FR" dirty="0"/>
          </a:p>
          <a:p>
            <a:pPr marL="0" indent="0">
              <a:buNone/>
            </a:pPr>
            <a:endParaRPr lang="fr-FR" dirty="0"/>
          </a:p>
          <a:p>
            <a:pPr marL="0" indent="0">
              <a:buNone/>
            </a:pPr>
            <a:endParaRPr lang="fr-FR"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1900" b="1" dirty="0">
                <a:effectLst/>
                <a:latin typeface="Times New Roman" panose="02020603050405020304" pitchFamily="18" charset="0"/>
                <a:ea typeface="Calibri" panose="020F0502020204030204" pitchFamily="34" charset="0"/>
                <a:cs typeface="Times New Roman" panose="02020603050405020304" pitchFamily="18" charset="0"/>
              </a:rPr>
              <a:t>Texte 5</a:t>
            </a:r>
          </a:p>
          <a:p>
            <a:pPr marL="0" indent="0" algn="just">
              <a:lnSpc>
                <a:spcPct val="115000"/>
              </a:lnSpc>
              <a:spcAft>
                <a:spcPts val="1000"/>
              </a:spcAft>
              <a:buNone/>
            </a:pP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Dans </a:t>
            </a:r>
            <a:r>
              <a:rPr lang="fr-FR" sz="1900" u="sng" dirty="0">
                <a:effectLst/>
                <a:latin typeface="Times New Roman" panose="02020603050405020304" pitchFamily="18" charset="0"/>
                <a:ea typeface="Calibri" panose="020F0502020204030204" pitchFamily="34" charset="0"/>
                <a:cs typeface="Times New Roman" panose="02020603050405020304" pitchFamily="18" charset="0"/>
              </a:rPr>
              <a:t>une</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 mare, au bout d'</a:t>
            </a:r>
            <a:r>
              <a:rPr lang="fr-FR" sz="1900" u="sng" dirty="0">
                <a:effectLst/>
                <a:latin typeface="Times New Roman" panose="02020603050405020304" pitchFamily="18" charset="0"/>
                <a:ea typeface="Calibri" panose="020F0502020204030204" pitchFamily="34" charset="0"/>
                <a:cs typeface="Times New Roman" panose="02020603050405020304" pitchFamily="18" charset="0"/>
              </a:rPr>
              <a:t>un</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 pré, </a:t>
            </a:r>
            <a:r>
              <a:rPr lang="fr-FR" sz="1900" u="sng" dirty="0">
                <a:effectLst/>
                <a:latin typeface="Times New Roman" panose="02020603050405020304" pitchFamily="18" charset="0"/>
                <a:ea typeface="Calibri" panose="020F0502020204030204" pitchFamily="34" charset="0"/>
                <a:cs typeface="Times New Roman" panose="02020603050405020304" pitchFamily="18" charset="0"/>
              </a:rPr>
              <a:t>une</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 colonie de grenouilles </a:t>
            </a:r>
            <a:r>
              <a:rPr lang="fr-FR" sz="1900" u="sng" dirty="0">
                <a:effectLst/>
                <a:latin typeface="Times New Roman" panose="02020603050405020304" pitchFamily="18" charset="0"/>
                <a:ea typeface="Calibri" panose="020F0502020204030204" pitchFamily="34" charset="0"/>
                <a:cs typeface="Times New Roman" panose="02020603050405020304" pitchFamily="18" charset="0"/>
              </a:rPr>
              <a:t>menait</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 une vie tranquille.  Elles ne </a:t>
            </a:r>
            <a:r>
              <a:rPr lang="fr-FR" sz="1900" u="sng" dirty="0">
                <a:effectLst/>
                <a:latin typeface="Times New Roman" panose="02020603050405020304" pitchFamily="18" charset="0"/>
                <a:ea typeface="Calibri" panose="020F0502020204030204" pitchFamily="34" charset="0"/>
                <a:cs typeface="Times New Roman" panose="02020603050405020304" pitchFamily="18" charset="0"/>
              </a:rPr>
              <a:t>gênaient </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personne.  À toute heure du jour ou de la nuit, duos, quatuors, chorales </a:t>
            </a:r>
            <a:r>
              <a:rPr lang="fr-FR" sz="1900" u="sng" dirty="0">
                <a:effectLst/>
                <a:latin typeface="Times New Roman" panose="02020603050405020304" pitchFamily="18" charset="0"/>
                <a:ea typeface="Calibri" panose="020F0502020204030204" pitchFamily="34" charset="0"/>
                <a:cs typeface="Times New Roman" panose="02020603050405020304" pitchFamily="18" charset="0"/>
              </a:rPr>
              <a:t>pouvaient</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 chanter à tue-tête sans nuisance pour autrui.  Personne ne les </a:t>
            </a:r>
            <a:r>
              <a:rPr lang="fr-FR" sz="1900" u="sng" dirty="0">
                <a:effectLst/>
                <a:latin typeface="Times New Roman" panose="02020603050405020304" pitchFamily="18" charset="0"/>
                <a:ea typeface="Calibri" panose="020F0502020204030204" pitchFamily="34" charset="0"/>
                <a:cs typeface="Times New Roman" panose="02020603050405020304" pitchFamily="18" charset="0"/>
              </a:rPr>
              <a:t>dérangeait</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leau 6">
            <a:extLst>
              <a:ext uri="{FF2B5EF4-FFF2-40B4-BE49-F238E27FC236}">
                <a16:creationId xmlns:a16="http://schemas.microsoft.com/office/drawing/2014/main" id="{E12F0ED7-A803-06C2-751F-099CFBAF47F5}"/>
              </a:ext>
            </a:extLst>
          </p:cNvPr>
          <p:cNvGraphicFramePr>
            <a:graphicFrameLocks noGrp="1"/>
          </p:cNvGraphicFramePr>
          <p:nvPr>
            <p:extLst>
              <p:ext uri="{D42A27DB-BD31-4B8C-83A1-F6EECF244321}">
                <p14:modId xmlns:p14="http://schemas.microsoft.com/office/powerpoint/2010/main" val="779897231"/>
              </p:ext>
            </p:extLst>
          </p:nvPr>
        </p:nvGraphicFramePr>
        <p:xfrm>
          <a:off x="838200" y="511703"/>
          <a:ext cx="10634134" cy="3949002"/>
        </p:xfrm>
        <a:graphic>
          <a:graphicData uri="http://schemas.openxmlformats.org/drawingml/2006/table">
            <a:tbl>
              <a:tblPr firstRow="1" bandRow="1">
                <a:tableStyleId>{5940675A-B579-460E-94D1-54222C63F5DA}</a:tableStyleId>
              </a:tblPr>
              <a:tblGrid>
                <a:gridCol w="4944534">
                  <a:extLst>
                    <a:ext uri="{9D8B030D-6E8A-4147-A177-3AD203B41FA5}">
                      <a16:colId xmlns:a16="http://schemas.microsoft.com/office/drawing/2014/main" val="3948785673"/>
                    </a:ext>
                  </a:extLst>
                </a:gridCol>
                <a:gridCol w="5689600">
                  <a:extLst>
                    <a:ext uri="{9D8B030D-6E8A-4147-A177-3AD203B41FA5}">
                      <a16:colId xmlns:a16="http://schemas.microsoft.com/office/drawing/2014/main" val="3938595662"/>
                    </a:ext>
                  </a:extLst>
                </a:gridCol>
              </a:tblGrid>
              <a:tr h="370840">
                <a:tc>
                  <a:txBody>
                    <a:bodyPr/>
                    <a:lstStyle/>
                    <a:p>
                      <a:pPr algn="ctr"/>
                      <a:r>
                        <a:rPr lang="fr-FR" sz="1800" kern="1200" dirty="0">
                          <a:solidFill>
                            <a:schemeClr val="tx1"/>
                          </a:solidFill>
                          <a:effectLst/>
                          <a:latin typeface="+mn-lt"/>
                          <a:ea typeface="+mn-ea"/>
                          <a:cs typeface="+mn-cs"/>
                        </a:rPr>
                        <a:t>Celui qui raconte présente les personnages et les lieux</a:t>
                      </a:r>
                    </a:p>
                    <a:p>
                      <a:pPr algn="ctr"/>
                      <a:r>
                        <a:rPr lang="fr-FR" sz="1800" kern="1200" dirty="0">
                          <a:solidFill>
                            <a:schemeClr val="tx1"/>
                          </a:solidFill>
                          <a:effectLst/>
                          <a:latin typeface="+mn-lt"/>
                          <a:ea typeface="+mn-ea"/>
                          <a:cs typeface="+mn-cs"/>
                        </a:rPr>
                        <a:t>Impression de rentrer au début de l’histoire</a:t>
                      </a:r>
                      <a:r>
                        <a:rPr lang="fr-FR" dirty="0">
                          <a:effectLst/>
                        </a:rPr>
                        <a:t> </a:t>
                      </a:r>
                      <a:endParaRPr lang="fr-FR" dirty="0"/>
                    </a:p>
                  </a:txBody>
                  <a:tcPr>
                    <a:solidFill>
                      <a:schemeClr val="accent5">
                        <a:lumMod val="20000"/>
                        <a:lumOff val="80000"/>
                      </a:schemeClr>
                    </a:solidFill>
                  </a:tcPr>
                </a:tc>
                <a:tc>
                  <a:txBody>
                    <a:bodyPr/>
                    <a:lstStyle/>
                    <a:p>
                      <a:pPr algn="ctr"/>
                      <a:r>
                        <a:rPr lang="fr-FR" sz="1800" kern="1200" dirty="0">
                          <a:solidFill>
                            <a:schemeClr val="tx1"/>
                          </a:solidFill>
                          <a:effectLst/>
                          <a:latin typeface="+mn-lt"/>
                          <a:ea typeface="+mn-ea"/>
                          <a:cs typeface="+mn-cs"/>
                        </a:rPr>
                        <a:t>Celui qui raconte fait comme si le lecteur connaissait déjà les personnages et les lieux</a:t>
                      </a:r>
                    </a:p>
                    <a:p>
                      <a:pPr algn="ctr"/>
                      <a:r>
                        <a:rPr lang="fr-FR" sz="1800" kern="1200" dirty="0">
                          <a:solidFill>
                            <a:schemeClr val="tx1"/>
                          </a:solidFill>
                          <a:effectLst/>
                          <a:latin typeface="+mn-lt"/>
                          <a:ea typeface="+mn-ea"/>
                          <a:cs typeface="+mn-cs"/>
                        </a:rPr>
                        <a:t>Impression de rentrer au milieu de l’histoire</a:t>
                      </a:r>
                      <a:r>
                        <a:rPr lang="fr-FR" dirty="0">
                          <a:effectLst/>
                        </a:rPr>
                        <a:t> </a:t>
                      </a:r>
                      <a:endParaRPr lang="fr-FR" dirty="0"/>
                    </a:p>
                  </a:txBody>
                  <a:tcPr>
                    <a:solidFill>
                      <a:schemeClr val="accent5">
                        <a:lumMod val="20000"/>
                        <a:lumOff val="80000"/>
                      </a:schemeClr>
                    </a:solidFill>
                  </a:tcPr>
                </a:tc>
                <a:extLst>
                  <a:ext uri="{0D108BD9-81ED-4DB2-BD59-A6C34878D82A}">
                    <a16:rowId xmlns:a16="http://schemas.microsoft.com/office/drawing/2014/main" val="2247090386"/>
                  </a:ext>
                </a:extLst>
              </a:tr>
              <a:tr h="370840">
                <a:tc>
                  <a:txBody>
                    <a:bodyPr/>
                    <a:lstStyle/>
                    <a:p>
                      <a:pPr algn="just">
                        <a:lnSpc>
                          <a:spcPct val="115000"/>
                        </a:lnSpc>
                        <a:spcAft>
                          <a:spcPts val="1000"/>
                        </a:spcAft>
                      </a:pP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Il était une fois</a:t>
                      </a:r>
                      <a:r>
                        <a:rPr lang="fr-FR" sz="18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grand chat noir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se tenait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ventre allongé, sur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terrasse, dans la fière posture du sphinx et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boudait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Depuis déjà un moment,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grand chat noir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se tient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ventre allongé, sur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la</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terrasse, dans la fière posture du sphinx. Il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boude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32228"/>
                  </a:ext>
                </a:extLst>
              </a:tr>
              <a:tr h="370840">
                <a:tc>
                  <a:txBody>
                    <a:bodyPr/>
                    <a:lstStyle/>
                    <a:p>
                      <a:pPr lvl="0"/>
                      <a:r>
                        <a:rPr lang="fr-FR" sz="1800" kern="1200" dirty="0">
                          <a:solidFill>
                            <a:schemeClr val="tx1"/>
                          </a:solidFill>
                          <a:effectLst/>
                          <a:latin typeface="+mn-lt"/>
                          <a:ea typeface="+mn-ea"/>
                          <a:cs typeface="+mn-cs"/>
                        </a:rPr>
                        <a:t>- Verbes au passé</a:t>
                      </a:r>
                    </a:p>
                    <a:p>
                      <a:pPr lvl="0"/>
                      <a:r>
                        <a:rPr lang="fr-FR" sz="1800" kern="1200" dirty="0">
                          <a:solidFill>
                            <a:schemeClr val="tx1"/>
                          </a:solidFill>
                          <a:effectLst/>
                          <a:latin typeface="+mn-lt"/>
                          <a:ea typeface="+mn-ea"/>
                          <a:cs typeface="+mn-cs"/>
                        </a:rPr>
                        <a:t>- Déterminants indéfinis puis déterminants définis</a:t>
                      </a:r>
                    </a:p>
                    <a:p>
                      <a:r>
                        <a:rPr lang="fr-FR" sz="1800" kern="1200" dirty="0">
                          <a:solidFill>
                            <a:schemeClr val="tx1"/>
                          </a:solidFill>
                          <a:effectLst/>
                          <a:latin typeface="+mn-lt"/>
                          <a:ea typeface="+mn-ea"/>
                          <a:cs typeface="+mn-cs"/>
                        </a:rPr>
                        <a:t>- Personnages bien présentés</a:t>
                      </a:r>
                      <a:r>
                        <a:rPr lang="fr-FR" dirty="0">
                          <a:effectLst/>
                        </a:rPr>
                        <a:t> </a:t>
                      </a:r>
                      <a:endParaRPr lang="fr-FR" dirty="0"/>
                    </a:p>
                  </a:txBody>
                  <a:tcPr/>
                </a:tc>
                <a:tc>
                  <a:txBody>
                    <a:bodyPr/>
                    <a:lstStyle/>
                    <a:p>
                      <a:pPr lvl="0"/>
                      <a:r>
                        <a:rPr lang="fr-FR" sz="1800" kern="1200" dirty="0">
                          <a:solidFill>
                            <a:schemeClr val="tx1"/>
                          </a:solidFill>
                          <a:effectLst/>
                          <a:latin typeface="+mn-lt"/>
                          <a:ea typeface="+mn-ea"/>
                          <a:cs typeface="+mn-cs"/>
                        </a:rPr>
                        <a:t>- Verbes au présent</a:t>
                      </a:r>
                    </a:p>
                    <a:p>
                      <a:pPr lvl="0"/>
                      <a:r>
                        <a:rPr lang="fr-FR" sz="1800" kern="1200" dirty="0">
                          <a:solidFill>
                            <a:schemeClr val="tx1"/>
                          </a:solidFill>
                          <a:effectLst/>
                          <a:latin typeface="+mn-lt"/>
                          <a:ea typeface="+mn-ea"/>
                          <a:cs typeface="+mn-cs"/>
                        </a:rPr>
                        <a:t>- Tout de suite déterminants définis</a:t>
                      </a:r>
                    </a:p>
                    <a:p>
                      <a:pPr lvl="0"/>
                      <a:r>
                        <a:rPr lang="fr-FR" sz="1800" kern="1200" dirty="0">
                          <a:solidFill>
                            <a:schemeClr val="tx1"/>
                          </a:solidFill>
                          <a:effectLst/>
                          <a:latin typeface="+mn-lt"/>
                          <a:ea typeface="+mn-ea"/>
                          <a:cs typeface="+mn-cs"/>
                        </a:rPr>
                        <a:t>- Personnages dont on donne tout de suite seulement le nom</a:t>
                      </a:r>
                    </a:p>
                    <a:p>
                      <a:r>
                        <a:rPr lang="fr-FR" sz="1800" kern="1200" dirty="0">
                          <a:solidFill>
                            <a:schemeClr val="tx1"/>
                          </a:solidFill>
                          <a:effectLst/>
                          <a:latin typeface="+mn-lt"/>
                          <a:ea typeface="+mn-ea"/>
                          <a:cs typeface="+mn-cs"/>
                        </a:rPr>
                        <a:t>- Tout de suite dans la tête du personnage ou dans ce qu’il fait</a:t>
                      </a:r>
                      <a:r>
                        <a:rPr lang="fr-FR" dirty="0">
                          <a:effectLst/>
                        </a:rPr>
                        <a:t> </a:t>
                      </a:r>
                      <a:endParaRPr lang="fr-FR" dirty="0"/>
                    </a:p>
                  </a:txBody>
                  <a:tcPr/>
                </a:tc>
                <a:extLst>
                  <a:ext uri="{0D108BD9-81ED-4DB2-BD59-A6C34878D82A}">
                    <a16:rowId xmlns:a16="http://schemas.microsoft.com/office/drawing/2014/main" val="697656035"/>
                  </a:ext>
                </a:extLst>
              </a:tr>
              <a:tr h="370840">
                <a:tc>
                  <a:txBody>
                    <a:bodyPr/>
                    <a:lstStyle/>
                    <a:p>
                      <a:r>
                        <a:rPr lang="fr-FR" dirty="0"/>
                        <a:t>2, 4, 5</a:t>
                      </a:r>
                    </a:p>
                  </a:txBody>
                  <a:tcPr/>
                </a:tc>
                <a:tc>
                  <a:txBody>
                    <a:bodyPr/>
                    <a:lstStyle/>
                    <a:p>
                      <a:r>
                        <a:rPr lang="fr-FR" dirty="0"/>
                        <a:t>1, 3</a:t>
                      </a:r>
                    </a:p>
                  </a:txBody>
                  <a:tcPr/>
                </a:tc>
                <a:extLst>
                  <a:ext uri="{0D108BD9-81ED-4DB2-BD59-A6C34878D82A}">
                    <a16:rowId xmlns:a16="http://schemas.microsoft.com/office/drawing/2014/main" val="299985842"/>
                  </a:ext>
                </a:extLst>
              </a:tr>
            </a:tbl>
          </a:graphicData>
        </a:graphic>
      </p:graphicFrame>
    </p:spTree>
    <p:extLst>
      <p:ext uri="{BB962C8B-B14F-4D97-AF65-F5344CB8AC3E}">
        <p14:creationId xmlns:p14="http://schemas.microsoft.com/office/powerpoint/2010/main" val="2328069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A4346-7986-6367-DF82-1B33C506F5C0}"/>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42D409A9-5113-D325-2248-C6F96CBFA438}"/>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AD9CEF81-13A6-E5D9-074F-C781802C4104}"/>
              </a:ext>
            </a:extLst>
          </p:cNvPr>
          <p:cNvSpPr>
            <a:spLocks noGrp="1"/>
          </p:cNvSpPr>
          <p:nvPr>
            <p:ph idx="1"/>
          </p:nvPr>
        </p:nvSpPr>
        <p:spPr>
          <a:xfrm>
            <a:off x="838200" y="965200"/>
            <a:ext cx="10515600" cy="5211763"/>
          </a:xfrm>
        </p:spPr>
        <p:txBody>
          <a:bodyPr>
            <a:normAutofit fontScale="92500" lnSpcReduction="10000"/>
          </a:bodyPr>
          <a:lstStyle/>
          <a:p>
            <a:pPr marL="0" indent="0" algn="just">
              <a:lnSpc>
                <a:spcPct val="115000"/>
              </a:lnSpc>
              <a:spcAft>
                <a:spcPts val="100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dirty="0"/>
          </a:p>
          <a:p>
            <a:pPr marL="0" indent="0">
              <a:buNone/>
            </a:pPr>
            <a:endParaRPr lang="fr-FR" dirty="0"/>
          </a:p>
          <a:p>
            <a:pPr marL="0" indent="0">
              <a:buNone/>
            </a:pPr>
            <a:endParaRPr lang="fr-FR" dirty="0"/>
          </a:p>
          <a:p>
            <a:pPr marL="0" indent="0">
              <a:buNone/>
            </a:pPr>
            <a:endParaRPr lang="fr-FR"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1900" b="1" dirty="0">
                <a:effectLst/>
                <a:latin typeface="Times New Roman" panose="02020603050405020304" pitchFamily="18" charset="0"/>
                <a:ea typeface="Calibri" panose="020F0502020204030204" pitchFamily="34" charset="0"/>
                <a:cs typeface="Times New Roman" panose="02020603050405020304" pitchFamily="18" charset="0"/>
              </a:rPr>
              <a:t>Texte 6</a:t>
            </a:r>
          </a:p>
          <a:p>
            <a:pPr marL="0" indent="0" algn="just">
              <a:lnSpc>
                <a:spcPct val="115000"/>
              </a:lnSpc>
              <a:spcBef>
                <a:spcPts val="0"/>
              </a:spcBef>
              <a:buNone/>
            </a:pP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Carmina vient juste de bondir hors du lit lorsque sa maman l'appelle:</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 Mina, dépêche-toi de te lever, ta grand-mère vient de téléphoner, elle s'est foulé la cheville et elle...</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Le reste de la phrase se perd dans les "</a:t>
            </a:r>
            <a:r>
              <a:rPr lang="fr-FR" sz="1900" dirty="0" err="1">
                <a:effectLst/>
                <a:latin typeface="Times New Roman" panose="02020603050405020304" pitchFamily="18" charset="0"/>
                <a:ea typeface="Times New Roman" panose="02020603050405020304" pitchFamily="18" charset="0"/>
                <a:cs typeface="Times New Roman" panose="02020603050405020304" pitchFamily="18" charset="0"/>
              </a:rPr>
              <a:t>bloub</a:t>
            </a: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900" dirty="0" err="1">
                <a:effectLst/>
                <a:latin typeface="Times New Roman" panose="02020603050405020304" pitchFamily="18" charset="0"/>
                <a:ea typeface="Times New Roman" panose="02020603050405020304" pitchFamily="18" charset="0"/>
                <a:cs typeface="Times New Roman" panose="02020603050405020304" pitchFamily="18" charset="0"/>
              </a:rPr>
              <a:t>bloub</a:t>
            </a: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 émis par Carmina qui souffle dans le broc rempli d'eau froide pour se rafraîchir.</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leau 6">
            <a:extLst>
              <a:ext uri="{FF2B5EF4-FFF2-40B4-BE49-F238E27FC236}">
                <a16:creationId xmlns:a16="http://schemas.microsoft.com/office/drawing/2014/main" id="{0F1DD8B3-06E9-6B53-3B39-B2C89A82EBFB}"/>
              </a:ext>
            </a:extLst>
          </p:cNvPr>
          <p:cNvGraphicFramePr>
            <a:graphicFrameLocks noGrp="1"/>
          </p:cNvGraphicFramePr>
          <p:nvPr/>
        </p:nvGraphicFramePr>
        <p:xfrm>
          <a:off x="838200" y="511703"/>
          <a:ext cx="10634134" cy="3949002"/>
        </p:xfrm>
        <a:graphic>
          <a:graphicData uri="http://schemas.openxmlformats.org/drawingml/2006/table">
            <a:tbl>
              <a:tblPr firstRow="1" bandRow="1">
                <a:tableStyleId>{5940675A-B579-460E-94D1-54222C63F5DA}</a:tableStyleId>
              </a:tblPr>
              <a:tblGrid>
                <a:gridCol w="4944534">
                  <a:extLst>
                    <a:ext uri="{9D8B030D-6E8A-4147-A177-3AD203B41FA5}">
                      <a16:colId xmlns:a16="http://schemas.microsoft.com/office/drawing/2014/main" val="3948785673"/>
                    </a:ext>
                  </a:extLst>
                </a:gridCol>
                <a:gridCol w="5689600">
                  <a:extLst>
                    <a:ext uri="{9D8B030D-6E8A-4147-A177-3AD203B41FA5}">
                      <a16:colId xmlns:a16="http://schemas.microsoft.com/office/drawing/2014/main" val="3938595662"/>
                    </a:ext>
                  </a:extLst>
                </a:gridCol>
              </a:tblGrid>
              <a:tr h="370840">
                <a:tc>
                  <a:txBody>
                    <a:bodyPr/>
                    <a:lstStyle/>
                    <a:p>
                      <a:pPr algn="ctr"/>
                      <a:r>
                        <a:rPr lang="fr-FR" sz="1800" kern="1200" dirty="0">
                          <a:solidFill>
                            <a:schemeClr val="tx1"/>
                          </a:solidFill>
                          <a:effectLst/>
                          <a:latin typeface="+mn-lt"/>
                          <a:ea typeface="+mn-ea"/>
                          <a:cs typeface="+mn-cs"/>
                        </a:rPr>
                        <a:t>Celui qui raconte présente les personnages et les lieux</a:t>
                      </a:r>
                    </a:p>
                    <a:p>
                      <a:pPr algn="ctr"/>
                      <a:r>
                        <a:rPr lang="fr-FR" sz="1800" kern="1200" dirty="0">
                          <a:solidFill>
                            <a:schemeClr val="tx1"/>
                          </a:solidFill>
                          <a:effectLst/>
                          <a:latin typeface="+mn-lt"/>
                          <a:ea typeface="+mn-ea"/>
                          <a:cs typeface="+mn-cs"/>
                        </a:rPr>
                        <a:t>Impression de rentrer au début de l’histoire</a:t>
                      </a:r>
                      <a:r>
                        <a:rPr lang="fr-FR" dirty="0">
                          <a:effectLst/>
                        </a:rPr>
                        <a:t> </a:t>
                      </a:r>
                      <a:endParaRPr lang="fr-FR" dirty="0"/>
                    </a:p>
                  </a:txBody>
                  <a:tcPr>
                    <a:solidFill>
                      <a:schemeClr val="accent5">
                        <a:lumMod val="20000"/>
                        <a:lumOff val="80000"/>
                      </a:schemeClr>
                    </a:solidFill>
                  </a:tcPr>
                </a:tc>
                <a:tc>
                  <a:txBody>
                    <a:bodyPr/>
                    <a:lstStyle/>
                    <a:p>
                      <a:pPr algn="ctr"/>
                      <a:r>
                        <a:rPr lang="fr-FR" sz="1800" kern="1200" dirty="0">
                          <a:solidFill>
                            <a:schemeClr val="tx1"/>
                          </a:solidFill>
                          <a:effectLst/>
                          <a:latin typeface="+mn-lt"/>
                          <a:ea typeface="+mn-ea"/>
                          <a:cs typeface="+mn-cs"/>
                        </a:rPr>
                        <a:t>Celui qui raconte fait comme si le lecteur connaissait déjà les personnages et les lieux</a:t>
                      </a:r>
                    </a:p>
                    <a:p>
                      <a:pPr algn="ctr"/>
                      <a:r>
                        <a:rPr lang="fr-FR" sz="1800" kern="1200" dirty="0">
                          <a:solidFill>
                            <a:schemeClr val="tx1"/>
                          </a:solidFill>
                          <a:effectLst/>
                          <a:latin typeface="+mn-lt"/>
                          <a:ea typeface="+mn-ea"/>
                          <a:cs typeface="+mn-cs"/>
                        </a:rPr>
                        <a:t>Impression de rentrer au milieu de l’histoire</a:t>
                      </a:r>
                      <a:r>
                        <a:rPr lang="fr-FR" dirty="0">
                          <a:effectLst/>
                        </a:rPr>
                        <a:t> </a:t>
                      </a:r>
                      <a:endParaRPr lang="fr-FR" dirty="0"/>
                    </a:p>
                  </a:txBody>
                  <a:tcPr>
                    <a:solidFill>
                      <a:schemeClr val="accent5">
                        <a:lumMod val="20000"/>
                        <a:lumOff val="80000"/>
                      </a:schemeClr>
                    </a:solidFill>
                  </a:tcPr>
                </a:tc>
                <a:extLst>
                  <a:ext uri="{0D108BD9-81ED-4DB2-BD59-A6C34878D82A}">
                    <a16:rowId xmlns:a16="http://schemas.microsoft.com/office/drawing/2014/main" val="2247090386"/>
                  </a:ext>
                </a:extLst>
              </a:tr>
              <a:tr h="370840">
                <a:tc>
                  <a:txBody>
                    <a:bodyPr/>
                    <a:lstStyle/>
                    <a:p>
                      <a:pPr algn="just">
                        <a:lnSpc>
                          <a:spcPct val="115000"/>
                        </a:lnSpc>
                        <a:spcAft>
                          <a:spcPts val="1000"/>
                        </a:spcAft>
                      </a:pP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Il était une fois</a:t>
                      </a:r>
                      <a:r>
                        <a:rPr lang="fr-FR" sz="18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grand chat noir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se tenait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ventre allongé, sur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terrasse, dans la fière posture du sphinx et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boudait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Depuis déjà un moment,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grand chat noir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se tient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ventre allongé, sur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la</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terrasse, dans la fière posture du sphinx. Il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boude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32228"/>
                  </a:ext>
                </a:extLst>
              </a:tr>
              <a:tr h="370840">
                <a:tc>
                  <a:txBody>
                    <a:bodyPr/>
                    <a:lstStyle/>
                    <a:p>
                      <a:pPr lvl="0"/>
                      <a:r>
                        <a:rPr lang="fr-FR" sz="1800" kern="1200" dirty="0">
                          <a:solidFill>
                            <a:schemeClr val="tx1"/>
                          </a:solidFill>
                          <a:effectLst/>
                          <a:latin typeface="+mn-lt"/>
                          <a:ea typeface="+mn-ea"/>
                          <a:cs typeface="+mn-cs"/>
                        </a:rPr>
                        <a:t>- Verbes au passé</a:t>
                      </a:r>
                    </a:p>
                    <a:p>
                      <a:pPr lvl="0"/>
                      <a:r>
                        <a:rPr lang="fr-FR" sz="1800" kern="1200" dirty="0">
                          <a:solidFill>
                            <a:schemeClr val="tx1"/>
                          </a:solidFill>
                          <a:effectLst/>
                          <a:latin typeface="+mn-lt"/>
                          <a:ea typeface="+mn-ea"/>
                          <a:cs typeface="+mn-cs"/>
                        </a:rPr>
                        <a:t>- Déterminants indéfinis puis déterminants définis</a:t>
                      </a:r>
                    </a:p>
                    <a:p>
                      <a:r>
                        <a:rPr lang="fr-FR" sz="1800" kern="1200" dirty="0">
                          <a:solidFill>
                            <a:schemeClr val="tx1"/>
                          </a:solidFill>
                          <a:effectLst/>
                          <a:latin typeface="+mn-lt"/>
                          <a:ea typeface="+mn-ea"/>
                          <a:cs typeface="+mn-cs"/>
                        </a:rPr>
                        <a:t>- Personnages bien présentés</a:t>
                      </a:r>
                      <a:r>
                        <a:rPr lang="fr-FR" dirty="0">
                          <a:effectLst/>
                        </a:rPr>
                        <a:t> </a:t>
                      </a:r>
                      <a:endParaRPr lang="fr-FR" dirty="0"/>
                    </a:p>
                  </a:txBody>
                  <a:tcPr/>
                </a:tc>
                <a:tc>
                  <a:txBody>
                    <a:bodyPr/>
                    <a:lstStyle/>
                    <a:p>
                      <a:pPr lvl="0"/>
                      <a:r>
                        <a:rPr lang="fr-FR" sz="1800" kern="1200" dirty="0">
                          <a:solidFill>
                            <a:schemeClr val="tx1"/>
                          </a:solidFill>
                          <a:effectLst/>
                          <a:latin typeface="+mn-lt"/>
                          <a:ea typeface="+mn-ea"/>
                          <a:cs typeface="+mn-cs"/>
                        </a:rPr>
                        <a:t>- Verbes au présent</a:t>
                      </a:r>
                    </a:p>
                    <a:p>
                      <a:pPr lvl="0"/>
                      <a:r>
                        <a:rPr lang="fr-FR" sz="1800" kern="1200" dirty="0">
                          <a:solidFill>
                            <a:schemeClr val="tx1"/>
                          </a:solidFill>
                          <a:effectLst/>
                          <a:latin typeface="+mn-lt"/>
                          <a:ea typeface="+mn-ea"/>
                          <a:cs typeface="+mn-cs"/>
                        </a:rPr>
                        <a:t>- Tout de suite déterminants définis</a:t>
                      </a:r>
                    </a:p>
                    <a:p>
                      <a:pPr lvl="0"/>
                      <a:r>
                        <a:rPr lang="fr-FR" sz="1800" kern="1200" dirty="0">
                          <a:solidFill>
                            <a:schemeClr val="tx1"/>
                          </a:solidFill>
                          <a:effectLst/>
                          <a:latin typeface="+mn-lt"/>
                          <a:ea typeface="+mn-ea"/>
                          <a:cs typeface="+mn-cs"/>
                        </a:rPr>
                        <a:t>- Personnages dont on donne tout de suite seulement le nom</a:t>
                      </a:r>
                    </a:p>
                    <a:p>
                      <a:r>
                        <a:rPr lang="fr-FR" sz="1800" kern="1200" dirty="0">
                          <a:solidFill>
                            <a:schemeClr val="tx1"/>
                          </a:solidFill>
                          <a:effectLst/>
                          <a:latin typeface="+mn-lt"/>
                          <a:ea typeface="+mn-ea"/>
                          <a:cs typeface="+mn-cs"/>
                        </a:rPr>
                        <a:t>- Tout de suite dans la tête du personnage ou dans ce qu’il fait</a:t>
                      </a:r>
                      <a:r>
                        <a:rPr lang="fr-FR" dirty="0">
                          <a:effectLst/>
                        </a:rPr>
                        <a:t> </a:t>
                      </a:r>
                      <a:endParaRPr lang="fr-FR" dirty="0"/>
                    </a:p>
                  </a:txBody>
                  <a:tcPr/>
                </a:tc>
                <a:extLst>
                  <a:ext uri="{0D108BD9-81ED-4DB2-BD59-A6C34878D82A}">
                    <a16:rowId xmlns:a16="http://schemas.microsoft.com/office/drawing/2014/main" val="697656035"/>
                  </a:ext>
                </a:extLst>
              </a:tr>
              <a:tr h="370840">
                <a:tc>
                  <a:txBody>
                    <a:bodyPr/>
                    <a:lstStyle/>
                    <a:p>
                      <a:r>
                        <a:rPr lang="fr-FR" dirty="0"/>
                        <a:t>2, 4, 5</a:t>
                      </a:r>
                    </a:p>
                  </a:txBody>
                  <a:tcPr/>
                </a:tc>
                <a:tc>
                  <a:txBody>
                    <a:bodyPr/>
                    <a:lstStyle/>
                    <a:p>
                      <a:r>
                        <a:rPr lang="fr-FR" dirty="0"/>
                        <a:t>1, 3</a:t>
                      </a:r>
                    </a:p>
                  </a:txBody>
                  <a:tcPr/>
                </a:tc>
                <a:extLst>
                  <a:ext uri="{0D108BD9-81ED-4DB2-BD59-A6C34878D82A}">
                    <a16:rowId xmlns:a16="http://schemas.microsoft.com/office/drawing/2014/main" val="299985842"/>
                  </a:ext>
                </a:extLst>
              </a:tr>
            </a:tbl>
          </a:graphicData>
        </a:graphic>
      </p:graphicFrame>
    </p:spTree>
    <p:extLst>
      <p:ext uri="{BB962C8B-B14F-4D97-AF65-F5344CB8AC3E}">
        <p14:creationId xmlns:p14="http://schemas.microsoft.com/office/powerpoint/2010/main" val="2912135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60ADC-48C8-FA55-B821-0B426C9A97EB}"/>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4C4D191E-5384-C1DF-76E2-02BFDDF22D78}"/>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6FDD9D66-5627-5500-EDE0-B8CF6E1AD9A4}"/>
              </a:ext>
            </a:extLst>
          </p:cNvPr>
          <p:cNvSpPr>
            <a:spLocks noGrp="1"/>
          </p:cNvSpPr>
          <p:nvPr>
            <p:ph idx="1"/>
          </p:nvPr>
        </p:nvSpPr>
        <p:spPr>
          <a:xfrm>
            <a:off x="838200" y="965200"/>
            <a:ext cx="10515600" cy="5211763"/>
          </a:xfrm>
        </p:spPr>
        <p:txBody>
          <a:bodyPr>
            <a:normAutofit fontScale="92500" lnSpcReduction="10000"/>
          </a:bodyPr>
          <a:lstStyle/>
          <a:p>
            <a:pPr marL="0" indent="0" algn="just">
              <a:lnSpc>
                <a:spcPct val="115000"/>
              </a:lnSpc>
              <a:spcAft>
                <a:spcPts val="1000"/>
              </a:spcAf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dirty="0"/>
          </a:p>
          <a:p>
            <a:pPr marL="0" indent="0">
              <a:buNone/>
            </a:pPr>
            <a:endParaRPr lang="fr-FR" dirty="0"/>
          </a:p>
          <a:p>
            <a:pPr marL="0" indent="0">
              <a:buNone/>
            </a:pPr>
            <a:endParaRPr lang="fr-FR" dirty="0"/>
          </a:p>
          <a:p>
            <a:pPr marL="0" indent="0">
              <a:buNone/>
            </a:pPr>
            <a:endParaRPr lang="fr-FR"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1900" b="1" dirty="0">
                <a:effectLst/>
                <a:latin typeface="Times New Roman" panose="02020603050405020304" pitchFamily="18" charset="0"/>
                <a:ea typeface="Calibri" panose="020F0502020204030204" pitchFamily="34" charset="0"/>
                <a:cs typeface="Times New Roman" panose="02020603050405020304" pitchFamily="18" charset="0"/>
              </a:rPr>
              <a:t>Texte 6</a:t>
            </a:r>
          </a:p>
          <a:p>
            <a:pPr marL="0" indent="0" algn="just">
              <a:lnSpc>
                <a:spcPct val="115000"/>
              </a:lnSpc>
              <a:spcBef>
                <a:spcPts val="0"/>
              </a:spcBef>
              <a:buNone/>
            </a:pP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Carmina </a:t>
            </a:r>
            <a:r>
              <a:rPr lang="fr-FR" sz="1900" u="sng" dirty="0">
                <a:effectLst/>
                <a:latin typeface="Times New Roman" panose="02020603050405020304" pitchFamily="18" charset="0"/>
                <a:ea typeface="Times New Roman" panose="02020603050405020304" pitchFamily="18" charset="0"/>
                <a:cs typeface="Times New Roman" panose="02020603050405020304" pitchFamily="18" charset="0"/>
              </a:rPr>
              <a:t>vient</a:t>
            </a: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 juste de bondir hors du lit lorsque sa maman l'</a:t>
            </a:r>
            <a:r>
              <a:rPr lang="fr-FR" sz="1900" u="sng" dirty="0">
                <a:effectLst/>
                <a:latin typeface="Times New Roman" panose="02020603050405020304" pitchFamily="18" charset="0"/>
                <a:ea typeface="Times New Roman" panose="02020603050405020304" pitchFamily="18" charset="0"/>
                <a:cs typeface="Times New Roman" panose="02020603050405020304" pitchFamily="18" charset="0"/>
              </a:rPr>
              <a:t>appelle</a:t>
            </a: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 Mina, dépêche-toi de te lever, ta grand-mère vient de téléphoner, elle s'est foulé la cheville et elle...</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Le reste de la phrase </a:t>
            </a:r>
            <a:r>
              <a:rPr lang="fr-FR" sz="1900" u="sng" dirty="0">
                <a:effectLst/>
                <a:latin typeface="Times New Roman" panose="02020603050405020304" pitchFamily="18" charset="0"/>
                <a:ea typeface="Times New Roman" panose="02020603050405020304" pitchFamily="18" charset="0"/>
                <a:cs typeface="Times New Roman" panose="02020603050405020304" pitchFamily="18" charset="0"/>
              </a:rPr>
              <a:t>se perd</a:t>
            </a: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 dans les "</a:t>
            </a:r>
            <a:r>
              <a:rPr lang="fr-FR" sz="1900" dirty="0" err="1">
                <a:effectLst/>
                <a:latin typeface="Times New Roman" panose="02020603050405020304" pitchFamily="18" charset="0"/>
                <a:ea typeface="Times New Roman" panose="02020603050405020304" pitchFamily="18" charset="0"/>
                <a:cs typeface="Times New Roman" panose="02020603050405020304" pitchFamily="18" charset="0"/>
              </a:rPr>
              <a:t>bloub</a:t>
            </a: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900" dirty="0" err="1">
                <a:effectLst/>
                <a:latin typeface="Times New Roman" panose="02020603050405020304" pitchFamily="18" charset="0"/>
                <a:ea typeface="Times New Roman" panose="02020603050405020304" pitchFamily="18" charset="0"/>
                <a:cs typeface="Times New Roman" panose="02020603050405020304" pitchFamily="18" charset="0"/>
              </a:rPr>
              <a:t>bloub</a:t>
            </a: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 émis par Carmina qui </a:t>
            </a:r>
            <a:r>
              <a:rPr lang="fr-FR" sz="1900" u="sng" dirty="0">
                <a:effectLst/>
                <a:latin typeface="Times New Roman" panose="02020603050405020304" pitchFamily="18" charset="0"/>
                <a:ea typeface="Times New Roman" panose="02020603050405020304" pitchFamily="18" charset="0"/>
                <a:cs typeface="Times New Roman" panose="02020603050405020304" pitchFamily="18" charset="0"/>
              </a:rPr>
              <a:t>souffle</a:t>
            </a:r>
            <a:r>
              <a:rPr lang="fr-FR" sz="1900" dirty="0">
                <a:effectLst/>
                <a:latin typeface="Times New Roman" panose="02020603050405020304" pitchFamily="18" charset="0"/>
                <a:ea typeface="Times New Roman" panose="02020603050405020304" pitchFamily="18" charset="0"/>
                <a:cs typeface="Times New Roman" panose="02020603050405020304" pitchFamily="18" charset="0"/>
              </a:rPr>
              <a:t> dans le broc rempli d'eau froide pour se rafraîchir.</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leau 6">
            <a:extLst>
              <a:ext uri="{FF2B5EF4-FFF2-40B4-BE49-F238E27FC236}">
                <a16:creationId xmlns:a16="http://schemas.microsoft.com/office/drawing/2014/main" id="{368E4BBE-F538-3B61-27E9-F28C13AF44B3}"/>
              </a:ext>
            </a:extLst>
          </p:cNvPr>
          <p:cNvGraphicFramePr>
            <a:graphicFrameLocks noGrp="1"/>
          </p:cNvGraphicFramePr>
          <p:nvPr>
            <p:extLst>
              <p:ext uri="{D42A27DB-BD31-4B8C-83A1-F6EECF244321}">
                <p14:modId xmlns:p14="http://schemas.microsoft.com/office/powerpoint/2010/main" val="1238301556"/>
              </p:ext>
            </p:extLst>
          </p:nvPr>
        </p:nvGraphicFramePr>
        <p:xfrm>
          <a:off x="838200" y="511703"/>
          <a:ext cx="10634134" cy="3949002"/>
        </p:xfrm>
        <a:graphic>
          <a:graphicData uri="http://schemas.openxmlformats.org/drawingml/2006/table">
            <a:tbl>
              <a:tblPr firstRow="1" bandRow="1">
                <a:tableStyleId>{5940675A-B579-460E-94D1-54222C63F5DA}</a:tableStyleId>
              </a:tblPr>
              <a:tblGrid>
                <a:gridCol w="4944534">
                  <a:extLst>
                    <a:ext uri="{9D8B030D-6E8A-4147-A177-3AD203B41FA5}">
                      <a16:colId xmlns:a16="http://schemas.microsoft.com/office/drawing/2014/main" val="3948785673"/>
                    </a:ext>
                  </a:extLst>
                </a:gridCol>
                <a:gridCol w="5689600">
                  <a:extLst>
                    <a:ext uri="{9D8B030D-6E8A-4147-A177-3AD203B41FA5}">
                      <a16:colId xmlns:a16="http://schemas.microsoft.com/office/drawing/2014/main" val="3938595662"/>
                    </a:ext>
                  </a:extLst>
                </a:gridCol>
              </a:tblGrid>
              <a:tr h="370840">
                <a:tc>
                  <a:txBody>
                    <a:bodyPr/>
                    <a:lstStyle/>
                    <a:p>
                      <a:pPr algn="ctr"/>
                      <a:r>
                        <a:rPr lang="fr-FR" sz="1800" kern="1200" dirty="0">
                          <a:solidFill>
                            <a:schemeClr val="tx1"/>
                          </a:solidFill>
                          <a:effectLst/>
                          <a:latin typeface="+mn-lt"/>
                          <a:ea typeface="+mn-ea"/>
                          <a:cs typeface="+mn-cs"/>
                        </a:rPr>
                        <a:t>Celui qui raconte présente les personnages et les lieux</a:t>
                      </a:r>
                    </a:p>
                    <a:p>
                      <a:pPr algn="ctr"/>
                      <a:r>
                        <a:rPr lang="fr-FR" sz="1800" kern="1200" dirty="0">
                          <a:solidFill>
                            <a:schemeClr val="tx1"/>
                          </a:solidFill>
                          <a:effectLst/>
                          <a:latin typeface="+mn-lt"/>
                          <a:ea typeface="+mn-ea"/>
                          <a:cs typeface="+mn-cs"/>
                        </a:rPr>
                        <a:t>Impression de rentrer au début de l’histoire</a:t>
                      </a:r>
                      <a:r>
                        <a:rPr lang="fr-FR" dirty="0">
                          <a:effectLst/>
                        </a:rPr>
                        <a:t> </a:t>
                      </a:r>
                      <a:endParaRPr lang="fr-FR" dirty="0"/>
                    </a:p>
                  </a:txBody>
                  <a:tcPr>
                    <a:solidFill>
                      <a:schemeClr val="accent5">
                        <a:lumMod val="20000"/>
                        <a:lumOff val="80000"/>
                      </a:schemeClr>
                    </a:solidFill>
                  </a:tcPr>
                </a:tc>
                <a:tc>
                  <a:txBody>
                    <a:bodyPr/>
                    <a:lstStyle/>
                    <a:p>
                      <a:pPr algn="ctr"/>
                      <a:r>
                        <a:rPr lang="fr-FR" sz="1800" kern="1200" dirty="0">
                          <a:solidFill>
                            <a:schemeClr val="tx1"/>
                          </a:solidFill>
                          <a:effectLst/>
                          <a:latin typeface="+mn-lt"/>
                          <a:ea typeface="+mn-ea"/>
                          <a:cs typeface="+mn-cs"/>
                        </a:rPr>
                        <a:t>Celui qui raconte fait comme si le lecteur connaissait déjà les personnages et les lieux</a:t>
                      </a:r>
                    </a:p>
                    <a:p>
                      <a:pPr algn="ctr"/>
                      <a:r>
                        <a:rPr lang="fr-FR" sz="1800" kern="1200" dirty="0">
                          <a:solidFill>
                            <a:schemeClr val="tx1"/>
                          </a:solidFill>
                          <a:effectLst/>
                          <a:latin typeface="+mn-lt"/>
                          <a:ea typeface="+mn-ea"/>
                          <a:cs typeface="+mn-cs"/>
                        </a:rPr>
                        <a:t>Impression de rentrer au milieu de l’histoire</a:t>
                      </a:r>
                      <a:r>
                        <a:rPr lang="fr-FR" dirty="0">
                          <a:effectLst/>
                        </a:rPr>
                        <a:t> </a:t>
                      </a:r>
                      <a:endParaRPr lang="fr-FR" dirty="0"/>
                    </a:p>
                  </a:txBody>
                  <a:tcPr>
                    <a:solidFill>
                      <a:schemeClr val="accent5">
                        <a:lumMod val="20000"/>
                        <a:lumOff val="80000"/>
                      </a:schemeClr>
                    </a:solidFill>
                  </a:tcPr>
                </a:tc>
                <a:extLst>
                  <a:ext uri="{0D108BD9-81ED-4DB2-BD59-A6C34878D82A}">
                    <a16:rowId xmlns:a16="http://schemas.microsoft.com/office/drawing/2014/main" val="2247090386"/>
                  </a:ext>
                </a:extLst>
              </a:tr>
              <a:tr h="370840">
                <a:tc>
                  <a:txBody>
                    <a:bodyPr/>
                    <a:lstStyle/>
                    <a:p>
                      <a:pPr algn="just">
                        <a:lnSpc>
                          <a:spcPct val="115000"/>
                        </a:lnSpc>
                        <a:spcAft>
                          <a:spcPts val="1000"/>
                        </a:spcAft>
                      </a:pP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Il était une fois</a:t>
                      </a:r>
                      <a:r>
                        <a:rPr lang="fr-FR" sz="18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grand chat noir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se tenait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ventre allongé, sur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une</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terrasse, dans la fière posture du sphinx et qui </a:t>
                      </a:r>
                      <a:r>
                        <a:rPr lang="fr-FR" sz="1800" i="1" u="sng" dirty="0">
                          <a:effectLst/>
                          <a:latin typeface="Times New Roman" panose="02020603050405020304" pitchFamily="18" charset="0"/>
                          <a:ea typeface="Times New Roman" panose="02020603050405020304" pitchFamily="18" charset="0"/>
                          <a:cs typeface="Times New Roman" panose="02020603050405020304" pitchFamily="18" charset="0"/>
                        </a:rPr>
                        <a:t>boudait</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Depuis déjà un moment,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grand chat noir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se tient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ventre allongé, sur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la</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terrasse, dans la fière posture du sphinx. Il </a:t>
                      </a:r>
                      <a:r>
                        <a:rPr lang="fr-FR" sz="1800" i="1" u="sng" dirty="0">
                          <a:effectLst/>
                          <a:latin typeface="Times New Roman" panose="02020603050405020304" pitchFamily="18" charset="0"/>
                          <a:ea typeface="Calibri" panose="020F0502020204030204" pitchFamily="34" charset="0"/>
                          <a:cs typeface="Times New Roman" panose="02020603050405020304" pitchFamily="18" charset="0"/>
                        </a:rPr>
                        <a:t>boude</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32228"/>
                  </a:ext>
                </a:extLst>
              </a:tr>
              <a:tr h="370840">
                <a:tc>
                  <a:txBody>
                    <a:bodyPr/>
                    <a:lstStyle/>
                    <a:p>
                      <a:pPr lvl="0"/>
                      <a:r>
                        <a:rPr lang="fr-FR" sz="1800" kern="1200" dirty="0">
                          <a:solidFill>
                            <a:schemeClr val="tx1"/>
                          </a:solidFill>
                          <a:effectLst/>
                          <a:latin typeface="+mn-lt"/>
                          <a:ea typeface="+mn-ea"/>
                          <a:cs typeface="+mn-cs"/>
                        </a:rPr>
                        <a:t>- Verbes au passé</a:t>
                      </a:r>
                    </a:p>
                    <a:p>
                      <a:pPr lvl="0"/>
                      <a:r>
                        <a:rPr lang="fr-FR" sz="1800" kern="1200" dirty="0">
                          <a:solidFill>
                            <a:schemeClr val="tx1"/>
                          </a:solidFill>
                          <a:effectLst/>
                          <a:latin typeface="+mn-lt"/>
                          <a:ea typeface="+mn-ea"/>
                          <a:cs typeface="+mn-cs"/>
                        </a:rPr>
                        <a:t>- Déterminants indéfinis puis déterminants définis</a:t>
                      </a:r>
                    </a:p>
                    <a:p>
                      <a:r>
                        <a:rPr lang="fr-FR" sz="1800" kern="1200" dirty="0">
                          <a:solidFill>
                            <a:schemeClr val="tx1"/>
                          </a:solidFill>
                          <a:effectLst/>
                          <a:latin typeface="+mn-lt"/>
                          <a:ea typeface="+mn-ea"/>
                          <a:cs typeface="+mn-cs"/>
                        </a:rPr>
                        <a:t>- Personnages bien présentés</a:t>
                      </a:r>
                      <a:r>
                        <a:rPr lang="fr-FR" dirty="0">
                          <a:effectLst/>
                        </a:rPr>
                        <a:t> </a:t>
                      </a:r>
                      <a:endParaRPr lang="fr-FR" dirty="0"/>
                    </a:p>
                  </a:txBody>
                  <a:tcPr/>
                </a:tc>
                <a:tc>
                  <a:txBody>
                    <a:bodyPr/>
                    <a:lstStyle/>
                    <a:p>
                      <a:pPr lvl="0"/>
                      <a:r>
                        <a:rPr lang="fr-FR" sz="1800" kern="1200" dirty="0">
                          <a:solidFill>
                            <a:schemeClr val="tx1"/>
                          </a:solidFill>
                          <a:effectLst/>
                          <a:latin typeface="+mn-lt"/>
                          <a:ea typeface="+mn-ea"/>
                          <a:cs typeface="+mn-cs"/>
                        </a:rPr>
                        <a:t>- Verbes au présent</a:t>
                      </a:r>
                    </a:p>
                    <a:p>
                      <a:pPr lvl="0"/>
                      <a:r>
                        <a:rPr lang="fr-FR" sz="1800" kern="1200" dirty="0">
                          <a:solidFill>
                            <a:schemeClr val="tx1"/>
                          </a:solidFill>
                          <a:effectLst/>
                          <a:latin typeface="+mn-lt"/>
                          <a:ea typeface="+mn-ea"/>
                          <a:cs typeface="+mn-cs"/>
                        </a:rPr>
                        <a:t>- Tout de suite déterminants définis</a:t>
                      </a:r>
                    </a:p>
                    <a:p>
                      <a:pPr lvl="0"/>
                      <a:r>
                        <a:rPr lang="fr-FR" sz="1800" kern="1200" dirty="0">
                          <a:solidFill>
                            <a:schemeClr val="tx1"/>
                          </a:solidFill>
                          <a:effectLst/>
                          <a:latin typeface="+mn-lt"/>
                          <a:ea typeface="+mn-ea"/>
                          <a:cs typeface="+mn-cs"/>
                        </a:rPr>
                        <a:t>- Personnages dont on donne tout de suite seulement le nom</a:t>
                      </a:r>
                    </a:p>
                    <a:p>
                      <a:r>
                        <a:rPr lang="fr-FR" sz="1800" kern="1200" dirty="0">
                          <a:solidFill>
                            <a:schemeClr val="tx1"/>
                          </a:solidFill>
                          <a:effectLst/>
                          <a:latin typeface="+mn-lt"/>
                          <a:ea typeface="+mn-ea"/>
                          <a:cs typeface="+mn-cs"/>
                        </a:rPr>
                        <a:t>- Tout de suite dans la tête du personnage ou dans ce qu’il fait</a:t>
                      </a:r>
                      <a:r>
                        <a:rPr lang="fr-FR" dirty="0">
                          <a:effectLst/>
                        </a:rPr>
                        <a:t> </a:t>
                      </a:r>
                      <a:endParaRPr lang="fr-FR" dirty="0"/>
                    </a:p>
                  </a:txBody>
                  <a:tcPr/>
                </a:tc>
                <a:extLst>
                  <a:ext uri="{0D108BD9-81ED-4DB2-BD59-A6C34878D82A}">
                    <a16:rowId xmlns:a16="http://schemas.microsoft.com/office/drawing/2014/main" val="697656035"/>
                  </a:ext>
                </a:extLst>
              </a:tr>
              <a:tr h="370840">
                <a:tc>
                  <a:txBody>
                    <a:bodyPr/>
                    <a:lstStyle/>
                    <a:p>
                      <a:r>
                        <a:rPr lang="fr-FR" dirty="0"/>
                        <a:t>2, 4, 5</a:t>
                      </a:r>
                    </a:p>
                  </a:txBody>
                  <a:tcPr/>
                </a:tc>
                <a:tc>
                  <a:txBody>
                    <a:bodyPr/>
                    <a:lstStyle/>
                    <a:p>
                      <a:r>
                        <a:rPr lang="fr-FR" dirty="0"/>
                        <a:t>1, 3, 6</a:t>
                      </a:r>
                    </a:p>
                  </a:txBody>
                  <a:tcPr/>
                </a:tc>
                <a:extLst>
                  <a:ext uri="{0D108BD9-81ED-4DB2-BD59-A6C34878D82A}">
                    <a16:rowId xmlns:a16="http://schemas.microsoft.com/office/drawing/2014/main" val="299985842"/>
                  </a:ext>
                </a:extLst>
              </a:tr>
            </a:tbl>
          </a:graphicData>
        </a:graphic>
      </p:graphicFrame>
    </p:spTree>
    <p:extLst>
      <p:ext uri="{BB962C8B-B14F-4D97-AF65-F5344CB8AC3E}">
        <p14:creationId xmlns:p14="http://schemas.microsoft.com/office/powerpoint/2010/main" val="3422656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F13D71-B96C-56C5-D88D-349A0917496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3A04FD5-0720-58BE-E259-FD6C4C66F79E}"/>
              </a:ext>
            </a:extLst>
          </p:cNvPr>
          <p:cNvSpPr>
            <a:spLocks noGrp="1"/>
          </p:cNvSpPr>
          <p:nvPr>
            <p:ph idx="1"/>
          </p:nvPr>
        </p:nvSpPr>
        <p:spPr>
          <a:xfrm>
            <a:off x="838200" y="812800"/>
            <a:ext cx="10515600" cy="5364163"/>
          </a:xfrm>
        </p:spPr>
        <p:txBody>
          <a:bodyPr>
            <a:normAutofit fontScale="70000" lnSpcReduction="20000"/>
          </a:bodyPr>
          <a:lstStyle/>
          <a:p>
            <a:pPr marL="0" indent="0" algn="just">
              <a:lnSpc>
                <a:spcPct val="115000"/>
              </a:lnSpc>
              <a:spcBef>
                <a:spcPts val="0"/>
              </a:spcBef>
              <a:buNone/>
            </a:pP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Texte 1</a:t>
            </a:r>
            <a:endParaRPr lang="fr-FR" sz="2800" b="1"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C’est décidé. Aujourd’hui, Charles va le dire à Charlène. Lui dire qu’il l’aime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Il pédale jusqu’aux grands sapins. Il l’attend, elle le rejoint.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Les voilà tous deux sur le chemin de l’école. Sur le petit pont, il lui dira. Il lui dira qu’il l’aime.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endParaRPr lang="fr-FR" sz="2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Texte 3</a:t>
            </a:r>
            <a:endParaRPr lang="fr-FR" sz="2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Couché dans son lit, Moussa est bien fatigué.  Ses yeux sont presque fermés.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Soudain il entend un bruit qui vient le déranger : ça grignote et ça crie, c'est une souris.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Moussa se lève et lui demande gentiment : "Veux-tu bien partir pour que je puisse dormir ?" Mais la souris refuse et </a:t>
            </a:r>
            <a:r>
              <a:rPr lang="fr-FR" sz="2800" i="1" dirty="0">
                <a:effectLst/>
                <a:latin typeface="Times New Roman" panose="02020603050405020304" pitchFamily="18" charset="0"/>
                <a:ea typeface="Calibri" panose="020F0502020204030204" pitchFamily="34" charset="0"/>
                <a:cs typeface="Times New Roman" panose="02020603050405020304" pitchFamily="18" charset="0"/>
              </a:rPr>
              <a:t>continue</a:t>
            </a: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 de crier et de grignoter.  Avec un bruit comme ça, Moussa ne </a:t>
            </a:r>
            <a:r>
              <a:rPr lang="fr-FR" sz="2800" i="1" dirty="0">
                <a:effectLst/>
                <a:latin typeface="Times New Roman" panose="02020603050405020304" pitchFamily="18" charset="0"/>
                <a:ea typeface="Calibri" panose="020F0502020204030204" pitchFamily="34" charset="0"/>
                <a:cs typeface="Times New Roman" panose="02020603050405020304" pitchFamily="18" charset="0"/>
              </a:rPr>
              <a:t>s'endort</a:t>
            </a: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 pas.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2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Texte 6</a:t>
            </a:r>
          </a:p>
          <a:p>
            <a:pPr marL="0" indent="0" algn="just">
              <a:lnSpc>
                <a:spcPct val="115000"/>
              </a:lnSpc>
              <a:spcBef>
                <a:spcPts val="0"/>
              </a:spcBef>
              <a:buNone/>
            </a:pP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Carmina vient juste de bondir hors du lit lorsque sa maman l'appelle: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Mina, dépêche-toi de te lever, ta grand-mère vient de téléphoner, elle s'est foulé la cheville et elle...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Le reste de la phrase se perd dans les "</a:t>
            </a:r>
            <a:r>
              <a:rPr lang="fr-FR" sz="2800" dirty="0" err="1">
                <a:effectLst/>
                <a:latin typeface="Times New Roman" panose="02020603050405020304" pitchFamily="18" charset="0"/>
                <a:ea typeface="Times New Roman" panose="02020603050405020304" pitchFamily="18" charset="0"/>
                <a:cs typeface="Times New Roman" panose="02020603050405020304" pitchFamily="18" charset="0"/>
              </a:rPr>
              <a:t>bloub</a:t>
            </a: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cs typeface="Times New Roman" panose="02020603050405020304" pitchFamily="18" charset="0"/>
              </a:rPr>
              <a:t>bloub</a:t>
            </a: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émis par Carmina qui souffle dans le broc rempli d'eau froide pour se rafraîchir.</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233469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C3ABB-578E-4A3F-9367-346A51CE51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9ABA3F-C384-956D-00AB-324BDC517B9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AA07869-9F18-3F27-2205-1DF1CB634C50}"/>
              </a:ext>
            </a:extLst>
          </p:cNvPr>
          <p:cNvSpPr>
            <a:spLocks noGrp="1"/>
          </p:cNvSpPr>
          <p:nvPr>
            <p:ph idx="1"/>
          </p:nvPr>
        </p:nvSpPr>
        <p:spPr>
          <a:xfrm>
            <a:off x="838200" y="812800"/>
            <a:ext cx="10515600" cy="5364163"/>
          </a:xfrm>
        </p:spPr>
        <p:txBody>
          <a:bodyPr>
            <a:normAutofit fontScale="70000" lnSpcReduction="20000"/>
          </a:bodyPr>
          <a:lstStyle/>
          <a:p>
            <a:pPr marL="0" indent="0" algn="just">
              <a:lnSpc>
                <a:spcPct val="115000"/>
              </a:lnSpc>
              <a:spcBef>
                <a:spcPts val="0"/>
              </a:spcBef>
              <a:buNone/>
            </a:pP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Texte 1</a:t>
            </a:r>
            <a:endParaRPr lang="fr-FR" sz="2800" b="1"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C’est décidé. Aujourd’hui, Charles va le dire à Charlène. Lui dire qu’il l’aime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Il pédale jusqu’aux grands sapins. Il l’attend, elle le rejoint.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Les voilà tous deux sur le chemin de l’école. Sur le petit pont, il lui dira. Il lui dira qu’il l’aime.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endParaRPr lang="fr-FR" sz="2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Texte 3</a:t>
            </a:r>
            <a:endParaRPr lang="fr-FR" sz="2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Couché dans son lit, Moussa est bien fatigué.  Ses yeux sont presque fermés.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Soudain il entend un bruit qui vient le déranger : ça grignote et ça crie, c'est une souris.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Moussa se lève et lui demande gentiment : "Veux-tu bien partir pour que je puisse dormir ?" Mais la souris refuse et </a:t>
            </a:r>
            <a:r>
              <a:rPr lang="fr-FR" sz="2800" i="1" dirty="0">
                <a:effectLst/>
                <a:latin typeface="Times New Roman" panose="02020603050405020304" pitchFamily="18" charset="0"/>
                <a:ea typeface="Calibri" panose="020F0502020204030204" pitchFamily="34" charset="0"/>
                <a:cs typeface="Times New Roman" panose="02020603050405020304" pitchFamily="18" charset="0"/>
              </a:rPr>
              <a:t>continue</a:t>
            </a: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 de crier et de grignoter.  Avec un bruit comme ça, Moussa ne </a:t>
            </a:r>
            <a:r>
              <a:rPr lang="fr-FR" sz="2800" i="1" dirty="0">
                <a:effectLst/>
                <a:latin typeface="Times New Roman" panose="02020603050405020304" pitchFamily="18" charset="0"/>
                <a:ea typeface="Calibri" panose="020F0502020204030204" pitchFamily="34" charset="0"/>
                <a:cs typeface="Times New Roman" panose="02020603050405020304" pitchFamily="18" charset="0"/>
              </a:rPr>
              <a:t>s'endort</a:t>
            </a: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 pas.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2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Texte 6</a:t>
            </a:r>
          </a:p>
          <a:p>
            <a:pPr marL="0" indent="0" algn="just">
              <a:lnSpc>
                <a:spcPct val="115000"/>
              </a:lnSpc>
              <a:spcBef>
                <a:spcPts val="0"/>
              </a:spcBef>
              <a:buNone/>
            </a:pP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Carmina vient juste de bondir hors du lit lorsque sa maman l'appelle: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Mina, dépêche-toi de te lever, ta grand-mère vient de téléphoner, elle s'est foulé la cheville et elle...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Le reste de la phrase se perd dans les "</a:t>
            </a:r>
            <a:r>
              <a:rPr lang="fr-FR" sz="2800" dirty="0" err="1">
                <a:effectLst/>
                <a:latin typeface="Times New Roman" panose="02020603050405020304" pitchFamily="18" charset="0"/>
                <a:ea typeface="Times New Roman" panose="02020603050405020304" pitchFamily="18" charset="0"/>
                <a:cs typeface="Times New Roman" panose="02020603050405020304" pitchFamily="18" charset="0"/>
              </a:rPr>
              <a:t>bloub</a:t>
            </a: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cs typeface="Times New Roman" panose="02020603050405020304" pitchFamily="18" charset="0"/>
              </a:rPr>
              <a:t>bloub</a:t>
            </a:r>
            <a:r>
              <a:rPr lang="fr-FR" sz="2800" dirty="0">
                <a:effectLst/>
                <a:latin typeface="Times New Roman" panose="02020603050405020304" pitchFamily="18" charset="0"/>
                <a:ea typeface="Times New Roman" panose="02020603050405020304" pitchFamily="18" charset="0"/>
                <a:cs typeface="Times New Roman" panose="02020603050405020304" pitchFamily="18" charset="0"/>
              </a:rPr>
              <a:t>" émis par Carmina qui souffle dans le broc rempli d'eau froide pour se rafraîchir.</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393280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3AB2ED-EB7F-19ED-EA88-D74B81E67F86}"/>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947103" y="1940430"/>
            <a:ext cx="2297793" cy="2977140"/>
          </a:xfrm>
          <a:prstGeom prst="rect">
            <a:avLst/>
          </a:prstGeom>
        </p:spPr>
      </p:pic>
    </p:spTree>
    <p:extLst>
      <p:ext uri="{BB962C8B-B14F-4D97-AF65-F5344CB8AC3E}">
        <p14:creationId xmlns:p14="http://schemas.microsoft.com/office/powerpoint/2010/main" val="1951864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3DC4A6-87D2-05A5-A825-D3E52114FFD5}"/>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FB2EAE59-5F3E-4B1A-7ABD-0E70A69911C8}"/>
              </a:ext>
            </a:extLst>
          </p:cNvPr>
          <p:cNvPicPr>
            <a:picLocks noGrp="1" noChangeAspect="1"/>
          </p:cNvPicPr>
          <p:nvPr>
            <p:ph idx="1"/>
          </p:nvPr>
        </p:nvPicPr>
        <p:blipFill>
          <a:blip r:embed="rId3"/>
          <a:stretch>
            <a:fillRect/>
          </a:stretch>
        </p:blipFill>
        <p:spPr>
          <a:xfrm>
            <a:off x="2201333" y="321326"/>
            <a:ext cx="8111067" cy="6219182"/>
          </a:xfrm>
        </p:spPr>
      </p:pic>
    </p:spTree>
    <p:extLst>
      <p:ext uri="{BB962C8B-B14F-4D97-AF65-F5344CB8AC3E}">
        <p14:creationId xmlns:p14="http://schemas.microsoft.com/office/powerpoint/2010/main" val="4098744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5360DB-9533-46D4-C7DB-E9C29BFA423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4048B1B-C432-B1A9-7C7D-667FF6531308}"/>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b="1" dirty="0">
                <a:solidFill>
                  <a:schemeClr val="accent2"/>
                </a:solidFill>
              </a:rPr>
              <a:t>As-tu bien compris ?</a:t>
            </a:r>
          </a:p>
        </p:txBody>
      </p:sp>
    </p:spTree>
    <p:extLst>
      <p:ext uri="{BB962C8B-B14F-4D97-AF65-F5344CB8AC3E}">
        <p14:creationId xmlns:p14="http://schemas.microsoft.com/office/powerpoint/2010/main" val="500864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D58D42-249A-1FC2-9642-B71516C2BDA5}"/>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45B1A1DF-23C2-7783-3E26-A488BC5B9441}"/>
              </a:ext>
            </a:extLst>
          </p:cNvPr>
          <p:cNvPicPr>
            <a:picLocks noGrp="1" noChangeAspect="1"/>
          </p:cNvPicPr>
          <p:nvPr>
            <p:ph idx="1"/>
          </p:nvPr>
        </p:nvPicPr>
        <p:blipFill>
          <a:blip r:embed="rId3"/>
          <a:stretch>
            <a:fillRect/>
          </a:stretch>
        </p:blipFill>
        <p:spPr>
          <a:xfrm>
            <a:off x="787249" y="1236133"/>
            <a:ext cx="10516138" cy="4940830"/>
          </a:xfrm>
        </p:spPr>
      </p:pic>
    </p:spTree>
    <p:extLst>
      <p:ext uri="{BB962C8B-B14F-4D97-AF65-F5344CB8AC3E}">
        <p14:creationId xmlns:p14="http://schemas.microsoft.com/office/powerpoint/2010/main" val="2270658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349F2F-885F-C433-325E-734744C5275E}"/>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075B9972-9E6B-A39C-7024-06BC9DF773E9}"/>
              </a:ext>
            </a:extLst>
          </p:cNvPr>
          <p:cNvPicPr>
            <a:picLocks noGrp="1" noChangeAspect="1"/>
          </p:cNvPicPr>
          <p:nvPr>
            <p:ph idx="1"/>
          </p:nvPr>
        </p:nvPicPr>
        <p:blipFill>
          <a:blip r:embed="rId3"/>
          <a:stretch>
            <a:fillRect/>
          </a:stretch>
        </p:blipFill>
        <p:spPr>
          <a:xfrm>
            <a:off x="825347" y="356070"/>
            <a:ext cx="10515599" cy="5820893"/>
          </a:xfrm>
        </p:spPr>
      </p:pic>
    </p:spTree>
    <p:extLst>
      <p:ext uri="{BB962C8B-B14F-4D97-AF65-F5344CB8AC3E}">
        <p14:creationId xmlns:p14="http://schemas.microsoft.com/office/powerpoint/2010/main" val="600147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76C204-8AD1-8329-930C-E46D313A5C09}"/>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CDB50EF5-A17C-8CDB-74A3-1716BE8DD9B9}"/>
              </a:ext>
            </a:extLst>
          </p:cNvPr>
          <p:cNvPicPr>
            <a:picLocks noGrp="1" noChangeAspect="1"/>
          </p:cNvPicPr>
          <p:nvPr>
            <p:ph idx="1"/>
          </p:nvPr>
        </p:nvPicPr>
        <p:blipFill>
          <a:blip r:embed="rId3"/>
          <a:stretch>
            <a:fillRect/>
          </a:stretch>
        </p:blipFill>
        <p:spPr>
          <a:xfrm>
            <a:off x="833477" y="2099733"/>
            <a:ext cx="10704439" cy="3489061"/>
          </a:xfrm>
        </p:spPr>
      </p:pic>
    </p:spTree>
    <p:extLst>
      <p:ext uri="{BB962C8B-B14F-4D97-AF65-F5344CB8AC3E}">
        <p14:creationId xmlns:p14="http://schemas.microsoft.com/office/powerpoint/2010/main" val="3977423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1DC4C8-7D27-CBFA-084F-2FB2457149F2}"/>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3902CC06-3023-38E7-155F-620C5429D54F}"/>
              </a:ext>
            </a:extLst>
          </p:cNvPr>
          <p:cNvPicPr>
            <a:picLocks noGrp="1" noChangeAspect="1"/>
          </p:cNvPicPr>
          <p:nvPr>
            <p:ph idx="1"/>
          </p:nvPr>
        </p:nvPicPr>
        <p:blipFill>
          <a:blip r:embed="rId3"/>
          <a:stretch>
            <a:fillRect/>
          </a:stretch>
        </p:blipFill>
        <p:spPr>
          <a:xfrm>
            <a:off x="803077" y="2065867"/>
            <a:ext cx="10533223" cy="3548327"/>
          </a:xfrm>
        </p:spPr>
      </p:pic>
    </p:spTree>
    <p:extLst>
      <p:ext uri="{BB962C8B-B14F-4D97-AF65-F5344CB8AC3E}">
        <p14:creationId xmlns:p14="http://schemas.microsoft.com/office/powerpoint/2010/main" val="3050047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3D19D2-F094-7FC4-DF18-7BB88658640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C0533EB-9899-2952-7FF8-A0AE95A586A5}"/>
              </a:ext>
            </a:extLst>
          </p:cNvPr>
          <p:cNvSpPr>
            <a:spLocks noGrp="1"/>
          </p:cNvSpPr>
          <p:nvPr>
            <p:ph idx="1"/>
          </p:nvPr>
        </p:nvSpPr>
        <p:spPr/>
        <p:txBody>
          <a:bodyPr>
            <a:normAutofit/>
          </a:bodyPr>
          <a:lstStyle/>
          <a:p>
            <a:pPr marL="0" indent="0" algn="just">
              <a:lnSpc>
                <a:spcPct val="115000"/>
              </a:lnSpc>
              <a:spcAft>
                <a:spcPts val="1000"/>
              </a:spcAft>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L’auteur nous fait entrer au milieu de l’histoire (il fait comme si nous connaissions Charlotte) et pourtant il présente longuement le chien (il fait comme si nous ne le connaissions pas). Explique pourquoi.</a:t>
            </a:r>
          </a:p>
          <a:p>
            <a:pPr marL="0" indent="0" algn="just">
              <a:lnSpc>
                <a:spcPct val="115000"/>
              </a:lnSpc>
              <a:spcAft>
                <a:spcPts val="1000"/>
              </a:spcAft>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Assise au soleil devant sa maison,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Charlotte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jouait tranquillement avec sa poupée, quand elle vit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un grand chien</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s'approcher d'elle. </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Un chien étrange, au pelage bleu, aux yeux verts brillant comme des pierres précieuses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"Pauvre chien bleu", dit-elle en le caressant, "tu as l'air abandonné." Elle partagea avec lui son pain au chocolat. Le soir même, dans sa petite chambre, Charlotte entendit un grattement à la fenêtre. Le chien bleu était là.</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r">
              <a:lnSpc>
                <a:spcPct val="115000"/>
              </a:lnSpc>
              <a:spcAft>
                <a:spcPts val="1000"/>
              </a:spcAft>
              <a:buNone/>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Chien Bleu</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Nadja, l'école des loisirs</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970499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92BEDB-E45F-93EB-3AB5-A2A6A8A199F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F4F6B09-3406-39B2-AD35-93AFDAC53194}"/>
              </a:ext>
            </a:extLst>
          </p:cNvPr>
          <p:cNvSpPr>
            <a:spLocks noGrp="1"/>
          </p:cNvSpPr>
          <p:nvPr>
            <p:ph idx="1"/>
          </p:nvPr>
        </p:nvSpPr>
        <p:spPr/>
        <p:txBody>
          <a:bodyPr/>
          <a:lstStyle/>
          <a:p>
            <a:pPr marL="0" indent="0">
              <a:buNone/>
            </a:pPr>
            <a:r>
              <a:rPr lang="fr-FR" sz="2000" b="1" dirty="0"/>
              <a:t>5. Dictée :</a:t>
            </a:r>
          </a:p>
          <a:p>
            <a:pPr marL="0" indent="0">
              <a:buNone/>
            </a:pPr>
            <a:r>
              <a:rPr lang="fr-FR" dirty="0"/>
              <a:t>…………………………………………………………………………………………………………………………………………………………………………………………………………………………</a:t>
            </a:r>
          </a:p>
        </p:txBody>
      </p:sp>
    </p:spTree>
    <p:extLst>
      <p:ext uri="{BB962C8B-B14F-4D97-AF65-F5344CB8AC3E}">
        <p14:creationId xmlns:p14="http://schemas.microsoft.com/office/powerpoint/2010/main" val="1771756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6B3E8-D920-7EF2-7201-389632AA8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C7311D-E97E-4D34-33B4-8C60E8ABDE4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BE1B41A-923E-C660-38A1-9AE76A5D757F}"/>
              </a:ext>
            </a:extLst>
          </p:cNvPr>
          <p:cNvSpPr>
            <a:spLocks noGrp="1"/>
          </p:cNvSpPr>
          <p:nvPr>
            <p:ph idx="1"/>
          </p:nvPr>
        </p:nvSpPr>
        <p:spPr/>
        <p:txBody>
          <a:bodyPr/>
          <a:lstStyle/>
          <a:p>
            <a:pPr marL="0" indent="0">
              <a:buNone/>
            </a:pPr>
            <a:r>
              <a:rPr lang="fr-FR" sz="2000" b="1" dirty="0"/>
              <a:t>5. Dictée :</a:t>
            </a:r>
          </a:p>
          <a:p>
            <a:pPr marL="0" indent="0">
              <a:buNone/>
            </a:pPr>
            <a:r>
              <a:rPr lang="fr-FR" dirty="0"/>
              <a:t>…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Son ami l’a encore appelé méchamment. Il lui a, cette fois, répondu prudemment. </a:t>
            </a:r>
            <a:r>
              <a:rPr lang="fr-FR" dirty="0"/>
              <a:t>………………</a:t>
            </a:r>
          </a:p>
        </p:txBody>
      </p:sp>
    </p:spTree>
    <p:extLst>
      <p:ext uri="{BB962C8B-B14F-4D97-AF65-F5344CB8AC3E}">
        <p14:creationId xmlns:p14="http://schemas.microsoft.com/office/powerpoint/2010/main" val="78090951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1512</TotalTime>
  <Words>5940</Words>
  <Application>Microsoft Macintosh PowerPoint</Application>
  <PresentationFormat>Grand écran</PresentationFormat>
  <Paragraphs>520</Paragraphs>
  <Slides>30</Slides>
  <Notes>30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30</vt:i4>
      </vt:variant>
    </vt:vector>
  </HeadingPairs>
  <TitlesOfParts>
    <vt:vector size="35" baseType="lpstr">
      <vt:lpstr>Arial</vt:lpstr>
      <vt:lpstr>Calibri</vt:lpstr>
      <vt:lpstr>Calibri Light</vt:lpstr>
      <vt:lpstr>Times New Roman</vt:lpstr>
      <vt:lpstr>Thème Office</vt:lpstr>
      <vt:lpstr>Drôles de débuts d’histoires</vt:lpstr>
      <vt:lpstr>Présentation PowerPoint</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Présentation PowerPoint</vt:lpstr>
      <vt:lpstr> </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16</cp:revision>
  <cp:lastPrinted>2026-04-11T15:20:14Z</cp:lastPrinted>
  <dcterms:created xsi:type="dcterms:W3CDTF">2026-03-24T16:37:33Z</dcterms:created>
  <dcterms:modified xsi:type="dcterms:W3CDTF">2026-04-11T15:55:25Z</dcterms:modified>
</cp:coreProperties>
</file>