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8"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6"/>
    <p:restoredTop sz="75707"/>
  </p:normalViewPr>
  <p:slideViewPr>
    <p:cSldViewPr snapToGrid="0">
      <p:cViewPr varScale="1">
        <p:scale>
          <a:sx n="76" d="100"/>
          <a:sy n="76" d="100"/>
        </p:scale>
        <p:origin x="156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EC9AA-1574-F248-BE99-097CCE570B65}" type="datetimeFigureOut">
              <a:rPr lang="fr-FR" smtClean="0"/>
              <a:t>22/03/2026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8F31D9-ED1D-1B45-95DB-43C576D03847}" type="slidenum">
              <a:rPr lang="fr-FR" smtClean="0"/>
              <a:t>‹N°›</a:t>
            </a:fld>
            <a:endParaRPr lang="fr-FR"/>
          </a:p>
        </p:txBody>
      </p:sp>
    </p:spTree>
    <p:extLst>
      <p:ext uri="{BB962C8B-B14F-4D97-AF65-F5344CB8AC3E}">
        <p14:creationId xmlns:p14="http://schemas.microsoft.com/office/powerpoint/2010/main" val="1993094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GROUPE DU NOM – </a:t>
            </a:r>
            <a:r>
              <a:rPr lang="fr-FR" sz="1200" i="1" dirty="0">
                <a:solidFill>
                  <a:schemeClr val="tx1"/>
                </a:solidFill>
                <a:effectLst/>
                <a:latin typeface="+mn-lt"/>
                <a:ea typeface="Calibri" panose="020F0502020204030204" pitchFamily="34" charset="0"/>
                <a:cs typeface="Times New Roman" panose="02020603050405020304" pitchFamily="18" charset="0"/>
              </a:rPr>
              <a:t>Les expansions du groupe nominal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CM2-9 : Comment comprendre certaines phrases longues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1</a:t>
            </a:fld>
            <a:endParaRPr lang="fr-FR"/>
          </a:p>
        </p:txBody>
      </p:sp>
    </p:spTree>
    <p:extLst>
      <p:ext uri="{BB962C8B-B14F-4D97-AF65-F5344CB8AC3E}">
        <p14:creationId xmlns:p14="http://schemas.microsoft.com/office/powerpoint/2010/main" val="1687402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r>
              <a:rPr lang="fr-FR" sz="1200" b="1" kern="0" dirty="0">
                <a:solidFill>
                  <a:schemeClr val="tx1"/>
                </a:solidFill>
                <a:effectLst/>
                <a:latin typeface="+mn-lt"/>
                <a:ea typeface="Calibri" panose="020F0502020204030204" pitchFamily="34" charset="0"/>
              </a:rPr>
              <a:t>Distribuer </a:t>
            </a:r>
            <a:r>
              <a:rPr lang="fr-FR" sz="1200" b="0" kern="0" dirty="0">
                <a:solidFill>
                  <a:schemeClr val="tx1"/>
                </a:solidFill>
                <a:effectLst/>
                <a:latin typeface="+mn-lt"/>
                <a:ea typeface="Calibri" panose="020F0502020204030204" pitchFamily="34" charset="0"/>
              </a:rPr>
              <a:t>les phrases (cf. </a:t>
            </a:r>
            <a:r>
              <a:rPr lang="fr-FR" sz="1200" b="0" i="1" kern="0" dirty="0">
                <a:solidFill>
                  <a:schemeClr val="tx1"/>
                </a:solidFill>
                <a:effectLst/>
                <a:latin typeface="+mn-lt"/>
                <a:ea typeface="Calibri" panose="020F0502020204030204" pitchFamily="34" charset="0"/>
              </a:rPr>
              <a:t>Fiche photocopiable</a:t>
            </a:r>
            <a:r>
              <a:rPr lang="fr-FR" sz="1200" b="0" kern="0" dirty="0">
                <a:solidFill>
                  <a:schemeClr val="tx1"/>
                </a:solidFill>
                <a:effectLst/>
                <a:latin typeface="+mn-lt"/>
                <a:ea typeface="Calibri" panose="020F0502020204030204" pitchFamily="34" charset="0"/>
              </a:rPr>
              <a:t>) et </a:t>
            </a:r>
            <a:r>
              <a:rPr lang="fr-FR" sz="1200" b="1" kern="0" dirty="0">
                <a:solidFill>
                  <a:schemeClr val="tx1"/>
                </a:solidFill>
                <a:effectLst/>
                <a:latin typeface="+mn-lt"/>
                <a:ea typeface="Calibri" panose="020F0502020204030204" pitchFamily="34" charset="0"/>
              </a:rPr>
              <a:t>donner la consigne </a:t>
            </a:r>
            <a:r>
              <a:rPr lang="fr-FR" sz="1200" kern="0" dirty="0">
                <a:solidFill>
                  <a:schemeClr val="tx1"/>
                </a:solidFill>
                <a:effectLst/>
                <a:latin typeface="+mn-lt"/>
                <a:ea typeface="Calibri" panose="020F0502020204030204" pitchFamily="34" charset="0"/>
              </a:rPr>
              <a:t>: « Quelles sont les phrases qui correspondent à cette image ? Justifiez. »</a:t>
            </a:r>
            <a:r>
              <a:rPr lang="fr-FR" sz="1200" dirty="0">
                <a:solidFill>
                  <a:schemeClr val="tx1"/>
                </a:solidFill>
                <a:effectLst/>
                <a:latin typeface="+mn-lt"/>
              </a:rPr>
              <a:t> </a:t>
            </a:r>
          </a:p>
          <a:p>
            <a:endParaRPr lang="fr-FR" sz="1200" dirty="0">
              <a:solidFill>
                <a:schemeClr val="tx1"/>
              </a:solidFill>
              <a:effectLst/>
              <a:latin typeface="+mn-lt"/>
            </a:endParaRP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 sont les phrases A, C et D parce qu’il s’agit chaque fois d’une secrétaire qui consulte un ordinateur.</a:t>
            </a:r>
          </a:p>
          <a:p>
            <a:pPr algn="just"/>
            <a:r>
              <a:rPr lang="fr-FR" sz="1200" dirty="0">
                <a:solidFill>
                  <a:schemeClr val="tx1"/>
                </a:solidFill>
                <a:effectLst/>
                <a:latin typeface="+mn-lt"/>
                <a:ea typeface="Calibri" panose="020F0502020204030204" pitchFamily="34" charset="0"/>
              </a:rPr>
              <a:t>La phrase B ne correspond pas à cette image car le secrétaire ne dort pas, il consulte un ordinateur. Et on voit bien que c’est une femme alors que </a:t>
            </a:r>
            <a:r>
              <a:rPr lang="fr-FR" sz="1200" i="1" dirty="0">
                <a:solidFill>
                  <a:schemeClr val="tx1"/>
                </a:solidFill>
                <a:effectLst/>
                <a:latin typeface="+mn-lt"/>
                <a:ea typeface="Calibri" panose="020F0502020204030204" pitchFamily="34" charset="0"/>
              </a:rPr>
              <a:t>le gentil secrétaire</a:t>
            </a:r>
            <a:r>
              <a:rPr lang="fr-FR" sz="1200" dirty="0">
                <a:solidFill>
                  <a:schemeClr val="tx1"/>
                </a:solidFill>
                <a:effectLst/>
                <a:latin typeface="+mn-lt"/>
                <a:ea typeface="Calibri" panose="020F0502020204030204" pitchFamily="34" charset="0"/>
              </a:rPr>
              <a:t> est au masculin.</a:t>
            </a:r>
          </a:p>
          <a:p>
            <a:pPr algn="just"/>
            <a:endParaRPr lang="fr-FR" sz="18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2</a:t>
            </a:fld>
            <a:endParaRPr lang="fr-FR"/>
          </a:p>
        </p:txBody>
      </p:sp>
    </p:spTree>
    <p:extLst>
      <p:ext uri="{BB962C8B-B14F-4D97-AF65-F5344CB8AC3E}">
        <p14:creationId xmlns:p14="http://schemas.microsoft.com/office/powerpoint/2010/main" val="428748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9A436-C9CD-B00B-373A-5DE062819EB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251356-907F-F3CA-1964-E57DB4473A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20A4BC-BBFB-0C64-EB8A-FEE22A85CCA8}"/>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Pour commencer à comprendre une phrase, on cherche à comprendre ce dont on parle, le sujet de la phrase, et ce qui se passe, le groupe du verbe de la phrase. Dans les phrases A, C et D, on parle d’une secrétaire (le sujet) et cette secrétaire regarde un ordinateur (le groupe du verbe). L’image correspond ainsi à une première compréhension de ces trois phrases. »</a:t>
            </a:r>
          </a:p>
          <a:p>
            <a:pPr algn="just"/>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On va observer tout ce que vous avez mis de côté, tout ce que vous avez enlevé dans les phrases lorsque vous avez cherché à savoir ce dont on parle et ce qui se passe. »</a:t>
            </a:r>
          </a:p>
          <a:p>
            <a:pPr algn="just"/>
            <a:endParaRPr lang="fr-FR" sz="18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624A7C57-0727-00A4-4DC0-3BBF691E1320}"/>
              </a:ext>
            </a:extLst>
          </p:cNvPr>
          <p:cNvSpPr>
            <a:spLocks noGrp="1"/>
          </p:cNvSpPr>
          <p:nvPr>
            <p:ph type="sldNum" sz="quarter" idx="5"/>
          </p:nvPr>
        </p:nvSpPr>
        <p:spPr/>
        <p:txBody>
          <a:bodyPr/>
          <a:lstStyle/>
          <a:p>
            <a:fld id="{AF8F31D9-ED1D-1B45-95DB-43C576D03847}" type="slidenum">
              <a:rPr lang="fr-FR" smtClean="0"/>
              <a:t>3</a:t>
            </a:fld>
            <a:endParaRPr lang="fr-FR"/>
          </a:p>
        </p:txBody>
      </p:sp>
    </p:spTree>
    <p:extLst>
      <p:ext uri="{BB962C8B-B14F-4D97-AF65-F5344CB8AC3E}">
        <p14:creationId xmlns:p14="http://schemas.microsoft.com/office/powerpoint/2010/main" val="2459540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2 - </a:t>
            </a:r>
            <a:r>
              <a:rPr lang="fr-FR" sz="1200" b="1" i="1" dirty="0">
                <a:solidFill>
                  <a:schemeClr val="tx1"/>
                </a:solidFill>
                <a:effectLst/>
                <a:highlight>
                  <a:srgbClr val="D3D3D3"/>
                </a:highlight>
                <a:latin typeface="+mn-lt"/>
                <a:ea typeface="Calibri" panose="020F0502020204030204" pitchFamily="34" charset="0"/>
              </a:rPr>
              <a:t>Observation</a:t>
            </a:r>
            <a:r>
              <a:rPr lang="fr-FR" sz="1200" b="1" dirty="0">
                <a:solidFill>
                  <a:schemeClr val="tx1"/>
                </a:solidFill>
                <a:effectLst/>
                <a:latin typeface="+mn-lt"/>
                <a:ea typeface="Calibri" panose="020F0502020204030204" pitchFamily="34" charset="0"/>
              </a:rPr>
              <a:t> - Établir le caractère supprimable des expansions du groupe nominal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sur l’image on a les mêmes informations que dans la phrase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Il y a beaucoup de choses qu’on ne voit pas sur l’image :</a:t>
            </a:r>
          </a:p>
          <a:p>
            <a:r>
              <a:rPr lang="fr-FR" sz="1200" dirty="0">
                <a:solidFill>
                  <a:schemeClr val="tx1"/>
                </a:solidFill>
                <a:effectLst/>
                <a:latin typeface="+mn-lt"/>
                <a:ea typeface="Calibri" panose="020F0502020204030204" pitchFamily="34" charset="0"/>
              </a:rPr>
              <a:t>- la secrétaire est nouvelle ;</a:t>
            </a:r>
          </a:p>
          <a:p>
            <a:r>
              <a:rPr lang="fr-FR" sz="1200" dirty="0">
                <a:solidFill>
                  <a:schemeClr val="tx1"/>
                </a:solidFill>
                <a:effectLst/>
                <a:latin typeface="+mn-lt"/>
                <a:ea typeface="Calibri" panose="020F0502020204030204" pitchFamily="34" charset="0"/>
              </a:rPr>
              <a:t>- elle vient d’être embauchée par des médecins ;</a:t>
            </a:r>
          </a:p>
          <a:p>
            <a:r>
              <a:rPr lang="fr-FR" sz="1200" dirty="0">
                <a:solidFill>
                  <a:schemeClr val="tx1"/>
                </a:solidFill>
                <a:effectLst/>
                <a:latin typeface="+mn-lt"/>
                <a:ea typeface="Calibri" panose="020F0502020204030204" pitchFamily="34" charset="0"/>
              </a:rPr>
              <a:t>- l’ordinateur appartient au cabinet de ces médecins ;</a:t>
            </a:r>
          </a:p>
          <a:p>
            <a:pPr marL="0" indent="0">
              <a:buFontTx/>
              <a:buNone/>
            </a:pPr>
            <a:r>
              <a:rPr lang="fr-FR" sz="1200" dirty="0">
                <a:solidFill>
                  <a:schemeClr val="tx1"/>
                </a:solidFill>
                <a:effectLst/>
                <a:latin typeface="+mn-lt"/>
                <a:ea typeface="Calibri" panose="020F0502020204030204" pitchFamily="34" charset="0"/>
              </a:rPr>
              <a:t>- l’ordinateur montre les dossiers médicaux des patients.</a:t>
            </a:r>
          </a:p>
          <a:p>
            <a:pPr marL="0" indent="0">
              <a:buFontTx/>
              <a:buNone/>
            </a:pPr>
            <a:endParaRPr lang="fr-FR" sz="1200" kern="1200" dirty="0">
              <a:solidFill>
                <a:schemeClr val="tx1"/>
              </a:solidFill>
              <a:effectLst/>
              <a:latin typeface="+mn-lt"/>
              <a:ea typeface="Calibri" panose="020F0502020204030204" pitchFamily="34" charset="0"/>
            </a:endParaRPr>
          </a:p>
          <a:p>
            <a:pPr marL="0" indent="0">
              <a:buFontTx/>
              <a:buNone/>
            </a:pPr>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Quels sont les mots qui nous donnent ces informations ? » </a:t>
            </a:r>
            <a:endParaRPr lang="fr-FR" sz="1200" dirty="0">
              <a:solidFill>
                <a:schemeClr val="tx1"/>
              </a:solidFill>
              <a:effectLst/>
              <a:latin typeface="+mn-lt"/>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4</a:t>
            </a:fld>
            <a:endParaRPr lang="fr-FR"/>
          </a:p>
        </p:txBody>
      </p:sp>
    </p:spTree>
    <p:extLst>
      <p:ext uri="{BB962C8B-B14F-4D97-AF65-F5344CB8AC3E}">
        <p14:creationId xmlns:p14="http://schemas.microsoft.com/office/powerpoint/2010/main" val="3714658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8B771-C360-D544-F6C0-8D08893E52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3313AC4-2388-7ED6-DFD6-FFE3650A6E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9A8B1C4-783C-97BE-9408-FC64608E08CF}"/>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Finalement, si on enlève dans la phrase toutes ces informations qu’on ne voit pas sur l’image, quelle phrase reste-t-il ? »</a:t>
            </a:r>
            <a:endParaRPr lang="fr-FR" sz="1200" dirty="0">
              <a:solidFill>
                <a:schemeClr val="tx1"/>
              </a:solidFill>
              <a:effectLst/>
              <a:latin typeface="+mn-lt"/>
              <a:ea typeface="Calibri" panose="020F0502020204030204" pitchFamily="34" charset="0"/>
            </a:endParaRP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Times New Roman" panose="02020603050405020304" pitchFamily="18" charset="0"/>
              </a:rPr>
              <a:t>La secrétaire consulte l’ordinateur.</a:t>
            </a:r>
            <a:endParaRPr lang="fr-FR" sz="1200" dirty="0">
              <a:solidFill>
                <a:schemeClr val="tx1"/>
              </a:solidFill>
              <a:effectLst/>
              <a:latin typeface="+mn-lt"/>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891F28BC-AC43-4F30-26A3-C7F9F6E44170}"/>
              </a:ext>
            </a:extLst>
          </p:cNvPr>
          <p:cNvSpPr>
            <a:spLocks noGrp="1"/>
          </p:cNvSpPr>
          <p:nvPr>
            <p:ph type="sldNum" sz="quarter" idx="5"/>
          </p:nvPr>
        </p:nvSpPr>
        <p:spPr/>
        <p:txBody>
          <a:bodyPr/>
          <a:lstStyle/>
          <a:p>
            <a:fld id="{AF8F31D9-ED1D-1B45-95DB-43C576D03847}" type="slidenum">
              <a:rPr lang="fr-FR" smtClean="0"/>
              <a:t>5</a:t>
            </a:fld>
            <a:endParaRPr lang="fr-FR"/>
          </a:p>
        </p:txBody>
      </p:sp>
    </p:spTree>
    <p:extLst>
      <p:ext uri="{BB962C8B-B14F-4D97-AF65-F5344CB8AC3E}">
        <p14:creationId xmlns:p14="http://schemas.microsoft.com/office/powerpoint/2010/main" val="2456852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D9457-D96C-080C-2A46-FA857345061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5C5FCE-E552-214A-9FBB-4066337574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D8F5B2-DEA0-5B3E-C06C-C8B4E18E38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Donner la consigne </a:t>
            </a:r>
            <a:r>
              <a:rPr lang="fr-FR" sz="1200" kern="0" dirty="0">
                <a:solidFill>
                  <a:schemeClr val="tx1"/>
                </a:solidFill>
                <a:effectLst/>
                <a:latin typeface="+mn-lt"/>
                <a:ea typeface="Calibri" panose="020F0502020204030204" pitchFamily="34" charset="0"/>
              </a:rPr>
              <a:t>: « Trouvez les briques / les groupes de la phrase.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0" dirty="0">
                <a:solidFill>
                  <a:schemeClr val="tx1"/>
                </a:solidFill>
                <a:effectLst/>
                <a:latin typeface="+mn-lt"/>
                <a:ea typeface="Calibri" panose="020F0502020204030204" pitchFamily="34" charset="0"/>
              </a:rPr>
              <a:t>Réponse attendue </a:t>
            </a:r>
            <a:r>
              <a:rPr lang="fr-FR" sz="1200" kern="0" dirty="0">
                <a:solidFill>
                  <a:schemeClr val="tx1"/>
                </a:solidFill>
                <a:effectLst/>
                <a:latin typeface="+mn-lt"/>
                <a:ea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0" dirty="0">
                <a:solidFill>
                  <a:schemeClr val="tx1"/>
                </a:solidFill>
                <a:effectLst/>
                <a:latin typeface="+mn-lt"/>
                <a:ea typeface="Calibri" panose="020F0502020204030204" pitchFamily="34" charset="0"/>
              </a:rPr>
              <a:t>[Voir diapositive suivante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3A75AAE8-0965-B027-389D-E686811C8D7E}"/>
              </a:ext>
            </a:extLst>
          </p:cNvPr>
          <p:cNvSpPr>
            <a:spLocks noGrp="1"/>
          </p:cNvSpPr>
          <p:nvPr>
            <p:ph type="sldNum" sz="quarter" idx="5"/>
          </p:nvPr>
        </p:nvSpPr>
        <p:spPr/>
        <p:txBody>
          <a:bodyPr/>
          <a:lstStyle/>
          <a:p>
            <a:fld id="{AF8F31D9-ED1D-1B45-95DB-43C576D03847}" type="slidenum">
              <a:rPr lang="fr-FR" smtClean="0"/>
              <a:t>6</a:t>
            </a:fld>
            <a:endParaRPr lang="fr-FR"/>
          </a:p>
        </p:txBody>
      </p:sp>
    </p:spTree>
    <p:extLst>
      <p:ext uri="{BB962C8B-B14F-4D97-AF65-F5344CB8AC3E}">
        <p14:creationId xmlns:p14="http://schemas.microsoft.com/office/powerpoint/2010/main" val="2733057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6C404-A71D-7178-39A9-2303839B689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6EA70B-B37C-B11E-C0FB-A53ECBF059B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3BB8BC1-71DD-C7EE-C166-4EB5392926C6}"/>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Comment ces groupes sont-ils fabriqués ? »</a:t>
            </a:r>
          </a:p>
          <a:p>
            <a:r>
              <a:rPr lang="fr-FR" sz="1200" u="sng" dirty="0">
                <a:solidFill>
                  <a:schemeClr val="tx1"/>
                </a:solidFill>
                <a:effectLst/>
                <a:latin typeface="+mn-lt"/>
                <a:ea typeface="Calibri" panose="020F0502020204030204" pitchFamily="34" charset="0"/>
              </a:rPr>
              <a:t>Réponse attendue</a:t>
            </a:r>
            <a:r>
              <a:rPr lang="fr-FR" sz="1200" u="none"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Le groupe-sujet est un groupe du nom étendu.</a:t>
            </a:r>
          </a:p>
          <a:p>
            <a:r>
              <a:rPr lang="fr-FR" sz="1200" dirty="0">
                <a:solidFill>
                  <a:schemeClr val="tx1"/>
                </a:solidFill>
                <a:effectLst/>
                <a:latin typeface="+mn-lt"/>
                <a:ea typeface="Calibri" panose="020F0502020204030204" pitchFamily="34" charset="0"/>
              </a:rPr>
              <a:t>Le groupe du verbe est fait avec le verbe et un groupe du nom étendu (le complément d’objet).</a:t>
            </a:r>
          </a:p>
          <a:p>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 Que sont les groupes de mots qui disaient les informations qu’on n’a plus avec l’image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i="1" dirty="0">
                <a:solidFill>
                  <a:schemeClr val="tx1"/>
                </a:solidFill>
                <a:effectLst/>
                <a:latin typeface="+mn-lt"/>
                <a:ea typeface="Calibri" panose="020F0502020204030204" pitchFamily="34" charset="0"/>
              </a:rPr>
              <a:t>‘nouvelle’ </a:t>
            </a:r>
            <a:r>
              <a:rPr lang="fr-FR" sz="1200" i="0" dirty="0">
                <a:solidFill>
                  <a:schemeClr val="tx1"/>
                </a:solidFill>
                <a:effectLst/>
                <a:latin typeface="+mn-lt"/>
                <a:ea typeface="Calibri" panose="020F0502020204030204" pitchFamily="34" charset="0"/>
              </a:rPr>
              <a:t>(adjectif) et</a:t>
            </a:r>
            <a:r>
              <a:rPr lang="fr-FR" sz="1200" i="1" dirty="0">
                <a:solidFill>
                  <a:schemeClr val="tx1"/>
                </a:solidFill>
                <a:effectLst/>
                <a:latin typeface="+mn-lt"/>
                <a:ea typeface="Calibri" panose="020F0502020204030204" pitchFamily="34" charset="0"/>
              </a:rPr>
              <a:t> ‘que les médecins viennent d’embaucher’ </a:t>
            </a:r>
            <a:r>
              <a:rPr lang="fr-FR" sz="1200" i="0" dirty="0">
                <a:solidFill>
                  <a:schemeClr val="tx1"/>
                </a:solidFill>
                <a:effectLst/>
                <a:latin typeface="+mn-lt"/>
                <a:ea typeface="Calibri" panose="020F0502020204030204" pitchFamily="34" charset="0"/>
              </a:rPr>
              <a:t>(subordonnée relative) </a:t>
            </a:r>
            <a:r>
              <a:rPr lang="fr-FR" sz="1200" dirty="0">
                <a:solidFill>
                  <a:schemeClr val="tx1"/>
                </a:solidFill>
                <a:effectLst/>
                <a:latin typeface="+mn-lt"/>
                <a:ea typeface="Calibri" panose="020F0502020204030204" pitchFamily="34" charset="0"/>
              </a:rPr>
              <a:t>sont des expansions du nom </a:t>
            </a:r>
            <a:r>
              <a:rPr lang="fr-FR" sz="1200" i="1" dirty="0">
                <a:solidFill>
                  <a:schemeClr val="tx1"/>
                </a:solidFill>
                <a:effectLst/>
                <a:latin typeface="+mn-lt"/>
                <a:ea typeface="Calibri" panose="020F0502020204030204" pitchFamily="34" charset="0"/>
              </a:rPr>
              <a:t>secrétaire</a:t>
            </a:r>
            <a:r>
              <a:rPr lang="fr-FR" sz="1200" dirty="0">
                <a:solidFill>
                  <a:schemeClr val="tx1"/>
                </a:solidFill>
                <a:effectLst/>
                <a:latin typeface="+mn-lt"/>
                <a:ea typeface="Calibri" panose="020F0502020204030204" pitchFamily="34" charset="0"/>
              </a:rPr>
              <a:t>.</a:t>
            </a:r>
          </a:p>
          <a:p>
            <a:r>
              <a:rPr lang="fr-FR" sz="1200" i="1" u="none" dirty="0">
                <a:solidFill>
                  <a:schemeClr val="tx1"/>
                </a:solidFill>
                <a:effectLst/>
                <a:latin typeface="+mn-lt"/>
                <a:ea typeface="Calibri" panose="020F0502020204030204" pitchFamily="34" charset="0"/>
              </a:rPr>
              <a:t>‘du cabinet’ </a:t>
            </a:r>
            <a:r>
              <a:rPr lang="fr-FR" sz="1200" i="0" u="none" dirty="0">
                <a:solidFill>
                  <a:schemeClr val="tx1"/>
                </a:solidFill>
                <a:effectLst/>
                <a:latin typeface="+mn-lt"/>
                <a:ea typeface="Calibri" panose="020F0502020204030204" pitchFamily="34" charset="0"/>
              </a:rPr>
              <a:t>(groupe du nom avec préposition) </a:t>
            </a:r>
            <a:r>
              <a:rPr lang="fr-FR" sz="1200" dirty="0">
                <a:solidFill>
                  <a:schemeClr val="tx1"/>
                </a:solidFill>
                <a:effectLst/>
                <a:latin typeface="+mn-lt"/>
                <a:ea typeface="Calibri" panose="020F0502020204030204" pitchFamily="34" charset="0"/>
              </a:rPr>
              <a:t>et ‘</a:t>
            </a:r>
            <a:r>
              <a:rPr lang="fr-FR" sz="1200" i="1" dirty="0">
                <a:solidFill>
                  <a:schemeClr val="tx1"/>
                </a:solidFill>
                <a:effectLst/>
                <a:latin typeface="+mn-lt"/>
                <a:ea typeface="Calibri" panose="020F0502020204030204" pitchFamily="34" charset="0"/>
              </a:rPr>
              <a:t>qui montre tous les dossiers médicaux’ </a:t>
            </a:r>
            <a:r>
              <a:rPr lang="fr-FR" sz="1200" i="0" dirty="0">
                <a:solidFill>
                  <a:schemeClr val="tx1"/>
                </a:solidFill>
                <a:effectLst/>
                <a:latin typeface="+mn-lt"/>
                <a:ea typeface="Calibri" panose="020F0502020204030204" pitchFamily="34" charset="0"/>
              </a:rPr>
              <a:t>(subordonnée relative) </a:t>
            </a:r>
            <a:r>
              <a:rPr lang="fr-FR" sz="1200" dirty="0">
                <a:solidFill>
                  <a:schemeClr val="tx1"/>
                </a:solidFill>
                <a:effectLst/>
                <a:latin typeface="+mn-lt"/>
                <a:ea typeface="Calibri" panose="020F0502020204030204" pitchFamily="34" charset="0"/>
              </a:rPr>
              <a:t>sont des expansions du nom </a:t>
            </a:r>
            <a:r>
              <a:rPr lang="fr-FR" sz="1200" i="1" dirty="0">
                <a:solidFill>
                  <a:schemeClr val="tx1"/>
                </a:solidFill>
                <a:effectLst/>
                <a:latin typeface="+mn-lt"/>
                <a:ea typeface="Calibri" panose="020F0502020204030204" pitchFamily="34" charset="0"/>
              </a:rPr>
              <a:t>ordinateur</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Tous ces groupes de mots sont des expansions du groupe du nom.</a:t>
            </a:r>
          </a:p>
          <a:p>
            <a:endParaRPr lang="fr-FR" dirty="0"/>
          </a:p>
        </p:txBody>
      </p:sp>
      <p:sp>
        <p:nvSpPr>
          <p:cNvPr id="4" name="Espace réservé du numéro de diapositive 3">
            <a:extLst>
              <a:ext uri="{FF2B5EF4-FFF2-40B4-BE49-F238E27FC236}">
                <a16:creationId xmlns:a16="http://schemas.microsoft.com/office/drawing/2014/main" id="{96E5E778-5F3F-416C-3E6E-A1A3C9A2CD3F}"/>
              </a:ext>
            </a:extLst>
          </p:cNvPr>
          <p:cNvSpPr>
            <a:spLocks noGrp="1"/>
          </p:cNvSpPr>
          <p:nvPr>
            <p:ph type="sldNum" sz="quarter" idx="5"/>
          </p:nvPr>
        </p:nvSpPr>
        <p:spPr/>
        <p:txBody>
          <a:bodyPr/>
          <a:lstStyle/>
          <a:p>
            <a:fld id="{AF8F31D9-ED1D-1B45-95DB-43C576D03847}" type="slidenum">
              <a:rPr lang="fr-FR" smtClean="0"/>
              <a:t>7</a:t>
            </a:fld>
            <a:endParaRPr lang="fr-FR"/>
          </a:p>
        </p:txBody>
      </p:sp>
    </p:spTree>
    <p:extLst>
      <p:ext uri="{BB962C8B-B14F-4D97-AF65-F5344CB8AC3E}">
        <p14:creationId xmlns:p14="http://schemas.microsoft.com/office/powerpoint/2010/main" val="4039994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D38BB-25FF-3884-7776-226378D190B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C84E17-6735-A806-2186-9AD1F285CF0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7BEADB-A523-089B-791E-C8A8EAE4429D}"/>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Commenter</a:t>
            </a:r>
            <a:r>
              <a:rPr lang="fr-FR" sz="1200" dirty="0">
                <a:solidFill>
                  <a:schemeClr val="tx1"/>
                </a:solidFill>
                <a:effectLst/>
                <a:latin typeface="+mn-lt"/>
                <a:ea typeface="Calibri" panose="020F0502020204030204" pitchFamily="34" charset="0"/>
              </a:rPr>
              <a:t> : « Dans le groupe-sujet, l’adjectif '</a:t>
            </a:r>
            <a:r>
              <a:rPr lang="fr-FR" sz="1200" i="1" dirty="0">
                <a:solidFill>
                  <a:schemeClr val="tx1"/>
                </a:solidFill>
                <a:effectLst/>
                <a:latin typeface="+mn-lt"/>
                <a:ea typeface="Calibri" panose="020F0502020204030204" pitchFamily="34" charset="0"/>
              </a:rPr>
              <a:t>nouvelle'</a:t>
            </a:r>
            <a:r>
              <a:rPr lang="fr-FR" sz="1200" dirty="0">
                <a:solidFill>
                  <a:schemeClr val="tx1"/>
                </a:solidFill>
                <a:effectLst/>
                <a:latin typeface="+mn-lt"/>
                <a:ea typeface="Calibri" panose="020F0502020204030204" pitchFamily="34" charset="0"/>
              </a:rPr>
              <a:t> porte sur le nom </a:t>
            </a:r>
            <a:r>
              <a:rPr lang="fr-FR" sz="1200" i="1" dirty="0">
                <a:solidFill>
                  <a:schemeClr val="tx1"/>
                </a:solidFill>
                <a:effectLst/>
                <a:latin typeface="+mn-lt"/>
                <a:ea typeface="Calibri" panose="020F0502020204030204" pitchFamily="34" charset="0"/>
              </a:rPr>
              <a:t>secrétaire</a:t>
            </a:r>
            <a:r>
              <a:rPr lang="fr-FR" sz="1200" dirty="0">
                <a:solidFill>
                  <a:schemeClr val="tx1"/>
                </a:solidFill>
                <a:effectLst/>
                <a:latin typeface="+mn-lt"/>
                <a:ea typeface="Calibri" panose="020F0502020204030204" pitchFamily="34" charset="0"/>
              </a:rPr>
              <a:t>. La proposition subordonnée relative '</a:t>
            </a:r>
            <a:r>
              <a:rPr lang="fr-FR" sz="1200" i="1" dirty="0">
                <a:solidFill>
                  <a:schemeClr val="tx1"/>
                </a:solidFill>
                <a:effectLst/>
                <a:latin typeface="+mn-lt"/>
                <a:ea typeface="Calibri" panose="020F0502020204030204" pitchFamily="34" charset="0"/>
              </a:rPr>
              <a:t>que les médecins viennent d’embaucher'</a:t>
            </a:r>
            <a:r>
              <a:rPr lang="fr-FR" sz="1200" dirty="0">
                <a:solidFill>
                  <a:schemeClr val="tx1"/>
                </a:solidFill>
                <a:effectLst/>
                <a:latin typeface="+mn-lt"/>
                <a:ea typeface="Calibri" panose="020F0502020204030204" pitchFamily="34" charset="0"/>
              </a:rPr>
              <a:t> porte aussi sur le nom </a:t>
            </a:r>
            <a:r>
              <a:rPr lang="fr-FR" sz="1200" i="1" dirty="0">
                <a:solidFill>
                  <a:schemeClr val="tx1"/>
                </a:solidFill>
                <a:effectLst/>
                <a:latin typeface="+mn-lt"/>
                <a:ea typeface="Calibri" panose="020F0502020204030204" pitchFamily="34" charset="0"/>
              </a:rPr>
              <a:t>secrétaire</a:t>
            </a:r>
            <a:r>
              <a:rPr lang="fr-FR" sz="1200" dirty="0">
                <a:solidFill>
                  <a:schemeClr val="tx1"/>
                </a:solidFill>
                <a:effectLst/>
                <a:latin typeface="+mn-lt"/>
                <a:ea typeface="Calibri" panose="020F0502020204030204" pitchFamily="34" charset="0"/>
              </a:rPr>
              <a:t>. Le nom </a:t>
            </a:r>
            <a:r>
              <a:rPr lang="fr-FR" sz="1200" i="1" dirty="0">
                <a:solidFill>
                  <a:schemeClr val="tx1"/>
                </a:solidFill>
                <a:effectLst/>
                <a:latin typeface="+mn-lt"/>
                <a:ea typeface="Calibri" panose="020F0502020204030204" pitchFamily="34" charset="0"/>
              </a:rPr>
              <a:t>secrétaire</a:t>
            </a:r>
            <a:r>
              <a:rPr lang="fr-FR" sz="1200" dirty="0">
                <a:solidFill>
                  <a:schemeClr val="tx1"/>
                </a:solidFill>
                <a:effectLst/>
                <a:latin typeface="+mn-lt"/>
                <a:ea typeface="Calibri" panose="020F0502020204030204" pitchFamily="34" charset="0"/>
              </a:rPr>
              <a:t> est bien le nom chef du groupe.</a:t>
            </a:r>
          </a:p>
          <a:p>
            <a:pPr algn="just"/>
            <a:r>
              <a:rPr lang="fr-FR" sz="1200" dirty="0">
                <a:solidFill>
                  <a:schemeClr val="tx1"/>
                </a:solidFill>
                <a:effectLst/>
                <a:latin typeface="+mn-lt"/>
                <a:ea typeface="Calibri" panose="020F0502020204030204" pitchFamily="34" charset="0"/>
              </a:rPr>
              <a:t>Dans le groupe du verbe, le complément du nom '</a:t>
            </a:r>
            <a:r>
              <a:rPr lang="fr-FR" sz="1200" i="1" dirty="0">
                <a:solidFill>
                  <a:schemeClr val="tx1"/>
                </a:solidFill>
                <a:effectLst/>
                <a:latin typeface="+mn-lt"/>
                <a:ea typeface="Calibri" panose="020F0502020204030204" pitchFamily="34" charset="0"/>
              </a:rPr>
              <a:t>du cabinet'</a:t>
            </a:r>
            <a:r>
              <a:rPr lang="fr-FR" sz="1200" dirty="0">
                <a:solidFill>
                  <a:schemeClr val="tx1"/>
                </a:solidFill>
                <a:effectLst/>
                <a:latin typeface="+mn-lt"/>
                <a:ea typeface="Calibri" panose="020F0502020204030204" pitchFamily="34" charset="0"/>
              </a:rPr>
              <a:t> complète le nom </a:t>
            </a:r>
            <a:r>
              <a:rPr lang="fr-FR" sz="1200" i="1" dirty="0">
                <a:solidFill>
                  <a:schemeClr val="tx1"/>
                </a:solidFill>
                <a:effectLst/>
                <a:latin typeface="+mn-lt"/>
                <a:ea typeface="Calibri" panose="020F0502020204030204" pitchFamily="34" charset="0"/>
              </a:rPr>
              <a:t>ordinateur</a:t>
            </a:r>
            <a:r>
              <a:rPr lang="fr-FR" sz="1200" dirty="0">
                <a:solidFill>
                  <a:schemeClr val="tx1"/>
                </a:solidFill>
                <a:effectLst/>
                <a:latin typeface="+mn-lt"/>
                <a:ea typeface="Calibri" panose="020F0502020204030204" pitchFamily="34" charset="0"/>
              </a:rPr>
              <a:t>, et la proposition subordonnée relative '</a:t>
            </a:r>
            <a:r>
              <a:rPr lang="fr-FR" sz="1200" i="1" dirty="0">
                <a:solidFill>
                  <a:schemeClr val="tx1"/>
                </a:solidFill>
                <a:effectLst/>
                <a:latin typeface="+mn-lt"/>
                <a:ea typeface="Calibri" panose="020F0502020204030204" pitchFamily="34" charset="0"/>
              </a:rPr>
              <a:t>qui montre les dossiers médicaux'</a:t>
            </a:r>
            <a:r>
              <a:rPr lang="fr-FR" sz="1200" dirty="0">
                <a:solidFill>
                  <a:schemeClr val="tx1"/>
                </a:solidFill>
                <a:effectLst/>
                <a:latin typeface="+mn-lt"/>
                <a:ea typeface="Calibri" panose="020F0502020204030204" pitchFamily="34" charset="0"/>
              </a:rPr>
              <a:t> complète aussi le nom </a:t>
            </a:r>
            <a:r>
              <a:rPr lang="fr-FR" sz="1200" i="1" dirty="0">
                <a:solidFill>
                  <a:schemeClr val="tx1"/>
                </a:solidFill>
                <a:effectLst/>
                <a:latin typeface="+mn-lt"/>
                <a:ea typeface="Calibri" panose="020F0502020204030204" pitchFamily="34" charset="0"/>
              </a:rPr>
              <a:t>ordinateur</a:t>
            </a:r>
            <a:r>
              <a:rPr lang="fr-FR" sz="1200" dirty="0">
                <a:solidFill>
                  <a:schemeClr val="tx1"/>
                </a:solidFill>
                <a:effectLst/>
                <a:latin typeface="+mn-lt"/>
                <a:ea typeface="Calibri" panose="020F0502020204030204" pitchFamily="34" charset="0"/>
              </a:rPr>
              <a:t>. </a:t>
            </a:r>
            <a:endParaRPr lang="fr-FR"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F845BFCA-3821-9F90-0D34-C01FAC93E529}"/>
              </a:ext>
            </a:extLst>
          </p:cNvPr>
          <p:cNvSpPr>
            <a:spLocks noGrp="1"/>
          </p:cNvSpPr>
          <p:nvPr>
            <p:ph type="sldNum" sz="quarter" idx="5"/>
          </p:nvPr>
        </p:nvSpPr>
        <p:spPr/>
        <p:txBody>
          <a:bodyPr/>
          <a:lstStyle/>
          <a:p>
            <a:fld id="{AF8F31D9-ED1D-1B45-95DB-43C576D03847}" type="slidenum">
              <a:rPr lang="fr-FR" smtClean="0"/>
              <a:t>8</a:t>
            </a:fld>
            <a:endParaRPr lang="fr-FR"/>
          </a:p>
        </p:txBody>
      </p:sp>
    </p:spTree>
    <p:extLst>
      <p:ext uri="{BB962C8B-B14F-4D97-AF65-F5344CB8AC3E}">
        <p14:creationId xmlns:p14="http://schemas.microsoft.com/office/powerpoint/2010/main" val="2632167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les autres phrases sont faites de la même façon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Oui. À chaque fois le groupe sujet comporte un groupe du nom étendu et dans le groupe du verbe, le complément d’objet est aussi un groupe du nom étendu.</a:t>
            </a:r>
          </a:p>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9</a:t>
            </a:fld>
            <a:endParaRPr lang="fr-FR"/>
          </a:p>
        </p:txBody>
      </p:sp>
    </p:spTree>
    <p:extLst>
      <p:ext uri="{BB962C8B-B14F-4D97-AF65-F5344CB8AC3E}">
        <p14:creationId xmlns:p14="http://schemas.microsoft.com/office/powerpoint/2010/main" val="1384537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E5C82-03BE-3D6D-86AE-ECA576F0A5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2E38664-67B3-27F0-0535-E0FBA4F088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D35AEC9-9CFE-3B3F-6454-6C82BD56EADF}"/>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Quand on veut comprendre une phrase, il est nécessaire de bien identifier le groupe sujet (ce dont on parle), le groupe du verbe (ce qui se passe) et, éventuellement, le (ou les) groupe(s) complément(s) circonstanciel(s) (les circonstances dans lesquelles ça se passe).</a:t>
            </a:r>
            <a:endParaRPr lang="fr-FR" sz="1200" dirty="0">
              <a:solidFill>
                <a:schemeClr val="tx1"/>
              </a:solidFill>
              <a:effectLst/>
              <a:latin typeface="+mn-lt"/>
              <a:ea typeface="Calibri" panose="020F0502020204030204" pitchFamily="34" charset="0"/>
            </a:endParaRPr>
          </a:p>
          <a:p>
            <a:pPr algn="just"/>
            <a:r>
              <a:rPr lang="fr-FR" sz="1200" dirty="0">
                <a:solidFill>
                  <a:schemeClr val="tx1"/>
                </a:solidFill>
                <a:effectLst/>
                <a:latin typeface="+mn-lt"/>
                <a:ea typeface="Times New Roman" panose="02020603050405020304" pitchFamily="18" charset="0"/>
              </a:rPr>
              <a:t>Quand on veut comprendre une phrase compliquée, pour trouver plus facilement les groupes de la phrase, il est parfois utile de supprimer dans sa tête les adjectifs et les compléments du nom (et les relatives). On fait ainsi maigrir la phrase. Après ça, on peut relire la phrase et s’intéresser aux autres informations, qui souvent donnent de l’intérêt à la phrase.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Finalement, dans toutes ces phrases, les informations sur la secrétaire et l’ordinateur sont apportées par quoi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Elles sont apportées par des expansions des groupes du nom : adjectifs, compléments du nom ou propositions subordonnées relatives.</a:t>
            </a:r>
          </a:p>
          <a:p>
            <a:endParaRPr lang="fr-FR" dirty="0"/>
          </a:p>
        </p:txBody>
      </p:sp>
      <p:sp>
        <p:nvSpPr>
          <p:cNvPr id="4" name="Espace réservé du numéro de diapositive 3">
            <a:extLst>
              <a:ext uri="{FF2B5EF4-FFF2-40B4-BE49-F238E27FC236}">
                <a16:creationId xmlns:a16="http://schemas.microsoft.com/office/drawing/2014/main" id="{8118A2FF-F4EF-4F97-A4EC-539A9D01A9CA}"/>
              </a:ext>
            </a:extLst>
          </p:cNvPr>
          <p:cNvSpPr>
            <a:spLocks noGrp="1"/>
          </p:cNvSpPr>
          <p:nvPr>
            <p:ph type="sldNum" sz="quarter" idx="5"/>
          </p:nvPr>
        </p:nvSpPr>
        <p:spPr/>
        <p:txBody>
          <a:bodyPr/>
          <a:lstStyle/>
          <a:p>
            <a:fld id="{AF8F31D9-ED1D-1B45-95DB-43C576D03847}" type="slidenum">
              <a:rPr lang="fr-FR" smtClean="0"/>
              <a:t>10</a:t>
            </a:fld>
            <a:endParaRPr lang="fr-FR"/>
          </a:p>
        </p:txBody>
      </p:sp>
    </p:spTree>
    <p:extLst>
      <p:ext uri="{BB962C8B-B14F-4D97-AF65-F5344CB8AC3E}">
        <p14:creationId xmlns:p14="http://schemas.microsoft.com/office/powerpoint/2010/main" val="3122478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Mise en œuvre – Faire maigrir une phrase</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Maintenant, on va essayer de comprendre une phrase longue. »</a:t>
            </a:r>
          </a:p>
          <a:p>
            <a:r>
              <a:rPr lang="fr-FR" sz="1200" dirty="0">
                <a:solidFill>
                  <a:schemeClr val="tx1"/>
                </a:solidFill>
                <a:effectLst/>
                <a:latin typeface="+mn-lt"/>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Dire</a:t>
            </a:r>
            <a:r>
              <a:rPr lang="fr-FR" sz="1200" kern="0" dirty="0">
                <a:solidFill>
                  <a:schemeClr val="tx1"/>
                </a:solidFill>
                <a:effectLst/>
                <a:latin typeface="+mn-lt"/>
                <a:ea typeface="Calibri" panose="020F0502020204030204" pitchFamily="34" charset="0"/>
              </a:rPr>
              <a:t> sans la montrer la phrase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0" dirty="0">
                <a:solidFill>
                  <a:schemeClr val="tx1"/>
                </a:solidFill>
                <a:effectLst/>
                <a:latin typeface="+mn-lt"/>
                <a:ea typeface="Calibri" panose="020F0502020204030204" pitchFamily="34" charset="0"/>
              </a:rPr>
              <a:t>« </a:t>
            </a:r>
            <a:r>
              <a:rPr lang="fr-FR" sz="1200" dirty="0">
                <a:solidFill>
                  <a:schemeClr val="tx1"/>
                </a:solidFill>
                <a:effectLst/>
                <a:latin typeface="+mn-lt"/>
                <a:ea typeface="Calibri" panose="020F0502020204030204" pitchFamily="34" charset="0"/>
              </a:rPr>
              <a:t>Ce jeune enfant au visage balafré, seul visiteur de mon jardin désert, pas du tout effrayé, s’approchait de la vieille table en bois vermoulu que ma mère m’avait laissé comme unique héritage. »</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Redites avec vos mots ce que cette phrase raconte. »</a:t>
            </a:r>
          </a:p>
          <a:p>
            <a:r>
              <a:rPr lang="fr-FR" sz="1200" u="sng" dirty="0">
                <a:solidFill>
                  <a:schemeClr val="tx1"/>
                </a:solidFill>
                <a:effectLst/>
                <a:latin typeface="+mn-lt"/>
                <a:ea typeface="Calibri" panose="020F0502020204030204" pitchFamily="34" charset="0"/>
              </a:rPr>
              <a:t>Réaction probable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On ne peut pas, on n’a pas compris.</a:t>
            </a:r>
          </a:p>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11</a:t>
            </a:fld>
            <a:endParaRPr lang="fr-FR"/>
          </a:p>
        </p:txBody>
      </p:sp>
    </p:spTree>
    <p:extLst>
      <p:ext uri="{BB962C8B-B14F-4D97-AF65-F5344CB8AC3E}">
        <p14:creationId xmlns:p14="http://schemas.microsoft.com/office/powerpoint/2010/main" val="1899634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Distribuer</a:t>
            </a:r>
            <a:r>
              <a:rPr lang="fr-FR" sz="1200" dirty="0">
                <a:solidFill>
                  <a:schemeClr val="tx1"/>
                </a:solidFill>
                <a:latin typeface="+mn-lt"/>
              </a:rPr>
              <a:t> la phrase (cf. </a:t>
            </a:r>
            <a:r>
              <a:rPr lang="fr-FR" sz="1200" i="1" dirty="0">
                <a:solidFill>
                  <a:schemeClr val="tx1"/>
                </a:solidFill>
                <a:latin typeface="+mn-lt"/>
              </a:rPr>
              <a:t>Fiche photocopiable</a:t>
            </a:r>
            <a:r>
              <a:rPr lang="fr-FR" sz="1200" dirty="0">
                <a:solidFill>
                  <a:schemeClr val="tx1"/>
                </a:solidFill>
                <a:latin typeface="+mn-lt"/>
              </a:rPr>
              <a:t>) et </a:t>
            </a:r>
            <a:r>
              <a:rPr lang="fr-FR" sz="1200" b="1" kern="0" dirty="0">
                <a:solidFill>
                  <a:schemeClr val="tx1"/>
                </a:solidFill>
                <a:effectLst/>
                <a:latin typeface="+mn-lt"/>
                <a:ea typeface="Calibri" panose="020F0502020204030204" pitchFamily="34" charset="0"/>
              </a:rPr>
              <a:t>donner la consigne </a:t>
            </a:r>
            <a:r>
              <a:rPr lang="fr-FR" sz="1200" kern="0" dirty="0">
                <a:solidFill>
                  <a:schemeClr val="tx1"/>
                </a:solidFill>
                <a:effectLst/>
                <a:latin typeface="+mn-lt"/>
                <a:ea typeface="Calibri" panose="020F0502020204030204" pitchFamily="34" charset="0"/>
              </a:rPr>
              <a:t>: « On va essayer de trouver les groupes de la phrase. Pour cela, cherchez s’il y a des expansions des groupes nominaux et supprimez-les. On va chercher la phrase ‘maigre’. »</a:t>
            </a:r>
            <a:r>
              <a:rPr lang="fr-FR" sz="1200" dirty="0">
                <a:solidFill>
                  <a:schemeClr val="tx1"/>
                </a:solidFill>
                <a:effectLst/>
                <a:latin typeface="+mn-lt"/>
              </a:rPr>
              <a:t> </a:t>
            </a:r>
          </a:p>
          <a:p>
            <a:r>
              <a:rPr lang="fr-FR" sz="1200" u="sng" dirty="0">
                <a:solidFill>
                  <a:schemeClr val="tx1"/>
                </a:solidFill>
                <a:effectLst/>
                <a:latin typeface="+mn-lt"/>
              </a:rPr>
              <a:t>Réponses attendues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12</a:t>
            </a:fld>
            <a:endParaRPr lang="fr-FR"/>
          </a:p>
        </p:txBody>
      </p:sp>
    </p:spTree>
    <p:extLst>
      <p:ext uri="{BB962C8B-B14F-4D97-AF65-F5344CB8AC3E}">
        <p14:creationId xmlns:p14="http://schemas.microsoft.com/office/powerpoint/2010/main" val="682268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DECA3-D609-DEBA-ACFA-1D12C57B6D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D92E13C-20C0-290C-8DBF-6E9CEC0590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A4A1E36-EA67-DE72-B4B0-93206D3EA5A0}"/>
              </a:ext>
            </a:extLst>
          </p:cNvPr>
          <p:cNvSpPr>
            <a:spLocks noGrp="1"/>
          </p:cNvSpPr>
          <p:nvPr>
            <p:ph type="body" idx="1"/>
          </p:nvPr>
        </p:nvSpPr>
        <p:spPr/>
        <p:txBody>
          <a:bodyPr/>
          <a:lstStyle/>
          <a:p>
            <a:endParaRPr lang="fr-FR" dirty="0">
              <a:solidFill>
                <a:schemeClr val="tx1"/>
              </a:solidFill>
              <a:latin typeface="+mn-lt"/>
            </a:endParaRPr>
          </a:p>
          <a:p>
            <a:r>
              <a:rPr lang="fr-FR" b="1" dirty="0">
                <a:solidFill>
                  <a:schemeClr val="tx1"/>
                </a:solidFill>
                <a:latin typeface="+mn-lt"/>
              </a:rPr>
              <a:t>Demander</a:t>
            </a:r>
            <a:r>
              <a:rPr lang="fr-FR" dirty="0">
                <a:solidFill>
                  <a:schemeClr val="tx1"/>
                </a:solidFill>
                <a:latin typeface="+mn-lt"/>
              </a:rPr>
              <a:t> : « Alors quelle est la phrase ‘maigre’ ? »</a:t>
            </a:r>
          </a:p>
          <a:p>
            <a:r>
              <a:rPr lang="fr-FR" u="sng" dirty="0">
                <a:solidFill>
                  <a:schemeClr val="tx1"/>
                </a:solidFill>
                <a:latin typeface="+mn-lt"/>
              </a:rPr>
              <a:t>Réponse attendue </a:t>
            </a:r>
            <a:r>
              <a:rPr lang="fr-FR" dirty="0">
                <a:solidFill>
                  <a:schemeClr val="tx1"/>
                </a:solidFill>
                <a:latin typeface="+mn-lt"/>
              </a:rPr>
              <a:t>:</a:t>
            </a:r>
          </a:p>
          <a:p>
            <a:r>
              <a:rPr lang="fr-FR" dirty="0">
                <a:solidFill>
                  <a:schemeClr val="tx1"/>
                </a:solidFill>
                <a:latin typeface="+mn-lt"/>
              </a:rPr>
              <a:t>[voir diapositive suivante]</a:t>
            </a:r>
          </a:p>
        </p:txBody>
      </p:sp>
      <p:sp>
        <p:nvSpPr>
          <p:cNvPr id="4" name="Espace réservé du numéro de diapositive 3">
            <a:extLst>
              <a:ext uri="{FF2B5EF4-FFF2-40B4-BE49-F238E27FC236}">
                <a16:creationId xmlns:a16="http://schemas.microsoft.com/office/drawing/2014/main" id="{6187F85F-3EAC-97A0-A6C7-037BD8A451BF}"/>
              </a:ext>
            </a:extLst>
          </p:cNvPr>
          <p:cNvSpPr>
            <a:spLocks noGrp="1"/>
          </p:cNvSpPr>
          <p:nvPr>
            <p:ph type="sldNum" sz="quarter" idx="5"/>
          </p:nvPr>
        </p:nvSpPr>
        <p:spPr/>
        <p:txBody>
          <a:bodyPr/>
          <a:lstStyle/>
          <a:p>
            <a:fld id="{AF8F31D9-ED1D-1B45-95DB-43C576D03847}" type="slidenum">
              <a:rPr lang="fr-FR" smtClean="0"/>
              <a:t>13</a:t>
            </a:fld>
            <a:endParaRPr lang="fr-FR"/>
          </a:p>
        </p:txBody>
      </p:sp>
    </p:spTree>
    <p:extLst>
      <p:ext uri="{BB962C8B-B14F-4D97-AF65-F5344CB8AC3E}">
        <p14:creationId xmlns:p14="http://schemas.microsoft.com/office/powerpoint/2010/main" val="2614870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4E44C-4F9C-B7E7-C20A-F8A0D26E28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3EEBF0E-CA7B-8543-87ED-2FE7ADA941B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2514B99-3A57-DC28-81E6-9ED0DC99DBD9}"/>
              </a:ext>
            </a:extLst>
          </p:cNvPr>
          <p:cNvSpPr>
            <a:spLocks noGrp="1"/>
          </p:cNvSpPr>
          <p:nvPr>
            <p:ph type="body" idx="1"/>
          </p:nvPr>
        </p:nvSpPr>
        <p:spPr/>
        <p:txBody>
          <a:bodyPr/>
          <a:lstStyle/>
          <a:p>
            <a:r>
              <a:rPr lang="fr-FR" dirty="0">
                <a:solidFill>
                  <a:schemeClr val="tx1"/>
                </a:solidFill>
              </a:rPr>
              <a:t>Cet enfant s’approcha de la table.</a:t>
            </a:r>
          </a:p>
          <a:p>
            <a:endParaRPr lang="fr-FR" dirty="0">
              <a:solidFill>
                <a:schemeClr val="tx1"/>
              </a:solidFill>
            </a:endParaRPr>
          </a:p>
          <a:p>
            <a:r>
              <a:rPr lang="fr-FR" b="1" dirty="0">
                <a:solidFill>
                  <a:schemeClr val="tx1"/>
                </a:solidFill>
              </a:rPr>
              <a:t>Demander</a:t>
            </a:r>
            <a:r>
              <a:rPr lang="fr-FR" dirty="0">
                <a:solidFill>
                  <a:schemeClr val="tx1"/>
                </a:solidFill>
              </a:rPr>
              <a:t> : « Où sont les groupes de la phrase ‘maigre’ ? et de la phrase longue ? »</a:t>
            </a:r>
          </a:p>
          <a:p>
            <a:r>
              <a:rPr lang="fr-FR" u="sng" dirty="0">
                <a:solidFill>
                  <a:schemeClr val="tx1"/>
                </a:solidFill>
              </a:rPr>
              <a:t>Réponses attendues </a:t>
            </a:r>
            <a:r>
              <a:rPr lang="fr-FR" dirty="0">
                <a:solidFill>
                  <a:schemeClr val="tx1"/>
                </a:solidFill>
              </a:rPr>
              <a:t>:</a:t>
            </a:r>
          </a:p>
          <a:p>
            <a:r>
              <a:rPr lang="fr-FR" dirty="0">
                <a:solidFill>
                  <a:schemeClr val="tx1"/>
                </a:solidFill>
              </a:rPr>
              <a:t>[Voir diapositives suivantes]</a:t>
            </a:r>
          </a:p>
        </p:txBody>
      </p:sp>
      <p:sp>
        <p:nvSpPr>
          <p:cNvPr id="4" name="Espace réservé du numéro de diapositive 3">
            <a:extLst>
              <a:ext uri="{FF2B5EF4-FFF2-40B4-BE49-F238E27FC236}">
                <a16:creationId xmlns:a16="http://schemas.microsoft.com/office/drawing/2014/main" id="{21FB1800-D9CB-40EB-A1CB-189C6C46D865}"/>
              </a:ext>
            </a:extLst>
          </p:cNvPr>
          <p:cNvSpPr>
            <a:spLocks noGrp="1"/>
          </p:cNvSpPr>
          <p:nvPr>
            <p:ph type="sldNum" sz="quarter" idx="5"/>
          </p:nvPr>
        </p:nvSpPr>
        <p:spPr/>
        <p:txBody>
          <a:bodyPr/>
          <a:lstStyle/>
          <a:p>
            <a:fld id="{AF8F31D9-ED1D-1B45-95DB-43C576D03847}" type="slidenum">
              <a:rPr lang="fr-FR" smtClean="0"/>
              <a:t>14</a:t>
            </a:fld>
            <a:endParaRPr lang="fr-FR"/>
          </a:p>
        </p:txBody>
      </p:sp>
    </p:spTree>
    <p:extLst>
      <p:ext uri="{BB962C8B-B14F-4D97-AF65-F5344CB8AC3E}">
        <p14:creationId xmlns:p14="http://schemas.microsoft.com/office/powerpoint/2010/main" val="3170681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C9969-568F-6B95-E0F6-9E1333368F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E6B6953-4A2E-71DD-58F5-BC3E38CCE36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CBF233C-819E-C42D-4B07-7CB600997DE6}"/>
              </a:ext>
            </a:extLst>
          </p:cNvPr>
          <p:cNvSpPr>
            <a:spLocks noGrp="1"/>
          </p:cNvSpPr>
          <p:nvPr>
            <p:ph type="body" idx="1"/>
          </p:nvPr>
        </p:nvSpPr>
        <p:spPr/>
        <p:txBody>
          <a:bodyPr/>
          <a:lstStyle/>
          <a:p>
            <a:r>
              <a:rPr lang="fr-FR" dirty="0">
                <a:solidFill>
                  <a:schemeClr val="tx1"/>
                </a:solidFill>
              </a:rPr>
              <a:t>« Alors, quels sont les groupes dans la phrase longue ? »</a:t>
            </a:r>
          </a:p>
          <a:p>
            <a:r>
              <a:rPr lang="fr-FR" u="sng" dirty="0">
                <a:solidFill>
                  <a:schemeClr val="tx1"/>
                </a:solidFill>
              </a:rPr>
              <a:t>Réponse attendue </a:t>
            </a:r>
            <a:r>
              <a:rPr lang="fr-FR" dirty="0">
                <a:solidFill>
                  <a:schemeClr val="tx1"/>
                </a:solidFill>
              </a:rPr>
              <a:t>:</a:t>
            </a:r>
          </a:p>
          <a:p>
            <a:r>
              <a:rPr lang="fr-FR" dirty="0">
                <a:solidFill>
                  <a:schemeClr val="tx1"/>
                </a:solidFill>
              </a:rPr>
              <a:t>[Voir diapositive suivante]</a:t>
            </a:r>
          </a:p>
        </p:txBody>
      </p:sp>
      <p:sp>
        <p:nvSpPr>
          <p:cNvPr id="4" name="Espace réservé du numéro de diapositive 3">
            <a:extLst>
              <a:ext uri="{FF2B5EF4-FFF2-40B4-BE49-F238E27FC236}">
                <a16:creationId xmlns:a16="http://schemas.microsoft.com/office/drawing/2014/main" id="{C42C31D8-98BF-22BE-1CF8-524B04DBFCAF}"/>
              </a:ext>
            </a:extLst>
          </p:cNvPr>
          <p:cNvSpPr>
            <a:spLocks noGrp="1"/>
          </p:cNvSpPr>
          <p:nvPr>
            <p:ph type="sldNum" sz="quarter" idx="5"/>
          </p:nvPr>
        </p:nvSpPr>
        <p:spPr/>
        <p:txBody>
          <a:bodyPr/>
          <a:lstStyle/>
          <a:p>
            <a:fld id="{AF8F31D9-ED1D-1B45-95DB-43C576D03847}" type="slidenum">
              <a:rPr lang="fr-FR" smtClean="0"/>
              <a:t>15</a:t>
            </a:fld>
            <a:endParaRPr lang="fr-FR"/>
          </a:p>
        </p:txBody>
      </p:sp>
    </p:spTree>
    <p:extLst>
      <p:ext uri="{BB962C8B-B14F-4D97-AF65-F5344CB8AC3E}">
        <p14:creationId xmlns:p14="http://schemas.microsoft.com/office/powerpoint/2010/main" val="988398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B2F0C-6C1B-33A6-750F-DB8C6C4D4D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DF196D3-AB9B-4FA9-15B1-67AB3DCEF0E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18F2654-7712-2DF5-8D1A-AA30A756F50C}"/>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292A3A65-B148-D5CA-7BE1-DF8DA888EB6D}"/>
              </a:ext>
            </a:extLst>
          </p:cNvPr>
          <p:cNvSpPr>
            <a:spLocks noGrp="1"/>
          </p:cNvSpPr>
          <p:nvPr>
            <p:ph type="sldNum" sz="quarter" idx="5"/>
          </p:nvPr>
        </p:nvSpPr>
        <p:spPr/>
        <p:txBody>
          <a:bodyPr/>
          <a:lstStyle/>
          <a:p>
            <a:fld id="{AF8F31D9-ED1D-1B45-95DB-43C576D03847}" type="slidenum">
              <a:rPr lang="fr-FR" smtClean="0"/>
              <a:t>16</a:t>
            </a:fld>
            <a:endParaRPr lang="fr-FR"/>
          </a:p>
        </p:txBody>
      </p:sp>
    </p:spTree>
    <p:extLst>
      <p:ext uri="{BB962C8B-B14F-4D97-AF65-F5344CB8AC3E}">
        <p14:creationId xmlns:p14="http://schemas.microsoft.com/office/powerpoint/2010/main" val="2222145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Demander</a:t>
            </a:r>
            <a:r>
              <a:rPr lang="fr-FR" dirty="0">
                <a:solidFill>
                  <a:schemeClr val="tx1"/>
                </a:solidFill>
              </a:rPr>
              <a:t> : « Que pense le narrateur du personnage ? de sa table ? de la situation ? »</a:t>
            </a:r>
          </a:p>
          <a:p>
            <a:r>
              <a:rPr lang="fr-FR" u="sng" dirty="0">
                <a:solidFill>
                  <a:schemeClr val="tx1"/>
                </a:solidFill>
              </a:rPr>
              <a:t>Réponse attendue </a:t>
            </a:r>
            <a:r>
              <a:rPr lang="fr-FR" dirty="0">
                <a:solidFill>
                  <a:schemeClr val="tx1"/>
                </a:solidFill>
              </a:rPr>
              <a:t>:</a:t>
            </a:r>
          </a:p>
          <a:p>
            <a:r>
              <a:rPr lang="fr-FR" dirty="0">
                <a:solidFill>
                  <a:schemeClr val="tx1"/>
                </a:solidFill>
              </a:rPr>
              <a:t>L’enfant a une balafre, il n’a pas peur, alors qu’il est seul …</a:t>
            </a:r>
          </a:p>
          <a:p>
            <a:r>
              <a:rPr lang="fr-FR" dirty="0">
                <a:solidFill>
                  <a:schemeClr val="tx1"/>
                </a:solidFill>
              </a:rPr>
              <a:t>La table est vieille, c’est le seul objet qui vient de la mère du narrateur. Il doit bien l’aimer.</a:t>
            </a:r>
          </a:p>
          <a:p>
            <a:r>
              <a:rPr lang="fr-FR" dirty="0">
                <a:solidFill>
                  <a:schemeClr val="tx1"/>
                </a:solidFill>
              </a:rPr>
              <a:t>Le narrateur doit avoir peur que l’enfant la lui vole.</a:t>
            </a:r>
          </a:p>
          <a:p>
            <a:endParaRPr lang="fr-FR" dirty="0">
              <a:solidFill>
                <a:schemeClr val="tx1"/>
              </a:solidFill>
            </a:endParaRPr>
          </a:p>
          <a:p>
            <a:r>
              <a:rPr lang="fr-FR" dirty="0">
                <a:solidFill>
                  <a:schemeClr val="tx1"/>
                </a:solidFill>
              </a:rPr>
              <a:t>« Que pensez-vous du narrateur ? »</a:t>
            </a:r>
          </a:p>
          <a:p>
            <a:r>
              <a:rPr lang="fr-FR" u="sng" dirty="0">
                <a:solidFill>
                  <a:schemeClr val="tx1"/>
                </a:solidFill>
              </a:rPr>
              <a:t>Réponse attendue </a:t>
            </a:r>
            <a:r>
              <a:rPr lang="fr-FR" dirty="0">
                <a:solidFill>
                  <a:schemeClr val="tx1"/>
                </a:solidFill>
              </a:rPr>
              <a:t>:</a:t>
            </a:r>
          </a:p>
          <a:p>
            <a:r>
              <a:rPr lang="fr-FR" dirty="0">
                <a:solidFill>
                  <a:schemeClr val="tx1"/>
                </a:solidFill>
              </a:rPr>
              <a:t>Son jardin est désert, la table est vermoulue, personne ne vient le voir. Il ne doit pas être très heureux.</a:t>
            </a:r>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17</a:t>
            </a:fld>
            <a:endParaRPr lang="fr-FR"/>
          </a:p>
        </p:txBody>
      </p:sp>
    </p:spTree>
    <p:extLst>
      <p:ext uri="{BB962C8B-B14F-4D97-AF65-F5344CB8AC3E}">
        <p14:creationId xmlns:p14="http://schemas.microsoft.com/office/powerpoint/2010/main" val="891446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05653-AF86-E808-267B-9DD472F789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EC97A3-2BFF-B67F-DEC6-8AB6E38AC8A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E7EBBD-8B25-C60C-B117-21E27DC48F28}"/>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Les expansions disent beaucoup plus que la phrase ‘maigre’. Elles donnent de nombreux éléments sur la situation qui permettent de la comprendre et de comprendre l'histoire. »</a:t>
            </a:r>
          </a:p>
          <a:p>
            <a:r>
              <a:rPr lang="fr-FR" sz="1200" dirty="0">
                <a:solidFill>
                  <a:schemeClr val="tx1"/>
                </a:solidFill>
                <a:effectLst/>
                <a:latin typeface="+mn-lt"/>
                <a:ea typeface="Calibri" panose="020F0502020204030204" pitchFamily="34" charset="0"/>
              </a:rPr>
              <a:t> </a:t>
            </a:r>
          </a:p>
          <a:p>
            <a:r>
              <a:rPr lang="fr-FR" sz="1200" b="1" dirty="0">
                <a:solidFill>
                  <a:schemeClr val="tx1"/>
                </a:solidFill>
                <a:effectLst/>
                <a:latin typeface="+mn-lt"/>
                <a:ea typeface="Calibri" panose="020F0502020204030204" pitchFamily="34" charset="0"/>
              </a:rPr>
              <a:t>Commenter</a:t>
            </a:r>
            <a:r>
              <a:rPr lang="fr-FR" sz="1200" dirty="0">
                <a:solidFill>
                  <a:schemeClr val="tx1"/>
                </a:solidFill>
                <a:effectLst/>
                <a:latin typeface="+mn-lt"/>
                <a:ea typeface="Calibri" panose="020F0502020204030204" pitchFamily="34" charset="0"/>
              </a:rPr>
              <a:t> :  « Souvent les phrases longues font comprendre plus de choses que les phrases ‘maigres’, parce qu’elles indiquent aussi ce que pense ou ce que ressent celui qui parle (c-à-d ici : celui qui raconte l’histoire). Mais elles sont plus compliquées à comprendre, on retrouve moins bien les groupes. Pour retrouver les groupes, on peut supprimer dans sa tête les expansions des groupes du nom, on peut faire ‘maigrir’ la phrase qu’on peine à comprendre. Comme ça, on peut savoir plus facilement ce dont on parle et ce qui se passe. » </a:t>
            </a:r>
          </a:p>
          <a:p>
            <a:endParaRPr lang="fr-FR" sz="1200" dirty="0">
              <a:solidFill>
                <a:schemeClr val="tx1"/>
              </a:solidFill>
              <a:effectLst/>
              <a:latin typeface="+mn-lt"/>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rPr>
              <a:t>Revenir sur l’enrôlement </a:t>
            </a:r>
            <a:r>
              <a:rPr lang="fr-FR" sz="1200" dirty="0">
                <a:solidFill>
                  <a:schemeClr val="tx1"/>
                </a:solidFill>
                <a:effectLst/>
                <a:latin typeface="+mn-lt"/>
                <a:ea typeface="Calibri" panose="020F0502020204030204" pitchFamily="34" charset="0"/>
                <a:cs typeface="Calibri" panose="020F0502020204030204" pitchFamily="34" charset="0"/>
              </a:rPr>
              <a:t>en identifiant ce que l’on enlève dans les phrases lorsque l’on cherche à savoir ce dont on parle et ce qui se passe : les expansions des groupes du nom.</a:t>
            </a:r>
            <a:endParaRPr lang="fr-FR" sz="1200" dirty="0">
              <a:solidFill>
                <a:schemeClr val="tx1"/>
              </a:solidFill>
              <a:effectLst/>
              <a:latin typeface="+mn-lt"/>
              <a:ea typeface="Calibri" panose="020F0502020204030204" pitchFamily="34" charset="0"/>
            </a:endParaRPr>
          </a:p>
          <a:p>
            <a:endParaRPr lang="fr-FR" sz="1800"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747E2791-CA30-02C0-4C48-A46B33515907}"/>
              </a:ext>
            </a:extLst>
          </p:cNvPr>
          <p:cNvSpPr>
            <a:spLocks noGrp="1"/>
          </p:cNvSpPr>
          <p:nvPr>
            <p:ph type="sldNum" sz="quarter" idx="5"/>
          </p:nvPr>
        </p:nvSpPr>
        <p:spPr/>
        <p:txBody>
          <a:bodyPr/>
          <a:lstStyle/>
          <a:p>
            <a:fld id="{AF8F31D9-ED1D-1B45-95DB-43C576D03847}" type="slidenum">
              <a:rPr lang="fr-FR" smtClean="0"/>
              <a:t>18</a:t>
            </a:fld>
            <a:endParaRPr lang="fr-FR"/>
          </a:p>
        </p:txBody>
      </p:sp>
    </p:spTree>
    <p:extLst>
      <p:ext uri="{BB962C8B-B14F-4D97-AF65-F5344CB8AC3E}">
        <p14:creationId xmlns:p14="http://schemas.microsoft.com/office/powerpoint/2010/main" val="1905864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Qu’est-ce qu’on peut supprimer pour comprendre une phrase compliquée ?</a:t>
            </a:r>
            <a:endParaRPr lang="fr-FR" sz="1200" dirty="0">
              <a:solidFill>
                <a:schemeClr val="tx1"/>
              </a:solidFill>
              <a:latin typeface="+mn-lt"/>
            </a:endParaRPr>
          </a:p>
          <a:p>
            <a:endParaRPr lang="fr-FR" sz="1200" dirty="0">
              <a:solidFill>
                <a:schemeClr val="tx1"/>
              </a:solidFill>
              <a:latin typeface="+mn-lt"/>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1200" dirty="0">
                <a:solidFill>
                  <a:schemeClr val="tx1"/>
                </a:solidFill>
                <a:effectLst/>
                <a:latin typeface="+mn-lt"/>
                <a:ea typeface="Calibri" panose="020F0502020204030204" pitchFamily="34" charset="0"/>
              </a:rPr>
              <a:t>Quand on veut comprendre une phrase, il est nécessaire de bien identifier la brique-sujet (ce dont on parle) et la brique du verbe (ce qui se passe).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1200" dirty="0">
                <a:solidFill>
                  <a:schemeClr val="tx1"/>
                </a:solidFill>
                <a:effectLst/>
                <a:latin typeface="+mn-lt"/>
                <a:ea typeface="Calibri" panose="020F0502020204030204" pitchFamily="34" charset="0"/>
              </a:rPr>
              <a:t>Quand on veut comprendre une phrase compliquée, pour trouver plus facilement les briques de la phrase, il est parfois utile de supprimer dans sa tête les adjectifs et les compléments du nom (et les relatives). Cela permet de commencer à comprendre le sens de la phrase. </a:t>
            </a:r>
            <a:r>
              <a:rPr lang="fr-FR" sz="1200" dirty="0">
                <a:solidFill>
                  <a:schemeClr val="tx1"/>
                </a:solidFill>
                <a:effectLst/>
                <a:latin typeface="+mn-lt"/>
                <a:ea typeface="Times New Roman" panose="02020603050405020304" pitchFamily="18" charset="0"/>
              </a:rPr>
              <a:t>Après ça, on peut relire la phrase et s’intéresser aux autres informations, qui souvent donnent de l’intérêt à la phrase.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19</a:t>
            </a:fld>
            <a:endParaRPr lang="fr-FR"/>
          </a:p>
        </p:txBody>
      </p:sp>
    </p:spTree>
    <p:extLst>
      <p:ext uri="{BB962C8B-B14F-4D97-AF65-F5344CB8AC3E}">
        <p14:creationId xmlns:p14="http://schemas.microsoft.com/office/powerpoint/2010/main" val="4040560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Distribuer la trace écrite (cf. </a:t>
            </a:r>
            <a:r>
              <a:rPr lang="fr-FR" i="1" dirty="0">
                <a:solidFill>
                  <a:schemeClr val="tx1"/>
                </a:solidFill>
              </a:rPr>
              <a:t>Fiche photocopiable</a:t>
            </a:r>
            <a:r>
              <a:rPr lang="fr-FR" dirty="0">
                <a:solidFill>
                  <a:schemeClr val="tx1"/>
                </a:solidFill>
              </a:rPr>
              <a:t>)</a:t>
            </a:r>
          </a:p>
          <a:p>
            <a:endParaRPr lang="fr-FR" dirty="0">
              <a:solidFill>
                <a:schemeClr val="tx1"/>
              </a:solidFill>
            </a:endParaRPr>
          </a:p>
          <a:p>
            <a:r>
              <a:rPr lang="fr-FR" dirty="0">
                <a:solidFill>
                  <a:schemeClr val="tx1"/>
                </a:solidFill>
              </a:rPr>
              <a:t>« Avec votre crayon vert, soulignez les groupes sujets.</a:t>
            </a:r>
          </a:p>
          <a:p>
            <a:r>
              <a:rPr lang="fr-FR" dirty="0">
                <a:solidFill>
                  <a:schemeClr val="tx1"/>
                </a:solidFill>
              </a:rPr>
              <a:t>Avec votre crayon rouge, soulignez les groupes du verbe. »</a:t>
            </a:r>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20</a:t>
            </a:fld>
            <a:endParaRPr lang="fr-FR"/>
          </a:p>
        </p:txBody>
      </p:sp>
    </p:spTree>
    <p:extLst>
      <p:ext uri="{BB962C8B-B14F-4D97-AF65-F5344CB8AC3E}">
        <p14:creationId xmlns:p14="http://schemas.microsoft.com/office/powerpoint/2010/main" val="39962304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21</a:t>
            </a:fld>
            <a:endParaRPr lang="fr-FR"/>
          </a:p>
        </p:txBody>
      </p:sp>
    </p:spTree>
    <p:extLst>
      <p:ext uri="{BB962C8B-B14F-4D97-AF65-F5344CB8AC3E}">
        <p14:creationId xmlns:p14="http://schemas.microsoft.com/office/powerpoint/2010/main" val="39552950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22</a:t>
            </a:fld>
            <a:endParaRPr lang="fr-FR"/>
          </a:p>
        </p:txBody>
      </p:sp>
    </p:spTree>
    <p:extLst>
      <p:ext uri="{BB962C8B-B14F-4D97-AF65-F5344CB8AC3E}">
        <p14:creationId xmlns:p14="http://schemas.microsoft.com/office/powerpoint/2010/main" val="25510962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Aristobule a raison :</a:t>
            </a:r>
            <a:r>
              <a:rPr lang="fr-FR" sz="1200" i="1" dirty="0">
                <a:solidFill>
                  <a:schemeClr val="tx1"/>
                </a:solidFill>
                <a:effectLst/>
                <a:latin typeface="+mn-lt"/>
                <a:ea typeface="Calibri" panose="020F0502020204030204" pitchFamily="34" charset="0"/>
              </a:rPr>
              <a:t> fragile </a:t>
            </a:r>
            <a:r>
              <a:rPr lang="fr-FR" sz="1200" dirty="0">
                <a:solidFill>
                  <a:schemeClr val="tx1"/>
                </a:solidFill>
                <a:effectLst/>
                <a:latin typeface="+mn-lt"/>
                <a:ea typeface="Calibri" panose="020F0502020204030204" pitchFamily="34" charset="0"/>
              </a:rPr>
              <a:t>est bien un adjectif (dit comment est la cabane) qui s’accorde avec le nom féminin </a:t>
            </a:r>
            <a:r>
              <a:rPr lang="fr-FR" sz="1200" i="1" dirty="0">
                <a:solidFill>
                  <a:schemeClr val="tx1"/>
                </a:solidFill>
                <a:effectLst/>
                <a:latin typeface="+mn-lt"/>
                <a:ea typeface="Calibri" panose="020F0502020204030204" pitchFamily="34" charset="0"/>
              </a:rPr>
              <a:t>cabane</a:t>
            </a:r>
            <a:r>
              <a:rPr lang="fr-FR" sz="1200" dirty="0">
                <a:solidFill>
                  <a:schemeClr val="tx1"/>
                </a:solidFill>
                <a:effectLst/>
                <a:latin typeface="+mn-lt"/>
                <a:ea typeface="Calibri" panose="020F0502020204030204" pitchFamily="34" charset="0"/>
              </a:rPr>
              <a:t> (désigne un objet, précédé d’un déterminant).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Là où Aristobule se trompe, c’est que le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final n’est pas ici la marque du féminin, ce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appartient au mot. On écrit </a:t>
            </a:r>
            <a:r>
              <a:rPr lang="fr-FR" sz="1200" i="1" dirty="0">
                <a:solidFill>
                  <a:schemeClr val="tx1"/>
                </a:solidFill>
                <a:effectLst/>
                <a:latin typeface="+mn-lt"/>
                <a:ea typeface="Calibri" panose="020F0502020204030204" pitchFamily="34" charset="0"/>
              </a:rPr>
              <a:t>un cabanon fragile</a:t>
            </a:r>
            <a:r>
              <a:rPr lang="fr-FR" sz="1200" dirty="0">
                <a:solidFill>
                  <a:schemeClr val="tx1"/>
                </a:solidFill>
                <a:effectLst/>
                <a:latin typeface="+mn-lt"/>
                <a:ea typeface="Calibri" panose="020F0502020204030204" pitchFamily="34" charset="0"/>
              </a:rPr>
              <a:t>. Cet adjectif a la même forme au masculin et au féminin (adjectif épicène).</a:t>
            </a:r>
          </a:p>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23</a:t>
            </a:fld>
            <a:endParaRPr lang="fr-FR"/>
          </a:p>
        </p:txBody>
      </p:sp>
    </p:spTree>
    <p:extLst>
      <p:ext uri="{BB962C8B-B14F-4D97-AF65-F5344CB8AC3E}">
        <p14:creationId xmlns:p14="http://schemas.microsoft.com/office/powerpoint/2010/main" val="3345939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24</a:t>
            </a:fld>
            <a:endParaRPr lang="fr-FR"/>
          </a:p>
        </p:txBody>
      </p:sp>
    </p:spTree>
    <p:extLst>
      <p:ext uri="{BB962C8B-B14F-4D97-AF65-F5344CB8AC3E}">
        <p14:creationId xmlns:p14="http://schemas.microsoft.com/office/powerpoint/2010/main" val="2687045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a. passionne s’écrit avec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parce que c’est un verbe qui s’accorde avec le sujet </a:t>
            </a:r>
            <a:r>
              <a:rPr lang="fr-FR" sz="1200" i="1" dirty="0">
                <a:solidFill>
                  <a:schemeClr val="tx1"/>
                </a:solidFill>
                <a:effectLst/>
                <a:latin typeface="+mn-lt"/>
                <a:ea typeface="Calibri" panose="020F0502020204030204" pitchFamily="34" charset="0"/>
              </a:rPr>
              <a:t>le spectacle</a:t>
            </a:r>
            <a:r>
              <a:rPr lang="fr-FR" sz="1200" dirty="0">
                <a:solidFill>
                  <a:schemeClr val="tx1"/>
                </a:solidFill>
                <a:effectLst/>
                <a:latin typeface="+mn-lt"/>
                <a:ea typeface="Calibri" panose="020F0502020204030204" pitchFamily="34" charset="0"/>
              </a:rPr>
              <a:t>.</a:t>
            </a:r>
          </a:p>
          <a:p>
            <a:r>
              <a:rPr lang="fr-FR" sz="1200" i="1" dirty="0">
                <a:solidFill>
                  <a:schemeClr val="tx1"/>
                </a:solidFill>
                <a:effectLst/>
                <a:latin typeface="+mn-lt"/>
                <a:ea typeface="Calibri" panose="020F0502020204030204" pitchFamily="34" charset="0"/>
              </a:rPr>
              <a:t>passionne </a:t>
            </a:r>
            <a:r>
              <a:rPr lang="fr-FR" sz="1200" dirty="0">
                <a:solidFill>
                  <a:schemeClr val="tx1"/>
                </a:solidFill>
                <a:effectLst/>
                <a:latin typeface="+mn-lt"/>
                <a:ea typeface="Calibri" panose="020F0502020204030204" pitchFamily="34" charset="0"/>
              </a:rPr>
              <a:t>est un verbe (premier mot du groupe du verbe) au présent (se déroule dans le présent de celui qui raconte). Si on enlève les expansions dans le groupe-sujet </a:t>
            </a:r>
            <a:r>
              <a:rPr lang="fr-FR" sz="1200" i="1" dirty="0">
                <a:solidFill>
                  <a:schemeClr val="tx1"/>
                </a:solidFill>
                <a:effectLst/>
                <a:latin typeface="+mn-lt"/>
                <a:ea typeface="Calibri" panose="020F0502020204030204" pitchFamily="34" charset="0"/>
              </a:rPr>
              <a:t>le spectacle </a:t>
            </a:r>
            <a:r>
              <a:rPr lang="fr-FR" sz="1200" i="1" strike="sngStrike" dirty="0">
                <a:solidFill>
                  <a:schemeClr val="tx1"/>
                </a:solidFill>
                <a:effectLst/>
                <a:latin typeface="+mn-lt"/>
                <a:ea typeface="Calibri" panose="020F0502020204030204" pitchFamily="34" charset="0"/>
              </a:rPr>
              <a:t>de danse</a:t>
            </a:r>
            <a:r>
              <a:rPr lang="fr-FR" sz="1200" i="1" dirty="0">
                <a:solidFill>
                  <a:schemeClr val="tx1"/>
                </a:solidFill>
                <a:effectLst/>
                <a:latin typeface="+mn-lt"/>
                <a:ea typeface="Calibri" panose="020F0502020204030204" pitchFamily="34" charset="0"/>
              </a:rPr>
              <a:t> </a:t>
            </a:r>
            <a:r>
              <a:rPr lang="fr-FR" sz="1200" i="1" strike="sngStrike" dirty="0">
                <a:solidFill>
                  <a:schemeClr val="tx1"/>
                </a:solidFill>
                <a:effectLst/>
                <a:latin typeface="+mn-lt"/>
                <a:ea typeface="Calibri" panose="020F0502020204030204" pitchFamily="34" charset="0"/>
              </a:rPr>
              <a:t>des élèves de CM2 du village voisin</a:t>
            </a:r>
            <a:r>
              <a:rPr lang="fr-FR" sz="1200" dirty="0">
                <a:solidFill>
                  <a:schemeClr val="tx1"/>
                </a:solidFill>
                <a:effectLst/>
                <a:latin typeface="+mn-lt"/>
                <a:ea typeface="Calibri" panose="020F0502020204030204" pitchFamily="34" charset="0"/>
              </a:rPr>
              <a:t>, il reste le sujet </a:t>
            </a:r>
            <a:r>
              <a:rPr lang="fr-FR" sz="1200" i="1" dirty="0">
                <a:solidFill>
                  <a:schemeClr val="tx1"/>
                </a:solidFill>
                <a:effectLst/>
                <a:latin typeface="+mn-lt"/>
                <a:ea typeface="Calibri" panose="020F0502020204030204" pitchFamily="34" charset="0"/>
              </a:rPr>
              <a:t>le spectacle</a:t>
            </a:r>
            <a:r>
              <a:rPr lang="fr-FR" sz="1200" dirty="0">
                <a:solidFill>
                  <a:schemeClr val="tx1"/>
                </a:solidFill>
                <a:effectLst/>
                <a:latin typeface="+mn-lt"/>
                <a:ea typeface="Calibri" panose="020F0502020204030204" pitchFamily="34" charset="0"/>
              </a:rPr>
              <a:t>, sujet de personne 3. Le verbe qui s’accorde avec le sujet prend donc la marque de personne 3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a:t>
            </a:r>
          </a:p>
          <a:p>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b. passionnent s’écrit avec </a:t>
            </a:r>
            <a:r>
              <a:rPr lang="fr-FR" sz="1200" i="1" dirty="0">
                <a:solidFill>
                  <a:schemeClr val="tx1"/>
                </a:solidFill>
                <a:effectLst/>
                <a:latin typeface="+mn-lt"/>
                <a:ea typeface="Calibri" panose="020F0502020204030204" pitchFamily="34" charset="0"/>
              </a:rPr>
              <a:t>-ent</a:t>
            </a:r>
            <a:r>
              <a:rPr lang="fr-FR" sz="1200" dirty="0">
                <a:solidFill>
                  <a:schemeClr val="tx1"/>
                </a:solidFill>
                <a:effectLst/>
                <a:latin typeface="+mn-lt"/>
                <a:ea typeface="Calibri" panose="020F0502020204030204" pitchFamily="34" charset="0"/>
              </a:rPr>
              <a:t> parce que c’est un verbe qui s’accorde avec le sujet </a:t>
            </a:r>
            <a:r>
              <a:rPr lang="fr-FR" sz="1200" i="1" dirty="0">
                <a:solidFill>
                  <a:schemeClr val="tx1"/>
                </a:solidFill>
                <a:effectLst/>
                <a:latin typeface="+mn-lt"/>
                <a:ea typeface="Calibri" panose="020F0502020204030204" pitchFamily="34" charset="0"/>
              </a:rPr>
              <a:t>les élèves</a:t>
            </a:r>
            <a:r>
              <a:rPr lang="fr-FR" sz="1200" dirty="0">
                <a:solidFill>
                  <a:schemeClr val="tx1"/>
                </a:solidFill>
                <a:effectLst/>
                <a:latin typeface="+mn-lt"/>
                <a:ea typeface="Calibri" panose="020F0502020204030204" pitchFamily="34" charset="0"/>
              </a:rPr>
              <a:t>.</a:t>
            </a:r>
          </a:p>
          <a:p>
            <a:r>
              <a:rPr lang="fr-FR" sz="1200" i="1" dirty="0">
                <a:solidFill>
                  <a:schemeClr val="tx1"/>
                </a:solidFill>
                <a:effectLst/>
                <a:latin typeface="+mn-lt"/>
                <a:ea typeface="Calibri" panose="020F0502020204030204" pitchFamily="34" charset="0"/>
              </a:rPr>
              <a:t>passionnent </a:t>
            </a:r>
            <a:r>
              <a:rPr lang="fr-FR" sz="1200" dirty="0">
                <a:solidFill>
                  <a:schemeClr val="tx1"/>
                </a:solidFill>
                <a:effectLst/>
                <a:latin typeface="+mn-lt"/>
                <a:ea typeface="Calibri" panose="020F0502020204030204" pitchFamily="34" charset="0"/>
              </a:rPr>
              <a:t>est un verbe (premier mot du groupe du verbe) au présent (se déroule dans le présent de celui qui raconte). Si on enlève les expansions dans le groupe-sujet </a:t>
            </a:r>
            <a:r>
              <a:rPr lang="fr-FR" sz="1200" i="1" dirty="0">
                <a:solidFill>
                  <a:schemeClr val="tx1"/>
                </a:solidFill>
                <a:effectLst/>
                <a:latin typeface="+mn-lt"/>
                <a:ea typeface="Calibri" panose="020F0502020204030204" pitchFamily="34" charset="0"/>
              </a:rPr>
              <a:t>les élèves </a:t>
            </a:r>
            <a:r>
              <a:rPr lang="fr-FR" sz="1200" i="1" strike="sngStrike" dirty="0">
                <a:solidFill>
                  <a:schemeClr val="tx1"/>
                </a:solidFill>
                <a:effectLst/>
                <a:latin typeface="+mn-lt"/>
                <a:ea typeface="Calibri" panose="020F0502020204030204" pitchFamily="34" charset="0"/>
              </a:rPr>
              <a:t>de CM2</a:t>
            </a:r>
            <a:r>
              <a:rPr lang="fr-FR" sz="1200" i="1" dirty="0">
                <a:solidFill>
                  <a:schemeClr val="tx1"/>
                </a:solidFill>
                <a:effectLst/>
                <a:latin typeface="+mn-lt"/>
                <a:ea typeface="Calibri" panose="020F0502020204030204" pitchFamily="34" charset="0"/>
              </a:rPr>
              <a:t> </a:t>
            </a:r>
            <a:r>
              <a:rPr lang="fr-FR" sz="1200" i="1" strike="sngStrike" dirty="0">
                <a:solidFill>
                  <a:schemeClr val="tx1"/>
                </a:solidFill>
                <a:effectLst/>
                <a:latin typeface="+mn-lt"/>
                <a:ea typeface="Calibri" panose="020F0502020204030204" pitchFamily="34" charset="0"/>
              </a:rPr>
              <a:t>du village voisin</a:t>
            </a:r>
            <a:r>
              <a:rPr lang="fr-FR" sz="1200" i="1" dirty="0">
                <a:solidFill>
                  <a:schemeClr val="tx1"/>
                </a:solidFill>
                <a:effectLst/>
                <a:latin typeface="+mn-lt"/>
                <a:ea typeface="Calibri" panose="020F0502020204030204" pitchFamily="34" charset="0"/>
              </a:rPr>
              <a:t> </a:t>
            </a:r>
            <a:r>
              <a:rPr lang="fr-FR" sz="1200" i="1" strike="sngStrike" dirty="0">
                <a:solidFill>
                  <a:schemeClr val="tx1"/>
                </a:solidFill>
                <a:effectLst/>
                <a:latin typeface="+mn-lt"/>
                <a:ea typeface="Calibri" panose="020F0502020204030204" pitchFamily="34" charset="0"/>
              </a:rPr>
              <a:t>qui donnent ce spectacle de danse</a:t>
            </a:r>
            <a:r>
              <a:rPr lang="fr-FR" sz="1200" dirty="0">
                <a:solidFill>
                  <a:schemeClr val="tx1"/>
                </a:solidFill>
                <a:effectLst/>
                <a:latin typeface="+mn-lt"/>
                <a:ea typeface="Calibri" panose="020F0502020204030204" pitchFamily="34" charset="0"/>
              </a:rPr>
              <a:t>, il reste le sujet </a:t>
            </a:r>
            <a:r>
              <a:rPr lang="fr-FR" sz="1200" i="1" dirty="0">
                <a:solidFill>
                  <a:schemeClr val="tx1"/>
                </a:solidFill>
                <a:effectLst/>
                <a:latin typeface="+mn-lt"/>
                <a:ea typeface="Calibri" panose="020F0502020204030204" pitchFamily="34" charset="0"/>
              </a:rPr>
              <a:t>les élèves</a:t>
            </a:r>
            <a:r>
              <a:rPr lang="fr-FR" sz="1200" dirty="0">
                <a:solidFill>
                  <a:schemeClr val="tx1"/>
                </a:solidFill>
                <a:effectLst/>
                <a:latin typeface="+mn-lt"/>
                <a:ea typeface="Calibri" panose="020F0502020204030204" pitchFamily="34" charset="0"/>
              </a:rPr>
              <a:t>, sujet de personne 6. Le verbe qui s’accorde avec le sujet prend donc la marque de personne 6 </a:t>
            </a:r>
            <a:r>
              <a:rPr lang="fr-FR" sz="1200" i="1" dirty="0">
                <a:solidFill>
                  <a:schemeClr val="tx1"/>
                </a:solidFill>
                <a:effectLst/>
                <a:latin typeface="+mn-lt"/>
                <a:ea typeface="Calibri" panose="020F0502020204030204" pitchFamily="34" charset="0"/>
              </a:rPr>
              <a:t>-ent</a:t>
            </a:r>
            <a:r>
              <a:rPr lang="fr-FR" sz="1200" dirty="0">
                <a:solidFill>
                  <a:schemeClr val="tx1"/>
                </a:solidFill>
                <a:effectLst/>
                <a:latin typeface="+mn-lt"/>
                <a:ea typeface="Calibri" panose="020F0502020204030204" pitchFamily="34" charset="0"/>
              </a:rPr>
              <a:t>.</a:t>
            </a:r>
          </a:p>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25</a:t>
            </a:fld>
            <a:endParaRPr lang="fr-FR"/>
          </a:p>
        </p:txBody>
      </p:sp>
    </p:spTree>
    <p:extLst>
      <p:ext uri="{BB962C8B-B14F-4D97-AF65-F5344CB8AC3E}">
        <p14:creationId xmlns:p14="http://schemas.microsoft.com/office/powerpoint/2010/main" val="1835849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26</a:t>
            </a:fld>
            <a:endParaRPr lang="fr-FR"/>
          </a:p>
        </p:txBody>
      </p:sp>
    </p:spTree>
    <p:extLst>
      <p:ext uri="{BB962C8B-B14F-4D97-AF65-F5344CB8AC3E}">
        <p14:creationId xmlns:p14="http://schemas.microsoft.com/office/powerpoint/2010/main" val="15817150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99878-9234-9693-274E-971C34B3B8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6F6143C-5BC0-8229-A0FF-2FACACD50D3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B8DE34B-B1BD-0218-7644-55F94158C628}"/>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29EF54D5-4449-5D38-157E-8A0ABFA74EE7}"/>
              </a:ext>
            </a:extLst>
          </p:cNvPr>
          <p:cNvSpPr>
            <a:spLocks noGrp="1"/>
          </p:cNvSpPr>
          <p:nvPr>
            <p:ph type="sldNum" sz="quarter" idx="5"/>
          </p:nvPr>
        </p:nvSpPr>
        <p:spPr/>
        <p:txBody>
          <a:bodyPr/>
          <a:lstStyle/>
          <a:p>
            <a:fld id="{AF8F31D9-ED1D-1B45-95DB-43C576D03847}" type="slidenum">
              <a:rPr lang="fr-FR" smtClean="0"/>
              <a:t>27</a:t>
            </a:fld>
            <a:endParaRPr lang="fr-FR"/>
          </a:p>
        </p:txBody>
      </p:sp>
    </p:spTree>
    <p:extLst>
      <p:ext uri="{BB962C8B-B14F-4D97-AF65-F5344CB8AC3E}">
        <p14:creationId xmlns:p14="http://schemas.microsoft.com/office/powerpoint/2010/main" val="3972473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Le poulet dore au four pendant que tu te reposes ou même que tu dors. Il fait partie de ces volailles juteuses qui dorent très bien.</a:t>
            </a:r>
          </a:p>
          <a:p>
            <a:endParaRPr lang="fr-FR" sz="1200" dirty="0">
              <a:solidFill>
                <a:schemeClr val="tx1"/>
              </a:solidFill>
              <a:latin typeface="+mn-lt"/>
            </a:endParaRPr>
          </a:p>
          <a:p>
            <a:pPr algn="just">
              <a:tabLst>
                <a:tab pos="681990" algn="l"/>
              </a:tabLst>
            </a:pPr>
            <a:r>
              <a:rPr lang="fr-FR" sz="1200" dirty="0">
                <a:solidFill>
                  <a:schemeClr val="tx1"/>
                </a:solidFill>
                <a:effectLst/>
                <a:latin typeface="+mn-lt"/>
                <a:ea typeface="Calibri" panose="020F0502020204030204" pitchFamily="34" charset="0"/>
              </a:rPr>
              <a:t>Points à traiter à privilégier :</a:t>
            </a:r>
          </a:p>
          <a:p>
            <a:r>
              <a:rPr lang="fr-FR" sz="1200" dirty="0">
                <a:solidFill>
                  <a:schemeClr val="tx1"/>
                </a:solidFill>
                <a:effectLst/>
                <a:latin typeface="+mn-lt"/>
                <a:ea typeface="Calibri" panose="020F0502020204030204" pitchFamily="34" charset="0"/>
              </a:rPr>
              <a:t>- accord dans le GN (D/N/A)</a:t>
            </a:r>
          </a:p>
          <a:p>
            <a:r>
              <a:rPr lang="fr-FR" sz="1200" dirty="0">
                <a:solidFill>
                  <a:schemeClr val="tx1"/>
                </a:solidFill>
                <a:effectLst/>
                <a:latin typeface="+mn-lt"/>
                <a:ea typeface="Calibri" panose="020F0502020204030204" pitchFamily="34" charset="0"/>
              </a:rPr>
              <a:t>- accord S/V, accord du verbe dans la relative : </a:t>
            </a:r>
            <a:r>
              <a:rPr lang="fr-FR" sz="1200" i="1" dirty="0">
                <a:solidFill>
                  <a:schemeClr val="tx1"/>
                </a:solidFill>
                <a:effectLst/>
                <a:latin typeface="+mn-lt"/>
                <a:ea typeface="Calibri" panose="020F0502020204030204" pitchFamily="34" charset="0"/>
              </a:rPr>
              <a:t>ces volailles qui dorent</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verbes en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verbes en -</a:t>
            </a:r>
            <a:r>
              <a:rPr lang="fr-FR" sz="1200" i="1" dirty="0">
                <a:solidFill>
                  <a:schemeClr val="tx1"/>
                </a:solidFill>
                <a:effectLst/>
                <a:latin typeface="+mn-lt"/>
                <a:ea typeface="Calibri" panose="020F0502020204030204" pitchFamily="34" charset="0"/>
              </a:rPr>
              <a:t>s</a:t>
            </a:r>
          </a:p>
          <a:p>
            <a:r>
              <a:rPr lang="fr-FR" sz="1200" dirty="0">
                <a:solidFill>
                  <a:schemeClr val="tx1"/>
                </a:solidFill>
                <a:effectLst/>
                <a:latin typeface="+mn-lt"/>
                <a:ea typeface="Calibri" panose="020F0502020204030204" pitchFamily="34" charset="0"/>
              </a:rPr>
              <a:t>- présent</a:t>
            </a: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ces </a:t>
            </a:r>
            <a:endParaRPr lang="fr-FR" sz="1200" dirty="0">
              <a:solidFill>
                <a:schemeClr val="tx1"/>
              </a:solidFill>
              <a:effectLst/>
              <a:latin typeface="+mn-lt"/>
              <a:ea typeface="Calibri" panose="020F0502020204030204" pitchFamily="34" charset="0"/>
            </a:endParaRPr>
          </a:p>
          <a:p>
            <a:r>
              <a:rPr lang="fr-FR" sz="1200" i="1" dirty="0">
                <a:solidFill>
                  <a:schemeClr val="tx1"/>
                </a:solidFill>
                <a:effectLst/>
                <a:latin typeface="+mn-lt"/>
                <a:ea typeface="Calibri" panose="020F0502020204030204" pitchFamily="34" charset="0"/>
              </a:rPr>
              <a:t>- ou</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AF8F31D9-ED1D-1B45-95DB-43C576D03847}" type="slidenum">
              <a:rPr lang="fr-FR" smtClean="0"/>
              <a:t>28</a:t>
            </a:fld>
            <a:endParaRPr lang="fr-FR"/>
          </a:p>
        </p:txBody>
      </p:sp>
    </p:spTree>
    <p:extLst>
      <p:ext uri="{BB962C8B-B14F-4D97-AF65-F5344CB8AC3E}">
        <p14:creationId xmlns:p14="http://schemas.microsoft.com/office/powerpoint/2010/main" val="1360823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652C0-166E-05CF-A864-625B02BD89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87A6514-87DA-08D7-9D72-0D76ABDC507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04FD45E-B33F-6909-F269-03290F0A3F75}"/>
              </a:ext>
            </a:extLst>
          </p:cNvPr>
          <p:cNvSpPr>
            <a:spLocks noGrp="1"/>
          </p:cNvSpPr>
          <p:nvPr>
            <p:ph type="body" idx="1"/>
          </p:nvPr>
        </p:nvSpPr>
        <p:spPr/>
        <p:txBody>
          <a:bodyPr/>
          <a:lstStyle/>
          <a:p>
            <a:endParaRPr lang="fr-FR" dirty="0"/>
          </a:p>
          <a:p>
            <a:pPr algn="just">
              <a:tabLst>
                <a:tab pos="681990" algn="l"/>
              </a:tabLst>
            </a:pPr>
            <a:r>
              <a:rPr lang="fr-FR" sz="1200" dirty="0">
                <a:solidFill>
                  <a:schemeClr val="tx1"/>
                </a:solidFill>
                <a:effectLst/>
                <a:latin typeface="+mn-lt"/>
                <a:ea typeface="Calibri" panose="020F0502020204030204" pitchFamily="34" charset="0"/>
              </a:rPr>
              <a:t>Points à traiter à privilégier :</a:t>
            </a:r>
          </a:p>
          <a:p>
            <a:r>
              <a:rPr lang="fr-FR" sz="1200" dirty="0">
                <a:solidFill>
                  <a:schemeClr val="tx1"/>
                </a:solidFill>
                <a:effectLst/>
                <a:latin typeface="+mn-lt"/>
                <a:ea typeface="Calibri" panose="020F0502020204030204" pitchFamily="34" charset="0"/>
              </a:rPr>
              <a:t>- accord dans le GN (D/N/A)</a:t>
            </a:r>
          </a:p>
          <a:p>
            <a:r>
              <a:rPr lang="fr-FR" sz="1200" dirty="0">
                <a:solidFill>
                  <a:schemeClr val="tx1"/>
                </a:solidFill>
                <a:effectLst/>
                <a:latin typeface="+mn-lt"/>
                <a:ea typeface="Calibri" panose="020F0502020204030204" pitchFamily="34" charset="0"/>
              </a:rPr>
              <a:t>- accord S/V, accord du verbe dans la relative : </a:t>
            </a:r>
            <a:r>
              <a:rPr lang="fr-FR" sz="1200" i="1" dirty="0">
                <a:solidFill>
                  <a:schemeClr val="tx1"/>
                </a:solidFill>
                <a:effectLst/>
                <a:latin typeface="+mn-lt"/>
                <a:ea typeface="Calibri" panose="020F0502020204030204" pitchFamily="34" charset="0"/>
              </a:rPr>
              <a:t>ces volailles qui dorent</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 verbes en -</a:t>
            </a:r>
            <a:r>
              <a:rPr lang="fr-FR" sz="1200" i="1" dirty="0">
                <a:solidFill>
                  <a:schemeClr val="tx1"/>
                </a:solidFill>
                <a:effectLst/>
                <a:latin typeface="+mn-lt"/>
                <a:ea typeface="Calibri" panose="020F0502020204030204" pitchFamily="34" charset="0"/>
              </a:rPr>
              <a:t>e</a:t>
            </a:r>
            <a:r>
              <a:rPr lang="fr-FR" sz="1200" dirty="0">
                <a:solidFill>
                  <a:schemeClr val="tx1"/>
                </a:solidFill>
                <a:effectLst/>
                <a:latin typeface="+mn-lt"/>
                <a:ea typeface="Calibri" panose="020F0502020204030204" pitchFamily="34" charset="0"/>
              </a:rPr>
              <a:t>, verbes en -</a:t>
            </a:r>
            <a:r>
              <a:rPr lang="fr-FR" sz="1200" i="1" dirty="0">
                <a:solidFill>
                  <a:schemeClr val="tx1"/>
                </a:solidFill>
                <a:effectLst/>
                <a:latin typeface="+mn-lt"/>
                <a:ea typeface="Calibri" panose="020F0502020204030204" pitchFamily="34" charset="0"/>
              </a:rPr>
              <a:t>s</a:t>
            </a:r>
          </a:p>
          <a:p>
            <a:r>
              <a:rPr lang="fr-FR" sz="1200" dirty="0">
                <a:solidFill>
                  <a:schemeClr val="tx1"/>
                </a:solidFill>
                <a:effectLst/>
                <a:latin typeface="+mn-lt"/>
                <a:ea typeface="Calibri" panose="020F0502020204030204" pitchFamily="34" charset="0"/>
              </a:rPr>
              <a:t>- présent</a:t>
            </a: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ces </a:t>
            </a:r>
            <a:endParaRPr lang="fr-FR" sz="1200" dirty="0">
              <a:solidFill>
                <a:schemeClr val="tx1"/>
              </a:solidFill>
              <a:effectLst/>
              <a:latin typeface="+mn-lt"/>
              <a:ea typeface="Calibri" panose="020F0502020204030204" pitchFamily="34" charset="0"/>
            </a:endParaRPr>
          </a:p>
          <a:p>
            <a:r>
              <a:rPr lang="fr-FR" sz="1200" i="1" dirty="0">
                <a:solidFill>
                  <a:schemeClr val="tx1"/>
                </a:solidFill>
                <a:effectLst/>
                <a:latin typeface="+mn-lt"/>
                <a:ea typeface="Calibri" panose="020F0502020204030204" pitchFamily="34" charset="0"/>
              </a:rPr>
              <a:t>- ou</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82DA75C8-9D99-0D58-EA68-A4D252796B06}"/>
              </a:ext>
            </a:extLst>
          </p:cNvPr>
          <p:cNvSpPr>
            <a:spLocks noGrp="1"/>
          </p:cNvSpPr>
          <p:nvPr>
            <p:ph type="sldNum" sz="quarter" idx="5"/>
          </p:nvPr>
        </p:nvSpPr>
        <p:spPr/>
        <p:txBody>
          <a:bodyPr/>
          <a:lstStyle/>
          <a:p>
            <a:fld id="{AF8F31D9-ED1D-1B45-95DB-43C576D03847}" type="slidenum">
              <a:rPr lang="fr-FR" smtClean="0"/>
              <a:t>29</a:t>
            </a:fld>
            <a:endParaRPr lang="fr-FR"/>
          </a:p>
        </p:txBody>
      </p:sp>
    </p:spTree>
    <p:extLst>
      <p:ext uri="{BB962C8B-B14F-4D97-AF65-F5344CB8AC3E}">
        <p14:creationId xmlns:p14="http://schemas.microsoft.com/office/powerpoint/2010/main" val="2643787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AE0CD8-8A2D-E8DA-9C4B-9EF29398142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06F4F22-D094-5BA9-FC54-A13A28E459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7EDDCE6-95EE-7A45-1D27-252E69E0E750}"/>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5" name="Espace réservé du pied de page 4">
            <a:extLst>
              <a:ext uri="{FF2B5EF4-FFF2-40B4-BE49-F238E27FC236}">
                <a16:creationId xmlns:a16="http://schemas.microsoft.com/office/drawing/2014/main" id="{73A2875D-0BF8-7B18-E0F2-CEE90C7228D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E2C39BC-0BCA-A4D0-2B3B-17953E9A0F8F}"/>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4245439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2FF34F-5CC3-0E0C-C236-A7DCEC4D8A9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2367227-73A6-0BFF-05EB-1C3FC39F08A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A26573A-4C6A-506F-9B9E-5353008BC463}"/>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5" name="Espace réservé du pied de page 4">
            <a:extLst>
              <a:ext uri="{FF2B5EF4-FFF2-40B4-BE49-F238E27FC236}">
                <a16:creationId xmlns:a16="http://schemas.microsoft.com/office/drawing/2014/main" id="{A42A4E71-4ABD-199E-304E-6C6AE31C1B2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E0B91D7-F897-BE37-2B49-309AC0002A82}"/>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101283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766D15-0B02-3699-BB3E-EF03534E5EE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53442EB-E45E-68CA-9783-A473C78519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EA4C003-52D3-8877-01CE-8A5A5CB92D5F}"/>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5" name="Espace réservé du pied de page 4">
            <a:extLst>
              <a:ext uri="{FF2B5EF4-FFF2-40B4-BE49-F238E27FC236}">
                <a16:creationId xmlns:a16="http://schemas.microsoft.com/office/drawing/2014/main" id="{FB223D97-2F90-D737-E61E-B565F4AC3BC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60636F-74C6-296B-C1C0-4981EDE9BB3C}"/>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717170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3292C2-85F9-4760-3741-B8F22B81A59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E578CF8-AB06-00DD-55D5-1C59B6E8811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C008407-C78C-6E10-BAA3-23F2B95F24E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0202AB1-FE09-30C9-5518-FBBF4B2479D9}"/>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6" name="Espace réservé du pied de page 5">
            <a:extLst>
              <a:ext uri="{FF2B5EF4-FFF2-40B4-BE49-F238E27FC236}">
                <a16:creationId xmlns:a16="http://schemas.microsoft.com/office/drawing/2014/main" id="{20F0018A-6083-E1BF-12A7-69A9F109823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7E150D5-C298-F64A-5FF3-50CEA4F45802}"/>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431137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896C0-63B2-0771-3D92-AD263A6A2F9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75667FE-9ECC-01C8-9FCA-E758B8FE86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C1A850F-9795-9145-39B0-9238376F7A7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33DAB9D-8E43-F2AD-55B6-B53A71D73F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AABFC62-FFB1-4F7E-5307-F66FDD8AA38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6BB9770-23F4-07D6-B4BE-8BF6D5F1FDEC}"/>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8" name="Espace réservé du pied de page 7">
            <a:extLst>
              <a:ext uri="{FF2B5EF4-FFF2-40B4-BE49-F238E27FC236}">
                <a16:creationId xmlns:a16="http://schemas.microsoft.com/office/drawing/2014/main" id="{76D40A29-7250-F9C2-FEF0-7EC108D17E3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FC9897E-D874-FEFB-FCF4-A580A40A602C}"/>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867020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8B6000-6927-95A5-8853-2C86323114D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0B6B74F-5B68-42A4-E5CA-D9B4C6468CFF}"/>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4" name="Espace réservé du pied de page 3">
            <a:extLst>
              <a:ext uri="{FF2B5EF4-FFF2-40B4-BE49-F238E27FC236}">
                <a16:creationId xmlns:a16="http://schemas.microsoft.com/office/drawing/2014/main" id="{AAF63BAC-E94F-E8FA-DE0F-8F5C6EC3455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C8C6313-5631-4206-F1B3-5B27D75E0ABB}"/>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1440167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B2146EB-C074-59FF-6AC0-01B408C60968}"/>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3" name="Espace réservé du pied de page 2">
            <a:extLst>
              <a:ext uri="{FF2B5EF4-FFF2-40B4-BE49-F238E27FC236}">
                <a16:creationId xmlns:a16="http://schemas.microsoft.com/office/drawing/2014/main" id="{8B4A98EE-AB37-07B2-A5D1-36481145AFD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F9684A6-60FE-B0F3-A578-F373D206C6EF}"/>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3342498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581933-0249-2939-D805-1B802C0BEC5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D354307-1242-F9F0-1FFA-0572EC021F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74132F2-CC1D-2EA9-995A-201A2D2560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3433576-A36C-B603-FAC9-56C3BC37F1CF}"/>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6" name="Espace réservé du pied de page 5">
            <a:extLst>
              <a:ext uri="{FF2B5EF4-FFF2-40B4-BE49-F238E27FC236}">
                <a16:creationId xmlns:a16="http://schemas.microsoft.com/office/drawing/2014/main" id="{9388BA52-C772-9E2D-761A-9BAA64EA55A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C6A9CB4-864D-4CA5-B0BA-5AD5E5A065FB}"/>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2903382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3C1F5C-B1F7-B6D6-ABB9-FF895A30DD1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1D6735C-A6E8-BB23-3555-782C2D217B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82408CA-3F82-FA67-CAD7-A388071AB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7CB0D6D-5AB4-A0F0-322D-A59AD02D41A2}"/>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6" name="Espace réservé du pied de page 5">
            <a:extLst>
              <a:ext uri="{FF2B5EF4-FFF2-40B4-BE49-F238E27FC236}">
                <a16:creationId xmlns:a16="http://schemas.microsoft.com/office/drawing/2014/main" id="{25E248B9-2BFB-CBA5-6D12-F34271D2EE6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297C2C-0A31-A469-F7FE-397183A1BBF0}"/>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1724020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4C666E-9A5F-A598-225C-3F84D974CA4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EB7CCB6-C292-F331-F5ED-A327E99754A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A1D5361-FC8F-12CB-0DA1-78C28D85864F}"/>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5" name="Espace réservé du pied de page 4">
            <a:extLst>
              <a:ext uri="{FF2B5EF4-FFF2-40B4-BE49-F238E27FC236}">
                <a16:creationId xmlns:a16="http://schemas.microsoft.com/office/drawing/2014/main" id="{62797CA5-6EEB-80BD-7193-677F01856F3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BB825B5-C606-D5EA-24F3-37A3FC38476C}"/>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2844832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6EC56E7-7790-2134-11DD-1EDC24ABEDE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2ADC4C8-816A-5C9E-6E5E-93DDA3F0666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A9C9730-E510-DC4D-9613-48D38D216A47}"/>
              </a:ext>
            </a:extLst>
          </p:cNvPr>
          <p:cNvSpPr>
            <a:spLocks noGrp="1"/>
          </p:cNvSpPr>
          <p:nvPr>
            <p:ph type="dt" sz="half" idx="10"/>
          </p:nvPr>
        </p:nvSpPr>
        <p:spPr/>
        <p:txBody>
          <a:bodyPr/>
          <a:lstStyle/>
          <a:p>
            <a:fld id="{B16453B5-9A49-9048-A156-AEF7B55273FF}" type="datetimeFigureOut">
              <a:rPr lang="fr-FR" smtClean="0"/>
              <a:t>22/03/2026</a:t>
            </a:fld>
            <a:endParaRPr lang="fr-FR"/>
          </a:p>
        </p:txBody>
      </p:sp>
      <p:sp>
        <p:nvSpPr>
          <p:cNvPr id="5" name="Espace réservé du pied de page 4">
            <a:extLst>
              <a:ext uri="{FF2B5EF4-FFF2-40B4-BE49-F238E27FC236}">
                <a16:creationId xmlns:a16="http://schemas.microsoft.com/office/drawing/2014/main" id="{931F3604-7C58-4445-A00E-329ED58FF84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9976268-6788-7EDD-7671-45D022F5EE7C}"/>
              </a:ext>
            </a:extLst>
          </p:cNvPr>
          <p:cNvSpPr>
            <a:spLocks noGrp="1"/>
          </p:cNvSpPr>
          <p:nvPr>
            <p:ph type="sldNum" sz="quarter" idx="12"/>
          </p:nvPr>
        </p:nvSpPr>
        <p:spPr/>
        <p:txBody>
          <a:bodyPr/>
          <a:lstStyle/>
          <a:p>
            <a:fld id="{A1B2113B-C905-A544-8426-3B9A90558D71}" type="slidenum">
              <a:rPr lang="fr-FR" smtClean="0"/>
              <a:t>‹N°›</a:t>
            </a:fld>
            <a:endParaRPr lang="fr-FR"/>
          </a:p>
        </p:txBody>
      </p:sp>
    </p:spTree>
    <p:extLst>
      <p:ext uri="{BB962C8B-B14F-4D97-AF65-F5344CB8AC3E}">
        <p14:creationId xmlns:p14="http://schemas.microsoft.com/office/powerpoint/2010/main" val="781213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1428013-56DC-3556-2323-1DB00697E4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2FC16A2-6C81-CD75-A3A8-9732F39C60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25730D3-62B5-9C1B-7B33-5FE67E8B47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6453B5-9A49-9048-A156-AEF7B55273FF}" type="datetimeFigureOut">
              <a:rPr lang="fr-FR" smtClean="0"/>
              <a:t>22/03/2026</a:t>
            </a:fld>
            <a:endParaRPr lang="fr-FR"/>
          </a:p>
        </p:txBody>
      </p:sp>
      <p:sp>
        <p:nvSpPr>
          <p:cNvPr id="5" name="Espace réservé du pied de page 4">
            <a:extLst>
              <a:ext uri="{FF2B5EF4-FFF2-40B4-BE49-F238E27FC236}">
                <a16:creationId xmlns:a16="http://schemas.microsoft.com/office/drawing/2014/main" id="{23F4BEAD-5210-61A9-6E3B-35B7FA1AC7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306E16F-8FC8-434A-0CF4-A2A285A84D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B2113B-C905-A544-8426-3B9A90558D71}" type="slidenum">
              <a:rPr lang="fr-FR" smtClean="0"/>
              <a:t>‹N°›</a:t>
            </a:fld>
            <a:endParaRPr lang="fr-FR"/>
          </a:p>
        </p:txBody>
      </p:sp>
    </p:spTree>
    <p:extLst>
      <p:ext uri="{BB962C8B-B14F-4D97-AF65-F5344CB8AC3E}">
        <p14:creationId xmlns:p14="http://schemas.microsoft.com/office/powerpoint/2010/main" val="1939718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B98362-FB0E-20EF-7D44-5E5A28615A2E}"/>
              </a:ext>
            </a:extLst>
          </p:cNvPr>
          <p:cNvSpPr>
            <a:spLocks noGrp="1"/>
          </p:cNvSpPr>
          <p:nvPr>
            <p:ph type="ctrTitle"/>
          </p:nvPr>
        </p:nvSpPr>
        <p:spPr>
          <a:xfrm>
            <a:off x="1524000" y="1122362"/>
            <a:ext cx="9144000" cy="3252867"/>
          </a:xfrm>
        </p:spPr>
        <p:txBody>
          <a:bodyPr/>
          <a:lstStyle/>
          <a:p>
            <a:r>
              <a:rPr lang="fr-FR" dirty="0"/>
              <a:t>Faire maigrir une phrase pour mieux la comprendre</a:t>
            </a:r>
          </a:p>
        </p:txBody>
      </p:sp>
      <p:sp>
        <p:nvSpPr>
          <p:cNvPr id="3" name="Sous-titre 2">
            <a:extLst>
              <a:ext uri="{FF2B5EF4-FFF2-40B4-BE49-F238E27FC236}">
                <a16:creationId xmlns:a16="http://schemas.microsoft.com/office/drawing/2014/main" id="{0A0A8334-EFE3-DD44-3470-B4AF3A5C5392}"/>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2"/>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0764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F37C20-0A57-C718-BCB3-40ECE552E7D0}"/>
              </a:ext>
            </a:extLst>
          </p:cNvPr>
          <p:cNvSpPr>
            <a:spLocks noGrp="1"/>
          </p:cNvSpPr>
          <p:nvPr>
            <p:ph type="title"/>
          </p:nvPr>
        </p:nvSpPr>
        <p:spPr/>
        <p:txBody>
          <a:bodyPr/>
          <a:lstStyle/>
          <a:p>
            <a:r>
              <a:rPr lang="fr-FR" dirty="0"/>
              <a:t> </a:t>
            </a:r>
          </a:p>
        </p:txBody>
      </p:sp>
      <p:pic>
        <p:nvPicPr>
          <p:cNvPr id="4" name="Espace réservé du contenu 3" descr="Une image contenant croquis, dessin, Dessin au trait, ordinateur&#10;&#10;Le contenu généré par l’IA peut être incorrect.">
            <a:extLst>
              <a:ext uri="{FF2B5EF4-FFF2-40B4-BE49-F238E27FC236}">
                <a16:creationId xmlns:a16="http://schemas.microsoft.com/office/drawing/2014/main" id="{049F224E-9D3F-2DBC-6130-40020ED60879}"/>
              </a:ext>
            </a:extLst>
          </p:cNvPr>
          <p:cNvPicPr>
            <a:picLocks noGrp="1" noChangeAspect="1"/>
          </p:cNvPicPr>
          <p:nvPr>
            <p:ph sz="half" idx="1"/>
          </p:nvPr>
        </p:nvPicPr>
        <p:blipFill>
          <a:blip r:embed="rId3"/>
          <a:stretch>
            <a:fillRect/>
          </a:stretch>
        </p:blipFill>
        <p:spPr>
          <a:xfrm>
            <a:off x="1442498" y="1253331"/>
            <a:ext cx="3076531" cy="4351338"/>
          </a:xfrm>
          <a:prstGeom prst="rect">
            <a:avLst/>
          </a:prstGeom>
        </p:spPr>
      </p:pic>
      <p:sp>
        <p:nvSpPr>
          <p:cNvPr id="5" name="Espace réservé du contenu 4">
            <a:extLst>
              <a:ext uri="{FF2B5EF4-FFF2-40B4-BE49-F238E27FC236}">
                <a16:creationId xmlns:a16="http://schemas.microsoft.com/office/drawing/2014/main" id="{FDC648AF-760A-F4D7-931A-B2E366CFA98A}"/>
              </a:ext>
            </a:extLst>
          </p:cNvPr>
          <p:cNvSpPr>
            <a:spLocks noGrp="1"/>
          </p:cNvSpPr>
          <p:nvPr>
            <p:ph sz="half" idx="2"/>
          </p:nvPr>
        </p:nvSpPr>
        <p:spPr>
          <a:xfrm>
            <a:off x="5360894" y="1253331"/>
            <a:ext cx="5992906" cy="4528904"/>
          </a:xfrm>
        </p:spPr>
        <p:txBody>
          <a:bodyPr>
            <a:normAutofit/>
          </a:bodyPr>
          <a:lstStyle/>
          <a:p>
            <a:pPr marL="0" indent="0" algn="just">
              <a:buNone/>
            </a:pPr>
            <a:r>
              <a:rPr lang="fr-FR" sz="2000" dirty="0"/>
              <a:t>A – La jeune secrétaire consulte l’ordinateur de l’entreprise qu’elle a enfin trouvé et qui était sur la table.</a:t>
            </a:r>
          </a:p>
          <a:p>
            <a:pPr marL="0" indent="0" algn="just">
              <a:buNone/>
            </a:pPr>
            <a:endParaRPr lang="fr-FR" sz="800" dirty="0"/>
          </a:p>
          <a:p>
            <a:pPr marL="0" indent="0" algn="just">
              <a:buNone/>
            </a:pPr>
            <a:r>
              <a:rPr lang="fr-FR" sz="2000" dirty="0"/>
              <a:t>B – Le gentil secrétaire dort devant un ordinateur ouvert mais en veille.</a:t>
            </a:r>
          </a:p>
          <a:p>
            <a:pPr marL="0" indent="0" algn="just">
              <a:buNone/>
            </a:pPr>
            <a:endParaRPr lang="fr-FR" sz="800" dirty="0"/>
          </a:p>
          <a:p>
            <a:pPr marL="0" indent="0" algn="just">
              <a:buNone/>
            </a:pPr>
            <a:r>
              <a:rPr lang="fr-FR" sz="2000" dirty="0"/>
              <a:t>C – La nouvelle secrétaire que les médecins viennent d’embaucher consulte l’ordinateur du cabinet qui montrent tous les dossiers médicaux.</a:t>
            </a:r>
          </a:p>
          <a:p>
            <a:pPr marL="0" indent="0" algn="just">
              <a:buNone/>
            </a:pPr>
            <a:endParaRPr lang="fr-FR" sz="800" dirty="0"/>
          </a:p>
          <a:p>
            <a:pPr marL="0" indent="0" algn="just">
              <a:buNone/>
            </a:pPr>
            <a:r>
              <a:rPr lang="fr-FR" sz="2000" dirty="0"/>
              <a:t>D – La secrétaire prénommée Adélaïde comme sa cousine consulte le petit mais bien utile ordinateur portable.</a:t>
            </a:r>
          </a:p>
        </p:txBody>
      </p:sp>
    </p:spTree>
    <p:extLst>
      <p:ext uri="{BB962C8B-B14F-4D97-AF65-F5344CB8AC3E}">
        <p14:creationId xmlns:p14="http://schemas.microsoft.com/office/powerpoint/2010/main" val="2632174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D1066-69A2-1915-A42D-DD2A8D4C8E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055759-FAFF-0F33-AEB6-90D2B4CD5A7B}"/>
              </a:ext>
            </a:extLst>
          </p:cNvPr>
          <p:cNvSpPr>
            <a:spLocks noGrp="1"/>
          </p:cNvSpPr>
          <p:nvPr>
            <p:ph type="title"/>
          </p:nvPr>
        </p:nvSpPr>
        <p:spPr/>
        <p:txBody>
          <a:bodyPr/>
          <a:lstStyle/>
          <a:p>
            <a:r>
              <a:rPr lang="fr-FR" dirty="0"/>
              <a:t> </a:t>
            </a:r>
          </a:p>
        </p:txBody>
      </p:sp>
      <p:pic>
        <p:nvPicPr>
          <p:cNvPr id="4" name="Espace réservé du contenu 3" descr="Une image contenant croquis, dessin, Dessin au trait, ordinateur&#10;&#10;Le contenu généré par l’IA peut être incorrect.">
            <a:extLst>
              <a:ext uri="{FF2B5EF4-FFF2-40B4-BE49-F238E27FC236}">
                <a16:creationId xmlns:a16="http://schemas.microsoft.com/office/drawing/2014/main" id="{3E5CFD04-3F7F-0E07-A538-D33F56A493CE}"/>
              </a:ext>
            </a:extLst>
          </p:cNvPr>
          <p:cNvPicPr>
            <a:picLocks noGrp="1" noChangeAspect="1"/>
          </p:cNvPicPr>
          <p:nvPr>
            <p:ph sz="half" idx="1"/>
          </p:nvPr>
        </p:nvPicPr>
        <p:blipFill>
          <a:blip r:embed="rId3"/>
          <a:stretch>
            <a:fillRect/>
          </a:stretch>
        </p:blipFill>
        <p:spPr>
          <a:xfrm>
            <a:off x="1442498" y="1253331"/>
            <a:ext cx="3076531" cy="4351338"/>
          </a:xfrm>
          <a:prstGeom prst="rect">
            <a:avLst/>
          </a:prstGeom>
        </p:spPr>
      </p:pic>
      <p:sp>
        <p:nvSpPr>
          <p:cNvPr id="5" name="Espace réservé du contenu 4">
            <a:extLst>
              <a:ext uri="{FF2B5EF4-FFF2-40B4-BE49-F238E27FC236}">
                <a16:creationId xmlns:a16="http://schemas.microsoft.com/office/drawing/2014/main" id="{BA995827-FDBC-1A10-8B22-74ABD44D1554}"/>
              </a:ext>
            </a:extLst>
          </p:cNvPr>
          <p:cNvSpPr>
            <a:spLocks noGrp="1"/>
          </p:cNvSpPr>
          <p:nvPr>
            <p:ph sz="half" idx="2"/>
          </p:nvPr>
        </p:nvSpPr>
        <p:spPr>
          <a:xfrm>
            <a:off x="5360894" y="1253331"/>
            <a:ext cx="5992906" cy="4528904"/>
          </a:xfrm>
        </p:spPr>
        <p:txBody>
          <a:bodyPr>
            <a:normAutofit/>
          </a:bodyPr>
          <a:lstStyle/>
          <a:p>
            <a:pPr marL="0" indent="0" algn="just">
              <a:buNone/>
            </a:pPr>
            <a:r>
              <a:rPr lang="fr-FR" sz="2000" dirty="0"/>
              <a:t>A – </a:t>
            </a:r>
            <a:r>
              <a:rPr lang="fr-FR" sz="2000" dirty="0">
                <a:solidFill>
                  <a:srgbClr val="00B050"/>
                </a:solidFill>
              </a:rPr>
              <a:t>La</a:t>
            </a:r>
            <a:r>
              <a:rPr lang="fr-FR" sz="2000" dirty="0"/>
              <a:t> jeune </a:t>
            </a:r>
            <a:r>
              <a:rPr lang="fr-FR" sz="2000" dirty="0">
                <a:solidFill>
                  <a:srgbClr val="00B050"/>
                </a:solidFill>
              </a:rPr>
              <a:t>secrétaire</a:t>
            </a:r>
            <a:r>
              <a:rPr lang="fr-FR" sz="2000" dirty="0"/>
              <a:t> </a:t>
            </a:r>
            <a:r>
              <a:rPr lang="fr-FR" sz="2000" dirty="0">
                <a:solidFill>
                  <a:srgbClr val="FF0000"/>
                </a:solidFill>
              </a:rPr>
              <a:t>consulte l’ordinateur </a:t>
            </a:r>
            <a:r>
              <a:rPr lang="fr-FR" sz="2000" dirty="0"/>
              <a:t>de l’entreprise qu’elle a enfin trouvé et qui était sur la table.</a:t>
            </a:r>
          </a:p>
          <a:p>
            <a:pPr marL="0" indent="0" algn="just">
              <a:buNone/>
            </a:pPr>
            <a:endParaRPr lang="fr-FR" sz="800" dirty="0"/>
          </a:p>
          <a:p>
            <a:pPr marL="0" indent="0" algn="just">
              <a:buNone/>
            </a:pPr>
            <a:endParaRPr lang="fr-FR" sz="2000" dirty="0"/>
          </a:p>
          <a:p>
            <a:pPr marL="0" indent="0" algn="just">
              <a:buNone/>
            </a:pPr>
            <a:endParaRPr lang="fr-FR" sz="2000" dirty="0"/>
          </a:p>
          <a:p>
            <a:pPr marL="0" indent="0" algn="just">
              <a:buNone/>
            </a:pPr>
            <a:endParaRPr lang="fr-FR" sz="800" dirty="0"/>
          </a:p>
          <a:p>
            <a:pPr marL="0" indent="0" algn="just">
              <a:buNone/>
            </a:pPr>
            <a:r>
              <a:rPr lang="fr-FR" sz="2000" dirty="0"/>
              <a:t>C – </a:t>
            </a:r>
            <a:r>
              <a:rPr lang="fr-FR" sz="2000" dirty="0">
                <a:solidFill>
                  <a:srgbClr val="00B050"/>
                </a:solidFill>
              </a:rPr>
              <a:t>La</a:t>
            </a:r>
            <a:r>
              <a:rPr lang="fr-FR" sz="2000" dirty="0"/>
              <a:t> nouvelle </a:t>
            </a:r>
            <a:r>
              <a:rPr lang="fr-FR" sz="2000" dirty="0">
                <a:solidFill>
                  <a:srgbClr val="00B050"/>
                </a:solidFill>
              </a:rPr>
              <a:t>secrétaire</a:t>
            </a:r>
            <a:r>
              <a:rPr lang="fr-FR" sz="2000" dirty="0"/>
              <a:t> que les médecins viennent d’embaucher </a:t>
            </a:r>
            <a:r>
              <a:rPr lang="fr-FR" sz="2000" dirty="0">
                <a:solidFill>
                  <a:srgbClr val="FF0000"/>
                </a:solidFill>
              </a:rPr>
              <a:t>consulte l’ordinateur </a:t>
            </a:r>
            <a:r>
              <a:rPr lang="fr-FR" sz="2000" dirty="0"/>
              <a:t>du cabinet qui montrent tous les dossiers médicaux.</a:t>
            </a:r>
          </a:p>
          <a:p>
            <a:pPr marL="0" indent="0" algn="just">
              <a:buNone/>
            </a:pPr>
            <a:endParaRPr lang="fr-FR" sz="800" dirty="0"/>
          </a:p>
          <a:p>
            <a:pPr marL="0" indent="0" algn="just">
              <a:buNone/>
            </a:pPr>
            <a:r>
              <a:rPr lang="fr-FR" sz="2000" dirty="0"/>
              <a:t>D – </a:t>
            </a:r>
            <a:r>
              <a:rPr lang="fr-FR" sz="2000" dirty="0">
                <a:solidFill>
                  <a:srgbClr val="00B050"/>
                </a:solidFill>
              </a:rPr>
              <a:t>La secrétaire </a:t>
            </a:r>
            <a:r>
              <a:rPr lang="fr-FR" sz="2000" dirty="0"/>
              <a:t>prénommée Adélaïde comme sa cousine </a:t>
            </a:r>
            <a:r>
              <a:rPr lang="fr-FR" sz="2000" dirty="0">
                <a:solidFill>
                  <a:srgbClr val="FF0000"/>
                </a:solidFill>
              </a:rPr>
              <a:t>consulte le </a:t>
            </a:r>
            <a:r>
              <a:rPr lang="fr-FR" sz="2000" dirty="0"/>
              <a:t>petit mais bien utile </a:t>
            </a:r>
            <a:r>
              <a:rPr lang="fr-FR" sz="2000" dirty="0">
                <a:solidFill>
                  <a:srgbClr val="FF0000"/>
                </a:solidFill>
              </a:rPr>
              <a:t>ordinateur</a:t>
            </a:r>
            <a:r>
              <a:rPr lang="fr-FR" sz="2000" dirty="0"/>
              <a:t> portable.</a:t>
            </a:r>
          </a:p>
        </p:txBody>
      </p:sp>
    </p:spTree>
    <p:extLst>
      <p:ext uri="{BB962C8B-B14F-4D97-AF65-F5344CB8AC3E}">
        <p14:creationId xmlns:p14="http://schemas.microsoft.com/office/powerpoint/2010/main" val="663337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254576-15D8-0873-FD61-DEB48024948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C4A24B2-E4F0-D961-9E9F-D54A6A5C8C05}"/>
              </a:ext>
            </a:extLst>
          </p:cNvPr>
          <p:cNvSpPr>
            <a:spLocks noGrp="1"/>
          </p:cNvSpPr>
          <p:nvPr>
            <p:ph idx="1"/>
          </p:nvPr>
        </p:nvSpPr>
        <p:spPr>
          <a:xfrm>
            <a:off x="838200" y="365125"/>
            <a:ext cx="10515600" cy="5811838"/>
          </a:xfrm>
        </p:spPr>
        <p:txBody>
          <a:bodyPr/>
          <a:lstStyle/>
          <a:p>
            <a:pPr marL="0" indent="0">
              <a:buNone/>
            </a:pPr>
            <a:endParaRPr lang="fr-FR" dirty="0"/>
          </a:p>
          <a:p>
            <a:pPr marL="0" indent="0">
              <a:buNone/>
            </a:pPr>
            <a:endParaRPr lang="fr-FR" dirty="0"/>
          </a:p>
          <a:p>
            <a:pPr marL="0" indent="0">
              <a:buNone/>
            </a:pPr>
            <a:endParaRPr lang="fr-FR" sz="2000" dirty="0">
              <a:effectLst/>
              <a:latin typeface="Times New Roman" panose="02020603050405020304" pitchFamily="18" charset="0"/>
              <a:ea typeface="Calibri" panose="020F0502020204030204" pitchFamily="34" charset="0"/>
            </a:endParaRPr>
          </a:p>
          <a:p>
            <a:pPr marL="0" indent="0">
              <a:buNone/>
            </a:pPr>
            <a:endParaRPr lang="fr-FR" sz="2000" dirty="0">
              <a:latin typeface="Times New Roman" panose="02020603050405020304" pitchFamily="18" charset="0"/>
              <a:ea typeface="Calibri" panose="020F0502020204030204" pitchFamily="34" charset="0"/>
            </a:endParaRPr>
          </a:p>
          <a:p>
            <a:pPr marL="0" indent="0">
              <a:buNone/>
            </a:pPr>
            <a:endParaRPr lang="fr-FR" sz="2000" dirty="0">
              <a:effectLst/>
              <a:latin typeface="Times New Roman" panose="02020603050405020304" pitchFamily="18" charset="0"/>
              <a:ea typeface="Calibri" panose="020F0502020204030204" pitchFamily="34" charset="0"/>
            </a:endParaRPr>
          </a:p>
          <a:p>
            <a:pPr marL="0" indent="0">
              <a:buNone/>
            </a:pPr>
            <a:endParaRPr lang="fr-FR" sz="2000" dirty="0">
              <a:latin typeface="Times New Roman" panose="02020603050405020304" pitchFamily="18" charset="0"/>
              <a:ea typeface="Calibri" panose="020F0502020204030204" pitchFamily="34" charset="0"/>
            </a:endParaRPr>
          </a:p>
          <a:p>
            <a:pPr marL="0" indent="0">
              <a:buNone/>
            </a:pPr>
            <a:endParaRPr lang="fr-FR" sz="2000" dirty="0">
              <a:effectLst/>
              <a:latin typeface="Times New Roman" panose="02020603050405020304" pitchFamily="18" charset="0"/>
              <a:ea typeface="Calibri" panose="020F0502020204030204" pitchFamily="34" charset="0"/>
            </a:endParaRPr>
          </a:p>
          <a:p>
            <a:pPr marL="0" indent="0">
              <a:buNone/>
            </a:pPr>
            <a:endParaRPr lang="fr-FR" sz="2000" dirty="0">
              <a:latin typeface="Times New Roman" panose="02020603050405020304" pitchFamily="18" charset="0"/>
              <a:ea typeface="Calibri" panose="020F0502020204030204" pitchFamily="34" charset="0"/>
            </a:endParaRPr>
          </a:p>
          <a:p>
            <a:pPr marL="0" indent="0">
              <a:buNone/>
            </a:pPr>
            <a:endParaRPr lang="fr-FR" sz="2000" dirty="0">
              <a:effectLst/>
              <a:latin typeface="Times New Roman" panose="02020603050405020304" pitchFamily="18" charset="0"/>
              <a:ea typeface="Calibri" panose="020F0502020204030204" pitchFamily="34" charset="0"/>
            </a:endParaRPr>
          </a:p>
          <a:p>
            <a:pPr marL="0" indent="0">
              <a:buNone/>
            </a:pPr>
            <a:endParaRPr lang="fr-FR" sz="2000" dirty="0">
              <a:latin typeface="Times New Roman" panose="02020603050405020304" pitchFamily="18" charset="0"/>
              <a:ea typeface="Calibri" panose="020F0502020204030204" pitchFamily="34" charset="0"/>
            </a:endParaRPr>
          </a:p>
          <a:p>
            <a:pPr marL="0" indent="0">
              <a:buNone/>
            </a:pP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La nouvelle secrétaire que les médecins viennent d’embaucher consulte l’ordinateur du cabinet </a:t>
            </a:r>
          </a:p>
          <a:p>
            <a:pPr marL="0" indent="0">
              <a:buNone/>
            </a:pPr>
            <a:r>
              <a:rPr lang="fr-FR" sz="2000" dirty="0">
                <a:effectLst/>
                <a:latin typeface="Times New Roman" panose="02020603050405020304" pitchFamily="18" charset="0"/>
                <a:ea typeface="Calibri" panose="020F0502020204030204" pitchFamily="34" charset="0"/>
              </a:rPr>
              <a:t>qui montre tous les dossiers médicaux. </a:t>
            </a:r>
          </a:p>
          <a:p>
            <a:pPr marL="0" indent="0">
              <a:buNone/>
            </a:pPr>
            <a:endParaRPr lang="fr-FR" dirty="0"/>
          </a:p>
        </p:txBody>
      </p:sp>
      <p:pic>
        <p:nvPicPr>
          <p:cNvPr id="4" name="Espace réservé du contenu 3" descr="Une image contenant croquis, dessin, Dessin au trait, ordinateur&#10;&#10;Le contenu généré par l’IA peut être incorrect.">
            <a:extLst>
              <a:ext uri="{FF2B5EF4-FFF2-40B4-BE49-F238E27FC236}">
                <a16:creationId xmlns:a16="http://schemas.microsoft.com/office/drawing/2014/main" id="{1F363F89-39CA-88C3-FAD3-5922D3ACF106}"/>
              </a:ext>
            </a:extLst>
          </p:cNvPr>
          <p:cNvPicPr>
            <a:picLocks noChangeAspect="1"/>
          </p:cNvPicPr>
          <p:nvPr/>
        </p:nvPicPr>
        <p:blipFill>
          <a:blip r:embed="rId3"/>
          <a:stretch>
            <a:fillRect/>
          </a:stretch>
        </p:blipFill>
        <p:spPr>
          <a:xfrm>
            <a:off x="3931698" y="365125"/>
            <a:ext cx="3076531" cy="4351338"/>
          </a:xfrm>
          <a:prstGeom prst="rect">
            <a:avLst/>
          </a:prstGeom>
        </p:spPr>
      </p:pic>
    </p:spTree>
    <p:extLst>
      <p:ext uri="{BB962C8B-B14F-4D97-AF65-F5344CB8AC3E}">
        <p14:creationId xmlns:p14="http://schemas.microsoft.com/office/powerpoint/2010/main" val="317109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FE53C-6796-003F-273C-42CFF2C5E7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3161C6-0755-EE75-0C6C-0375C8EF65C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FA9FB2A-1545-5417-AD53-0EBC2FED08C3}"/>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rPr>
              <a:t>La </a:t>
            </a:r>
            <a:r>
              <a:rPr lang="fr-FR" sz="2000" dirty="0">
                <a:solidFill>
                  <a:srgbClr val="00B050"/>
                </a:solidFill>
                <a:effectLst/>
                <a:latin typeface="Times New Roman" panose="02020603050405020304" pitchFamily="18" charset="0"/>
                <a:ea typeface="Calibri" panose="020F0502020204030204" pitchFamily="34" charset="0"/>
              </a:rPr>
              <a:t>nouvelle </a:t>
            </a:r>
            <a:r>
              <a:rPr lang="fr-FR" sz="2000" dirty="0">
                <a:effectLst/>
                <a:latin typeface="Times New Roman" panose="02020603050405020304" pitchFamily="18" charset="0"/>
                <a:ea typeface="Calibri" panose="020F0502020204030204" pitchFamily="34" charset="0"/>
              </a:rPr>
              <a:t>secrétaire </a:t>
            </a:r>
            <a:r>
              <a:rPr lang="fr-FR" sz="2000" dirty="0">
                <a:solidFill>
                  <a:srgbClr val="00B050"/>
                </a:solidFill>
                <a:effectLst/>
                <a:latin typeface="Times New Roman" panose="02020603050405020304" pitchFamily="18" charset="0"/>
                <a:ea typeface="Calibri" panose="020F0502020204030204" pitchFamily="34" charset="0"/>
              </a:rPr>
              <a:t>que les médecins viennent d’embaucher</a:t>
            </a:r>
            <a:r>
              <a:rPr lang="fr-FR" sz="2000" dirty="0">
                <a:effectLst/>
                <a:latin typeface="Times New Roman" panose="02020603050405020304" pitchFamily="18" charset="0"/>
                <a:ea typeface="Calibri" panose="020F0502020204030204" pitchFamily="34" charset="0"/>
              </a:rPr>
              <a:t> consulte l’ordinateur </a:t>
            </a:r>
            <a:r>
              <a:rPr lang="fr-FR" sz="2000" dirty="0">
                <a:solidFill>
                  <a:srgbClr val="00B050"/>
                </a:solidFill>
                <a:effectLst/>
                <a:latin typeface="Times New Roman" panose="02020603050405020304" pitchFamily="18" charset="0"/>
                <a:ea typeface="Calibri" panose="020F0502020204030204" pitchFamily="34" charset="0"/>
              </a:rPr>
              <a:t>du cabinet</a:t>
            </a:r>
            <a:r>
              <a:rPr lang="fr-FR" sz="2000" dirty="0">
                <a:effectLst/>
                <a:latin typeface="Times New Roman" panose="02020603050405020304" pitchFamily="18" charset="0"/>
                <a:ea typeface="Calibri" panose="020F0502020204030204" pitchFamily="34" charset="0"/>
              </a:rPr>
              <a:t> </a:t>
            </a:r>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qui montre tous les dossiers médicaux</a:t>
            </a:r>
            <a:r>
              <a:rPr lang="fr-FR" sz="2000" dirty="0">
                <a:effectLst/>
                <a:latin typeface="Times New Roman" panose="02020603050405020304" pitchFamily="18" charset="0"/>
                <a:ea typeface="Calibri" panose="020F0502020204030204" pitchFamily="34" charset="0"/>
              </a:rPr>
              <a:t>. </a:t>
            </a:r>
          </a:p>
          <a:p>
            <a:pPr marL="0" indent="0">
              <a:buNone/>
            </a:pPr>
            <a:endParaRPr lang="fr-FR" dirty="0"/>
          </a:p>
        </p:txBody>
      </p:sp>
      <p:sp>
        <p:nvSpPr>
          <p:cNvPr id="4" name="Bulle rectangulaire 3">
            <a:extLst>
              <a:ext uri="{FF2B5EF4-FFF2-40B4-BE49-F238E27FC236}">
                <a16:creationId xmlns:a16="http://schemas.microsoft.com/office/drawing/2014/main" id="{8F131445-C23C-3543-1582-7E9A1D8AB05E}"/>
              </a:ext>
            </a:extLst>
          </p:cNvPr>
          <p:cNvSpPr/>
          <p:nvPr/>
        </p:nvSpPr>
        <p:spPr>
          <a:xfrm>
            <a:off x="982133" y="1690688"/>
            <a:ext cx="2540000" cy="103557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L’image ne permet pas de savoir qu’elle est nouvelle</a:t>
            </a:r>
          </a:p>
        </p:txBody>
      </p:sp>
      <p:sp>
        <p:nvSpPr>
          <p:cNvPr id="5" name="Bulle rectangulaire 4">
            <a:extLst>
              <a:ext uri="{FF2B5EF4-FFF2-40B4-BE49-F238E27FC236}">
                <a16:creationId xmlns:a16="http://schemas.microsoft.com/office/drawing/2014/main" id="{DAC05F50-C9CD-5D17-15DE-7C24338C1564}"/>
              </a:ext>
            </a:extLst>
          </p:cNvPr>
          <p:cNvSpPr/>
          <p:nvPr/>
        </p:nvSpPr>
        <p:spPr>
          <a:xfrm>
            <a:off x="4334932" y="1671109"/>
            <a:ext cx="3031067" cy="103557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L’image ne permet pas de savoir qu’elle vient d’être embauchée par des médecins</a:t>
            </a:r>
          </a:p>
        </p:txBody>
      </p:sp>
      <p:sp>
        <p:nvSpPr>
          <p:cNvPr id="6" name="Bulle rectangulaire 5">
            <a:extLst>
              <a:ext uri="{FF2B5EF4-FFF2-40B4-BE49-F238E27FC236}">
                <a16:creationId xmlns:a16="http://schemas.microsoft.com/office/drawing/2014/main" id="{8FF597E4-420D-2B12-D06A-9D00AF8EB244}"/>
              </a:ext>
            </a:extLst>
          </p:cNvPr>
          <p:cNvSpPr/>
          <p:nvPr/>
        </p:nvSpPr>
        <p:spPr>
          <a:xfrm>
            <a:off x="8034865" y="1634597"/>
            <a:ext cx="3175002" cy="1035579"/>
          </a:xfrm>
          <a:prstGeom prst="wedgeRectCallout">
            <a:avLst>
              <a:gd name="adj1" fmla="val 10500"/>
              <a:gd name="adj2" fmla="val 7558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L’image ne permet pas de savoir que l’ordinateur est celui du cabinet</a:t>
            </a:r>
          </a:p>
        </p:txBody>
      </p:sp>
      <p:sp>
        <p:nvSpPr>
          <p:cNvPr id="7" name="Bulle rectangulaire 6">
            <a:extLst>
              <a:ext uri="{FF2B5EF4-FFF2-40B4-BE49-F238E27FC236}">
                <a16:creationId xmlns:a16="http://schemas.microsoft.com/office/drawing/2014/main" id="{DEF8491F-D8E9-FC82-BB29-D6C384958494}"/>
              </a:ext>
            </a:extLst>
          </p:cNvPr>
          <p:cNvSpPr/>
          <p:nvPr/>
        </p:nvSpPr>
        <p:spPr>
          <a:xfrm>
            <a:off x="2798236" y="4156604"/>
            <a:ext cx="3297764" cy="1035579"/>
          </a:xfrm>
          <a:prstGeom prst="wedgeRectCallout">
            <a:avLst>
              <a:gd name="adj1" fmla="val -32899"/>
              <a:gd name="adj2" fmla="val -10755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L’image ne permet pas de savoir que l’ordinateur montre les dossiers médicaux</a:t>
            </a:r>
          </a:p>
        </p:txBody>
      </p:sp>
    </p:spTree>
    <p:extLst>
      <p:ext uri="{BB962C8B-B14F-4D97-AF65-F5344CB8AC3E}">
        <p14:creationId xmlns:p14="http://schemas.microsoft.com/office/powerpoint/2010/main" val="3498310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BA015-5513-B802-513C-FF59631F32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09D95C-4E5B-6120-C378-B6F4ADD7D18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71B25B6-4E14-1477-3490-826E2572945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000" dirty="0">
                <a:effectLst/>
                <a:latin typeface="Times New Roman" panose="02020603050405020304" pitchFamily="18" charset="0"/>
                <a:ea typeface="Calibri" panose="020F0502020204030204" pitchFamily="34" charset="0"/>
              </a:rPr>
              <a:t>La nouvelle secrétaire que les médecins viennent d’embaucher consulte l’ordinateur du cabinet </a:t>
            </a:r>
          </a:p>
          <a:p>
            <a:pPr marL="0" indent="0">
              <a:buNone/>
            </a:pPr>
            <a:r>
              <a:rPr lang="fr-FR" sz="2000" dirty="0">
                <a:effectLst/>
                <a:latin typeface="Times New Roman" panose="02020603050405020304" pitchFamily="18" charset="0"/>
                <a:ea typeface="Calibri" panose="020F0502020204030204" pitchFamily="34" charset="0"/>
              </a:rPr>
              <a:t>qui montre tous les dossiers médicaux. </a:t>
            </a:r>
          </a:p>
          <a:p>
            <a:pPr marL="0" indent="0">
              <a:buNone/>
            </a:pPr>
            <a:endParaRPr lang="fr-FR" dirty="0"/>
          </a:p>
        </p:txBody>
      </p:sp>
    </p:spTree>
    <p:extLst>
      <p:ext uri="{BB962C8B-B14F-4D97-AF65-F5344CB8AC3E}">
        <p14:creationId xmlns:p14="http://schemas.microsoft.com/office/powerpoint/2010/main" val="4210600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DE215-33B4-9C42-38D1-7B757E1059C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7AA0CC-3E94-4364-8E41-94D9FA4636B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1D8BB5C-9396-BE56-0EEF-7E447572584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La nouvelle secrétaire que les médecins viennent d’embaucher </a:t>
            </a:r>
            <a:r>
              <a:rPr lang="fr-FR" sz="2000" dirty="0">
                <a:effectLst/>
                <a:latin typeface="Times New Roman" panose="02020603050405020304" pitchFamily="18" charset="0"/>
                <a:ea typeface="Calibri" panose="020F0502020204030204" pitchFamily="34" charset="0"/>
              </a:rPr>
              <a:t>// </a:t>
            </a:r>
            <a:r>
              <a:rPr lang="fr-FR" sz="2000" dirty="0">
                <a:solidFill>
                  <a:srgbClr val="FF0000"/>
                </a:solidFill>
                <a:effectLst/>
                <a:latin typeface="Times New Roman" panose="02020603050405020304" pitchFamily="18" charset="0"/>
                <a:ea typeface="Calibri" panose="020F0502020204030204" pitchFamily="34" charset="0"/>
              </a:rPr>
              <a:t>consulte l’ordinateur du cabinet </a:t>
            </a:r>
          </a:p>
          <a:p>
            <a:pPr marL="0" indent="0">
              <a:buNone/>
            </a:pPr>
            <a:r>
              <a:rPr lang="fr-FR" sz="2000" dirty="0">
                <a:solidFill>
                  <a:srgbClr val="FF0000"/>
                </a:solidFill>
                <a:effectLst/>
                <a:latin typeface="Times New Roman" panose="02020603050405020304" pitchFamily="18" charset="0"/>
                <a:ea typeface="Calibri" panose="020F0502020204030204" pitchFamily="34" charset="0"/>
              </a:rPr>
              <a:t>qui montre tous les dossiers médicaux. </a:t>
            </a:r>
          </a:p>
          <a:p>
            <a:pPr marL="0" indent="0">
              <a:buNone/>
            </a:pPr>
            <a:endParaRPr lang="fr-FR" dirty="0"/>
          </a:p>
        </p:txBody>
      </p:sp>
    </p:spTree>
    <p:extLst>
      <p:ext uri="{BB962C8B-B14F-4D97-AF65-F5344CB8AC3E}">
        <p14:creationId xmlns:p14="http://schemas.microsoft.com/office/powerpoint/2010/main" val="2721547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07E36-5D68-F37A-CA24-15EEE1A1EA8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A164891-0094-9950-F632-F134F3536F4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B3AB09D-7C0F-CD6A-F22E-B8D024197FA4}"/>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La nouvelle </a:t>
            </a:r>
            <a:r>
              <a:rPr lang="fr-FR" sz="2000" b="1" dirty="0">
                <a:solidFill>
                  <a:srgbClr val="00B050"/>
                </a:solidFill>
                <a:effectLst/>
                <a:latin typeface="Times New Roman" panose="02020603050405020304" pitchFamily="18" charset="0"/>
                <a:ea typeface="Calibri" panose="020F0502020204030204" pitchFamily="34" charset="0"/>
              </a:rPr>
              <a:t>secrétaire</a:t>
            </a:r>
            <a:r>
              <a:rPr lang="fr-FR" sz="2000" dirty="0">
                <a:solidFill>
                  <a:srgbClr val="00B050"/>
                </a:solidFill>
                <a:effectLst/>
                <a:latin typeface="Times New Roman" panose="02020603050405020304" pitchFamily="18" charset="0"/>
                <a:ea typeface="Calibri" panose="020F0502020204030204" pitchFamily="34" charset="0"/>
              </a:rPr>
              <a:t> que les médecins viennent d’embaucher </a:t>
            </a:r>
            <a:r>
              <a:rPr lang="fr-FR" sz="2000" dirty="0">
                <a:effectLst/>
                <a:latin typeface="Times New Roman" panose="02020603050405020304" pitchFamily="18" charset="0"/>
                <a:ea typeface="Calibri" panose="020F0502020204030204" pitchFamily="34" charset="0"/>
              </a:rPr>
              <a:t>// </a:t>
            </a:r>
            <a:r>
              <a:rPr lang="fr-FR" sz="2000" dirty="0">
                <a:solidFill>
                  <a:srgbClr val="FF0000"/>
                </a:solidFill>
                <a:effectLst/>
                <a:latin typeface="Times New Roman" panose="02020603050405020304" pitchFamily="18" charset="0"/>
                <a:ea typeface="Calibri" panose="020F0502020204030204" pitchFamily="34" charset="0"/>
              </a:rPr>
              <a:t>consulte l’</a:t>
            </a:r>
            <a:r>
              <a:rPr lang="fr-FR" sz="2000" b="1" dirty="0">
                <a:solidFill>
                  <a:srgbClr val="FF0000"/>
                </a:solidFill>
                <a:effectLst/>
                <a:latin typeface="Times New Roman" panose="02020603050405020304" pitchFamily="18" charset="0"/>
                <a:ea typeface="Calibri" panose="020F0502020204030204" pitchFamily="34" charset="0"/>
              </a:rPr>
              <a:t>ordinateur</a:t>
            </a:r>
            <a:r>
              <a:rPr lang="fr-FR" sz="2000" dirty="0">
                <a:solidFill>
                  <a:srgbClr val="FF0000"/>
                </a:solidFill>
                <a:effectLst/>
                <a:latin typeface="Times New Roman" panose="02020603050405020304" pitchFamily="18" charset="0"/>
                <a:ea typeface="Calibri" panose="020F0502020204030204" pitchFamily="34" charset="0"/>
              </a:rPr>
              <a:t>  du cabinet </a:t>
            </a:r>
          </a:p>
          <a:p>
            <a:pPr marL="0" indent="0">
              <a:buNone/>
            </a:pPr>
            <a:r>
              <a:rPr lang="fr-FR" sz="2000" dirty="0">
                <a:solidFill>
                  <a:srgbClr val="FF0000"/>
                </a:solidFill>
                <a:effectLst/>
                <a:latin typeface="Times New Roman" panose="02020603050405020304" pitchFamily="18" charset="0"/>
                <a:ea typeface="Calibri" panose="020F0502020204030204" pitchFamily="34" charset="0"/>
              </a:rPr>
              <a:t>qui montre tous les dossiers médicaux. </a:t>
            </a:r>
          </a:p>
          <a:p>
            <a:pPr marL="0" indent="0">
              <a:buNone/>
            </a:pPr>
            <a:endParaRPr lang="fr-FR" dirty="0"/>
          </a:p>
        </p:txBody>
      </p:sp>
      <p:sp>
        <p:nvSpPr>
          <p:cNvPr id="4" name="Rectangle 3">
            <a:extLst>
              <a:ext uri="{FF2B5EF4-FFF2-40B4-BE49-F238E27FC236}">
                <a16:creationId xmlns:a16="http://schemas.microsoft.com/office/drawing/2014/main" id="{986D13CE-DF9D-31A1-BB38-F0A11CA25568}"/>
              </a:ext>
            </a:extLst>
          </p:cNvPr>
          <p:cNvSpPr/>
          <p:nvPr/>
        </p:nvSpPr>
        <p:spPr>
          <a:xfrm>
            <a:off x="1219200" y="2844800"/>
            <a:ext cx="897467" cy="3725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218A57E-5ACB-EF4F-3E73-9D3BC03F382A}"/>
              </a:ext>
            </a:extLst>
          </p:cNvPr>
          <p:cNvSpPr/>
          <p:nvPr/>
        </p:nvSpPr>
        <p:spPr>
          <a:xfrm>
            <a:off x="3309247" y="2806701"/>
            <a:ext cx="4097866" cy="3725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AC2A70B-D833-93B3-0084-F0660A5500F6}"/>
              </a:ext>
            </a:extLst>
          </p:cNvPr>
          <p:cNvSpPr/>
          <p:nvPr/>
        </p:nvSpPr>
        <p:spPr>
          <a:xfrm>
            <a:off x="9906000" y="2844799"/>
            <a:ext cx="1227666" cy="37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06087014-336C-0A7D-8B81-591911D218A2}"/>
              </a:ext>
            </a:extLst>
          </p:cNvPr>
          <p:cNvSpPr/>
          <p:nvPr/>
        </p:nvSpPr>
        <p:spPr>
          <a:xfrm>
            <a:off x="838200" y="3268133"/>
            <a:ext cx="4097866" cy="37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Demi-tour 7">
            <a:extLst>
              <a:ext uri="{FF2B5EF4-FFF2-40B4-BE49-F238E27FC236}">
                <a16:creationId xmlns:a16="http://schemas.microsoft.com/office/drawing/2014/main" id="{4A76E81B-BDE3-C670-6B2A-0176DCCD9809}"/>
              </a:ext>
            </a:extLst>
          </p:cNvPr>
          <p:cNvSpPr/>
          <p:nvPr/>
        </p:nvSpPr>
        <p:spPr>
          <a:xfrm>
            <a:off x="1667933" y="2487086"/>
            <a:ext cx="1066800" cy="357714"/>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 name="Demi-tour 8">
            <a:extLst>
              <a:ext uri="{FF2B5EF4-FFF2-40B4-BE49-F238E27FC236}">
                <a16:creationId xmlns:a16="http://schemas.microsoft.com/office/drawing/2014/main" id="{877A9617-E039-59E2-9993-7F99B5CD6C84}"/>
              </a:ext>
            </a:extLst>
          </p:cNvPr>
          <p:cNvSpPr/>
          <p:nvPr/>
        </p:nvSpPr>
        <p:spPr>
          <a:xfrm flipH="1">
            <a:off x="2607733" y="2487085"/>
            <a:ext cx="2631914" cy="306916"/>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0" name="Demi-tour 9">
            <a:extLst>
              <a:ext uri="{FF2B5EF4-FFF2-40B4-BE49-F238E27FC236}">
                <a16:creationId xmlns:a16="http://schemas.microsoft.com/office/drawing/2014/main" id="{F3426C2E-BD3B-47BB-3718-AE6551F51981}"/>
              </a:ext>
            </a:extLst>
          </p:cNvPr>
          <p:cNvSpPr/>
          <p:nvPr/>
        </p:nvSpPr>
        <p:spPr>
          <a:xfrm flipH="1">
            <a:off x="9042399" y="2512485"/>
            <a:ext cx="1227667" cy="306916"/>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1" name="Demi-tour 10">
            <a:extLst>
              <a:ext uri="{FF2B5EF4-FFF2-40B4-BE49-F238E27FC236}">
                <a16:creationId xmlns:a16="http://schemas.microsoft.com/office/drawing/2014/main" id="{6AA9B2A6-995B-06DE-1920-CAA79EE497CC}"/>
              </a:ext>
            </a:extLst>
          </p:cNvPr>
          <p:cNvSpPr/>
          <p:nvPr/>
        </p:nvSpPr>
        <p:spPr>
          <a:xfrm flipV="1">
            <a:off x="2734733" y="3640660"/>
            <a:ext cx="6493933" cy="397939"/>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1229376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7B3DA3-ECB6-FBC6-D7B2-07DAA7D03E3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2EBF1D5-4976-115F-9CB0-35C25CD452BA}"/>
              </a:ext>
            </a:extLst>
          </p:cNvPr>
          <p:cNvSpPr>
            <a:spLocks noGrp="1"/>
          </p:cNvSpPr>
          <p:nvPr>
            <p:ph idx="1"/>
          </p:nvPr>
        </p:nvSpPr>
        <p:spPr/>
        <p:txBody>
          <a:bodyPr/>
          <a:lstStyle/>
          <a:p>
            <a:pPr marL="0" indent="0" algn="just">
              <a:buNone/>
            </a:pPr>
            <a:endParaRPr lang="fr-FR" sz="2000" dirty="0"/>
          </a:p>
          <a:p>
            <a:pPr marL="0" indent="0" algn="just">
              <a:buNone/>
            </a:pPr>
            <a:r>
              <a:rPr lang="fr-FR" sz="2000" dirty="0"/>
              <a:t>La jeune secrétaire consulte l’ordinateur de l’entreprise qu’elle a enfin trouvé et qui était sur </a:t>
            </a:r>
          </a:p>
          <a:p>
            <a:pPr marL="0" indent="0" algn="just">
              <a:buNone/>
            </a:pPr>
            <a:r>
              <a:rPr lang="fr-FR" sz="2000" dirty="0"/>
              <a:t>la table.</a:t>
            </a:r>
          </a:p>
          <a:p>
            <a:pPr marL="0" indent="0" algn="just">
              <a:buNone/>
            </a:pPr>
            <a:endParaRPr lang="fr-FR" sz="2000" dirty="0"/>
          </a:p>
          <a:p>
            <a:pPr marL="0" indent="0" algn="just">
              <a:buNone/>
            </a:pPr>
            <a:endParaRPr lang="fr-FR" sz="2000" dirty="0"/>
          </a:p>
          <a:p>
            <a:pPr marL="0" indent="0" algn="just">
              <a:buNone/>
            </a:pPr>
            <a:r>
              <a:rPr lang="fr-FR" sz="2000" dirty="0"/>
              <a:t>La secrétaire prénommée Adélaïde comme sa cousine consulte le petit mais bien utile ordinateur</a:t>
            </a:r>
          </a:p>
          <a:p>
            <a:pPr marL="0" indent="0" algn="just">
              <a:buNone/>
            </a:pPr>
            <a:r>
              <a:rPr lang="fr-FR" sz="2000" dirty="0"/>
              <a:t> portable.</a:t>
            </a:r>
          </a:p>
          <a:p>
            <a:pPr marL="0" indent="0">
              <a:buNone/>
            </a:pPr>
            <a:endParaRPr lang="fr-FR" dirty="0"/>
          </a:p>
        </p:txBody>
      </p:sp>
    </p:spTree>
    <p:extLst>
      <p:ext uri="{BB962C8B-B14F-4D97-AF65-F5344CB8AC3E}">
        <p14:creationId xmlns:p14="http://schemas.microsoft.com/office/powerpoint/2010/main" val="2513990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3CE70-3C67-D041-D041-67CBC2541C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DB7927-2DB2-3BE7-85F9-C80CB422623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B37F285-C424-5093-7A32-19C76DBC1FF4}"/>
              </a:ext>
            </a:extLst>
          </p:cNvPr>
          <p:cNvSpPr>
            <a:spLocks noGrp="1"/>
          </p:cNvSpPr>
          <p:nvPr>
            <p:ph idx="1"/>
          </p:nvPr>
        </p:nvSpPr>
        <p:spPr>
          <a:xfrm>
            <a:off x="838199" y="1825625"/>
            <a:ext cx="10930468" cy="4351338"/>
          </a:xfrm>
        </p:spPr>
        <p:txBody>
          <a:bodyPr/>
          <a:lstStyle/>
          <a:p>
            <a:pPr marL="0" indent="0" algn="just">
              <a:buNone/>
            </a:pPr>
            <a:endParaRPr lang="fr-FR" sz="2000" dirty="0"/>
          </a:p>
          <a:p>
            <a:pPr marL="0" indent="0" algn="just">
              <a:buNone/>
            </a:pPr>
            <a:r>
              <a:rPr lang="fr-FR" sz="2000" dirty="0">
                <a:solidFill>
                  <a:srgbClr val="00B050"/>
                </a:solidFill>
              </a:rPr>
              <a:t>La</a:t>
            </a:r>
            <a:r>
              <a:rPr lang="fr-FR" sz="2000" dirty="0"/>
              <a:t> </a:t>
            </a:r>
            <a:r>
              <a:rPr lang="fr-FR" sz="2000" dirty="0">
                <a:solidFill>
                  <a:srgbClr val="00B050"/>
                </a:solidFill>
              </a:rPr>
              <a:t>jeune</a:t>
            </a:r>
            <a:r>
              <a:rPr lang="fr-FR" sz="2000" dirty="0"/>
              <a:t> </a:t>
            </a:r>
            <a:r>
              <a:rPr lang="fr-FR" sz="2000" b="1" dirty="0">
                <a:solidFill>
                  <a:srgbClr val="00B050"/>
                </a:solidFill>
              </a:rPr>
              <a:t>secrétaire</a:t>
            </a:r>
            <a:r>
              <a:rPr lang="fr-FR" sz="2000" dirty="0"/>
              <a:t> // </a:t>
            </a:r>
            <a:r>
              <a:rPr lang="fr-FR" sz="2000" dirty="0">
                <a:solidFill>
                  <a:srgbClr val="FF0000"/>
                </a:solidFill>
              </a:rPr>
              <a:t>consulte </a:t>
            </a:r>
            <a:r>
              <a:rPr lang="fr-FR" sz="2000" b="1" dirty="0">
                <a:solidFill>
                  <a:srgbClr val="FF0000"/>
                </a:solidFill>
              </a:rPr>
              <a:t>l’ordinateur</a:t>
            </a:r>
            <a:r>
              <a:rPr lang="fr-FR" sz="2000" dirty="0">
                <a:solidFill>
                  <a:srgbClr val="FF0000"/>
                </a:solidFill>
              </a:rPr>
              <a:t> de l’entreprise   qu’elle a enfin trouvé  et  qui était sur </a:t>
            </a:r>
          </a:p>
          <a:p>
            <a:pPr marL="0" indent="0" algn="just">
              <a:buNone/>
            </a:pPr>
            <a:r>
              <a:rPr lang="fr-FR" sz="2000" dirty="0">
                <a:solidFill>
                  <a:srgbClr val="FF0000"/>
                </a:solidFill>
              </a:rPr>
              <a:t>la table</a:t>
            </a:r>
            <a:r>
              <a:rPr lang="fr-FR" sz="2000" dirty="0"/>
              <a:t>.</a:t>
            </a:r>
          </a:p>
          <a:p>
            <a:pPr marL="0" indent="0" algn="just">
              <a:buNone/>
            </a:pPr>
            <a:endParaRPr lang="fr-FR" sz="2000" dirty="0"/>
          </a:p>
          <a:p>
            <a:pPr marL="0" indent="0" algn="just">
              <a:buNone/>
            </a:pPr>
            <a:endParaRPr lang="fr-FR" sz="2000" dirty="0"/>
          </a:p>
          <a:p>
            <a:pPr marL="0" indent="0" algn="just">
              <a:buNone/>
            </a:pPr>
            <a:r>
              <a:rPr lang="fr-FR" sz="2000" dirty="0">
                <a:solidFill>
                  <a:srgbClr val="00B050"/>
                </a:solidFill>
              </a:rPr>
              <a:t>La </a:t>
            </a:r>
            <a:r>
              <a:rPr lang="fr-FR" sz="2000" b="1" dirty="0">
                <a:solidFill>
                  <a:srgbClr val="00B050"/>
                </a:solidFill>
              </a:rPr>
              <a:t>secrétaire</a:t>
            </a:r>
            <a:r>
              <a:rPr lang="fr-FR" sz="2000" dirty="0">
                <a:solidFill>
                  <a:srgbClr val="00B050"/>
                </a:solidFill>
              </a:rPr>
              <a:t> prénommée Adélaïde comme sa cousine  </a:t>
            </a:r>
            <a:r>
              <a:rPr lang="fr-FR" sz="2000" dirty="0"/>
              <a:t>//</a:t>
            </a:r>
            <a:r>
              <a:rPr lang="fr-FR" sz="2000" dirty="0">
                <a:solidFill>
                  <a:srgbClr val="00B050"/>
                </a:solidFill>
              </a:rPr>
              <a:t> </a:t>
            </a:r>
            <a:r>
              <a:rPr lang="fr-FR" sz="2000" dirty="0">
                <a:solidFill>
                  <a:srgbClr val="FF0000"/>
                </a:solidFill>
              </a:rPr>
              <a:t>consulte le petit  mais  bien utile </a:t>
            </a:r>
            <a:r>
              <a:rPr lang="fr-FR" sz="2000" b="1" dirty="0">
                <a:solidFill>
                  <a:srgbClr val="FF0000"/>
                </a:solidFill>
              </a:rPr>
              <a:t>ordinateur</a:t>
            </a:r>
          </a:p>
          <a:p>
            <a:pPr marL="0" indent="0" algn="just">
              <a:buNone/>
            </a:pPr>
            <a:r>
              <a:rPr lang="fr-FR" sz="2000" dirty="0"/>
              <a:t> </a:t>
            </a:r>
            <a:r>
              <a:rPr lang="fr-FR" sz="2000" dirty="0">
                <a:solidFill>
                  <a:srgbClr val="FF0000"/>
                </a:solidFill>
              </a:rPr>
              <a:t>portable</a:t>
            </a:r>
            <a:r>
              <a:rPr lang="fr-FR" sz="2000" dirty="0"/>
              <a:t>.</a:t>
            </a:r>
          </a:p>
          <a:p>
            <a:pPr marL="0" indent="0">
              <a:buNone/>
            </a:pPr>
            <a:endParaRPr lang="fr-FR" dirty="0"/>
          </a:p>
        </p:txBody>
      </p:sp>
      <p:sp>
        <p:nvSpPr>
          <p:cNvPr id="4" name="Rectangle 3">
            <a:extLst>
              <a:ext uri="{FF2B5EF4-FFF2-40B4-BE49-F238E27FC236}">
                <a16:creationId xmlns:a16="http://schemas.microsoft.com/office/drawing/2014/main" id="{28CB7A7C-D476-E510-F8ED-1B00C69DCA97}"/>
              </a:ext>
            </a:extLst>
          </p:cNvPr>
          <p:cNvSpPr/>
          <p:nvPr/>
        </p:nvSpPr>
        <p:spPr>
          <a:xfrm>
            <a:off x="1168400" y="2218267"/>
            <a:ext cx="6434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BDE66EB-4482-F9DB-0B2A-9A60F183BF3D}"/>
              </a:ext>
            </a:extLst>
          </p:cNvPr>
          <p:cNvSpPr/>
          <p:nvPr/>
        </p:nvSpPr>
        <p:spPr>
          <a:xfrm>
            <a:off x="7008280" y="2201865"/>
            <a:ext cx="2335743" cy="37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D00D5333-DEAB-A045-F37F-52F456871150}"/>
              </a:ext>
            </a:extLst>
          </p:cNvPr>
          <p:cNvSpPr/>
          <p:nvPr/>
        </p:nvSpPr>
        <p:spPr>
          <a:xfrm>
            <a:off x="5360854" y="2235200"/>
            <a:ext cx="1580355" cy="37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33A2FCF4-5A4A-F06B-FA82-DE2AA1C9E746}"/>
              </a:ext>
            </a:extLst>
          </p:cNvPr>
          <p:cNvSpPr/>
          <p:nvPr/>
        </p:nvSpPr>
        <p:spPr>
          <a:xfrm>
            <a:off x="9685868" y="2235200"/>
            <a:ext cx="1303866" cy="37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6FE2B69-EED8-5393-6CBB-AEA44B8535C3}"/>
              </a:ext>
            </a:extLst>
          </p:cNvPr>
          <p:cNvSpPr/>
          <p:nvPr/>
        </p:nvSpPr>
        <p:spPr>
          <a:xfrm>
            <a:off x="838200" y="2590800"/>
            <a:ext cx="897467" cy="3725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EB5F29F0-B1BC-8A1F-30AF-FB04D1C5C48E}"/>
              </a:ext>
            </a:extLst>
          </p:cNvPr>
          <p:cNvSpPr/>
          <p:nvPr/>
        </p:nvSpPr>
        <p:spPr>
          <a:xfrm>
            <a:off x="2252133" y="3825080"/>
            <a:ext cx="4267200" cy="37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4F0CFFE0-236C-F5C5-3E1A-7E1AD8E87311}"/>
              </a:ext>
            </a:extLst>
          </p:cNvPr>
          <p:cNvSpPr/>
          <p:nvPr/>
        </p:nvSpPr>
        <p:spPr>
          <a:xfrm>
            <a:off x="7985124" y="3807091"/>
            <a:ext cx="575735" cy="37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DD852510-A5CC-F419-7ED5-A17DE2AFF838}"/>
              </a:ext>
            </a:extLst>
          </p:cNvPr>
          <p:cNvSpPr/>
          <p:nvPr/>
        </p:nvSpPr>
        <p:spPr>
          <a:xfrm>
            <a:off x="9186863" y="3832747"/>
            <a:ext cx="998009" cy="37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55A4D1C0-470D-DE80-FB10-48B06C07EE4E}"/>
              </a:ext>
            </a:extLst>
          </p:cNvPr>
          <p:cNvSpPr/>
          <p:nvPr/>
        </p:nvSpPr>
        <p:spPr>
          <a:xfrm>
            <a:off x="914400" y="4197614"/>
            <a:ext cx="1016000" cy="37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Demi-tour 12">
            <a:extLst>
              <a:ext uri="{FF2B5EF4-FFF2-40B4-BE49-F238E27FC236}">
                <a16:creationId xmlns:a16="http://schemas.microsoft.com/office/drawing/2014/main" id="{8FE344AB-2EA9-C21F-6E57-836FAA8F0976}"/>
              </a:ext>
            </a:extLst>
          </p:cNvPr>
          <p:cNvSpPr/>
          <p:nvPr/>
        </p:nvSpPr>
        <p:spPr>
          <a:xfrm>
            <a:off x="1397000" y="1809753"/>
            <a:ext cx="1066800" cy="357714"/>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4" name="Demi-tour 13">
            <a:extLst>
              <a:ext uri="{FF2B5EF4-FFF2-40B4-BE49-F238E27FC236}">
                <a16:creationId xmlns:a16="http://schemas.microsoft.com/office/drawing/2014/main" id="{C0CB2EE8-7C00-E9D6-8A4F-3389E28D1068}"/>
              </a:ext>
            </a:extLst>
          </p:cNvPr>
          <p:cNvSpPr/>
          <p:nvPr/>
        </p:nvSpPr>
        <p:spPr>
          <a:xfrm flipH="1">
            <a:off x="4727177" y="1894418"/>
            <a:ext cx="1227667" cy="306916"/>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5" name="Demi-tour 14">
            <a:extLst>
              <a:ext uri="{FF2B5EF4-FFF2-40B4-BE49-F238E27FC236}">
                <a16:creationId xmlns:a16="http://schemas.microsoft.com/office/drawing/2014/main" id="{AD1F9683-4E21-6DB2-B6AD-F3C7A3DB2F30}"/>
              </a:ext>
            </a:extLst>
          </p:cNvPr>
          <p:cNvSpPr/>
          <p:nvPr/>
        </p:nvSpPr>
        <p:spPr>
          <a:xfrm flipH="1">
            <a:off x="4766733" y="1894418"/>
            <a:ext cx="2768599" cy="273049"/>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6" name="Demi-tour 15">
            <a:extLst>
              <a:ext uri="{FF2B5EF4-FFF2-40B4-BE49-F238E27FC236}">
                <a16:creationId xmlns:a16="http://schemas.microsoft.com/office/drawing/2014/main" id="{F2F42B77-CDD2-C3F3-A59C-DB1C064A18FA}"/>
              </a:ext>
            </a:extLst>
          </p:cNvPr>
          <p:cNvSpPr/>
          <p:nvPr/>
        </p:nvSpPr>
        <p:spPr>
          <a:xfrm flipH="1">
            <a:off x="4766733" y="1894418"/>
            <a:ext cx="5274734" cy="306916"/>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7" name="Demi-tour 16">
            <a:extLst>
              <a:ext uri="{FF2B5EF4-FFF2-40B4-BE49-F238E27FC236}">
                <a16:creationId xmlns:a16="http://schemas.microsoft.com/office/drawing/2014/main" id="{E1D1E192-F4CA-4B5D-BAD5-DDEE4F317587}"/>
              </a:ext>
            </a:extLst>
          </p:cNvPr>
          <p:cNvSpPr/>
          <p:nvPr/>
        </p:nvSpPr>
        <p:spPr>
          <a:xfrm flipH="1">
            <a:off x="1930400" y="3500175"/>
            <a:ext cx="2631914" cy="306916"/>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8" name="Demi-tour 17">
            <a:extLst>
              <a:ext uri="{FF2B5EF4-FFF2-40B4-BE49-F238E27FC236}">
                <a16:creationId xmlns:a16="http://schemas.microsoft.com/office/drawing/2014/main" id="{56DB901D-5CAD-FF9C-092E-28C430A8D8CD}"/>
              </a:ext>
            </a:extLst>
          </p:cNvPr>
          <p:cNvSpPr/>
          <p:nvPr/>
        </p:nvSpPr>
        <p:spPr>
          <a:xfrm>
            <a:off x="9406466" y="3439317"/>
            <a:ext cx="1285715" cy="325042"/>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9" name="Demi-tour 18">
            <a:extLst>
              <a:ext uri="{FF2B5EF4-FFF2-40B4-BE49-F238E27FC236}">
                <a16:creationId xmlns:a16="http://schemas.microsoft.com/office/drawing/2014/main" id="{FCD3A238-A68C-B11C-4FFE-61012BF5BE20}"/>
              </a:ext>
            </a:extLst>
          </p:cNvPr>
          <p:cNvSpPr/>
          <p:nvPr/>
        </p:nvSpPr>
        <p:spPr>
          <a:xfrm>
            <a:off x="8060268" y="3423971"/>
            <a:ext cx="2631914" cy="401109"/>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0" name="Demi-tour 19">
            <a:extLst>
              <a:ext uri="{FF2B5EF4-FFF2-40B4-BE49-F238E27FC236}">
                <a16:creationId xmlns:a16="http://schemas.microsoft.com/office/drawing/2014/main" id="{92E1741D-0679-7AC2-D16F-1830FD7E8285}"/>
              </a:ext>
            </a:extLst>
          </p:cNvPr>
          <p:cNvSpPr/>
          <p:nvPr/>
        </p:nvSpPr>
        <p:spPr>
          <a:xfrm flipV="1">
            <a:off x="1430866" y="4656664"/>
            <a:ext cx="9321801" cy="501123"/>
          </a:xfrm>
          <a:prstGeom prst="uturnArrow">
            <a:avLst>
              <a:gd name="adj1" fmla="val 8327"/>
              <a:gd name="adj2" fmla="val 25000"/>
              <a:gd name="adj3" fmla="val 23188"/>
              <a:gd name="adj4" fmla="val 51812"/>
              <a:gd name="adj5" fmla="val 89166"/>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3473139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B8C37B-143F-227F-C377-B08380A3660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46D6736-3B8C-BC56-F69C-2776BE7DFE3A}"/>
              </a:ext>
            </a:extLst>
          </p:cNvPr>
          <p:cNvSpPr>
            <a:spLocks noGrp="1"/>
          </p:cNvSpPr>
          <p:nvPr>
            <p:ph idx="1"/>
          </p:nvPr>
        </p:nvSpPr>
        <p:spPr/>
        <p:txBody>
          <a:bodyPr/>
          <a:lstStyle/>
          <a:p>
            <a:pPr marL="0" indent="0">
              <a:buNone/>
            </a:pPr>
            <a:r>
              <a:rPr lang="fr-FR" dirty="0"/>
              <a:t> </a:t>
            </a:r>
          </a:p>
        </p:txBody>
      </p:sp>
      <p:pic>
        <p:nvPicPr>
          <p:cNvPr id="4" name="Image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8133" y="2419715"/>
            <a:ext cx="2353734" cy="2984903"/>
          </a:xfrm>
          <a:prstGeom prst="rect">
            <a:avLst/>
          </a:prstGeom>
        </p:spPr>
      </p:pic>
    </p:spTree>
    <p:extLst>
      <p:ext uri="{BB962C8B-B14F-4D97-AF65-F5344CB8AC3E}">
        <p14:creationId xmlns:p14="http://schemas.microsoft.com/office/powerpoint/2010/main" val="464359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E3A92B-C76E-F296-7F81-EE85A22B312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8827789-75CD-7B26-41E3-5124349EADD9}"/>
              </a:ext>
            </a:extLst>
          </p:cNvPr>
          <p:cNvSpPr>
            <a:spLocks noGrp="1"/>
          </p:cNvSpPr>
          <p:nvPr>
            <p:ph idx="1"/>
          </p:nvPr>
        </p:nvSpPr>
        <p:spPr/>
        <p:txBody>
          <a:bodyPr/>
          <a:lstStyle/>
          <a:p>
            <a:pPr marL="0" indent="0">
              <a:buNone/>
            </a:pPr>
            <a:endParaRPr lang="fr-FR" dirty="0"/>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Ce jeune enfant au visage balafré, seul visiteur de mon jardin désert, pas du tout effrayé, s’approchait</a:t>
            </a:r>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 de la vieille table  en bois vermoulu  que ma mère m’avait laissé comme unique héritage.</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670753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25F15-5F50-63F1-0DD0-6CEDBD31CF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FF5954-EE28-AB8B-52D4-3E438B9ED3F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4628D48-8B43-CD4C-592E-B9C060D4A0CC}"/>
              </a:ext>
            </a:extLst>
          </p:cNvPr>
          <p:cNvSpPr>
            <a:spLocks noGrp="1"/>
          </p:cNvSpPr>
          <p:nvPr>
            <p:ph idx="1"/>
          </p:nvPr>
        </p:nvSpPr>
        <p:spPr/>
        <p:txBody>
          <a:bodyPr/>
          <a:lstStyle/>
          <a:p>
            <a:pPr marL="0" indent="0">
              <a:buNone/>
            </a:pPr>
            <a:endParaRPr lang="fr-FR" dirty="0"/>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Ce jeune enfant au visage balafré, seul visiteur de mon jardin désert, pas du tout effrayé, s’approchait</a:t>
            </a:r>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 de la  vieille table   en bois vermoulu   que ma mère m’avait laissé comme unique héritage.</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
        <p:nvSpPr>
          <p:cNvPr id="4" name="Rectangle 3">
            <a:extLst>
              <a:ext uri="{FF2B5EF4-FFF2-40B4-BE49-F238E27FC236}">
                <a16:creationId xmlns:a16="http://schemas.microsoft.com/office/drawing/2014/main" id="{A60034A8-E674-6C0F-738A-082173520192}"/>
              </a:ext>
            </a:extLst>
          </p:cNvPr>
          <p:cNvSpPr/>
          <p:nvPr/>
        </p:nvSpPr>
        <p:spPr>
          <a:xfrm>
            <a:off x="1236133" y="2353734"/>
            <a:ext cx="6434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D7BE681-6073-5D2F-A130-AE3A3DAF7E23}"/>
              </a:ext>
            </a:extLst>
          </p:cNvPr>
          <p:cNvSpPr/>
          <p:nvPr/>
        </p:nvSpPr>
        <p:spPr>
          <a:xfrm>
            <a:off x="2556933" y="2353734"/>
            <a:ext cx="17610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4D06A5F9-0E3E-1A82-780C-D7D519E59CA0}"/>
              </a:ext>
            </a:extLst>
          </p:cNvPr>
          <p:cNvSpPr/>
          <p:nvPr/>
        </p:nvSpPr>
        <p:spPr>
          <a:xfrm>
            <a:off x="4432299" y="2353733"/>
            <a:ext cx="3441703"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4DEB5BAB-3C6A-2CCD-72A4-B3F774C3FB36}"/>
              </a:ext>
            </a:extLst>
          </p:cNvPr>
          <p:cNvSpPr/>
          <p:nvPr/>
        </p:nvSpPr>
        <p:spPr>
          <a:xfrm>
            <a:off x="7912099" y="2353733"/>
            <a:ext cx="1926168"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095B176-F896-5E46-9BCA-85A32612D3D2}"/>
              </a:ext>
            </a:extLst>
          </p:cNvPr>
          <p:cNvSpPr/>
          <p:nvPr/>
        </p:nvSpPr>
        <p:spPr>
          <a:xfrm>
            <a:off x="2920999" y="2793470"/>
            <a:ext cx="1888068"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3AEDB1B-44C2-9097-EE1A-42E010875ABA}"/>
              </a:ext>
            </a:extLst>
          </p:cNvPr>
          <p:cNvSpPr/>
          <p:nvPr/>
        </p:nvSpPr>
        <p:spPr>
          <a:xfrm>
            <a:off x="1557866" y="2793471"/>
            <a:ext cx="6434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81041AA3-4CFC-FDC4-DA8B-F64D9BA6C0AC}"/>
              </a:ext>
            </a:extLst>
          </p:cNvPr>
          <p:cNvSpPr/>
          <p:nvPr/>
        </p:nvSpPr>
        <p:spPr>
          <a:xfrm>
            <a:off x="4889497" y="2776006"/>
            <a:ext cx="5253569" cy="33919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02787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3900F-141C-BBAB-C5A0-C0602A0001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1D3E12-B95A-EDE9-F5BE-336D7CE66C8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0C570B2-5C0B-CFB7-F9AC-A2E8DE8DA7DC}"/>
              </a:ext>
            </a:extLst>
          </p:cNvPr>
          <p:cNvSpPr>
            <a:spLocks noGrp="1"/>
          </p:cNvSpPr>
          <p:nvPr>
            <p:ph idx="1"/>
          </p:nvPr>
        </p:nvSpPr>
        <p:spPr/>
        <p:txBody>
          <a:bodyPr/>
          <a:lstStyle/>
          <a:p>
            <a:pPr marL="0" indent="0">
              <a:buNone/>
            </a:pPr>
            <a:endParaRPr lang="fr-FR" dirty="0"/>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Ce jeune enfant au visage balafré, seul visiteur de mon jardin désert, pas du tout effrayé, s’approchait</a:t>
            </a:r>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 de la  vieille table   en bois vermoulu   que ma mère m’avait laissé comme unique héritage.</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a:p>
            <a:pPr marL="0" indent="0">
              <a:buNone/>
            </a:pPr>
            <a:r>
              <a:rPr lang="fr-FR" sz="2000" dirty="0"/>
              <a:t>Cet enfant s’approcha de la table.</a:t>
            </a:r>
          </a:p>
        </p:txBody>
      </p:sp>
      <p:sp>
        <p:nvSpPr>
          <p:cNvPr id="4" name="Rectangle 3">
            <a:extLst>
              <a:ext uri="{FF2B5EF4-FFF2-40B4-BE49-F238E27FC236}">
                <a16:creationId xmlns:a16="http://schemas.microsoft.com/office/drawing/2014/main" id="{0AFC3786-765C-D82D-9A05-32EC420F62C7}"/>
              </a:ext>
            </a:extLst>
          </p:cNvPr>
          <p:cNvSpPr/>
          <p:nvPr/>
        </p:nvSpPr>
        <p:spPr>
          <a:xfrm>
            <a:off x="1236133" y="2353734"/>
            <a:ext cx="6434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7C39DF7-87E0-807E-1734-98B9CD55AFD9}"/>
              </a:ext>
            </a:extLst>
          </p:cNvPr>
          <p:cNvSpPr/>
          <p:nvPr/>
        </p:nvSpPr>
        <p:spPr>
          <a:xfrm>
            <a:off x="2556933" y="2353734"/>
            <a:ext cx="17610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76BA111-2547-456A-E871-8F4E104F33A5}"/>
              </a:ext>
            </a:extLst>
          </p:cNvPr>
          <p:cNvSpPr/>
          <p:nvPr/>
        </p:nvSpPr>
        <p:spPr>
          <a:xfrm>
            <a:off x="4432299" y="2353733"/>
            <a:ext cx="3441703"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343527EF-DF5A-8264-37EB-DF1A14B19944}"/>
              </a:ext>
            </a:extLst>
          </p:cNvPr>
          <p:cNvSpPr/>
          <p:nvPr/>
        </p:nvSpPr>
        <p:spPr>
          <a:xfrm>
            <a:off x="7912099" y="2353733"/>
            <a:ext cx="1926168"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250D9CED-71DE-5A8E-CD3F-4CE456F23029}"/>
              </a:ext>
            </a:extLst>
          </p:cNvPr>
          <p:cNvSpPr/>
          <p:nvPr/>
        </p:nvSpPr>
        <p:spPr>
          <a:xfrm>
            <a:off x="2920999" y="2793470"/>
            <a:ext cx="1888068"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B830C1FB-285C-0753-FCA6-AB142622615E}"/>
              </a:ext>
            </a:extLst>
          </p:cNvPr>
          <p:cNvSpPr/>
          <p:nvPr/>
        </p:nvSpPr>
        <p:spPr>
          <a:xfrm>
            <a:off x="1557866" y="2793471"/>
            <a:ext cx="6434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6B038848-A56F-016F-E69F-4C9302D473D7}"/>
              </a:ext>
            </a:extLst>
          </p:cNvPr>
          <p:cNvSpPr/>
          <p:nvPr/>
        </p:nvSpPr>
        <p:spPr>
          <a:xfrm>
            <a:off x="4889497" y="2776006"/>
            <a:ext cx="5253569" cy="33919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96494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FEB4-3719-C3F9-BFA5-7D24DE0FD7C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C1F147-3C62-A38E-A622-660341AC32B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50D71E9-4968-9068-EE8F-2C9D1984CA9D}"/>
              </a:ext>
            </a:extLst>
          </p:cNvPr>
          <p:cNvSpPr>
            <a:spLocks noGrp="1"/>
          </p:cNvSpPr>
          <p:nvPr>
            <p:ph idx="1"/>
          </p:nvPr>
        </p:nvSpPr>
        <p:spPr/>
        <p:txBody>
          <a:bodyPr/>
          <a:lstStyle/>
          <a:p>
            <a:pPr marL="0" indent="0">
              <a:buNone/>
            </a:pPr>
            <a:endParaRPr lang="fr-FR" dirty="0"/>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Ce jeune enfant au visage balafré, seul visiteur de mon jardin désert, pas du tout effrayé, s’approchait</a:t>
            </a:r>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 de la  vieille table   en bois vermoulu   que ma mère m’avait laissé comme unique héritage.</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a:p>
            <a:pPr marL="0" indent="0">
              <a:buNone/>
            </a:pPr>
            <a:endParaRPr lang="fr-FR" dirty="0"/>
          </a:p>
          <a:p>
            <a:pPr marL="0" indent="0">
              <a:buNone/>
            </a:pPr>
            <a:r>
              <a:rPr lang="fr-FR" sz="2000" dirty="0">
                <a:solidFill>
                  <a:srgbClr val="00B050"/>
                </a:solidFill>
              </a:rPr>
              <a:t>Cet enfant </a:t>
            </a:r>
            <a:r>
              <a:rPr lang="fr-FR" sz="2000" dirty="0"/>
              <a:t>// </a:t>
            </a:r>
            <a:r>
              <a:rPr lang="fr-FR" sz="2000" dirty="0">
                <a:solidFill>
                  <a:srgbClr val="FF0000"/>
                </a:solidFill>
              </a:rPr>
              <a:t>s’approcha de la table</a:t>
            </a:r>
            <a:r>
              <a:rPr lang="fr-FR" sz="2000" dirty="0"/>
              <a:t>.</a:t>
            </a:r>
          </a:p>
        </p:txBody>
      </p:sp>
      <p:sp>
        <p:nvSpPr>
          <p:cNvPr id="4" name="Rectangle 3">
            <a:extLst>
              <a:ext uri="{FF2B5EF4-FFF2-40B4-BE49-F238E27FC236}">
                <a16:creationId xmlns:a16="http://schemas.microsoft.com/office/drawing/2014/main" id="{96EF2330-7ED2-B0C3-E103-123C53064D36}"/>
              </a:ext>
            </a:extLst>
          </p:cNvPr>
          <p:cNvSpPr/>
          <p:nvPr/>
        </p:nvSpPr>
        <p:spPr>
          <a:xfrm>
            <a:off x="1236133" y="2353734"/>
            <a:ext cx="6434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5417696F-4426-B85A-60C0-D33C3115147B}"/>
              </a:ext>
            </a:extLst>
          </p:cNvPr>
          <p:cNvSpPr/>
          <p:nvPr/>
        </p:nvSpPr>
        <p:spPr>
          <a:xfrm>
            <a:off x="2556933" y="2353734"/>
            <a:ext cx="17610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FD56A93-DCBE-D89E-E574-35092B9567E2}"/>
              </a:ext>
            </a:extLst>
          </p:cNvPr>
          <p:cNvSpPr/>
          <p:nvPr/>
        </p:nvSpPr>
        <p:spPr>
          <a:xfrm>
            <a:off x="4432299" y="2353733"/>
            <a:ext cx="3441703"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6201A9A-C76D-99A4-A2E4-29222EE045A1}"/>
              </a:ext>
            </a:extLst>
          </p:cNvPr>
          <p:cNvSpPr/>
          <p:nvPr/>
        </p:nvSpPr>
        <p:spPr>
          <a:xfrm>
            <a:off x="7912099" y="2353733"/>
            <a:ext cx="1926168"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6960B7F1-27FE-EB92-D8F6-4B7D90875EF5}"/>
              </a:ext>
            </a:extLst>
          </p:cNvPr>
          <p:cNvSpPr/>
          <p:nvPr/>
        </p:nvSpPr>
        <p:spPr>
          <a:xfrm>
            <a:off x="2920999" y="2793470"/>
            <a:ext cx="1888068"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EC1903FE-0212-7FDB-E75F-7D904CAA9EA0}"/>
              </a:ext>
            </a:extLst>
          </p:cNvPr>
          <p:cNvSpPr/>
          <p:nvPr/>
        </p:nvSpPr>
        <p:spPr>
          <a:xfrm>
            <a:off x="1557866" y="2793471"/>
            <a:ext cx="6434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A2B4A4EA-B070-29DC-DABC-C6BF70329F8D}"/>
              </a:ext>
            </a:extLst>
          </p:cNvPr>
          <p:cNvSpPr/>
          <p:nvPr/>
        </p:nvSpPr>
        <p:spPr>
          <a:xfrm>
            <a:off x="4889497" y="2776006"/>
            <a:ext cx="5253569" cy="33919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81641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01AF9-8999-B3EB-0B09-A2612B47DC6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026E34-8325-58E6-4784-915FCBB73DD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4298DDB-C3CB-5A58-6B20-9594EBE1C1EC}"/>
              </a:ext>
            </a:extLst>
          </p:cNvPr>
          <p:cNvSpPr>
            <a:spLocks noGrp="1"/>
          </p:cNvSpPr>
          <p:nvPr>
            <p:ph idx="1"/>
          </p:nvPr>
        </p:nvSpPr>
        <p:spPr>
          <a:xfrm>
            <a:off x="838200" y="1825625"/>
            <a:ext cx="10693400" cy="4351338"/>
          </a:xfrm>
        </p:spPr>
        <p:txBody>
          <a:bodyPr/>
          <a:lstStyle/>
          <a:p>
            <a:pPr marL="0" indent="0">
              <a:buNone/>
            </a:pPr>
            <a:endParaRPr lang="fr-FR" dirty="0"/>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Ce jeune enfant au visage balafré, seul visiteur de mon jardin désert, pas du tout effrayé, </a:t>
            </a:r>
            <a:r>
              <a:rPr lang="fr-FR" sz="2000" dirty="0">
                <a:solidFill>
                  <a:srgbClr val="000000"/>
                </a:solidFill>
                <a:effectLst/>
                <a:latin typeface="Times New Roman" panose="02020603050405020304" pitchFamily="18" charset="0"/>
                <a:ea typeface="Calibri" panose="020F0502020204030204" pitchFamily="34" charset="0"/>
              </a:rPr>
              <a:t>// </a:t>
            </a:r>
            <a:r>
              <a:rPr lang="fr-FR" sz="2000" dirty="0">
                <a:solidFill>
                  <a:srgbClr val="FF0000"/>
                </a:solidFill>
                <a:effectLst/>
                <a:latin typeface="Times New Roman" panose="02020603050405020304" pitchFamily="18" charset="0"/>
                <a:ea typeface="Calibri" panose="020F0502020204030204" pitchFamily="34" charset="0"/>
              </a:rPr>
              <a:t>s’approchait</a:t>
            </a:r>
          </a:p>
          <a:p>
            <a:pPr marL="0" indent="0">
              <a:buNone/>
            </a:pPr>
            <a:r>
              <a:rPr lang="fr-FR" sz="2000" dirty="0">
                <a:solidFill>
                  <a:srgbClr val="FF0000"/>
                </a:solidFill>
                <a:effectLst/>
                <a:latin typeface="Times New Roman" panose="02020603050405020304" pitchFamily="18" charset="0"/>
                <a:ea typeface="Calibri" panose="020F0502020204030204" pitchFamily="34" charset="0"/>
              </a:rPr>
              <a:t> de la  vieille table   en bois vermoulu   que ma mère m’avait laissé comme unique héritage.</a:t>
            </a:r>
          </a:p>
          <a:p>
            <a:pPr marL="0" indent="0">
              <a:buNone/>
            </a:pPr>
            <a:endParaRPr lang="fr-FR" dirty="0"/>
          </a:p>
          <a:p>
            <a:pPr marL="0" indent="0">
              <a:buNone/>
            </a:pPr>
            <a:endParaRPr lang="fr-FR" dirty="0"/>
          </a:p>
          <a:p>
            <a:pPr marL="0" indent="0">
              <a:buNone/>
            </a:pPr>
            <a:r>
              <a:rPr lang="fr-FR" sz="2000" dirty="0">
                <a:solidFill>
                  <a:srgbClr val="00B050"/>
                </a:solidFill>
              </a:rPr>
              <a:t>Cet enfant </a:t>
            </a:r>
            <a:r>
              <a:rPr lang="fr-FR" sz="2000" dirty="0"/>
              <a:t>// </a:t>
            </a:r>
            <a:r>
              <a:rPr lang="fr-FR" sz="2000" dirty="0">
                <a:solidFill>
                  <a:srgbClr val="FF0000"/>
                </a:solidFill>
              </a:rPr>
              <a:t>s’approcha de la table</a:t>
            </a:r>
            <a:r>
              <a:rPr lang="fr-FR" sz="2000" dirty="0"/>
              <a:t>.</a:t>
            </a:r>
          </a:p>
        </p:txBody>
      </p:sp>
      <p:sp>
        <p:nvSpPr>
          <p:cNvPr id="4" name="Rectangle 3">
            <a:extLst>
              <a:ext uri="{FF2B5EF4-FFF2-40B4-BE49-F238E27FC236}">
                <a16:creationId xmlns:a16="http://schemas.microsoft.com/office/drawing/2014/main" id="{50C535A8-5295-D8FD-DC07-7DD07C7B1EA6}"/>
              </a:ext>
            </a:extLst>
          </p:cNvPr>
          <p:cNvSpPr/>
          <p:nvPr/>
        </p:nvSpPr>
        <p:spPr>
          <a:xfrm>
            <a:off x="1236133" y="2353734"/>
            <a:ext cx="6434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F3FB9EF-8FD2-87BB-09D2-88941FA632C4}"/>
              </a:ext>
            </a:extLst>
          </p:cNvPr>
          <p:cNvSpPr/>
          <p:nvPr/>
        </p:nvSpPr>
        <p:spPr>
          <a:xfrm>
            <a:off x="2556933" y="2353734"/>
            <a:ext cx="17610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11882C3-264B-FC6D-168B-848993E4EC5D}"/>
              </a:ext>
            </a:extLst>
          </p:cNvPr>
          <p:cNvSpPr/>
          <p:nvPr/>
        </p:nvSpPr>
        <p:spPr>
          <a:xfrm>
            <a:off x="4432299" y="2353733"/>
            <a:ext cx="3441703"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FBA3C44B-5943-89BB-1AC2-58DDFD2AA236}"/>
              </a:ext>
            </a:extLst>
          </p:cNvPr>
          <p:cNvSpPr/>
          <p:nvPr/>
        </p:nvSpPr>
        <p:spPr>
          <a:xfrm>
            <a:off x="7912099" y="2353733"/>
            <a:ext cx="1926168"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66F996C9-266A-ED9B-043A-9B05DBB30F24}"/>
              </a:ext>
            </a:extLst>
          </p:cNvPr>
          <p:cNvSpPr/>
          <p:nvPr/>
        </p:nvSpPr>
        <p:spPr>
          <a:xfrm>
            <a:off x="2920999" y="2793470"/>
            <a:ext cx="1888068"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BF7A2205-B3D0-DC0E-A21B-282A742FF001}"/>
              </a:ext>
            </a:extLst>
          </p:cNvPr>
          <p:cNvSpPr/>
          <p:nvPr/>
        </p:nvSpPr>
        <p:spPr>
          <a:xfrm>
            <a:off x="1557866" y="2793471"/>
            <a:ext cx="643467" cy="3217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331D9741-F4F4-8B0C-6A3F-763C4D85513E}"/>
              </a:ext>
            </a:extLst>
          </p:cNvPr>
          <p:cNvSpPr/>
          <p:nvPr/>
        </p:nvSpPr>
        <p:spPr>
          <a:xfrm>
            <a:off x="4889497" y="2776006"/>
            <a:ext cx="5253569" cy="33919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92975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015F8F-E031-B137-A0FE-F9D2680B89F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7D9F38D-CADA-93B1-B7FB-3F05AD576CF2}"/>
              </a:ext>
            </a:extLst>
          </p:cNvPr>
          <p:cNvSpPr>
            <a:spLocks noGrp="1"/>
          </p:cNvSpPr>
          <p:nvPr>
            <p:ph idx="1"/>
          </p:nvPr>
        </p:nvSpPr>
        <p:spPr>
          <a:xfrm>
            <a:off x="838200" y="1253331"/>
            <a:ext cx="10515600" cy="4351338"/>
          </a:xfrm>
        </p:spPr>
        <p:txBody>
          <a:bodyPr/>
          <a:lstStyle/>
          <a:p>
            <a:pPr marL="0" indent="0">
              <a:buNone/>
            </a:pPr>
            <a:r>
              <a:rPr lang="fr-FR" sz="2000" dirty="0">
                <a:solidFill>
                  <a:srgbClr val="00B050"/>
                </a:solidFill>
                <a:effectLst/>
                <a:latin typeface="Times New Roman" panose="02020603050405020304" pitchFamily="18" charset="0"/>
                <a:ea typeface="Calibri" panose="020F0502020204030204" pitchFamily="34" charset="0"/>
              </a:rPr>
              <a:t>jeune</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au visage balafré</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seul visiteur de mon jardin désert</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pas du tout effrayé </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 </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EE0000"/>
                </a:solidFill>
                <a:effectLst/>
                <a:latin typeface="Times New Roman" panose="02020603050405020304" pitchFamily="18" charset="0"/>
                <a:ea typeface="Calibri" panose="020F0502020204030204" pitchFamily="34" charset="0"/>
              </a:rPr>
              <a:t>vieille</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EE0000"/>
                </a:solidFill>
                <a:effectLst/>
                <a:latin typeface="Times New Roman" panose="02020603050405020304" pitchFamily="18" charset="0"/>
                <a:ea typeface="Calibri" panose="020F0502020204030204" pitchFamily="34" charset="0"/>
              </a:rPr>
              <a:t>en bois vermoulu</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EE0000"/>
                </a:solidFill>
                <a:effectLst/>
                <a:latin typeface="Times New Roman" panose="02020603050405020304" pitchFamily="18" charset="0"/>
                <a:ea typeface="Calibri" panose="020F0502020204030204" pitchFamily="34" charset="0"/>
              </a:rPr>
              <a:t>que ma mère m’avait laissé comme unique héritage</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894649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5CC8-469F-902C-0DB1-6382FB5D36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377256-3C77-5CD0-8430-D8B3C3807CD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0C7CA8D-A3AE-58A8-242F-606AD73FB9BD}"/>
              </a:ext>
            </a:extLst>
          </p:cNvPr>
          <p:cNvSpPr>
            <a:spLocks noGrp="1"/>
          </p:cNvSpPr>
          <p:nvPr>
            <p:ph idx="1"/>
          </p:nvPr>
        </p:nvSpPr>
        <p:spPr>
          <a:xfrm>
            <a:off x="838200" y="1253331"/>
            <a:ext cx="10515600" cy="4351338"/>
          </a:xfrm>
        </p:spPr>
        <p:txBody>
          <a:bodyPr/>
          <a:lstStyle/>
          <a:p>
            <a:pPr marL="0" indent="0">
              <a:buNone/>
            </a:pPr>
            <a:r>
              <a:rPr lang="fr-FR" sz="2000" dirty="0">
                <a:solidFill>
                  <a:srgbClr val="00B050"/>
                </a:solidFill>
                <a:effectLst/>
                <a:latin typeface="Times New Roman" panose="02020603050405020304" pitchFamily="18" charset="0"/>
                <a:ea typeface="Calibri" panose="020F0502020204030204" pitchFamily="34" charset="0"/>
              </a:rPr>
              <a:t>jeune</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au visage balafré</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seul visiteur de mon jardin désert</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00B050"/>
                </a:solidFill>
                <a:effectLst/>
                <a:latin typeface="Times New Roman" panose="02020603050405020304" pitchFamily="18" charset="0"/>
                <a:ea typeface="Calibri" panose="020F0502020204030204" pitchFamily="34" charset="0"/>
              </a:rPr>
              <a:t>pas du tout effrayé </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000000"/>
                </a:solidFill>
                <a:effectLst/>
                <a:latin typeface="Times New Roman" panose="02020603050405020304" pitchFamily="18" charset="0"/>
                <a:ea typeface="Calibri" panose="020F0502020204030204" pitchFamily="34" charset="0"/>
              </a:rPr>
              <a:t> </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EE0000"/>
                </a:solidFill>
                <a:effectLst/>
                <a:latin typeface="Times New Roman" panose="02020603050405020304" pitchFamily="18" charset="0"/>
                <a:ea typeface="Calibri" panose="020F0502020204030204" pitchFamily="34" charset="0"/>
              </a:rPr>
              <a:t>vieille</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EE0000"/>
                </a:solidFill>
                <a:effectLst/>
                <a:latin typeface="Times New Roman" panose="02020603050405020304" pitchFamily="18" charset="0"/>
                <a:ea typeface="Calibri" panose="020F0502020204030204" pitchFamily="34" charset="0"/>
              </a:rPr>
              <a:t>en bois vermoulu</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solidFill>
                  <a:srgbClr val="EE0000"/>
                </a:solidFill>
                <a:effectLst/>
                <a:latin typeface="Times New Roman" panose="02020603050405020304" pitchFamily="18" charset="0"/>
                <a:ea typeface="Calibri" panose="020F0502020204030204" pitchFamily="34" charset="0"/>
              </a:rPr>
              <a:t>que ma mère m’avait laissé comme unique héritage</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2351032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B3A6D0-331B-67C4-CAB9-556DC471F009}"/>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21741" y="1518874"/>
            <a:ext cx="2948517" cy="3820252"/>
          </a:xfrm>
          <a:prstGeom prst="rect">
            <a:avLst/>
          </a:prstGeom>
        </p:spPr>
      </p:pic>
    </p:spTree>
    <p:extLst>
      <p:ext uri="{BB962C8B-B14F-4D97-AF65-F5344CB8AC3E}">
        <p14:creationId xmlns:p14="http://schemas.microsoft.com/office/powerpoint/2010/main" val="2033704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E9E4E6-E3B8-A779-B2CB-991B79664D3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392EA9C-0719-9FC8-988F-0243B9900B6A}"/>
              </a:ext>
            </a:extLst>
          </p:cNvPr>
          <p:cNvSpPr>
            <a:spLocks noGrp="1"/>
          </p:cNvSpPr>
          <p:nvPr>
            <p:ph idx="1"/>
          </p:nvPr>
        </p:nvSpPr>
        <p:spPr/>
        <p:txBody>
          <a:bodyPr/>
          <a:lstStyle/>
          <a:p>
            <a:pPr marL="0" indent="0">
              <a:buNone/>
            </a:pPr>
            <a:endParaRPr lang="fr-FR" dirty="0"/>
          </a:p>
          <a:p>
            <a:pPr marL="0" indent="0">
              <a:buNone/>
            </a:pPr>
            <a:endParaRPr lang="fr-FR" dirty="0"/>
          </a:p>
        </p:txBody>
      </p:sp>
      <p:pic>
        <p:nvPicPr>
          <p:cNvPr id="11" name="Image 10">
            <a:extLst>
              <a:ext uri="{FF2B5EF4-FFF2-40B4-BE49-F238E27FC236}">
                <a16:creationId xmlns:a16="http://schemas.microsoft.com/office/drawing/2014/main" id="{4F9FA252-2E1E-4A9E-7AF6-1A2AA72A8A76}"/>
              </a:ext>
            </a:extLst>
          </p:cNvPr>
          <p:cNvPicPr>
            <a:picLocks noChangeAspect="1"/>
          </p:cNvPicPr>
          <p:nvPr/>
        </p:nvPicPr>
        <p:blipFill>
          <a:blip r:embed="rId3"/>
          <a:stretch>
            <a:fillRect/>
          </a:stretch>
        </p:blipFill>
        <p:spPr>
          <a:xfrm>
            <a:off x="686227" y="1253331"/>
            <a:ext cx="10819545" cy="4351338"/>
          </a:xfrm>
          <a:prstGeom prst="rect">
            <a:avLst/>
          </a:prstGeom>
        </p:spPr>
      </p:pic>
    </p:spTree>
    <p:extLst>
      <p:ext uri="{BB962C8B-B14F-4D97-AF65-F5344CB8AC3E}">
        <p14:creationId xmlns:p14="http://schemas.microsoft.com/office/powerpoint/2010/main" val="2344881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11486-5A9D-55D9-5D5B-5821048DAA2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CED83E3-5BBA-E671-6E96-E64C0D7AA0A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b="1" dirty="0">
                <a:solidFill>
                  <a:schemeClr val="accent2"/>
                </a:solidFill>
              </a:rPr>
              <a:t> 				As-tu bien compris ?</a:t>
            </a:r>
          </a:p>
        </p:txBody>
      </p:sp>
    </p:spTree>
    <p:extLst>
      <p:ext uri="{BB962C8B-B14F-4D97-AF65-F5344CB8AC3E}">
        <p14:creationId xmlns:p14="http://schemas.microsoft.com/office/powerpoint/2010/main" val="3438317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3F8F4A-CAD7-FA4F-C302-229D5DE9D0E6}"/>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8816FEDC-84D1-3CBB-BD66-BE50C3A9EE4F}"/>
              </a:ext>
            </a:extLst>
          </p:cNvPr>
          <p:cNvPicPr>
            <a:picLocks noGrp="1" noChangeAspect="1"/>
          </p:cNvPicPr>
          <p:nvPr>
            <p:ph idx="1"/>
          </p:nvPr>
        </p:nvPicPr>
        <p:blipFill>
          <a:blip r:embed="rId3"/>
          <a:stretch>
            <a:fillRect/>
          </a:stretch>
        </p:blipFill>
        <p:spPr>
          <a:xfrm>
            <a:off x="933338" y="1490133"/>
            <a:ext cx="10471938" cy="4686831"/>
          </a:xfrm>
        </p:spPr>
      </p:pic>
    </p:spTree>
    <p:extLst>
      <p:ext uri="{BB962C8B-B14F-4D97-AF65-F5344CB8AC3E}">
        <p14:creationId xmlns:p14="http://schemas.microsoft.com/office/powerpoint/2010/main" val="753649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906F8A-BCC2-4C04-4729-D6C54E44F1F4}"/>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33A112B4-0D5D-3400-0A10-485F20C926DF}"/>
              </a:ext>
            </a:extLst>
          </p:cNvPr>
          <p:cNvPicPr>
            <a:picLocks noGrp="1" noChangeAspect="1"/>
          </p:cNvPicPr>
          <p:nvPr>
            <p:ph idx="1"/>
          </p:nvPr>
        </p:nvPicPr>
        <p:blipFill>
          <a:blip r:embed="rId3"/>
          <a:stretch>
            <a:fillRect/>
          </a:stretch>
        </p:blipFill>
        <p:spPr>
          <a:xfrm>
            <a:off x="865383" y="1337734"/>
            <a:ext cx="10498329" cy="4652963"/>
          </a:xfrm>
        </p:spPr>
      </p:pic>
    </p:spTree>
    <p:extLst>
      <p:ext uri="{BB962C8B-B14F-4D97-AF65-F5344CB8AC3E}">
        <p14:creationId xmlns:p14="http://schemas.microsoft.com/office/powerpoint/2010/main" val="2109467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7D89F7-4585-6FD9-95E1-AEFCADFE8EC5}"/>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364B2FFE-301E-72E3-9699-70CB2D6B07E0}"/>
              </a:ext>
            </a:extLst>
          </p:cNvPr>
          <p:cNvPicPr>
            <a:picLocks noGrp="1" noChangeAspect="1"/>
          </p:cNvPicPr>
          <p:nvPr>
            <p:ph idx="1"/>
          </p:nvPr>
        </p:nvPicPr>
        <p:blipFill>
          <a:blip r:embed="rId3"/>
          <a:stretch>
            <a:fillRect/>
          </a:stretch>
        </p:blipFill>
        <p:spPr>
          <a:xfrm>
            <a:off x="901700" y="1690688"/>
            <a:ext cx="10388600" cy="4178300"/>
          </a:xfrm>
        </p:spPr>
      </p:pic>
    </p:spTree>
    <p:extLst>
      <p:ext uri="{BB962C8B-B14F-4D97-AF65-F5344CB8AC3E}">
        <p14:creationId xmlns:p14="http://schemas.microsoft.com/office/powerpoint/2010/main" val="693033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9C6295-212B-8B84-10CE-C88427D19ECE}"/>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F7711039-3CEB-7AD9-063C-733BF0F3DB34}"/>
              </a:ext>
            </a:extLst>
          </p:cNvPr>
          <p:cNvPicPr>
            <a:picLocks noGrp="1" noChangeAspect="1"/>
          </p:cNvPicPr>
          <p:nvPr>
            <p:ph idx="1"/>
          </p:nvPr>
        </p:nvPicPr>
        <p:blipFill>
          <a:blip r:embed="rId3"/>
          <a:stretch>
            <a:fillRect/>
          </a:stretch>
        </p:blipFill>
        <p:spPr>
          <a:xfrm>
            <a:off x="838200" y="1690689"/>
            <a:ext cx="10644356" cy="4450556"/>
          </a:xfrm>
        </p:spPr>
      </p:pic>
    </p:spTree>
    <p:extLst>
      <p:ext uri="{BB962C8B-B14F-4D97-AF65-F5344CB8AC3E}">
        <p14:creationId xmlns:p14="http://schemas.microsoft.com/office/powerpoint/2010/main" val="4287321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75ECCF-CC6F-E17B-6BA6-5AAB46CDC7F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C8FAC28-E99F-7F0B-9F90-907B87A779FA}"/>
              </a:ext>
            </a:extLst>
          </p:cNvPr>
          <p:cNvSpPr>
            <a:spLocks noGrp="1"/>
          </p:cNvSpPr>
          <p:nvPr>
            <p:ph idx="1"/>
          </p:nvPr>
        </p:nvSpPr>
        <p:spPr>
          <a:xfrm>
            <a:off x="838200" y="863600"/>
            <a:ext cx="10515600" cy="5313363"/>
          </a:xfrm>
        </p:spPr>
        <p:txBody>
          <a:bodyPr>
            <a:normAutofit/>
          </a:bodyPr>
          <a:lstStyle/>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3. Réécris les phrases sans les adjectifs, compléments du nom et relatives.</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a. La grosse souche du fond du jardin de mon voisin m’empêche de tondre mon adorable petit jardin.</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a:t>
            </a:r>
          </a:p>
          <a:p>
            <a:pPr marL="0" indent="0">
              <a:buNone/>
            </a:pPr>
            <a:r>
              <a:rPr lang="fr-FR" sz="900" dirty="0">
                <a:solidFill>
                  <a:srgbClr val="000000"/>
                </a:solidFill>
                <a:effectLst/>
                <a:latin typeface="Times New Roman" panose="02020603050405020304" pitchFamily="18" charset="0"/>
                <a:ea typeface="Calibri" panose="020F0502020204030204" pitchFamily="34" charset="0"/>
              </a:rPr>
              <a:t> </a:t>
            </a:r>
            <a:endParaRPr lang="fr-FR" sz="900" dirty="0">
              <a:effectLst/>
              <a:latin typeface="Times New Roman" panose="02020603050405020304" pitchFamily="18" charset="0"/>
              <a:ea typeface="Calibri" panose="020F0502020204030204" pitchFamily="34" charset="0"/>
            </a:endParaRPr>
          </a:p>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b. Cette mésange grasse qui saute d’arbre en arbre intrigue mon chien toujours inquiet.</a:t>
            </a:r>
            <a:endParaRPr lang="fr-FR" sz="1800" b="1"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a:t>
            </a:r>
          </a:p>
          <a:p>
            <a:pPr marL="0" indent="0">
              <a:buNone/>
            </a:pPr>
            <a:r>
              <a:rPr lang="fr-FR" sz="900" dirty="0">
                <a:solidFill>
                  <a:srgbClr val="000000"/>
                </a:solidFill>
                <a:effectLst/>
                <a:latin typeface="Times New Roman" panose="02020603050405020304" pitchFamily="18" charset="0"/>
                <a:ea typeface="Calibri" panose="020F0502020204030204" pitchFamily="34" charset="0"/>
              </a:rPr>
              <a:t> </a:t>
            </a:r>
            <a:endParaRPr lang="fr-FR" sz="900" dirty="0">
              <a:effectLst/>
              <a:latin typeface="Times New Roman" panose="02020603050405020304" pitchFamily="18" charset="0"/>
              <a:ea typeface="Calibri" panose="020F0502020204030204" pitchFamily="34" charset="0"/>
            </a:endParaRPr>
          </a:p>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c. Les galettes de sarrazin que me faisait ma grand-mère ressemblent aux délicieuses crêpes que nous mangeons au restaurant.</a:t>
            </a:r>
            <a:endParaRPr lang="fr-FR" sz="1800" dirty="0">
              <a:effectLst/>
              <a:latin typeface="Times New Roman" panose="02020603050405020304" pitchFamily="18" charset="0"/>
              <a:ea typeface="Calibri" panose="020F0502020204030204" pitchFamily="34" charset="0"/>
            </a:endParaRPr>
          </a:p>
          <a:p>
            <a:pPr marL="0" indent="0">
              <a:buNone/>
            </a:pPr>
            <a:r>
              <a:rPr lang="fr-FR" sz="800" b="0" dirty="0">
                <a:solidFill>
                  <a:srgbClr val="000000"/>
                </a:solidFill>
                <a:effectLst/>
                <a:latin typeface="Times New Roman" panose="02020603050405020304" pitchFamily="18" charset="0"/>
                <a:ea typeface="Calibri" panose="020F0502020204030204" pitchFamily="34" charset="0"/>
              </a:rPr>
              <a:t> </a:t>
            </a:r>
            <a:endParaRPr lang="fr-FR" sz="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a:t>
            </a:r>
          </a:p>
          <a:p>
            <a:pPr marL="0" indent="0">
              <a:buNone/>
            </a:pPr>
            <a:r>
              <a:rPr lang="fr-FR" sz="800" dirty="0">
                <a:solidFill>
                  <a:srgbClr val="000000"/>
                </a:solidFill>
                <a:effectLst/>
                <a:latin typeface="Times New Roman" panose="02020603050405020304" pitchFamily="18" charset="0"/>
                <a:ea typeface="Calibri" panose="020F0502020204030204" pitchFamily="34" charset="0"/>
              </a:rPr>
              <a:t> </a:t>
            </a:r>
            <a:endParaRPr lang="fr-FR" sz="800" dirty="0">
              <a:effectLst/>
              <a:latin typeface="Times New Roman" panose="02020603050405020304" pitchFamily="18" charset="0"/>
              <a:ea typeface="Calibri" panose="020F0502020204030204" pitchFamily="34" charset="0"/>
            </a:endParaRPr>
          </a:p>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d. Les stylos avec des paillettes colorées que j’ai trouvé dans ta chambre qui n’est d’ailleurs toujours pas rangée m’ont permis de décorer ta carte d’anniversaire.</a:t>
            </a:r>
            <a:endParaRPr lang="fr-FR" sz="1800" dirty="0">
              <a:effectLst/>
              <a:latin typeface="Times New Roman" panose="02020603050405020304" pitchFamily="18" charset="0"/>
              <a:ea typeface="Calibri" panose="020F0502020204030204" pitchFamily="34" charset="0"/>
            </a:endParaRPr>
          </a:p>
          <a:p>
            <a:pPr marL="0" indent="0">
              <a:buNone/>
            </a:pPr>
            <a:r>
              <a:rPr lang="fr-FR" sz="800" b="0" dirty="0">
                <a:solidFill>
                  <a:srgbClr val="000000"/>
                </a:solidFill>
                <a:effectLst/>
                <a:latin typeface="Times New Roman" panose="02020603050405020304" pitchFamily="18" charset="0"/>
                <a:ea typeface="Calibri" panose="020F0502020204030204" pitchFamily="34" charset="0"/>
              </a:rPr>
              <a:t> </a:t>
            </a:r>
            <a:endParaRPr lang="fr-FR" sz="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a:t>
            </a:r>
          </a:p>
          <a:p>
            <a:pPr marL="0" indent="0">
              <a:buNone/>
            </a:pPr>
            <a:endParaRPr lang="fr-FR" dirty="0"/>
          </a:p>
        </p:txBody>
      </p:sp>
    </p:spTree>
    <p:extLst>
      <p:ext uri="{BB962C8B-B14F-4D97-AF65-F5344CB8AC3E}">
        <p14:creationId xmlns:p14="http://schemas.microsoft.com/office/powerpoint/2010/main" val="2064081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DC100-5A94-DCCE-52BA-6718CA51E5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0CCE7D-F7AC-5591-848B-D71FEB4C2300}"/>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02E8076-00B5-FA29-2ED8-9C24E498680A}"/>
              </a:ext>
            </a:extLst>
          </p:cNvPr>
          <p:cNvSpPr>
            <a:spLocks noGrp="1"/>
          </p:cNvSpPr>
          <p:nvPr>
            <p:ph idx="1"/>
          </p:nvPr>
        </p:nvSpPr>
        <p:spPr>
          <a:xfrm>
            <a:off x="838200" y="863600"/>
            <a:ext cx="10515600" cy="5313363"/>
          </a:xfrm>
        </p:spPr>
        <p:txBody>
          <a:bodyPr>
            <a:normAutofit/>
          </a:bodyPr>
          <a:lstStyle/>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3. Réécris les phrases sans les adjectifs, compléments du nom et relatives.</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a. La grosse souche du fond du jardin de mon voisin m’empêche de tondre mon adorable petit jardin.</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La souche m’empêche de tondre mon jardin</a:t>
            </a:r>
            <a:r>
              <a:rPr lang="fr-FR" sz="1800" dirty="0">
                <a:effectLst/>
                <a:latin typeface="Times New Roman" panose="02020603050405020304" pitchFamily="18" charset="0"/>
                <a:ea typeface="Calibri" panose="020F0502020204030204" pitchFamily="34" charset="0"/>
              </a:rPr>
              <a:t>. …………………………………………………………….....</a:t>
            </a:r>
          </a:p>
          <a:p>
            <a:pPr marL="0" indent="0">
              <a:buNone/>
            </a:pPr>
            <a:endParaRPr lang="fr-FR" sz="800" dirty="0">
              <a:solidFill>
                <a:srgbClr val="000000"/>
              </a:solidFill>
              <a:latin typeface="Times New Roman" panose="02020603050405020304" pitchFamily="18" charset="0"/>
              <a:ea typeface="Calibri" panose="020F0502020204030204" pitchFamily="34" charset="0"/>
            </a:endParaRPr>
          </a:p>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b. Cette mésange grasse qui saute d’arbre en arbre intrigue mon chien toujours inquiet.</a:t>
            </a:r>
            <a:endParaRPr lang="fr-FR" sz="1800" b="1"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Cette mésange intrigue mon chien. </a:t>
            </a:r>
            <a:r>
              <a:rPr lang="fr-FR" sz="1800" dirty="0">
                <a:effectLst/>
                <a:latin typeface="Times New Roman" panose="02020603050405020304" pitchFamily="18" charset="0"/>
                <a:ea typeface="Calibri" panose="020F0502020204030204" pitchFamily="34" charset="0"/>
              </a:rPr>
              <a:t>……………………………………………………………………….....</a:t>
            </a:r>
          </a:p>
          <a:p>
            <a:pPr marL="0" indent="0">
              <a:buNone/>
            </a:pPr>
            <a:r>
              <a:rPr lang="fr-FR" sz="900" dirty="0">
                <a:solidFill>
                  <a:srgbClr val="000000"/>
                </a:solidFill>
                <a:effectLst/>
                <a:latin typeface="Times New Roman" panose="02020603050405020304" pitchFamily="18" charset="0"/>
                <a:ea typeface="Calibri" panose="020F0502020204030204" pitchFamily="34" charset="0"/>
              </a:rPr>
              <a:t> </a:t>
            </a:r>
            <a:endParaRPr lang="fr-FR" sz="900" dirty="0">
              <a:effectLst/>
              <a:latin typeface="Times New Roman" panose="02020603050405020304" pitchFamily="18" charset="0"/>
              <a:ea typeface="Calibri" panose="020F0502020204030204" pitchFamily="34" charset="0"/>
            </a:endParaRPr>
          </a:p>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c. Les galettes de sarrazin que me faisait ma grand-mère ressemblent aux délicieuses crêpes que nous mangeons au restaurant.</a:t>
            </a:r>
            <a:endParaRPr lang="fr-FR" sz="1800" dirty="0">
              <a:effectLst/>
              <a:latin typeface="Times New Roman" panose="02020603050405020304" pitchFamily="18" charset="0"/>
              <a:ea typeface="Calibri" panose="020F0502020204030204" pitchFamily="34" charset="0"/>
            </a:endParaRPr>
          </a:p>
          <a:p>
            <a:pPr marL="0" indent="0">
              <a:buNone/>
            </a:pPr>
            <a:r>
              <a:rPr lang="fr-FR" sz="800" b="0" dirty="0">
                <a:solidFill>
                  <a:srgbClr val="000000"/>
                </a:solidFill>
                <a:effectLst/>
                <a:latin typeface="Times New Roman" panose="02020603050405020304" pitchFamily="18" charset="0"/>
                <a:ea typeface="Calibri" panose="020F0502020204030204" pitchFamily="34" charset="0"/>
              </a:rPr>
              <a:t> </a:t>
            </a:r>
            <a:endParaRPr lang="fr-FR" sz="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Les galettes ressemblent aux crêpes.</a:t>
            </a:r>
            <a:r>
              <a:rPr lang="fr-FR" sz="1800" dirty="0">
                <a:effectLst/>
                <a:latin typeface="Times New Roman" panose="02020603050405020304" pitchFamily="18" charset="0"/>
                <a:ea typeface="Calibri" panose="020F0502020204030204" pitchFamily="34" charset="0"/>
              </a:rPr>
              <a:t> ………………………………………………………………………....</a:t>
            </a:r>
          </a:p>
          <a:p>
            <a:pPr marL="0" indent="0">
              <a:buNone/>
            </a:pPr>
            <a:r>
              <a:rPr lang="fr-FR" sz="800" dirty="0">
                <a:solidFill>
                  <a:srgbClr val="000000"/>
                </a:solidFill>
                <a:effectLst/>
                <a:latin typeface="Times New Roman" panose="02020603050405020304" pitchFamily="18" charset="0"/>
                <a:ea typeface="Calibri" panose="020F0502020204030204" pitchFamily="34" charset="0"/>
              </a:rPr>
              <a:t> </a:t>
            </a:r>
            <a:endParaRPr lang="fr-FR" sz="800" dirty="0">
              <a:effectLst/>
              <a:latin typeface="Times New Roman" panose="02020603050405020304" pitchFamily="18" charset="0"/>
              <a:ea typeface="Calibri" panose="020F0502020204030204" pitchFamily="34" charset="0"/>
            </a:endParaRPr>
          </a:p>
          <a:p>
            <a:pPr marL="0" indent="0">
              <a:buNone/>
            </a:pPr>
            <a:r>
              <a:rPr lang="fr-FR" sz="1800" b="1" dirty="0">
                <a:solidFill>
                  <a:srgbClr val="000000"/>
                </a:solidFill>
                <a:effectLst/>
                <a:latin typeface="Times New Roman" panose="02020603050405020304" pitchFamily="18" charset="0"/>
                <a:ea typeface="Calibri" panose="020F0502020204030204" pitchFamily="34" charset="0"/>
              </a:rPr>
              <a:t>d. Les stylos avec des paillettes colorées que j’ai trouvé dans ta chambre qui n’est d’ailleurs toujours pas rangée m’ont permis de décorer ta carte d’anniversaire.</a:t>
            </a:r>
            <a:endParaRPr lang="fr-FR" sz="1800" dirty="0">
              <a:effectLst/>
              <a:latin typeface="Times New Roman" panose="02020603050405020304" pitchFamily="18" charset="0"/>
              <a:ea typeface="Calibri" panose="020F0502020204030204" pitchFamily="34" charset="0"/>
            </a:endParaRPr>
          </a:p>
          <a:p>
            <a:pPr marL="0" indent="0">
              <a:buNone/>
            </a:pPr>
            <a:r>
              <a:rPr lang="fr-FR" sz="800" b="0" dirty="0">
                <a:solidFill>
                  <a:srgbClr val="000000"/>
                </a:solidFill>
                <a:effectLst/>
                <a:latin typeface="Times New Roman" panose="02020603050405020304" pitchFamily="18" charset="0"/>
                <a:ea typeface="Calibri" panose="020F0502020204030204" pitchFamily="34" charset="0"/>
              </a:rPr>
              <a:t> </a:t>
            </a:r>
            <a:endParaRPr lang="fr-FR" sz="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a:t>
            </a:r>
            <a:r>
              <a:rPr lang="fr-FR" sz="1800" dirty="0">
                <a:solidFill>
                  <a:schemeClr val="accent2"/>
                </a:solidFill>
                <a:effectLst/>
                <a:latin typeface="Times New Roman" panose="02020603050405020304" pitchFamily="18" charset="0"/>
                <a:ea typeface="Calibri" panose="020F0502020204030204" pitchFamily="34" charset="0"/>
              </a:rPr>
              <a:t>Les stylos m’ont permis de décorer ta carte. </a:t>
            </a:r>
            <a:r>
              <a:rPr lang="fr-FR" sz="1800" dirty="0">
                <a:effectLst/>
                <a:latin typeface="Times New Roman" panose="02020603050405020304" pitchFamily="18" charset="0"/>
                <a:ea typeface="Calibri" panose="020F0502020204030204" pitchFamily="34" charset="0"/>
              </a:rPr>
              <a:t>………………………………………………………………....</a:t>
            </a:r>
          </a:p>
          <a:p>
            <a:pPr marL="0" indent="0">
              <a:buNone/>
            </a:pPr>
            <a:endParaRPr lang="fr-FR" dirty="0"/>
          </a:p>
        </p:txBody>
      </p:sp>
    </p:spTree>
    <p:extLst>
      <p:ext uri="{BB962C8B-B14F-4D97-AF65-F5344CB8AC3E}">
        <p14:creationId xmlns:p14="http://schemas.microsoft.com/office/powerpoint/2010/main" val="135952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370DE0-FB69-7281-6A00-6A3FA9FDA1D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44706C7-4C47-6C83-A4E7-9FA751ECE7E9}"/>
              </a:ext>
            </a:extLst>
          </p:cNvPr>
          <p:cNvSpPr>
            <a:spLocks noGrp="1"/>
          </p:cNvSpPr>
          <p:nvPr>
            <p:ph idx="1"/>
          </p:nvPr>
        </p:nvSpPr>
        <p:spPr/>
        <p:txBody>
          <a:bodyPr>
            <a:normAutofit/>
          </a:bodyPr>
          <a:lstStyle/>
          <a:p>
            <a:pPr marL="0" indent="0">
              <a:buNone/>
            </a:pPr>
            <a:r>
              <a:rPr lang="fr-FR" sz="2000" b="1" dirty="0"/>
              <a:t>4. Dictée</a:t>
            </a:r>
          </a:p>
          <a:p>
            <a:pPr marL="0" indent="0">
              <a:buNone/>
            </a:pPr>
            <a:r>
              <a:rPr lang="fr-FR" sz="2000" dirty="0"/>
              <a:t>………………………………………………………………………………………………………………………………………………………</a:t>
            </a:r>
          </a:p>
          <a:p>
            <a:pPr marL="0" indent="0">
              <a:buNone/>
            </a:pPr>
            <a:r>
              <a:rPr lang="fr-FR" sz="2000" dirty="0"/>
              <a:t>………………………………………………………………………………………………………………………………………………………</a:t>
            </a:r>
          </a:p>
        </p:txBody>
      </p:sp>
    </p:spTree>
    <p:extLst>
      <p:ext uri="{BB962C8B-B14F-4D97-AF65-F5344CB8AC3E}">
        <p14:creationId xmlns:p14="http://schemas.microsoft.com/office/powerpoint/2010/main" val="1062104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D3B2C-8DDD-7352-3EE9-217C54E1FA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E26085-B0F8-1C3D-7821-6A2296563F9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FB32563-4E5C-9F00-88AB-4BB427E834AB}"/>
              </a:ext>
            </a:extLst>
          </p:cNvPr>
          <p:cNvSpPr>
            <a:spLocks noGrp="1"/>
          </p:cNvSpPr>
          <p:nvPr>
            <p:ph idx="1"/>
          </p:nvPr>
        </p:nvSpPr>
        <p:spPr/>
        <p:txBody>
          <a:bodyPr>
            <a:normAutofit/>
          </a:bodyPr>
          <a:lstStyle/>
          <a:p>
            <a:pPr marL="0" indent="0">
              <a:buNone/>
            </a:pPr>
            <a:r>
              <a:rPr lang="fr-FR" sz="2000" b="1" dirty="0"/>
              <a:t>4. Dictée</a:t>
            </a:r>
          </a:p>
          <a:p>
            <a:pPr marL="0" indent="0">
              <a:buNone/>
            </a:pPr>
            <a:r>
              <a:rPr lang="fr-FR" sz="2000" dirty="0"/>
              <a:t>… </a:t>
            </a:r>
            <a:r>
              <a:rPr lang="fr-FR" sz="2000" dirty="0">
                <a:solidFill>
                  <a:schemeClr val="accent2"/>
                </a:solidFill>
                <a:effectLst/>
                <a:latin typeface="Times New Roman" panose="02020603050405020304" pitchFamily="18" charset="0"/>
                <a:ea typeface="Calibri" panose="020F0502020204030204" pitchFamily="34" charset="0"/>
              </a:rPr>
              <a:t>Le poulet dore au four pendant que tu te reposes ou même que tu dors. Il fait partie de ces volailles juteuses qui dorent très bien.</a:t>
            </a:r>
            <a:r>
              <a:rPr lang="fr-FR" sz="2000" dirty="0">
                <a:solidFill>
                  <a:schemeClr val="accent2"/>
                </a:solidFill>
                <a:latin typeface="Times New Roman" panose="02020603050405020304" pitchFamily="18" charset="0"/>
                <a:ea typeface="Calibri" panose="020F0502020204030204" pitchFamily="34" charset="0"/>
              </a:rPr>
              <a:t> </a:t>
            </a:r>
            <a:r>
              <a:rPr lang="fr-FR" sz="2000" dirty="0"/>
              <a:t>…………………………………………………………………………………………………………</a:t>
            </a:r>
          </a:p>
          <a:p>
            <a:pPr marL="0" indent="0">
              <a:buNone/>
            </a:pPr>
            <a:endParaRPr lang="fr-FR" sz="2000" dirty="0"/>
          </a:p>
        </p:txBody>
      </p:sp>
    </p:spTree>
    <p:extLst>
      <p:ext uri="{BB962C8B-B14F-4D97-AF65-F5344CB8AC3E}">
        <p14:creationId xmlns:p14="http://schemas.microsoft.com/office/powerpoint/2010/main" val="287542190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1482</TotalTime>
  <Words>2907</Words>
  <Application>Microsoft Macintosh PowerPoint</Application>
  <PresentationFormat>Grand écran</PresentationFormat>
  <Paragraphs>317</Paragraphs>
  <Slides>29</Slides>
  <Notes>29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29</vt:i4>
      </vt:variant>
    </vt:vector>
  </HeadingPairs>
  <TitlesOfParts>
    <vt:vector size="34" baseType="lpstr">
      <vt:lpstr>Arial</vt:lpstr>
      <vt:lpstr>Calibri</vt:lpstr>
      <vt:lpstr>Calibri Light</vt:lpstr>
      <vt:lpstr>Times New Roman</vt:lpstr>
      <vt:lpstr>Thème Office</vt:lpstr>
      <vt:lpstr>Faire maigrir une phrase pour mieux la comprendre</vt:lpstr>
      <vt:lpstr> </vt:lpstr>
      <vt:lpstr> </vt:lpstr>
      <vt:lpstr> </vt:lpstr>
      <vt:lpstr> </vt:lpstr>
      <vt:lpstr>Présentation PowerPoint</vt:lpstr>
      <vt:lpstr>Présentation PowerPoint</vt:lpstr>
      <vt:lpstr>Présentation PowerPoint</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Présentation PowerPoint</vt:lpstr>
      <vt:lpstr> </vt:lpstr>
      <vt:lpstr>Présentation PowerPoint</vt:lpstr>
      <vt:lpstr> </vt:lpstr>
      <vt:lpstr> </vt:lpstr>
      <vt:lpstr> </vt:lpstr>
      <vt:lpstr> </vt:lpstr>
      <vt:lpstr> </vt:lpstr>
      <vt:lpstr> </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15</cp:revision>
  <cp:lastPrinted>2026-03-23T15:18:29Z</cp:lastPrinted>
  <dcterms:created xsi:type="dcterms:W3CDTF">2026-03-22T14:27:47Z</dcterms:created>
  <dcterms:modified xsi:type="dcterms:W3CDTF">2026-03-23T15:18:39Z</dcterms:modified>
</cp:coreProperties>
</file>