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1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65" r:id="rId15"/>
    <p:sldId id="274" r:id="rId16"/>
    <p:sldId id="275" r:id="rId17"/>
    <p:sldId id="264" r:id="rId18"/>
    <p:sldId id="277" r:id="rId19"/>
    <p:sldId id="263" r:id="rId20"/>
    <p:sldId id="262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5" r:id="rId31"/>
    <p:sldId id="288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61"/>
    <p:restoredTop sz="69182"/>
  </p:normalViewPr>
  <p:slideViewPr>
    <p:cSldViewPr snapToGrid="0">
      <p:cViewPr varScale="1">
        <p:scale>
          <a:sx n="74" d="100"/>
          <a:sy n="74" d="100"/>
        </p:scale>
        <p:origin x="13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A920B-2BCE-AF4F-8CA3-8449C4A92CD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DB195-49AA-6749-AE1F-F532951EE3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078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9%91%CC%83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A%92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A%92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LETTRES ET MOTS PARTICULIERS –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Valeurs de la lettre -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Leçon 8 : À quoi sert la lettre -</a:t>
            </a:r>
            <a:r>
              <a:rPr lang="fr-FR" sz="1200" b="1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7498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PHASE 1 – Enrôlement</a:t>
            </a:r>
          </a:p>
          <a:p>
            <a:pPr algn="just"/>
            <a:endParaRPr lang="fr-FR" sz="1200" b="0" dirty="0">
              <a:solidFill>
                <a:schemeClr val="tx1"/>
              </a:solidFill>
              <a:effectLst/>
              <a:latin typeface="+mn-lt"/>
              <a:ea typeface="+mn-ea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À quoi sert une lettre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Réponses possibles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Une lettre, seule ou avec d’autres, sert à noter un son.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Certaines lettres sont muettes et joue un rôle grammatical.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des exemples :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Exemples possibles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seule, le son [a]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b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avec d’autres lettres [o]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u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u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[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 tooltip="API ɑ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ɑ̃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ch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ng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du pluriel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des chant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La classe va vérifier tout cela à propos d’une lettre particulière. »</a:t>
            </a: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747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2 – Complètement -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Constitution du corpus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Distribuer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le texte amputé de la lettre -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(cf.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Fiche photocopiable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 et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donner la consigne 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« Ajoutez les lettres qui manquent. Cherchez pourquoi cette lettre manque, à quoi elle sert.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13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8C8D8-A4D6-DC4C-8B18-6F52CF83B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850A592-CAA4-F59B-EADC-21B47F3420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7E9095-A375-D603-D632-7D95BAE3F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Quelle(s) lettre(s) 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avai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(en)t été supprimée(s)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C’est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avec ou sans accent.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Et à quoi sert cette lettre ? Est-ce qu’elle note un son ? Est-ce qu’elle est parfois muette ? À quoi sert-elle quand elle est muette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Parfois elle note un son, parfois elle marque le féminin,…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On va regarder ça précisément. On va regarder quelles sont les différentes valeurs de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EF68FD-AFA2-CEC1-618E-32E1A3F256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82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tx1"/>
                </a:solidFill>
              </a:rPr>
              <a:t>PHASE 3 – Observation et classement – Identification des valeurs sonores et grammaticales de base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tx1"/>
                </a:solidFill>
              </a:rPr>
              <a:t>Distribuer</a:t>
            </a:r>
            <a:r>
              <a:rPr lang="fr-FR" dirty="0">
                <a:solidFill>
                  <a:schemeClr val="tx1"/>
                </a:solidFill>
              </a:rPr>
              <a:t> le tableau (cf. </a:t>
            </a:r>
            <a:r>
              <a:rPr lang="fr-FR" i="1" dirty="0">
                <a:solidFill>
                  <a:schemeClr val="tx1"/>
                </a:solidFill>
              </a:rPr>
              <a:t>Fiche photocopiable</a:t>
            </a:r>
            <a:r>
              <a:rPr lang="fr-FR" dirty="0">
                <a:solidFill>
                  <a:schemeClr val="tx1"/>
                </a:solidFill>
              </a:rPr>
              <a:t>) et </a:t>
            </a:r>
            <a:r>
              <a:rPr lang="fr-FR" b="1" dirty="0">
                <a:solidFill>
                  <a:schemeClr val="tx1"/>
                </a:solidFill>
              </a:rPr>
              <a:t>annoncer</a:t>
            </a:r>
            <a:r>
              <a:rPr lang="fr-FR" dirty="0">
                <a:solidFill>
                  <a:schemeClr val="tx1"/>
                </a:solidFill>
              </a:rPr>
              <a:t> : « Nous allons placer ces mots tous ensemble dans le tableau. Vous les recopierez dans votre tableau en entourant la lettre qui justifie comment on l’aura rangé. 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tx1"/>
                </a:solidFill>
              </a:rPr>
              <a:t>Lire</a:t>
            </a:r>
            <a:r>
              <a:rPr lang="fr-FR" dirty="0">
                <a:solidFill>
                  <a:schemeClr val="tx1"/>
                </a:solidFill>
              </a:rPr>
              <a:t> les intitulés du tableau.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00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8DED5-0405-B72D-EC00-2384E4482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835D3F-505A-7307-D631-54541484F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E6B720-D015-81FD-546C-C4FFCECCA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Où va-t-on placer le mot ‘retrouvé’ ? Pourquoi ? Attention : il faut le placer deux fois… »</a:t>
            </a:r>
          </a:p>
          <a:p>
            <a:pPr algn="just"/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trouvé : on entend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sans accent, il appartient au mot.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retrouv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retrouvé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 participe passé qui marche avec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 a retrouvé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– ça fait un passé composé.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une marque de participe passé.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545704-AB85-A3E2-CA86-061E5A01E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539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21A38-1D27-68F7-49FE-532F8AA25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4C8C0A-79BF-2ED9-C266-DF36F14383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E596EE-47CA-F00C-A3A9-1E14BE236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Où va-t-on placer le mot ‘étaient’ ? Pourquoi ? Attention : il faut le placer deux fois… »</a:t>
            </a:r>
          </a:p>
          <a:p>
            <a:pPr algn="just"/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taient : on entend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avec un accent, il appartient au mot.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étai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nt :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fait partie de la marque de personne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-ent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(P6). On ne l’entend pas, il n’a qu’un rôle grammatical.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A37432-71B1-8120-4C6D-FDB61C49F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041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D47E9-EE5C-F08D-6782-8D58F3731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B76D2A-4443-BE51-A6DD-307FB1979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6BA405-F793-D0A6-761B-3A005A1DC4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Faire remarquer :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« La marque de la personne 6, c’est –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ent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pas le –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tout seul. Voilà pourquoi, j’ai mis –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ent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en rouge, pas seulement le –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 »</a:t>
            </a:r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Où va-t-on placer le mot ‘blessées’ ? Pourquoi ? Attention : il faut le placer trois fois… »</a:t>
            </a:r>
          </a:p>
          <a:p>
            <a:pPr algn="just"/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bl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ssées : on entend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sans accent, il appartient au mot.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bless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es : on entend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avec un accent, il appartient au mot.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blessé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: on n’entend pas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une marque de féminin, il n’a qu’un rôle grammatical.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C00ABB-F0C3-370B-B834-2AD5533A5F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462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77B57-A440-3DC4-7DDB-178EBEA6D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FEAFD28-F951-CE5E-AA15-85125D539A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60B20B-0DE0-3622-9CCC-1A7053A25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Où va-t-on placer le mot ‘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regarde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’ ? Pourquoi ? Attention : il faut le placer deux fois… »</a:t>
            </a:r>
          </a:p>
          <a:p>
            <a:pPr algn="just"/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garde : on entend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sans accent, il appartient au mot.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regard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on n’entend pas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il fait sonner la consonne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c’est une marque de personne (personne 3).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9747FA-3423-6544-6163-7259F4C572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7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E7AE6-9CD7-DEF4-FED5-8B0DCDAD4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863355-3C78-EB53-0C12-01B7DAC370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1996A3-2288-9162-33E6-1DB7D42DC9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Où va-t-on placer le mot ‘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bien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’ ? Pourquoi ? »</a:t>
            </a:r>
          </a:p>
          <a:p>
            <a:pPr algn="just"/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 entend le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avec d’autres lettres, avec le -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il fait [</a:t>
            </a:r>
            <a:r>
              <a:rPr lang="fr-FR" sz="1200" kern="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ɛ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̃]. Ces lettres seront aussi colorées : en.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4EA9E2-2B5C-1E64-5419-635D051798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41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CDAC0-5F63-48E7-AFF3-4820A6226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069482-ADFE-392D-CD73-9F51CB89B5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20C4C3-552C-ABF6-95E4-83ACBEC52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Où va-t-on placer le mot ‘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nettoyer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’ ? Pourquoi ? Attention : il faut le placer deux fois… »</a:t>
            </a:r>
          </a:p>
          <a:p>
            <a:pPr algn="just"/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ttoyer : on entend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sans accent, il appartient au mot.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nettoy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 : on entend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avec d’autres lettres, avec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il fait [e]. Ces lettres seront aussi colorées : er. C’est une marque de l’infinitif.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F3533B-85E9-5FB7-F41A-1588621313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032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1DB34-6193-1EA3-5E4F-DEB4C319F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11FB74-3B09-0FA2-6978-17E8C5184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9AC3FB-CD55-D9CA-9071-90C23A7BC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Où va-t-on placer le mot ‘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est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’ ? Pourquoi ? »</a:t>
            </a:r>
          </a:p>
          <a:p>
            <a:pPr algn="just"/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 entend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avec d’autres lettres, avec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il fait [e]. Ces lettres seront aussi colorées : 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76A3E2-882E-A0EA-4F7F-A76CBF998D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3166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62A56-9955-5596-F7FD-DFF01A34F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7BBD97-A937-408C-5434-188B2AB677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47D35F-3CF8-F818-8D5B-C74210980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Où va-t-on placer le mot ‘prise’ ? Pourquoi ? »</a:t>
            </a:r>
          </a:p>
          <a:p>
            <a:pPr algn="just"/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C’est le participe passé du passé composé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ont prise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mais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marque seulement le féminin pour indiquer que ça va avec un nom féminin,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l’otarie.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Il fait sonner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de la fin du participe.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3BB3FF-CC19-B106-FDEB-2A93CC08EE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554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DE89B-DDE0-6D78-7F74-D3E59D343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CA4310-2CD4-08CB-48AA-5A20524DAF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E35BEB-3851-0CA0-6CDE-C1073CEC89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PHASE 4 – </a:t>
            </a:r>
            <a:r>
              <a:rPr lang="fr-FR" sz="1200" b="1" i="1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Calibri" panose="020F0502020204030204" pitchFamily="34" charset="0"/>
              </a:rPr>
              <a:t>Classement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– Identification de valeurs plus complexes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endParaRPr lang="fr-FR" sz="1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Où va-t-on placer le mot ‘nageoires’ ? Pourquoi ? »</a:t>
            </a:r>
          </a:p>
          <a:p>
            <a:pPr algn="just"/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fait que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g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se prononce [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 tooltip="API 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ʒ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].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62CC90-75EB-13D4-84BD-FC50CD03A9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57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  « Pourquoi est-ce que le nom de l’oiseau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geai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ne se prononce pas comme l’adverbe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gaiment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Parce qu’il y a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après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g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732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Rappeler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Les lettres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et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g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se prononcent souvent [k] et [g]. Mais les voyelles [i] et [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ø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] ont le pouvoir de transformer leur prononciation.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a ainsi un pouvoir sur la consonne qui précède, non pas pour la faire sonner mais pour changer sa prononciation.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3995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6F99F-1182-6292-DF8B-9791745E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44F35E-8513-FF83-457B-1E0DBA06DD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9C4CAA-5729-C6D4-A5B4-8EA949503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B6BC1E-0EFF-25C3-C47B-FF58C92B46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457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Pourquoi, à votre avis, j’affiche ces listes de mots 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Parce que ces mots qui se terminent de la même façon.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otarie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se termine avec 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c’est une terminaison fréquente pour les prénoms de filles, les pays et pour d’autres encore.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plaie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se termine par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aie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c’est une terminaison fréquente pour les noms de plantation d’arbres et pour d’autres mots encore.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vétérinaire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se termine par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aire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c’est une terminaison fréquente pour les noms de métiers et pour d’autres mots encore. »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Ajouter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 : « On n’entend pas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on ne sait pas à quoi elle sert. Ici, elle fait simplement partie de terminaisons fréquentes en français.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6315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DDE8E-3A51-29B3-931F-DFA509CE0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2763EC-0B18-B6C5-6FDD-B6ABFEA4A6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9946F56-99D6-5EB3-7705-6E4C6226AC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PHASE 5 – Mise en œuvre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Donner la consigne 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« Classez ces mots dans le tableau.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Laisser quelques minutes aux élèves avant d’afficher le résultat attendu.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750899-ADBB-87B1-04BF-A8A7F56756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3464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272CA-3576-8DC9-B75B-A4E56B8E1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F67F30-FB5D-E115-43DE-1F5FB8428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45AAF3-2CE5-8242-1DF0-D95F0A3A6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49139E-64E7-4ABF-CEDA-68526CD11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940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Reformuler avec les élèves 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ce que l’on a appris / revu.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 a revu le rôle de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quand elle est muette : marque du féminin pour les adjectifs ou les participes ; en conjugaison, marque de la personne.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 a revu que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peut noter des sons, avec ou sans accent, seule ou avec d’autres lettres, en conjugaison, avec un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pour marquer l’infinitif.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La lettre -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avec un accent aigu est une marque du participe.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 a revu que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fait sonner la consonne qui précède, et qu’elle fait que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-g-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se prononce [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 tooltip="API 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ʒ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].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Enfin, on a appris que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se retrouve à la fin de plusieurs terminaisons fréquentes.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07393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8B268-31B3-8B1A-074C-DC168F921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81D923-7CCD-D88E-50F0-C299AC8B0C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8A4D0A9-7DF6-2F1D-2409-6EFA7DFBC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Trace écrite à valeur collective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3FFF71-D461-81A8-DA7F-100ACC61A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26585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9952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75162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Aristobule a raison :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dictée 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est bien un nom féminin (désigne une chose, est précédé du déterminant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une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). </a:t>
            </a:r>
          </a:p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Là où Aristobule se trompe, c’est que le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ne marque pas ici le féminin, ce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fait partie du mot.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</a:t>
            </a:r>
            <a:r>
              <a:rPr lang="fr-FR" sz="1200" i="1" kern="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ée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est une terminaison que l’on rencontre parfois comme dans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un lycée, un musée, une entrée, une allée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 Cette terminaison concerne aussi bien des noms masculins que des noms féminins. Un nom est soit masculin soit féminin, mais il ne reçoit pas la marque du féminin.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4322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40411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8935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816E1-2CC2-81F8-74DF-2E4122F17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942778-89D2-9ED4-74BC-C8D995383D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6BE6EBE-EB5C-0DA6-0BCA-CFBB29FD9A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5FE418-C9B2-86DC-4D8D-A77AC5192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96640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B6F52-5086-839C-ACB8-C929E34C6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2CB589-89AA-B1DF-9A98-6109E1B8BB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E1F540-C462-25E9-1181-D77B6CF81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6481C4-7335-6F1E-93C6-6EEDCA8B37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1430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Sa bande d’amis retrouve ses mauvaises habitudes. Je les déteste pour ça. Je sors alors rapidement de la maison.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accord dans le GN (D/A/N), absence de déterminant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d’amis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accord S/V, rupteurs entre S/V (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Cdn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pronom)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verbes avec disparition consonne à l’oral et à l’écrit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verbes en -e, verbes en -s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présent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ses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élision 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9116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143BA-12A7-68BF-C1CA-23ABBCFDF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E438DA-AE59-BE86-6CF2-FDAF124EE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EFF17D-29AB-4104-D6C2-E4F518A55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accord dans le GN (D/A/N), absence de déterminant 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d’amis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accord S/V, rupteurs entre S/V (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Cdn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pronom)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verbes avec disparition consonne à l’oral et à l’écrit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verbes en -e, verbes en -s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présent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ses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 élision  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0CFA1C-3CB0-E158-E41F-671553A371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DB195-49AA-6749-AE1F-F532951EE323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869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18A187-3E78-7344-8522-AF7A66746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6BAA76-7847-D2CB-F4A0-E14B33E1D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724F71-A4D2-BD0B-A790-A4C477196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436913-B3AF-F9A8-04CE-F5D94FE57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1B7856-112A-869C-E688-267C64E88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995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361529-66EC-4D2A-EB8A-D8E14CA88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760FF6-F0F8-EBED-7C4D-30461D39A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18BCDA-E389-8E80-CD0C-4DFB0B8C3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60E855-B620-DB5B-CEB7-9006B9EAF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BB5799-E8AD-0F3B-6E64-B1D7713BC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84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984FB1-B1B8-D59D-864B-60392FB2F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7D0A98-C4EB-37C7-75E5-283F87E02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9B6D19-459B-316F-47CD-D744ABEA2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FA3515-FBCD-4AD9-C9F5-F87E3DAA1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89BFE9-FFFC-C865-1DBF-6C7D0384A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672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D1177-8ADB-09E5-67C9-DDA3A3B33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DB0DCD-7A93-DB95-B9E9-93E721DC99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9ADEF8-73AE-1614-C9CD-0D6D25FB5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124A45-6D7C-3A5A-575A-D2A4981B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BA0641-7191-57B9-863F-01DEA3F8F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7FA2B6-EA3A-1879-F8DC-78707033C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661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C8B21C-A4C4-61FC-4AD2-C01B5423B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9A3B46-D0A1-A54F-3472-A3B5FAA73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B95BF1-3778-235D-33DA-8B8B0FC18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7F88B8-CD6E-E908-BF82-AAD10DB6A4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1FCC6C9-DCA0-0A90-7BB0-5ACE45224B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84DE13A-764D-5BD1-9436-032B2D85C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0C2A99F-BED4-9FBD-25ED-3D6D5B85E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E2198BD-B454-A2DF-9A04-E1E42A890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136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F732ED-D721-3A39-F750-4C059AAA6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7431713-8D11-7DB0-FAC6-885D79713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15CC83-3C83-7C73-6711-1AF5396BA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9BDBF95-B1E1-EF3B-7AAC-8200410F1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399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2F27C8F-D488-5FE1-7283-EEB4B660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CF51C2D-75F7-C14C-67BA-5FCEB4F0C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19881B-6E91-6D34-CF03-3E0EF2E25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66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E3A0E1-C2C2-452A-ADB3-96A6D4BFD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35A529-1F6D-D3CE-C0F1-95EC0406A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7DFB5B-772C-341B-613D-506EBE832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F805BB-4A45-4556-7C41-BEB579378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1FCF4B-D253-F868-A16E-58D3956DF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FD2A6A-82D4-BBD0-6D7C-288D01BF0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509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6D2718-0904-54A6-5703-0A0F39A8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A939D0-D347-354E-0F2F-359CC00FDC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E252C70-6274-DF60-6726-C00C2E516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02EB72-9859-7EA0-759E-E918690B0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B9C8D9-01D8-18DC-4660-C41647805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DA03C0-7FCD-F58B-6C26-C5FD3E562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850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7C17DC-236A-5D88-CCE2-FE19B2C3E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4724A77-72D2-8AB8-4263-39CBFF8C1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CDA8C2-F9D3-870E-EB0F-96EA9976E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134FFF-4EB7-B1F2-D7F7-ABDC7CD23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CB5E60-00E6-3C59-3771-97B104990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43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B6E9ADF-F227-3480-5B19-1044D662FF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74449B7-5316-C9B8-7702-CCC6B7E278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296AB7-8F09-54B3-4A10-7829E8AD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7C5B76-8F92-F10A-6089-F8847EE77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FEDE32-02A9-2765-CE2A-F660DE1FD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022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3CE742B-7D18-554B-1E08-152FE6289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52820F-50CD-A65A-06EF-57107F8F6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827710-748C-E79F-C71C-5AE983637C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3F3A2-6742-9445-B33D-A55B346A6733}" type="datetimeFigureOut">
              <a:rPr lang="fr-FR" smtClean="0"/>
              <a:t>09/03/2026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EBCBA5-2665-6A9D-1785-F57623CDBF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19E888-1691-A202-5551-A3C24FBC1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996A7-CDFC-8048-8D2E-081B1D7F5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397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A%92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A%92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A%92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A%92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A%92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A%92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63046D-AAD0-2B8B-FEFD-6C0A12401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969190"/>
          </a:xfrm>
        </p:spPr>
        <p:txBody>
          <a:bodyPr/>
          <a:lstStyle/>
          <a:p>
            <a:br>
              <a:rPr lang="fr-FR" dirty="0"/>
            </a:br>
            <a:r>
              <a:rPr lang="fr-FR" dirty="0"/>
              <a:t>Collecte de -</a:t>
            </a:r>
            <a:r>
              <a:rPr lang="fr-FR" i="1" dirty="0"/>
              <a:t>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71DD7C-7201-35ED-73B1-9782C6075B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337277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215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38C68F-D458-07EB-6EAB-DF23346CC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713" y="1077405"/>
            <a:ext cx="1550504" cy="459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40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591DC6-E424-E590-1A8A-0177F900C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6C5D92-9B62-B849-1D86-522E5F49F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8312" y="1825625"/>
            <a:ext cx="8448261" cy="4351338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  a  r-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trouv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l’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otari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-. 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Mais  s-s  nag-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oir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-s 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étai-nt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bl-ss--s.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 R-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gard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bi-n.  Ça  n-  s-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mbl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pas  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-ct-,  dit  l-  v-t-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rinair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à  son  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p-tit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-l-v-. J-  vais  n-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ttoy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-r  l-s  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plai-s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.  On  v-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rra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si  c’-st  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d-s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p-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urs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qui  l’ont  pris-  dans  l-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urs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fil-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ts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 »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L-  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stagiair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d-pos-  d-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licat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-m-nt la b-t-.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0173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7DB9A-44AD-0FC6-9B44-CFF76903D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C89A4F-0C62-F6D2-AD84-A84C713BB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861EDA-281E-3B19-2A10-A77F2D258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8312" y="1825625"/>
            <a:ext cx="8448261" cy="4351338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  a  r-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trouv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l’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otari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-. 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Mais  s-s  nag-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oir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-s 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étai-nt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bl-ss--s.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 R-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gard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bi-n.  Ça  n-  s-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mbl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pas  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-ct-,  dit  l-  v-t-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rinair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à  son  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p-tit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-l-v-. J-  vais  n-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ttoy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-r  l-s  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plai-s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.  On  v-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rra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si  c’-st  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d-s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p-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urs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qui  l’ont  pris-  dans  l-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urs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fil-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ts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 »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L-  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stagiair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 d-pos-  d-</a:t>
            </a:r>
            <a:r>
              <a:rPr lang="fr-F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licat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-m-nt la b-t-.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91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F6C8D4-CCE2-3810-D9C4-EA3DFA49F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B64626B-DDDE-7F61-F4FF-DAF2222849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1019730"/>
              </p:ext>
            </p:extLst>
          </p:nvPr>
        </p:nvGraphicFramePr>
        <p:xfrm>
          <a:off x="635745" y="522777"/>
          <a:ext cx="10581088" cy="4889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1094396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76267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pPr algn="ctr"/>
                      <a:r>
                        <a:rPr lang="fr-FR" sz="16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avec accent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9706CB2C-63C5-01DC-36CB-91947FBA64C8}"/>
              </a:ext>
            </a:extLst>
          </p:cNvPr>
          <p:cNvSpPr txBox="1"/>
          <p:nvPr/>
        </p:nvSpPr>
        <p:spPr>
          <a:xfrm>
            <a:off x="749300" y="5753100"/>
            <a:ext cx="5676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trouv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tai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nt, bl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ss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s, r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gard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bi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n, n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ttoy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r, 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st, pris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482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3B46B-3B92-C613-1300-075660A36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297C09-C55D-8646-D790-BBA7917A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1AB61E5-C26A-BDE6-8F7B-3AE07396472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35745" y="522777"/>
          <a:ext cx="10581088" cy="4889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1094396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76267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pPr algn="ctr"/>
                      <a:r>
                        <a:rPr lang="fr-FR" sz="16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avec accent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C77715D6-0593-076A-F000-3E173D01E1FC}"/>
              </a:ext>
            </a:extLst>
          </p:cNvPr>
          <p:cNvSpPr txBox="1"/>
          <p:nvPr/>
        </p:nvSpPr>
        <p:spPr>
          <a:xfrm>
            <a:off x="749300" y="57531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trouv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455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71053-990F-F199-C7E1-A5DF9C602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26918C-D00D-3C9A-3752-D6CF02E67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453A506-9E76-439D-65DA-040B865012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3226873"/>
              </p:ext>
            </p:extLst>
          </p:nvPr>
        </p:nvGraphicFramePr>
        <p:xfrm>
          <a:off x="635745" y="522777"/>
          <a:ext cx="10581088" cy="4889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1094396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76267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avec accent</a:t>
                      </a:r>
                      <a:endParaRPr lang="fr-FR" dirty="0">
                        <a:latin typeface="+mn-lt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. 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é.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BDA49BA9-65B4-908A-2DE8-1B7BED29F484}"/>
              </a:ext>
            </a:extLst>
          </p:cNvPr>
          <p:cNvSpPr txBox="1"/>
          <p:nvPr/>
        </p:nvSpPr>
        <p:spPr>
          <a:xfrm>
            <a:off x="749300" y="575310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tai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</a:t>
            </a:r>
          </a:p>
        </p:txBody>
      </p:sp>
    </p:spTree>
    <p:extLst>
      <p:ext uri="{BB962C8B-B14F-4D97-AF65-F5344CB8AC3E}">
        <p14:creationId xmlns:p14="http://schemas.microsoft.com/office/powerpoint/2010/main" val="224175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7D4E0-2778-964A-45A2-7325CF96B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E4B799-D0A1-3106-A19F-9274CE7B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F84D9CE-062B-B3D3-63A4-2EC124E563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2139376"/>
              </p:ext>
            </p:extLst>
          </p:nvPr>
        </p:nvGraphicFramePr>
        <p:xfrm>
          <a:off x="635745" y="522777"/>
          <a:ext cx="10581088" cy="4889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1094396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76267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avec accent</a:t>
                      </a:r>
                      <a:endParaRPr lang="fr-FR" dirty="0">
                        <a:latin typeface="+mn-lt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. 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é.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1AD0634B-8DC9-D477-D51F-1183918829BB}"/>
              </a:ext>
            </a:extLst>
          </p:cNvPr>
          <p:cNvSpPr txBox="1"/>
          <p:nvPr/>
        </p:nvSpPr>
        <p:spPr>
          <a:xfrm>
            <a:off x="749300" y="575310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bl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ss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044936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921D8-BDD0-90BF-9F17-7B1438E03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56747D-B40D-C9B5-83CE-5988BFD93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1244182-8B16-03E3-C770-278DFE6D10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7538462"/>
              </p:ext>
            </p:extLst>
          </p:nvPr>
        </p:nvGraphicFramePr>
        <p:xfrm>
          <a:off x="635745" y="522777"/>
          <a:ext cx="10581088" cy="4889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1094396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76267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avec accent</a:t>
                      </a:r>
                      <a:endParaRPr lang="fr-FR" dirty="0">
                        <a:latin typeface="+mn-lt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. 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é.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AE80C644-FBF7-109F-7AED-9B743E8AA3E1}"/>
              </a:ext>
            </a:extLst>
          </p:cNvPr>
          <p:cNvSpPr txBox="1"/>
          <p:nvPr/>
        </p:nvSpPr>
        <p:spPr>
          <a:xfrm>
            <a:off x="749300" y="5753100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gard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093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286DC-E763-8A4E-0F8D-AB270880C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A70749-7EDF-39C1-FEF3-841907F20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52623DB-0304-B37E-98B9-3A8489714C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1144863"/>
              </p:ext>
            </p:extLst>
          </p:nvPr>
        </p:nvGraphicFramePr>
        <p:xfrm>
          <a:off x="635745" y="522777"/>
          <a:ext cx="10581088" cy="4889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1094396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76267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avec accent</a:t>
                      </a:r>
                      <a:endParaRPr lang="fr-FR" dirty="0">
                        <a:latin typeface="+mn-lt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. 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gard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gard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é.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D24B728B-1663-5D9D-E0B0-28B40F9C8B77}"/>
              </a:ext>
            </a:extLst>
          </p:cNvPr>
          <p:cNvSpPr txBox="1"/>
          <p:nvPr/>
        </p:nvSpPr>
        <p:spPr>
          <a:xfrm>
            <a:off x="749300" y="5753100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bi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 </a:t>
            </a:r>
          </a:p>
        </p:txBody>
      </p:sp>
    </p:spTree>
    <p:extLst>
      <p:ext uri="{BB962C8B-B14F-4D97-AF65-F5344CB8AC3E}">
        <p14:creationId xmlns:p14="http://schemas.microsoft.com/office/powerpoint/2010/main" val="1615933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0A979-3D72-8620-789F-AB3498D58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CBA15D-CCEB-CA0B-F279-1ADCD43C6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50B5091-5A36-8AFF-7B3A-E9D85BE175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5474207"/>
              </p:ext>
            </p:extLst>
          </p:nvPr>
        </p:nvGraphicFramePr>
        <p:xfrm>
          <a:off x="635745" y="522777"/>
          <a:ext cx="10581088" cy="4889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1094396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76267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avec accent</a:t>
                      </a:r>
                      <a:endParaRPr lang="fr-FR" dirty="0">
                        <a:latin typeface="+mn-lt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. 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gard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</a:p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bi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</a:t>
                      </a:r>
                      <a:endParaRPr lang="fr-FR" sz="16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gard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é.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04B76295-81BC-206B-EC54-154FA3C91FD9}"/>
              </a:ext>
            </a:extLst>
          </p:cNvPr>
          <p:cNvSpPr txBox="1"/>
          <p:nvPr/>
        </p:nvSpPr>
        <p:spPr>
          <a:xfrm>
            <a:off x="749300" y="5753100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ttoy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 </a:t>
            </a:r>
          </a:p>
        </p:txBody>
      </p:sp>
    </p:spTree>
    <p:extLst>
      <p:ext uri="{BB962C8B-B14F-4D97-AF65-F5344CB8AC3E}">
        <p14:creationId xmlns:p14="http://schemas.microsoft.com/office/powerpoint/2010/main" val="371409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D5BF8-9DCD-DB13-8058-797DEB477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F51339-9523-09FB-4075-80E84F2A5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44302CF-8240-AA09-AA6D-947AE4C802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89276"/>
              </p:ext>
            </p:extLst>
          </p:nvPr>
        </p:nvGraphicFramePr>
        <p:xfrm>
          <a:off x="635745" y="522777"/>
          <a:ext cx="10581088" cy="4889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1094396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76267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avec accent</a:t>
                      </a:r>
                      <a:endParaRPr lang="fr-FR" dirty="0">
                        <a:latin typeface="+mn-lt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. 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gard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ttoy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bi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</a:t>
                      </a:r>
                      <a:endParaRPr lang="fr-FR" sz="16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gard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é.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ttoy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62B4D70F-064E-AC24-6B4C-8AFE6DE717F7}"/>
              </a:ext>
            </a:extLst>
          </p:cNvPr>
          <p:cNvSpPr txBox="1"/>
          <p:nvPr/>
        </p:nvSpPr>
        <p:spPr>
          <a:xfrm>
            <a:off x="749300" y="5753100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 </a:t>
            </a:r>
          </a:p>
        </p:txBody>
      </p:sp>
    </p:spTree>
    <p:extLst>
      <p:ext uri="{BB962C8B-B14F-4D97-AF65-F5344CB8AC3E}">
        <p14:creationId xmlns:p14="http://schemas.microsoft.com/office/powerpoint/2010/main" val="1388433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C6BA9-8C32-D5A6-6EA7-08B1F7398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51C71-B23B-675D-5E9A-88133915E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D024FA1-9745-55F1-85F6-D21C4B25AD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8616915"/>
              </p:ext>
            </p:extLst>
          </p:nvPr>
        </p:nvGraphicFramePr>
        <p:xfrm>
          <a:off x="635745" y="522777"/>
          <a:ext cx="10581088" cy="4889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1094396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76267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r>
                        <a:rPr lang="fr-FR" sz="1600" dirty="0">
                          <a:latin typeface="+mn-lt"/>
                        </a:rPr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latin typeface="+mn-lt"/>
                      </a:endParaRPr>
                    </a:p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avec accent</a:t>
                      </a:r>
                      <a:endParaRPr lang="fr-FR" dirty="0">
                        <a:latin typeface="+mn-lt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. 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gard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ttoy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</a:p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bi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</a:t>
                      </a:r>
                    </a:p>
                    <a:p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</a:t>
                      </a:r>
                      <a:endParaRPr lang="fr-FR" sz="16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bl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ss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</a:t>
                      </a:r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gard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tai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nt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trouv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é. 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+mn-lt"/>
                        </a:rPr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ttoy</a:t>
                      </a:r>
                      <a:r>
                        <a:rPr lang="fr-FR" sz="1600" dirty="0">
                          <a:solidFill>
                            <a:srgbClr val="EE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</a:t>
                      </a:r>
                      <a:r>
                        <a:rPr lang="fr-FR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</a:t>
                      </a:r>
                      <a:endParaRPr lang="fr-F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A6C9EF68-D99A-B89B-3DFE-0C77A7C8D7C7}"/>
              </a:ext>
            </a:extLst>
          </p:cNvPr>
          <p:cNvSpPr txBox="1"/>
          <p:nvPr/>
        </p:nvSpPr>
        <p:spPr>
          <a:xfrm>
            <a:off x="749300" y="57531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pris</a:t>
            </a:r>
            <a:r>
              <a:rPr lang="fr-FR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2420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32C83-5C3C-E1F8-5AE8-4D58CC573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A96D20-45CF-21DF-1010-7B7B1B848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5FAB752-0625-83F0-5CDB-B6402A4ACA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9311078"/>
              </p:ext>
            </p:extLst>
          </p:nvPr>
        </p:nvGraphicFramePr>
        <p:xfrm>
          <a:off x="635745" y="522777"/>
          <a:ext cx="10581088" cy="4889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1094396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2222500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76267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n’a qu’un rôle grammatical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pPr algn="ctr"/>
                      <a:r>
                        <a:rPr lang="fr-FR" sz="16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avec accent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ssées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ttoyer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taient 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bless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</a:p>
                    <a:p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pris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blessé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regard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étai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retrouv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nettoy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5165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53D3CD-151A-BD68-B089-2B09D9B71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77FF14F5-7C69-9042-7197-024ACD66A0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39" y="711719"/>
            <a:ext cx="6631659" cy="43513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1EE3F9-F110-8DC9-1FA5-BAB449A06742}"/>
              </a:ext>
            </a:extLst>
          </p:cNvPr>
          <p:cNvSpPr txBox="1"/>
          <p:nvPr/>
        </p:nvSpPr>
        <p:spPr>
          <a:xfrm>
            <a:off x="4073236" y="5409651"/>
            <a:ext cx="2978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Le geai gigote gaiment</a:t>
            </a:r>
          </a:p>
        </p:txBody>
      </p:sp>
    </p:spTree>
    <p:extLst>
      <p:ext uri="{BB962C8B-B14F-4D97-AF65-F5344CB8AC3E}">
        <p14:creationId xmlns:p14="http://schemas.microsoft.com/office/powerpoint/2010/main" val="4240463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0D70DE-9BB4-3300-D477-DA03A6D8B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93BD1D-E500-5CB3-3F29-F99BBDD77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	g</a:t>
            </a:r>
            <a:r>
              <a:rPr lang="fr-FR" sz="2400" dirty="0">
                <a:solidFill>
                  <a:srgbClr val="00B0F0"/>
                </a:solidFill>
              </a:rPr>
              <a:t>e</a:t>
            </a:r>
            <a:r>
              <a:rPr lang="fr-FR" sz="2400" dirty="0"/>
              <a:t>ai		c</a:t>
            </a:r>
            <a:r>
              <a:rPr lang="fr-FR" sz="2400" dirty="0">
                <a:solidFill>
                  <a:srgbClr val="00B0F0"/>
                </a:solidFill>
              </a:rPr>
              <a:t>e</a:t>
            </a:r>
            <a:r>
              <a:rPr lang="fr-FR" sz="2400" dirty="0"/>
              <a:t>rise</a:t>
            </a:r>
          </a:p>
          <a:p>
            <a:pPr marL="0" indent="0">
              <a:buNone/>
            </a:pPr>
            <a:r>
              <a:rPr lang="fr-FR" sz="2400" dirty="0"/>
              <a:t>	g</a:t>
            </a:r>
            <a:r>
              <a:rPr lang="fr-FR" sz="2400" dirty="0">
                <a:solidFill>
                  <a:srgbClr val="00B0F0"/>
                </a:solidFill>
              </a:rPr>
              <a:t>i</a:t>
            </a:r>
            <a:r>
              <a:rPr lang="fr-FR" sz="2400" dirty="0"/>
              <a:t>gote		c</a:t>
            </a:r>
            <a:r>
              <a:rPr lang="fr-FR" sz="2400" dirty="0">
                <a:solidFill>
                  <a:srgbClr val="00B0F0"/>
                </a:solidFill>
              </a:rPr>
              <a:t>i</a:t>
            </a:r>
            <a:r>
              <a:rPr lang="fr-FR" sz="2400" dirty="0"/>
              <a:t>ment</a:t>
            </a:r>
          </a:p>
        </p:txBody>
      </p:sp>
    </p:spTree>
    <p:extLst>
      <p:ext uri="{BB962C8B-B14F-4D97-AF65-F5344CB8AC3E}">
        <p14:creationId xmlns:p14="http://schemas.microsoft.com/office/powerpoint/2010/main" val="1082372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B6591-E0AD-5D84-740F-EB45F63BC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6A516E-C8ED-D499-DB4F-571E48CC2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C0DCD60-685F-4F55-8C48-F26769311C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872481"/>
              </p:ext>
            </p:extLst>
          </p:nvPr>
        </p:nvGraphicFramePr>
        <p:xfrm>
          <a:off x="673845" y="789477"/>
          <a:ext cx="10581088" cy="49461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0384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1436915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31640">
                  <a:extLst>
                    <a:ext uri="{9D8B030D-6E8A-4147-A177-3AD203B41FA5}">
                      <a16:colId xmlns:a16="http://schemas.microsoft.com/office/drawing/2014/main" val="3843819947"/>
                    </a:ext>
                  </a:extLst>
                </a:gridCol>
                <a:gridCol w="1095739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 un pouvoir sur la lettre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n’a qu’un rôle </a:t>
                      </a:r>
                      <a:r>
                        <a:rPr lang="fr-FR" sz="1600" dirty="0" err="1"/>
                        <a:t>gramma-tical</a:t>
                      </a:r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pPr algn="ctr"/>
                      <a:r>
                        <a:rPr lang="fr-FR" sz="1600" dirty="0"/>
                        <a:t>On ne sait pas à quoi elle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avec accent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pour que la lettre –g- 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fasse 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fr-F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API ʒ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ʒ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ssées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ttoyer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taient 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bless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</a:p>
                    <a:p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nag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/>
                        <a:t>oires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pris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blessé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regard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étai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retrouv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nettoy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116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8F57F-4D4F-9C3B-5266-8CE8A4B73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C17B00E-2E5D-2F36-DB43-36AD2FB4CB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7906206"/>
              </p:ext>
            </p:extLst>
          </p:nvPr>
        </p:nvGraphicFramePr>
        <p:xfrm>
          <a:off x="2693324" y="1737360"/>
          <a:ext cx="5436524" cy="338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758">
                  <a:extLst>
                    <a:ext uri="{9D8B030D-6E8A-4147-A177-3AD203B41FA5}">
                      <a16:colId xmlns:a16="http://schemas.microsoft.com/office/drawing/2014/main" val="2636289316"/>
                    </a:ext>
                  </a:extLst>
                </a:gridCol>
                <a:gridCol w="2205715">
                  <a:extLst>
                    <a:ext uri="{9D8B030D-6E8A-4147-A177-3AD203B41FA5}">
                      <a16:colId xmlns:a16="http://schemas.microsoft.com/office/drawing/2014/main" val="1513737948"/>
                    </a:ext>
                  </a:extLst>
                </a:gridCol>
                <a:gridCol w="1862051">
                  <a:extLst>
                    <a:ext uri="{9D8B030D-6E8A-4147-A177-3AD203B41FA5}">
                      <a16:colId xmlns:a16="http://schemas.microsoft.com/office/drawing/2014/main" val="1567596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Sophie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Sylvie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l’Asie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Tunisie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Turquie 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l’énergie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jalousie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carie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envie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pie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cerisaie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châtaigneraie 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orangeraie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palmeraie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monnaie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baie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craie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haie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pagaie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raie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faussaire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libraire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militaire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stagiaire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secrétaire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glaciaire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imaginaire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populaire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scolaire</a:t>
                      </a:r>
                    </a:p>
                    <a:p>
                      <a:pPr algn="r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vulgaire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034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861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7328C-D579-24BE-6B74-7079B912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D6F52F-5B66-09EE-AEBA-D93A17727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D8A25AF-1CC5-263C-5BF5-3D6D6F78D1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3741823"/>
              </p:ext>
            </p:extLst>
          </p:nvPr>
        </p:nvGraphicFramePr>
        <p:xfrm>
          <a:off x="607343" y="440551"/>
          <a:ext cx="10581088" cy="49461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0384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1436915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31640">
                  <a:extLst>
                    <a:ext uri="{9D8B030D-6E8A-4147-A177-3AD203B41FA5}">
                      <a16:colId xmlns:a16="http://schemas.microsoft.com/office/drawing/2014/main" val="3843819947"/>
                    </a:ext>
                  </a:extLst>
                </a:gridCol>
                <a:gridCol w="1095739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 un pouvoir sur la lettre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n’a qu’un rôle </a:t>
                      </a:r>
                      <a:r>
                        <a:rPr lang="fr-FR" sz="1600" dirty="0" err="1"/>
                        <a:t>gramma-tical</a:t>
                      </a:r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terminaisons fréquentes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avec accent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pour que la lettre –g- fasse 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fr-F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API ʒ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ʒ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ssées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ttoyer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taient 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bless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</a:p>
                    <a:p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nag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/>
                        <a:t>oires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otari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 ai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vétérin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air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stagi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air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pris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blessé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regard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étai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retrouv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nettoy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785C201-8C39-4330-0221-0468D836A928}"/>
              </a:ext>
            </a:extLst>
          </p:cNvPr>
          <p:cNvSpPr/>
          <p:nvPr/>
        </p:nvSpPr>
        <p:spPr>
          <a:xfrm>
            <a:off x="10262551" y="2282530"/>
            <a:ext cx="181330" cy="1981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B0002F-9630-C62A-350C-8F47A67B4CF0}"/>
              </a:ext>
            </a:extLst>
          </p:cNvPr>
          <p:cNvSpPr/>
          <p:nvPr/>
        </p:nvSpPr>
        <p:spPr>
          <a:xfrm>
            <a:off x="10477364" y="2779716"/>
            <a:ext cx="310728" cy="2678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1125A8-5ED1-22CE-93DA-554D49C2B9AF}"/>
              </a:ext>
            </a:extLst>
          </p:cNvPr>
          <p:cNvSpPr/>
          <p:nvPr/>
        </p:nvSpPr>
        <p:spPr>
          <a:xfrm>
            <a:off x="10322000" y="2989054"/>
            <a:ext cx="310728" cy="2678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56ABD1-A624-E620-253A-BCFCDF1C0FA7}"/>
              </a:ext>
            </a:extLst>
          </p:cNvPr>
          <p:cNvSpPr/>
          <p:nvPr/>
        </p:nvSpPr>
        <p:spPr>
          <a:xfrm>
            <a:off x="10080637" y="2538676"/>
            <a:ext cx="307116" cy="2410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42CB385-07D6-54D9-52F2-44E445D918B4}"/>
              </a:ext>
            </a:extLst>
          </p:cNvPr>
          <p:cNvSpPr txBox="1"/>
          <p:nvPr/>
        </p:nvSpPr>
        <p:spPr>
          <a:xfrm>
            <a:off x="1173517" y="5719157"/>
            <a:ext cx="5214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è</a:t>
            </a:r>
            <a:r>
              <a:rPr lang="fr-FR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</a:t>
            </a:r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s</a:t>
            </a:r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s, inf</a:t>
            </a:r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ct</a:t>
            </a:r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p</a:t>
            </a:r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ê</a:t>
            </a:r>
            <a:r>
              <a:rPr lang="fr-FR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</a:t>
            </a:r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urs, fil</a:t>
            </a:r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ts, stagiair</a:t>
            </a:r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fr-FR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b</a:t>
            </a:r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ê</a:t>
            </a:r>
            <a:r>
              <a:rPr lang="fr-FR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fr-FR" sz="2000" kern="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535707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9D951-62B9-53C8-7E74-1EBB2AB2E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DAAF55-F17B-8AA0-BD1A-E5AE13CD3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A40EAC0-F344-CB15-F75B-13A8E92B36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160702"/>
              </p:ext>
            </p:extLst>
          </p:nvPr>
        </p:nvGraphicFramePr>
        <p:xfrm>
          <a:off x="772712" y="712083"/>
          <a:ext cx="10581088" cy="54338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0384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1436915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31640">
                  <a:extLst>
                    <a:ext uri="{9D8B030D-6E8A-4147-A177-3AD203B41FA5}">
                      <a16:colId xmlns:a16="http://schemas.microsoft.com/office/drawing/2014/main" val="3843819947"/>
                    </a:ext>
                  </a:extLst>
                </a:gridCol>
                <a:gridCol w="1095739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 un pouvoir sur la lettre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n’a qu’un rôle </a:t>
                      </a:r>
                      <a:r>
                        <a:rPr lang="fr-FR" sz="1600" dirty="0" err="1"/>
                        <a:t>gramma-tical</a:t>
                      </a:r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terminaisons fréquentes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avec accent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pour que la lettre –g- fasse 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fr-F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API ʒ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ʒ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ssées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ttoyer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taient 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bless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</a:p>
                    <a:p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infect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cheurs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</a:p>
                    <a:p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pêch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élèv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bêt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nag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/>
                        <a:t>oires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otari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 ai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vétérin</a:t>
                      </a:r>
                      <a:r>
                        <a:rPr lang="fr-FR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pris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blessé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regard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étai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retrouv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nettoy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00AB897-7936-16C8-1E07-9A4255FB2BF6}"/>
              </a:ext>
            </a:extLst>
          </p:cNvPr>
          <p:cNvSpPr/>
          <p:nvPr/>
        </p:nvSpPr>
        <p:spPr>
          <a:xfrm>
            <a:off x="10399361" y="2560034"/>
            <a:ext cx="181330" cy="1981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30ED27-FBF8-F4BB-8435-0E4BFF2834CF}"/>
              </a:ext>
            </a:extLst>
          </p:cNvPr>
          <p:cNvSpPr/>
          <p:nvPr/>
        </p:nvSpPr>
        <p:spPr>
          <a:xfrm>
            <a:off x="10633782" y="2994730"/>
            <a:ext cx="310728" cy="2678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5E5B7D-A40F-0696-8729-0480A3F1493C}"/>
              </a:ext>
            </a:extLst>
          </p:cNvPr>
          <p:cNvSpPr/>
          <p:nvPr/>
        </p:nvSpPr>
        <p:spPr>
          <a:xfrm>
            <a:off x="10224492" y="2758191"/>
            <a:ext cx="307116" cy="2410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065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00DAA-9E3B-25EC-3D24-60D79B7B0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744" y="1894616"/>
            <a:ext cx="2368512" cy="306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1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96827-9A64-F684-D429-8226B97D0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2D77D5-AC7D-83BB-0106-818E54A9D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6A5664F-2D89-C4C2-8B1B-DEE4C4D503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271738"/>
              </p:ext>
            </p:extLst>
          </p:nvPr>
        </p:nvGraphicFramePr>
        <p:xfrm>
          <a:off x="772712" y="1426977"/>
          <a:ext cx="10581088" cy="47023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0384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1436915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31640">
                  <a:extLst>
                    <a:ext uri="{9D8B030D-6E8A-4147-A177-3AD203B41FA5}">
                      <a16:colId xmlns:a16="http://schemas.microsoft.com/office/drawing/2014/main" val="3843819947"/>
                    </a:ext>
                  </a:extLst>
                </a:gridCol>
                <a:gridCol w="1095739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 un pouvoir sur la lettre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n’a qu’un rôle </a:t>
                      </a:r>
                      <a:r>
                        <a:rPr lang="fr-FR" sz="1600" dirty="0" err="1"/>
                        <a:t>gramma-tical</a:t>
                      </a:r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terminaisons fréquentes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avec accent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pour que la lettre –g- fasse 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fr-F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API ʒ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ʒ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appar</a:t>
                      </a:r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ssées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è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pêch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élèv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bêt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nag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/>
                        <a:t>oires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otari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 ai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fr-FR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vétérin</a:t>
                      </a:r>
                      <a:r>
                        <a:rPr lang="fr-FR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</a:t>
                      </a:r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pris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blessé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regard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étai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retrouv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nettoy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4667013-DAB1-F893-8B76-0DA18F248E8F}"/>
              </a:ext>
            </a:extLst>
          </p:cNvPr>
          <p:cNvSpPr/>
          <p:nvPr/>
        </p:nvSpPr>
        <p:spPr>
          <a:xfrm>
            <a:off x="10401577" y="3294135"/>
            <a:ext cx="181330" cy="1981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53694B-EA83-8258-48FA-A302EE310B59}"/>
              </a:ext>
            </a:extLst>
          </p:cNvPr>
          <p:cNvSpPr/>
          <p:nvPr/>
        </p:nvSpPr>
        <p:spPr>
          <a:xfrm>
            <a:off x="10643739" y="3730621"/>
            <a:ext cx="310728" cy="2678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04A8F6-8A6B-B037-17AF-3573000AA49E}"/>
              </a:ext>
            </a:extLst>
          </p:cNvPr>
          <p:cNvSpPr/>
          <p:nvPr/>
        </p:nvSpPr>
        <p:spPr>
          <a:xfrm>
            <a:off x="10248019" y="3521643"/>
            <a:ext cx="307116" cy="2410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E151DF5-C107-4608-C6CA-A90FA099C11B}"/>
              </a:ext>
            </a:extLst>
          </p:cNvPr>
          <p:cNvSpPr txBox="1"/>
          <p:nvPr/>
        </p:nvSpPr>
        <p:spPr>
          <a:xfrm>
            <a:off x="1064029" y="648393"/>
            <a:ext cx="5003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Quelles sont les différentes valeurs de la lettre -e ?</a:t>
            </a:r>
          </a:p>
        </p:txBody>
      </p:sp>
    </p:spTree>
    <p:extLst>
      <p:ext uri="{BB962C8B-B14F-4D97-AF65-F5344CB8AC3E}">
        <p14:creationId xmlns:p14="http://schemas.microsoft.com/office/powerpoint/2010/main" val="2958717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403B18-8D5E-3556-6935-36AA4F014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72A5A4-C031-8355-BFD0-379866144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	</a:t>
            </a:r>
            <a:r>
              <a:rPr lang="fr-FR" sz="3200" dirty="0">
                <a:solidFill>
                  <a:schemeClr val="accent2"/>
                </a:solidFill>
              </a:rPr>
              <a:t>As-tu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1234459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E12F4-552C-7012-1210-AA3476EC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BB54CC0-3CF3-229F-2425-6550F7266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8188" y="1524000"/>
            <a:ext cx="10282640" cy="4652963"/>
          </a:xfrm>
        </p:spPr>
      </p:pic>
    </p:spTree>
    <p:extLst>
      <p:ext uri="{BB962C8B-B14F-4D97-AF65-F5344CB8AC3E}">
        <p14:creationId xmlns:p14="http://schemas.microsoft.com/office/powerpoint/2010/main" val="1255296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C22FDD-A707-ACB1-CDCC-0EC7488BF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FA1C5FE-3AA5-7F07-D296-6BF452E47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9268" y="1115878"/>
            <a:ext cx="10515658" cy="5061085"/>
          </a:xfrm>
        </p:spPr>
      </p:pic>
    </p:spTree>
    <p:extLst>
      <p:ext uri="{BB962C8B-B14F-4D97-AF65-F5344CB8AC3E}">
        <p14:creationId xmlns:p14="http://schemas.microsoft.com/office/powerpoint/2010/main" val="28325800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4E547-EC1D-9152-FCCD-E773981DB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F78CD8A-6C83-0FF9-C032-EFCC87AF86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1308" y="1921791"/>
            <a:ext cx="10420640" cy="3838454"/>
          </a:xfrm>
        </p:spPr>
      </p:pic>
    </p:spTree>
    <p:extLst>
      <p:ext uri="{BB962C8B-B14F-4D97-AF65-F5344CB8AC3E}">
        <p14:creationId xmlns:p14="http://schemas.microsoft.com/office/powerpoint/2010/main" val="3780960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D721C0-E8B3-2B4F-5AD6-80A5C55BA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86C1F3D-30A0-F6B6-0385-D8A0157C77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3266" y="1690688"/>
            <a:ext cx="10551366" cy="3621263"/>
          </a:xfrm>
        </p:spPr>
      </p:pic>
    </p:spTree>
    <p:extLst>
      <p:ext uri="{BB962C8B-B14F-4D97-AF65-F5344CB8AC3E}">
        <p14:creationId xmlns:p14="http://schemas.microsoft.com/office/powerpoint/2010/main" val="6254434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92181-5934-682A-5D05-F3BDB843F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9275D0-DD84-4299-58D0-E3F1C5B70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r-FR" dirty="0"/>
            </a:br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2249D10-D9A3-8F1C-17A8-908DB87D78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1463879"/>
              </p:ext>
            </p:extLst>
          </p:nvPr>
        </p:nvGraphicFramePr>
        <p:xfrm>
          <a:off x="772712" y="1923462"/>
          <a:ext cx="10581088" cy="45694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970384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1436915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31640">
                  <a:extLst>
                    <a:ext uri="{9D8B030D-6E8A-4147-A177-3AD203B41FA5}">
                      <a16:colId xmlns:a16="http://schemas.microsoft.com/office/drawing/2014/main" val="3843819947"/>
                    </a:ext>
                  </a:extLst>
                </a:gridCol>
                <a:gridCol w="1095739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 un pouvoir sur la lettre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n’a qu’un rôle </a:t>
                      </a:r>
                      <a:r>
                        <a:rPr lang="fr-FR" sz="1600" dirty="0" err="1"/>
                        <a:t>gramma-tical</a:t>
                      </a:r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terminaisons fréquentes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avec accent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pour que la lettre –g- fasse 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fr-F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API ʒ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ʒ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appar</a:t>
                      </a:r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2FE3625-9BD0-D803-2C1A-D5B83E3F7F97}"/>
              </a:ext>
            </a:extLst>
          </p:cNvPr>
          <p:cNvSpPr txBox="1"/>
          <p:nvPr/>
        </p:nvSpPr>
        <p:spPr>
          <a:xfrm>
            <a:off x="588936" y="648393"/>
            <a:ext cx="110295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Classe les mots dont la lettre (ou les lettres) </a:t>
            </a:r>
            <a:r>
              <a:rPr lang="fr-FR" sz="1800" b="1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-e</a:t>
            </a:r>
            <a:r>
              <a:rPr lang="fr-FR" sz="18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est (sont) encadrée(s). Entoure le </a:t>
            </a:r>
            <a:r>
              <a:rPr lang="fr-FR" sz="1800" b="1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-e</a:t>
            </a:r>
            <a:r>
              <a:rPr lang="fr-FR" sz="18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qui justifie la place dans la case.</a:t>
            </a:r>
            <a:r>
              <a:rPr lang="fr-FR" dirty="0">
                <a:effectLst/>
              </a:rPr>
              <a:t> </a:t>
            </a:r>
          </a:p>
          <a:p>
            <a:endParaRPr lang="fr-FR" sz="800" dirty="0"/>
          </a:p>
          <a:p>
            <a:r>
              <a:rPr lang="fr-FR" dirty="0"/>
              <a:t>Le v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nt se lèv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, lég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r et t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ndre. Les feuilles v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rt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s trembl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nt.</a:t>
            </a:r>
          </a:p>
          <a:p>
            <a:r>
              <a:rPr lang="fr-FR" dirty="0"/>
              <a:t>H</a:t>
            </a:r>
            <a:r>
              <a:rPr lang="fr-FR" dirty="0">
                <a:solidFill>
                  <a:srgbClr val="FF0000"/>
                </a:solidFill>
              </a:rPr>
              <a:t>é</a:t>
            </a:r>
            <a:r>
              <a:rPr lang="fr-FR" dirty="0"/>
              <a:t>l</a:t>
            </a:r>
            <a:r>
              <a:rPr lang="fr-FR" dirty="0">
                <a:solidFill>
                  <a:srgbClr val="FF0000"/>
                </a:solidFill>
              </a:rPr>
              <a:t>è</a:t>
            </a:r>
            <a:r>
              <a:rPr lang="fr-FR" dirty="0"/>
              <a:t>n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 se promène près de la mer, rêveus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. Elle s’est soudain retrouv</a:t>
            </a:r>
            <a:r>
              <a:rPr lang="fr-FR" dirty="0">
                <a:solidFill>
                  <a:srgbClr val="FF0000"/>
                </a:solidFill>
              </a:rPr>
              <a:t>ée</a:t>
            </a:r>
            <a:r>
              <a:rPr lang="fr-FR" dirty="0"/>
              <a:t> les pieds dans l’eau</a:t>
            </a:r>
            <a:r>
              <a:rPr lang="fr-F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5982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181AB-768E-CD5C-2A2E-F0ADC93C2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55F66-428A-ACBD-5F2D-4AFE2CAFF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r-FR" dirty="0"/>
            </a:br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7CE48E6-4A33-20C8-DD0D-644971E8F2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7296774"/>
              </p:ext>
            </p:extLst>
          </p:nvPr>
        </p:nvGraphicFramePr>
        <p:xfrm>
          <a:off x="772712" y="1574593"/>
          <a:ext cx="10581088" cy="45694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465">
                  <a:extLst>
                    <a:ext uri="{9D8B030D-6E8A-4147-A177-3AD203B41FA5}">
                      <a16:colId xmlns:a16="http://schemas.microsoft.com/office/drawing/2014/main" val="210304638"/>
                    </a:ext>
                  </a:extLst>
                </a:gridCol>
                <a:gridCol w="429208">
                  <a:extLst>
                    <a:ext uri="{9D8B030D-6E8A-4147-A177-3AD203B41FA5}">
                      <a16:colId xmlns:a16="http://schemas.microsoft.com/office/drawing/2014/main" val="33080670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82410154"/>
                    </a:ext>
                  </a:extLst>
                </a:gridCol>
                <a:gridCol w="779414">
                  <a:extLst>
                    <a:ext uri="{9D8B030D-6E8A-4147-A177-3AD203B41FA5}">
                      <a16:colId xmlns:a16="http://schemas.microsoft.com/office/drawing/2014/main" val="439813065"/>
                    </a:ext>
                  </a:extLst>
                </a:gridCol>
                <a:gridCol w="1105370">
                  <a:extLst>
                    <a:ext uri="{9D8B030D-6E8A-4147-A177-3AD203B41FA5}">
                      <a16:colId xmlns:a16="http://schemas.microsoft.com/office/drawing/2014/main" val="2192737193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1463091687"/>
                    </a:ext>
                  </a:extLst>
                </a:gridCol>
                <a:gridCol w="1436915">
                  <a:extLst>
                    <a:ext uri="{9D8B030D-6E8A-4147-A177-3AD203B41FA5}">
                      <a16:colId xmlns:a16="http://schemas.microsoft.com/office/drawing/2014/main" val="3410079501"/>
                    </a:ext>
                  </a:extLst>
                </a:gridCol>
                <a:gridCol w="1231640">
                  <a:extLst>
                    <a:ext uri="{9D8B030D-6E8A-4147-A177-3AD203B41FA5}">
                      <a16:colId xmlns:a16="http://schemas.microsoft.com/office/drawing/2014/main" val="3843819947"/>
                    </a:ext>
                  </a:extLst>
                </a:gridCol>
                <a:gridCol w="1095739">
                  <a:extLst>
                    <a:ext uri="{9D8B030D-6E8A-4147-A177-3AD203B41FA5}">
                      <a16:colId xmlns:a16="http://schemas.microsoft.com/office/drawing/2014/main" val="2370066788"/>
                    </a:ext>
                  </a:extLst>
                </a:gridCol>
                <a:gridCol w="1380766">
                  <a:extLst>
                    <a:ext uri="{9D8B030D-6E8A-4147-A177-3AD203B41FA5}">
                      <a16:colId xmlns:a16="http://schemas.microsoft.com/office/drawing/2014/main" val="1337195415"/>
                    </a:ext>
                  </a:extLst>
                </a:gridCol>
              </a:tblGrid>
              <a:tr h="293766">
                <a:tc rowSpan="3" gridSpan="3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55501"/>
                  </a:ext>
                </a:extLst>
              </a:tr>
              <a:tr h="522263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la lettre -e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avec d’autres lettres : d’autres sons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 un pouvoir sur la lettre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n’a qu’un rôle </a:t>
                      </a:r>
                      <a:r>
                        <a:rPr lang="fr-FR" sz="1600" dirty="0" err="1"/>
                        <a:t>gramma-tical</a:t>
                      </a:r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fr-FR" sz="1600" dirty="0"/>
                    </a:p>
                    <a:p>
                      <a:r>
                        <a:rPr lang="fr-FR" sz="1600" dirty="0"/>
                        <a:t>terminaisons fréquentes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17513"/>
                  </a:ext>
                </a:extLst>
              </a:tr>
              <a:tr h="85785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sans accent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/>
                    </a:p>
                    <a:p>
                      <a:pPr algn="ctr"/>
                      <a:r>
                        <a:rPr lang="fr-FR" sz="1600" dirty="0"/>
                        <a:t>avec accent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fait « sonner » la consonne qui précède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pour que la lettre –g- fasse 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fr-F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API ʒ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ʒ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36553"/>
                  </a:ext>
                </a:extLst>
              </a:tr>
              <a:tr h="69006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appar</a:t>
                      </a:r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v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/>
                        <a:t>rt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fr-FR" sz="1600" dirty="0"/>
                        <a:t>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H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é</a:t>
                      </a:r>
                      <a:r>
                        <a:rPr lang="fr-FR" sz="1600" dirty="0"/>
                        <a:t>l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è</a:t>
                      </a:r>
                      <a:r>
                        <a:rPr lang="fr-FR" sz="1600" dirty="0"/>
                        <a:t>n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v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en</a:t>
                      </a:r>
                      <a:r>
                        <a:rPr lang="fr-FR" sz="1600" dirty="0"/>
                        <a:t>t  lég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  <a:p>
                      <a:r>
                        <a:rPr lang="fr-FR" sz="1600" dirty="0"/>
                        <a:t> t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en</a:t>
                      </a:r>
                      <a:r>
                        <a:rPr lang="fr-FR" sz="1600" dirty="0"/>
                        <a:t>dre</a:t>
                      </a:r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H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élè</a:t>
                      </a:r>
                      <a:r>
                        <a:rPr lang="fr-FR" sz="1600" dirty="0"/>
                        <a:t>n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8893"/>
                  </a:ext>
                </a:extLst>
              </a:tr>
              <a:tr h="369736">
                <a:tc rowSpan="4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600" dirty="0"/>
                        <a:t>marque le féminin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v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fr-FR" sz="1600" dirty="0"/>
                        <a:t>rt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/>
                        <a:t>s rêveus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retrouv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é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97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lèv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  <a:p>
                      <a:r>
                        <a:rPr lang="fr-FR" sz="1600" dirty="0"/>
                        <a:t>trembl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30770"/>
                  </a:ext>
                </a:extLst>
              </a:tr>
              <a:tr h="44086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de participe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retrouv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é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873"/>
                  </a:ext>
                </a:extLst>
              </a:tr>
              <a:tr h="33793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marque d’infinitif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0956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56DDCA5-3764-1603-E6AC-BBBABCCA6E07}"/>
              </a:ext>
            </a:extLst>
          </p:cNvPr>
          <p:cNvSpPr txBox="1"/>
          <p:nvPr/>
        </p:nvSpPr>
        <p:spPr>
          <a:xfrm>
            <a:off x="588936" y="648393"/>
            <a:ext cx="11029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v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nt se lèv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, lég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r et t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ndre. Les feuilles v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rt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s trembl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nt.</a:t>
            </a:r>
          </a:p>
          <a:p>
            <a:r>
              <a:rPr lang="fr-FR" dirty="0"/>
              <a:t>H</a:t>
            </a:r>
            <a:r>
              <a:rPr lang="fr-FR" dirty="0">
                <a:solidFill>
                  <a:srgbClr val="FF0000"/>
                </a:solidFill>
              </a:rPr>
              <a:t>é</a:t>
            </a:r>
            <a:r>
              <a:rPr lang="fr-FR" dirty="0"/>
              <a:t>l</a:t>
            </a:r>
            <a:r>
              <a:rPr lang="fr-FR" dirty="0">
                <a:solidFill>
                  <a:srgbClr val="FF0000"/>
                </a:solidFill>
              </a:rPr>
              <a:t>è</a:t>
            </a:r>
            <a:r>
              <a:rPr lang="fr-FR" dirty="0"/>
              <a:t>n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 se promène près de la mer, rêveus</a:t>
            </a:r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dirty="0"/>
              <a:t>. Elle s’est soudain retrouv</a:t>
            </a:r>
            <a:r>
              <a:rPr lang="fr-FR" dirty="0">
                <a:solidFill>
                  <a:srgbClr val="FF0000"/>
                </a:solidFill>
              </a:rPr>
              <a:t>ée</a:t>
            </a:r>
            <a:r>
              <a:rPr lang="fr-FR" dirty="0"/>
              <a:t> les pieds dans l’eau</a:t>
            </a:r>
            <a:r>
              <a:rPr lang="fr-F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26898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99A2F-0926-1A4A-134F-FB6B39211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C311A5-3ECD-CABD-58B4-AE354B9B1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Dictée :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659270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F8A3F-FBAC-731B-E688-DFE99FF75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7ABB9C-1DB9-68D9-0807-12FCEF8B8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5443F5-282B-58A7-D2D7-35BED26AA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Dictée :</a:t>
            </a:r>
          </a:p>
          <a:p>
            <a:pPr marL="0" indent="0">
              <a:buNone/>
            </a:pPr>
            <a:r>
              <a:rPr lang="fr-FR" dirty="0"/>
              <a:t>… </a:t>
            </a: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 bande d’amis retrouve ses mauvaises habitudes. Je les déteste pour ça. Je sors alors rapidement de la maison. </a:t>
            </a:r>
            <a:r>
              <a:rPr lang="fr-FR" dirty="0"/>
              <a:t>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9013664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3330</Words>
  <Application>Microsoft Macintosh PowerPoint</Application>
  <PresentationFormat>Grand écran</PresentationFormat>
  <Paragraphs>799</Paragraphs>
  <Slides>31</Slides>
  <Notes>31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Thème Office</vt:lpstr>
      <vt:lpstr> Collecte de -e</vt:lpstr>
      <vt:lpstr>Présentation PowerPoint</vt:lpstr>
      <vt:lpstr>Présentation PowerPoint</vt:lpstr>
      <vt:lpstr>Présentation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 </vt:lpstr>
      <vt:lpstr>Présentation PowerPoint</vt:lpstr>
      <vt:lpstr> </vt:lpstr>
      <vt:lpstr> </vt:lpstr>
      <vt:lpstr>Présentation PowerPoint</vt:lpstr>
      <vt:lpstr> </vt:lpstr>
      <vt:lpstr>Présentation PowerPoint</vt:lpstr>
      <vt:lpstr> </vt:lpstr>
      <vt:lpstr> </vt:lpstr>
      <vt:lpstr>Présentation PowerPoint</vt:lpstr>
      <vt:lpstr>Présentation PowerPoint</vt:lpstr>
      <vt:lpstr>  </vt:lpstr>
      <vt:lpstr> 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12</cp:revision>
  <cp:lastPrinted>2026-03-09T20:25:16Z</cp:lastPrinted>
  <dcterms:created xsi:type="dcterms:W3CDTF">2026-03-08T18:01:47Z</dcterms:created>
  <dcterms:modified xsi:type="dcterms:W3CDTF">2026-03-09T20:25:22Z</dcterms:modified>
</cp:coreProperties>
</file>