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84" r:id="rId6"/>
    <p:sldId id="262" r:id="rId7"/>
    <p:sldId id="260"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01"/>
    <p:restoredTop sz="77682"/>
  </p:normalViewPr>
  <p:slideViewPr>
    <p:cSldViewPr snapToGrid="0">
      <p:cViewPr varScale="1">
        <p:scale>
          <a:sx n="75" d="100"/>
          <a:sy n="75" d="100"/>
        </p:scale>
        <p:origin x="12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968C8-6D4C-4F43-AD98-2B9087D0B15E}" type="datetimeFigureOut">
              <a:rPr lang="fr-FR" smtClean="0"/>
              <a:t>01/03/2026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AE1DD-7DD9-E643-A018-AC2DE1EB12DA}" type="slidenum">
              <a:rPr lang="fr-FR" smtClean="0"/>
              <a:t>‹N°›</a:t>
            </a:fld>
            <a:endParaRPr lang="fr-FR"/>
          </a:p>
        </p:txBody>
      </p:sp>
    </p:spTree>
    <p:extLst>
      <p:ext uri="{BB962C8B-B14F-4D97-AF65-F5344CB8AC3E}">
        <p14:creationId xmlns:p14="http://schemas.microsoft.com/office/powerpoint/2010/main" val="3807511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 GROUPE DU NOM – </a:t>
            </a:r>
            <a:r>
              <a:rPr lang="fr-FR" sz="1200" i="1" dirty="0">
                <a:solidFill>
                  <a:schemeClr val="tx1"/>
                </a:solidFill>
                <a:effectLst/>
                <a:latin typeface="+mn-lt"/>
                <a:ea typeface="Calibri" panose="020F0502020204030204" pitchFamily="34" charset="0"/>
                <a:cs typeface="Times New Roman" panose="02020603050405020304" pitchFamily="18" charset="0"/>
              </a:rPr>
              <a:t>Les marques de genre et de nombre</a:t>
            </a: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6 : Est-ce que les groupes du noms sont aussi compliqués à accorder dans toutes les langues ?</a:t>
            </a: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a:t>
            </a:fld>
            <a:endParaRPr lang="fr-FR"/>
          </a:p>
        </p:txBody>
      </p:sp>
    </p:spTree>
    <p:extLst>
      <p:ext uri="{BB962C8B-B14F-4D97-AF65-F5344CB8AC3E}">
        <p14:creationId xmlns:p14="http://schemas.microsoft.com/office/powerpoint/2010/main" val="2641736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Lire</a:t>
            </a:r>
            <a:r>
              <a:rPr lang="fr-FR" sz="1200" b="0" kern="100" dirty="0">
                <a:solidFill>
                  <a:schemeClr val="tx1"/>
                </a:solidFill>
                <a:effectLst/>
                <a:latin typeface="+mn-lt"/>
                <a:ea typeface="Calibri" panose="020F0502020204030204" pitchFamily="34" charset="0"/>
                <a:cs typeface="Times New Roman" panose="02020603050405020304" pitchFamily="18" charset="0"/>
              </a:rPr>
              <a:t> les groupes affichés.</a:t>
            </a:r>
            <a:endParaRPr lang="fr-FR" sz="1200" b="1"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Qu’est-ce que j’affiche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le même groupe du nom, au singulier et au pluriel, en français et en anglais.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Relire</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Pour accorder au pluriel dans le groupe du nom, quelle est la langue qui vous parait la plus facile ? Pourquoi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l’anglais, parce que l’adjectif ne change pas, le déterminant non plus. Il n’y a que le nom qui prend un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au pluriel. Et en plus, à l’oral, on entend la marque de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a:t>
            </a:fld>
            <a:endParaRPr lang="fr-FR"/>
          </a:p>
        </p:txBody>
      </p:sp>
    </p:spTree>
    <p:extLst>
      <p:ext uri="{BB962C8B-B14F-4D97-AF65-F5344CB8AC3E}">
        <p14:creationId xmlns:p14="http://schemas.microsoft.com/office/powerpoint/2010/main" val="54141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F5728-2883-857F-ADE0-9211C1364F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E5DEE1A-C5DB-E36B-71B8-64EEC9250E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3CF4E4-4CEA-1085-8D12-C3C1ADBDE5C8}"/>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Et dans d’autres langues que vous connaissez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Recueillir les éventuelles remarques.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Aujourd’hui, on va s’intéresser à la manière dont on marque le nombre et le genre dans les groupes du nom, dans d’autres langues. On va voir ce qui se passe dans des langues qui viennent du latin, comme le français : l’italien et l’espagnol. On va voir si c’est aussi compliqué qu’en français. »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Ajouter</a:t>
            </a:r>
            <a:r>
              <a:rPr lang="fr-FR" sz="1200" kern="100" dirty="0">
                <a:solidFill>
                  <a:schemeClr val="tx1"/>
                </a:solidFill>
                <a:effectLst/>
                <a:latin typeface="+mn-lt"/>
                <a:ea typeface="Calibri" panose="020F0502020204030204" pitchFamily="34" charset="0"/>
                <a:cs typeface="Times New Roman" panose="02020603050405020304" pitchFamily="18" charset="0"/>
              </a:rPr>
              <a:t> : « En italien et en espagnol, les mots ressemblent un peu à ceux du français parce qu’ils viennent aussi du latin. Mais la grammaire est différente. C’est ça qu’on va regarder. »</a:t>
            </a:r>
          </a:p>
          <a:p>
            <a:endParaRPr lang="fr-FR" dirty="0"/>
          </a:p>
        </p:txBody>
      </p:sp>
      <p:sp>
        <p:nvSpPr>
          <p:cNvPr id="4" name="Espace réservé du numéro de diapositive 3">
            <a:extLst>
              <a:ext uri="{FF2B5EF4-FFF2-40B4-BE49-F238E27FC236}">
                <a16:creationId xmlns:a16="http://schemas.microsoft.com/office/drawing/2014/main" id="{B3D0BFC9-5777-EF9D-C5F2-8313BC8B23C9}"/>
              </a:ext>
            </a:extLst>
          </p:cNvPr>
          <p:cNvSpPr>
            <a:spLocks noGrp="1"/>
          </p:cNvSpPr>
          <p:nvPr>
            <p:ph type="sldNum" sz="quarter" idx="5"/>
          </p:nvPr>
        </p:nvSpPr>
        <p:spPr/>
        <p:txBody>
          <a:bodyPr/>
          <a:lstStyle/>
          <a:p>
            <a:fld id="{BABAE1DD-7DD9-E643-A018-AC2DE1EB12DA}" type="slidenum">
              <a:rPr lang="fr-FR" smtClean="0"/>
              <a:t>3</a:t>
            </a:fld>
            <a:endParaRPr lang="fr-FR"/>
          </a:p>
        </p:txBody>
      </p:sp>
    </p:spTree>
    <p:extLst>
      <p:ext uri="{BB962C8B-B14F-4D97-AF65-F5344CB8AC3E}">
        <p14:creationId xmlns:p14="http://schemas.microsoft.com/office/powerpoint/2010/main" val="369748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2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Repérer les formes prototypiques du GN en italien et en espagnol</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Lire</a:t>
            </a:r>
            <a:r>
              <a:rPr lang="fr-FR" sz="1200" kern="100" dirty="0">
                <a:solidFill>
                  <a:schemeClr val="tx1"/>
                </a:solidFill>
                <a:effectLst/>
                <a:latin typeface="+mn-lt"/>
                <a:ea typeface="Calibri" panose="020F0502020204030204" pitchFamily="34" charset="0"/>
                <a:cs typeface="Times New Roman" panose="02020603050405020304" pitchFamily="18" charset="0"/>
              </a:rPr>
              <a:t> le tableau.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Ne regardez pas les différences de vocabulaire. Regardez comme on marque les variations en nombre et en genre.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Éventuellement préciser : « Comment varient les déterminants ? » puis « Comment se marque le masculin singulier ? le féminin singulier ? le masculin pluriel ? le féminin pluriel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déterminant change 4 fois (</a:t>
            </a:r>
            <a:r>
              <a:rPr lang="fr-FR" sz="1200" i="1" kern="100" dirty="0">
                <a:solidFill>
                  <a:schemeClr val="tx1"/>
                </a:solidFill>
                <a:effectLst/>
                <a:latin typeface="+mn-lt"/>
                <a:ea typeface="Calibri" panose="020F0502020204030204" pitchFamily="34" charset="0"/>
                <a:cs typeface="Times New Roman" panose="02020603050405020304" pitchFamily="18" charset="0"/>
              </a:rPr>
              <a:t>il</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i</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r>
              <a:rPr lang="fr-FR" sz="1200" kern="100" dirty="0">
                <a:solidFill>
                  <a:schemeClr val="tx1"/>
                </a:solidFill>
                <a:effectLst/>
                <a:latin typeface="+mn-lt"/>
                <a:ea typeface="Calibri" panose="020F0502020204030204" pitchFamily="34" charset="0"/>
                <a:cs typeface="Times New Roman" panose="02020603050405020304" pitchFamily="18" charset="0"/>
              </a:rPr>
              <a:t>) en italien : il y a une variation de genre au pluriel. Il change 3 fois en français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r>
              <a:rPr lang="fr-FR" sz="1200" kern="100" dirty="0">
                <a:solidFill>
                  <a:schemeClr val="tx1"/>
                </a:solidFill>
                <a:effectLst/>
                <a:latin typeface="+mn-lt"/>
                <a:ea typeface="Calibri" panose="020F0502020204030204" pitchFamily="34" charset="0"/>
                <a:cs typeface="Times New Roman" panose="02020603050405020304" pitchFamily="18" charset="0"/>
              </a:rPr>
              <a:t>) : il n’y a pas de variation de genre au pluriel, seulement au singulier.</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4</a:t>
            </a:fld>
            <a:endParaRPr lang="fr-FR"/>
          </a:p>
        </p:txBody>
      </p:sp>
    </p:spTree>
    <p:extLst>
      <p:ext uri="{BB962C8B-B14F-4D97-AF65-F5344CB8AC3E}">
        <p14:creationId xmlns:p14="http://schemas.microsoft.com/office/powerpoint/2010/main" val="657982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FB392-FB69-91D3-DECB-D1ABC30EC3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0170F8-4C78-265F-2E79-AC093050C7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F9969E-A141-8151-4C53-A3CC2C88507D}"/>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Les mots ne prennent pas de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au pluriel ni de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au féminin comme en français. En italien, il n’y a pas deux marques, une pour le genre et une pour le nombre, mais la lettre à la fin change pour chaque cas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 : masculin singulier,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 : masculin pluriel,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 : féminin singulier,</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 : féminin pluriel.</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96FD863-4F04-582A-A97C-986624D7B5AA}"/>
              </a:ext>
            </a:extLst>
          </p:cNvPr>
          <p:cNvSpPr>
            <a:spLocks noGrp="1"/>
          </p:cNvSpPr>
          <p:nvPr>
            <p:ph type="sldNum" sz="quarter" idx="5"/>
          </p:nvPr>
        </p:nvSpPr>
        <p:spPr/>
        <p:txBody>
          <a:bodyPr/>
          <a:lstStyle/>
          <a:p>
            <a:fld id="{BABAE1DD-7DD9-E643-A018-AC2DE1EB12DA}" type="slidenum">
              <a:rPr lang="fr-FR" smtClean="0"/>
              <a:t>5</a:t>
            </a:fld>
            <a:endParaRPr lang="fr-FR"/>
          </a:p>
        </p:txBody>
      </p:sp>
    </p:spTree>
    <p:extLst>
      <p:ext uri="{BB962C8B-B14F-4D97-AF65-F5344CB8AC3E}">
        <p14:creationId xmlns:p14="http://schemas.microsoft.com/office/powerpoint/2010/main" val="1224737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A9923-B74E-5B6A-54F6-0141C1581F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163D1B-DED5-1E11-897B-CAD5B119CB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5895A2-92B8-4A20-9AEC-7FF12D56B1D9}"/>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ADD6AAEA-1719-C6CA-D7D5-BE964F08B1FD}"/>
              </a:ext>
            </a:extLst>
          </p:cNvPr>
          <p:cNvSpPr>
            <a:spLocks noGrp="1"/>
          </p:cNvSpPr>
          <p:nvPr>
            <p:ph type="sldNum" sz="quarter" idx="5"/>
          </p:nvPr>
        </p:nvSpPr>
        <p:spPr/>
        <p:txBody>
          <a:bodyPr/>
          <a:lstStyle/>
          <a:p>
            <a:fld id="{BABAE1DD-7DD9-E643-A018-AC2DE1EB12DA}" type="slidenum">
              <a:rPr lang="fr-FR" smtClean="0"/>
              <a:t>6</a:t>
            </a:fld>
            <a:endParaRPr lang="fr-FR"/>
          </a:p>
        </p:txBody>
      </p:sp>
    </p:spTree>
    <p:extLst>
      <p:ext uri="{BB962C8B-B14F-4D97-AF65-F5344CB8AC3E}">
        <p14:creationId xmlns:p14="http://schemas.microsoft.com/office/powerpoint/2010/main" val="1291928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B2E9F-F831-30A3-36F5-2C92910159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5F877E-4507-0980-6C2A-66B4D6CBA5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C5F601-0C49-DD40-1585-80C0872C7501}"/>
              </a:ext>
            </a:extLst>
          </p:cNvPr>
          <p:cNvSpPr>
            <a:spLocks noGrp="1"/>
          </p:cNvSpPr>
          <p:nvPr>
            <p:ph type="body" idx="1"/>
          </p:nvPr>
        </p:nvSpPr>
        <p:spPr/>
        <p:txBody>
          <a:bodyPr/>
          <a:lstStyle/>
          <a:p>
            <a:r>
              <a:rPr lang="fr-FR" sz="1200" b="1" dirty="0">
                <a:solidFill>
                  <a:schemeClr val="tx1"/>
                </a:solidFill>
                <a:latin typeface="+mn-lt"/>
              </a:rPr>
              <a:t>Lire</a:t>
            </a:r>
            <a:r>
              <a:rPr lang="fr-FR" sz="1200" dirty="0">
                <a:solidFill>
                  <a:schemeClr val="tx1"/>
                </a:solidFill>
                <a:latin typeface="+mn-lt"/>
              </a:rPr>
              <a:t> le tableau.</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Ne regardez pas les différences de vocabulaire. Regardez comment on marque les variations en nombre et en genre.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Éventuellement </a:t>
            </a:r>
            <a:r>
              <a:rPr lang="fr-FR" sz="1200" b="1" kern="100" dirty="0">
                <a:solidFill>
                  <a:schemeClr val="tx1"/>
                </a:solidFill>
                <a:effectLst/>
                <a:latin typeface="+mn-lt"/>
                <a:ea typeface="Calibri" panose="020F0502020204030204" pitchFamily="34" charset="0"/>
                <a:cs typeface="Times New Roman" panose="02020603050405020304" pitchFamily="18" charset="0"/>
              </a:rPr>
              <a:t>préciser</a:t>
            </a:r>
            <a:r>
              <a:rPr lang="fr-FR" sz="1200" kern="100" dirty="0">
                <a:solidFill>
                  <a:schemeClr val="tx1"/>
                </a:solidFill>
                <a:effectLst/>
                <a:latin typeface="+mn-lt"/>
                <a:ea typeface="Calibri" panose="020F0502020204030204" pitchFamily="34" charset="0"/>
                <a:cs typeface="Times New Roman" panose="02020603050405020304" pitchFamily="18" charset="0"/>
              </a:rPr>
              <a:t> : « Comment varient les déterminants ? » puis « Comment se marque le masculin singulier ? le féminin singulier ? le masculin pluriel ? le féminin pluriel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spcAft>
                <a:spcPts val="0"/>
              </a:spcAft>
            </a:pPr>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spcAft>
                <a:spcPts val="0"/>
              </a:spcAft>
            </a:pPr>
            <a:r>
              <a:rPr lang="fr-FR" sz="1200" kern="100" dirty="0">
                <a:solidFill>
                  <a:schemeClr val="tx1"/>
                </a:solidFill>
                <a:effectLst/>
                <a:latin typeface="+mn-lt"/>
                <a:ea typeface="Calibri" panose="020F0502020204030204" pitchFamily="34" charset="0"/>
                <a:cs typeface="Times New Roman" panose="02020603050405020304" pitchFamily="18" charset="0"/>
              </a:rPr>
              <a:t>Le déterminant change quatre fois en espagnol : </a:t>
            </a:r>
            <a:r>
              <a:rPr lang="fr-FR" sz="1200" i="1" kern="100" dirty="0">
                <a:solidFill>
                  <a:schemeClr val="tx1"/>
                </a:solidFill>
                <a:effectLst/>
                <a:latin typeface="+mn-lt"/>
                <a:ea typeface="Calibri" panose="020F0502020204030204" pitchFamily="34" charset="0"/>
                <a:cs typeface="Times New Roman" panose="02020603050405020304" pitchFamily="18" charset="0"/>
              </a:rPr>
              <a:t>el</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los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las</a:t>
            </a:r>
            <a:r>
              <a:rPr lang="fr-FR" sz="1200" kern="100" dirty="0">
                <a:solidFill>
                  <a:schemeClr val="tx1"/>
                </a:solidFill>
                <a:effectLst/>
                <a:latin typeface="+mn-lt"/>
                <a:ea typeface="Calibri" panose="020F0502020204030204" pitchFamily="34" charset="0"/>
                <a:cs typeface="Times New Roman" panose="02020603050405020304" pitchFamily="18" charset="0"/>
              </a:rPr>
              <a:t>. Il y a une variation de genre au pluriel, comme en italien. </a:t>
            </a:r>
          </a:p>
          <a:p>
            <a:pPr algn="just">
              <a:spcAft>
                <a:spcPts val="0"/>
              </a:spcAft>
            </a:pPr>
            <a:r>
              <a:rPr lang="fr-FR" sz="1200" kern="100" dirty="0">
                <a:solidFill>
                  <a:schemeClr val="tx1"/>
                </a:solidFill>
                <a:effectLst/>
                <a:latin typeface="+mn-lt"/>
                <a:ea typeface="Calibri" panose="020F0502020204030204" pitchFamily="34" charset="0"/>
                <a:cs typeface="Times New Roman" panose="02020603050405020304" pitchFamily="18" charset="0"/>
              </a:rPr>
              <a:t>On peut remarquer que dans </a:t>
            </a:r>
            <a:r>
              <a:rPr lang="fr-FR" sz="1200" i="1" kern="100" dirty="0">
                <a:solidFill>
                  <a:schemeClr val="tx1"/>
                </a:solidFill>
                <a:effectLst/>
                <a:latin typeface="+mn-lt"/>
                <a:ea typeface="Calibri" panose="020F0502020204030204" pitchFamily="34" charset="0"/>
                <a:cs typeface="Times New Roman" panose="02020603050405020304" pitchFamily="18" charset="0"/>
              </a:rPr>
              <a:t>il</a:t>
            </a:r>
            <a:r>
              <a:rPr lang="fr-FR" sz="1200" kern="100" dirty="0">
                <a:solidFill>
                  <a:schemeClr val="tx1"/>
                </a:solidFill>
                <a:effectLst/>
                <a:latin typeface="+mn-lt"/>
                <a:ea typeface="Calibri" panose="020F0502020204030204" pitchFamily="34" charset="0"/>
                <a:cs typeface="Times New Roman" panose="02020603050405020304" pitchFamily="18" charset="0"/>
              </a:rPr>
              <a:t> (italien) ou </a:t>
            </a:r>
            <a:r>
              <a:rPr lang="fr-FR" sz="1200" i="1" kern="100" dirty="0">
                <a:solidFill>
                  <a:schemeClr val="tx1"/>
                </a:solidFill>
                <a:effectLst/>
                <a:latin typeface="+mn-lt"/>
                <a:ea typeface="Calibri" panose="020F0502020204030204" pitchFamily="34" charset="0"/>
                <a:cs typeface="Times New Roman" panose="02020603050405020304" pitchFamily="18" charset="0"/>
              </a:rPr>
              <a:t>el</a:t>
            </a:r>
            <a:r>
              <a:rPr lang="fr-FR" sz="1200" kern="100" dirty="0">
                <a:solidFill>
                  <a:schemeClr val="tx1"/>
                </a:solidFill>
                <a:effectLst/>
                <a:latin typeface="+mn-lt"/>
                <a:ea typeface="Calibri" panose="020F0502020204030204" pitchFamily="34" charset="0"/>
                <a:cs typeface="Times New Roman" panose="02020603050405020304" pitchFamily="18" charset="0"/>
              </a:rPr>
              <a:t> (espagnol) l’ordre voyelle + consonne est l’inverse du français :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spcAft>
                <a:spcPts val="0"/>
              </a:spcAft>
            </a:pP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spcAft>
                <a:spcPts val="0"/>
              </a:spcAft>
            </a:pPr>
            <a:r>
              <a:rPr lang="fr-FR" sz="1200" kern="100" dirty="0">
                <a:solidFill>
                  <a:schemeClr val="tx1"/>
                </a:solidFill>
                <a:effectLst/>
                <a:latin typeface="+mn-lt"/>
                <a:ea typeface="Calibri" panose="020F0502020204030204" pitchFamily="34" charset="0"/>
                <a:cs typeface="Times New Roman" panose="02020603050405020304" pitchFamily="18" charset="0"/>
              </a:rPr>
              <a:t>En espagnol, le genre masculin est marqué par la voyelle -</a:t>
            </a:r>
            <a:r>
              <a:rPr lang="fr-FR" sz="1200" i="1" kern="100" dirty="0">
                <a:solidFill>
                  <a:schemeClr val="tx1"/>
                </a:solidFill>
                <a:effectLst/>
                <a:latin typeface="+mn-lt"/>
                <a:ea typeface="Calibri" panose="020F0502020204030204" pitchFamily="34" charset="0"/>
                <a:cs typeface="Times New Roman" panose="02020603050405020304" pitchFamily="18" charset="0"/>
              </a:rPr>
              <a:t>o</a:t>
            </a:r>
            <a:r>
              <a:rPr lang="fr-FR" sz="1200" kern="100" dirty="0">
                <a:solidFill>
                  <a:schemeClr val="tx1"/>
                </a:solidFill>
                <a:effectLst/>
                <a:latin typeface="+mn-lt"/>
                <a:ea typeface="Calibri" panose="020F0502020204030204" pitchFamily="34" charset="0"/>
                <a:cs typeface="Times New Roman" panose="02020603050405020304" pitchFamily="18" charset="0"/>
              </a:rPr>
              <a:t>, le genre féminin par la voyelle -</a:t>
            </a:r>
            <a:r>
              <a:rPr lang="fr-FR" sz="1200" i="1" kern="100" dirty="0">
                <a:solidFill>
                  <a:schemeClr val="tx1"/>
                </a:solidFill>
                <a:effectLst/>
                <a:latin typeface="+mn-lt"/>
                <a:ea typeface="Calibri" panose="020F0502020204030204" pitchFamily="34" charset="0"/>
                <a:cs typeface="Times New Roman" panose="02020603050405020304" pitchFamily="18" charset="0"/>
              </a:rPr>
              <a:t>a</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spcAft>
                <a:spcPts val="0"/>
              </a:spcAft>
            </a:pPr>
            <a:r>
              <a:rPr lang="fr-FR" sz="1200" kern="100" dirty="0">
                <a:solidFill>
                  <a:schemeClr val="tx1"/>
                </a:solidFill>
                <a:effectLst/>
                <a:latin typeface="+mn-lt"/>
                <a:ea typeface="Calibri" panose="020F0502020204030204" pitchFamily="34" charset="0"/>
                <a:cs typeface="Times New Roman" panose="02020603050405020304" pitchFamily="18" charset="0"/>
              </a:rPr>
              <a:t>Le pluriel est marqué par le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comme en français, mais en espagnol, on l’entend.</a:t>
            </a:r>
          </a:p>
          <a:p>
            <a:endParaRPr lang="fr-FR" dirty="0"/>
          </a:p>
        </p:txBody>
      </p:sp>
      <p:sp>
        <p:nvSpPr>
          <p:cNvPr id="4" name="Espace réservé du numéro de diapositive 3">
            <a:extLst>
              <a:ext uri="{FF2B5EF4-FFF2-40B4-BE49-F238E27FC236}">
                <a16:creationId xmlns:a16="http://schemas.microsoft.com/office/drawing/2014/main" id="{2AC82EFE-C819-0F8D-0C26-5468270E5DA3}"/>
              </a:ext>
            </a:extLst>
          </p:cNvPr>
          <p:cNvSpPr>
            <a:spLocks noGrp="1"/>
          </p:cNvSpPr>
          <p:nvPr>
            <p:ph type="sldNum" sz="quarter" idx="5"/>
          </p:nvPr>
        </p:nvSpPr>
        <p:spPr/>
        <p:txBody>
          <a:bodyPr/>
          <a:lstStyle/>
          <a:p>
            <a:fld id="{BABAE1DD-7DD9-E643-A018-AC2DE1EB12DA}" type="slidenum">
              <a:rPr lang="fr-FR" smtClean="0"/>
              <a:t>7</a:t>
            </a:fld>
            <a:endParaRPr lang="fr-FR"/>
          </a:p>
        </p:txBody>
      </p:sp>
    </p:spTree>
    <p:extLst>
      <p:ext uri="{BB962C8B-B14F-4D97-AF65-F5344CB8AC3E}">
        <p14:creationId xmlns:p14="http://schemas.microsoft.com/office/powerpoint/2010/main" val="328047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3F18-201D-BC91-5F56-073B118DE6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2F1B1B-61FC-F25A-0E1B-7FC16ED50C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5948A4-AF9A-08F8-160F-84A3DFA3746B}"/>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4F339DF9-2CB1-043E-7C58-804A65F12809}"/>
              </a:ext>
            </a:extLst>
          </p:cNvPr>
          <p:cNvSpPr>
            <a:spLocks noGrp="1"/>
          </p:cNvSpPr>
          <p:nvPr>
            <p:ph type="sldNum" sz="quarter" idx="5"/>
          </p:nvPr>
        </p:nvSpPr>
        <p:spPr/>
        <p:txBody>
          <a:bodyPr/>
          <a:lstStyle/>
          <a:p>
            <a:fld id="{BABAE1DD-7DD9-E643-A018-AC2DE1EB12DA}" type="slidenum">
              <a:rPr lang="fr-FR" smtClean="0"/>
              <a:t>8</a:t>
            </a:fld>
            <a:endParaRPr lang="fr-FR"/>
          </a:p>
        </p:txBody>
      </p:sp>
    </p:spTree>
    <p:extLst>
      <p:ext uri="{BB962C8B-B14F-4D97-AF65-F5344CB8AC3E}">
        <p14:creationId xmlns:p14="http://schemas.microsoft.com/office/powerpoint/2010/main" val="329430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7990-E7C3-6B93-FABE-26643B50468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28D9C2-4CA6-63B0-8408-C7E28D6D8E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FE7BFFB-B41C-6503-9B16-23624577B0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3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Complètement</a:t>
            </a:r>
            <a:r>
              <a:rPr lang="fr-FR" sz="1200" b="1" kern="100" dirty="0">
                <a:solidFill>
                  <a:schemeClr val="tx1"/>
                </a:solidFill>
                <a:effectLst/>
                <a:latin typeface="+mn-lt"/>
                <a:ea typeface="Calibri" panose="020F0502020204030204" pitchFamily="34" charset="0"/>
                <a:cs typeface="Times New Roman" panose="02020603050405020304" pitchFamily="18" charset="0"/>
              </a:rPr>
              <a:t> – Jouer avec les marques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Distribuer</a:t>
            </a:r>
            <a:r>
              <a:rPr lang="fr-FR" sz="1200" b="0" kern="100" dirty="0">
                <a:solidFill>
                  <a:schemeClr val="tx1"/>
                </a:solidFill>
                <a:effectLst/>
                <a:latin typeface="+mn-lt"/>
                <a:ea typeface="Calibri" panose="020F0502020204030204" pitchFamily="34" charset="0"/>
                <a:cs typeface="Times New Roman" panose="02020603050405020304" pitchFamily="18" charset="0"/>
              </a:rPr>
              <a:t> le tableau « le loup affamé » à compléter (cf. </a:t>
            </a:r>
            <a:r>
              <a:rPr lang="fr-FR" sz="1200" b="0" i="1" kern="100"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b="0" kern="100"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rPr>
              <a:t>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Complétez le tableau.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kern="100" dirty="0">
                <a:solidFill>
                  <a:schemeClr val="tx1"/>
                </a:solidFill>
                <a:effectLst/>
                <a:latin typeface="+mn-lt"/>
                <a:ea typeface="Calibri" panose="020F0502020204030204" pitchFamily="34" charset="0"/>
                <a:cs typeface="Times New Roman" panose="02020603050405020304" pitchFamily="18" charset="0"/>
              </a:rPr>
              <a:t>Résultat attendu </a:t>
            </a:r>
            <a:r>
              <a:rPr lang="fr-FR" sz="1200" b="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47B591A5-8E32-37F7-166C-97D1727CC5CF}"/>
              </a:ext>
            </a:extLst>
          </p:cNvPr>
          <p:cNvSpPr>
            <a:spLocks noGrp="1"/>
          </p:cNvSpPr>
          <p:nvPr>
            <p:ph type="sldNum" sz="quarter" idx="5"/>
          </p:nvPr>
        </p:nvSpPr>
        <p:spPr/>
        <p:txBody>
          <a:bodyPr/>
          <a:lstStyle/>
          <a:p>
            <a:fld id="{BABAE1DD-7DD9-E643-A018-AC2DE1EB12DA}" type="slidenum">
              <a:rPr lang="fr-FR" smtClean="0"/>
              <a:t>9</a:t>
            </a:fld>
            <a:endParaRPr lang="fr-FR"/>
          </a:p>
        </p:txBody>
      </p:sp>
    </p:spTree>
    <p:extLst>
      <p:ext uri="{BB962C8B-B14F-4D97-AF65-F5344CB8AC3E}">
        <p14:creationId xmlns:p14="http://schemas.microsoft.com/office/powerpoint/2010/main" val="408286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4FE94-E5B9-BBAC-FF5B-D1F366E7624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2A0181-3264-15DD-4833-2914634C71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F4E1BB-0911-D27C-56D4-E31734EED9C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EA5D4FA-6EC3-EADF-20CE-0A5C28A1D55C}"/>
              </a:ext>
            </a:extLst>
          </p:cNvPr>
          <p:cNvSpPr>
            <a:spLocks noGrp="1"/>
          </p:cNvSpPr>
          <p:nvPr>
            <p:ph type="sldNum" sz="quarter" idx="5"/>
          </p:nvPr>
        </p:nvSpPr>
        <p:spPr/>
        <p:txBody>
          <a:bodyPr/>
          <a:lstStyle/>
          <a:p>
            <a:fld id="{BABAE1DD-7DD9-E643-A018-AC2DE1EB12DA}" type="slidenum">
              <a:rPr lang="fr-FR" smtClean="0"/>
              <a:t>10</a:t>
            </a:fld>
            <a:endParaRPr lang="fr-FR"/>
          </a:p>
        </p:txBody>
      </p:sp>
    </p:spTree>
    <p:extLst>
      <p:ext uri="{BB962C8B-B14F-4D97-AF65-F5344CB8AC3E}">
        <p14:creationId xmlns:p14="http://schemas.microsoft.com/office/powerpoint/2010/main" val="3497828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On va jouer un peu. Je vais vous dire des mots en français puis en espagnol. Vous allez me dire si ce sont des mots masculins ou féminins, des mots au singulier ou au pluriel. Vous me direz aussi comment vous l’avez su. »</a:t>
            </a:r>
          </a:p>
          <a:p>
            <a:r>
              <a:rPr lang="fr-FR" sz="1200" b="1" dirty="0">
                <a:solidFill>
                  <a:schemeClr val="tx1"/>
                </a:solidFill>
                <a:effectLst/>
                <a:latin typeface="+mn-lt"/>
                <a:ea typeface="Calibri" panose="020F0502020204030204" pitchFamily="34" charset="0"/>
              </a:rPr>
              <a:t>pâtes / pastas </a:t>
            </a:r>
            <a:r>
              <a:rPr lang="fr-FR" sz="1200" dirty="0">
                <a:solidFill>
                  <a:schemeClr val="tx1"/>
                </a:solidFill>
                <a:effectLst/>
                <a:latin typeface="+mn-lt"/>
                <a:ea typeface="Calibri" panose="020F0502020204030204" pitchFamily="34" charset="0"/>
              </a:rPr>
              <a:t>: on sait le genre en français, le même en espagnol ([a]). On ne reconnait le pluriel qu’en espagnol (le [s]).</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église / </a:t>
            </a:r>
            <a:r>
              <a:rPr lang="fr-FR" sz="1200" b="1" dirty="0" err="1">
                <a:solidFill>
                  <a:schemeClr val="tx1"/>
                </a:solidFill>
                <a:effectLst/>
                <a:latin typeface="+mn-lt"/>
                <a:ea typeface="Calibri" panose="020F0502020204030204" pitchFamily="34" charset="0"/>
              </a:rPr>
              <a:t>iglesia</a:t>
            </a:r>
            <a:r>
              <a:rPr lang="fr-FR" sz="1200" b="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on sait le genre en français, le même en espagnol ([a]). On ne reconnait le singulier qu’en espagnol (pas de [s]).</a:t>
            </a:r>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aéroport / </a:t>
            </a:r>
            <a:r>
              <a:rPr lang="fr-FR" sz="1200" b="1" dirty="0" err="1">
                <a:solidFill>
                  <a:schemeClr val="tx1"/>
                </a:solidFill>
                <a:effectLst/>
                <a:latin typeface="+mn-lt"/>
                <a:ea typeface="Calibri" panose="020F0502020204030204" pitchFamily="34" charset="0"/>
              </a:rPr>
              <a:t>aeropuerto</a:t>
            </a:r>
            <a:r>
              <a:rPr lang="fr-FR" sz="1200" b="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 on sait le genre en français, le même en espagnol ([o]). On ne reconnait le singulier qu’en espagnol (pas de [s]).</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salées / saladas </a:t>
            </a:r>
            <a:r>
              <a:rPr lang="fr-FR" sz="1200" dirty="0">
                <a:solidFill>
                  <a:schemeClr val="tx1"/>
                </a:solidFill>
                <a:effectLst/>
                <a:latin typeface="+mn-lt"/>
                <a:ea typeface="Calibri" panose="020F0502020204030204" pitchFamily="34" charset="0"/>
              </a:rPr>
              <a:t>: on ne peut pas savoir en français. En espagnol on sait le genre féminin ([a]) et le pluriel ([s]).</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11</a:t>
            </a:fld>
            <a:endParaRPr lang="fr-FR"/>
          </a:p>
        </p:txBody>
      </p:sp>
    </p:spTree>
    <p:extLst>
      <p:ext uri="{BB962C8B-B14F-4D97-AF65-F5344CB8AC3E}">
        <p14:creationId xmlns:p14="http://schemas.microsoft.com/office/powerpoint/2010/main" val="4004245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ED6B9-D9DE-2865-103E-A0E1E0DA2D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D18B1F-A38F-D96B-E66F-F529558E32D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6F8037-5B63-500C-5FCE-A8C2F1AB6AC7}"/>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Même chose en italien</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serpents / </a:t>
            </a:r>
            <a:r>
              <a:rPr lang="fr-FR" sz="1200" b="1" kern="100" dirty="0" err="1">
                <a:solidFill>
                  <a:schemeClr val="tx1"/>
                </a:solidFill>
                <a:effectLst/>
                <a:latin typeface="+mn-lt"/>
                <a:ea typeface="Calibri" panose="020F0502020204030204" pitchFamily="34" charset="0"/>
                <a:cs typeface="Times New Roman" panose="02020603050405020304" pitchFamily="18" charset="0"/>
              </a:rPr>
              <a:t>serpenti</a:t>
            </a:r>
            <a:r>
              <a:rPr lang="fr-FR" sz="1200" b="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on sait le genre en français, le même en italien ([i]). On ne reconnait le pluriel qu’en italien (le [i]).</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perdu / </a:t>
            </a:r>
            <a:r>
              <a:rPr lang="fr-FR" sz="1200" b="1" kern="100" dirty="0" err="1">
                <a:solidFill>
                  <a:schemeClr val="tx1"/>
                </a:solidFill>
                <a:effectLst/>
                <a:latin typeface="+mn-lt"/>
                <a:ea typeface="Calibri" panose="020F0502020204030204" pitchFamily="34" charset="0"/>
                <a:cs typeface="Times New Roman" panose="02020603050405020304" pitchFamily="18" charset="0"/>
              </a:rPr>
              <a:t>perdito</a:t>
            </a:r>
            <a:r>
              <a:rPr lang="fr-FR" sz="1200" b="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on ne sait pas en français, en italien on entend [o], masculin singulier.</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sœurs / </a:t>
            </a:r>
            <a:r>
              <a:rPr lang="fr-FR" sz="1200" b="1" kern="100" dirty="0" err="1">
                <a:solidFill>
                  <a:schemeClr val="tx1"/>
                </a:solidFill>
                <a:effectLst/>
                <a:latin typeface="+mn-lt"/>
                <a:ea typeface="Calibri" panose="020F0502020204030204" pitchFamily="34" charset="0"/>
                <a:cs typeface="Times New Roman" panose="02020603050405020304" pitchFamily="18" charset="0"/>
              </a:rPr>
              <a:t>sorelle</a:t>
            </a:r>
            <a:r>
              <a:rPr lang="fr-FR" sz="1200" b="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on sait le genre en français, le même en italien ([e]). On ne reconnait le pluriel qu’en italien (le [e]).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mariées / </a:t>
            </a:r>
            <a:r>
              <a:rPr lang="fr-FR" sz="1200" b="1" kern="100" dirty="0" err="1">
                <a:solidFill>
                  <a:schemeClr val="tx1"/>
                </a:solidFill>
                <a:effectLst/>
                <a:latin typeface="+mn-lt"/>
                <a:ea typeface="Calibri" panose="020F0502020204030204" pitchFamily="34" charset="0"/>
                <a:cs typeface="Times New Roman" panose="02020603050405020304" pitchFamily="18" charset="0"/>
              </a:rPr>
              <a:t>spose</a:t>
            </a:r>
            <a:r>
              <a:rPr lang="fr-FR" sz="1200" b="1" kern="100" dirty="0">
                <a:solidFill>
                  <a:schemeClr val="tx1"/>
                </a:solidFill>
                <a:effectLst/>
                <a:latin typeface="+mn-lt"/>
                <a:ea typeface="Calibri" panose="020F0502020204030204" pitchFamily="34" charset="0"/>
                <a:cs typeface="Times New Roman" panose="02020603050405020304" pitchFamily="18" charset="0"/>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on ne sait pas en français, en italien on entend [e], féminin pluriel.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quelles langues est-il plus facile d’éviter les erreurs, plus facile de ne pas oublier de marques de genre ou de nombre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plus facile en italien ou en espagnol, parce qu’on entend bien les marques.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E93FB8FC-2F3C-F8E9-464A-C0C82AB715DE}"/>
              </a:ext>
            </a:extLst>
          </p:cNvPr>
          <p:cNvSpPr>
            <a:spLocks noGrp="1"/>
          </p:cNvSpPr>
          <p:nvPr>
            <p:ph type="sldNum" sz="quarter" idx="5"/>
          </p:nvPr>
        </p:nvSpPr>
        <p:spPr/>
        <p:txBody>
          <a:bodyPr/>
          <a:lstStyle/>
          <a:p>
            <a:fld id="{BABAE1DD-7DD9-E643-A018-AC2DE1EB12DA}" type="slidenum">
              <a:rPr lang="fr-FR" smtClean="0"/>
              <a:t>12</a:t>
            </a:fld>
            <a:endParaRPr lang="fr-FR"/>
          </a:p>
        </p:txBody>
      </p:sp>
    </p:spTree>
    <p:extLst>
      <p:ext uri="{BB962C8B-B14F-4D97-AF65-F5344CB8AC3E}">
        <p14:creationId xmlns:p14="http://schemas.microsoft.com/office/powerpoint/2010/main" val="286137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En français, il faut se souvenir que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soupe</a:t>
            </a:r>
            <a:r>
              <a:rPr lang="fr-FR" sz="1200" kern="100" dirty="0">
                <a:solidFill>
                  <a:schemeClr val="tx1"/>
                </a:solidFill>
                <a:effectLst/>
                <a:latin typeface="+mn-lt"/>
                <a:ea typeface="Calibri" panose="020F0502020204030204" pitchFamily="34" charset="0"/>
                <a:cs typeface="Times New Roman" panose="02020603050405020304" pitchFamily="18" charset="0"/>
              </a:rPr>
              <a:t> est féminin pour ne pas oublier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de </a:t>
            </a:r>
            <a:r>
              <a:rPr lang="fr-FR" sz="1200" i="1" kern="100" dirty="0">
                <a:solidFill>
                  <a:schemeClr val="tx1"/>
                </a:solidFill>
                <a:effectLst/>
                <a:latin typeface="+mn-lt"/>
                <a:ea typeface="Calibri" panose="020F0502020204030204" pitchFamily="34" charset="0"/>
                <a:cs typeface="Times New Roman" panose="02020603050405020304" pitchFamily="18" charset="0"/>
              </a:rPr>
              <a:t>salées</a:t>
            </a:r>
            <a:r>
              <a:rPr lang="fr-FR" sz="1200" kern="100" dirty="0">
                <a:solidFill>
                  <a:schemeClr val="tx1"/>
                </a:solidFill>
                <a:effectLst/>
                <a:latin typeface="+mn-lt"/>
                <a:ea typeface="Calibri" panose="020F0502020204030204" pitchFamily="34" charset="0"/>
                <a:cs typeface="Times New Roman" panose="02020603050405020304" pitchFamily="18" charset="0"/>
              </a:rPr>
              <a:t>. En italien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en espagnol le -</a:t>
            </a:r>
            <a:r>
              <a:rPr lang="fr-FR" sz="1200" i="1" kern="100" dirty="0">
                <a:solidFill>
                  <a:schemeClr val="tx1"/>
                </a:solidFill>
                <a:effectLst/>
                <a:latin typeface="+mn-lt"/>
                <a:ea typeface="Calibri" panose="020F0502020204030204" pitchFamily="34" charset="0"/>
                <a:cs typeface="Times New Roman" panose="02020603050405020304" pitchFamily="18" charset="0"/>
              </a:rPr>
              <a:t>a</a:t>
            </a:r>
            <a:r>
              <a:rPr lang="fr-FR" sz="1200" kern="100" dirty="0">
                <a:solidFill>
                  <a:schemeClr val="tx1"/>
                </a:solidFill>
                <a:effectLst/>
                <a:latin typeface="+mn-lt"/>
                <a:ea typeface="Calibri" panose="020F0502020204030204" pitchFamily="34" charset="0"/>
                <a:cs typeface="Times New Roman" panose="02020603050405020304" pitchFamily="18" charset="0"/>
              </a:rPr>
              <a:t> le rappelle si on ne l’avait pas en tête. En français, à l’oral, on n’entend qu’une fois que c’est un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r>
              <a:rPr lang="fr-FR" sz="1200" kern="100" dirty="0">
                <a:solidFill>
                  <a:schemeClr val="tx1"/>
                </a:solidFill>
                <a:effectLst/>
                <a:latin typeface="+mn-lt"/>
                <a:ea typeface="Calibri" panose="020F0502020204030204" pitchFamily="34" charset="0"/>
                <a:cs typeface="Times New Roman" panose="02020603050405020304" pitchFamily="18" charset="0"/>
              </a:rPr>
              <a:t>). En italien avec le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en espagnol avec le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on l’entend 3 fois.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 </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Revenir</a:t>
            </a:r>
            <a:r>
              <a:rPr lang="fr-FR" sz="1200" kern="100" dirty="0">
                <a:solidFill>
                  <a:schemeClr val="tx1"/>
                </a:solidFill>
                <a:effectLst/>
                <a:latin typeface="+mn-lt"/>
                <a:ea typeface="Calibri" panose="020F0502020204030204" pitchFamily="34" charset="0"/>
                <a:cs typeface="Times New Roman" panose="02020603050405020304" pitchFamily="18" charset="0"/>
              </a:rPr>
              <a:t> sur l’enrôlement.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Alors la manière dont on marque le nombre et le genre dans les groupes du nom en espagnol et en italien est-il aussi compliqué qu’en français ? »</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13</a:t>
            </a:fld>
            <a:endParaRPr lang="fr-FR"/>
          </a:p>
        </p:txBody>
      </p:sp>
    </p:spTree>
    <p:extLst>
      <p:ext uri="{BB962C8B-B14F-4D97-AF65-F5344CB8AC3E}">
        <p14:creationId xmlns:p14="http://schemas.microsoft.com/office/powerpoint/2010/main" val="3887782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Reformuler avec les élèves </a:t>
            </a:r>
            <a:r>
              <a:rPr lang="fr-FR" sz="1200" kern="100" dirty="0">
                <a:solidFill>
                  <a:schemeClr val="tx1"/>
                </a:solidFill>
                <a:effectLst/>
                <a:latin typeface="+mn-lt"/>
                <a:ea typeface="Calibri" panose="020F0502020204030204" pitchFamily="34" charset="0"/>
                <a:cs typeface="Times New Roman" panose="02020603050405020304" pitchFamily="18" charset="0"/>
              </a:rPr>
              <a:t>ce qu’on a appris.</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Dans un groupe du nom, en italien et en espagnol, il est plus facile de ne pas oublier les marques de genre et de nombre parce qu’on entend ces marques.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En français, c’est plus compliqué parce les marques de genre et de nombre sont souvent muettes.</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14</a:t>
            </a:fld>
            <a:endParaRPr lang="fr-FR"/>
          </a:p>
        </p:txBody>
      </p:sp>
    </p:spTree>
    <p:extLst>
      <p:ext uri="{BB962C8B-B14F-4D97-AF65-F5344CB8AC3E}">
        <p14:creationId xmlns:p14="http://schemas.microsoft.com/office/powerpoint/2010/main" val="2180184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Fiche photocopiable).</a:t>
            </a:r>
          </a:p>
          <a:p>
            <a:endParaRPr lang="fr-FR" dirty="0">
              <a:solidFill>
                <a:schemeClr val="tx1"/>
              </a:solidFill>
            </a:endParaRPr>
          </a:p>
          <a:p>
            <a:r>
              <a:rPr lang="fr-FR" dirty="0">
                <a:solidFill>
                  <a:schemeClr val="tx1"/>
                </a:solidFill>
              </a:rPr>
              <a:t>Choisissez deux crayons de couleur. </a:t>
            </a:r>
          </a:p>
          <a:p>
            <a:r>
              <a:rPr lang="fr-FR" dirty="0">
                <a:solidFill>
                  <a:schemeClr val="tx1"/>
                </a:solidFill>
              </a:rPr>
              <a:t>En espagnol, coloriez avec l’un des crayons les marques de genre et la bulle ‘on entend la marque du genre’ et avec l’autre crayon les marques de nombre et la bulle correspondante.</a:t>
            </a:r>
          </a:p>
          <a:p>
            <a:r>
              <a:rPr lang="fr-FR" dirty="0">
                <a:solidFill>
                  <a:schemeClr val="tx1"/>
                </a:solidFill>
              </a:rPr>
              <a:t>En français, avec les mêmes couleurs, coloriez seulement la marque -</a:t>
            </a:r>
            <a:r>
              <a:rPr lang="fr-FR" i="1" dirty="0">
                <a:solidFill>
                  <a:schemeClr val="tx1"/>
                </a:solidFill>
              </a:rPr>
              <a:t>es</a:t>
            </a:r>
            <a:r>
              <a:rPr lang="fr-FR" dirty="0">
                <a:solidFill>
                  <a:schemeClr val="tx1"/>
                </a:solidFill>
              </a:rPr>
              <a:t> sur le déterminant, soulignez seulement les autres marques parce qu’on ne les entend pas, et repassez sur l’entour des bulles.</a:t>
            </a: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15</a:t>
            </a:fld>
            <a:endParaRPr lang="fr-FR"/>
          </a:p>
        </p:txBody>
      </p:sp>
    </p:spTree>
    <p:extLst>
      <p:ext uri="{BB962C8B-B14F-4D97-AF65-F5344CB8AC3E}">
        <p14:creationId xmlns:p14="http://schemas.microsoft.com/office/powerpoint/2010/main" val="2872181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16</a:t>
            </a:fld>
            <a:endParaRPr lang="fr-FR"/>
          </a:p>
        </p:txBody>
      </p:sp>
    </p:spTree>
    <p:extLst>
      <p:ext uri="{BB962C8B-B14F-4D97-AF65-F5344CB8AC3E}">
        <p14:creationId xmlns:p14="http://schemas.microsoft.com/office/powerpoint/2010/main" val="2646579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Pourquoi je vous affiche cette trace écrite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pour nous rappeler qu’il y a aussi le -</a:t>
            </a:r>
            <a:r>
              <a:rPr lang="fr-FR" sz="1200" i="1" kern="100" dirty="0">
                <a:solidFill>
                  <a:schemeClr val="tx1"/>
                </a:solidFill>
                <a:effectLst/>
                <a:latin typeface="+mn-lt"/>
                <a:ea typeface="Calibri" panose="020F0502020204030204" pitchFamily="34" charset="0"/>
                <a:cs typeface="Times New Roman" panose="02020603050405020304" pitchFamily="18" charset="0"/>
              </a:rPr>
              <a:t>x</a:t>
            </a:r>
            <a:r>
              <a:rPr lang="fr-FR" sz="1200" kern="100" dirty="0">
                <a:solidFill>
                  <a:schemeClr val="tx1"/>
                </a:solidFill>
                <a:effectLst/>
                <a:latin typeface="+mn-lt"/>
                <a:ea typeface="Calibri" panose="020F0502020204030204" pitchFamily="34" charset="0"/>
                <a:cs typeface="Times New Roman" panose="02020603050405020304" pitchFamily="18" charset="0"/>
              </a:rPr>
              <a:t> pour marquer le pluriel de certains noms.</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Aujourd’hui, on a parlé que du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 pour marquer le pluriel en français. C’est le plus fréquent mais on sait que pour certains mots ça peut être plus compliqué.</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En italien et en espagnol, il y a aussi des mots plus compliqués que ceux qu’on a vus.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En italien, il y a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mots en -</a:t>
            </a:r>
            <a:r>
              <a:rPr lang="fr-FR" sz="1200" i="1" kern="100" dirty="0">
                <a:solidFill>
                  <a:schemeClr val="tx1"/>
                </a:solidFill>
                <a:effectLst/>
                <a:latin typeface="+mn-lt"/>
                <a:ea typeface="Calibri" panose="020F0502020204030204" pitchFamily="34" charset="0"/>
                <a:cs typeface="Times New Roman" panose="02020603050405020304" pitchFamily="18" charset="0"/>
              </a:rPr>
              <a:t>o</a:t>
            </a:r>
            <a:r>
              <a:rPr lang="fr-FR" sz="1200" kern="100" dirty="0">
                <a:solidFill>
                  <a:schemeClr val="tx1"/>
                </a:solidFill>
                <a:effectLst/>
                <a:latin typeface="+mn-lt"/>
                <a:ea typeface="Calibri" panose="020F0502020204030204" pitchFamily="34" charset="0"/>
                <a:cs typeface="Times New Roman" panose="02020603050405020304" pitchFamily="18" charset="0"/>
              </a:rPr>
              <a:t> qui sont féminins : </a:t>
            </a:r>
            <a:r>
              <a:rPr lang="fr-FR" sz="1200" i="1" kern="100" dirty="0">
                <a:solidFill>
                  <a:schemeClr val="tx1"/>
                </a:solidFill>
                <a:effectLst/>
                <a:latin typeface="+mn-lt"/>
                <a:ea typeface="Calibri" panose="020F0502020204030204" pitchFamily="34" charset="0"/>
                <a:cs typeface="Times New Roman" panose="02020603050405020304" pitchFamily="18" charset="0"/>
              </a:rPr>
              <a:t>la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mano</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main</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moto</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moto</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des mots en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qui ne sont pas un féminin pluriel : </a:t>
            </a:r>
            <a:r>
              <a:rPr lang="fr-FR" sz="1200" i="1" kern="100" dirty="0">
                <a:solidFill>
                  <a:schemeClr val="tx1"/>
                </a:solidFill>
                <a:effectLst/>
                <a:latin typeface="+mn-lt"/>
                <a:ea typeface="Calibri" panose="020F0502020204030204" pitchFamily="34" charset="0"/>
                <a:cs typeface="Times New Roman" panose="02020603050405020304" pitchFamily="18" charset="0"/>
              </a:rPr>
              <a:t>il re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le roi</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chiave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clef</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etc…</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17</a:t>
            </a:fld>
            <a:endParaRPr lang="fr-FR"/>
          </a:p>
        </p:txBody>
      </p:sp>
    </p:spTree>
    <p:extLst>
      <p:ext uri="{BB962C8B-B14F-4D97-AF65-F5344CB8AC3E}">
        <p14:creationId xmlns:p14="http://schemas.microsoft.com/office/powerpoint/2010/main" val="2720214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49418-2334-3C88-069A-844F4A9656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229C0C-AB34-1211-4A04-BEB37D057E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D13D558-4BE4-62FA-BE5D-85DCC15E63C5}"/>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En espagnol, il n’y a pas que des mots en -</a:t>
            </a:r>
            <a:r>
              <a:rPr lang="fr-FR" sz="1200" i="1" kern="100" dirty="0">
                <a:solidFill>
                  <a:schemeClr val="tx1"/>
                </a:solidFill>
                <a:effectLst/>
                <a:latin typeface="+mn-lt"/>
                <a:ea typeface="Calibri" panose="020F0502020204030204" pitchFamily="34" charset="0"/>
                <a:cs typeface="Times New Roman" panose="02020603050405020304" pitchFamily="18" charset="0"/>
              </a:rPr>
              <a:t>o</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a</a:t>
            </a:r>
            <a:r>
              <a:rPr lang="fr-FR" sz="1200" kern="100" dirty="0">
                <a:solidFill>
                  <a:schemeClr val="tx1"/>
                </a:solidFill>
                <a:effectLst/>
                <a:latin typeface="+mn-lt"/>
                <a:ea typeface="Calibri" panose="020F0502020204030204" pitchFamily="34" charset="0"/>
                <a:cs typeface="Times New Roman" panose="02020603050405020304" pitchFamily="18" charset="0"/>
              </a:rPr>
              <a:t>, il y a beaucoup d’autres terminaisons :</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    La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verdad</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vérité</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ciudad</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cité</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    El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dolor</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douleur</a:t>
            </a:r>
            <a:r>
              <a:rPr lang="fr-FR" sz="1200" kern="100" dirty="0">
                <a:solidFill>
                  <a:schemeClr val="tx1"/>
                </a:solidFill>
                <a:effectLst/>
                <a:latin typeface="+mn-lt"/>
                <a:ea typeface="Calibri" panose="020F0502020204030204" pitchFamily="34" charset="0"/>
                <a:cs typeface="Times New Roman" panose="02020603050405020304" pitchFamily="18" charset="0"/>
              </a:rPr>
              <a:t>) mais </a:t>
            </a:r>
            <a:r>
              <a:rPr lang="fr-FR" sz="1200" i="1" kern="100" dirty="0">
                <a:solidFill>
                  <a:schemeClr val="tx1"/>
                </a:solidFill>
                <a:effectLst/>
                <a:latin typeface="+mn-lt"/>
                <a:ea typeface="Calibri" panose="020F0502020204030204" pitchFamily="34" charset="0"/>
                <a:cs typeface="Times New Roman" panose="02020603050405020304" pitchFamily="18" charset="0"/>
              </a:rPr>
              <a:t>la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labor</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le labeur</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le travail</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    La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cancion</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chanson</a:t>
            </a:r>
            <a:r>
              <a:rPr lang="fr-FR" sz="1200" kern="100" dirty="0">
                <a:solidFill>
                  <a:schemeClr val="tx1"/>
                </a:solidFill>
                <a:effectLst/>
                <a:latin typeface="+mn-lt"/>
                <a:ea typeface="Calibri" panose="020F0502020204030204" pitchFamily="34" charset="0"/>
                <a:cs typeface="Times New Roman" panose="02020603050405020304" pitchFamily="18" charset="0"/>
              </a:rPr>
              <a:t>) mais </a:t>
            </a:r>
            <a:r>
              <a:rPr lang="fr-FR" sz="1200" i="1" kern="100" dirty="0">
                <a:solidFill>
                  <a:schemeClr val="tx1"/>
                </a:solidFill>
                <a:effectLst/>
                <a:latin typeface="+mn-lt"/>
                <a:ea typeface="Calibri" panose="020F0502020204030204" pitchFamily="34" charset="0"/>
                <a:cs typeface="Times New Roman" panose="02020603050405020304" pitchFamily="18" charset="0"/>
              </a:rPr>
              <a:t>el </a:t>
            </a:r>
            <a:r>
              <a:rPr lang="fr-FR" sz="1200" i="1" kern="100" dirty="0" err="1">
                <a:solidFill>
                  <a:schemeClr val="tx1"/>
                </a:solidFill>
                <a:effectLst/>
                <a:latin typeface="+mn-lt"/>
                <a:ea typeface="Calibri" panose="020F0502020204030204" pitchFamily="34" charset="0"/>
                <a:cs typeface="Times New Roman" panose="02020603050405020304" pitchFamily="18" charset="0"/>
              </a:rPr>
              <a:t>corazon</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le cœur</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kern="100" dirty="0" err="1">
                <a:solidFill>
                  <a:schemeClr val="tx1"/>
                </a:solidFill>
                <a:effectLst/>
                <a:latin typeface="+mn-lt"/>
                <a:ea typeface="Calibri" panose="020F0502020204030204" pitchFamily="34" charset="0"/>
                <a:cs typeface="Times New Roman" panose="02020603050405020304" pitchFamily="18" charset="0"/>
              </a:rPr>
              <a:t>etc</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Mais tout de même, en espagnol et en italien, il y a moins de difficultés pour écrire. On peut davantage s’appuyer sur ce qu’on entend à l’oral.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2DF08A42-5E77-7252-C8EA-5E2F97B306F9}"/>
              </a:ext>
            </a:extLst>
          </p:cNvPr>
          <p:cNvSpPr>
            <a:spLocks noGrp="1"/>
          </p:cNvSpPr>
          <p:nvPr>
            <p:ph type="sldNum" sz="quarter" idx="5"/>
          </p:nvPr>
        </p:nvSpPr>
        <p:spPr/>
        <p:txBody>
          <a:bodyPr/>
          <a:lstStyle/>
          <a:p>
            <a:fld id="{BABAE1DD-7DD9-E643-A018-AC2DE1EB12DA}" type="slidenum">
              <a:rPr lang="fr-FR" smtClean="0"/>
              <a:t>18</a:t>
            </a:fld>
            <a:endParaRPr lang="fr-FR"/>
          </a:p>
        </p:txBody>
      </p:sp>
    </p:spTree>
    <p:extLst>
      <p:ext uri="{BB962C8B-B14F-4D97-AF65-F5344CB8AC3E}">
        <p14:creationId xmlns:p14="http://schemas.microsoft.com/office/powerpoint/2010/main" val="855641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19</a:t>
            </a:fld>
            <a:endParaRPr lang="fr-FR"/>
          </a:p>
        </p:txBody>
      </p:sp>
    </p:spTree>
    <p:extLst>
      <p:ext uri="{BB962C8B-B14F-4D97-AF65-F5344CB8AC3E}">
        <p14:creationId xmlns:p14="http://schemas.microsoft.com/office/powerpoint/2010/main" val="3494633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20</a:t>
            </a:fld>
            <a:endParaRPr lang="fr-FR"/>
          </a:p>
        </p:txBody>
      </p:sp>
    </p:spTree>
    <p:extLst>
      <p:ext uri="{BB962C8B-B14F-4D97-AF65-F5344CB8AC3E}">
        <p14:creationId xmlns:p14="http://schemas.microsoft.com/office/powerpoint/2010/main" val="1430941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Aristobule a raison : on a toujours du mal à savoir si </a:t>
            </a:r>
            <a:r>
              <a:rPr lang="fr-FR" sz="1200" i="1" kern="100" dirty="0">
                <a:solidFill>
                  <a:schemeClr val="tx1"/>
                </a:solidFill>
                <a:effectLst/>
                <a:latin typeface="+mn-lt"/>
                <a:ea typeface="Calibri" panose="020F0502020204030204" pitchFamily="34" charset="0"/>
                <a:cs typeface="Times New Roman" panose="02020603050405020304" pitchFamily="18" charset="0"/>
              </a:rPr>
              <a:t>pétale</a:t>
            </a:r>
            <a:r>
              <a:rPr lang="fr-FR" sz="1200" kern="100" dirty="0">
                <a:solidFill>
                  <a:schemeClr val="tx1"/>
                </a:solidFill>
                <a:effectLst/>
                <a:latin typeface="+mn-lt"/>
                <a:ea typeface="Calibri" panose="020F0502020204030204" pitchFamily="34" charset="0"/>
                <a:cs typeface="Times New Roman" panose="02020603050405020304" pitchFamily="18" charset="0"/>
              </a:rPr>
              <a:t> est un nom masculin ou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Les pétales</a:t>
            </a:r>
            <a:r>
              <a:rPr lang="fr-FR" sz="1200" kern="100" dirty="0">
                <a:solidFill>
                  <a:schemeClr val="tx1"/>
                </a:solidFill>
                <a:effectLst/>
                <a:latin typeface="+mn-lt"/>
                <a:ea typeface="Calibri" panose="020F0502020204030204" pitchFamily="34" charset="0"/>
                <a:cs typeface="Times New Roman" panose="02020603050405020304" pitchFamily="18" charset="0"/>
              </a:rPr>
              <a:t> ne l’aide pas parce que le pluriel masque le genre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Là où Aristobule se trompe, c’est que cette phrase peut quand même l’aider pour retrouver le genre du nom </a:t>
            </a:r>
            <a:r>
              <a:rPr lang="fr-FR" sz="1200" i="1" kern="100" dirty="0">
                <a:solidFill>
                  <a:schemeClr val="tx1"/>
                </a:solidFill>
                <a:effectLst/>
                <a:latin typeface="+mn-lt"/>
                <a:ea typeface="Calibri" panose="020F0502020204030204" pitchFamily="34" charset="0"/>
                <a:cs typeface="Times New Roman" panose="02020603050405020304" pitchFamily="18" charset="0"/>
              </a:rPr>
              <a:t>pétale</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Fanés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qui dit comment sont les pétales. </a:t>
            </a:r>
            <a:r>
              <a:rPr lang="fr-FR" sz="1200" i="1" kern="100" dirty="0">
                <a:solidFill>
                  <a:schemeClr val="tx1"/>
                </a:solidFill>
                <a:effectLst/>
                <a:latin typeface="+mn-lt"/>
                <a:ea typeface="Calibri" panose="020F0502020204030204" pitchFamily="34" charset="0"/>
                <a:cs typeface="Times New Roman" panose="02020603050405020304" pitchFamily="18" charset="0"/>
              </a:rPr>
              <a:t>Fanés</a:t>
            </a:r>
            <a:r>
              <a:rPr lang="fr-FR" sz="1200" kern="100" dirty="0">
                <a:solidFill>
                  <a:schemeClr val="tx1"/>
                </a:solidFill>
                <a:effectLst/>
                <a:latin typeface="+mn-lt"/>
                <a:ea typeface="Calibri" panose="020F0502020204030204" pitchFamily="34" charset="0"/>
                <a:cs typeface="Times New Roman" panose="02020603050405020304" pitchFamily="18" charset="0"/>
              </a:rPr>
              <a:t> est donc accordé avec le nom </a:t>
            </a:r>
            <a:r>
              <a:rPr lang="fr-FR" sz="1200" i="1" kern="100" dirty="0">
                <a:solidFill>
                  <a:schemeClr val="tx1"/>
                </a:solidFill>
                <a:effectLst/>
                <a:latin typeface="+mn-lt"/>
                <a:ea typeface="Calibri" panose="020F0502020204030204" pitchFamily="34" charset="0"/>
                <a:cs typeface="Times New Roman" panose="02020603050405020304" pitchFamily="18" charset="0"/>
              </a:rPr>
              <a:t>pétales</a:t>
            </a:r>
            <a:r>
              <a:rPr lang="fr-FR" sz="1200" kern="100" dirty="0">
                <a:solidFill>
                  <a:schemeClr val="tx1"/>
                </a:solidFill>
                <a:effectLst/>
                <a:latin typeface="+mn-lt"/>
                <a:ea typeface="Calibri" panose="020F0502020204030204" pitchFamily="34" charset="0"/>
                <a:cs typeface="Times New Roman" panose="02020603050405020304" pitchFamily="18" charset="0"/>
              </a:rPr>
              <a:t>.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fanés</a:t>
            </a:r>
            <a:r>
              <a:rPr lang="fr-FR" sz="1200" kern="100" dirty="0">
                <a:solidFill>
                  <a:schemeClr val="tx1"/>
                </a:solidFill>
                <a:effectLst/>
                <a:latin typeface="+mn-lt"/>
                <a:ea typeface="Calibri" panose="020F0502020204030204" pitchFamily="34" charset="0"/>
                <a:cs typeface="Times New Roman" panose="02020603050405020304" pitchFamily="18" charset="0"/>
              </a:rPr>
              <a:t> est au masculin (absence de marque du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 donc </a:t>
            </a:r>
            <a:r>
              <a:rPr lang="fr-FR" sz="1200" i="1" kern="100" dirty="0">
                <a:solidFill>
                  <a:schemeClr val="tx1"/>
                </a:solidFill>
                <a:effectLst/>
                <a:latin typeface="+mn-lt"/>
                <a:ea typeface="Calibri" panose="020F0502020204030204" pitchFamily="34" charset="0"/>
                <a:cs typeface="Times New Roman" panose="02020603050405020304" pitchFamily="18" charset="0"/>
              </a:rPr>
              <a:t>pétale</a:t>
            </a:r>
            <a:r>
              <a:rPr lang="fr-FR" sz="1200" kern="100" dirty="0">
                <a:solidFill>
                  <a:schemeClr val="tx1"/>
                </a:solidFill>
                <a:effectLst/>
                <a:latin typeface="+mn-lt"/>
                <a:ea typeface="Calibri" panose="020F0502020204030204" pitchFamily="34" charset="0"/>
                <a:cs typeface="Times New Roman" panose="02020603050405020304" pitchFamily="18" charset="0"/>
              </a:rPr>
              <a:t> est un nom masculin. Un dit </a:t>
            </a:r>
            <a:r>
              <a:rPr lang="fr-FR" sz="1200" i="1" kern="100" dirty="0">
                <a:solidFill>
                  <a:schemeClr val="tx1"/>
                </a:solidFill>
                <a:effectLst/>
                <a:latin typeface="+mn-lt"/>
                <a:ea typeface="Calibri" panose="020F0502020204030204" pitchFamily="34" charset="0"/>
                <a:cs typeface="Times New Roman" panose="02020603050405020304" pitchFamily="18" charset="0"/>
              </a:rPr>
              <a:t>un pétale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21</a:t>
            </a:fld>
            <a:endParaRPr lang="fr-FR"/>
          </a:p>
        </p:txBody>
      </p:sp>
    </p:spTree>
    <p:extLst>
      <p:ext uri="{BB962C8B-B14F-4D97-AF65-F5344CB8AC3E}">
        <p14:creationId xmlns:p14="http://schemas.microsoft.com/office/powerpoint/2010/main" val="1543902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22</a:t>
            </a:fld>
            <a:endParaRPr lang="fr-FR"/>
          </a:p>
        </p:txBody>
      </p:sp>
    </p:spTree>
    <p:extLst>
      <p:ext uri="{BB962C8B-B14F-4D97-AF65-F5344CB8AC3E}">
        <p14:creationId xmlns:p14="http://schemas.microsoft.com/office/powerpoint/2010/main" val="3024515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 </a:t>
            </a:r>
            <a:r>
              <a:rPr lang="fr-FR" sz="1200" i="1" kern="100" dirty="0">
                <a:solidFill>
                  <a:schemeClr val="tx1"/>
                </a:solidFill>
                <a:effectLst/>
                <a:latin typeface="+mn-lt"/>
                <a:ea typeface="Calibri" panose="020F0502020204030204" pitchFamily="34" charset="0"/>
                <a:cs typeface="Times New Roman" panose="02020603050405020304" pitchFamily="18" charset="0"/>
              </a:rPr>
              <a:t>pointues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(dit comment sont les cimes) qui s’accorde avec le nom </a:t>
            </a:r>
            <a:r>
              <a:rPr lang="fr-FR" sz="1200" i="1" kern="100" dirty="0">
                <a:solidFill>
                  <a:schemeClr val="tx1"/>
                </a:solidFill>
                <a:effectLst/>
                <a:latin typeface="+mn-lt"/>
                <a:ea typeface="Calibri" panose="020F0502020204030204" pitchFamily="34" charset="0"/>
                <a:cs typeface="Times New Roman" panose="02020603050405020304" pitchFamily="18" charset="0"/>
              </a:rPr>
              <a:t>cimes </a:t>
            </a:r>
            <a:r>
              <a:rPr lang="fr-FR" sz="1200" kern="100" dirty="0">
                <a:solidFill>
                  <a:schemeClr val="tx1"/>
                </a:solidFill>
                <a:effectLst/>
                <a:latin typeface="+mn-lt"/>
                <a:ea typeface="Calibri" panose="020F0502020204030204" pitchFamily="34" charset="0"/>
                <a:cs typeface="Times New Roman" panose="02020603050405020304" pitchFamily="18" charset="0"/>
              </a:rPr>
              <a:t>(un objet, précédé d’un déterminant). </a:t>
            </a:r>
            <a:r>
              <a:rPr lang="fr-FR" sz="1200" i="1" kern="100" dirty="0">
                <a:solidFill>
                  <a:schemeClr val="tx1"/>
                </a:solidFill>
                <a:effectLst/>
                <a:latin typeface="+mn-lt"/>
                <a:ea typeface="Calibri" panose="020F0502020204030204" pitchFamily="34" charset="0"/>
                <a:cs typeface="Times New Roman" panose="02020603050405020304" pitchFamily="18" charset="0"/>
              </a:rPr>
              <a:t>cimes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nom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une</a:t>
            </a:r>
            <a:r>
              <a:rPr lang="fr-FR" sz="1200" kern="100" dirty="0">
                <a:solidFill>
                  <a:schemeClr val="tx1"/>
                </a:solidFill>
                <a:effectLst/>
                <a:latin typeface="+mn-lt"/>
                <a:ea typeface="Calibri" panose="020F0502020204030204" pitchFamily="34" charset="0"/>
                <a:cs typeface="Times New Roman" panose="02020603050405020304" pitchFamily="18" charset="0"/>
              </a:rPr>
              <a:t> cime) donc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pointu</a:t>
            </a:r>
            <a:r>
              <a:rPr lang="fr-FR" sz="1200" kern="100" dirty="0">
                <a:solidFill>
                  <a:schemeClr val="tx1"/>
                </a:solidFill>
                <a:effectLst/>
                <a:latin typeface="+mn-lt"/>
                <a:ea typeface="Calibri" panose="020F0502020204030204" pitchFamily="34" charset="0"/>
                <a:cs typeface="Times New Roman" panose="02020603050405020304" pitchFamily="18" charset="0"/>
              </a:rPr>
              <a:t> prend la marque du féminin </a:t>
            </a:r>
            <a:r>
              <a:rPr lang="fr-FR" sz="1200" i="1" kern="100" dirty="0">
                <a:solidFill>
                  <a:schemeClr val="tx1"/>
                </a:solidFill>
                <a:effectLst/>
                <a:latin typeface="+mn-lt"/>
                <a:ea typeface="Calibri" panose="020F0502020204030204" pitchFamily="34" charset="0"/>
                <a:cs typeface="Times New Roman" panose="02020603050405020304" pitchFamily="18" charset="0"/>
              </a:rPr>
              <a:t>-e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b. </a:t>
            </a:r>
            <a:r>
              <a:rPr lang="fr-FR" sz="1200" i="1" kern="100" dirty="0">
                <a:solidFill>
                  <a:schemeClr val="tx1"/>
                </a:solidFill>
                <a:effectLst/>
                <a:latin typeface="+mn-lt"/>
                <a:ea typeface="Calibri" panose="020F0502020204030204" pitchFamily="34" charset="0"/>
                <a:cs typeface="Times New Roman" panose="02020603050405020304" pitchFamily="18" charset="0"/>
              </a:rPr>
              <a:t>pointues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adjectif qui s’accorde avec le nom </a:t>
            </a:r>
            <a:r>
              <a:rPr lang="fr-FR" sz="1200" i="1" kern="100" dirty="0">
                <a:solidFill>
                  <a:schemeClr val="tx1"/>
                </a:solidFill>
                <a:effectLst/>
                <a:latin typeface="+mn-lt"/>
                <a:ea typeface="Calibri" panose="020F0502020204030204" pitchFamily="34" charset="0"/>
                <a:cs typeface="Times New Roman" panose="02020603050405020304" pitchFamily="18" charset="0"/>
              </a:rPr>
              <a:t>cimes. cimes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nom au pluriel (porte la marque du pluriel</a:t>
            </a:r>
            <a:r>
              <a:rPr lang="fr-FR" sz="1200" i="1" kern="100" dirty="0">
                <a:solidFill>
                  <a:schemeClr val="tx1"/>
                </a:solidFill>
                <a:effectLst/>
                <a:latin typeface="+mn-lt"/>
                <a:ea typeface="Calibri" panose="020F0502020204030204" pitchFamily="34" charset="0"/>
                <a:cs typeface="Times New Roman" panose="02020603050405020304" pitchFamily="18" charset="0"/>
              </a:rPr>
              <a:t> -s</a:t>
            </a:r>
            <a:r>
              <a:rPr lang="fr-FR" sz="1200" kern="100" dirty="0">
                <a:solidFill>
                  <a:schemeClr val="tx1"/>
                </a:solidFill>
                <a:effectLst/>
                <a:latin typeface="+mn-lt"/>
                <a:ea typeface="Calibri" panose="020F0502020204030204" pitchFamily="34" charset="0"/>
                <a:cs typeface="Times New Roman" panose="02020603050405020304" pitchFamily="18" charset="0"/>
              </a:rPr>
              <a:t>) donc l’adjectif </a:t>
            </a:r>
            <a:r>
              <a:rPr lang="fr-FR" sz="1200" i="1" kern="100" dirty="0">
                <a:solidFill>
                  <a:schemeClr val="tx1"/>
                </a:solidFill>
                <a:effectLst/>
                <a:latin typeface="+mn-lt"/>
                <a:ea typeface="Calibri" panose="020F0502020204030204" pitchFamily="34" charset="0"/>
                <a:cs typeface="Times New Roman" panose="02020603050405020304" pitchFamily="18" charset="0"/>
              </a:rPr>
              <a:t>pointu</a:t>
            </a:r>
            <a:r>
              <a:rPr lang="fr-FR" sz="1200" kern="100" dirty="0">
                <a:solidFill>
                  <a:schemeClr val="tx1"/>
                </a:solidFill>
                <a:effectLst/>
                <a:latin typeface="+mn-lt"/>
                <a:ea typeface="Calibri" panose="020F0502020204030204" pitchFamily="34" charset="0"/>
                <a:cs typeface="Times New Roman" panose="02020603050405020304" pitchFamily="18" charset="0"/>
              </a:rPr>
              <a:t> prend la marque du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23</a:t>
            </a:fld>
            <a:endParaRPr lang="fr-FR"/>
          </a:p>
        </p:txBody>
      </p:sp>
    </p:spTree>
    <p:extLst>
      <p:ext uri="{BB962C8B-B14F-4D97-AF65-F5344CB8AC3E}">
        <p14:creationId xmlns:p14="http://schemas.microsoft.com/office/powerpoint/2010/main" val="4084809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dirty="0"/>
              <a:t>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Les élèves peuvent s’étonner que le nom </a:t>
            </a:r>
            <a:r>
              <a:rPr lang="fr-FR" sz="1800" i="1" kern="100" dirty="0">
                <a:effectLst/>
                <a:latin typeface="Times New Roman" panose="02020603050405020304" pitchFamily="18" charset="0"/>
                <a:ea typeface="Calibri" panose="020F0502020204030204" pitchFamily="34" charset="0"/>
                <a:cs typeface="Times New Roman" panose="02020603050405020304" pitchFamily="18" charset="0"/>
              </a:rPr>
              <a:t>animales</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ne soit pas en -</a:t>
            </a:r>
            <a:r>
              <a:rPr lang="fr-FR" sz="1800" i="1" kern="100" dirty="0">
                <a:effectLst/>
                <a:latin typeface="Times New Roman" panose="02020603050405020304" pitchFamily="18" charset="0"/>
                <a:ea typeface="Calibri" panose="020F0502020204030204" pitchFamily="34" charset="0"/>
                <a:cs typeface="Times New Roman" panose="02020603050405020304" pitchFamily="18" charset="0"/>
              </a:rPr>
              <a:t>o</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comme dans la leçon. C’est l’occasion de leur expliquer que les noms espagnols ne sont pas tous comme ceux qu’on a vus. Cf. le ‘pour aller plus loin’.</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24</a:t>
            </a:fld>
            <a:endParaRPr lang="fr-FR"/>
          </a:p>
        </p:txBody>
      </p:sp>
    </p:spTree>
    <p:extLst>
      <p:ext uri="{BB962C8B-B14F-4D97-AF65-F5344CB8AC3E}">
        <p14:creationId xmlns:p14="http://schemas.microsoft.com/office/powerpoint/2010/main" val="4255379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i="1" dirty="0"/>
              <a:t>Les animaux </a:t>
            </a:r>
            <a:r>
              <a:rPr lang="fr-FR" dirty="0"/>
              <a:t>: 3 indices de pluriel audibles : </a:t>
            </a:r>
          </a:p>
          <a:p>
            <a:pPr marL="0" indent="0">
              <a:buFontTx/>
              <a:buNone/>
            </a:pPr>
            <a:r>
              <a:rPr lang="fr-FR" dirty="0"/>
              <a:t>- le son [e] du déterminant</a:t>
            </a:r>
          </a:p>
          <a:p>
            <a:pPr marL="0" indent="0">
              <a:buFontTx/>
              <a:buNone/>
            </a:pPr>
            <a:r>
              <a:rPr lang="fr-FR" dirty="0"/>
              <a:t>- la liaison [le </a:t>
            </a:r>
            <a:r>
              <a:rPr lang="fr-FR" dirty="0" err="1"/>
              <a:t>zanimo</a:t>
            </a:r>
            <a:r>
              <a:rPr lang="fr-FR" dirty="0"/>
              <a:t>]</a:t>
            </a:r>
          </a:p>
          <a:p>
            <a:pPr marL="0" indent="0">
              <a:buFontTx/>
              <a:buNone/>
            </a:pPr>
            <a:r>
              <a:rPr lang="fr-FR" dirty="0"/>
              <a:t>- -</a:t>
            </a:r>
            <a:r>
              <a:rPr lang="fr-FR" i="1" dirty="0"/>
              <a:t>aux</a:t>
            </a:r>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25</a:t>
            </a:fld>
            <a:endParaRPr lang="fr-FR"/>
          </a:p>
        </p:txBody>
      </p:sp>
    </p:spTree>
    <p:extLst>
      <p:ext uri="{BB962C8B-B14F-4D97-AF65-F5344CB8AC3E}">
        <p14:creationId xmlns:p14="http://schemas.microsoft.com/office/powerpoint/2010/main" val="1050683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Les personnes injustement emprisonnées seront libres demain. Nous les attendrons à l’aéroport.</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(D/N/R/A), marque de genre inaudible sur A</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de l’attribut</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futur</a:t>
            </a:r>
          </a:p>
          <a:p>
            <a:endParaRPr lang="fr-FR" dirty="0"/>
          </a:p>
        </p:txBody>
      </p:sp>
      <p:sp>
        <p:nvSpPr>
          <p:cNvPr id="4" name="Espace réservé du numéro de diapositive 3"/>
          <p:cNvSpPr>
            <a:spLocks noGrp="1"/>
          </p:cNvSpPr>
          <p:nvPr>
            <p:ph type="sldNum" sz="quarter" idx="5"/>
          </p:nvPr>
        </p:nvSpPr>
        <p:spPr/>
        <p:txBody>
          <a:bodyPr/>
          <a:lstStyle/>
          <a:p>
            <a:fld id="{BABAE1DD-7DD9-E643-A018-AC2DE1EB12DA}" type="slidenum">
              <a:rPr lang="fr-FR" smtClean="0"/>
              <a:t>26</a:t>
            </a:fld>
            <a:endParaRPr lang="fr-FR"/>
          </a:p>
        </p:txBody>
      </p:sp>
    </p:spTree>
    <p:extLst>
      <p:ext uri="{BB962C8B-B14F-4D97-AF65-F5344CB8AC3E}">
        <p14:creationId xmlns:p14="http://schemas.microsoft.com/office/powerpoint/2010/main" val="7072621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EE348-0914-2F7A-B825-68AF9994E7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E2569A-2E64-8600-BEB1-DBF70A2F6D6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E35E34-CD82-A721-40FC-45FBA79906EF}"/>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(D/N/R/A), marque de genre inaudible sur A</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de l’attribut</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futur</a:t>
            </a:r>
          </a:p>
        </p:txBody>
      </p:sp>
      <p:sp>
        <p:nvSpPr>
          <p:cNvPr id="4" name="Espace réservé du numéro de diapositive 3">
            <a:extLst>
              <a:ext uri="{FF2B5EF4-FFF2-40B4-BE49-F238E27FC236}">
                <a16:creationId xmlns:a16="http://schemas.microsoft.com/office/drawing/2014/main" id="{A075A8EA-70C2-BD01-9589-CBFBFA7D9029}"/>
              </a:ext>
            </a:extLst>
          </p:cNvPr>
          <p:cNvSpPr>
            <a:spLocks noGrp="1"/>
          </p:cNvSpPr>
          <p:nvPr>
            <p:ph type="sldNum" sz="quarter" idx="5"/>
          </p:nvPr>
        </p:nvSpPr>
        <p:spPr/>
        <p:txBody>
          <a:bodyPr/>
          <a:lstStyle/>
          <a:p>
            <a:fld id="{BABAE1DD-7DD9-E643-A018-AC2DE1EB12DA}" type="slidenum">
              <a:rPr lang="fr-FR" smtClean="0"/>
              <a:t>27</a:t>
            </a:fld>
            <a:endParaRPr lang="fr-FR"/>
          </a:p>
        </p:txBody>
      </p:sp>
    </p:spTree>
    <p:extLst>
      <p:ext uri="{BB962C8B-B14F-4D97-AF65-F5344CB8AC3E}">
        <p14:creationId xmlns:p14="http://schemas.microsoft.com/office/powerpoint/2010/main" val="3325253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743E01-FCBA-74CB-53B2-53184BB7FED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8818E8B-3EEF-52CE-38E2-3DAA754DD3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6B8E20-32A5-4164-1A3C-4703850D169F}"/>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046D957A-3FBC-FDA6-12F0-53022ABCD5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58D58F5-66F8-3316-3D4F-708E5B7ED440}"/>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167335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2BFEA-5963-7E90-C9A7-191F232F9BE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9109A6F-EE84-B013-6A27-03C53F9DAFA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8CB53A-F1D2-9567-3682-EEBF13ADECD1}"/>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16FF81B3-4D74-1A9C-2A35-A8304CAFA7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57E6777-71E5-9F19-81C0-5083DA7F0184}"/>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1445565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BB9570-68D5-0AFD-19C3-1BFA208A49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B8936FB-8387-D945-47E5-15E938380C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BCBC7DD-4487-5A80-6BAF-1A6FD4B894B7}"/>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96FAD8F4-5220-D1D4-276F-05C244B0CA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7C2A9D-BC5A-C86B-8089-59FA7013C350}"/>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3444777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F6A7BC-FCE8-3428-B9D7-B814B2018D2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8C88EB3-B76D-72E2-E105-1C133327B15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F86FFDD-5C07-57E4-4F67-8379F327B5A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2B7FABD-2E0B-3694-C78E-5F3095E35AE2}"/>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6" name="Espace réservé du pied de page 5">
            <a:extLst>
              <a:ext uri="{FF2B5EF4-FFF2-40B4-BE49-F238E27FC236}">
                <a16:creationId xmlns:a16="http://schemas.microsoft.com/office/drawing/2014/main" id="{5A86A384-087F-2C4F-EF44-C3E00CB489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E23052F-A4DA-EEA5-5777-A78305D411B5}"/>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3516046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BAB1D-1773-719A-B7AA-66ED2DE7209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6110EB5-288F-8EFE-CAEE-64DB5E8302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1B273EE-29CC-8BFA-584A-882E172C15A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FF7979F-03F2-4B02-7872-E1373EB97E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B6450DA-E20C-BCF2-03F9-79601EF6428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CA2B043-AD91-E907-7020-AC851F8219F5}"/>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8" name="Espace réservé du pied de page 7">
            <a:extLst>
              <a:ext uri="{FF2B5EF4-FFF2-40B4-BE49-F238E27FC236}">
                <a16:creationId xmlns:a16="http://schemas.microsoft.com/office/drawing/2014/main" id="{81786B10-839A-61F5-17EF-23C93E5CBBD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59C298D-4396-1783-F575-2D50D5721384}"/>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361110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61845C-3BE4-462F-6086-7BC026F0975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44A54C0-B3D2-08D1-0614-837F1651AA38}"/>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4" name="Espace réservé du pied de page 3">
            <a:extLst>
              <a:ext uri="{FF2B5EF4-FFF2-40B4-BE49-F238E27FC236}">
                <a16:creationId xmlns:a16="http://schemas.microsoft.com/office/drawing/2014/main" id="{2259F9C4-A53E-C679-6151-4A841B76CD3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150EAEF-E8F4-7851-D757-ECC818EB6ACB}"/>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681275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C25F8E2-FFE2-57A3-D1C1-4D8F64AE1F54}"/>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3" name="Espace réservé du pied de page 2">
            <a:extLst>
              <a:ext uri="{FF2B5EF4-FFF2-40B4-BE49-F238E27FC236}">
                <a16:creationId xmlns:a16="http://schemas.microsoft.com/office/drawing/2014/main" id="{0D7F1E1D-E176-A365-01D7-372346F0D1A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0136C3E-087B-0C8C-C55B-6D0486CBBF5A}"/>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302879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359CF-471C-3ECB-C74D-073B886481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3E71BBF-1FC5-D9AF-FCB3-A8EAEEAEC9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5826792-D46E-C8B2-D737-0F4764F45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853A0A-3C28-2121-FA83-A81C85D77330}"/>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6" name="Espace réservé du pied de page 5">
            <a:extLst>
              <a:ext uri="{FF2B5EF4-FFF2-40B4-BE49-F238E27FC236}">
                <a16:creationId xmlns:a16="http://schemas.microsoft.com/office/drawing/2014/main" id="{7C398BEA-2427-19B0-7504-DC32632D001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8AE3379-0F45-9D96-7B94-A4B7550B0DC1}"/>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1730470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3E4AA0-BEB8-B384-5150-BC55FAF492B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E3ECBBB-5E8E-7FEC-B8EA-67F87F6C2A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1D1FF3E-952C-3DE8-289D-2DFA06019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4DAD76-28F0-48BE-C804-C9D06FF4CA67}"/>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6" name="Espace réservé du pied de page 5">
            <a:extLst>
              <a:ext uri="{FF2B5EF4-FFF2-40B4-BE49-F238E27FC236}">
                <a16:creationId xmlns:a16="http://schemas.microsoft.com/office/drawing/2014/main" id="{6EC0735B-756E-31C1-3BBE-AAB64792D0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EFF644E-712A-CFB0-8479-4B00A1A61568}"/>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3793355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44883A-D329-676A-06E1-AF94408DDA1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5455136-7AE7-0253-567D-E96AFCC2E13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4EFF75A-1543-1072-6BF7-AF21E2A7398C}"/>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3CCCE7DF-F5B5-C82F-6597-E9853C0F3CC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69BF72-A872-7E1B-68E6-1F53531179E4}"/>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4203683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BE5695-E709-E8E5-D7C4-D83A221247A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475F528-69ED-E207-E0FB-FD447FFE23A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EE291E-9907-DBB5-16DA-004C15B80C51}"/>
              </a:ext>
            </a:extLst>
          </p:cNvPr>
          <p:cNvSpPr>
            <a:spLocks noGrp="1"/>
          </p:cNvSpPr>
          <p:nvPr>
            <p:ph type="dt" sz="half" idx="10"/>
          </p:nvPr>
        </p:nvSpPr>
        <p:spPr/>
        <p:txBody>
          <a:bodyPr/>
          <a:lstStyle/>
          <a:p>
            <a:fld id="{B9A4EA45-F226-F845-A263-AA18822F86C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9B55FC63-2F11-CA7D-46E0-E217FB2B98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43F27A-1BD2-ACFC-4BE3-DF9002BD8042}"/>
              </a:ext>
            </a:extLst>
          </p:cNvPr>
          <p:cNvSpPr>
            <a:spLocks noGrp="1"/>
          </p:cNvSpPr>
          <p:nvPr>
            <p:ph type="sldNum" sz="quarter" idx="12"/>
          </p:nvPr>
        </p:nvSpPr>
        <p:spPr/>
        <p:txBody>
          <a:bodyPr/>
          <a:lstStyle/>
          <a:p>
            <a:fld id="{52D86255-2326-3E40-BBB3-E93088E89F79}" type="slidenum">
              <a:rPr lang="fr-FR" smtClean="0"/>
              <a:t>‹N°›</a:t>
            </a:fld>
            <a:endParaRPr lang="fr-FR"/>
          </a:p>
        </p:txBody>
      </p:sp>
    </p:spTree>
    <p:extLst>
      <p:ext uri="{BB962C8B-B14F-4D97-AF65-F5344CB8AC3E}">
        <p14:creationId xmlns:p14="http://schemas.microsoft.com/office/powerpoint/2010/main" val="4278270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D4ECEB4-EDF7-BD4F-EC7C-90A927D6EA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BB80906-AEDF-66A4-EAA8-11AEBA7520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DAE40FE-86B7-C327-644E-4772FD81E3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A4EA45-F226-F845-A263-AA18822F86C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5D32BA5E-A926-14DA-B108-CA762545EA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B716D8A-4242-BCFF-1DD7-F49349BF11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86255-2326-3E40-BBB3-E93088E89F79}" type="slidenum">
              <a:rPr lang="fr-FR" smtClean="0"/>
              <a:t>‹N°›</a:t>
            </a:fld>
            <a:endParaRPr lang="fr-FR"/>
          </a:p>
        </p:txBody>
      </p:sp>
    </p:spTree>
    <p:extLst>
      <p:ext uri="{BB962C8B-B14F-4D97-AF65-F5344CB8AC3E}">
        <p14:creationId xmlns:p14="http://schemas.microsoft.com/office/powerpoint/2010/main" val="3643388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7CC964-E70B-2338-21F4-FEEBE0150AE9}"/>
              </a:ext>
            </a:extLst>
          </p:cNvPr>
          <p:cNvSpPr>
            <a:spLocks noGrp="1"/>
          </p:cNvSpPr>
          <p:nvPr>
            <p:ph type="ctrTitle"/>
          </p:nvPr>
        </p:nvSpPr>
        <p:spPr>
          <a:xfrm>
            <a:off x="1524000" y="1122362"/>
            <a:ext cx="9144000" cy="3079247"/>
          </a:xfrm>
        </p:spPr>
        <p:txBody>
          <a:bodyPr/>
          <a:lstStyle/>
          <a:p>
            <a:r>
              <a:rPr lang="fr-FR" dirty="0"/>
              <a:t>Le chat blanc, </a:t>
            </a:r>
            <a:br>
              <a:rPr lang="fr-FR" dirty="0"/>
            </a:br>
            <a:r>
              <a:rPr lang="fr-FR" dirty="0"/>
              <a:t>de langue en langue</a:t>
            </a:r>
          </a:p>
        </p:txBody>
      </p:sp>
      <p:sp>
        <p:nvSpPr>
          <p:cNvPr id="3" name="Sous-titre 2">
            <a:extLst>
              <a:ext uri="{FF2B5EF4-FFF2-40B4-BE49-F238E27FC236}">
                <a16:creationId xmlns:a16="http://schemas.microsoft.com/office/drawing/2014/main" id="{0F11ACE5-D5F1-7258-14AF-E503741CEEA1}"/>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2"/>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2659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33A90E-5EEB-CF0D-8C4A-AE12C6E430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63315C1-1396-1E73-FC51-0A46020F4AE9}"/>
              </a:ext>
            </a:extLst>
          </p:cNvPr>
          <p:cNvSpPr>
            <a:spLocks noGrp="1"/>
          </p:cNvSpPr>
          <p:nvPr>
            <p:ph idx="1"/>
          </p:nvPr>
        </p:nvSpPr>
        <p:spPr/>
        <p:txBody>
          <a:bodyPr/>
          <a:lstStyle/>
          <a:p>
            <a:pPr marL="0" indent="0">
              <a:buNone/>
            </a:pPr>
            <a:endParaRPr lang="fr-FR" dirty="0"/>
          </a:p>
          <a:p>
            <a:pPr marL="0" indent="0">
              <a:buNone/>
            </a:pPr>
            <a:r>
              <a:rPr lang="fr-FR" dirty="0"/>
              <a:t>		Le   chat  noir			The black cat</a:t>
            </a:r>
          </a:p>
          <a:p>
            <a:pPr marL="0" indent="0">
              <a:buNone/>
            </a:pPr>
            <a:r>
              <a:rPr lang="fr-FR" dirty="0"/>
              <a:t>		Les chats noirs			The black cats</a:t>
            </a:r>
          </a:p>
        </p:txBody>
      </p:sp>
    </p:spTree>
    <p:extLst>
      <p:ext uri="{BB962C8B-B14F-4D97-AF65-F5344CB8AC3E}">
        <p14:creationId xmlns:p14="http://schemas.microsoft.com/office/powerpoint/2010/main" val="199653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58022-B539-0788-2047-C0B4B75BD8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FA2796-7296-E770-E8DE-14FD892E2C5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50B2D3D-0C7A-D598-4167-B27A1EA8B5DB}"/>
              </a:ext>
            </a:extLst>
          </p:cNvPr>
          <p:cNvSpPr>
            <a:spLocks noGrp="1"/>
          </p:cNvSpPr>
          <p:nvPr>
            <p:ph idx="1"/>
          </p:nvPr>
        </p:nvSpPr>
        <p:spPr/>
        <p:txBody>
          <a:bodyPr/>
          <a:lstStyle/>
          <a:p>
            <a:pPr marL="0" indent="0">
              <a:buNone/>
            </a:pPr>
            <a:endParaRPr lang="fr-FR" dirty="0"/>
          </a:p>
          <a:p>
            <a:pPr marL="0" indent="0">
              <a:buNone/>
            </a:pPr>
            <a:r>
              <a:rPr lang="fr-FR" dirty="0"/>
              <a:t>		Le   chat  noir			The black cat</a:t>
            </a:r>
          </a:p>
          <a:p>
            <a:pPr marL="0" indent="0">
              <a:buNone/>
            </a:pPr>
            <a:r>
              <a:rPr lang="fr-FR" dirty="0"/>
              <a:t>		Les chats noirs			The black cats</a:t>
            </a:r>
          </a:p>
        </p:txBody>
      </p:sp>
    </p:spTree>
    <p:extLst>
      <p:ext uri="{BB962C8B-B14F-4D97-AF65-F5344CB8AC3E}">
        <p14:creationId xmlns:p14="http://schemas.microsoft.com/office/powerpoint/2010/main" val="3981519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7844A3-6A56-837B-98F3-77D66AB6EBED}"/>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3D917FD3-C93E-C6F1-012E-E7980C04E091}"/>
              </a:ext>
            </a:extLst>
          </p:cNvPr>
          <p:cNvGraphicFramePr>
            <a:graphicFrameLocks noGrp="1"/>
          </p:cNvGraphicFramePr>
          <p:nvPr>
            <p:ph idx="1"/>
            <p:extLst>
              <p:ext uri="{D42A27DB-BD31-4B8C-83A1-F6EECF244321}">
                <p14:modId xmlns:p14="http://schemas.microsoft.com/office/powerpoint/2010/main" val="105198343"/>
              </p:ext>
            </p:extLst>
          </p:nvPr>
        </p:nvGraphicFramePr>
        <p:xfrm>
          <a:off x="2590800" y="1690688"/>
          <a:ext cx="7010400" cy="20116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681480">
                  <a:extLst>
                    <a:ext uri="{9D8B030D-6E8A-4147-A177-3AD203B41FA5}">
                      <a16:colId xmlns:a16="http://schemas.microsoft.com/office/drawing/2014/main" val="1857466293"/>
                    </a:ext>
                  </a:extLst>
                </a:gridCol>
                <a:gridCol w="589280">
                  <a:extLst>
                    <a:ext uri="{9D8B030D-6E8A-4147-A177-3AD203B41FA5}">
                      <a16:colId xmlns:a16="http://schemas.microsoft.com/office/drawing/2014/main" val="4167918888"/>
                    </a:ext>
                  </a:extLst>
                </a:gridCol>
                <a:gridCol w="1056640">
                  <a:extLst>
                    <a:ext uri="{9D8B030D-6E8A-4147-A177-3AD203B41FA5}">
                      <a16:colId xmlns:a16="http://schemas.microsoft.com/office/drawing/2014/main" val="3092962211"/>
                    </a:ext>
                  </a:extLst>
                </a:gridCol>
                <a:gridCol w="1574800">
                  <a:extLst>
                    <a:ext uri="{9D8B030D-6E8A-4147-A177-3AD203B41FA5}">
                      <a16:colId xmlns:a16="http://schemas.microsoft.com/office/drawing/2014/main" val="4047832127"/>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les</a:t>
                      </a:r>
                    </a:p>
                    <a:p>
                      <a:r>
                        <a:rPr lang="fr-FR" sz="2400" dirty="0"/>
                        <a:t>la</a:t>
                      </a:r>
                    </a:p>
                    <a:p>
                      <a:r>
                        <a:rPr lang="fr-FR" sz="2400" dirty="0"/>
                        <a:t>les</a:t>
                      </a:r>
                    </a:p>
                  </a:txBody>
                  <a:tcPr>
                    <a:lnR w="12700" cap="flat" cmpd="sng" algn="ctr">
                      <a:noFill/>
                      <a:prstDash val="solid"/>
                      <a:round/>
                      <a:headEnd type="none" w="med" len="med"/>
                      <a:tailEnd type="none" w="med" len="med"/>
                    </a:lnR>
                  </a:tcPr>
                </a:tc>
                <a:tc>
                  <a:txBody>
                    <a:bodyPr/>
                    <a:lstStyle/>
                    <a:p>
                      <a:r>
                        <a:rPr lang="fr-FR" sz="2400" dirty="0"/>
                        <a:t>chat</a:t>
                      </a:r>
                    </a:p>
                    <a:p>
                      <a:r>
                        <a:rPr lang="fr-FR" sz="2400" dirty="0"/>
                        <a:t>chats</a:t>
                      </a:r>
                    </a:p>
                    <a:p>
                      <a:r>
                        <a:rPr lang="fr-FR" sz="2400" dirty="0"/>
                        <a:t>chatte</a:t>
                      </a:r>
                    </a:p>
                    <a:p>
                      <a:r>
                        <a:rPr lang="fr-FR" sz="2400" dirty="0"/>
                        <a:t>chattes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p>
                    <a:p>
                      <a:r>
                        <a:rPr lang="fr-FR" sz="2400" dirty="0"/>
                        <a:t>blancs</a:t>
                      </a:r>
                    </a:p>
                    <a:p>
                      <a:r>
                        <a:rPr lang="fr-FR" sz="2400" dirty="0"/>
                        <a:t>blanche</a:t>
                      </a:r>
                    </a:p>
                    <a:p>
                      <a:r>
                        <a:rPr lang="fr-FR" sz="2400" dirty="0"/>
                        <a:t>blanches</a:t>
                      </a:r>
                    </a:p>
                  </a:txBody>
                  <a:tcPr>
                    <a:lnL w="12700" cap="flat" cmpd="sng" algn="ctr">
                      <a:noFill/>
                      <a:prstDash val="solid"/>
                      <a:round/>
                      <a:headEnd type="none" w="med" len="med"/>
                      <a:tailEnd type="none" w="med" len="med"/>
                    </a:lnL>
                  </a:tcPr>
                </a:tc>
                <a:tc>
                  <a:txBody>
                    <a:bodyPr/>
                    <a:lstStyle/>
                    <a:p>
                      <a:r>
                        <a:rPr lang="fr-FR" sz="2400" dirty="0"/>
                        <a:t>il</a:t>
                      </a:r>
                    </a:p>
                    <a:p>
                      <a:r>
                        <a:rPr lang="fr-FR" sz="2400" dirty="0"/>
                        <a:t>i</a:t>
                      </a:r>
                    </a:p>
                    <a:p>
                      <a:r>
                        <a:rPr lang="fr-FR" sz="2400" dirty="0"/>
                        <a:t>la</a:t>
                      </a:r>
                    </a:p>
                    <a:p>
                      <a:r>
                        <a:rPr lang="fr-FR" sz="2400" dirty="0"/>
                        <a:t>le</a:t>
                      </a:r>
                    </a:p>
                  </a:txBody>
                  <a:tcPr>
                    <a:lnR w="12700" cap="flat" cmpd="sng" algn="ctr">
                      <a:noFill/>
                      <a:prstDash val="solid"/>
                      <a:round/>
                      <a:headEnd type="none" w="med" len="med"/>
                      <a:tailEnd type="none" w="med" len="med"/>
                    </a:lnR>
                  </a:tcPr>
                </a:tc>
                <a:tc>
                  <a:txBody>
                    <a:bodyPr/>
                    <a:lstStyle/>
                    <a:p>
                      <a:r>
                        <a:rPr lang="fr-FR" sz="2400" dirty="0" err="1"/>
                        <a:t>gatto</a:t>
                      </a:r>
                      <a:endParaRPr lang="fr-FR" sz="2400" dirty="0"/>
                    </a:p>
                    <a:p>
                      <a:r>
                        <a:rPr lang="fr-FR" sz="2400" dirty="0" err="1"/>
                        <a:t>gatti</a:t>
                      </a:r>
                      <a:endParaRPr lang="fr-FR" sz="2400" dirty="0"/>
                    </a:p>
                    <a:p>
                      <a:r>
                        <a:rPr lang="fr-FR" sz="2400" dirty="0" err="1"/>
                        <a:t>gatta</a:t>
                      </a:r>
                      <a:endParaRPr lang="fr-FR" sz="2400" dirty="0"/>
                    </a:p>
                    <a:p>
                      <a:r>
                        <a:rPr lang="fr-FR" sz="2400" dirty="0"/>
                        <a:t>gatte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bianco</a:t>
                      </a:r>
                      <a:endParaRPr lang="fr-FR" sz="2400" dirty="0"/>
                    </a:p>
                    <a:p>
                      <a:r>
                        <a:rPr lang="fr-FR" sz="2400" dirty="0" err="1"/>
                        <a:t>bianchi</a:t>
                      </a:r>
                      <a:endParaRPr lang="fr-FR" sz="2400" dirty="0"/>
                    </a:p>
                    <a:p>
                      <a:r>
                        <a:rPr lang="fr-FR" sz="2400" dirty="0" err="1"/>
                        <a:t>bianca</a:t>
                      </a:r>
                      <a:endParaRPr lang="fr-FR" sz="2400" dirty="0"/>
                    </a:p>
                    <a:p>
                      <a:r>
                        <a:rPr lang="fr-FR" sz="2400" dirty="0" err="1"/>
                        <a:t>bianche</a:t>
                      </a:r>
                      <a:endParaRPr lang="fr-FR" sz="2400"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spTree>
    <p:extLst>
      <p:ext uri="{BB962C8B-B14F-4D97-AF65-F5344CB8AC3E}">
        <p14:creationId xmlns:p14="http://schemas.microsoft.com/office/powerpoint/2010/main" val="183458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F87D5-B74A-153F-0CF8-8D956117D9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0C2CDB-5499-F7D7-FC26-EADE8565CA46}"/>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D8CE0952-C484-9B7C-CC6C-262697A4349A}"/>
              </a:ext>
            </a:extLst>
          </p:cNvPr>
          <p:cNvGraphicFramePr>
            <a:graphicFrameLocks noGrp="1"/>
          </p:cNvGraphicFramePr>
          <p:nvPr>
            <p:ph idx="1"/>
          </p:nvPr>
        </p:nvGraphicFramePr>
        <p:xfrm>
          <a:off x="2590800" y="1690688"/>
          <a:ext cx="7010400" cy="20116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681480">
                  <a:extLst>
                    <a:ext uri="{9D8B030D-6E8A-4147-A177-3AD203B41FA5}">
                      <a16:colId xmlns:a16="http://schemas.microsoft.com/office/drawing/2014/main" val="1857466293"/>
                    </a:ext>
                  </a:extLst>
                </a:gridCol>
                <a:gridCol w="589280">
                  <a:extLst>
                    <a:ext uri="{9D8B030D-6E8A-4147-A177-3AD203B41FA5}">
                      <a16:colId xmlns:a16="http://schemas.microsoft.com/office/drawing/2014/main" val="4167918888"/>
                    </a:ext>
                  </a:extLst>
                </a:gridCol>
                <a:gridCol w="1056640">
                  <a:extLst>
                    <a:ext uri="{9D8B030D-6E8A-4147-A177-3AD203B41FA5}">
                      <a16:colId xmlns:a16="http://schemas.microsoft.com/office/drawing/2014/main" val="3092962211"/>
                    </a:ext>
                  </a:extLst>
                </a:gridCol>
                <a:gridCol w="1574800">
                  <a:extLst>
                    <a:ext uri="{9D8B030D-6E8A-4147-A177-3AD203B41FA5}">
                      <a16:colId xmlns:a16="http://schemas.microsoft.com/office/drawing/2014/main" val="4047832127"/>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les</a:t>
                      </a:r>
                    </a:p>
                    <a:p>
                      <a:r>
                        <a:rPr lang="fr-FR" sz="2400" dirty="0"/>
                        <a:t>la</a:t>
                      </a:r>
                    </a:p>
                    <a:p>
                      <a:r>
                        <a:rPr lang="fr-FR" sz="2400" dirty="0"/>
                        <a:t>les</a:t>
                      </a:r>
                    </a:p>
                  </a:txBody>
                  <a:tcPr>
                    <a:lnR w="12700" cap="flat" cmpd="sng" algn="ctr">
                      <a:noFill/>
                      <a:prstDash val="solid"/>
                      <a:round/>
                      <a:headEnd type="none" w="med" len="med"/>
                      <a:tailEnd type="none" w="med" len="med"/>
                    </a:lnR>
                  </a:tcPr>
                </a:tc>
                <a:tc>
                  <a:txBody>
                    <a:bodyPr/>
                    <a:lstStyle/>
                    <a:p>
                      <a:r>
                        <a:rPr lang="fr-FR" sz="2400" dirty="0"/>
                        <a:t>chat</a:t>
                      </a:r>
                    </a:p>
                    <a:p>
                      <a:r>
                        <a:rPr lang="fr-FR" sz="2400" dirty="0"/>
                        <a:t>chats</a:t>
                      </a:r>
                    </a:p>
                    <a:p>
                      <a:r>
                        <a:rPr lang="fr-FR" sz="2400" dirty="0"/>
                        <a:t>chatte</a:t>
                      </a:r>
                    </a:p>
                    <a:p>
                      <a:r>
                        <a:rPr lang="fr-FR" sz="2400" dirty="0"/>
                        <a:t>chattes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p>
                    <a:p>
                      <a:r>
                        <a:rPr lang="fr-FR" sz="2400" dirty="0"/>
                        <a:t>blancs</a:t>
                      </a:r>
                    </a:p>
                    <a:p>
                      <a:r>
                        <a:rPr lang="fr-FR" sz="2400" dirty="0"/>
                        <a:t>blanche</a:t>
                      </a:r>
                    </a:p>
                    <a:p>
                      <a:r>
                        <a:rPr lang="fr-FR" sz="2400" dirty="0"/>
                        <a:t>blanches</a:t>
                      </a:r>
                    </a:p>
                  </a:txBody>
                  <a:tcPr>
                    <a:lnL w="12700" cap="flat" cmpd="sng" algn="ctr">
                      <a:noFill/>
                      <a:prstDash val="solid"/>
                      <a:round/>
                      <a:headEnd type="none" w="med" len="med"/>
                      <a:tailEnd type="none" w="med" len="med"/>
                    </a:lnL>
                  </a:tcPr>
                </a:tc>
                <a:tc>
                  <a:txBody>
                    <a:bodyPr/>
                    <a:lstStyle/>
                    <a:p>
                      <a:r>
                        <a:rPr lang="fr-FR" sz="2400" dirty="0"/>
                        <a:t>il</a:t>
                      </a:r>
                    </a:p>
                    <a:p>
                      <a:r>
                        <a:rPr lang="fr-FR" sz="2400" dirty="0"/>
                        <a:t>i</a:t>
                      </a:r>
                    </a:p>
                    <a:p>
                      <a:r>
                        <a:rPr lang="fr-FR" sz="2400" dirty="0"/>
                        <a:t>la</a:t>
                      </a:r>
                    </a:p>
                    <a:p>
                      <a:r>
                        <a:rPr lang="fr-FR" sz="2400" dirty="0"/>
                        <a:t>le</a:t>
                      </a:r>
                    </a:p>
                  </a:txBody>
                  <a:tcPr>
                    <a:lnR w="12700" cap="flat" cmpd="sng" algn="ctr">
                      <a:noFill/>
                      <a:prstDash val="solid"/>
                      <a:round/>
                      <a:headEnd type="none" w="med" len="med"/>
                      <a:tailEnd type="none" w="med" len="med"/>
                    </a:lnR>
                  </a:tcPr>
                </a:tc>
                <a:tc>
                  <a:txBody>
                    <a:bodyPr/>
                    <a:lstStyle/>
                    <a:p>
                      <a:r>
                        <a:rPr lang="fr-FR" sz="2400" dirty="0" err="1"/>
                        <a:t>gatto</a:t>
                      </a:r>
                      <a:endParaRPr lang="fr-FR" sz="2400" dirty="0"/>
                    </a:p>
                    <a:p>
                      <a:r>
                        <a:rPr lang="fr-FR" sz="2400" dirty="0" err="1"/>
                        <a:t>gatti</a:t>
                      </a:r>
                      <a:endParaRPr lang="fr-FR" sz="2400" dirty="0"/>
                    </a:p>
                    <a:p>
                      <a:r>
                        <a:rPr lang="fr-FR" sz="2400" dirty="0" err="1"/>
                        <a:t>gatta</a:t>
                      </a:r>
                      <a:endParaRPr lang="fr-FR" sz="2400" dirty="0"/>
                    </a:p>
                    <a:p>
                      <a:r>
                        <a:rPr lang="fr-FR" sz="2400" dirty="0"/>
                        <a:t>gatte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bianco</a:t>
                      </a:r>
                      <a:endParaRPr lang="fr-FR" sz="2400" dirty="0"/>
                    </a:p>
                    <a:p>
                      <a:r>
                        <a:rPr lang="fr-FR" sz="2400" dirty="0" err="1"/>
                        <a:t>bianchi</a:t>
                      </a:r>
                      <a:endParaRPr lang="fr-FR" sz="2400" dirty="0"/>
                    </a:p>
                    <a:p>
                      <a:r>
                        <a:rPr lang="fr-FR" sz="2400" dirty="0" err="1"/>
                        <a:t>bianca</a:t>
                      </a:r>
                      <a:endParaRPr lang="fr-FR" sz="2400" dirty="0"/>
                    </a:p>
                    <a:p>
                      <a:r>
                        <a:rPr lang="fr-FR" sz="2400" dirty="0" err="1"/>
                        <a:t>bianche</a:t>
                      </a:r>
                      <a:endParaRPr lang="fr-FR" sz="2400"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spTree>
    <p:extLst>
      <p:ext uri="{BB962C8B-B14F-4D97-AF65-F5344CB8AC3E}">
        <p14:creationId xmlns:p14="http://schemas.microsoft.com/office/powerpoint/2010/main" val="2533705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B5D63-9887-0301-3B54-4B9106698F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E769F2-A8E0-21F4-08FA-7F86D9B8FADC}"/>
              </a:ext>
            </a:extLst>
          </p:cNvPr>
          <p:cNvSpPr>
            <a:spLocks noGrp="1"/>
          </p:cNvSpPr>
          <p:nvPr>
            <p:ph type="title"/>
          </p:nvPr>
        </p:nvSpPr>
        <p:spPr>
          <a:xfrm>
            <a:off x="838200" y="548005"/>
            <a:ext cx="10515600" cy="1325563"/>
          </a:xfrm>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C77DF7C-260C-2A9A-83BE-A1D7BC81A843}"/>
              </a:ext>
            </a:extLst>
          </p:cNvPr>
          <p:cNvGraphicFramePr>
            <a:graphicFrameLocks noGrp="1"/>
          </p:cNvGraphicFramePr>
          <p:nvPr>
            <p:ph idx="1"/>
            <p:extLst>
              <p:ext uri="{D42A27DB-BD31-4B8C-83A1-F6EECF244321}">
                <p14:modId xmlns:p14="http://schemas.microsoft.com/office/powerpoint/2010/main" val="1531330364"/>
              </p:ext>
            </p:extLst>
          </p:nvPr>
        </p:nvGraphicFramePr>
        <p:xfrm>
          <a:off x="2463799" y="2191385"/>
          <a:ext cx="7264402" cy="1584960"/>
        </p:xfrm>
        <a:graphic>
          <a:graphicData uri="http://schemas.openxmlformats.org/drawingml/2006/table">
            <a:tbl>
              <a:tblPr firstRow="1" bandRow="1">
                <a:tableStyleId>{5940675A-B579-460E-94D1-54222C63F5DA}</a:tableStyleId>
              </a:tblPr>
              <a:tblGrid>
                <a:gridCol w="1105454">
                  <a:extLst>
                    <a:ext uri="{9D8B030D-6E8A-4147-A177-3AD203B41FA5}">
                      <a16:colId xmlns:a16="http://schemas.microsoft.com/office/drawing/2014/main" val="2345941521"/>
                    </a:ext>
                  </a:extLst>
                </a:gridCol>
                <a:gridCol w="1221262">
                  <a:extLst>
                    <a:ext uri="{9D8B030D-6E8A-4147-A177-3AD203B41FA5}">
                      <a16:colId xmlns:a16="http://schemas.microsoft.com/office/drawing/2014/main" val="980855811"/>
                    </a:ext>
                  </a:extLst>
                </a:gridCol>
                <a:gridCol w="1097206">
                  <a:extLst>
                    <a:ext uri="{9D8B030D-6E8A-4147-A177-3AD203B41FA5}">
                      <a16:colId xmlns:a16="http://schemas.microsoft.com/office/drawing/2014/main" val="4228790956"/>
                    </a:ext>
                  </a:extLst>
                </a:gridCol>
                <a:gridCol w="365760">
                  <a:extLst>
                    <a:ext uri="{9D8B030D-6E8A-4147-A177-3AD203B41FA5}">
                      <a16:colId xmlns:a16="http://schemas.microsoft.com/office/drawing/2014/main" val="2923594110"/>
                    </a:ext>
                  </a:extLst>
                </a:gridCol>
                <a:gridCol w="1117600">
                  <a:extLst>
                    <a:ext uri="{9D8B030D-6E8A-4147-A177-3AD203B41FA5}">
                      <a16:colId xmlns:a16="http://schemas.microsoft.com/office/drawing/2014/main" val="2289740372"/>
                    </a:ext>
                  </a:extLst>
                </a:gridCol>
                <a:gridCol w="1280160">
                  <a:extLst>
                    <a:ext uri="{9D8B030D-6E8A-4147-A177-3AD203B41FA5}">
                      <a16:colId xmlns:a16="http://schemas.microsoft.com/office/drawing/2014/main" val="766647766"/>
                    </a:ext>
                  </a:extLst>
                </a:gridCol>
                <a:gridCol w="1076960">
                  <a:extLst>
                    <a:ext uri="{9D8B030D-6E8A-4147-A177-3AD203B41FA5}">
                      <a16:colId xmlns:a16="http://schemas.microsoft.com/office/drawing/2014/main" val="1817887352"/>
                    </a:ext>
                  </a:extLst>
                </a:gridCol>
              </a:tblGrid>
              <a:tr h="370840">
                <a:tc>
                  <a:txBody>
                    <a:bodyPr/>
                    <a:lstStyle/>
                    <a:p>
                      <a:pPr algn="ctr"/>
                      <a:endParaRPr lang="fr-FR" sz="2000"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ctr"/>
                      <a:r>
                        <a:rPr lang="fr-FR" sz="2000" b="1" dirty="0"/>
                        <a:t>En français</a:t>
                      </a:r>
                    </a:p>
                  </a:txBody>
                  <a:tcPr/>
                </a:tc>
                <a:tc hMerge="1">
                  <a:txBody>
                    <a:bodyPr/>
                    <a:lstStyle/>
                    <a:p>
                      <a:endParaRPr lang="fr-FR" dirty="0"/>
                    </a:p>
                  </a:txBody>
                  <a:tcPr/>
                </a:tc>
                <a:tc>
                  <a:txBody>
                    <a:bodyPr/>
                    <a:lstStyle/>
                    <a:p>
                      <a:pPr algn="ctr"/>
                      <a:endParaRPr lang="fr-FR" sz="2000" b="1"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ctr"/>
                      <a:r>
                        <a:rPr lang="fr-FR" sz="2000" b="1" dirty="0"/>
                        <a:t>En italien</a:t>
                      </a:r>
                    </a:p>
                  </a:txBody>
                  <a:tcPr/>
                </a:tc>
                <a:tc hMerge="1">
                  <a:txBody>
                    <a:bodyPr/>
                    <a:lstStyle/>
                    <a:p>
                      <a:endParaRPr lang="fr-FR" dirty="0"/>
                    </a:p>
                  </a:txBody>
                  <a:tcPr/>
                </a:tc>
                <a:extLst>
                  <a:ext uri="{0D108BD9-81ED-4DB2-BD59-A6C34878D82A}">
                    <a16:rowId xmlns:a16="http://schemas.microsoft.com/office/drawing/2014/main" val="196527386"/>
                  </a:ext>
                </a:extLst>
              </a:tr>
              <a:tr h="370840">
                <a:tc>
                  <a:txBody>
                    <a:bodyPr/>
                    <a:lstStyle/>
                    <a:p>
                      <a:endParaRPr lang="fr-FR" sz="20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sz="2000" dirty="0"/>
                        <a:t>masculin</a:t>
                      </a:r>
                    </a:p>
                  </a:txBody>
                  <a:tcPr/>
                </a:tc>
                <a:tc>
                  <a:txBody>
                    <a:bodyPr/>
                    <a:lstStyle/>
                    <a:p>
                      <a:r>
                        <a:rPr lang="fr-FR" sz="2000" dirty="0"/>
                        <a:t>féminin</a:t>
                      </a:r>
                    </a:p>
                  </a:txBody>
                  <a:tcPr/>
                </a:tc>
                <a:tc>
                  <a:txBody>
                    <a:bodyPr/>
                    <a:lstStyle/>
                    <a:p>
                      <a:endParaRPr lang="fr-FR" sz="20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sz="2000" dirty="0"/>
                        <a:t>masculin</a:t>
                      </a:r>
                    </a:p>
                  </a:txBody>
                  <a:tcPr/>
                </a:tc>
                <a:tc>
                  <a:txBody>
                    <a:bodyPr/>
                    <a:lstStyle/>
                    <a:p>
                      <a:r>
                        <a:rPr lang="fr-FR" sz="2000" dirty="0"/>
                        <a:t>féminin</a:t>
                      </a:r>
                    </a:p>
                  </a:txBody>
                  <a:tcPr/>
                </a:tc>
                <a:extLst>
                  <a:ext uri="{0D108BD9-81ED-4DB2-BD59-A6C34878D82A}">
                    <a16:rowId xmlns:a16="http://schemas.microsoft.com/office/drawing/2014/main" val="1051254254"/>
                  </a:ext>
                </a:extLst>
              </a:tr>
              <a:tr h="370840">
                <a:tc>
                  <a:txBody>
                    <a:bodyPr/>
                    <a:lstStyle/>
                    <a:p>
                      <a:r>
                        <a:rPr lang="fr-FR" sz="2000" dirty="0"/>
                        <a:t>singulier</a:t>
                      </a:r>
                    </a:p>
                  </a:txBody>
                  <a:tcPr/>
                </a:tc>
                <a:tc>
                  <a:txBody>
                    <a:bodyPr/>
                    <a:lstStyle/>
                    <a:p>
                      <a:pPr algn="ctr"/>
                      <a:endParaRPr lang="fr-FR" sz="2000" dirty="0"/>
                    </a:p>
                  </a:txBody>
                  <a:tcPr/>
                </a:tc>
                <a:tc>
                  <a:txBody>
                    <a:bodyPr/>
                    <a:lstStyle/>
                    <a:p>
                      <a:pPr algn="ctr"/>
                      <a:r>
                        <a:rPr lang="fr-FR" sz="2000" dirty="0"/>
                        <a:t>-e</a:t>
                      </a:r>
                    </a:p>
                  </a:txBody>
                  <a:tcPr/>
                </a:tc>
                <a:tc>
                  <a:txBody>
                    <a:bodyPr/>
                    <a:lstStyle/>
                    <a:p>
                      <a:endParaRPr lang="fr-FR" sz="20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2000" dirty="0"/>
                        <a:t>singulier</a:t>
                      </a:r>
                    </a:p>
                  </a:txBody>
                  <a:tcPr/>
                </a:tc>
                <a:tc>
                  <a:txBody>
                    <a:bodyPr/>
                    <a:lstStyle/>
                    <a:p>
                      <a:pPr algn="ctr"/>
                      <a:r>
                        <a:rPr lang="fr-FR" sz="2000" dirty="0"/>
                        <a:t>-o</a:t>
                      </a:r>
                    </a:p>
                  </a:txBody>
                  <a:tcPr/>
                </a:tc>
                <a:tc>
                  <a:txBody>
                    <a:bodyPr/>
                    <a:lstStyle/>
                    <a:p>
                      <a:pPr algn="ctr"/>
                      <a:r>
                        <a:rPr lang="fr-FR" sz="2000" dirty="0"/>
                        <a:t>-a</a:t>
                      </a:r>
                    </a:p>
                  </a:txBody>
                  <a:tcPr/>
                </a:tc>
                <a:extLst>
                  <a:ext uri="{0D108BD9-81ED-4DB2-BD59-A6C34878D82A}">
                    <a16:rowId xmlns:a16="http://schemas.microsoft.com/office/drawing/2014/main" val="3293651937"/>
                  </a:ext>
                </a:extLst>
              </a:tr>
              <a:tr h="370840">
                <a:tc>
                  <a:txBody>
                    <a:bodyPr/>
                    <a:lstStyle/>
                    <a:p>
                      <a:r>
                        <a:rPr lang="fr-FR" sz="2000" dirty="0"/>
                        <a:t>pluriel</a:t>
                      </a:r>
                    </a:p>
                  </a:txBody>
                  <a:tcPr/>
                </a:tc>
                <a:tc>
                  <a:txBody>
                    <a:bodyPr/>
                    <a:lstStyle/>
                    <a:p>
                      <a:pPr algn="ctr"/>
                      <a:r>
                        <a:rPr lang="fr-FR" sz="2000" dirty="0"/>
                        <a:t>-s</a:t>
                      </a:r>
                    </a:p>
                  </a:txBody>
                  <a:tcPr/>
                </a:tc>
                <a:tc>
                  <a:txBody>
                    <a:bodyPr/>
                    <a:lstStyle/>
                    <a:p>
                      <a:pPr algn="ctr"/>
                      <a:r>
                        <a:rPr lang="fr-FR" sz="2000" dirty="0"/>
                        <a:t>-es</a:t>
                      </a:r>
                    </a:p>
                  </a:txBody>
                  <a:tcPr/>
                </a:tc>
                <a:tc>
                  <a:txBody>
                    <a:bodyPr/>
                    <a:lstStyle/>
                    <a:p>
                      <a:endParaRPr lang="fr-FR" sz="20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2000" dirty="0"/>
                        <a:t>pluriel</a:t>
                      </a:r>
                    </a:p>
                  </a:txBody>
                  <a:tcPr/>
                </a:tc>
                <a:tc>
                  <a:txBody>
                    <a:bodyPr/>
                    <a:lstStyle/>
                    <a:p>
                      <a:pPr algn="ctr"/>
                      <a:r>
                        <a:rPr lang="fr-FR" sz="2000" dirty="0"/>
                        <a:t>-i</a:t>
                      </a:r>
                    </a:p>
                  </a:txBody>
                  <a:tcPr/>
                </a:tc>
                <a:tc>
                  <a:txBody>
                    <a:bodyPr/>
                    <a:lstStyle/>
                    <a:p>
                      <a:pPr algn="ctr"/>
                      <a:r>
                        <a:rPr lang="fr-FR" sz="2000" dirty="0"/>
                        <a:t>-e</a:t>
                      </a:r>
                    </a:p>
                  </a:txBody>
                  <a:tcPr/>
                </a:tc>
                <a:extLst>
                  <a:ext uri="{0D108BD9-81ED-4DB2-BD59-A6C34878D82A}">
                    <a16:rowId xmlns:a16="http://schemas.microsoft.com/office/drawing/2014/main" val="962506326"/>
                  </a:ext>
                </a:extLst>
              </a:tr>
            </a:tbl>
          </a:graphicData>
        </a:graphic>
      </p:graphicFrame>
    </p:spTree>
    <p:extLst>
      <p:ext uri="{BB962C8B-B14F-4D97-AF65-F5344CB8AC3E}">
        <p14:creationId xmlns:p14="http://schemas.microsoft.com/office/powerpoint/2010/main" val="180060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BB583-1813-1BC2-71AA-77D683D7F2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F72D59-3984-0423-AFF6-F120E71E3EC8}"/>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914A2C85-6DAC-7228-16A9-4EE31251C6E1}"/>
              </a:ext>
            </a:extLst>
          </p:cNvPr>
          <p:cNvGraphicFramePr>
            <a:graphicFrameLocks noGrp="1"/>
          </p:cNvGraphicFramePr>
          <p:nvPr>
            <p:ph idx="1"/>
          </p:nvPr>
        </p:nvGraphicFramePr>
        <p:xfrm>
          <a:off x="838200" y="1825625"/>
          <a:ext cx="10515600" cy="20116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869440">
                  <a:extLst>
                    <a:ext uri="{9D8B030D-6E8A-4147-A177-3AD203B41FA5}">
                      <a16:colId xmlns:a16="http://schemas.microsoft.com/office/drawing/2014/main" val="1857466293"/>
                    </a:ext>
                  </a:extLst>
                </a:gridCol>
                <a:gridCol w="508000">
                  <a:extLst>
                    <a:ext uri="{9D8B030D-6E8A-4147-A177-3AD203B41FA5}">
                      <a16:colId xmlns:a16="http://schemas.microsoft.com/office/drawing/2014/main" val="4167918888"/>
                    </a:ext>
                  </a:extLst>
                </a:gridCol>
                <a:gridCol w="1076960">
                  <a:extLst>
                    <a:ext uri="{9D8B030D-6E8A-4147-A177-3AD203B41FA5}">
                      <a16:colId xmlns:a16="http://schemas.microsoft.com/office/drawing/2014/main" val="3092962211"/>
                    </a:ext>
                  </a:extLst>
                </a:gridCol>
                <a:gridCol w="1447800">
                  <a:extLst>
                    <a:ext uri="{9D8B030D-6E8A-4147-A177-3AD203B41FA5}">
                      <a16:colId xmlns:a16="http://schemas.microsoft.com/office/drawing/2014/main" val="4047832127"/>
                    </a:ext>
                  </a:extLst>
                </a:gridCol>
                <a:gridCol w="807720">
                  <a:extLst>
                    <a:ext uri="{9D8B030D-6E8A-4147-A177-3AD203B41FA5}">
                      <a16:colId xmlns:a16="http://schemas.microsoft.com/office/drawing/2014/main" val="1756435859"/>
                    </a:ext>
                  </a:extLst>
                </a:gridCol>
                <a:gridCol w="1016000">
                  <a:extLst>
                    <a:ext uri="{9D8B030D-6E8A-4147-A177-3AD203B41FA5}">
                      <a16:colId xmlns:a16="http://schemas.microsoft.com/office/drawing/2014/main" val="3662362057"/>
                    </a:ext>
                  </a:extLst>
                </a:gridCol>
                <a:gridCol w="1681480">
                  <a:extLst>
                    <a:ext uri="{9D8B030D-6E8A-4147-A177-3AD203B41FA5}">
                      <a16:colId xmlns:a16="http://schemas.microsoft.com/office/drawing/2014/main" val="1379182108"/>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Espagnol</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les</a:t>
                      </a:r>
                    </a:p>
                    <a:p>
                      <a:r>
                        <a:rPr lang="fr-FR" sz="2400" dirty="0"/>
                        <a:t>la</a:t>
                      </a:r>
                    </a:p>
                    <a:p>
                      <a:r>
                        <a:rPr lang="fr-FR" sz="2400" dirty="0"/>
                        <a:t>les</a:t>
                      </a:r>
                    </a:p>
                  </a:txBody>
                  <a:tcPr>
                    <a:lnR w="12700" cap="flat" cmpd="sng" algn="ctr">
                      <a:noFill/>
                      <a:prstDash val="solid"/>
                      <a:round/>
                      <a:headEnd type="none" w="med" len="med"/>
                      <a:tailEnd type="none" w="med" len="med"/>
                    </a:lnR>
                  </a:tcPr>
                </a:tc>
                <a:tc>
                  <a:txBody>
                    <a:bodyPr/>
                    <a:lstStyle/>
                    <a:p>
                      <a:r>
                        <a:rPr lang="fr-FR" sz="2400" dirty="0"/>
                        <a:t>chat</a:t>
                      </a:r>
                    </a:p>
                    <a:p>
                      <a:r>
                        <a:rPr lang="fr-FR" sz="2400" dirty="0"/>
                        <a:t>chats</a:t>
                      </a:r>
                    </a:p>
                    <a:p>
                      <a:r>
                        <a:rPr lang="fr-FR" sz="2400" dirty="0"/>
                        <a:t>chatte</a:t>
                      </a:r>
                    </a:p>
                    <a:p>
                      <a:r>
                        <a:rPr lang="fr-FR" sz="2400" dirty="0"/>
                        <a:t>chattes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p>
                    <a:p>
                      <a:r>
                        <a:rPr lang="fr-FR" sz="2400" dirty="0"/>
                        <a:t>blancs</a:t>
                      </a:r>
                    </a:p>
                    <a:p>
                      <a:r>
                        <a:rPr lang="fr-FR" sz="2400" dirty="0"/>
                        <a:t>blanche</a:t>
                      </a:r>
                    </a:p>
                    <a:p>
                      <a:r>
                        <a:rPr lang="fr-FR" sz="2400" dirty="0"/>
                        <a:t>blanches</a:t>
                      </a:r>
                    </a:p>
                  </a:txBody>
                  <a:tcPr>
                    <a:lnL w="12700" cap="flat" cmpd="sng" algn="ctr">
                      <a:noFill/>
                      <a:prstDash val="solid"/>
                      <a:round/>
                      <a:headEnd type="none" w="med" len="med"/>
                      <a:tailEnd type="none" w="med" len="med"/>
                    </a:lnL>
                  </a:tcPr>
                </a:tc>
                <a:tc>
                  <a:txBody>
                    <a:bodyPr/>
                    <a:lstStyle/>
                    <a:p>
                      <a:r>
                        <a:rPr lang="fr-FR" sz="2400" dirty="0"/>
                        <a:t>il</a:t>
                      </a:r>
                    </a:p>
                    <a:p>
                      <a:r>
                        <a:rPr lang="fr-FR" sz="2400" dirty="0"/>
                        <a:t>i</a:t>
                      </a:r>
                    </a:p>
                    <a:p>
                      <a:r>
                        <a:rPr lang="fr-FR" sz="2400" dirty="0"/>
                        <a:t>la</a:t>
                      </a:r>
                    </a:p>
                    <a:p>
                      <a:r>
                        <a:rPr lang="fr-FR" sz="2400" dirty="0"/>
                        <a:t>le</a:t>
                      </a:r>
                    </a:p>
                  </a:txBody>
                  <a:tcPr>
                    <a:lnR w="12700" cap="flat" cmpd="sng" algn="ctr">
                      <a:noFill/>
                      <a:prstDash val="solid"/>
                      <a:round/>
                      <a:headEnd type="none" w="med" len="med"/>
                      <a:tailEnd type="none" w="med" len="med"/>
                    </a:lnR>
                  </a:tcPr>
                </a:tc>
                <a:tc>
                  <a:txBody>
                    <a:bodyPr/>
                    <a:lstStyle/>
                    <a:p>
                      <a:r>
                        <a:rPr lang="fr-FR" sz="2400" dirty="0" err="1"/>
                        <a:t>gatto</a:t>
                      </a:r>
                      <a:endParaRPr lang="fr-FR" sz="2400" dirty="0"/>
                    </a:p>
                    <a:p>
                      <a:r>
                        <a:rPr lang="fr-FR" sz="2400" dirty="0" err="1"/>
                        <a:t>gatti</a:t>
                      </a:r>
                      <a:endParaRPr lang="fr-FR" sz="2400" dirty="0"/>
                    </a:p>
                    <a:p>
                      <a:r>
                        <a:rPr lang="fr-FR" sz="2400" dirty="0" err="1"/>
                        <a:t>gatta</a:t>
                      </a:r>
                      <a:endParaRPr lang="fr-FR" sz="2400" dirty="0"/>
                    </a:p>
                    <a:p>
                      <a:r>
                        <a:rPr lang="fr-FR" sz="2400" dirty="0"/>
                        <a:t>gatte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bianco</a:t>
                      </a:r>
                      <a:endParaRPr lang="fr-FR" sz="2400" dirty="0"/>
                    </a:p>
                    <a:p>
                      <a:r>
                        <a:rPr lang="fr-FR" sz="2400" dirty="0" err="1"/>
                        <a:t>bianchi</a:t>
                      </a:r>
                      <a:endParaRPr lang="fr-FR" sz="2400" dirty="0"/>
                    </a:p>
                    <a:p>
                      <a:r>
                        <a:rPr lang="fr-FR" sz="2400" dirty="0" err="1"/>
                        <a:t>bianca</a:t>
                      </a:r>
                      <a:endParaRPr lang="fr-FR" sz="2400" dirty="0"/>
                    </a:p>
                    <a:p>
                      <a:r>
                        <a:rPr lang="fr-FR" sz="2400" dirty="0" err="1"/>
                        <a:t>bianche</a:t>
                      </a:r>
                      <a:endParaRPr lang="fr-FR" sz="2400" dirty="0"/>
                    </a:p>
                  </a:txBody>
                  <a:tcPr>
                    <a:lnL w="12700" cap="flat" cmpd="sng" algn="ctr">
                      <a:noFill/>
                      <a:prstDash val="solid"/>
                      <a:round/>
                      <a:headEnd type="none" w="med" len="med"/>
                      <a:tailEnd type="none" w="med" len="med"/>
                    </a:lnL>
                  </a:tcPr>
                </a:tc>
                <a:tc>
                  <a:txBody>
                    <a:bodyPr/>
                    <a:lstStyle/>
                    <a:p>
                      <a:r>
                        <a:rPr lang="fr-FR" sz="2400" dirty="0"/>
                        <a:t>el</a:t>
                      </a:r>
                    </a:p>
                    <a:p>
                      <a:r>
                        <a:rPr lang="fr-FR" sz="2400" dirty="0"/>
                        <a:t>los</a:t>
                      </a:r>
                    </a:p>
                    <a:p>
                      <a:r>
                        <a:rPr lang="fr-FR" sz="2400" dirty="0"/>
                        <a:t>la</a:t>
                      </a:r>
                    </a:p>
                    <a:p>
                      <a:r>
                        <a:rPr lang="fr-FR" sz="2400" dirty="0"/>
                        <a:t>las</a:t>
                      </a:r>
                    </a:p>
                  </a:txBody>
                  <a:tcPr>
                    <a:lnR w="12700" cap="flat" cmpd="sng" algn="ctr">
                      <a:noFill/>
                      <a:prstDash val="solid"/>
                      <a:round/>
                      <a:headEnd type="none" w="med" len="med"/>
                      <a:tailEnd type="none" w="med" len="med"/>
                    </a:lnR>
                  </a:tcPr>
                </a:tc>
                <a:tc>
                  <a:txBody>
                    <a:bodyPr/>
                    <a:lstStyle/>
                    <a:p>
                      <a:r>
                        <a:rPr lang="fr-FR" sz="2400" dirty="0" err="1"/>
                        <a:t>gato</a:t>
                      </a:r>
                      <a:endParaRPr lang="fr-FR" sz="2400" dirty="0"/>
                    </a:p>
                    <a:p>
                      <a:r>
                        <a:rPr lang="fr-FR" sz="2400" dirty="0" err="1"/>
                        <a:t>gatos</a:t>
                      </a:r>
                      <a:endParaRPr lang="fr-FR" sz="2400" dirty="0"/>
                    </a:p>
                    <a:p>
                      <a:r>
                        <a:rPr lang="fr-FR" sz="2400" dirty="0" err="1"/>
                        <a:t>gata</a:t>
                      </a:r>
                      <a:endParaRPr lang="fr-FR" sz="2400" dirty="0"/>
                    </a:p>
                    <a:p>
                      <a:r>
                        <a:rPr lang="fr-FR" sz="2400" dirty="0" err="1"/>
                        <a:t>gatas</a:t>
                      </a:r>
                      <a:endParaRPr lang="fr-FR"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blanco</a:t>
                      </a:r>
                    </a:p>
                    <a:p>
                      <a:r>
                        <a:rPr lang="fr-FR" sz="2400" dirty="0"/>
                        <a:t>blancos</a:t>
                      </a:r>
                    </a:p>
                    <a:p>
                      <a:r>
                        <a:rPr lang="fr-FR" sz="2400" dirty="0" err="1"/>
                        <a:t>blanca</a:t>
                      </a:r>
                      <a:endParaRPr lang="fr-FR" sz="2400" dirty="0"/>
                    </a:p>
                    <a:p>
                      <a:r>
                        <a:rPr lang="fr-FR" sz="2400" dirty="0" err="1"/>
                        <a:t>blancas</a:t>
                      </a:r>
                      <a:endParaRPr lang="fr-FR" sz="2400"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spTree>
    <p:extLst>
      <p:ext uri="{BB962C8B-B14F-4D97-AF65-F5344CB8AC3E}">
        <p14:creationId xmlns:p14="http://schemas.microsoft.com/office/powerpoint/2010/main" val="3694305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6FBE8-70D1-6DE6-07A4-7B873CDD17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3F3C67-4803-8E1E-D980-7310396E9F75}"/>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785EA3E-C3A4-415E-1325-20A230904C7C}"/>
              </a:ext>
            </a:extLst>
          </p:cNvPr>
          <p:cNvGraphicFramePr>
            <a:graphicFrameLocks noGrp="1"/>
          </p:cNvGraphicFramePr>
          <p:nvPr>
            <p:ph idx="1"/>
          </p:nvPr>
        </p:nvGraphicFramePr>
        <p:xfrm>
          <a:off x="457198" y="2171065"/>
          <a:ext cx="10896602" cy="1584960"/>
        </p:xfrm>
        <a:graphic>
          <a:graphicData uri="http://schemas.openxmlformats.org/drawingml/2006/table">
            <a:tbl>
              <a:tblPr firstRow="1" bandRow="1">
                <a:tableStyleId>{5940675A-B579-460E-94D1-54222C63F5DA}</a:tableStyleId>
              </a:tblPr>
              <a:tblGrid>
                <a:gridCol w="1105454">
                  <a:extLst>
                    <a:ext uri="{9D8B030D-6E8A-4147-A177-3AD203B41FA5}">
                      <a16:colId xmlns:a16="http://schemas.microsoft.com/office/drawing/2014/main" val="2345941521"/>
                    </a:ext>
                  </a:extLst>
                </a:gridCol>
                <a:gridCol w="1221262">
                  <a:extLst>
                    <a:ext uri="{9D8B030D-6E8A-4147-A177-3AD203B41FA5}">
                      <a16:colId xmlns:a16="http://schemas.microsoft.com/office/drawing/2014/main" val="980855811"/>
                    </a:ext>
                  </a:extLst>
                </a:gridCol>
                <a:gridCol w="1097206">
                  <a:extLst>
                    <a:ext uri="{9D8B030D-6E8A-4147-A177-3AD203B41FA5}">
                      <a16:colId xmlns:a16="http://schemas.microsoft.com/office/drawing/2014/main" val="4228790956"/>
                    </a:ext>
                  </a:extLst>
                </a:gridCol>
                <a:gridCol w="365760">
                  <a:extLst>
                    <a:ext uri="{9D8B030D-6E8A-4147-A177-3AD203B41FA5}">
                      <a16:colId xmlns:a16="http://schemas.microsoft.com/office/drawing/2014/main" val="2923594110"/>
                    </a:ext>
                  </a:extLst>
                </a:gridCol>
                <a:gridCol w="1117600">
                  <a:extLst>
                    <a:ext uri="{9D8B030D-6E8A-4147-A177-3AD203B41FA5}">
                      <a16:colId xmlns:a16="http://schemas.microsoft.com/office/drawing/2014/main" val="2289740372"/>
                    </a:ext>
                  </a:extLst>
                </a:gridCol>
                <a:gridCol w="1280160">
                  <a:extLst>
                    <a:ext uri="{9D8B030D-6E8A-4147-A177-3AD203B41FA5}">
                      <a16:colId xmlns:a16="http://schemas.microsoft.com/office/drawing/2014/main" val="766647766"/>
                    </a:ext>
                  </a:extLst>
                </a:gridCol>
                <a:gridCol w="1076960">
                  <a:extLst>
                    <a:ext uri="{9D8B030D-6E8A-4147-A177-3AD203B41FA5}">
                      <a16:colId xmlns:a16="http://schemas.microsoft.com/office/drawing/2014/main" val="1817887352"/>
                    </a:ext>
                  </a:extLst>
                </a:gridCol>
                <a:gridCol w="365760">
                  <a:extLst>
                    <a:ext uri="{9D8B030D-6E8A-4147-A177-3AD203B41FA5}">
                      <a16:colId xmlns:a16="http://schemas.microsoft.com/office/drawing/2014/main" val="466084500"/>
                    </a:ext>
                  </a:extLst>
                </a:gridCol>
                <a:gridCol w="1076960">
                  <a:extLst>
                    <a:ext uri="{9D8B030D-6E8A-4147-A177-3AD203B41FA5}">
                      <a16:colId xmlns:a16="http://schemas.microsoft.com/office/drawing/2014/main" val="3781578905"/>
                    </a:ext>
                  </a:extLst>
                </a:gridCol>
                <a:gridCol w="1140786">
                  <a:extLst>
                    <a:ext uri="{9D8B030D-6E8A-4147-A177-3AD203B41FA5}">
                      <a16:colId xmlns:a16="http://schemas.microsoft.com/office/drawing/2014/main" val="1483768252"/>
                    </a:ext>
                  </a:extLst>
                </a:gridCol>
                <a:gridCol w="1048694">
                  <a:extLst>
                    <a:ext uri="{9D8B030D-6E8A-4147-A177-3AD203B41FA5}">
                      <a16:colId xmlns:a16="http://schemas.microsoft.com/office/drawing/2014/main" val="3803175951"/>
                    </a:ext>
                  </a:extLst>
                </a:gridCol>
              </a:tblGrid>
              <a:tr h="370840">
                <a:tc>
                  <a:txBody>
                    <a:bodyPr/>
                    <a:lstStyle/>
                    <a:p>
                      <a:pPr algn="ctr"/>
                      <a:endParaRPr lang="fr-FR" sz="2000"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ctr"/>
                      <a:r>
                        <a:rPr lang="fr-FR" sz="2000" b="1" dirty="0"/>
                        <a:t>En français</a:t>
                      </a:r>
                    </a:p>
                  </a:txBody>
                  <a:tcPr/>
                </a:tc>
                <a:tc hMerge="1">
                  <a:txBody>
                    <a:bodyPr/>
                    <a:lstStyle/>
                    <a:p>
                      <a:endParaRPr lang="fr-FR" dirty="0"/>
                    </a:p>
                  </a:txBody>
                  <a:tcPr/>
                </a:tc>
                <a:tc>
                  <a:txBody>
                    <a:bodyPr/>
                    <a:lstStyle/>
                    <a:p>
                      <a:pPr algn="ctr"/>
                      <a:endParaRPr lang="fr-FR" sz="2000" b="1"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ctr"/>
                      <a:r>
                        <a:rPr lang="fr-FR" sz="2000" b="1" dirty="0"/>
                        <a:t>En italien</a:t>
                      </a:r>
                    </a:p>
                  </a:txBody>
                  <a:tcPr/>
                </a:tc>
                <a:tc hMerge="1">
                  <a:txBody>
                    <a:bodyPr/>
                    <a:lstStyle/>
                    <a:p>
                      <a:endParaRPr lang="fr-FR" dirty="0"/>
                    </a:p>
                  </a:txBody>
                  <a:tcPr/>
                </a:tc>
                <a:tc>
                  <a:txBody>
                    <a:bodyPr/>
                    <a:lstStyle/>
                    <a:p>
                      <a:pPr algn="ctr"/>
                      <a:endParaRPr lang="fr-FR" sz="2000" b="1"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fr-FR" sz="2000"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ctr"/>
                      <a:r>
                        <a:rPr lang="fr-FR" sz="2000" b="1" dirty="0"/>
                        <a:t>En espagnol</a:t>
                      </a:r>
                    </a:p>
                  </a:txBody>
                  <a:tcPr/>
                </a:tc>
                <a:tc hMerge="1">
                  <a:txBody>
                    <a:bodyPr/>
                    <a:lstStyle/>
                    <a:p>
                      <a:pPr algn="ctr"/>
                      <a:endParaRPr lang="fr-FR" sz="2000" b="1" dirty="0"/>
                    </a:p>
                  </a:txBody>
                  <a:tcPr/>
                </a:tc>
                <a:extLst>
                  <a:ext uri="{0D108BD9-81ED-4DB2-BD59-A6C34878D82A}">
                    <a16:rowId xmlns:a16="http://schemas.microsoft.com/office/drawing/2014/main" val="196527386"/>
                  </a:ext>
                </a:extLst>
              </a:tr>
              <a:tr h="370840">
                <a:tc>
                  <a:txBody>
                    <a:bodyPr/>
                    <a:lstStyle/>
                    <a:p>
                      <a:endParaRPr lang="fr-FR" sz="20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sz="2000" dirty="0"/>
                        <a:t>masculin</a:t>
                      </a:r>
                    </a:p>
                  </a:txBody>
                  <a:tcPr/>
                </a:tc>
                <a:tc>
                  <a:txBody>
                    <a:bodyPr/>
                    <a:lstStyle/>
                    <a:p>
                      <a:r>
                        <a:rPr lang="fr-FR" sz="2000" dirty="0"/>
                        <a:t>féminin</a:t>
                      </a:r>
                    </a:p>
                  </a:txBody>
                  <a:tcPr/>
                </a:tc>
                <a:tc>
                  <a:txBody>
                    <a:bodyPr/>
                    <a:lstStyle/>
                    <a:p>
                      <a:endParaRPr lang="fr-FR" sz="20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sz="2000" dirty="0"/>
                        <a:t>masculin</a:t>
                      </a:r>
                    </a:p>
                  </a:txBody>
                  <a:tcPr/>
                </a:tc>
                <a:tc>
                  <a:txBody>
                    <a:bodyPr/>
                    <a:lstStyle/>
                    <a:p>
                      <a:r>
                        <a:rPr lang="fr-FR" sz="2000" dirty="0"/>
                        <a:t>féminin</a:t>
                      </a:r>
                    </a:p>
                  </a:txBody>
                  <a:tcPr/>
                </a:tc>
                <a:tc>
                  <a:txBody>
                    <a:bodyPr/>
                    <a:lstStyle/>
                    <a:p>
                      <a:endParaRPr lang="fr-FR" sz="20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fr-FR" sz="20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sz="2000" dirty="0"/>
                        <a:t>masculin</a:t>
                      </a:r>
                    </a:p>
                  </a:txBody>
                  <a:tcPr/>
                </a:tc>
                <a:tc>
                  <a:txBody>
                    <a:bodyPr/>
                    <a:lstStyle/>
                    <a:p>
                      <a:r>
                        <a:rPr lang="fr-FR" sz="2000" dirty="0"/>
                        <a:t>féminin</a:t>
                      </a:r>
                    </a:p>
                  </a:txBody>
                  <a:tcPr/>
                </a:tc>
                <a:extLst>
                  <a:ext uri="{0D108BD9-81ED-4DB2-BD59-A6C34878D82A}">
                    <a16:rowId xmlns:a16="http://schemas.microsoft.com/office/drawing/2014/main" val="1051254254"/>
                  </a:ext>
                </a:extLst>
              </a:tr>
              <a:tr h="370840">
                <a:tc>
                  <a:txBody>
                    <a:bodyPr/>
                    <a:lstStyle/>
                    <a:p>
                      <a:r>
                        <a:rPr lang="fr-FR" sz="2000" dirty="0"/>
                        <a:t>singulier</a:t>
                      </a:r>
                    </a:p>
                  </a:txBody>
                  <a:tcPr/>
                </a:tc>
                <a:tc>
                  <a:txBody>
                    <a:bodyPr/>
                    <a:lstStyle/>
                    <a:p>
                      <a:pPr algn="ctr"/>
                      <a:endParaRPr lang="fr-FR" sz="2000" dirty="0"/>
                    </a:p>
                  </a:txBody>
                  <a:tcPr/>
                </a:tc>
                <a:tc>
                  <a:txBody>
                    <a:bodyPr/>
                    <a:lstStyle/>
                    <a:p>
                      <a:pPr algn="ctr"/>
                      <a:r>
                        <a:rPr lang="fr-FR" sz="2000" dirty="0"/>
                        <a:t>-e</a:t>
                      </a:r>
                    </a:p>
                  </a:txBody>
                  <a:tcPr/>
                </a:tc>
                <a:tc>
                  <a:txBody>
                    <a:bodyPr/>
                    <a:lstStyle/>
                    <a:p>
                      <a:endParaRPr lang="fr-FR" sz="20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2000" dirty="0"/>
                        <a:t>singulier</a:t>
                      </a:r>
                    </a:p>
                  </a:txBody>
                  <a:tcPr/>
                </a:tc>
                <a:tc>
                  <a:txBody>
                    <a:bodyPr/>
                    <a:lstStyle/>
                    <a:p>
                      <a:pPr algn="ctr"/>
                      <a:r>
                        <a:rPr lang="fr-FR" sz="2000" dirty="0"/>
                        <a:t>-o</a:t>
                      </a:r>
                    </a:p>
                  </a:txBody>
                  <a:tcPr/>
                </a:tc>
                <a:tc>
                  <a:txBody>
                    <a:bodyPr/>
                    <a:lstStyle/>
                    <a:p>
                      <a:pPr algn="ctr"/>
                      <a:r>
                        <a:rPr lang="fr-FR" sz="2000" dirty="0"/>
                        <a:t>-a</a:t>
                      </a:r>
                    </a:p>
                  </a:txBody>
                  <a:tcPr/>
                </a:tc>
                <a:tc>
                  <a:txBody>
                    <a:bodyPr/>
                    <a:lstStyle/>
                    <a:p>
                      <a:pPr algn="ctr"/>
                      <a:endParaRPr lang="fr-FR" sz="20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2000" dirty="0"/>
                        <a:t>singulier</a:t>
                      </a:r>
                    </a:p>
                  </a:txBody>
                  <a:tcPr/>
                </a:tc>
                <a:tc>
                  <a:txBody>
                    <a:bodyPr/>
                    <a:lstStyle/>
                    <a:p>
                      <a:pPr algn="ctr"/>
                      <a:r>
                        <a:rPr lang="fr-FR" sz="2000" dirty="0"/>
                        <a:t>-o</a:t>
                      </a:r>
                    </a:p>
                  </a:txBody>
                  <a:tcPr/>
                </a:tc>
                <a:tc>
                  <a:txBody>
                    <a:bodyPr/>
                    <a:lstStyle/>
                    <a:p>
                      <a:pPr algn="ctr"/>
                      <a:r>
                        <a:rPr lang="fr-FR" sz="2000" dirty="0"/>
                        <a:t>-a</a:t>
                      </a:r>
                    </a:p>
                  </a:txBody>
                  <a:tcPr/>
                </a:tc>
                <a:extLst>
                  <a:ext uri="{0D108BD9-81ED-4DB2-BD59-A6C34878D82A}">
                    <a16:rowId xmlns:a16="http://schemas.microsoft.com/office/drawing/2014/main" val="3293651937"/>
                  </a:ext>
                </a:extLst>
              </a:tr>
              <a:tr h="370840">
                <a:tc>
                  <a:txBody>
                    <a:bodyPr/>
                    <a:lstStyle/>
                    <a:p>
                      <a:r>
                        <a:rPr lang="fr-FR" sz="2000" dirty="0"/>
                        <a:t>pluriel</a:t>
                      </a:r>
                    </a:p>
                  </a:txBody>
                  <a:tcPr/>
                </a:tc>
                <a:tc>
                  <a:txBody>
                    <a:bodyPr/>
                    <a:lstStyle/>
                    <a:p>
                      <a:pPr algn="ctr"/>
                      <a:r>
                        <a:rPr lang="fr-FR" sz="2000" dirty="0"/>
                        <a:t>-s</a:t>
                      </a:r>
                    </a:p>
                  </a:txBody>
                  <a:tcPr/>
                </a:tc>
                <a:tc>
                  <a:txBody>
                    <a:bodyPr/>
                    <a:lstStyle/>
                    <a:p>
                      <a:pPr algn="ctr"/>
                      <a:r>
                        <a:rPr lang="fr-FR" sz="2000" dirty="0"/>
                        <a:t>-es</a:t>
                      </a:r>
                    </a:p>
                  </a:txBody>
                  <a:tcPr/>
                </a:tc>
                <a:tc>
                  <a:txBody>
                    <a:bodyPr/>
                    <a:lstStyle/>
                    <a:p>
                      <a:endParaRPr lang="fr-FR" sz="20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2000" dirty="0"/>
                        <a:t>pluriel</a:t>
                      </a:r>
                    </a:p>
                  </a:txBody>
                  <a:tcPr/>
                </a:tc>
                <a:tc>
                  <a:txBody>
                    <a:bodyPr/>
                    <a:lstStyle/>
                    <a:p>
                      <a:pPr algn="ctr"/>
                      <a:r>
                        <a:rPr lang="fr-FR" sz="2000" dirty="0"/>
                        <a:t>-i</a:t>
                      </a:r>
                    </a:p>
                  </a:txBody>
                  <a:tcPr/>
                </a:tc>
                <a:tc>
                  <a:txBody>
                    <a:bodyPr/>
                    <a:lstStyle/>
                    <a:p>
                      <a:pPr algn="ctr"/>
                      <a:r>
                        <a:rPr lang="fr-FR" sz="2000" dirty="0"/>
                        <a:t>-e</a:t>
                      </a:r>
                    </a:p>
                  </a:txBody>
                  <a:tcPr/>
                </a:tc>
                <a:tc>
                  <a:txBody>
                    <a:bodyPr/>
                    <a:lstStyle/>
                    <a:p>
                      <a:pPr algn="ctr"/>
                      <a:endParaRPr lang="fr-FR" sz="20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2000" dirty="0"/>
                        <a:t>pluriel</a:t>
                      </a:r>
                    </a:p>
                  </a:txBody>
                  <a:tcPr/>
                </a:tc>
                <a:tc>
                  <a:txBody>
                    <a:bodyPr/>
                    <a:lstStyle/>
                    <a:p>
                      <a:pPr algn="ctr"/>
                      <a:r>
                        <a:rPr lang="fr-FR" sz="2000" dirty="0"/>
                        <a:t>-os</a:t>
                      </a:r>
                    </a:p>
                  </a:txBody>
                  <a:tcPr/>
                </a:tc>
                <a:tc>
                  <a:txBody>
                    <a:bodyPr/>
                    <a:lstStyle/>
                    <a:p>
                      <a:pPr algn="ctr"/>
                      <a:r>
                        <a:rPr lang="fr-FR" sz="2000" dirty="0"/>
                        <a:t>-as</a:t>
                      </a:r>
                    </a:p>
                  </a:txBody>
                  <a:tcPr/>
                </a:tc>
                <a:extLst>
                  <a:ext uri="{0D108BD9-81ED-4DB2-BD59-A6C34878D82A}">
                    <a16:rowId xmlns:a16="http://schemas.microsoft.com/office/drawing/2014/main" val="962506326"/>
                  </a:ext>
                </a:extLst>
              </a:tr>
            </a:tbl>
          </a:graphicData>
        </a:graphic>
      </p:graphicFrame>
    </p:spTree>
    <p:extLst>
      <p:ext uri="{BB962C8B-B14F-4D97-AF65-F5344CB8AC3E}">
        <p14:creationId xmlns:p14="http://schemas.microsoft.com/office/powerpoint/2010/main" val="415790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43019-FA82-8C3D-C289-C69F432955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9F3DC3-C25C-B765-3B01-7E81BB53457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DFA9707-D6BE-4B2F-C4BA-66ACFB4D4E1B}"/>
              </a:ext>
            </a:extLst>
          </p:cNvPr>
          <p:cNvGraphicFramePr>
            <a:graphicFrameLocks noGrp="1"/>
          </p:cNvGraphicFramePr>
          <p:nvPr>
            <p:ph idx="1"/>
            <p:extLst>
              <p:ext uri="{D42A27DB-BD31-4B8C-83A1-F6EECF244321}">
                <p14:modId xmlns:p14="http://schemas.microsoft.com/office/powerpoint/2010/main" val="1802953537"/>
              </p:ext>
            </p:extLst>
          </p:nvPr>
        </p:nvGraphicFramePr>
        <p:xfrm>
          <a:off x="838200" y="910114"/>
          <a:ext cx="10515600" cy="21640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869440">
                  <a:extLst>
                    <a:ext uri="{9D8B030D-6E8A-4147-A177-3AD203B41FA5}">
                      <a16:colId xmlns:a16="http://schemas.microsoft.com/office/drawing/2014/main" val="1857466293"/>
                    </a:ext>
                  </a:extLst>
                </a:gridCol>
                <a:gridCol w="508000">
                  <a:extLst>
                    <a:ext uri="{9D8B030D-6E8A-4147-A177-3AD203B41FA5}">
                      <a16:colId xmlns:a16="http://schemas.microsoft.com/office/drawing/2014/main" val="4167918888"/>
                    </a:ext>
                  </a:extLst>
                </a:gridCol>
                <a:gridCol w="1076960">
                  <a:extLst>
                    <a:ext uri="{9D8B030D-6E8A-4147-A177-3AD203B41FA5}">
                      <a16:colId xmlns:a16="http://schemas.microsoft.com/office/drawing/2014/main" val="3092962211"/>
                    </a:ext>
                  </a:extLst>
                </a:gridCol>
                <a:gridCol w="1447800">
                  <a:extLst>
                    <a:ext uri="{9D8B030D-6E8A-4147-A177-3AD203B41FA5}">
                      <a16:colId xmlns:a16="http://schemas.microsoft.com/office/drawing/2014/main" val="4047832127"/>
                    </a:ext>
                  </a:extLst>
                </a:gridCol>
                <a:gridCol w="807720">
                  <a:extLst>
                    <a:ext uri="{9D8B030D-6E8A-4147-A177-3AD203B41FA5}">
                      <a16:colId xmlns:a16="http://schemas.microsoft.com/office/drawing/2014/main" val="1756435859"/>
                    </a:ext>
                  </a:extLst>
                </a:gridCol>
                <a:gridCol w="1016000">
                  <a:extLst>
                    <a:ext uri="{9D8B030D-6E8A-4147-A177-3AD203B41FA5}">
                      <a16:colId xmlns:a16="http://schemas.microsoft.com/office/drawing/2014/main" val="3662362057"/>
                    </a:ext>
                  </a:extLst>
                </a:gridCol>
                <a:gridCol w="1681480">
                  <a:extLst>
                    <a:ext uri="{9D8B030D-6E8A-4147-A177-3AD203B41FA5}">
                      <a16:colId xmlns:a16="http://schemas.microsoft.com/office/drawing/2014/main" val="1379182108"/>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Espagnol</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a:t>
                      </a:r>
                      <a:r>
                        <a:rPr lang="fr-FR" sz="2400" b="1" dirty="0">
                          <a:solidFill>
                            <a:srgbClr val="00B050"/>
                          </a:solidFill>
                        </a:rPr>
                        <a:t>s</a:t>
                      </a:r>
                    </a:p>
                    <a:p>
                      <a:r>
                        <a:rPr lang="fr-FR" sz="2400" dirty="0"/>
                        <a:t>la</a:t>
                      </a:r>
                    </a:p>
                    <a:p>
                      <a:r>
                        <a:rPr lang="fr-FR" sz="2400" dirty="0"/>
                        <a:t>le</a:t>
                      </a:r>
                      <a:r>
                        <a:rPr lang="fr-FR" sz="2400" b="1" dirty="0">
                          <a:solidFill>
                            <a:srgbClr val="00B050"/>
                          </a:solidFill>
                        </a:rPr>
                        <a:t>s</a:t>
                      </a:r>
                    </a:p>
                  </a:txBody>
                  <a:tcPr>
                    <a:lnR w="12700" cap="flat" cmpd="sng" algn="ctr">
                      <a:noFill/>
                      <a:prstDash val="solid"/>
                      <a:round/>
                      <a:headEnd type="none" w="med" len="med"/>
                      <a:tailEnd type="none" w="med" len="med"/>
                    </a:lnR>
                  </a:tcPr>
                </a:tc>
                <a:tc>
                  <a:txBody>
                    <a:bodyPr/>
                    <a:lstStyle/>
                    <a:p>
                      <a:r>
                        <a:rPr lang="fr-FR" sz="2400" dirty="0"/>
                        <a:t>chat</a:t>
                      </a:r>
                    </a:p>
                    <a:p>
                      <a:r>
                        <a:rPr lang="fr-FR" sz="2400" dirty="0"/>
                        <a:t>chat</a:t>
                      </a:r>
                      <a:r>
                        <a:rPr lang="fr-FR" sz="2400" b="1" dirty="0">
                          <a:solidFill>
                            <a:srgbClr val="00B050"/>
                          </a:solidFill>
                        </a:rPr>
                        <a:t>s</a:t>
                      </a:r>
                    </a:p>
                    <a:p>
                      <a:r>
                        <a:rPr lang="fr-FR" sz="2400" dirty="0"/>
                        <a:t>chatt</a:t>
                      </a:r>
                      <a:r>
                        <a:rPr lang="fr-FR" sz="2400" b="1" dirty="0">
                          <a:solidFill>
                            <a:srgbClr val="00B050"/>
                          </a:solidFill>
                        </a:rPr>
                        <a:t>e</a:t>
                      </a:r>
                    </a:p>
                    <a:p>
                      <a:r>
                        <a:rPr lang="fr-FR" sz="2400" dirty="0"/>
                        <a:t>chatt</a:t>
                      </a:r>
                      <a:r>
                        <a:rPr lang="fr-FR" sz="2400" b="1" dirty="0">
                          <a:solidFill>
                            <a:srgbClr val="00B050"/>
                          </a:solidFill>
                        </a:rPr>
                        <a: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p>
                    <a:p>
                      <a:r>
                        <a:rPr lang="fr-FR" sz="2400" dirty="0"/>
                        <a:t>blanc</a:t>
                      </a:r>
                      <a:r>
                        <a:rPr lang="fr-FR" sz="2400" b="1" dirty="0">
                          <a:solidFill>
                            <a:srgbClr val="00B050"/>
                          </a:solidFill>
                        </a:rPr>
                        <a:t>s</a:t>
                      </a:r>
                    </a:p>
                    <a:p>
                      <a:r>
                        <a:rPr lang="fr-FR" sz="2400" dirty="0"/>
                        <a:t>blanch</a:t>
                      </a:r>
                      <a:r>
                        <a:rPr lang="fr-FR" sz="2400" b="1" dirty="0">
                          <a:solidFill>
                            <a:srgbClr val="00B050"/>
                          </a:solidFill>
                        </a:rPr>
                        <a:t>e</a:t>
                      </a:r>
                    </a:p>
                    <a:p>
                      <a:r>
                        <a:rPr lang="fr-FR" sz="2400" dirty="0"/>
                        <a:t>blanch</a:t>
                      </a:r>
                      <a:r>
                        <a:rPr lang="fr-FR" sz="2400" b="1" dirty="0">
                          <a:solidFill>
                            <a:srgbClr val="00B050"/>
                          </a:solidFill>
                        </a:rPr>
                        <a:t>es</a:t>
                      </a:r>
                    </a:p>
                  </a:txBody>
                  <a:tcPr>
                    <a:lnL w="12700" cap="flat" cmpd="sng" algn="ctr">
                      <a:noFill/>
                      <a:prstDash val="solid"/>
                      <a:round/>
                      <a:headEnd type="none" w="med" len="med"/>
                      <a:tailEnd type="none" w="med" len="med"/>
                    </a:lnL>
                  </a:tcPr>
                </a:tc>
                <a:tc>
                  <a:txBody>
                    <a:bodyPr/>
                    <a:lstStyle/>
                    <a:p>
                      <a:r>
                        <a:rPr lang="fr-FR" sz="2400" dirty="0"/>
                        <a:t>il</a:t>
                      </a:r>
                    </a:p>
                    <a:p>
                      <a:r>
                        <a:rPr lang="fr-FR" sz="2400" b="1" dirty="0">
                          <a:solidFill>
                            <a:srgbClr val="00B050"/>
                          </a:solidFill>
                        </a:rPr>
                        <a:t>i</a:t>
                      </a:r>
                    </a:p>
                    <a:p>
                      <a:r>
                        <a:rPr lang="fr-FR" sz="2400" dirty="0"/>
                        <a:t>l</a:t>
                      </a:r>
                      <a:r>
                        <a:rPr lang="fr-FR" sz="2400" b="1" dirty="0">
                          <a:solidFill>
                            <a:srgbClr val="00B050"/>
                          </a:solidFill>
                        </a:rPr>
                        <a:t>a</a:t>
                      </a:r>
                    </a:p>
                    <a:p>
                      <a:r>
                        <a:rPr lang="fr-FR" sz="2400" dirty="0"/>
                        <a:t>l</a:t>
                      </a:r>
                      <a:r>
                        <a:rPr lang="fr-FR" sz="2400" b="1" dirty="0">
                          <a:solidFill>
                            <a:srgbClr val="00B050"/>
                          </a:solidFill>
                        </a:rPr>
                        <a:t>e</a:t>
                      </a:r>
                    </a:p>
                  </a:txBody>
                  <a:tcPr>
                    <a:lnR w="12700" cap="flat" cmpd="sng" algn="ctr">
                      <a:noFill/>
                      <a:prstDash val="solid"/>
                      <a:round/>
                      <a:headEnd type="none" w="med" len="med"/>
                      <a:tailEnd type="none" w="med" len="med"/>
                    </a:lnR>
                  </a:tcPr>
                </a:tc>
                <a:tc>
                  <a:txBody>
                    <a:bodyPr/>
                    <a:lstStyle/>
                    <a:p>
                      <a:r>
                        <a:rPr lang="fr-FR" sz="2400" dirty="0" err="1"/>
                        <a:t>gatt</a:t>
                      </a:r>
                      <a:r>
                        <a:rPr lang="fr-FR" sz="2400" b="1" dirty="0" err="1">
                          <a:solidFill>
                            <a:srgbClr val="00B050"/>
                          </a:solidFill>
                        </a:rPr>
                        <a:t>o</a:t>
                      </a:r>
                      <a:endParaRPr lang="fr-FR" sz="2400" b="1" dirty="0">
                        <a:solidFill>
                          <a:srgbClr val="00B050"/>
                        </a:solidFill>
                      </a:endParaRPr>
                    </a:p>
                    <a:p>
                      <a:r>
                        <a:rPr lang="fr-FR" sz="2400" dirty="0" err="1"/>
                        <a:t>gatt</a:t>
                      </a:r>
                      <a:r>
                        <a:rPr lang="fr-FR" sz="2400" b="1" dirty="0" err="1">
                          <a:solidFill>
                            <a:srgbClr val="00B050"/>
                          </a:solidFill>
                        </a:rPr>
                        <a:t>i</a:t>
                      </a:r>
                      <a:endParaRPr lang="fr-FR" sz="2400" b="1" dirty="0">
                        <a:solidFill>
                          <a:srgbClr val="00B050"/>
                        </a:solidFill>
                      </a:endParaRPr>
                    </a:p>
                    <a:p>
                      <a:r>
                        <a:rPr lang="fr-FR" sz="2400" dirty="0" err="1"/>
                        <a:t>gatt</a:t>
                      </a:r>
                      <a:r>
                        <a:rPr lang="fr-FR" sz="2400" b="1" dirty="0" err="1">
                          <a:solidFill>
                            <a:srgbClr val="00B050"/>
                          </a:solidFill>
                        </a:rPr>
                        <a:t>a</a:t>
                      </a:r>
                      <a:endParaRPr lang="fr-FR" sz="2400" b="1" dirty="0">
                        <a:solidFill>
                          <a:srgbClr val="00B050"/>
                        </a:solidFill>
                      </a:endParaRPr>
                    </a:p>
                    <a:p>
                      <a:r>
                        <a:rPr lang="fr-FR" sz="2400" dirty="0"/>
                        <a:t>gatt</a:t>
                      </a:r>
                      <a:r>
                        <a:rPr lang="fr-FR" sz="2400" b="1" dirty="0">
                          <a:solidFill>
                            <a:srgbClr val="00B050"/>
                          </a:solidFill>
                        </a:rPr>
                        <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bianc</a:t>
                      </a:r>
                      <a:r>
                        <a:rPr lang="fr-FR" sz="2400" b="1" dirty="0" err="1">
                          <a:solidFill>
                            <a:srgbClr val="00B050"/>
                          </a:solidFill>
                        </a:rPr>
                        <a:t>o</a:t>
                      </a:r>
                      <a:endParaRPr lang="fr-FR" sz="2400" b="1" dirty="0">
                        <a:solidFill>
                          <a:srgbClr val="00B050"/>
                        </a:solidFill>
                      </a:endParaRPr>
                    </a:p>
                    <a:p>
                      <a:r>
                        <a:rPr lang="fr-FR" sz="2400" dirty="0" err="1"/>
                        <a:t>bianch</a:t>
                      </a:r>
                      <a:r>
                        <a:rPr lang="fr-FR" sz="2400" b="1" dirty="0" err="1">
                          <a:solidFill>
                            <a:srgbClr val="00B050"/>
                          </a:solidFill>
                        </a:rPr>
                        <a:t>i</a:t>
                      </a:r>
                      <a:endParaRPr lang="fr-FR" sz="2400" b="1" dirty="0">
                        <a:solidFill>
                          <a:srgbClr val="00B050"/>
                        </a:solidFill>
                      </a:endParaRPr>
                    </a:p>
                    <a:p>
                      <a:r>
                        <a:rPr lang="fr-FR" sz="2400" dirty="0" err="1"/>
                        <a:t>bianc</a:t>
                      </a:r>
                      <a:r>
                        <a:rPr lang="fr-FR" sz="2400" b="1" dirty="0" err="1">
                          <a:solidFill>
                            <a:srgbClr val="00B050"/>
                          </a:solidFill>
                        </a:rPr>
                        <a:t>a</a:t>
                      </a:r>
                      <a:endParaRPr lang="fr-FR" sz="2400" b="1" dirty="0">
                        <a:solidFill>
                          <a:srgbClr val="00B050"/>
                        </a:solidFill>
                      </a:endParaRPr>
                    </a:p>
                    <a:p>
                      <a:r>
                        <a:rPr lang="fr-FR" sz="2400" dirty="0" err="1"/>
                        <a:t>bianch</a:t>
                      </a:r>
                      <a:r>
                        <a:rPr lang="fr-FR" sz="2400" b="1" dirty="0" err="1">
                          <a:solidFill>
                            <a:srgbClr val="00B050"/>
                          </a:solidFill>
                        </a:rPr>
                        <a:t>e</a:t>
                      </a:r>
                      <a:endParaRPr lang="fr-FR" sz="2400" b="1" dirty="0">
                        <a:solidFill>
                          <a:srgbClr val="00B050"/>
                        </a:solidFill>
                      </a:endParaRPr>
                    </a:p>
                  </a:txBody>
                  <a:tcPr>
                    <a:lnL w="12700" cap="flat" cmpd="sng" algn="ctr">
                      <a:noFill/>
                      <a:prstDash val="solid"/>
                      <a:round/>
                      <a:headEnd type="none" w="med" len="med"/>
                      <a:tailEnd type="none" w="med" len="med"/>
                    </a:lnL>
                  </a:tcPr>
                </a:tc>
                <a:tc>
                  <a:txBody>
                    <a:bodyPr/>
                    <a:lstStyle/>
                    <a:p>
                      <a:r>
                        <a:rPr lang="fr-FR" sz="2400" dirty="0"/>
                        <a:t>el</a:t>
                      </a:r>
                    </a:p>
                    <a:p>
                      <a:r>
                        <a:rPr lang="fr-FR" sz="2400" dirty="0"/>
                        <a:t>l</a:t>
                      </a:r>
                      <a:r>
                        <a:rPr lang="fr-FR" sz="2400" b="1" dirty="0">
                          <a:solidFill>
                            <a:srgbClr val="00B050"/>
                          </a:solidFill>
                        </a:rPr>
                        <a:t>os</a:t>
                      </a:r>
                    </a:p>
                    <a:p>
                      <a:r>
                        <a:rPr lang="fr-FR" sz="2400" dirty="0"/>
                        <a:t>l</a:t>
                      </a:r>
                      <a:r>
                        <a:rPr lang="fr-FR" sz="2400" b="1" dirty="0">
                          <a:solidFill>
                            <a:srgbClr val="00B050"/>
                          </a:solidFill>
                        </a:rPr>
                        <a:t>a</a:t>
                      </a:r>
                    </a:p>
                    <a:p>
                      <a:r>
                        <a:rPr lang="fr-FR" sz="2400" dirty="0"/>
                        <a:t>l</a:t>
                      </a:r>
                      <a:r>
                        <a:rPr lang="fr-FR" sz="2400" b="1" dirty="0">
                          <a:solidFill>
                            <a:srgbClr val="00B050"/>
                          </a:solidFill>
                        </a:rPr>
                        <a:t>as</a:t>
                      </a:r>
                    </a:p>
                  </a:txBody>
                  <a:tcPr>
                    <a:lnR w="12700" cap="flat" cmpd="sng" algn="ctr">
                      <a:noFill/>
                      <a:prstDash val="solid"/>
                      <a:round/>
                      <a:headEnd type="none" w="med" len="med"/>
                      <a:tailEnd type="none" w="med" len="med"/>
                    </a:lnR>
                  </a:tcPr>
                </a:tc>
                <a:tc>
                  <a:txBody>
                    <a:bodyPr/>
                    <a:lstStyle/>
                    <a:p>
                      <a:r>
                        <a:rPr lang="fr-FR" sz="2400" dirty="0" err="1"/>
                        <a:t>gat</a:t>
                      </a:r>
                      <a:r>
                        <a:rPr lang="fr-FR" sz="2400" b="1" dirty="0" err="1">
                          <a:solidFill>
                            <a:srgbClr val="00B050"/>
                          </a:solidFill>
                        </a:rPr>
                        <a:t>o</a:t>
                      </a:r>
                      <a:endParaRPr lang="fr-FR" sz="2400" b="1" dirty="0">
                        <a:solidFill>
                          <a:srgbClr val="00B050"/>
                        </a:solidFill>
                      </a:endParaRPr>
                    </a:p>
                    <a:p>
                      <a:r>
                        <a:rPr lang="fr-FR" sz="2400" dirty="0" err="1"/>
                        <a:t>gat</a:t>
                      </a:r>
                      <a:r>
                        <a:rPr lang="fr-FR" sz="2400" b="1" dirty="0" err="1">
                          <a:solidFill>
                            <a:srgbClr val="00B050"/>
                          </a:solidFill>
                        </a:rPr>
                        <a:t>os</a:t>
                      </a:r>
                      <a:endParaRPr lang="fr-FR" sz="2400" b="1" dirty="0">
                        <a:solidFill>
                          <a:srgbClr val="00B050"/>
                        </a:solidFill>
                      </a:endParaRPr>
                    </a:p>
                    <a:p>
                      <a:r>
                        <a:rPr lang="fr-FR" sz="2400" dirty="0" err="1"/>
                        <a:t>gat</a:t>
                      </a:r>
                      <a:r>
                        <a:rPr lang="fr-FR" sz="2400" b="1" dirty="0" err="1">
                          <a:solidFill>
                            <a:srgbClr val="00B050"/>
                          </a:solidFill>
                        </a:rPr>
                        <a:t>a</a:t>
                      </a:r>
                      <a:endParaRPr lang="fr-FR" sz="2400" b="1" dirty="0">
                        <a:solidFill>
                          <a:srgbClr val="00B050"/>
                        </a:solidFill>
                      </a:endParaRPr>
                    </a:p>
                    <a:p>
                      <a:r>
                        <a:rPr lang="fr-FR" sz="2400" dirty="0" err="1"/>
                        <a:t>gat</a:t>
                      </a:r>
                      <a:r>
                        <a:rPr lang="fr-FR" sz="2400" b="1" dirty="0" err="1">
                          <a:solidFill>
                            <a:srgbClr val="00B050"/>
                          </a:solidFill>
                        </a:rPr>
                        <a:t>as</a:t>
                      </a:r>
                      <a:endParaRPr lang="fr-FR" sz="2400" b="1" dirty="0">
                        <a:solidFill>
                          <a:srgbClr val="00B05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r>
                        <a:rPr lang="fr-FR" sz="2400" b="1" dirty="0">
                          <a:solidFill>
                            <a:srgbClr val="00B050"/>
                          </a:solidFill>
                        </a:rPr>
                        <a:t>o</a:t>
                      </a:r>
                    </a:p>
                    <a:p>
                      <a:r>
                        <a:rPr lang="fr-FR" sz="2400" dirty="0"/>
                        <a:t>blanc</a:t>
                      </a:r>
                      <a:r>
                        <a:rPr lang="fr-FR" sz="2400" b="1" dirty="0">
                          <a:solidFill>
                            <a:srgbClr val="00B050"/>
                          </a:solidFill>
                        </a:rPr>
                        <a:t>os</a:t>
                      </a:r>
                    </a:p>
                    <a:p>
                      <a:r>
                        <a:rPr lang="fr-FR" sz="2400" dirty="0" err="1"/>
                        <a:t>blanc</a:t>
                      </a:r>
                      <a:r>
                        <a:rPr lang="fr-FR" sz="2400" b="1" dirty="0" err="1">
                          <a:solidFill>
                            <a:srgbClr val="00B050"/>
                          </a:solidFill>
                        </a:rPr>
                        <a:t>a</a:t>
                      </a:r>
                      <a:endParaRPr lang="fr-FR" sz="2400" b="1" dirty="0">
                        <a:solidFill>
                          <a:srgbClr val="00B050"/>
                        </a:solidFill>
                      </a:endParaRPr>
                    </a:p>
                    <a:p>
                      <a:r>
                        <a:rPr lang="fr-FR" sz="2400" dirty="0" err="1"/>
                        <a:t>blanc</a:t>
                      </a:r>
                      <a:r>
                        <a:rPr lang="fr-FR" sz="2400" b="0" dirty="0" err="1">
                          <a:solidFill>
                            <a:srgbClr val="00B050"/>
                          </a:solidFill>
                        </a:rPr>
                        <a:t>as</a:t>
                      </a:r>
                      <a:endParaRPr lang="fr-FR" sz="2400" b="0" dirty="0">
                        <a:solidFill>
                          <a:srgbClr val="00B050"/>
                        </a:solidFill>
                      </a:endParaRPr>
                    </a:p>
                    <a:p>
                      <a:endParaRPr lang="fr-FR" sz="1000" b="1"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graphicFrame>
        <p:nvGraphicFramePr>
          <p:cNvPr id="3" name="Espace réservé du contenu 3">
            <a:extLst>
              <a:ext uri="{FF2B5EF4-FFF2-40B4-BE49-F238E27FC236}">
                <a16:creationId xmlns:a16="http://schemas.microsoft.com/office/drawing/2014/main" id="{EEA0F847-9B85-2532-CBB4-29A66503E94F}"/>
              </a:ext>
            </a:extLst>
          </p:cNvPr>
          <p:cNvGraphicFramePr>
            <a:graphicFrameLocks/>
          </p:cNvGraphicFramePr>
          <p:nvPr>
            <p:extLst>
              <p:ext uri="{D42A27DB-BD31-4B8C-83A1-F6EECF244321}">
                <p14:modId xmlns:p14="http://schemas.microsoft.com/office/powerpoint/2010/main" val="1715822488"/>
              </p:ext>
            </p:extLst>
          </p:nvPr>
        </p:nvGraphicFramePr>
        <p:xfrm>
          <a:off x="838200" y="3619183"/>
          <a:ext cx="10515600" cy="21640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869440">
                  <a:extLst>
                    <a:ext uri="{9D8B030D-6E8A-4147-A177-3AD203B41FA5}">
                      <a16:colId xmlns:a16="http://schemas.microsoft.com/office/drawing/2014/main" val="1857466293"/>
                    </a:ext>
                  </a:extLst>
                </a:gridCol>
                <a:gridCol w="508000">
                  <a:extLst>
                    <a:ext uri="{9D8B030D-6E8A-4147-A177-3AD203B41FA5}">
                      <a16:colId xmlns:a16="http://schemas.microsoft.com/office/drawing/2014/main" val="4167918888"/>
                    </a:ext>
                  </a:extLst>
                </a:gridCol>
                <a:gridCol w="1076960">
                  <a:extLst>
                    <a:ext uri="{9D8B030D-6E8A-4147-A177-3AD203B41FA5}">
                      <a16:colId xmlns:a16="http://schemas.microsoft.com/office/drawing/2014/main" val="3092962211"/>
                    </a:ext>
                  </a:extLst>
                </a:gridCol>
                <a:gridCol w="1447800">
                  <a:extLst>
                    <a:ext uri="{9D8B030D-6E8A-4147-A177-3AD203B41FA5}">
                      <a16:colId xmlns:a16="http://schemas.microsoft.com/office/drawing/2014/main" val="4047832127"/>
                    </a:ext>
                  </a:extLst>
                </a:gridCol>
                <a:gridCol w="807720">
                  <a:extLst>
                    <a:ext uri="{9D8B030D-6E8A-4147-A177-3AD203B41FA5}">
                      <a16:colId xmlns:a16="http://schemas.microsoft.com/office/drawing/2014/main" val="1756435859"/>
                    </a:ext>
                  </a:extLst>
                </a:gridCol>
                <a:gridCol w="1016000">
                  <a:extLst>
                    <a:ext uri="{9D8B030D-6E8A-4147-A177-3AD203B41FA5}">
                      <a16:colId xmlns:a16="http://schemas.microsoft.com/office/drawing/2014/main" val="3662362057"/>
                    </a:ext>
                  </a:extLst>
                </a:gridCol>
                <a:gridCol w="1681480">
                  <a:extLst>
                    <a:ext uri="{9D8B030D-6E8A-4147-A177-3AD203B41FA5}">
                      <a16:colId xmlns:a16="http://schemas.microsoft.com/office/drawing/2014/main" val="1379182108"/>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Espagnol</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a:t>
                      </a:r>
                      <a:r>
                        <a:rPr lang="fr-FR" sz="2400" b="1" dirty="0">
                          <a:solidFill>
                            <a:srgbClr val="00B050"/>
                          </a:solidFill>
                        </a:rPr>
                        <a:t>s</a:t>
                      </a:r>
                    </a:p>
                    <a:p>
                      <a:r>
                        <a:rPr lang="fr-FR" sz="2400" dirty="0"/>
                        <a:t>la</a:t>
                      </a:r>
                    </a:p>
                    <a:p>
                      <a:r>
                        <a:rPr lang="fr-FR" sz="2400" dirty="0"/>
                        <a:t>le</a:t>
                      </a:r>
                      <a:r>
                        <a:rPr lang="fr-FR" sz="2400" b="1" dirty="0">
                          <a:solidFill>
                            <a:srgbClr val="00B050"/>
                          </a:solidFill>
                        </a:rPr>
                        <a:t>s</a:t>
                      </a:r>
                    </a:p>
                  </a:txBody>
                  <a:tcPr>
                    <a:lnR w="12700" cap="flat" cmpd="sng" algn="ctr">
                      <a:noFill/>
                      <a:prstDash val="solid"/>
                      <a:round/>
                      <a:headEnd type="none" w="med" len="med"/>
                      <a:tailEnd type="none" w="med" len="med"/>
                    </a:lnR>
                  </a:tcPr>
                </a:tc>
                <a:tc>
                  <a:txBody>
                    <a:bodyPr/>
                    <a:lstStyle/>
                    <a:p>
                      <a:r>
                        <a:rPr lang="fr-FR" sz="2400" dirty="0"/>
                        <a:t>loup</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loup</a:t>
                      </a:r>
                      <a:r>
                        <a:rPr lang="fr-FR" sz="2400" b="1"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louv</a:t>
                      </a:r>
                      <a:r>
                        <a:rPr lang="fr-FR" sz="2400" b="1" dirty="0">
                          <a:solidFill>
                            <a:srgbClr val="00B05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louv</a:t>
                      </a:r>
                      <a:r>
                        <a:rPr lang="fr-FR" sz="2400" b="1" dirty="0">
                          <a:solidFill>
                            <a:srgbClr val="00B050"/>
                          </a:solidFill>
                        </a:rPr>
                        <a: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affamé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affamé</a:t>
                      </a:r>
                      <a:r>
                        <a:rPr lang="fr-FR" sz="2400" b="1"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affamé</a:t>
                      </a:r>
                      <a:r>
                        <a:rPr lang="fr-FR" sz="2400" b="1" dirty="0">
                          <a:solidFill>
                            <a:srgbClr val="00B05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affamé</a:t>
                      </a:r>
                      <a:r>
                        <a:rPr lang="fr-FR" sz="2400" b="1" dirty="0">
                          <a:solidFill>
                            <a:srgbClr val="00B050"/>
                          </a:solidFill>
                        </a:rPr>
                        <a:t>es</a:t>
                      </a:r>
                    </a:p>
                  </a:txBody>
                  <a:tcPr>
                    <a:lnL w="12700" cap="flat" cmpd="sng" algn="ctr">
                      <a:noFill/>
                      <a:prstDash val="solid"/>
                      <a:round/>
                      <a:headEnd type="none" w="med" len="med"/>
                      <a:tailEnd type="none" w="med" len="med"/>
                    </a:lnL>
                  </a:tcPr>
                </a:tc>
                <a:tc>
                  <a:txBody>
                    <a:bodyPr/>
                    <a:lstStyle/>
                    <a:p>
                      <a:r>
                        <a:rPr lang="fr-FR" sz="2400" dirty="0"/>
                        <a:t>il</a:t>
                      </a:r>
                    </a:p>
                    <a:p>
                      <a:r>
                        <a:rPr lang="fr-FR" sz="2400" b="1" dirty="0">
                          <a:solidFill>
                            <a:srgbClr val="00B050"/>
                          </a:solidFill>
                        </a:rPr>
                        <a:t>i</a:t>
                      </a:r>
                    </a:p>
                    <a:p>
                      <a:r>
                        <a:rPr lang="fr-FR" sz="2400" dirty="0"/>
                        <a:t>l</a:t>
                      </a:r>
                      <a:r>
                        <a:rPr lang="fr-FR" sz="2400" b="1" dirty="0">
                          <a:solidFill>
                            <a:srgbClr val="00B050"/>
                          </a:solidFill>
                        </a:rPr>
                        <a:t>a</a:t>
                      </a:r>
                    </a:p>
                    <a:p>
                      <a:r>
                        <a:rPr lang="fr-FR" sz="2400" dirty="0"/>
                        <a:t>l</a:t>
                      </a:r>
                      <a:r>
                        <a:rPr lang="fr-FR" sz="2400" b="1" dirty="0">
                          <a:solidFill>
                            <a:srgbClr val="00B050"/>
                          </a:solidFill>
                        </a:rPr>
                        <a:t>e</a:t>
                      </a:r>
                    </a:p>
                  </a:txBody>
                  <a:tcPr>
                    <a:lnR w="12700" cap="flat" cmpd="sng" algn="ctr">
                      <a:noFill/>
                      <a:prstDash val="solid"/>
                      <a:round/>
                      <a:headEnd type="none" w="med" len="med"/>
                      <a:tailEnd type="none" w="med" len="med"/>
                    </a:lnR>
                  </a:tcPr>
                </a:tc>
                <a:tc>
                  <a:txBody>
                    <a:bodyPr/>
                    <a:lstStyle/>
                    <a:p>
                      <a:r>
                        <a:rPr lang="fr-FR" sz="2400" b="0" dirty="0" err="1">
                          <a:solidFill>
                            <a:schemeClr val="tx1"/>
                          </a:solidFill>
                        </a:rPr>
                        <a:t>lup</a:t>
                      </a:r>
                      <a:r>
                        <a:rPr lang="fr-FR" sz="2400" b="1" dirty="0" err="1">
                          <a:solidFill>
                            <a:srgbClr val="00B050"/>
                          </a:solidFill>
                        </a:rPr>
                        <a:t>o</a:t>
                      </a:r>
                      <a:endParaRPr lang="fr-FR" sz="2400" b="1" dirty="0">
                        <a:solidFill>
                          <a:srgbClr val="00B050"/>
                        </a:solidFill>
                      </a:endParaRPr>
                    </a:p>
                    <a:p>
                      <a:endParaRPr lang="fr-FR" sz="2400" dirty="0"/>
                    </a:p>
                    <a:p>
                      <a:r>
                        <a:rPr lang="fr-FR" sz="2400" dirty="0" err="1"/>
                        <a:t>lup</a:t>
                      </a:r>
                      <a:r>
                        <a:rPr lang="fr-FR" sz="2400" b="1" dirty="0" err="1">
                          <a:solidFill>
                            <a:srgbClr val="00B050"/>
                          </a:solidFill>
                        </a:rPr>
                        <a:t>a</a:t>
                      </a:r>
                      <a:endParaRPr lang="fr-FR" sz="2400" b="1" dirty="0">
                        <a:solidFill>
                          <a:srgbClr val="00B050"/>
                        </a:solidFill>
                      </a:endParaRPr>
                    </a:p>
                    <a:p>
                      <a:endParaRPr lang="fr-FR"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affamat</a:t>
                      </a:r>
                      <a:r>
                        <a:rPr lang="fr-FR" sz="2400" b="1" dirty="0" err="1">
                          <a:solidFill>
                            <a:srgbClr val="00B050"/>
                          </a:solidFill>
                        </a:rPr>
                        <a:t>o</a:t>
                      </a:r>
                      <a:endParaRPr lang="fr-FR" sz="2400" b="1" dirty="0">
                        <a:solidFill>
                          <a:srgbClr val="00B050"/>
                        </a:solidFill>
                      </a:endParaRPr>
                    </a:p>
                    <a:p>
                      <a:endParaRPr lang="fr-FR" sz="2400" dirty="0"/>
                    </a:p>
                    <a:p>
                      <a:r>
                        <a:rPr lang="fr-FR" sz="2400" dirty="0" err="1"/>
                        <a:t>affamat</a:t>
                      </a:r>
                      <a:r>
                        <a:rPr lang="fr-FR" sz="2400" b="1" dirty="0" err="1">
                          <a:solidFill>
                            <a:srgbClr val="00B050"/>
                          </a:solidFill>
                        </a:rPr>
                        <a:t>a</a:t>
                      </a:r>
                      <a:endParaRPr lang="fr-FR" sz="2400" b="1" dirty="0">
                        <a:solidFill>
                          <a:srgbClr val="00B050"/>
                        </a:solidFill>
                      </a:endParaRPr>
                    </a:p>
                    <a:p>
                      <a:r>
                        <a:rPr lang="fr-FR" sz="2400" dirty="0" err="1"/>
                        <a:t>affamat</a:t>
                      </a:r>
                      <a:r>
                        <a:rPr lang="fr-FR" sz="2400" b="1" dirty="0" err="1">
                          <a:solidFill>
                            <a:srgbClr val="00B050"/>
                          </a:solidFill>
                        </a:rPr>
                        <a:t>e</a:t>
                      </a:r>
                      <a:endParaRPr lang="fr-FR" sz="2400" b="1" dirty="0">
                        <a:solidFill>
                          <a:srgbClr val="00B050"/>
                        </a:solidFill>
                      </a:endParaRPr>
                    </a:p>
                  </a:txBody>
                  <a:tcPr>
                    <a:lnL w="12700" cap="flat" cmpd="sng" algn="ctr">
                      <a:noFill/>
                      <a:prstDash val="solid"/>
                      <a:round/>
                      <a:headEnd type="none" w="med" len="med"/>
                      <a:tailEnd type="none" w="med" len="med"/>
                    </a:lnL>
                  </a:tcPr>
                </a:tc>
                <a:tc>
                  <a:txBody>
                    <a:bodyPr/>
                    <a:lstStyle/>
                    <a:p>
                      <a:r>
                        <a:rPr lang="fr-FR" sz="2400" dirty="0"/>
                        <a:t>el</a:t>
                      </a:r>
                    </a:p>
                    <a:p>
                      <a:r>
                        <a:rPr lang="fr-FR" sz="2400" dirty="0"/>
                        <a:t>l</a:t>
                      </a:r>
                      <a:r>
                        <a:rPr lang="fr-FR" sz="2400" b="1" dirty="0">
                          <a:solidFill>
                            <a:srgbClr val="00B050"/>
                          </a:solidFill>
                        </a:rPr>
                        <a:t>os</a:t>
                      </a:r>
                    </a:p>
                    <a:p>
                      <a:r>
                        <a:rPr lang="fr-FR" sz="2400" dirty="0"/>
                        <a:t>l</a:t>
                      </a:r>
                      <a:r>
                        <a:rPr lang="fr-FR" sz="2400" b="1" dirty="0">
                          <a:solidFill>
                            <a:srgbClr val="00B050"/>
                          </a:solidFill>
                        </a:rPr>
                        <a:t>a</a:t>
                      </a:r>
                    </a:p>
                    <a:p>
                      <a:r>
                        <a:rPr lang="fr-FR" sz="2400" dirty="0"/>
                        <a:t>l</a:t>
                      </a:r>
                      <a:r>
                        <a:rPr lang="fr-FR" sz="2400" b="1" dirty="0">
                          <a:solidFill>
                            <a:srgbClr val="00B050"/>
                          </a:solidFill>
                        </a:rPr>
                        <a:t>as</a:t>
                      </a:r>
                    </a:p>
                  </a:txBody>
                  <a:tcPr>
                    <a:lnR w="12700" cap="flat" cmpd="sng" algn="ctr">
                      <a:noFill/>
                      <a:prstDash val="solid"/>
                      <a:round/>
                      <a:headEnd type="none" w="med" len="med"/>
                      <a:tailEnd type="none" w="med" len="med"/>
                    </a:lnR>
                  </a:tcPr>
                </a:tc>
                <a:tc>
                  <a:txBody>
                    <a:bodyPr/>
                    <a:lstStyle/>
                    <a:p>
                      <a:r>
                        <a:rPr lang="fr-FR" sz="2400" dirty="0" err="1"/>
                        <a:t>lob</a:t>
                      </a:r>
                      <a:r>
                        <a:rPr lang="fr-FR" sz="2400" b="1" dirty="0" err="1">
                          <a:solidFill>
                            <a:srgbClr val="00B050"/>
                          </a:solidFill>
                        </a:rPr>
                        <a:t>o</a:t>
                      </a:r>
                      <a:endParaRPr lang="fr-FR" sz="2400" b="1" dirty="0">
                        <a:solidFill>
                          <a:srgbClr val="00B050"/>
                        </a:solidFill>
                      </a:endParaRPr>
                    </a:p>
                    <a:p>
                      <a:endParaRPr lang="fr-FR" sz="2400" dirty="0"/>
                    </a:p>
                    <a:p>
                      <a:endParaRPr lang="fr-FR" sz="2400" dirty="0"/>
                    </a:p>
                    <a:p>
                      <a:r>
                        <a:rPr lang="fr-FR" sz="2400" b="0" dirty="0">
                          <a:solidFill>
                            <a:schemeClr val="tx1"/>
                          </a:solidFill>
                        </a:rPr>
                        <a:t>lob</a:t>
                      </a:r>
                      <a:r>
                        <a:rPr lang="fr-FR" sz="2400" b="1" dirty="0">
                          <a:solidFill>
                            <a:srgbClr val="00B050"/>
                          </a:solidFill>
                        </a:rPr>
                        <a:t>as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fr-FR" sz="2400" dirty="0"/>
                    </a:p>
                    <a:p>
                      <a:r>
                        <a:rPr lang="fr-FR" sz="2400" b="0" dirty="0" err="1">
                          <a:solidFill>
                            <a:schemeClr val="tx1"/>
                          </a:solidFill>
                        </a:rPr>
                        <a:t>famelic</a:t>
                      </a:r>
                      <a:r>
                        <a:rPr lang="fr-FR" sz="2400" b="1" dirty="0" err="1">
                          <a:solidFill>
                            <a:srgbClr val="00B050"/>
                          </a:solidFill>
                        </a:rPr>
                        <a:t>os</a:t>
                      </a:r>
                      <a:endParaRPr lang="fr-FR" sz="2400" b="1" dirty="0">
                        <a:solidFill>
                          <a:srgbClr val="00B050"/>
                        </a:solidFill>
                      </a:endParaRPr>
                    </a:p>
                    <a:p>
                      <a:endParaRPr lang="fr-FR" sz="2400" dirty="0"/>
                    </a:p>
                    <a:p>
                      <a:r>
                        <a:rPr lang="fr-FR" sz="2400" dirty="0" err="1"/>
                        <a:t>famelic</a:t>
                      </a:r>
                      <a:r>
                        <a:rPr lang="fr-FR" sz="2400" b="0" dirty="0" err="1">
                          <a:solidFill>
                            <a:srgbClr val="00B050"/>
                          </a:solidFill>
                        </a:rPr>
                        <a:t>as</a:t>
                      </a:r>
                      <a:endParaRPr lang="fr-FR" sz="2400" b="0" dirty="0">
                        <a:solidFill>
                          <a:srgbClr val="00B050"/>
                        </a:solidFill>
                      </a:endParaRPr>
                    </a:p>
                    <a:p>
                      <a:endParaRPr lang="fr-FR" sz="1000" b="1"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spTree>
    <p:extLst>
      <p:ext uri="{BB962C8B-B14F-4D97-AF65-F5344CB8AC3E}">
        <p14:creationId xmlns:p14="http://schemas.microsoft.com/office/powerpoint/2010/main" val="2130566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EF66-8784-F2E1-C973-38D4C94FB6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767D70-082F-DC2C-40BA-8605A31E850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EA2B4351-A674-3875-D530-089AB34BB27F}"/>
              </a:ext>
            </a:extLst>
          </p:cNvPr>
          <p:cNvGraphicFramePr>
            <a:graphicFrameLocks noGrp="1"/>
          </p:cNvGraphicFramePr>
          <p:nvPr>
            <p:ph idx="1"/>
          </p:nvPr>
        </p:nvGraphicFramePr>
        <p:xfrm>
          <a:off x="838200" y="910114"/>
          <a:ext cx="10515600" cy="21640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869440">
                  <a:extLst>
                    <a:ext uri="{9D8B030D-6E8A-4147-A177-3AD203B41FA5}">
                      <a16:colId xmlns:a16="http://schemas.microsoft.com/office/drawing/2014/main" val="1857466293"/>
                    </a:ext>
                  </a:extLst>
                </a:gridCol>
                <a:gridCol w="508000">
                  <a:extLst>
                    <a:ext uri="{9D8B030D-6E8A-4147-A177-3AD203B41FA5}">
                      <a16:colId xmlns:a16="http://schemas.microsoft.com/office/drawing/2014/main" val="4167918888"/>
                    </a:ext>
                  </a:extLst>
                </a:gridCol>
                <a:gridCol w="1076960">
                  <a:extLst>
                    <a:ext uri="{9D8B030D-6E8A-4147-A177-3AD203B41FA5}">
                      <a16:colId xmlns:a16="http://schemas.microsoft.com/office/drawing/2014/main" val="3092962211"/>
                    </a:ext>
                  </a:extLst>
                </a:gridCol>
                <a:gridCol w="1447800">
                  <a:extLst>
                    <a:ext uri="{9D8B030D-6E8A-4147-A177-3AD203B41FA5}">
                      <a16:colId xmlns:a16="http://schemas.microsoft.com/office/drawing/2014/main" val="4047832127"/>
                    </a:ext>
                  </a:extLst>
                </a:gridCol>
                <a:gridCol w="807720">
                  <a:extLst>
                    <a:ext uri="{9D8B030D-6E8A-4147-A177-3AD203B41FA5}">
                      <a16:colId xmlns:a16="http://schemas.microsoft.com/office/drawing/2014/main" val="1756435859"/>
                    </a:ext>
                  </a:extLst>
                </a:gridCol>
                <a:gridCol w="1016000">
                  <a:extLst>
                    <a:ext uri="{9D8B030D-6E8A-4147-A177-3AD203B41FA5}">
                      <a16:colId xmlns:a16="http://schemas.microsoft.com/office/drawing/2014/main" val="3662362057"/>
                    </a:ext>
                  </a:extLst>
                </a:gridCol>
                <a:gridCol w="1681480">
                  <a:extLst>
                    <a:ext uri="{9D8B030D-6E8A-4147-A177-3AD203B41FA5}">
                      <a16:colId xmlns:a16="http://schemas.microsoft.com/office/drawing/2014/main" val="1379182108"/>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Espagnol</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a:t>
                      </a:r>
                      <a:r>
                        <a:rPr lang="fr-FR" sz="2400" b="1" dirty="0">
                          <a:solidFill>
                            <a:srgbClr val="00B050"/>
                          </a:solidFill>
                        </a:rPr>
                        <a:t>s</a:t>
                      </a:r>
                    </a:p>
                    <a:p>
                      <a:r>
                        <a:rPr lang="fr-FR" sz="2400" dirty="0"/>
                        <a:t>la</a:t>
                      </a:r>
                    </a:p>
                    <a:p>
                      <a:r>
                        <a:rPr lang="fr-FR" sz="2400" dirty="0"/>
                        <a:t>le</a:t>
                      </a:r>
                      <a:r>
                        <a:rPr lang="fr-FR" sz="2400" b="1" dirty="0">
                          <a:solidFill>
                            <a:srgbClr val="00B050"/>
                          </a:solidFill>
                        </a:rPr>
                        <a:t>s</a:t>
                      </a:r>
                    </a:p>
                  </a:txBody>
                  <a:tcPr>
                    <a:lnR w="12700" cap="flat" cmpd="sng" algn="ctr">
                      <a:noFill/>
                      <a:prstDash val="solid"/>
                      <a:round/>
                      <a:headEnd type="none" w="med" len="med"/>
                      <a:tailEnd type="none" w="med" len="med"/>
                    </a:lnR>
                  </a:tcPr>
                </a:tc>
                <a:tc>
                  <a:txBody>
                    <a:bodyPr/>
                    <a:lstStyle/>
                    <a:p>
                      <a:r>
                        <a:rPr lang="fr-FR" sz="2400" dirty="0"/>
                        <a:t>chat</a:t>
                      </a:r>
                    </a:p>
                    <a:p>
                      <a:r>
                        <a:rPr lang="fr-FR" sz="2400" dirty="0"/>
                        <a:t>chat</a:t>
                      </a:r>
                      <a:r>
                        <a:rPr lang="fr-FR" sz="2400" b="1" dirty="0">
                          <a:solidFill>
                            <a:srgbClr val="00B050"/>
                          </a:solidFill>
                        </a:rPr>
                        <a:t>s</a:t>
                      </a:r>
                    </a:p>
                    <a:p>
                      <a:r>
                        <a:rPr lang="fr-FR" sz="2400" dirty="0"/>
                        <a:t>chatt</a:t>
                      </a:r>
                      <a:r>
                        <a:rPr lang="fr-FR" sz="2400" b="1" dirty="0">
                          <a:solidFill>
                            <a:srgbClr val="00B050"/>
                          </a:solidFill>
                        </a:rPr>
                        <a:t>e</a:t>
                      </a:r>
                    </a:p>
                    <a:p>
                      <a:r>
                        <a:rPr lang="fr-FR" sz="2400" dirty="0"/>
                        <a:t>chatt</a:t>
                      </a:r>
                      <a:r>
                        <a:rPr lang="fr-FR" sz="2400" b="1" dirty="0">
                          <a:solidFill>
                            <a:srgbClr val="00B050"/>
                          </a:solidFill>
                        </a:rPr>
                        <a: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p>
                    <a:p>
                      <a:r>
                        <a:rPr lang="fr-FR" sz="2400" dirty="0"/>
                        <a:t>blanc</a:t>
                      </a:r>
                      <a:r>
                        <a:rPr lang="fr-FR" sz="2400" b="1" dirty="0">
                          <a:solidFill>
                            <a:srgbClr val="00B050"/>
                          </a:solidFill>
                        </a:rPr>
                        <a:t>s</a:t>
                      </a:r>
                    </a:p>
                    <a:p>
                      <a:r>
                        <a:rPr lang="fr-FR" sz="2400" dirty="0"/>
                        <a:t>blanch</a:t>
                      </a:r>
                      <a:r>
                        <a:rPr lang="fr-FR" sz="2400" b="1" dirty="0">
                          <a:solidFill>
                            <a:srgbClr val="00B050"/>
                          </a:solidFill>
                        </a:rPr>
                        <a:t>e</a:t>
                      </a:r>
                    </a:p>
                    <a:p>
                      <a:r>
                        <a:rPr lang="fr-FR" sz="2400" dirty="0"/>
                        <a:t>blanch</a:t>
                      </a:r>
                      <a:r>
                        <a:rPr lang="fr-FR" sz="2400" b="1" dirty="0">
                          <a:solidFill>
                            <a:srgbClr val="00B050"/>
                          </a:solidFill>
                        </a:rPr>
                        <a:t>es</a:t>
                      </a:r>
                    </a:p>
                  </a:txBody>
                  <a:tcPr>
                    <a:lnL w="12700" cap="flat" cmpd="sng" algn="ctr">
                      <a:noFill/>
                      <a:prstDash val="solid"/>
                      <a:round/>
                      <a:headEnd type="none" w="med" len="med"/>
                      <a:tailEnd type="none" w="med" len="med"/>
                    </a:lnL>
                  </a:tcPr>
                </a:tc>
                <a:tc>
                  <a:txBody>
                    <a:bodyPr/>
                    <a:lstStyle/>
                    <a:p>
                      <a:r>
                        <a:rPr lang="fr-FR" sz="2400" dirty="0"/>
                        <a:t>il</a:t>
                      </a:r>
                    </a:p>
                    <a:p>
                      <a:r>
                        <a:rPr lang="fr-FR" sz="2400" b="1" dirty="0">
                          <a:solidFill>
                            <a:srgbClr val="00B050"/>
                          </a:solidFill>
                        </a:rPr>
                        <a:t>i</a:t>
                      </a:r>
                    </a:p>
                    <a:p>
                      <a:r>
                        <a:rPr lang="fr-FR" sz="2400" dirty="0"/>
                        <a:t>l</a:t>
                      </a:r>
                      <a:r>
                        <a:rPr lang="fr-FR" sz="2400" b="1" dirty="0">
                          <a:solidFill>
                            <a:srgbClr val="00B050"/>
                          </a:solidFill>
                        </a:rPr>
                        <a:t>a</a:t>
                      </a:r>
                    </a:p>
                    <a:p>
                      <a:r>
                        <a:rPr lang="fr-FR" sz="2400" dirty="0"/>
                        <a:t>l</a:t>
                      </a:r>
                      <a:r>
                        <a:rPr lang="fr-FR" sz="2400" b="1" dirty="0">
                          <a:solidFill>
                            <a:srgbClr val="00B050"/>
                          </a:solidFill>
                        </a:rPr>
                        <a:t>e</a:t>
                      </a:r>
                    </a:p>
                  </a:txBody>
                  <a:tcPr>
                    <a:lnR w="12700" cap="flat" cmpd="sng" algn="ctr">
                      <a:noFill/>
                      <a:prstDash val="solid"/>
                      <a:round/>
                      <a:headEnd type="none" w="med" len="med"/>
                      <a:tailEnd type="none" w="med" len="med"/>
                    </a:lnR>
                  </a:tcPr>
                </a:tc>
                <a:tc>
                  <a:txBody>
                    <a:bodyPr/>
                    <a:lstStyle/>
                    <a:p>
                      <a:r>
                        <a:rPr lang="fr-FR" sz="2400" dirty="0" err="1"/>
                        <a:t>gatt</a:t>
                      </a:r>
                      <a:r>
                        <a:rPr lang="fr-FR" sz="2400" b="1" dirty="0" err="1">
                          <a:solidFill>
                            <a:srgbClr val="00B050"/>
                          </a:solidFill>
                        </a:rPr>
                        <a:t>o</a:t>
                      </a:r>
                      <a:endParaRPr lang="fr-FR" sz="2400" b="1" dirty="0">
                        <a:solidFill>
                          <a:srgbClr val="00B050"/>
                        </a:solidFill>
                      </a:endParaRPr>
                    </a:p>
                    <a:p>
                      <a:r>
                        <a:rPr lang="fr-FR" sz="2400" dirty="0" err="1"/>
                        <a:t>gatt</a:t>
                      </a:r>
                      <a:r>
                        <a:rPr lang="fr-FR" sz="2400" b="1" dirty="0" err="1">
                          <a:solidFill>
                            <a:srgbClr val="00B050"/>
                          </a:solidFill>
                        </a:rPr>
                        <a:t>i</a:t>
                      </a:r>
                      <a:endParaRPr lang="fr-FR" sz="2400" b="1" dirty="0">
                        <a:solidFill>
                          <a:srgbClr val="00B050"/>
                        </a:solidFill>
                      </a:endParaRPr>
                    </a:p>
                    <a:p>
                      <a:r>
                        <a:rPr lang="fr-FR" sz="2400" dirty="0" err="1"/>
                        <a:t>gatt</a:t>
                      </a:r>
                      <a:r>
                        <a:rPr lang="fr-FR" sz="2400" b="1" dirty="0" err="1">
                          <a:solidFill>
                            <a:srgbClr val="00B050"/>
                          </a:solidFill>
                        </a:rPr>
                        <a:t>a</a:t>
                      </a:r>
                      <a:endParaRPr lang="fr-FR" sz="2400" b="1" dirty="0">
                        <a:solidFill>
                          <a:srgbClr val="00B050"/>
                        </a:solidFill>
                      </a:endParaRPr>
                    </a:p>
                    <a:p>
                      <a:r>
                        <a:rPr lang="fr-FR" sz="2400" dirty="0"/>
                        <a:t>gatt</a:t>
                      </a:r>
                      <a:r>
                        <a:rPr lang="fr-FR" sz="2400" b="1" dirty="0">
                          <a:solidFill>
                            <a:srgbClr val="00B050"/>
                          </a:solidFill>
                        </a:rPr>
                        <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bianc</a:t>
                      </a:r>
                      <a:r>
                        <a:rPr lang="fr-FR" sz="2400" b="1" dirty="0" err="1">
                          <a:solidFill>
                            <a:srgbClr val="00B050"/>
                          </a:solidFill>
                        </a:rPr>
                        <a:t>o</a:t>
                      </a:r>
                      <a:endParaRPr lang="fr-FR" sz="2400" b="1" dirty="0">
                        <a:solidFill>
                          <a:srgbClr val="00B050"/>
                        </a:solidFill>
                      </a:endParaRPr>
                    </a:p>
                    <a:p>
                      <a:r>
                        <a:rPr lang="fr-FR" sz="2400" dirty="0" err="1"/>
                        <a:t>bianch</a:t>
                      </a:r>
                      <a:r>
                        <a:rPr lang="fr-FR" sz="2400" b="1" dirty="0" err="1">
                          <a:solidFill>
                            <a:srgbClr val="00B050"/>
                          </a:solidFill>
                        </a:rPr>
                        <a:t>i</a:t>
                      </a:r>
                      <a:endParaRPr lang="fr-FR" sz="2400" b="1" dirty="0">
                        <a:solidFill>
                          <a:srgbClr val="00B050"/>
                        </a:solidFill>
                      </a:endParaRPr>
                    </a:p>
                    <a:p>
                      <a:r>
                        <a:rPr lang="fr-FR" sz="2400" dirty="0" err="1"/>
                        <a:t>bianc</a:t>
                      </a:r>
                      <a:r>
                        <a:rPr lang="fr-FR" sz="2400" b="1" dirty="0" err="1">
                          <a:solidFill>
                            <a:srgbClr val="00B050"/>
                          </a:solidFill>
                        </a:rPr>
                        <a:t>a</a:t>
                      </a:r>
                      <a:endParaRPr lang="fr-FR" sz="2400" b="1" dirty="0">
                        <a:solidFill>
                          <a:srgbClr val="00B050"/>
                        </a:solidFill>
                      </a:endParaRPr>
                    </a:p>
                    <a:p>
                      <a:r>
                        <a:rPr lang="fr-FR" sz="2400" dirty="0" err="1"/>
                        <a:t>bianch</a:t>
                      </a:r>
                      <a:r>
                        <a:rPr lang="fr-FR" sz="2400" b="1" dirty="0" err="1">
                          <a:solidFill>
                            <a:srgbClr val="00B050"/>
                          </a:solidFill>
                        </a:rPr>
                        <a:t>e</a:t>
                      </a:r>
                      <a:endParaRPr lang="fr-FR" sz="2400" b="1" dirty="0">
                        <a:solidFill>
                          <a:srgbClr val="00B050"/>
                        </a:solidFill>
                      </a:endParaRPr>
                    </a:p>
                  </a:txBody>
                  <a:tcPr>
                    <a:lnL w="12700" cap="flat" cmpd="sng" algn="ctr">
                      <a:noFill/>
                      <a:prstDash val="solid"/>
                      <a:round/>
                      <a:headEnd type="none" w="med" len="med"/>
                      <a:tailEnd type="none" w="med" len="med"/>
                    </a:lnL>
                  </a:tcPr>
                </a:tc>
                <a:tc>
                  <a:txBody>
                    <a:bodyPr/>
                    <a:lstStyle/>
                    <a:p>
                      <a:r>
                        <a:rPr lang="fr-FR" sz="2400" dirty="0"/>
                        <a:t>el</a:t>
                      </a:r>
                    </a:p>
                    <a:p>
                      <a:r>
                        <a:rPr lang="fr-FR" sz="2400" dirty="0"/>
                        <a:t>l</a:t>
                      </a:r>
                      <a:r>
                        <a:rPr lang="fr-FR" sz="2400" b="1" dirty="0">
                          <a:solidFill>
                            <a:srgbClr val="00B050"/>
                          </a:solidFill>
                        </a:rPr>
                        <a:t>os</a:t>
                      </a:r>
                    </a:p>
                    <a:p>
                      <a:r>
                        <a:rPr lang="fr-FR" sz="2400" dirty="0"/>
                        <a:t>l</a:t>
                      </a:r>
                      <a:r>
                        <a:rPr lang="fr-FR" sz="2400" b="1" dirty="0">
                          <a:solidFill>
                            <a:srgbClr val="00B050"/>
                          </a:solidFill>
                        </a:rPr>
                        <a:t>a</a:t>
                      </a:r>
                    </a:p>
                    <a:p>
                      <a:r>
                        <a:rPr lang="fr-FR" sz="2400" dirty="0"/>
                        <a:t>l</a:t>
                      </a:r>
                      <a:r>
                        <a:rPr lang="fr-FR" sz="2400" b="1" dirty="0">
                          <a:solidFill>
                            <a:srgbClr val="00B050"/>
                          </a:solidFill>
                        </a:rPr>
                        <a:t>as</a:t>
                      </a:r>
                    </a:p>
                  </a:txBody>
                  <a:tcPr>
                    <a:lnR w="12700" cap="flat" cmpd="sng" algn="ctr">
                      <a:noFill/>
                      <a:prstDash val="solid"/>
                      <a:round/>
                      <a:headEnd type="none" w="med" len="med"/>
                      <a:tailEnd type="none" w="med" len="med"/>
                    </a:lnR>
                  </a:tcPr>
                </a:tc>
                <a:tc>
                  <a:txBody>
                    <a:bodyPr/>
                    <a:lstStyle/>
                    <a:p>
                      <a:r>
                        <a:rPr lang="fr-FR" sz="2400" dirty="0" err="1"/>
                        <a:t>gat</a:t>
                      </a:r>
                      <a:r>
                        <a:rPr lang="fr-FR" sz="2400" b="1" dirty="0" err="1">
                          <a:solidFill>
                            <a:srgbClr val="00B050"/>
                          </a:solidFill>
                        </a:rPr>
                        <a:t>o</a:t>
                      </a:r>
                      <a:endParaRPr lang="fr-FR" sz="2400" b="1" dirty="0">
                        <a:solidFill>
                          <a:srgbClr val="00B050"/>
                        </a:solidFill>
                      </a:endParaRPr>
                    </a:p>
                    <a:p>
                      <a:r>
                        <a:rPr lang="fr-FR" sz="2400" dirty="0" err="1"/>
                        <a:t>gat</a:t>
                      </a:r>
                      <a:r>
                        <a:rPr lang="fr-FR" sz="2400" b="1" dirty="0" err="1">
                          <a:solidFill>
                            <a:srgbClr val="00B050"/>
                          </a:solidFill>
                        </a:rPr>
                        <a:t>os</a:t>
                      </a:r>
                      <a:endParaRPr lang="fr-FR" sz="2400" b="1" dirty="0">
                        <a:solidFill>
                          <a:srgbClr val="00B050"/>
                        </a:solidFill>
                      </a:endParaRPr>
                    </a:p>
                    <a:p>
                      <a:r>
                        <a:rPr lang="fr-FR" sz="2400" dirty="0" err="1"/>
                        <a:t>gat</a:t>
                      </a:r>
                      <a:r>
                        <a:rPr lang="fr-FR" sz="2400" b="1" dirty="0" err="1">
                          <a:solidFill>
                            <a:srgbClr val="00B050"/>
                          </a:solidFill>
                        </a:rPr>
                        <a:t>a</a:t>
                      </a:r>
                      <a:endParaRPr lang="fr-FR" sz="2400" b="1" dirty="0">
                        <a:solidFill>
                          <a:srgbClr val="00B050"/>
                        </a:solidFill>
                      </a:endParaRPr>
                    </a:p>
                    <a:p>
                      <a:r>
                        <a:rPr lang="fr-FR" sz="2400" dirty="0" err="1"/>
                        <a:t>gat</a:t>
                      </a:r>
                      <a:r>
                        <a:rPr lang="fr-FR" sz="2400" b="1" dirty="0" err="1">
                          <a:solidFill>
                            <a:srgbClr val="00B050"/>
                          </a:solidFill>
                        </a:rPr>
                        <a:t>as</a:t>
                      </a:r>
                      <a:endParaRPr lang="fr-FR" sz="2400" b="1" dirty="0">
                        <a:solidFill>
                          <a:srgbClr val="00B05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blanc</a:t>
                      </a:r>
                      <a:r>
                        <a:rPr lang="fr-FR" sz="2400" b="1" dirty="0">
                          <a:solidFill>
                            <a:srgbClr val="00B050"/>
                          </a:solidFill>
                        </a:rPr>
                        <a:t>o</a:t>
                      </a:r>
                    </a:p>
                    <a:p>
                      <a:r>
                        <a:rPr lang="fr-FR" sz="2400" dirty="0"/>
                        <a:t>blanc</a:t>
                      </a:r>
                      <a:r>
                        <a:rPr lang="fr-FR" sz="2400" b="1" dirty="0">
                          <a:solidFill>
                            <a:srgbClr val="00B050"/>
                          </a:solidFill>
                        </a:rPr>
                        <a:t>os</a:t>
                      </a:r>
                    </a:p>
                    <a:p>
                      <a:r>
                        <a:rPr lang="fr-FR" sz="2400" dirty="0" err="1"/>
                        <a:t>blanc</a:t>
                      </a:r>
                      <a:r>
                        <a:rPr lang="fr-FR" sz="2400" b="1" dirty="0" err="1">
                          <a:solidFill>
                            <a:srgbClr val="00B050"/>
                          </a:solidFill>
                        </a:rPr>
                        <a:t>a</a:t>
                      </a:r>
                      <a:endParaRPr lang="fr-FR" sz="2400" b="1" dirty="0">
                        <a:solidFill>
                          <a:srgbClr val="00B050"/>
                        </a:solidFill>
                      </a:endParaRPr>
                    </a:p>
                    <a:p>
                      <a:r>
                        <a:rPr lang="fr-FR" sz="2400" dirty="0" err="1"/>
                        <a:t>blanc</a:t>
                      </a:r>
                      <a:r>
                        <a:rPr lang="fr-FR" sz="2400" b="0" dirty="0" err="1">
                          <a:solidFill>
                            <a:srgbClr val="00B050"/>
                          </a:solidFill>
                        </a:rPr>
                        <a:t>as</a:t>
                      </a:r>
                      <a:endParaRPr lang="fr-FR" sz="2400" b="0" dirty="0">
                        <a:solidFill>
                          <a:srgbClr val="00B050"/>
                        </a:solidFill>
                      </a:endParaRPr>
                    </a:p>
                    <a:p>
                      <a:endParaRPr lang="fr-FR" sz="1000" b="1"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graphicFrame>
        <p:nvGraphicFramePr>
          <p:cNvPr id="3" name="Espace réservé du contenu 3">
            <a:extLst>
              <a:ext uri="{FF2B5EF4-FFF2-40B4-BE49-F238E27FC236}">
                <a16:creationId xmlns:a16="http://schemas.microsoft.com/office/drawing/2014/main" id="{FDE0ECDF-EF15-00FF-A683-FC8A5F159CEF}"/>
              </a:ext>
            </a:extLst>
          </p:cNvPr>
          <p:cNvGraphicFramePr>
            <a:graphicFrameLocks/>
          </p:cNvGraphicFramePr>
          <p:nvPr>
            <p:extLst>
              <p:ext uri="{D42A27DB-BD31-4B8C-83A1-F6EECF244321}">
                <p14:modId xmlns:p14="http://schemas.microsoft.com/office/powerpoint/2010/main" val="721936567"/>
              </p:ext>
            </p:extLst>
          </p:nvPr>
        </p:nvGraphicFramePr>
        <p:xfrm>
          <a:off x="838200" y="3619183"/>
          <a:ext cx="10515600" cy="2164080"/>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1516125025"/>
                    </a:ext>
                  </a:extLst>
                </a:gridCol>
                <a:gridCol w="1239520">
                  <a:extLst>
                    <a:ext uri="{9D8B030D-6E8A-4147-A177-3AD203B41FA5}">
                      <a16:colId xmlns:a16="http://schemas.microsoft.com/office/drawing/2014/main" val="1207012994"/>
                    </a:ext>
                  </a:extLst>
                </a:gridCol>
                <a:gridCol w="1869440">
                  <a:extLst>
                    <a:ext uri="{9D8B030D-6E8A-4147-A177-3AD203B41FA5}">
                      <a16:colId xmlns:a16="http://schemas.microsoft.com/office/drawing/2014/main" val="1857466293"/>
                    </a:ext>
                  </a:extLst>
                </a:gridCol>
                <a:gridCol w="508000">
                  <a:extLst>
                    <a:ext uri="{9D8B030D-6E8A-4147-A177-3AD203B41FA5}">
                      <a16:colId xmlns:a16="http://schemas.microsoft.com/office/drawing/2014/main" val="4167918888"/>
                    </a:ext>
                  </a:extLst>
                </a:gridCol>
                <a:gridCol w="1076960">
                  <a:extLst>
                    <a:ext uri="{9D8B030D-6E8A-4147-A177-3AD203B41FA5}">
                      <a16:colId xmlns:a16="http://schemas.microsoft.com/office/drawing/2014/main" val="3092962211"/>
                    </a:ext>
                  </a:extLst>
                </a:gridCol>
                <a:gridCol w="1447800">
                  <a:extLst>
                    <a:ext uri="{9D8B030D-6E8A-4147-A177-3AD203B41FA5}">
                      <a16:colId xmlns:a16="http://schemas.microsoft.com/office/drawing/2014/main" val="4047832127"/>
                    </a:ext>
                  </a:extLst>
                </a:gridCol>
                <a:gridCol w="807720">
                  <a:extLst>
                    <a:ext uri="{9D8B030D-6E8A-4147-A177-3AD203B41FA5}">
                      <a16:colId xmlns:a16="http://schemas.microsoft.com/office/drawing/2014/main" val="1756435859"/>
                    </a:ext>
                  </a:extLst>
                </a:gridCol>
                <a:gridCol w="1016000">
                  <a:extLst>
                    <a:ext uri="{9D8B030D-6E8A-4147-A177-3AD203B41FA5}">
                      <a16:colId xmlns:a16="http://schemas.microsoft.com/office/drawing/2014/main" val="3662362057"/>
                    </a:ext>
                  </a:extLst>
                </a:gridCol>
                <a:gridCol w="1681480">
                  <a:extLst>
                    <a:ext uri="{9D8B030D-6E8A-4147-A177-3AD203B41FA5}">
                      <a16:colId xmlns:a16="http://schemas.microsoft.com/office/drawing/2014/main" val="1379182108"/>
                    </a:ext>
                  </a:extLst>
                </a:gridCol>
              </a:tblGrid>
              <a:tr h="370840">
                <a:tc gridSpan="3">
                  <a:txBody>
                    <a:bodyPr/>
                    <a:lstStyle/>
                    <a:p>
                      <a:pPr algn="ctr"/>
                      <a:r>
                        <a:rPr lang="fr-FR" sz="2400" b="1" dirty="0"/>
                        <a:t>Français</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Italien</a:t>
                      </a:r>
                    </a:p>
                  </a:txBody>
                  <a:tcPr/>
                </a:tc>
                <a:tc hMerge="1">
                  <a:txBody>
                    <a:bodyPr/>
                    <a:lstStyle/>
                    <a:p>
                      <a:endParaRPr lang="fr-FR"/>
                    </a:p>
                  </a:txBody>
                  <a:tcPr/>
                </a:tc>
                <a:tc hMerge="1">
                  <a:txBody>
                    <a:bodyPr/>
                    <a:lstStyle/>
                    <a:p>
                      <a:endParaRPr lang="fr-FR" dirty="0"/>
                    </a:p>
                  </a:txBody>
                  <a:tcPr/>
                </a:tc>
                <a:tc gridSpan="3">
                  <a:txBody>
                    <a:bodyPr/>
                    <a:lstStyle/>
                    <a:p>
                      <a:pPr algn="ctr"/>
                      <a:r>
                        <a:rPr lang="fr-FR" sz="2400" b="1" dirty="0"/>
                        <a:t>Espagnol</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353138609"/>
                  </a:ext>
                </a:extLst>
              </a:tr>
              <a:tr h="370840">
                <a:tc>
                  <a:txBody>
                    <a:bodyPr/>
                    <a:lstStyle/>
                    <a:p>
                      <a:r>
                        <a:rPr lang="fr-FR" sz="2400" dirty="0"/>
                        <a:t>le</a:t>
                      </a:r>
                    </a:p>
                    <a:p>
                      <a:r>
                        <a:rPr lang="fr-FR" sz="2400" dirty="0"/>
                        <a:t>le</a:t>
                      </a:r>
                      <a:r>
                        <a:rPr lang="fr-FR" sz="2400" b="1" dirty="0">
                          <a:solidFill>
                            <a:srgbClr val="00B050"/>
                          </a:solidFill>
                        </a:rPr>
                        <a:t>s</a:t>
                      </a:r>
                    </a:p>
                    <a:p>
                      <a:r>
                        <a:rPr lang="fr-FR" sz="2400" dirty="0"/>
                        <a:t>la</a:t>
                      </a:r>
                    </a:p>
                    <a:p>
                      <a:r>
                        <a:rPr lang="fr-FR" sz="2400" dirty="0"/>
                        <a:t>le</a:t>
                      </a:r>
                      <a:r>
                        <a:rPr lang="fr-FR" sz="2400" b="1" dirty="0">
                          <a:solidFill>
                            <a:srgbClr val="00B050"/>
                          </a:solidFill>
                        </a:rPr>
                        <a:t>s</a:t>
                      </a:r>
                    </a:p>
                  </a:txBody>
                  <a:tcPr>
                    <a:lnR w="12700" cap="flat" cmpd="sng" algn="ctr">
                      <a:noFill/>
                      <a:prstDash val="solid"/>
                      <a:round/>
                      <a:headEnd type="none" w="med" len="med"/>
                      <a:tailEnd type="none" w="med" len="med"/>
                    </a:lnR>
                  </a:tcPr>
                </a:tc>
                <a:tc>
                  <a:txBody>
                    <a:bodyPr/>
                    <a:lstStyle/>
                    <a:p>
                      <a:r>
                        <a:rPr lang="fr-FR" sz="2400" dirty="0"/>
                        <a:t>loup</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loup</a:t>
                      </a:r>
                      <a:r>
                        <a:rPr lang="fr-FR" sz="2400" b="1"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louv</a:t>
                      </a:r>
                      <a:r>
                        <a:rPr lang="fr-FR" sz="2400" b="1" dirty="0">
                          <a:solidFill>
                            <a:srgbClr val="00B05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louv</a:t>
                      </a:r>
                      <a:r>
                        <a:rPr lang="fr-FR" sz="2400" b="1" dirty="0">
                          <a:solidFill>
                            <a:srgbClr val="00B050"/>
                          </a:solidFill>
                        </a:rPr>
                        <a:t>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a:t>affamé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affamé</a:t>
                      </a:r>
                      <a:r>
                        <a:rPr lang="fr-FR" sz="2400" b="1"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affamé</a:t>
                      </a:r>
                      <a:r>
                        <a:rPr lang="fr-FR" sz="2400" b="1" dirty="0">
                          <a:solidFill>
                            <a:srgbClr val="00B05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affamé</a:t>
                      </a:r>
                      <a:r>
                        <a:rPr lang="fr-FR" sz="2400" b="1" dirty="0">
                          <a:solidFill>
                            <a:srgbClr val="00B050"/>
                          </a:solidFill>
                        </a:rPr>
                        <a:t>es</a:t>
                      </a:r>
                    </a:p>
                  </a:txBody>
                  <a:tcPr>
                    <a:lnL w="12700" cap="flat" cmpd="sng" algn="ctr">
                      <a:noFill/>
                      <a:prstDash val="solid"/>
                      <a:round/>
                      <a:headEnd type="none" w="med" len="med"/>
                      <a:tailEnd type="none" w="med" len="med"/>
                    </a:lnL>
                  </a:tcPr>
                </a:tc>
                <a:tc>
                  <a:txBody>
                    <a:bodyPr/>
                    <a:lstStyle/>
                    <a:p>
                      <a:r>
                        <a:rPr lang="fr-FR" sz="2400" dirty="0"/>
                        <a:t>il</a:t>
                      </a:r>
                    </a:p>
                    <a:p>
                      <a:r>
                        <a:rPr lang="fr-FR" sz="2400" b="1" dirty="0">
                          <a:solidFill>
                            <a:srgbClr val="00B050"/>
                          </a:solidFill>
                        </a:rPr>
                        <a:t>i</a:t>
                      </a:r>
                    </a:p>
                    <a:p>
                      <a:r>
                        <a:rPr lang="fr-FR" sz="2400" dirty="0"/>
                        <a:t>l</a:t>
                      </a:r>
                      <a:r>
                        <a:rPr lang="fr-FR" sz="2400" b="1" dirty="0">
                          <a:solidFill>
                            <a:srgbClr val="00B050"/>
                          </a:solidFill>
                        </a:rPr>
                        <a:t>a</a:t>
                      </a:r>
                    </a:p>
                    <a:p>
                      <a:r>
                        <a:rPr lang="fr-FR" sz="2400" dirty="0"/>
                        <a:t>l</a:t>
                      </a:r>
                      <a:r>
                        <a:rPr lang="fr-FR" sz="2400" b="1" dirty="0">
                          <a:solidFill>
                            <a:srgbClr val="00B050"/>
                          </a:solidFill>
                        </a:rPr>
                        <a:t>e</a:t>
                      </a:r>
                    </a:p>
                  </a:txBody>
                  <a:tcPr>
                    <a:lnR w="12700" cap="flat" cmpd="sng" algn="ctr">
                      <a:noFill/>
                      <a:prstDash val="solid"/>
                      <a:round/>
                      <a:headEnd type="none" w="med" len="med"/>
                      <a:tailEnd type="none" w="med" len="med"/>
                    </a:lnR>
                  </a:tcPr>
                </a:tc>
                <a:tc>
                  <a:txBody>
                    <a:bodyPr/>
                    <a:lstStyle/>
                    <a:p>
                      <a:r>
                        <a:rPr lang="fr-FR" sz="2400" b="0" dirty="0" err="1">
                          <a:solidFill>
                            <a:schemeClr val="tx1"/>
                          </a:solidFill>
                        </a:rPr>
                        <a:t>lup</a:t>
                      </a:r>
                      <a:r>
                        <a:rPr lang="fr-FR" sz="2400" b="1" dirty="0" err="1">
                          <a:solidFill>
                            <a:srgbClr val="00B050"/>
                          </a:solidFill>
                        </a:rPr>
                        <a:t>o</a:t>
                      </a:r>
                      <a:endParaRPr lang="fr-FR" sz="2400" b="1" dirty="0">
                        <a:solidFill>
                          <a:srgbClr val="00B050"/>
                        </a:solidFill>
                      </a:endParaRPr>
                    </a:p>
                    <a:p>
                      <a:r>
                        <a:rPr lang="fr-FR" sz="2400" b="0" dirty="0" err="1">
                          <a:solidFill>
                            <a:schemeClr val="tx1"/>
                          </a:solidFill>
                        </a:rPr>
                        <a:t>lup</a:t>
                      </a:r>
                      <a:r>
                        <a:rPr lang="fr-FR" sz="2400" b="1" dirty="0" err="1">
                          <a:solidFill>
                            <a:srgbClr val="00B050"/>
                          </a:solidFill>
                        </a:rPr>
                        <a:t>i</a:t>
                      </a:r>
                      <a:endParaRPr lang="fr-FR" sz="2400" b="1" dirty="0">
                        <a:solidFill>
                          <a:srgbClr val="00B050"/>
                        </a:solidFill>
                      </a:endParaRPr>
                    </a:p>
                    <a:p>
                      <a:r>
                        <a:rPr lang="fr-FR" sz="2400" dirty="0" err="1"/>
                        <a:t>lup</a:t>
                      </a:r>
                      <a:r>
                        <a:rPr lang="fr-FR" sz="2400" b="1" dirty="0" err="1">
                          <a:solidFill>
                            <a:srgbClr val="00B050"/>
                          </a:solidFill>
                        </a:rPr>
                        <a:t>a</a:t>
                      </a:r>
                      <a:endParaRPr lang="fr-FR" sz="2400" b="1" dirty="0">
                        <a:solidFill>
                          <a:srgbClr val="00B050"/>
                        </a:solidFill>
                      </a:endParaRPr>
                    </a:p>
                    <a:p>
                      <a:r>
                        <a:rPr lang="fr-FR" sz="2400" b="0" dirty="0" err="1">
                          <a:solidFill>
                            <a:schemeClr val="tx1"/>
                          </a:solidFill>
                        </a:rPr>
                        <a:t>lupe</a:t>
                      </a:r>
                      <a:endParaRPr lang="fr-FR"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affamat</a:t>
                      </a:r>
                      <a:r>
                        <a:rPr lang="fr-FR" sz="2400" b="1" dirty="0" err="1">
                          <a:solidFill>
                            <a:srgbClr val="00B050"/>
                          </a:solidFill>
                        </a:rPr>
                        <a:t>o</a:t>
                      </a:r>
                      <a:endParaRPr lang="fr-FR" sz="2400" b="1" dirty="0">
                        <a:solidFill>
                          <a:srgbClr val="00B050"/>
                        </a:solidFill>
                      </a:endParaRPr>
                    </a:p>
                    <a:p>
                      <a:r>
                        <a:rPr lang="fr-FR" sz="2400" dirty="0" err="1"/>
                        <a:t>affamat</a:t>
                      </a:r>
                      <a:r>
                        <a:rPr lang="fr-FR" sz="2400" b="1" dirty="0" err="1">
                          <a:solidFill>
                            <a:srgbClr val="00B050"/>
                          </a:solidFill>
                        </a:rPr>
                        <a:t>i</a:t>
                      </a:r>
                      <a:endParaRPr lang="fr-FR" sz="2400" b="1" dirty="0">
                        <a:solidFill>
                          <a:srgbClr val="00B050"/>
                        </a:solidFill>
                      </a:endParaRPr>
                    </a:p>
                    <a:p>
                      <a:r>
                        <a:rPr lang="fr-FR" sz="2400" dirty="0" err="1"/>
                        <a:t>affamat</a:t>
                      </a:r>
                      <a:r>
                        <a:rPr lang="fr-FR" sz="2400" b="1" dirty="0" err="1">
                          <a:solidFill>
                            <a:srgbClr val="00B050"/>
                          </a:solidFill>
                        </a:rPr>
                        <a:t>a</a:t>
                      </a:r>
                      <a:endParaRPr lang="fr-FR" sz="2400" b="1" dirty="0">
                        <a:solidFill>
                          <a:srgbClr val="00B050"/>
                        </a:solidFill>
                      </a:endParaRPr>
                    </a:p>
                    <a:p>
                      <a:r>
                        <a:rPr lang="fr-FR" sz="2400" dirty="0" err="1"/>
                        <a:t>affamat</a:t>
                      </a:r>
                      <a:r>
                        <a:rPr lang="fr-FR" sz="2400" b="1" dirty="0" err="1">
                          <a:solidFill>
                            <a:srgbClr val="00B050"/>
                          </a:solidFill>
                        </a:rPr>
                        <a:t>e</a:t>
                      </a:r>
                      <a:endParaRPr lang="fr-FR" sz="2400" b="1" dirty="0">
                        <a:solidFill>
                          <a:srgbClr val="00B050"/>
                        </a:solidFill>
                      </a:endParaRPr>
                    </a:p>
                  </a:txBody>
                  <a:tcPr>
                    <a:lnL w="12700" cap="flat" cmpd="sng" algn="ctr">
                      <a:noFill/>
                      <a:prstDash val="solid"/>
                      <a:round/>
                      <a:headEnd type="none" w="med" len="med"/>
                      <a:tailEnd type="none" w="med" len="med"/>
                    </a:lnL>
                  </a:tcPr>
                </a:tc>
                <a:tc>
                  <a:txBody>
                    <a:bodyPr/>
                    <a:lstStyle/>
                    <a:p>
                      <a:r>
                        <a:rPr lang="fr-FR" sz="2400" dirty="0"/>
                        <a:t>el</a:t>
                      </a:r>
                    </a:p>
                    <a:p>
                      <a:r>
                        <a:rPr lang="fr-FR" sz="2400" dirty="0"/>
                        <a:t>l</a:t>
                      </a:r>
                      <a:r>
                        <a:rPr lang="fr-FR" sz="2400" b="1" dirty="0">
                          <a:solidFill>
                            <a:srgbClr val="00B050"/>
                          </a:solidFill>
                        </a:rPr>
                        <a:t>os</a:t>
                      </a:r>
                    </a:p>
                    <a:p>
                      <a:r>
                        <a:rPr lang="fr-FR" sz="2400" dirty="0"/>
                        <a:t>l</a:t>
                      </a:r>
                      <a:r>
                        <a:rPr lang="fr-FR" sz="2400" b="1" dirty="0">
                          <a:solidFill>
                            <a:srgbClr val="00B050"/>
                          </a:solidFill>
                        </a:rPr>
                        <a:t>a</a:t>
                      </a:r>
                    </a:p>
                    <a:p>
                      <a:r>
                        <a:rPr lang="fr-FR" sz="2400" dirty="0"/>
                        <a:t>l</a:t>
                      </a:r>
                      <a:r>
                        <a:rPr lang="fr-FR" sz="2400" b="1" dirty="0">
                          <a:solidFill>
                            <a:srgbClr val="00B050"/>
                          </a:solidFill>
                        </a:rPr>
                        <a:t>as</a:t>
                      </a:r>
                    </a:p>
                  </a:txBody>
                  <a:tcPr>
                    <a:lnR w="12700" cap="flat" cmpd="sng" algn="ctr">
                      <a:noFill/>
                      <a:prstDash val="solid"/>
                      <a:round/>
                      <a:headEnd type="none" w="med" len="med"/>
                      <a:tailEnd type="none" w="med" len="med"/>
                    </a:lnR>
                  </a:tcPr>
                </a:tc>
                <a:tc>
                  <a:txBody>
                    <a:bodyPr/>
                    <a:lstStyle/>
                    <a:p>
                      <a:r>
                        <a:rPr lang="fr-FR" sz="2400" dirty="0" err="1"/>
                        <a:t>lob</a:t>
                      </a:r>
                      <a:r>
                        <a:rPr lang="fr-FR" sz="2400" b="1" dirty="0" err="1">
                          <a:solidFill>
                            <a:srgbClr val="00B050"/>
                          </a:solidFill>
                        </a:rPr>
                        <a:t>o</a:t>
                      </a:r>
                      <a:endParaRPr lang="fr-FR" sz="2400" b="1" dirty="0">
                        <a:solidFill>
                          <a:srgbClr val="00B050"/>
                        </a:solidFill>
                      </a:endParaRPr>
                    </a:p>
                    <a:p>
                      <a:r>
                        <a:rPr lang="fr-FR" sz="2400" dirty="0" err="1"/>
                        <a:t>lob</a:t>
                      </a:r>
                      <a:r>
                        <a:rPr lang="fr-FR" sz="2400" b="1" dirty="0" err="1">
                          <a:solidFill>
                            <a:srgbClr val="00B050"/>
                          </a:solidFill>
                        </a:rPr>
                        <a:t>os</a:t>
                      </a:r>
                      <a:endParaRPr lang="fr-FR" sz="2400" b="1" dirty="0">
                        <a:solidFill>
                          <a:srgbClr val="00B050"/>
                        </a:solidFill>
                      </a:endParaRPr>
                    </a:p>
                    <a:p>
                      <a:r>
                        <a:rPr lang="fr-FR" sz="2400" dirty="0"/>
                        <a:t>lob</a:t>
                      </a:r>
                      <a:r>
                        <a:rPr lang="fr-FR" sz="2400" b="1" dirty="0">
                          <a:solidFill>
                            <a:srgbClr val="00B050"/>
                          </a:solidFill>
                        </a:rPr>
                        <a:t>a</a:t>
                      </a:r>
                    </a:p>
                    <a:p>
                      <a:r>
                        <a:rPr lang="fr-FR" sz="2400" b="0" dirty="0">
                          <a:solidFill>
                            <a:schemeClr val="tx1"/>
                          </a:solidFill>
                        </a:rPr>
                        <a:t>lob</a:t>
                      </a:r>
                      <a:r>
                        <a:rPr lang="fr-FR" sz="2400" b="1" dirty="0">
                          <a:solidFill>
                            <a:srgbClr val="00B050"/>
                          </a:solidFill>
                        </a:rPr>
                        <a:t>as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r>
                        <a:rPr lang="fr-FR" sz="2400" dirty="0" err="1"/>
                        <a:t>famelic</a:t>
                      </a:r>
                      <a:r>
                        <a:rPr lang="fr-FR" sz="2400" b="1" dirty="0" err="1">
                          <a:solidFill>
                            <a:srgbClr val="00B050"/>
                          </a:solidFill>
                        </a:rPr>
                        <a:t>o</a:t>
                      </a:r>
                      <a:endParaRPr lang="fr-FR" sz="2400" b="1" dirty="0">
                        <a:solidFill>
                          <a:srgbClr val="00B050"/>
                        </a:solidFill>
                      </a:endParaRPr>
                    </a:p>
                    <a:p>
                      <a:r>
                        <a:rPr lang="fr-FR" sz="2400" b="0" dirty="0" err="1">
                          <a:solidFill>
                            <a:schemeClr val="tx1"/>
                          </a:solidFill>
                        </a:rPr>
                        <a:t>famelic</a:t>
                      </a:r>
                      <a:r>
                        <a:rPr lang="fr-FR" sz="2400" b="1" dirty="0" err="1">
                          <a:solidFill>
                            <a:srgbClr val="00B050"/>
                          </a:solidFill>
                        </a:rPr>
                        <a:t>os</a:t>
                      </a:r>
                      <a:endParaRPr lang="fr-FR" sz="2400" b="1" dirty="0">
                        <a:solidFill>
                          <a:srgbClr val="00B050"/>
                        </a:solidFill>
                      </a:endParaRPr>
                    </a:p>
                    <a:p>
                      <a:r>
                        <a:rPr lang="fr-FR" sz="2400" dirty="0" err="1"/>
                        <a:t>famelic</a:t>
                      </a:r>
                      <a:r>
                        <a:rPr lang="fr-FR" sz="2400" b="1" dirty="0" err="1">
                          <a:solidFill>
                            <a:srgbClr val="00B050"/>
                          </a:solidFill>
                        </a:rPr>
                        <a:t>a</a:t>
                      </a:r>
                      <a:endParaRPr lang="fr-FR" sz="2400" b="1" dirty="0">
                        <a:solidFill>
                          <a:srgbClr val="00B050"/>
                        </a:solidFill>
                      </a:endParaRPr>
                    </a:p>
                    <a:p>
                      <a:r>
                        <a:rPr lang="fr-FR" sz="2400" dirty="0" err="1"/>
                        <a:t>famelic</a:t>
                      </a:r>
                      <a:r>
                        <a:rPr lang="fr-FR" sz="2400" b="0" dirty="0" err="1">
                          <a:solidFill>
                            <a:srgbClr val="00B050"/>
                          </a:solidFill>
                        </a:rPr>
                        <a:t>as</a:t>
                      </a:r>
                      <a:endParaRPr lang="fr-FR" sz="2400" b="0" dirty="0">
                        <a:solidFill>
                          <a:srgbClr val="00B050"/>
                        </a:solidFill>
                      </a:endParaRPr>
                    </a:p>
                    <a:p>
                      <a:endParaRPr lang="fr-FR" sz="1000" b="1"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84921787"/>
                  </a:ext>
                </a:extLst>
              </a:tr>
            </a:tbl>
          </a:graphicData>
        </a:graphic>
      </p:graphicFrame>
    </p:spTree>
    <p:extLst>
      <p:ext uri="{BB962C8B-B14F-4D97-AF65-F5344CB8AC3E}">
        <p14:creationId xmlns:p14="http://schemas.microsoft.com/office/powerpoint/2010/main" val="161049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20F2DA-A574-AC35-1DCB-DED8FD23EA04}"/>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53280" y="2184535"/>
            <a:ext cx="2444568" cy="3078345"/>
          </a:xfrm>
          <a:prstGeom prst="rect">
            <a:avLst/>
          </a:prstGeom>
        </p:spPr>
      </p:pic>
    </p:spTree>
    <p:extLst>
      <p:ext uri="{BB962C8B-B14F-4D97-AF65-F5344CB8AC3E}">
        <p14:creationId xmlns:p14="http://schemas.microsoft.com/office/powerpoint/2010/main" val="295156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29142-E9BF-5A9D-1B7E-BCA6879C58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E654DD-F458-A9E3-05A4-04564707B0F8}"/>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0F34BF8D-3F7A-0DD6-A8FF-485FC9A266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53280" y="2184535"/>
            <a:ext cx="2444568" cy="3078345"/>
          </a:xfrm>
          <a:prstGeom prst="rect">
            <a:avLst/>
          </a:prstGeom>
        </p:spPr>
      </p:pic>
    </p:spTree>
    <p:extLst>
      <p:ext uri="{BB962C8B-B14F-4D97-AF65-F5344CB8AC3E}">
        <p14:creationId xmlns:p14="http://schemas.microsoft.com/office/powerpoint/2010/main" val="4043863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7EA5A-768D-D36B-06E5-3F1223380E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6E3A2C5-FAE5-ED7F-5EBA-78C1F1E853D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las  </a:t>
            </a:r>
            <a:r>
              <a:rPr lang="fr-FR" dirty="0" err="1"/>
              <a:t>sopas</a:t>
            </a:r>
            <a:r>
              <a:rPr lang="fr-FR" dirty="0"/>
              <a:t>   saladas</a:t>
            </a:r>
          </a:p>
          <a:p>
            <a:pPr marL="0" indent="0">
              <a:buNone/>
            </a:pPr>
            <a:r>
              <a:rPr lang="fr-FR" dirty="0"/>
              <a:t>		le   </a:t>
            </a:r>
            <a:r>
              <a:rPr lang="fr-FR" dirty="0" err="1"/>
              <a:t>zuppe</a:t>
            </a:r>
            <a:r>
              <a:rPr lang="fr-FR" dirty="0"/>
              <a:t>   </a:t>
            </a:r>
            <a:r>
              <a:rPr lang="fr-FR" dirty="0" err="1"/>
              <a:t>salate</a:t>
            </a:r>
            <a:endParaRPr lang="fr-FR" dirty="0"/>
          </a:p>
          <a:p>
            <a:pPr marL="0" indent="0">
              <a:buNone/>
            </a:pPr>
            <a:r>
              <a:rPr lang="fr-FR" dirty="0"/>
              <a:t>		les soupes salées</a:t>
            </a:r>
          </a:p>
        </p:txBody>
      </p:sp>
    </p:spTree>
    <p:extLst>
      <p:ext uri="{BB962C8B-B14F-4D97-AF65-F5344CB8AC3E}">
        <p14:creationId xmlns:p14="http://schemas.microsoft.com/office/powerpoint/2010/main" val="63651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885D1-1FED-C898-ECB3-A06EA543BA3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EC75956-D83C-53A1-EAE2-181D7EA4325D}"/>
              </a:ext>
            </a:extLst>
          </p:cNvPr>
          <p:cNvSpPr>
            <a:spLocks noGrp="1"/>
          </p:cNvSpPr>
          <p:nvPr>
            <p:ph idx="1"/>
          </p:nvPr>
        </p:nvSpPr>
        <p:spPr/>
        <p:txBody>
          <a:bodyPr/>
          <a:lstStyle/>
          <a:p>
            <a:pPr marL="0" indent="0">
              <a:buNone/>
            </a:pPr>
            <a:r>
              <a:rPr lang="fr-FR" dirty="0"/>
              <a:t> </a:t>
            </a:r>
          </a:p>
        </p:txBody>
      </p:sp>
      <p:pic>
        <p:nvPicPr>
          <p:cNvPr id="4" name="Image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6305" y="1825625"/>
            <a:ext cx="2739390" cy="3538976"/>
          </a:xfrm>
          <a:prstGeom prst="rect">
            <a:avLst/>
          </a:prstGeom>
        </p:spPr>
      </p:pic>
    </p:spTree>
    <p:extLst>
      <p:ext uri="{BB962C8B-B14F-4D97-AF65-F5344CB8AC3E}">
        <p14:creationId xmlns:p14="http://schemas.microsoft.com/office/powerpoint/2010/main" val="2063169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C60CF-9FBD-A4E9-768F-6AB46FDDD6AC}"/>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A9AD92C-5B2C-1B13-2EE1-FFF6998C277A}"/>
              </a:ext>
            </a:extLst>
          </p:cNvPr>
          <p:cNvPicPr>
            <a:picLocks noGrp="1" noChangeAspect="1"/>
          </p:cNvPicPr>
          <p:nvPr>
            <p:ph idx="1"/>
          </p:nvPr>
        </p:nvPicPr>
        <p:blipFill>
          <a:blip r:embed="rId3"/>
          <a:stretch>
            <a:fillRect/>
          </a:stretch>
        </p:blipFill>
        <p:spPr>
          <a:xfrm>
            <a:off x="1521931" y="772160"/>
            <a:ext cx="8811676" cy="5404803"/>
          </a:xfrm>
        </p:spPr>
      </p:pic>
    </p:spTree>
    <p:extLst>
      <p:ext uri="{BB962C8B-B14F-4D97-AF65-F5344CB8AC3E}">
        <p14:creationId xmlns:p14="http://schemas.microsoft.com/office/powerpoint/2010/main" val="2263966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F6E220-374A-FEF4-6B2B-BA5FB972746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E0DCDEC-EC23-BA58-B4CD-65646B6B0E8C}"/>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a:solidFill>
                  <a:schemeClr val="accent2"/>
                </a:solidFill>
              </a:rPr>
              <a:t>Pour aller plus loin</a:t>
            </a:r>
          </a:p>
        </p:txBody>
      </p:sp>
    </p:spTree>
    <p:extLst>
      <p:ext uri="{BB962C8B-B14F-4D97-AF65-F5344CB8AC3E}">
        <p14:creationId xmlns:p14="http://schemas.microsoft.com/office/powerpoint/2010/main" val="580794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FACFA-2018-C4D7-C4F5-CE80D6682FFF}"/>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51848F2E-C938-B56C-6DB2-310A4883AD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8998" y="836754"/>
            <a:ext cx="9841242" cy="5340209"/>
          </a:xfrm>
          <a:prstGeom prst="rect">
            <a:avLst/>
          </a:prstGeom>
        </p:spPr>
      </p:pic>
    </p:spTree>
    <p:extLst>
      <p:ext uri="{BB962C8B-B14F-4D97-AF65-F5344CB8AC3E}">
        <p14:creationId xmlns:p14="http://schemas.microsoft.com/office/powerpoint/2010/main" val="1313041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0E5DA-23EB-E58B-740F-07938C53B5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ED390A7-9F50-B3DC-8C03-08DC8B2D8A2E}"/>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6D4C5CD3-E0D8-D240-235F-9CABD970980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8998" y="836754"/>
            <a:ext cx="9841242" cy="5340209"/>
          </a:xfrm>
          <a:prstGeom prst="rect">
            <a:avLst/>
          </a:prstGeom>
        </p:spPr>
      </p:pic>
    </p:spTree>
    <p:extLst>
      <p:ext uri="{BB962C8B-B14F-4D97-AF65-F5344CB8AC3E}">
        <p14:creationId xmlns:p14="http://schemas.microsoft.com/office/powerpoint/2010/main" val="3452742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70D7A-2706-457B-69F1-8AE15CBCC2E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7DD19B0-DA3E-682A-3F52-B2861DC47A3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a:solidFill>
                  <a:schemeClr val="accent2"/>
                </a:solidFill>
              </a:rPr>
              <a:t>As-tu bien compris ?</a:t>
            </a:r>
          </a:p>
        </p:txBody>
      </p:sp>
    </p:spTree>
    <p:extLst>
      <p:ext uri="{BB962C8B-B14F-4D97-AF65-F5344CB8AC3E}">
        <p14:creationId xmlns:p14="http://schemas.microsoft.com/office/powerpoint/2010/main" val="1665005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0E4751-4080-8470-3A40-43503560C60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3EDACD0-C290-EB1E-2745-73BE89D95F9B}"/>
              </a:ext>
            </a:extLst>
          </p:cNvPr>
          <p:cNvPicPr>
            <a:picLocks noGrp="1" noChangeAspect="1"/>
          </p:cNvPicPr>
          <p:nvPr>
            <p:ph idx="1"/>
          </p:nvPr>
        </p:nvPicPr>
        <p:blipFill>
          <a:blip r:embed="rId3"/>
          <a:stretch>
            <a:fillRect/>
          </a:stretch>
        </p:blipFill>
        <p:spPr>
          <a:xfrm>
            <a:off x="1037825" y="1464562"/>
            <a:ext cx="10315975" cy="4712402"/>
          </a:xfrm>
        </p:spPr>
      </p:pic>
    </p:spTree>
    <p:extLst>
      <p:ext uri="{BB962C8B-B14F-4D97-AF65-F5344CB8AC3E}">
        <p14:creationId xmlns:p14="http://schemas.microsoft.com/office/powerpoint/2010/main" val="985109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C0EC23-7CAA-6507-B8D1-4A125DF8F66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4BD8C5D-6D71-AEC5-C497-D6B62389A0FA}"/>
              </a:ext>
            </a:extLst>
          </p:cNvPr>
          <p:cNvPicPr>
            <a:picLocks noGrp="1" noChangeAspect="1"/>
          </p:cNvPicPr>
          <p:nvPr>
            <p:ph idx="1"/>
          </p:nvPr>
        </p:nvPicPr>
        <p:blipFill>
          <a:blip r:embed="rId3"/>
          <a:stretch>
            <a:fillRect/>
          </a:stretch>
        </p:blipFill>
        <p:spPr>
          <a:xfrm>
            <a:off x="651006" y="1341120"/>
            <a:ext cx="10716896" cy="4835843"/>
          </a:xfrm>
        </p:spPr>
      </p:pic>
    </p:spTree>
    <p:extLst>
      <p:ext uri="{BB962C8B-B14F-4D97-AF65-F5344CB8AC3E}">
        <p14:creationId xmlns:p14="http://schemas.microsoft.com/office/powerpoint/2010/main" val="2392755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EC9CD-CAAE-0332-CFDF-0186242D691C}"/>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5733302-310F-BA07-AEE7-C159A703AA6B}"/>
              </a:ext>
            </a:extLst>
          </p:cNvPr>
          <p:cNvPicPr>
            <a:picLocks noGrp="1" noChangeAspect="1"/>
          </p:cNvPicPr>
          <p:nvPr>
            <p:ph idx="1"/>
          </p:nvPr>
        </p:nvPicPr>
        <p:blipFill>
          <a:blip r:embed="rId3"/>
          <a:stretch>
            <a:fillRect/>
          </a:stretch>
        </p:blipFill>
        <p:spPr>
          <a:xfrm>
            <a:off x="540105" y="1991360"/>
            <a:ext cx="11514735" cy="3533934"/>
          </a:xfrm>
        </p:spPr>
      </p:pic>
    </p:spTree>
    <p:extLst>
      <p:ext uri="{BB962C8B-B14F-4D97-AF65-F5344CB8AC3E}">
        <p14:creationId xmlns:p14="http://schemas.microsoft.com/office/powerpoint/2010/main" val="1328774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1C33BC-A408-E53F-C2E7-321596412FB5}"/>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27DE36CD-5A18-87FF-0600-4C217364FBF6}"/>
              </a:ext>
            </a:extLst>
          </p:cNvPr>
          <p:cNvPicPr>
            <a:picLocks noGrp="1" noChangeAspect="1"/>
          </p:cNvPicPr>
          <p:nvPr>
            <p:ph idx="1"/>
          </p:nvPr>
        </p:nvPicPr>
        <p:blipFill>
          <a:blip r:embed="rId3"/>
          <a:stretch>
            <a:fillRect/>
          </a:stretch>
        </p:blipFill>
        <p:spPr>
          <a:xfrm>
            <a:off x="638620" y="1453052"/>
            <a:ext cx="10914759" cy="3951895"/>
          </a:xfrm>
        </p:spPr>
      </p:pic>
    </p:spTree>
    <p:extLst>
      <p:ext uri="{BB962C8B-B14F-4D97-AF65-F5344CB8AC3E}">
        <p14:creationId xmlns:p14="http://schemas.microsoft.com/office/powerpoint/2010/main" val="4181782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269307-762D-4EDF-41D4-7BDCEF4A924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A7459AB-BE7A-3654-4ED6-E0CBFAC44F2C}"/>
              </a:ext>
            </a:extLst>
          </p:cNvPr>
          <p:cNvSpPr>
            <a:spLocks noGrp="1"/>
          </p:cNvSpPr>
          <p:nvPr>
            <p:ph idx="1"/>
          </p:nvPr>
        </p:nvSpPr>
        <p:spPr>
          <a:xfrm>
            <a:off x="838200" y="1320800"/>
            <a:ext cx="10515600" cy="4856163"/>
          </a:xfrm>
        </p:spPr>
        <p:txBody>
          <a:bodyPr>
            <a:normAutofit/>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Traduis ces groupes de mots. Compte le nombre de marques qu’on entend en espagnol ou en italien, et le nombre de marques qu’on entend en français.</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italien :	Le patate fritte.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italien, on entend … fois des indices de genre et … fois des indices de nombre.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français, on entend … fois des indices de genre et … fois des indices de nombre.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espagnol :	Los animales  </a:t>
            </a:r>
            <a:r>
              <a:rPr lang="fr-FR"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domesticos</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espagnol, on entend … fois des indices de genre et … fois des indices de nombre.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français, on entend … fois des indices de genre et … fois des indices de nombre.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89517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84889-8186-9F2E-B93E-6A9926A3C0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896DC6-1296-2BCC-B050-3259E5B5712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8B0257C-B6E6-37FE-0EC9-2BD0F26DB962}"/>
              </a:ext>
            </a:extLst>
          </p:cNvPr>
          <p:cNvSpPr>
            <a:spLocks noGrp="1"/>
          </p:cNvSpPr>
          <p:nvPr>
            <p:ph idx="1"/>
          </p:nvPr>
        </p:nvSpPr>
        <p:spPr>
          <a:xfrm>
            <a:off x="838200" y="1320800"/>
            <a:ext cx="10515600" cy="4856163"/>
          </a:xfrm>
        </p:spPr>
        <p:txBody>
          <a:bodyPr>
            <a:normAutofit/>
          </a:bodyPr>
          <a:lstStyle/>
          <a:p>
            <a:pPr marL="0" indent="0" algn="just">
              <a:buNone/>
            </a:pPr>
            <a:r>
              <a:rPr lang="fr-FR"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Traduis ces groupes de mots. Compte le nombre de marques qu’on entend en espagnol ou en italien, et le nombre de marques qu’on entend en français.</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italien :	Le patate fritte.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patates frites</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italien, on entend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genre et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nombre.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français, on entend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1</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genre et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1</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nombre.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 espagnol :	Los animales  </a:t>
            </a:r>
            <a:r>
              <a:rPr lang="fr-FR" sz="1800"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domesticos</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animaux domestiques</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espagnol, on entend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2</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genre et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nombre.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français, on entend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0</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genre et </a:t>
            </a:r>
            <a:r>
              <a:rPr lang="fr-FR" sz="18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fois des indices de nombre.</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137204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171814-1B2A-13E1-DD5F-7EC0D59C527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BA90A1A-8F83-303D-3CAF-2733759B5C10}"/>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4. Dictée</a:t>
            </a:r>
            <a:endParaRPr lang="fr-FR" sz="2000" dirty="0"/>
          </a:p>
          <a:p>
            <a:pPr marL="0" indent="0">
              <a:buNone/>
            </a:pPr>
            <a:r>
              <a:rPr lang="fr-FR" sz="2000" dirty="0"/>
              <a:t>…………………………………………………………………………………………………………………………………………………………………………………………………………………………………………………………………………………………………………………………</a:t>
            </a:r>
          </a:p>
        </p:txBody>
      </p:sp>
    </p:spTree>
    <p:extLst>
      <p:ext uri="{BB962C8B-B14F-4D97-AF65-F5344CB8AC3E}">
        <p14:creationId xmlns:p14="http://schemas.microsoft.com/office/powerpoint/2010/main" val="205714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04746-C88D-08FD-7A02-1C15FE030D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5A784C-C63F-ECB2-2804-21396BC08A0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1DB7793-456B-3C8D-2113-5643B764154D}"/>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4. Dictée</a:t>
            </a:r>
            <a:endParaRPr lang="fr-FR" sz="2000" dirty="0"/>
          </a:p>
          <a:p>
            <a:pPr marL="0" indent="0">
              <a:buNone/>
            </a:pPr>
            <a:r>
              <a:rPr lang="fr-FR" sz="2000" dirty="0"/>
              <a:t>… </a:t>
            </a:r>
            <a:r>
              <a:rPr lang="fr-FR" sz="1800" dirty="0">
                <a:solidFill>
                  <a:schemeClr val="accent2"/>
                </a:solidFill>
                <a:effectLst/>
                <a:latin typeface="Times New Roman" panose="02020603050405020304" pitchFamily="18" charset="0"/>
                <a:ea typeface="Calibri" panose="020F0502020204030204" pitchFamily="34" charset="0"/>
              </a:rPr>
              <a:t>Les personnes injustement emprisonnées seront libres demain. Nous les attendrons à l’aéroport.</a:t>
            </a:r>
            <a:r>
              <a:rPr lang="fr-FR" sz="1400" dirty="0">
                <a:solidFill>
                  <a:schemeClr val="accent2"/>
                </a:solidFill>
                <a:effectLst/>
                <a:latin typeface="Times New Roman" panose="02020603050405020304" pitchFamily="18" charset="0"/>
                <a:ea typeface="Calibri" panose="020F0502020204030204" pitchFamily="34" charset="0"/>
              </a:rPr>
              <a:t> </a:t>
            </a:r>
            <a:r>
              <a:rPr lang="fr-FR" sz="2000" dirty="0"/>
              <a:t>……………… …………………………………………………………………………………………………………………………………………………………</a:t>
            </a:r>
          </a:p>
        </p:txBody>
      </p:sp>
    </p:spTree>
    <p:extLst>
      <p:ext uri="{BB962C8B-B14F-4D97-AF65-F5344CB8AC3E}">
        <p14:creationId xmlns:p14="http://schemas.microsoft.com/office/powerpoint/2010/main" val="352344665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2349</TotalTime>
  <Words>2656</Words>
  <Application>Microsoft Macintosh PowerPoint</Application>
  <PresentationFormat>Grand écran</PresentationFormat>
  <Paragraphs>490</Paragraphs>
  <Slides>27</Slides>
  <Notes>27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27</vt:i4>
      </vt:variant>
    </vt:vector>
  </HeadingPairs>
  <TitlesOfParts>
    <vt:vector size="32" baseType="lpstr">
      <vt:lpstr>Arial</vt:lpstr>
      <vt:lpstr>Calibri</vt:lpstr>
      <vt:lpstr>Calibri Light</vt:lpstr>
      <vt:lpstr>Times New Roman</vt:lpstr>
      <vt:lpstr>Thème Office</vt:lpstr>
      <vt:lpstr>Le chat blanc,  de langue en langue</vt:lpstr>
      <vt:lpstr>Présentation PowerPoint</vt:lpstr>
      <vt:lpstr>Présentation PowerPoint</vt:lpstr>
      <vt:lpstr>Présentation PowerPoint</vt:lpstr>
      <vt:lpstr>Présentation PowerPoint</vt:lpstr>
      <vt:lpstr> </vt:lpstr>
      <vt:lpstr>Présentation PowerPoint</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2026-03-02T08:33:22Z</cp:lastPrinted>
  <dcterms:created xsi:type="dcterms:W3CDTF">2026-02-28T16:42:35Z</dcterms:created>
  <dcterms:modified xsi:type="dcterms:W3CDTF">2026-03-02T08:33:48Z</dcterms:modified>
</cp:coreProperties>
</file>