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4"/>
  </p:notesMasterIdLst>
  <p:sldIdLst>
    <p:sldId id="256" r:id="rId2"/>
    <p:sldId id="257" r:id="rId3"/>
    <p:sldId id="258" r:id="rId4"/>
    <p:sldId id="259" r:id="rId5"/>
    <p:sldId id="260" r:id="rId6"/>
    <p:sldId id="261" r:id="rId7"/>
    <p:sldId id="262" r:id="rId8"/>
    <p:sldId id="284" r:id="rId9"/>
    <p:sldId id="282" r:id="rId10"/>
    <p:sldId id="283" r:id="rId11"/>
    <p:sldId id="281" r:id="rId12"/>
    <p:sldId id="273" r:id="rId13"/>
    <p:sldId id="279" r:id="rId14"/>
    <p:sldId id="278" r:id="rId15"/>
    <p:sldId id="277" r:id="rId16"/>
    <p:sldId id="276" r:id="rId17"/>
    <p:sldId id="275" r:id="rId18"/>
    <p:sldId id="274" r:id="rId19"/>
    <p:sldId id="285" r:id="rId20"/>
    <p:sldId id="290" r:id="rId21"/>
    <p:sldId id="291" r:id="rId22"/>
    <p:sldId id="286" r:id="rId23"/>
    <p:sldId id="292" r:id="rId24"/>
    <p:sldId id="295" r:id="rId25"/>
    <p:sldId id="293" r:id="rId26"/>
    <p:sldId id="294" r:id="rId27"/>
    <p:sldId id="296" r:id="rId28"/>
    <p:sldId id="298" r:id="rId29"/>
    <p:sldId id="299" r:id="rId30"/>
    <p:sldId id="300" r:id="rId31"/>
    <p:sldId id="301" r:id="rId32"/>
    <p:sldId id="302" r:id="rId33"/>
    <p:sldId id="303" r:id="rId34"/>
    <p:sldId id="304" r:id="rId35"/>
    <p:sldId id="305" r:id="rId36"/>
    <p:sldId id="306" r:id="rId37"/>
    <p:sldId id="307" r:id="rId38"/>
    <p:sldId id="308" r:id="rId39"/>
    <p:sldId id="309" r:id="rId40"/>
    <p:sldId id="310" r:id="rId41"/>
    <p:sldId id="311" r:id="rId42"/>
    <p:sldId id="312" r:id="rId4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445"/>
    <p:restoredTop sz="84252"/>
  </p:normalViewPr>
  <p:slideViewPr>
    <p:cSldViewPr snapToGrid="0">
      <p:cViewPr varScale="1">
        <p:scale>
          <a:sx n="71" d="100"/>
          <a:sy n="71" d="100"/>
        </p:scale>
        <p:origin x="32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4FF8C3-3919-D649-B21A-D46600B8BFEB}" type="datetimeFigureOut">
              <a:rPr lang="fr-FR" smtClean="0"/>
              <a:t>24/03/2026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571FDD-18B0-0B46-BB34-8FD15A7C6310}" type="slidenum">
              <a:rPr lang="fr-FR" smtClean="0"/>
              <a:t>‹N°›</a:t>
            </a:fld>
            <a:endParaRPr lang="fr-FR"/>
          </a:p>
        </p:txBody>
      </p:sp>
    </p:spTree>
    <p:extLst>
      <p:ext uri="{BB962C8B-B14F-4D97-AF65-F5344CB8AC3E}">
        <p14:creationId xmlns:p14="http://schemas.microsoft.com/office/powerpoint/2010/main" val="12031615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LE GROUPE DU VERBE – </a:t>
            </a:r>
            <a:r>
              <a:rPr lang="fr-FR" sz="1200" i="1" dirty="0">
                <a:solidFill>
                  <a:schemeClr val="tx1"/>
                </a:solidFill>
                <a:effectLst/>
                <a:latin typeface="+mn-lt"/>
                <a:ea typeface="Calibri" panose="020F0502020204030204" pitchFamily="34" charset="0"/>
                <a:cs typeface="Times New Roman" panose="02020603050405020304" pitchFamily="18" charset="0"/>
              </a:rPr>
              <a:t>la structure du groupe verbal</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Leçon 10 : Comment s’y retrouver dans les différents compléments du verbe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lorsque le propos est long. Cela vous permettra de poursuivre vos explications de manière plus fluide.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1</a:t>
            </a:fld>
            <a:endParaRPr lang="fr-FR"/>
          </a:p>
        </p:txBody>
      </p:sp>
    </p:spTree>
    <p:extLst>
      <p:ext uri="{BB962C8B-B14F-4D97-AF65-F5344CB8AC3E}">
        <p14:creationId xmlns:p14="http://schemas.microsoft.com/office/powerpoint/2010/main" val="2478475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PHASE 1 – Enrôlement</a:t>
            </a:r>
          </a:p>
          <a:p>
            <a:endParaRPr lang="fr-FR" sz="1200" dirty="0">
              <a:solidFill>
                <a:schemeClr val="tx1"/>
              </a:solidFill>
              <a:effectLst/>
              <a:latin typeface="+mn-lt"/>
              <a:ea typeface="Calibri" panose="020F0502020204030204" pitchFamily="34" charset="0"/>
            </a:endParaRPr>
          </a:p>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a:t>
            </a:r>
            <a:r>
              <a:rPr lang="fr-FR" sz="1200" strike="sngStrike" dirty="0">
                <a:solidFill>
                  <a:schemeClr val="tx1"/>
                </a:solidFill>
                <a:effectLst/>
                <a:latin typeface="+mn-lt"/>
                <a:ea typeface="Calibri" panose="020F0502020204030204" pitchFamily="34" charset="0"/>
              </a:rPr>
              <a:t> </a:t>
            </a:r>
            <a:r>
              <a:rPr lang="fr-FR" sz="1200" dirty="0">
                <a:solidFill>
                  <a:schemeClr val="tx1"/>
                </a:solidFill>
                <a:effectLst/>
                <a:latin typeface="+mn-lt"/>
                <a:ea typeface="Calibri" panose="020F0502020204030204" pitchFamily="34" charset="0"/>
              </a:rPr>
              <a:t>Le verbe </a:t>
            </a:r>
            <a:r>
              <a:rPr lang="fr-FR" sz="1200" i="1" dirty="0">
                <a:solidFill>
                  <a:schemeClr val="tx1"/>
                </a:solidFill>
                <a:effectLst/>
                <a:latin typeface="+mn-lt"/>
                <a:ea typeface="Calibri" panose="020F0502020204030204" pitchFamily="34" charset="0"/>
              </a:rPr>
              <a:t>plonge</a:t>
            </a:r>
            <a:r>
              <a:rPr lang="fr-FR" sz="1200" dirty="0">
                <a:solidFill>
                  <a:schemeClr val="tx1"/>
                </a:solidFill>
                <a:effectLst/>
                <a:latin typeface="+mn-lt"/>
                <a:ea typeface="Calibri" panose="020F0502020204030204" pitchFamily="34" charset="0"/>
              </a:rPr>
              <a:t> a-t-il des compléments ? »</a:t>
            </a:r>
          </a:p>
          <a:p>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Le verbe</a:t>
            </a:r>
            <a:r>
              <a:rPr lang="fr-FR" sz="1200" i="1" dirty="0">
                <a:solidFill>
                  <a:schemeClr val="tx1"/>
                </a:solidFill>
                <a:effectLst/>
                <a:latin typeface="+mn-lt"/>
                <a:ea typeface="Calibri" panose="020F0502020204030204" pitchFamily="34" charset="0"/>
              </a:rPr>
              <a:t> plonge</a:t>
            </a:r>
            <a:r>
              <a:rPr lang="fr-FR" sz="1200" dirty="0">
                <a:solidFill>
                  <a:schemeClr val="tx1"/>
                </a:solidFill>
                <a:effectLst/>
                <a:latin typeface="+mn-lt"/>
                <a:ea typeface="Calibri" panose="020F0502020204030204" pitchFamily="34" charset="0"/>
              </a:rPr>
              <a:t> n’a pas de complément.</a:t>
            </a:r>
          </a:p>
          <a:p>
            <a:endParaRPr lang="fr-FR" dirty="0"/>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2</a:t>
            </a:fld>
            <a:endParaRPr lang="fr-FR"/>
          </a:p>
        </p:txBody>
      </p:sp>
    </p:spTree>
    <p:extLst>
      <p:ext uri="{BB962C8B-B14F-4D97-AF65-F5344CB8AC3E}">
        <p14:creationId xmlns:p14="http://schemas.microsoft.com/office/powerpoint/2010/main" val="887562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FBA9D-CF35-9990-7308-66B3240E6A1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5234EA7-7C01-3751-4DE4-602A1E40EA4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BD7DB78-566B-7D9D-D9C3-0E3FE967774B}"/>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Annoncer</a:t>
            </a:r>
            <a:r>
              <a:rPr lang="fr-FR" sz="1200" dirty="0">
                <a:solidFill>
                  <a:schemeClr val="tx1"/>
                </a:solidFill>
                <a:effectLst/>
                <a:latin typeface="+mn-lt"/>
                <a:ea typeface="Calibri" panose="020F0502020204030204" pitchFamily="34" charset="0"/>
              </a:rPr>
              <a:t> : « Voici une phrase tirée d’une histoire. » et </a:t>
            </a:r>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Ici, le verbe a-t-il des compléments ? »</a:t>
            </a:r>
          </a:p>
          <a:p>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Il y a un complément. C’est </a:t>
            </a:r>
            <a:r>
              <a:rPr lang="fr-FR" sz="1200" i="1" dirty="0">
                <a:solidFill>
                  <a:schemeClr val="tx1"/>
                </a:solidFill>
                <a:effectLst/>
                <a:latin typeface="+mn-lt"/>
                <a:ea typeface="Calibri" panose="020F0502020204030204" pitchFamily="34" charset="0"/>
              </a:rPr>
              <a:t>tout habillée.</a:t>
            </a:r>
            <a:endParaRPr lang="fr-FR" sz="1200" dirty="0">
              <a:solidFill>
                <a:schemeClr val="tx1"/>
              </a:solidFill>
              <a:effectLst/>
              <a:latin typeface="+mn-lt"/>
              <a:ea typeface="Calibri" panose="020F0502020204030204" pitchFamily="34" charset="0"/>
            </a:endParaRPr>
          </a:p>
          <a:p>
            <a:endParaRPr lang="fr-FR" sz="1200" dirty="0">
              <a:solidFill>
                <a:schemeClr val="tx1"/>
              </a:solidFill>
              <a:latin typeface="+mn-lt"/>
            </a:endParaRPr>
          </a:p>
          <a:p>
            <a:r>
              <a:rPr lang="fr-FR" sz="1200" dirty="0">
                <a:solidFill>
                  <a:schemeClr val="tx1"/>
                </a:solidFill>
                <a:effectLst/>
                <a:latin typeface="+mn-lt"/>
                <a:ea typeface="Calibri" panose="020F0502020204030204" pitchFamily="34" charset="0"/>
              </a:rPr>
              <a:t>« Pourquoi y a-t-il un -</a:t>
            </a:r>
            <a:r>
              <a:rPr lang="fr-FR" sz="1200" i="1" dirty="0">
                <a:solidFill>
                  <a:schemeClr val="tx1"/>
                </a:solidFill>
                <a:effectLst/>
                <a:latin typeface="+mn-lt"/>
                <a:ea typeface="Calibri" panose="020F0502020204030204" pitchFamily="34" charset="0"/>
              </a:rPr>
              <a:t>e</a:t>
            </a:r>
            <a:r>
              <a:rPr lang="fr-FR" sz="1200" dirty="0">
                <a:solidFill>
                  <a:schemeClr val="tx1"/>
                </a:solidFill>
                <a:effectLst/>
                <a:latin typeface="+mn-lt"/>
                <a:ea typeface="Calibri" panose="020F0502020204030204" pitchFamily="34" charset="0"/>
              </a:rPr>
              <a:t> à la fin du mot </a:t>
            </a:r>
            <a:r>
              <a:rPr lang="fr-FR" sz="1200" i="1" dirty="0">
                <a:solidFill>
                  <a:schemeClr val="tx1"/>
                </a:solidFill>
                <a:effectLst/>
                <a:latin typeface="+mn-lt"/>
                <a:ea typeface="Calibri" panose="020F0502020204030204" pitchFamily="34" charset="0"/>
              </a:rPr>
              <a:t>habillée</a:t>
            </a:r>
            <a:r>
              <a:rPr lang="fr-FR" sz="1200" dirty="0">
                <a:solidFill>
                  <a:schemeClr val="tx1"/>
                </a:solidFill>
                <a:effectLst/>
                <a:latin typeface="+mn-lt"/>
                <a:ea typeface="Calibri" panose="020F0502020204030204" pitchFamily="34" charset="0"/>
              </a:rPr>
              <a:t> ? »</a:t>
            </a:r>
          </a:p>
          <a:p>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Parce que c’est un adjectif qui s’accorde avec le sujet </a:t>
            </a:r>
            <a:r>
              <a:rPr lang="fr-FR" sz="1200" i="1" dirty="0">
                <a:solidFill>
                  <a:schemeClr val="tx1"/>
                </a:solidFill>
                <a:effectLst/>
                <a:latin typeface="+mn-lt"/>
                <a:ea typeface="Calibri" panose="020F0502020204030204" pitchFamily="34" charset="0"/>
              </a:rPr>
              <a:t>ma sœur</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 </a:t>
            </a:r>
          </a:p>
          <a:p>
            <a:r>
              <a:rPr lang="fr-FR" sz="1200" dirty="0">
                <a:solidFill>
                  <a:schemeClr val="tx1"/>
                </a:solidFill>
                <a:effectLst/>
                <a:latin typeface="+mn-lt"/>
                <a:ea typeface="Calibri" panose="020F0502020204030204" pitchFamily="34" charset="0"/>
              </a:rPr>
              <a:t>« Comment appelle-t-on un complément dans le groupe du verbe qui marche avec le sujet, qui parle de la même chose que le sujet ? »</a:t>
            </a:r>
          </a:p>
          <a:p>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C’est un attribut, ici un adjectif attribut.</a:t>
            </a:r>
          </a:p>
          <a:p>
            <a:endParaRPr lang="fr-FR" dirty="0"/>
          </a:p>
        </p:txBody>
      </p:sp>
      <p:sp>
        <p:nvSpPr>
          <p:cNvPr id="4" name="Espace réservé du numéro de diapositive 3">
            <a:extLst>
              <a:ext uri="{FF2B5EF4-FFF2-40B4-BE49-F238E27FC236}">
                <a16:creationId xmlns:a16="http://schemas.microsoft.com/office/drawing/2014/main" id="{EED4C401-E843-D24F-F559-60D54A062984}"/>
              </a:ext>
            </a:extLst>
          </p:cNvPr>
          <p:cNvSpPr>
            <a:spLocks noGrp="1"/>
          </p:cNvSpPr>
          <p:nvPr>
            <p:ph type="sldNum" sz="quarter" idx="5"/>
          </p:nvPr>
        </p:nvSpPr>
        <p:spPr/>
        <p:txBody>
          <a:bodyPr/>
          <a:lstStyle/>
          <a:p>
            <a:fld id="{91571FDD-18B0-0B46-BB34-8FD15A7C6310}" type="slidenum">
              <a:rPr lang="fr-FR" smtClean="0"/>
              <a:t>3</a:t>
            </a:fld>
            <a:endParaRPr lang="fr-FR"/>
          </a:p>
        </p:txBody>
      </p:sp>
    </p:spTree>
    <p:extLst>
      <p:ext uri="{BB962C8B-B14F-4D97-AF65-F5344CB8AC3E}">
        <p14:creationId xmlns:p14="http://schemas.microsoft.com/office/powerpoint/2010/main" val="24228559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Et dans cette phrase, le verbe a-t-il des compléments ? »</a:t>
            </a:r>
          </a:p>
          <a:p>
            <a:r>
              <a:rPr lang="fr-FR" sz="1200" u="sng" dirty="0">
                <a:solidFill>
                  <a:schemeClr val="tx1"/>
                </a:solidFill>
                <a:effectLst/>
                <a:latin typeface="+mn-lt"/>
                <a:ea typeface="Calibri" panose="020F0502020204030204" pitchFamily="34" charset="0"/>
              </a:rPr>
              <a:t>Réponse probable </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Il a un complément : </a:t>
            </a:r>
            <a:r>
              <a:rPr lang="fr-FR" sz="1200" i="1" dirty="0">
                <a:solidFill>
                  <a:schemeClr val="tx1"/>
                </a:solidFill>
                <a:effectLst/>
                <a:latin typeface="+mn-lt"/>
                <a:ea typeface="Calibri" panose="020F0502020204030204" pitchFamily="34" charset="0"/>
              </a:rPr>
              <a:t>leurs racines</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rPr>
              <a:t> </a:t>
            </a:r>
          </a:p>
          <a:p>
            <a:r>
              <a:rPr lang="fr-FR" sz="1200" dirty="0">
                <a:solidFill>
                  <a:schemeClr val="tx1"/>
                </a:solidFill>
                <a:effectLst/>
                <a:latin typeface="+mn-lt"/>
                <a:ea typeface="Calibri" panose="020F0502020204030204" pitchFamily="34" charset="0"/>
              </a:rPr>
              <a:t>« Et ce complément, comment est-ce qu’on l’appelle ? »</a:t>
            </a:r>
          </a:p>
          <a:p>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C’est un complément d’objet direct.</a:t>
            </a:r>
          </a:p>
          <a:p>
            <a:r>
              <a:rPr lang="fr-FR" sz="1200" dirty="0">
                <a:solidFill>
                  <a:schemeClr val="tx1"/>
                </a:solidFill>
                <a:effectLst/>
                <a:latin typeface="+mn-lt"/>
                <a:ea typeface="Calibri" panose="020F0502020204030204" pitchFamily="34" charset="0"/>
              </a:rPr>
              <a:t> </a:t>
            </a:r>
          </a:p>
          <a:p>
            <a:r>
              <a:rPr lang="fr-FR" sz="1200" dirty="0">
                <a:solidFill>
                  <a:schemeClr val="tx1"/>
                </a:solidFill>
                <a:effectLst/>
                <a:latin typeface="+mn-lt"/>
                <a:ea typeface="Calibri" panose="020F0502020204030204" pitchFamily="34" charset="0"/>
              </a:rPr>
              <a:t>« Et </a:t>
            </a:r>
            <a:r>
              <a:rPr lang="fr-FR" sz="1200" i="1" dirty="0">
                <a:solidFill>
                  <a:schemeClr val="tx1"/>
                </a:solidFill>
                <a:effectLst/>
                <a:latin typeface="+mn-lt"/>
                <a:ea typeface="Calibri" panose="020F0502020204030204" pitchFamily="34" charset="0"/>
              </a:rPr>
              <a:t>dans la vase</a:t>
            </a:r>
            <a:r>
              <a:rPr lang="fr-FR" sz="1200" dirty="0">
                <a:solidFill>
                  <a:schemeClr val="tx1"/>
                </a:solidFill>
                <a:effectLst/>
                <a:latin typeface="+mn-lt"/>
                <a:ea typeface="Calibri" panose="020F0502020204030204" pitchFamily="34" charset="0"/>
              </a:rPr>
              <a:t>, qu’est-ce que c’est ? »</a:t>
            </a:r>
          </a:p>
          <a:p>
            <a:r>
              <a:rPr lang="fr-FR" sz="1200" u="sng" dirty="0">
                <a:solidFill>
                  <a:schemeClr val="tx1"/>
                </a:solidFill>
                <a:effectLst/>
                <a:latin typeface="+mn-lt"/>
                <a:ea typeface="Calibri" panose="020F0502020204030204" pitchFamily="34" charset="0"/>
              </a:rPr>
              <a:t>Réponse probable </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C’est un complément circonstanciel. C’est un complément de lieu.</a:t>
            </a:r>
          </a:p>
          <a:p>
            <a:r>
              <a:rPr lang="fr-FR" sz="1800" dirty="0">
                <a:effectLst/>
                <a:latin typeface="Times New Roman" panose="02020603050405020304" pitchFamily="18" charset="0"/>
                <a:ea typeface="Calibri" panose="020F0502020204030204" pitchFamily="34" charset="0"/>
              </a:rPr>
              <a:t> </a:t>
            </a:r>
          </a:p>
          <a:p>
            <a:r>
              <a:rPr lang="fr-FR" sz="1800" dirty="0">
                <a:effectLst/>
                <a:latin typeface="Times New Roman" panose="02020603050405020304" pitchFamily="18" charset="0"/>
                <a:ea typeface="Calibri" panose="020F0502020204030204" pitchFamily="34" charset="0"/>
              </a:rPr>
              <a:t> </a:t>
            </a:r>
          </a:p>
          <a:p>
            <a:endParaRPr lang="fr-FR" dirty="0"/>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4</a:t>
            </a:fld>
            <a:endParaRPr lang="fr-FR"/>
          </a:p>
        </p:txBody>
      </p:sp>
    </p:spTree>
    <p:extLst>
      <p:ext uri="{BB962C8B-B14F-4D97-AF65-F5344CB8AC3E}">
        <p14:creationId xmlns:p14="http://schemas.microsoft.com/office/powerpoint/2010/main" val="35653836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Que pensez-vous de cette phrase-ci ? »</a:t>
            </a:r>
          </a:p>
          <a:p>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Ça ne va pas. On ne peut pas déplacer </a:t>
            </a:r>
            <a:r>
              <a:rPr lang="fr-FR" sz="1200" i="1" dirty="0">
                <a:solidFill>
                  <a:schemeClr val="tx1"/>
                </a:solidFill>
                <a:effectLst/>
                <a:latin typeface="+mn-lt"/>
                <a:ea typeface="Calibri" panose="020F0502020204030204" pitchFamily="34" charset="0"/>
              </a:rPr>
              <a:t>dans la vase</a:t>
            </a:r>
            <a:r>
              <a:rPr lang="fr-FR" sz="1200" dirty="0">
                <a:solidFill>
                  <a:schemeClr val="tx1"/>
                </a:solidFill>
                <a:effectLst/>
                <a:latin typeface="+mn-lt"/>
                <a:ea typeface="Calibri" panose="020F0502020204030204" pitchFamily="34" charset="0"/>
              </a:rPr>
              <a:t>.</a:t>
            </a:r>
          </a:p>
          <a:p>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Expliquer</a:t>
            </a:r>
            <a:r>
              <a:rPr lang="fr-FR" sz="1200" dirty="0">
                <a:solidFill>
                  <a:schemeClr val="tx1"/>
                </a:solidFill>
                <a:effectLst/>
                <a:latin typeface="+mn-lt"/>
                <a:ea typeface="Calibri" panose="020F0502020204030204" pitchFamily="34" charset="0"/>
              </a:rPr>
              <a:t> : « On peut croire que </a:t>
            </a:r>
            <a:r>
              <a:rPr lang="fr-FR" sz="1200" i="1" dirty="0">
                <a:solidFill>
                  <a:schemeClr val="tx1"/>
                </a:solidFill>
                <a:effectLst/>
                <a:latin typeface="+mn-lt"/>
                <a:ea typeface="Calibri" panose="020F0502020204030204" pitchFamily="34" charset="0"/>
              </a:rPr>
              <a:t>dans la vase</a:t>
            </a:r>
            <a:r>
              <a:rPr lang="fr-FR" sz="1200" dirty="0">
                <a:solidFill>
                  <a:schemeClr val="tx1"/>
                </a:solidFill>
                <a:effectLst/>
                <a:latin typeface="+mn-lt"/>
                <a:ea typeface="Calibri" panose="020F0502020204030204" pitchFamily="34" charset="0"/>
              </a:rPr>
              <a:t> est un complément circonstanciel de phrase à cause de la préposition </a:t>
            </a:r>
            <a:r>
              <a:rPr lang="fr-FR" sz="1200" i="1" dirty="0">
                <a:solidFill>
                  <a:schemeClr val="tx1"/>
                </a:solidFill>
                <a:effectLst/>
                <a:latin typeface="+mn-lt"/>
                <a:ea typeface="Calibri" panose="020F0502020204030204" pitchFamily="34" charset="0"/>
              </a:rPr>
              <a:t>dans</a:t>
            </a:r>
            <a:r>
              <a:rPr lang="fr-FR" sz="1200" dirty="0">
                <a:solidFill>
                  <a:schemeClr val="tx1"/>
                </a:solidFill>
                <a:effectLst/>
                <a:latin typeface="+mn-lt"/>
                <a:ea typeface="Calibri" panose="020F0502020204030204" pitchFamily="34" charset="0"/>
              </a:rPr>
              <a:t> et parce que cette expression indique un lieu. Mais on ne peut pas déplacer </a:t>
            </a:r>
            <a:r>
              <a:rPr lang="fr-FR" sz="1200" i="1" dirty="0">
                <a:solidFill>
                  <a:schemeClr val="tx1"/>
                </a:solidFill>
                <a:effectLst/>
                <a:latin typeface="+mn-lt"/>
                <a:ea typeface="Calibri" panose="020F0502020204030204" pitchFamily="34" charset="0"/>
              </a:rPr>
              <a:t>dans la vase</a:t>
            </a:r>
            <a:r>
              <a:rPr lang="fr-FR" sz="1200" dirty="0">
                <a:solidFill>
                  <a:schemeClr val="tx1"/>
                </a:solidFill>
                <a:effectLst/>
                <a:latin typeface="+mn-lt"/>
                <a:ea typeface="Calibri" panose="020F0502020204030204" pitchFamily="34" charset="0"/>
              </a:rPr>
              <a:t> parce que c’est un complément du verbe </a:t>
            </a:r>
            <a:r>
              <a:rPr lang="fr-FR" sz="1200" i="1" dirty="0">
                <a:solidFill>
                  <a:schemeClr val="tx1"/>
                </a:solidFill>
                <a:effectLst/>
                <a:latin typeface="+mn-lt"/>
                <a:ea typeface="Calibri" panose="020F0502020204030204" pitchFamily="34" charset="0"/>
              </a:rPr>
              <a:t>plongent</a:t>
            </a:r>
            <a:r>
              <a:rPr lang="fr-FR" sz="1200" dirty="0">
                <a:solidFill>
                  <a:schemeClr val="tx1"/>
                </a:solidFill>
                <a:effectLst/>
                <a:latin typeface="+mn-lt"/>
                <a:ea typeface="Calibri" panose="020F0502020204030204" pitchFamily="34" charset="0"/>
              </a:rPr>
              <a:t>. On dit que c’est un complément circonstanciel de verbe. Ici, l’étiquette du verbe, c’est ‘plonger qqch qq part’ : </a:t>
            </a:r>
            <a:r>
              <a:rPr lang="fr-FR" sz="1200" i="1" dirty="0">
                <a:solidFill>
                  <a:schemeClr val="tx1"/>
                </a:solidFill>
                <a:effectLst/>
                <a:latin typeface="+mn-lt"/>
                <a:ea typeface="Calibri" panose="020F0502020204030204" pitchFamily="34" charset="0"/>
              </a:rPr>
              <a:t>je plonge le petit gâteau dans ma tasse de chocolat</a:t>
            </a:r>
            <a:r>
              <a:rPr lang="fr-FR" sz="1200" dirty="0">
                <a:solidFill>
                  <a:schemeClr val="tx1"/>
                </a:solidFill>
                <a:effectLst/>
                <a:latin typeface="+mn-lt"/>
                <a:ea typeface="Calibri" panose="020F0502020204030204" pitchFamily="34" charset="0"/>
              </a:rPr>
              <a:t>, </a:t>
            </a:r>
            <a:r>
              <a:rPr lang="fr-FR" sz="1200" i="1" dirty="0">
                <a:solidFill>
                  <a:schemeClr val="tx1"/>
                </a:solidFill>
                <a:effectLst/>
                <a:latin typeface="+mn-lt"/>
                <a:ea typeface="Calibri" panose="020F0502020204030204" pitchFamily="34" charset="0"/>
              </a:rPr>
              <a:t>je plonge la tête sous l’eau</a:t>
            </a:r>
            <a:r>
              <a:rPr lang="fr-FR" sz="1200" dirty="0">
                <a:solidFill>
                  <a:schemeClr val="tx1"/>
                </a:solidFill>
                <a:effectLst/>
                <a:latin typeface="+mn-lt"/>
                <a:ea typeface="Calibri" panose="020F0502020204030204" pitchFamily="34" charset="0"/>
              </a:rPr>
              <a:t>…  »</a:t>
            </a:r>
          </a:p>
          <a:p>
            <a:endParaRPr lang="fr-FR" dirty="0"/>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5</a:t>
            </a:fld>
            <a:endParaRPr lang="fr-FR"/>
          </a:p>
        </p:txBody>
      </p:sp>
    </p:spTree>
    <p:extLst>
      <p:ext uri="{BB962C8B-B14F-4D97-AF65-F5344CB8AC3E}">
        <p14:creationId xmlns:p14="http://schemas.microsoft.com/office/powerpoint/2010/main" val="5301193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4599D-67DE-31E4-383F-088C7156520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EA0DEC8-14F0-DB40-4C70-71E87D3867B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01163C5-6693-CE6C-24BA-6B85085BDF5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Annoncer</a:t>
            </a:r>
            <a:r>
              <a:rPr lang="fr-FR" sz="1200" dirty="0">
                <a:solidFill>
                  <a:schemeClr val="tx1"/>
                </a:solidFill>
                <a:effectLst/>
                <a:latin typeface="+mn-lt"/>
                <a:ea typeface="Calibri" panose="020F0502020204030204" pitchFamily="34" charset="0"/>
              </a:rPr>
              <a:t> : « On a vu plusieurs possibilités avec le verbe </a:t>
            </a:r>
            <a:r>
              <a:rPr lang="fr-FR" sz="1200" i="1" dirty="0">
                <a:solidFill>
                  <a:schemeClr val="tx1"/>
                </a:solidFill>
                <a:effectLst/>
                <a:latin typeface="+mn-lt"/>
                <a:ea typeface="Calibri" panose="020F0502020204030204" pitchFamily="34" charset="0"/>
              </a:rPr>
              <a:t>plonger</a:t>
            </a:r>
            <a:r>
              <a:rPr lang="fr-FR" sz="1200" dirty="0">
                <a:solidFill>
                  <a:schemeClr val="tx1"/>
                </a:solidFill>
                <a:effectLst/>
                <a:latin typeface="+mn-lt"/>
                <a:ea typeface="Calibri" panose="020F0502020204030204" pitchFamily="34" charset="0"/>
              </a:rPr>
              <a:t> : sans complément, avec un attribut du sujet, avec un complément d’objet direct et un complément circonstanciel de verbe. On va voir avec d’autres verbes quels compléments ils peuvent avoir. »</a:t>
            </a:r>
          </a:p>
          <a:p>
            <a:endParaRPr lang="fr-FR" dirty="0"/>
          </a:p>
        </p:txBody>
      </p:sp>
      <p:sp>
        <p:nvSpPr>
          <p:cNvPr id="4" name="Espace réservé du numéro de diapositive 3">
            <a:extLst>
              <a:ext uri="{FF2B5EF4-FFF2-40B4-BE49-F238E27FC236}">
                <a16:creationId xmlns:a16="http://schemas.microsoft.com/office/drawing/2014/main" id="{9FB97627-16B6-12C4-EEF0-6F421A8E3D34}"/>
              </a:ext>
            </a:extLst>
          </p:cNvPr>
          <p:cNvSpPr>
            <a:spLocks noGrp="1"/>
          </p:cNvSpPr>
          <p:nvPr>
            <p:ph type="sldNum" sz="quarter" idx="5"/>
          </p:nvPr>
        </p:nvSpPr>
        <p:spPr/>
        <p:txBody>
          <a:bodyPr/>
          <a:lstStyle/>
          <a:p>
            <a:fld id="{91571FDD-18B0-0B46-BB34-8FD15A7C6310}" type="slidenum">
              <a:rPr lang="fr-FR" smtClean="0"/>
              <a:t>6</a:t>
            </a:fld>
            <a:endParaRPr lang="fr-FR"/>
          </a:p>
        </p:txBody>
      </p:sp>
    </p:spTree>
    <p:extLst>
      <p:ext uri="{BB962C8B-B14F-4D97-AF65-F5344CB8AC3E}">
        <p14:creationId xmlns:p14="http://schemas.microsoft.com/office/powerpoint/2010/main" val="42102825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latin typeface="+mn-lt"/>
              </a:rPr>
              <a:t>PHASE 2 - </a:t>
            </a:r>
            <a:r>
              <a:rPr lang="fr-FR" sz="1200" b="1" i="1" dirty="0">
                <a:solidFill>
                  <a:schemeClr val="tx1"/>
                </a:solidFill>
                <a:effectLst/>
                <a:highlight>
                  <a:srgbClr val="C0C0C0"/>
                </a:highlight>
                <a:latin typeface="+mn-lt"/>
                <a:ea typeface="Calibri" panose="020F0502020204030204" pitchFamily="34" charset="0"/>
              </a:rPr>
              <a:t>Observation et classement</a:t>
            </a:r>
            <a:r>
              <a:rPr lang="fr-FR" sz="1200" b="1" i="1" dirty="0">
                <a:solidFill>
                  <a:schemeClr val="tx1"/>
                </a:solidFill>
                <a:effectLst/>
                <a:latin typeface="+mn-lt"/>
                <a:ea typeface="Calibri" panose="020F0502020204030204" pitchFamily="34" charset="0"/>
              </a:rPr>
              <a:t> </a:t>
            </a:r>
            <a:r>
              <a:rPr lang="fr-FR" sz="1200" b="1" dirty="0">
                <a:solidFill>
                  <a:schemeClr val="tx1"/>
                </a:solidFill>
                <a:effectLst/>
                <a:latin typeface="+mn-lt"/>
                <a:ea typeface="Calibri" panose="020F0502020204030204" pitchFamily="34" charset="0"/>
              </a:rPr>
              <a:t>– Identifier les groupes du verbe, mettre au jour les différentes structures du groupe du verbe</a:t>
            </a:r>
            <a:endParaRPr lang="fr-FR" sz="1200" dirty="0">
              <a:solidFill>
                <a:schemeClr val="tx1"/>
              </a:solidFill>
              <a:effectLst/>
              <a:latin typeface="+mn-lt"/>
              <a:ea typeface="Calibri" panose="020F0502020204030204" pitchFamily="34" charset="0"/>
            </a:endParaRPr>
          </a:p>
          <a:p>
            <a:endParaRPr lang="fr-FR" sz="1200" dirty="0">
              <a:solidFill>
                <a:schemeClr val="tx1"/>
              </a:solidFill>
              <a:latin typeface="+mn-lt"/>
            </a:endParaRPr>
          </a:p>
          <a:p>
            <a:r>
              <a:rPr lang="fr-FR" sz="1200" b="1" kern="0" dirty="0">
                <a:solidFill>
                  <a:schemeClr val="tx1"/>
                </a:solidFill>
                <a:effectLst/>
                <a:latin typeface="+mn-lt"/>
                <a:ea typeface="Calibri" panose="020F0502020204030204" pitchFamily="34" charset="0"/>
              </a:rPr>
              <a:t>Indiquer</a:t>
            </a:r>
            <a:r>
              <a:rPr lang="fr-FR" sz="1200" kern="0" dirty="0">
                <a:solidFill>
                  <a:schemeClr val="tx1"/>
                </a:solidFill>
                <a:effectLst/>
                <a:latin typeface="+mn-lt"/>
                <a:ea typeface="Calibri" panose="020F0502020204030204" pitchFamily="34" charset="0"/>
              </a:rPr>
              <a:t> la consigne : « Nous allons chercher collectivement le groupe du verbe de chaque phrase et puis nous chercherons l’étiquette du verbe. » </a:t>
            </a:r>
          </a:p>
          <a:p>
            <a:r>
              <a:rPr lang="fr-FR" sz="1200" b="1" kern="0" dirty="0">
                <a:solidFill>
                  <a:schemeClr val="tx1"/>
                </a:solidFill>
                <a:effectLst/>
                <a:latin typeface="+mn-lt"/>
                <a:ea typeface="Calibri" panose="020F0502020204030204" pitchFamily="34" charset="0"/>
              </a:rPr>
              <a:t>Préciser</a:t>
            </a:r>
            <a:r>
              <a:rPr lang="fr-FR" sz="1200" kern="0" dirty="0">
                <a:solidFill>
                  <a:schemeClr val="tx1"/>
                </a:solidFill>
                <a:effectLst/>
                <a:latin typeface="+mn-lt"/>
                <a:ea typeface="Calibri" panose="020F0502020204030204" pitchFamily="34" charset="0"/>
              </a:rPr>
              <a:t>, s’il le faut : « Ce qu’on va appeler ‘étiquette du verbe’, c’est la façon dont le groupe du verbe est organisé. Par exemple, dans la phrase </a:t>
            </a:r>
            <a:r>
              <a:rPr lang="fr-FR" sz="1200" i="1" kern="0" dirty="0">
                <a:solidFill>
                  <a:schemeClr val="tx1"/>
                </a:solidFill>
                <a:effectLst/>
                <a:latin typeface="+mn-lt"/>
                <a:ea typeface="Calibri" panose="020F0502020204030204" pitchFamily="34" charset="0"/>
              </a:rPr>
              <a:t>Je mange une pomme.</a:t>
            </a:r>
            <a:r>
              <a:rPr lang="fr-FR" sz="1200" kern="0" dirty="0">
                <a:solidFill>
                  <a:schemeClr val="tx1"/>
                </a:solidFill>
                <a:effectLst/>
                <a:latin typeface="+mn-lt"/>
                <a:ea typeface="Calibri" panose="020F0502020204030204" pitchFamily="34" charset="0"/>
              </a:rPr>
              <a:t>, le groupe du verbe, c’est </a:t>
            </a:r>
            <a:r>
              <a:rPr lang="fr-FR" sz="1200" i="1" kern="0" dirty="0">
                <a:solidFill>
                  <a:schemeClr val="tx1"/>
                </a:solidFill>
                <a:effectLst/>
                <a:latin typeface="+mn-lt"/>
                <a:ea typeface="Calibri" panose="020F0502020204030204" pitchFamily="34" charset="0"/>
              </a:rPr>
              <a:t>mange</a:t>
            </a:r>
            <a:r>
              <a:rPr lang="fr-FR" sz="1200" kern="0" dirty="0">
                <a:solidFill>
                  <a:schemeClr val="tx1"/>
                </a:solidFill>
                <a:effectLst/>
                <a:latin typeface="+mn-lt"/>
                <a:ea typeface="Calibri" panose="020F0502020204030204" pitchFamily="34" charset="0"/>
              </a:rPr>
              <a:t> </a:t>
            </a:r>
            <a:r>
              <a:rPr lang="fr-FR" sz="1200" i="1" kern="0" dirty="0">
                <a:solidFill>
                  <a:schemeClr val="tx1"/>
                </a:solidFill>
                <a:effectLst/>
                <a:latin typeface="+mn-lt"/>
                <a:ea typeface="Calibri" panose="020F0502020204030204" pitchFamily="34" charset="0"/>
              </a:rPr>
              <a:t>une pomme</a:t>
            </a:r>
            <a:r>
              <a:rPr lang="fr-FR" sz="1200" kern="0" dirty="0">
                <a:solidFill>
                  <a:schemeClr val="tx1"/>
                </a:solidFill>
                <a:effectLst/>
                <a:latin typeface="+mn-lt"/>
                <a:ea typeface="Calibri" panose="020F0502020204030204" pitchFamily="34" charset="0"/>
              </a:rPr>
              <a:t> et l’étiquette du verbe, c’est </a:t>
            </a:r>
            <a:r>
              <a:rPr lang="fr-FR" sz="1200" i="1" kern="0" dirty="0">
                <a:solidFill>
                  <a:schemeClr val="tx1"/>
                </a:solidFill>
                <a:effectLst/>
                <a:latin typeface="+mn-lt"/>
                <a:ea typeface="Calibri" panose="020F0502020204030204" pitchFamily="34" charset="0"/>
              </a:rPr>
              <a:t>manger quelque chose</a:t>
            </a:r>
            <a:r>
              <a:rPr lang="fr-FR" sz="1200" kern="0" dirty="0">
                <a:solidFill>
                  <a:schemeClr val="tx1"/>
                </a:solidFill>
                <a:effectLst/>
                <a:latin typeface="+mn-lt"/>
                <a:ea typeface="Calibri" panose="020F0502020204030204" pitchFamily="34" charset="0"/>
              </a:rPr>
              <a:t>. »</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7</a:t>
            </a:fld>
            <a:endParaRPr lang="fr-FR"/>
          </a:p>
        </p:txBody>
      </p:sp>
    </p:spTree>
    <p:extLst>
      <p:ext uri="{BB962C8B-B14F-4D97-AF65-F5344CB8AC3E}">
        <p14:creationId xmlns:p14="http://schemas.microsoft.com/office/powerpoint/2010/main" val="11534028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24CB6-37EF-C6E8-A54A-B801F70940F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3A3DF69-F466-93D0-2761-4147A8B2DE1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F3D6F8D-A771-9F7C-4120-107FCA2FA7E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Quel est le groupe du verbe ? Quelle est l’étiquette du verbe ?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latin typeface="+mn-lt"/>
              </a:rPr>
              <a:t>Réponse attendue </a:t>
            </a:r>
            <a:r>
              <a:rPr lang="fr-FR" sz="1200" dirty="0">
                <a:solidFill>
                  <a:schemeClr val="tx1"/>
                </a:solidFill>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mn-lt"/>
              </a:rPr>
              <a:t>[Voir diapositive suivante]</a:t>
            </a:r>
          </a:p>
        </p:txBody>
      </p:sp>
      <p:sp>
        <p:nvSpPr>
          <p:cNvPr id="4" name="Espace réservé du numéro de diapositive 3">
            <a:extLst>
              <a:ext uri="{FF2B5EF4-FFF2-40B4-BE49-F238E27FC236}">
                <a16:creationId xmlns:a16="http://schemas.microsoft.com/office/drawing/2014/main" id="{AB67AF99-6B8D-4278-54C0-A2C2C8D327E4}"/>
              </a:ext>
            </a:extLst>
          </p:cNvPr>
          <p:cNvSpPr>
            <a:spLocks noGrp="1"/>
          </p:cNvSpPr>
          <p:nvPr>
            <p:ph type="sldNum" sz="quarter" idx="5"/>
          </p:nvPr>
        </p:nvSpPr>
        <p:spPr/>
        <p:txBody>
          <a:bodyPr/>
          <a:lstStyle/>
          <a:p>
            <a:fld id="{91571FDD-18B0-0B46-BB34-8FD15A7C6310}" type="slidenum">
              <a:rPr lang="fr-FR" smtClean="0"/>
              <a:t>8</a:t>
            </a:fld>
            <a:endParaRPr lang="fr-FR"/>
          </a:p>
        </p:txBody>
      </p:sp>
    </p:spTree>
    <p:extLst>
      <p:ext uri="{BB962C8B-B14F-4D97-AF65-F5344CB8AC3E}">
        <p14:creationId xmlns:p14="http://schemas.microsoft.com/office/powerpoint/2010/main" val="3625458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290FC-7A99-B518-9A43-8B823693000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B7D88DF-4491-E8CD-496A-F3CFF46C76D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FA7E2CD-C1A9-B399-FA40-7F7CAC5830F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Quel est le groupe du verbe ? Quelle est l’étiquette du verbe ?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latin typeface="+mn-lt"/>
              </a:rPr>
              <a:t>Réponse attendue </a:t>
            </a:r>
            <a:r>
              <a:rPr lang="fr-FR" sz="1200" dirty="0">
                <a:solidFill>
                  <a:schemeClr val="tx1"/>
                </a:solidFill>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mn-lt"/>
              </a:rPr>
              <a:t>[Voir diapositive suivante]</a:t>
            </a:r>
          </a:p>
        </p:txBody>
      </p:sp>
      <p:sp>
        <p:nvSpPr>
          <p:cNvPr id="4" name="Espace réservé du numéro de diapositive 3">
            <a:extLst>
              <a:ext uri="{FF2B5EF4-FFF2-40B4-BE49-F238E27FC236}">
                <a16:creationId xmlns:a16="http://schemas.microsoft.com/office/drawing/2014/main" id="{A2FF8304-843B-2255-07FE-8905AF583A9B}"/>
              </a:ext>
            </a:extLst>
          </p:cNvPr>
          <p:cNvSpPr>
            <a:spLocks noGrp="1"/>
          </p:cNvSpPr>
          <p:nvPr>
            <p:ph type="sldNum" sz="quarter" idx="5"/>
          </p:nvPr>
        </p:nvSpPr>
        <p:spPr/>
        <p:txBody>
          <a:bodyPr/>
          <a:lstStyle/>
          <a:p>
            <a:fld id="{91571FDD-18B0-0B46-BB34-8FD15A7C6310}" type="slidenum">
              <a:rPr lang="fr-FR" smtClean="0"/>
              <a:t>9</a:t>
            </a:fld>
            <a:endParaRPr lang="fr-FR"/>
          </a:p>
        </p:txBody>
      </p:sp>
    </p:spTree>
    <p:extLst>
      <p:ext uri="{BB962C8B-B14F-4D97-AF65-F5344CB8AC3E}">
        <p14:creationId xmlns:p14="http://schemas.microsoft.com/office/powerpoint/2010/main" val="2237593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D7D8E-745B-EF64-FE3D-901B0AF9BD7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1258865-CEF7-C3CB-7D17-48033894E3C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7B833C7-4DA8-4E19-079B-D0FC1290453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Quel est le groupe du verbe ? Quelle est l’étiquette du verbe ?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latin typeface="+mn-lt"/>
              </a:rPr>
              <a:t>Réponse attendue </a:t>
            </a:r>
            <a:r>
              <a:rPr lang="fr-FR" sz="1200" dirty="0">
                <a:solidFill>
                  <a:schemeClr val="tx1"/>
                </a:solidFill>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mn-lt"/>
              </a:rPr>
              <a:t>[Voir diapositive suivante]</a:t>
            </a:r>
          </a:p>
        </p:txBody>
      </p:sp>
      <p:sp>
        <p:nvSpPr>
          <p:cNvPr id="4" name="Espace réservé du numéro de diapositive 3">
            <a:extLst>
              <a:ext uri="{FF2B5EF4-FFF2-40B4-BE49-F238E27FC236}">
                <a16:creationId xmlns:a16="http://schemas.microsoft.com/office/drawing/2014/main" id="{8C3E4B90-286F-C5C3-228F-52F5505FC4C0}"/>
              </a:ext>
            </a:extLst>
          </p:cNvPr>
          <p:cNvSpPr>
            <a:spLocks noGrp="1"/>
          </p:cNvSpPr>
          <p:nvPr>
            <p:ph type="sldNum" sz="quarter" idx="5"/>
          </p:nvPr>
        </p:nvSpPr>
        <p:spPr/>
        <p:txBody>
          <a:bodyPr/>
          <a:lstStyle/>
          <a:p>
            <a:fld id="{91571FDD-18B0-0B46-BB34-8FD15A7C6310}" type="slidenum">
              <a:rPr lang="fr-FR" smtClean="0"/>
              <a:t>10</a:t>
            </a:fld>
            <a:endParaRPr lang="fr-FR"/>
          </a:p>
        </p:txBody>
      </p:sp>
    </p:spTree>
    <p:extLst>
      <p:ext uri="{BB962C8B-B14F-4D97-AF65-F5344CB8AC3E}">
        <p14:creationId xmlns:p14="http://schemas.microsoft.com/office/powerpoint/2010/main" val="29568047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4AE90-9F7C-0F5F-EA08-BA1C53299C1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0BAB7FA-8F42-1AF7-2F08-7243482CC7C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EBCF098-3D16-42B3-E450-CB3DADB9DFA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Quel est le groupe du verbe ? Quelle est l’étiquette du verbe ?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latin typeface="+mn-lt"/>
              </a:rPr>
              <a:t>Réponse attendue </a:t>
            </a:r>
            <a:r>
              <a:rPr lang="fr-FR" sz="1200" dirty="0">
                <a:solidFill>
                  <a:schemeClr val="tx1"/>
                </a:solidFill>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mn-lt"/>
              </a:rPr>
              <a:t>[Voir diapositive suivante]</a:t>
            </a:r>
          </a:p>
        </p:txBody>
      </p:sp>
      <p:sp>
        <p:nvSpPr>
          <p:cNvPr id="4" name="Espace réservé du numéro de diapositive 3">
            <a:extLst>
              <a:ext uri="{FF2B5EF4-FFF2-40B4-BE49-F238E27FC236}">
                <a16:creationId xmlns:a16="http://schemas.microsoft.com/office/drawing/2014/main" id="{CFB249DF-BC56-A988-227E-DC6FB3ED3495}"/>
              </a:ext>
            </a:extLst>
          </p:cNvPr>
          <p:cNvSpPr>
            <a:spLocks noGrp="1"/>
          </p:cNvSpPr>
          <p:nvPr>
            <p:ph type="sldNum" sz="quarter" idx="5"/>
          </p:nvPr>
        </p:nvSpPr>
        <p:spPr/>
        <p:txBody>
          <a:bodyPr/>
          <a:lstStyle/>
          <a:p>
            <a:fld id="{91571FDD-18B0-0B46-BB34-8FD15A7C6310}" type="slidenum">
              <a:rPr lang="fr-FR" smtClean="0"/>
              <a:t>11</a:t>
            </a:fld>
            <a:endParaRPr lang="fr-FR"/>
          </a:p>
        </p:txBody>
      </p:sp>
    </p:spTree>
    <p:extLst>
      <p:ext uri="{BB962C8B-B14F-4D97-AF65-F5344CB8AC3E}">
        <p14:creationId xmlns:p14="http://schemas.microsoft.com/office/powerpoint/2010/main" val="16719015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A9394-FF07-83F7-9B23-CEE49A66DA4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D82F60A-F3D2-4B1F-3C34-84FD6D5392B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20C659D-1D58-B737-EAC8-6E30E8413CB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Quel est le groupe du verbe ? Quelle est l’étiquette du verbe ?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latin typeface="+mn-lt"/>
              </a:rPr>
              <a:t>Réponse attendue </a:t>
            </a:r>
            <a:r>
              <a:rPr lang="fr-FR" sz="1200" dirty="0">
                <a:solidFill>
                  <a:schemeClr val="tx1"/>
                </a:solidFill>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mn-lt"/>
              </a:rPr>
              <a:t>[Voir diapositive suivante]</a:t>
            </a:r>
          </a:p>
        </p:txBody>
      </p:sp>
      <p:sp>
        <p:nvSpPr>
          <p:cNvPr id="4" name="Espace réservé du numéro de diapositive 3">
            <a:extLst>
              <a:ext uri="{FF2B5EF4-FFF2-40B4-BE49-F238E27FC236}">
                <a16:creationId xmlns:a16="http://schemas.microsoft.com/office/drawing/2014/main" id="{1A0FC948-41FC-807C-1C2F-364684E06290}"/>
              </a:ext>
            </a:extLst>
          </p:cNvPr>
          <p:cNvSpPr>
            <a:spLocks noGrp="1"/>
          </p:cNvSpPr>
          <p:nvPr>
            <p:ph type="sldNum" sz="quarter" idx="5"/>
          </p:nvPr>
        </p:nvSpPr>
        <p:spPr/>
        <p:txBody>
          <a:bodyPr/>
          <a:lstStyle/>
          <a:p>
            <a:fld id="{91571FDD-18B0-0B46-BB34-8FD15A7C6310}" type="slidenum">
              <a:rPr lang="fr-FR" smtClean="0"/>
              <a:t>12</a:t>
            </a:fld>
            <a:endParaRPr lang="fr-FR"/>
          </a:p>
        </p:txBody>
      </p:sp>
    </p:spTree>
    <p:extLst>
      <p:ext uri="{BB962C8B-B14F-4D97-AF65-F5344CB8AC3E}">
        <p14:creationId xmlns:p14="http://schemas.microsoft.com/office/powerpoint/2010/main" val="29718305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48E3A-0574-D9AE-23F1-D35C49EFBE5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DA1382D-BE17-CCE4-7936-BC6262959DA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0F2E740-F96F-7110-EF67-F8B1EC0C286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Quel est le groupe du verbe ? Quelle est l’étiquette du verbe ?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latin typeface="+mn-lt"/>
              </a:rPr>
              <a:t>Réponse attendue </a:t>
            </a:r>
            <a:r>
              <a:rPr lang="fr-FR" sz="1200" dirty="0">
                <a:solidFill>
                  <a:schemeClr val="tx1"/>
                </a:solidFill>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mn-lt"/>
              </a:rPr>
              <a:t>[Voir diapositive suivante]</a:t>
            </a:r>
          </a:p>
        </p:txBody>
      </p:sp>
      <p:sp>
        <p:nvSpPr>
          <p:cNvPr id="4" name="Espace réservé du numéro de diapositive 3">
            <a:extLst>
              <a:ext uri="{FF2B5EF4-FFF2-40B4-BE49-F238E27FC236}">
                <a16:creationId xmlns:a16="http://schemas.microsoft.com/office/drawing/2014/main" id="{8E50E8CD-CE72-4D96-3EE8-2CF75F44D166}"/>
              </a:ext>
            </a:extLst>
          </p:cNvPr>
          <p:cNvSpPr>
            <a:spLocks noGrp="1"/>
          </p:cNvSpPr>
          <p:nvPr>
            <p:ph type="sldNum" sz="quarter" idx="5"/>
          </p:nvPr>
        </p:nvSpPr>
        <p:spPr/>
        <p:txBody>
          <a:bodyPr/>
          <a:lstStyle/>
          <a:p>
            <a:fld id="{91571FDD-18B0-0B46-BB34-8FD15A7C6310}" type="slidenum">
              <a:rPr lang="fr-FR" smtClean="0"/>
              <a:t>13</a:t>
            </a:fld>
            <a:endParaRPr lang="fr-FR"/>
          </a:p>
        </p:txBody>
      </p:sp>
    </p:spTree>
    <p:extLst>
      <p:ext uri="{BB962C8B-B14F-4D97-AF65-F5344CB8AC3E}">
        <p14:creationId xmlns:p14="http://schemas.microsoft.com/office/powerpoint/2010/main" val="32277841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3167D-73AD-5490-3824-7BC74572C1D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F0AA68E-C041-C62E-45BB-069A599D83F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C2D97DF-4E72-98E2-1490-FC22F94E719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Quel est le groupe du verbe ? Quelle est l’étiquette du verbe ?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latin typeface="+mn-lt"/>
              </a:rPr>
              <a:t>Réponse attendue </a:t>
            </a:r>
            <a:r>
              <a:rPr lang="fr-FR" sz="1200" dirty="0">
                <a:solidFill>
                  <a:schemeClr val="tx1"/>
                </a:solidFill>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mn-lt"/>
              </a:rPr>
              <a:t>[Voir diapositive suivante]</a:t>
            </a:r>
          </a:p>
        </p:txBody>
      </p:sp>
      <p:sp>
        <p:nvSpPr>
          <p:cNvPr id="4" name="Espace réservé du numéro de diapositive 3">
            <a:extLst>
              <a:ext uri="{FF2B5EF4-FFF2-40B4-BE49-F238E27FC236}">
                <a16:creationId xmlns:a16="http://schemas.microsoft.com/office/drawing/2014/main" id="{3689B9F4-B54B-0205-FABC-814BCE4C3032}"/>
              </a:ext>
            </a:extLst>
          </p:cNvPr>
          <p:cNvSpPr>
            <a:spLocks noGrp="1"/>
          </p:cNvSpPr>
          <p:nvPr>
            <p:ph type="sldNum" sz="quarter" idx="5"/>
          </p:nvPr>
        </p:nvSpPr>
        <p:spPr/>
        <p:txBody>
          <a:bodyPr/>
          <a:lstStyle/>
          <a:p>
            <a:fld id="{91571FDD-18B0-0B46-BB34-8FD15A7C6310}" type="slidenum">
              <a:rPr lang="fr-FR" smtClean="0"/>
              <a:t>14</a:t>
            </a:fld>
            <a:endParaRPr lang="fr-FR"/>
          </a:p>
        </p:txBody>
      </p:sp>
    </p:spTree>
    <p:extLst>
      <p:ext uri="{BB962C8B-B14F-4D97-AF65-F5344CB8AC3E}">
        <p14:creationId xmlns:p14="http://schemas.microsoft.com/office/powerpoint/2010/main" val="10698849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DD697-7C61-685B-0AD8-7F2BFFFB8C9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1454C3E-4E9C-D34C-C868-86154A33CBC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6F5C59D-F2AF-9E10-53D3-5F9E2AFCB5D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Quel est le groupe du verbe ? Quelle est l’étiquette du verbe ?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latin typeface="+mn-lt"/>
              </a:rPr>
              <a:t>Réponse attendue </a:t>
            </a:r>
            <a:r>
              <a:rPr lang="fr-FR" sz="1200" dirty="0">
                <a:solidFill>
                  <a:schemeClr val="tx1"/>
                </a:solidFill>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mn-lt"/>
              </a:rPr>
              <a:t>[Voir diapositive suivante]</a:t>
            </a:r>
          </a:p>
        </p:txBody>
      </p:sp>
      <p:sp>
        <p:nvSpPr>
          <p:cNvPr id="4" name="Espace réservé du numéro de diapositive 3">
            <a:extLst>
              <a:ext uri="{FF2B5EF4-FFF2-40B4-BE49-F238E27FC236}">
                <a16:creationId xmlns:a16="http://schemas.microsoft.com/office/drawing/2014/main" id="{E2DAE142-61C7-580A-8830-37FBF57F0F39}"/>
              </a:ext>
            </a:extLst>
          </p:cNvPr>
          <p:cNvSpPr>
            <a:spLocks noGrp="1"/>
          </p:cNvSpPr>
          <p:nvPr>
            <p:ph type="sldNum" sz="quarter" idx="5"/>
          </p:nvPr>
        </p:nvSpPr>
        <p:spPr/>
        <p:txBody>
          <a:bodyPr/>
          <a:lstStyle/>
          <a:p>
            <a:fld id="{91571FDD-18B0-0B46-BB34-8FD15A7C6310}" type="slidenum">
              <a:rPr lang="fr-FR" smtClean="0"/>
              <a:t>15</a:t>
            </a:fld>
            <a:endParaRPr lang="fr-FR"/>
          </a:p>
        </p:txBody>
      </p:sp>
    </p:spTree>
    <p:extLst>
      <p:ext uri="{BB962C8B-B14F-4D97-AF65-F5344CB8AC3E}">
        <p14:creationId xmlns:p14="http://schemas.microsoft.com/office/powerpoint/2010/main" val="25579316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55635-42AD-A1A6-5C02-6EF0A725CCA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4E33CE5-2B23-D96A-B326-87D7E4355CC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BA2861C-18F7-BB4F-10A7-850B072F966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Quel est le groupe du verbe ? Quelle est l’étiquette du verbe ?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latin typeface="+mn-lt"/>
              </a:rPr>
              <a:t>Réponse attendue </a:t>
            </a:r>
            <a:r>
              <a:rPr lang="fr-FR" sz="1200" dirty="0">
                <a:solidFill>
                  <a:schemeClr val="tx1"/>
                </a:solidFill>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mn-lt"/>
              </a:rPr>
              <a:t>[Voir diapositive suivante]</a:t>
            </a:r>
          </a:p>
        </p:txBody>
      </p:sp>
      <p:sp>
        <p:nvSpPr>
          <p:cNvPr id="4" name="Espace réservé du numéro de diapositive 3">
            <a:extLst>
              <a:ext uri="{FF2B5EF4-FFF2-40B4-BE49-F238E27FC236}">
                <a16:creationId xmlns:a16="http://schemas.microsoft.com/office/drawing/2014/main" id="{EBA7CEAF-77AF-F55C-5D64-1A5CCAF413D9}"/>
              </a:ext>
            </a:extLst>
          </p:cNvPr>
          <p:cNvSpPr>
            <a:spLocks noGrp="1"/>
          </p:cNvSpPr>
          <p:nvPr>
            <p:ph type="sldNum" sz="quarter" idx="5"/>
          </p:nvPr>
        </p:nvSpPr>
        <p:spPr/>
        <p:txBody>
          <a:bodyPr/>
          <a:lstStyle/>
          <a:p>
            <a:fld id="{91571FDD-18B0-0B46-BB34-8FD15A7C6310}" type="slidenum">
              <a:rPr lang="fr-FR" smtClean="0"/>
              <a:t>16</a:t>
            </a:fld>
            <a:endParaRPr lang="fr-FR"/>
          </a:p>
        </p:txBody>
      </p:sp>
    </p:spTree>
    <p:extLst>
      <p:ext uri="{BB962C8B-B14F-4D97-AF65-F5344CB8AC3E}">
        <p14:creationId xmlns:p14="http://schemas.microsoft.com/office/powerpoint/2010/main" val="23367835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95E2A-E31D-FAE8-9D8F-FFABDEEE34A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F25E387-4160-2F64-1AFB-2E00CDCE342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4BACCDC-7262-40E8-D8DD-D887B1C0544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Quel est le groupe du verbe ? Quelle est l’étiquette du verbe ?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latin typeface="+mn-lt"/>
              </a:rPr>
              <a:t>Réponse attendue </a:t>
            </a:r>
            <a:r>
              <a:rPr lang="fr-FR" sz="1200" dirty="0">
                <a:solidFill>
                  <a:schemeClr val="tx1"/>
                </a:solidFill>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mn-lt"/>
              </a:rPr>
              <a:t>[Voir diapositive suivante]</a:t>
            </a:r>
          </a:p>
        </p:txBody>
      </p:sp>
      <p:sp>
        <p:nvSpPr>
          <p:cNvPr id="4" name="Espace réservé du numéro de diapositive 3">
            <a:extLst>
              <a:ext uri="{FF2B5EF4-FFF2-40B4-BE49-F238E27FC236}">
                <a16:creationId xmlns:a16="http://schemas.microsoft.com/office/drawing/2014/main" id="{B33446D9-9AA4-3D50-34BD-8FA93F27F62F}"/>
              </a:ext>
            </a:extLst>
          </p:cNvPr>
          <p:cNvSpPr>
            <a:spLocks noGrp="1"/>
          </p:cNvSpPr>
          <p:nvPr>
            <p:ph type="sldNum" sz="quarter" idx="5"/>
          </p:nvPr>
        </p:nvSpPr>
        <p:spPr/>
        <p:txBody>
          <a:bodyPr/>
          <a:lstStyle/>
          <a:p>
            <a:fld id="{91571FDD-18B0-0B46-BB34-8FD15A7C6310}" type="slidenum">
              <a:rPr lang="fr-FR" smtClean="0"/>
              <a:t>17</a:t>
            </a:fld>
            <a:endParaRPr lang="fr-FR"/>
          </a:p>
        </p:txBody>
      </p:sp>
    </p:spTree>
    <p:extLst>
      <p:ext uri="{BB962C8B-B14F-4D97-AF65-F5344CB8AC3E}">
        <p14:creationId xmlns:p14="http://schemas.microsoft.com/office/powerpoint/2010/main" val="5896586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C1217-8549-2C28-C557-E6EED8CC043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6478BFF-F8A8-A85A-CFAD-C7FDA2A5496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B1B867A-1B44-B5E7-1722-FD0CB996F20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0" dirty="0">
                <a:solidFill>
                  <a:schemeClr val="tx1"/>
                </a:solidFill>
                <a:effectLst/>
                <a:latin typeface="+mn-lt"/>
                <a:ea typeface="Calibri" panose="020F0502020204030204" pitchFamily="34" charset="0"/>
              </a:rPr>
              <a:t>Annoncer</a:t>
            </a:r>
            <a:r>
              <a:rPr lang="fr-FR" sz="1200" kern="0" dirty="0">
                <a:solidFill>
                  <a:schemeClr val="tx1"/>
                </a:solidFill>
                <a:effectLst/>
                <a:latin typeface="+mn-lt"/>
                <a:ea typeface="Calibri" panose="020F0502020204030204" pitchFamily="34" charset="0"/>
              </a:rPr>
              <a:t> : « Maintenant, nous allons classer collectivement les étiquettes selon les compléments que demande le verbe. On va d’abord s’intéresser aux verbes qui n’ont pas de complément. »</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6EE2B327-2B37-58B1-D02D-DDEE082B009D}"/>
              </a:ext>
            </a:extLst>
          </p:cNvPr>
          <p:cNvSpPr>
            <a:spLocks noGrp="1"/>
          </p:cNvSpPr>
          <p:nvPr>
            <p:ph type="sldNum" sz="quarter" idx="5"/>
          </p:nvPr>
        </p:nvSpPr>
        <p:spPr/>
        <p:txBody>
          <a:bodyPr/>
          <a:lstStyle/>
          <a:p>
            <a:fld id="{91571FDD-18B0-0B46-BB34-8FD15A7C6310}" type="slidenum">
              <a:rPr lang="fr-FR" smtClean="0"/>
              <a:t>18</a:t>
            </a:fld>
            <a:endParaRPr lang="fr-FR"/>
          </a:p>
        </p:txBody>
      </p:sp>
    </p:spTree>
    <p:extLst>
      <p:ext uri="{BB962C8B-B14F-4D97-AF65-F5344CB8AC3E}">
        <p14:creationId xmlns:p14="http://schemas.microsoft.com/office/powerpoint/2010/main" val="40440018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19</a:t>
            </a:fld>
            <a:endParaRPr lang="fr-FR"/>
          </a:p>
        </p:txBody>
      </p:sp>
    </p:spTree>
    <p:extLst>
      <p:ext uri="{BB962C8B-B14F-4D97-AF65-F5344CB8AC3E}">
        <p14:creationId xmlns:p14="http://schemas.microsoft.com/office/powerpoint/2010/main" val="6737437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A5D6B-8DF7-828E-88B5-A7CFEA88BBB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AD71FA0-3D18-72CE-2DEE-90A603881AF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3284286-CD85-716F-3F04-56B51352348A}"/>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Parmi les verbes avec un seul complément, quels sont les différents compléments ? »</a:t>
            </a:r>
          </a:p>
          <a:p>
            <a:r>
              <a:rPr lang="fr-FR" sz="1200" u="sng" dirty="0">
                <a:solidFill>
                  <a:schemeClr val="tx1"/>
                </a:solidFill>
                <a:effectLst/>
                <a:latin typeface="+mn-lt"/>
                <a:ea typeface="Calibri" panose="020F0502020204030204" pitchFamily="34" charset="0"/>
              </a:rPr>
              <a:t>Réponses attendues </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afficher qqch : afficher + complément d’objet, direct</a:t>
            </a:r>
          </a:p>
          <a:p>
            <a:r>
              <a:rPr lang="fr-FR" sz="1200" dirty="0">
                <a:solidFill>
                  <a:schemeClr val="tx1"/>
                </a:solidFill>
                <a:effectLst/>
                <a:latin typeface="+mn-lt"/>
                <a:ea typeface="Calibri" panose="020F0502020204030204" pitchFamily="34" charset="0"/>
              </a:rPr>
              <a:t>parler de qqch : parler + complément d’objet, indirect (présence de la préposition </a:t>
            </a:r>
            <a:r>
              <a:rPr lang="fr-FR" sz="1200" i="1" dirty="0">
                <a:solidFill>
                  <a:schemeClr val="tx1"/>
                </a:solidFill>
                <a:effectLst/>
                <a:latin typeface="+mn-lt"/>
                <a:ea typeface="Calibri" panose="020F0502020204030204" pitchFamily="34" charset="0"/>
              </a:rPr>
              <a:t>de</a:t>
            </a:r>
            <a:r>
              <a:rPr lang="fr-FR" sz="1200" dirty="0">
                <a:solidFill>
                  <a:schemeClr val="tx1"/>
                </a:solidFill>
                <a:effectLst/>
                <a:latin typeface="+mn-lt"/>
                <a:ea typeface="Calibri" panose="020F0502020204030204" pitchFamily="34" charset="0"/>
              </a:rPr>
              <a:t>)</a:t>
            </a:r>
          </a:p>
          <a:p>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rPr>
              <a:t>« Qu’est-ce que c’est, un complément d’objet ? » (cf. CM2-5 </a:t>
            </a:r>
            <a:r>
              <a:rPr lang="fr-FR" sz="1200" i="1" dirty="0">
                <a:solidFill>
                  <a:schemeClr val="tx1"/>
                </a:solidFill>
                <a:effectLst/>
                <a:latin typeface="+mn-lt"/>
                <a:ea typeface="Calibri" panose="020F0502020204030204" pitchFamily="34" charset="0"/>
              </a:rPr>
              <a:t>Dormir/endormir</a:t>
            </a:r>
            <a:r>
              <a:rPr lang="fr-FR" sz="1200" dirty="0">
                <a:solidFill>
                  <a:schemeClr val="tx1"/>
                </a:solidFill>
                <a:effectLst/>
                <a:latin typeface="+mn-lt"/>
                <a:ea typeface="Calibri" panose="020F0502020204030204" pitchFamily="34" charset="0"/>
              </a:rPr>
              <a:t>)</a:t>
            </a:r>
          </a:p>
          <a:p>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Les compléments d’objets ne parlent pas de la même chose que le sujet, mais ils sont concernés par la relation dite par le verbe, par la relation entre le sujet et l’objet.</a:t>
            </a:r>
          </a:p>
          <a:p>
            <a:r>
              <a:rPr lang="fr-FR" sz="1200" dirty="0">
                <a:solidFill>
                  <a:schemeClr val="tx1"/>
                </a:solidFill>
                <a:effectLst/>
                <a:latin typeface="+mn-lt"/>
                <a:ea typeface="Calibri" panose="020F0502020204030204" pitchFamily="34" charset="0"/>
              </a:rPr>
              <a:t> </a:t>
            </a:r>
          </a:p>
          <a:p>
            <a:r>
              <a:rPr lang="fr-FR" sz="1200" dirty="0">
                <a:solidFill>
                  <a:schemeClr val="tx1"/>
                </a:solidFill>
                <a:effectLst/>
                <a:latin typeface="+mn-lt"/>
                <a:ea typeface="Calibri" panose="020F0502020204030204" pitchFamily="34" charset="0"/>
              </a:rPr>
              <a:t>« Et pourquoi on parle de complément d’objet direct ou de complément d’objet indirect ? »</a:t>
            </a:r>
          </a:p>
          <a:p>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Les compléments d’objets indirects sont introduits par une préposition, les directs n’ont pas de préposition. </a:t>
            </a:r>
          </a:p>
        </p:txBody>
      </p:sp>
      <p:sp>
        <p:nvSpPr>
          <p:cNvPr id="4" name="Espace réservé du numéro de diapositive 3">
            <a:extLst>
              <a:ext uri="{FF2B5EF4-FFF2-40B4-BE49-F238E27FC236}">
                <a16:creationId xmlns:a16="http://schemas.microsoft.com/office/drawing/2014/main" id="{CBAA5568-1291-953D-22AC-BBA87FB891D7}"/>
              </a:ext>
            </a:extLst>
          </p:cNvPr>
          <p:cNvSpPr>
            <a:spLocks noGrp="1"/>
          </p:cNvSpPr>
          <p:nvPr>
            <p:ph type="sldNum" sz="quarter" idx="5"/>
          </p:nvPr>
        </p:nvSpPr>
        <p:spPr/>
        <p:txBody>
          <a:bodyPr/>
          <a:lstStyle/>
          <a:p>
            <a:fld id="{91571FDD-18B0-0B46-BB34-8FD15A7C6310}" type="slidenum">
              <a:rPr lang="fr-FR" smtClean="0"/>
              <a:t>20</a:t>
            </a:fld>
            <a:endParaRPr lang="fr-FR"/>
          </a:p>
        </p:txBody>
      </p:sp>
    </p:spTree>
    <p:extLst>
      <p:ext uri="{BB962C8B-B14F-4D97-AF65-F5344CB8AC3E}">
        <p14:creationId xmlns:p14="http://schemas.microsoft.com/office/powerpoint/2010/main" val="12078876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FF180-8B58-CC36-0582-651F9211974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7DB7ECB-38BB-5D37-DFD2-FA65465B9C3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EC7DF79-E3FA-A8C2-2AEA-B93F1530E563}"/>
              </a:ext>
            </a:extLst>
          </p:cNvPr>
          <p:cNvSpPr>
            <a:spLocks noGrp="1"/>
          </p:cNvSpPr>
          <p:nvPr>
            <p:ph type="body" idx="1"/>
          </p:nvPr>
        </p:nvSpPr>
        <p:spPr/>
        <p:txBody>
          <a:bodyPr/>
          <a:lstStyle/>
          <a:p>
            <a:r>
              <a:rPr lang="fr-FR" sz="1200" dirty="0">
                <a:solidFill>
                  <a:schemeClr val="tx1"/>
                </a:solidFill>
                <a:effectLst/>
                <a:latin typeface="+mn-lt"/>
                <a:ea typeface="Calibri" panose="020F0502020204030204" pitchFamily="34" charset="0"/>
              </a:rPr>
              <a:t>avouer qqch : avouer + complément d’objet, direct</a:t>
            </a:r>
          </a:p>
          <a:p>
            <a:r>
              <a:rPr lang="fr-FR" sz="1200" dirty="0">
                <a:solidFill>
                  <a:schemeClr val="tx1"/>
                </a:solidFill>
                <a:effectLst/>
                <a:latin typeface="+mn-lt"/>
                <a:ea typeface="Calibri" panose="020F0502020204030204" pitchFamily="34" charset="0"/>
              </a:rPr>
              <a:t>rester + att.</a:t>
            </a:r>
          </a:p>
          <a:p>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rPr>
              <a:t>« Qu’est-ce que c’est, un attribut ? » (cf. CM1-23 </a:t>
            </a:r>
            <a:r>
              <a:rPr lang="fr-FR" sz="1200" i="1" dirty="0">
                <a:solidFill>
                  <a:schemeClr val="tx1"/>
                </a:solidFill>
                <a:effectLst/>
                <a:latin typeface="+mn-lt"/>
                <a:ea typeface="Calibri" panose="020F0502020204030204" pitchFamily="34" charset="0"/>
              </a:rPr>
              <a:t>Yanis est-il une truffe ?</a:t>
            </a:r>
            <a:r>
              <a:rPr lang="fr-FR" sz="1200" dirty="0">
                <a:solidFill>
                  <a:schemeClr val="tx1"/>
                </a:solidFill>
                <a:effectLst/>
                <a:latin typeface="+mn-lt"/>
                <a:ea typeface="Calibri" panose="020F0502020204030204" pitchFamily="34" charset="0"/>
              </a:rPr>
              <a:t>)</a:t>
            </a:r>
          </a:p>
          <a:p>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C’est quelque chose qu’on dit du sujet. C’est un mot qui parle de la même chose que le sujet.</a:t>
            </a:r>
          </a:p>
          <a:p>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rPr>
              <a:t>finir qqch : finir + complément d’objet, direct</a:t>
            </a:r>
          </a:p>
          <a:p>
            <a:r>
              <a:rPr lang="fr-FR" sz="1200" dirty="0">
                <a:solidFill>
                  <a:schemeClr val="tx1"/>
                </a:solidFill>
                <a:effectLst/>
                <a:latin typeface="+mn-lt"/>
                <a:ea typeface="Calibri" panose="020F0502020204030204" pitchFamily="34" charset="0"/>
              </a:rPr>
              <a:t>galoper qq part : galoper + complément circonstanciel de verbe</a:t>
            </a:r>
          </a:p>
          <a:p>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rPr>
              <a:t>« Quelle différence faites-vous entre les compléments d’objets et les compléments circonstanciels de verbe ? » (cf. CE2-28 </a:t>
            </a:r>
            <a:r>
              <a:rPr lang="fr-FR" sz="1200" i="1" dirty="0">
                <a:solidFill>
                  <a:schemeClr val="tx1"/>
                </a:solidFill>
                <a:effectLst/>
                <a:latin typeface="+mn-lt"/>
                <a:ea typeface="Calibri" panose="020F0502020204030204" pitchFamily="34" charset="0"/>
              </a:rPr>
              <a:t>Où va-t-il ?</a:t>
            </a:r>
            <a:r>
              <a:rPr lang="fr-FR" sz="1200" dirty="0">
                <a:solidFill>
                  <a:schemeClr val="tx1"/>
                </a:solidFill>
                <a:effectLst/>
                <a:latin typeface="+mn-lt"/>
                <a:ea typeface="Calibri" panose="020F0502020204030204" pitchFamily="34" charset="0"/>
              </a:rPr>
              <a:t>, CM1-42 </a:t>
            </a:r>
            <a:r>
              <a:rPr lang="fr-FR" sz="1200" i="1" dirty="0">
                <a:solidFill>
                  <a:schemeClr val="tx1"/>
                </a:solidFill>
                <a:effectLst/>
                <a:latin typeface="+mn-lt"/>
                <a:ea typeface="Calibri" panose="020F0502020204030204" pitchFamily="34" charset="0"/>
              </a:rPr>
              <a:t>Le cadre d’une histoire</a:t>
            </a:r>
            <a:r>
              <a:rPr lang="fr-FR" sz="1200" dirty="0">
                <a:solidFill>
                  <a:schemeClr val="tx1"/>
                </a:solidFill>
                <a:effectLst/>
                <a:latin typeface="+mn-lt"/>
                <a:ea typeface="Calibri" panose="020F0502020204030204" pitchFamily="34" charset="0"/>
              </a:rPr>
              <a:t>…)</a:t>
            </a:r>
          </a:p>
          <a:p>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Les compléments circonstanciels disent des circonstances (de lieu, de temps…), ils donnent le cadre de l’histoire.</a:t>
            </a:r>
          </a:p>
          <a:p>
            <a:endParaRPr lang="fr-FR" sz="1200" dirty="0">
              <a:effectLst/>
              <a:latin typeface="Times New Roman" panose="02020603050405020304" pitchFamily="18" charset="0"/>
              <a:ea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D6FCD62C-6A73-7202-B485-05CF37B7EF5B}"/>
              </a:ext>
            </a:extLst>
          </p:cNvPr>
          <p:cNvSpPr>
            <a:spLocks noGrp="1"/>
          </p:cNvSpPr>
          <p:nvPr>
            <p:ph type="sldNum" sz="quarter" idx="5"/>
          </p:nvPr>
        </p:nvSpPr>
        <p:spPr/>
        <p:txBody>
          <a:bodyPr/>
          <a:lstStyle/>
          <a:p>
            <a:fld id="{91571FDD-18B0-0B46-BB34-8FD15A7C6310}" type="slidenum">
              <a:rPr lang="fr-FR" smtClean="0"/>
              <a:t>21</a:t>
            </a:fld>
            <a:endParaRPr lang="fr-FR"/>
          </a:p>
        </p:txBody>
      </p:sp>
    </p:spTree>
    <p:extLst>
      <p:ext uri="{BB962C8B-B14F-4D97-AF65-F5344CB8AC3E}">
        <p14:creationId xmlns:p14="http://schemas.microsoft.com/office/powerpoint/2010/main" val="24684022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22</a:t>
            </a:fld>
            <a:endParaRPr lang="fr-FR"/>
          </a:p>
        </p:txBody>
      </p:sp>
    </p:spTree>
    <p:extLst>
      <p:ext uri="{BB962C8B-B14F-4D97-AF65-F5344CB8AC3E}">
        <p14:creationId xmlns:p14="http://schemas.microsoft.com/office/powerpoint/2010/main" val="41934275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82642-67DA-975A-F89D-B7B96861298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AD2A9EA-027B-3468-9273-F8DDAE3847D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19860F9-4DB3-5DDE-F21D-8AFEFCE52558}"/>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Parmi les verbes avec deux compléments, quels sont les différents compléments ? »</a:t>
            </a:r>
          </a:p>
          <a:p>
            <a:r>
              <a:rPr lang="fr-FR" sz="1200" u="sng" dirty="0">
                <a:solidFill>
                  <a:schemeClr val="tx1"/>
                </a:solidFill>
                <a:effectLst/>
                <a:latin typeface="+mn-lt"/>
                <a:ea typeface="Calibri" panose="020F0502020204030204" pitchFamily="34" charset="0"/>
              </a:rPr>
              <a:t>Réponses attendues </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demander qqch à qqn : demander + complément d’objet, direct + complément d’objet, indirect (présence de la préposition </a:t>
            </a:r>
            <a:r>
              <a:rPr lang="fr-FR" sz="1200" i="1" dirty="0">
                <a:solidFill>
                  <a:schemeClr val="tx1"/>
                </a:solidFill>
                <a:effectLst/>
                <a:latin typeface="+mn-lt"/>
                <a:ea typeface="Calibri" panose="020F0502020204030204" pitchFamily="34" charset="0"/>
              </a:rPr>
              <a:t>à</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pousser qqch qq part : pousser + complément d’objet, direct + complément circonstanciel de verbe</a:t>
            </a:r>
          </a:p>
          <a:p>
            <a:r>
              <a:rPr lang="fr-FR" sz="1200" dirty="0">
                <a:solidFill>
                  <a:schemeClr val="tx1"/>
                </a:solidFill>
                <a:effectLst/>
                <a:latin typeface="+mn-lt"/>
                <a:ea typeface="Calibri" panose="020F0502020204030204" pitchFamily="34" charset="0"/>
              </a:rPr>
              <a:t>jouer qqch contre qqn : jouer + complément d’objet, direct + complément d’objet, indirect (présence de la préposition </a:t>
            </a:r>
            <a:r>
              <a:rPr lang="fr-FR" sz="1200" i="1" dirty="0">
                <a:solidFill>
                  <a:schemeClr val="tx1"/>
                </a:solidFill>
                <a:effectLst/>
                <a:latin typeface="+mn-lt"/>
                <a:ea typeface="Calibri" panose="020F0502020204030204" pitchFamily="34" charset="0"/>
              </a:rPr>
              <a:t>contre</a:t>
            </a:r>
            <a:r>
              <a:rPr lang="fr-FR" sz="1200" dirty="0">
                <a:solidFill>
                  <a:schemeClr val="tx1"/>
                </a:solidFill>
                <a:effectLst/>
                <a:latin typeface="+mn-lt"/>
                <a:ea typeface="Calibri" panose="020F0502020204030204" pitchFamily="34" charset="0"/>
              </a:rPr>
              <a:t>)</a:t>
            </a:r>
          </a:p>
          <a:p>
            <a:endParaRPr lang="fr-FR" sz="1200" dirty="0">
              <a:effectLst/>
              <a:latin typeface="Times New Roman" panose="02020603050405020304" pitchFamily="18" charset="0"/>
              <a:ea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62B6C820-7243-C0D1-DE26-BF87F2421530}"/>
              </a:ext>
            </a:extLst>
          </p:cNvPr>
          <p:cNvSpPr>
            <a:spLocks noGrp="1"/>
          </p:cNvSpPr>
          <p:nvPr>
            <p:ph type="sldNum" sz="quarter" idx="5"/>
          </p:nvPr>
        </p:nvSpPr>
        <p:spPr/>
        <p:txBody>
          <a:bodyPr/>
          <a:lstStyle/>
          <a:p>
            <a:fld id="{91571FDD-18B0-0B46-BB34-8FD15A7C6310}" type="slidenum">
              <a:rPr lang="fr-FR" smtClean="0"/>
              <a:t>23</a:t>
            </a:fld>
            <a:endParaRPr lang="fr-FR"/>
          </a:p>
        </p:txBody>
      </p:sp>
    </p:spTree>
    <p:extLst>
      <p:ext uri="{BB962C8B-B14F-4D97-AF65-F5344CB8AC3E}">
        <p14:creationId xmlns:p14="http://schemas.microsoft.com/office/powerpoint/2010/main" val="3287297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8411A-B1A1-0277-9A03-9916D0C2344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078BF19-543B-217E-FC88-FEBD13E7738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CC96E46-64D8-13E8-B75D-9AB51B9F6F36}"/>
              </a:ext>
            </a:extLst>
          </p:cNvPr>
          <p:cNvSpPr>
            <a:spLocks noGrp="1"/>
          </p:cNvSpPr>
          <p:nvPr>
            <p:ph type="body" idx="1"/>
          </p:nvPr>
        </p:nvSpPr>
        <p:spPr/>
        <p:txBody>
          <a:bodyPr/>
          <a:lstStyle/>
          <a:p>
            <a:endParaRPr lang="fr-FR" dirty="0"/>
          </a:p>
          <a:p>
            <a:endParaRPr lang="fr-FR" dirty="0"/>
          </a:p>
        </p:txBody>
      </p:sp>
      <p:sp>
        <p:nvSpPr>
          <p:cNvPr id="4" name="Espace réservé du numéro de diapositive 3">
            <a:extLst>
              <a:ext uri="{FF2B5EF4-FFF2-40B4-BE49-F238E27FC236}">
                <a16:creationId xmlns:a16="http://schemas.microsoft.com/office/drawing/2014/main" id="{2B669F27-0FA9-7DF0-85F6-03605EE5E892}"/>
              </a:ext>
            </a:extLst>
          </p:cNvPr>
          <p:cNvSpPr>
            <a:spLocks noGrp="1"/>
          </p:cNvSpPr>
          <p:nvPr>
            <p:ph type="sldNum" sz="quarter" idx="5"/>
          </p:nvPr>
        </p:nvSpPr>
        <p:spPr/>
        <p:txBody>
          <a:bodyPr/>
          <a:lstStyle/>
          <a:p>
            <a:fld id="{91571FDD-18B0-0B46-BB34-8FD15A7C6310}" type="slidenum">
              <a:rPr lang="fr-FR" smtClean="0"/>
              <a:t>24</a:t>
            </a:fld>
            <a:endParaRPr lang="fr-FR"/>
          </a:p>
        </p:txBody>
      </p:sp>
    </p:spTree>
    <p:extLst>
      <p:ext uri="{BB962C8B-B14F-4D97-AF65-F5344CB8AC3E}">
        <p14:creationId xmlns:p14="http://schemas.microsoft.com/office/powerpoint/2010/main" val="31166881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latin typeface="+mn-lt"/>
              </a:rPr>
              <a:t>PHASE 3 – Mise en œuvre</a:t>
            </a:r>
          </a:p>
          <a:p>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Donner la consigne </a:t>
            </a:r>
            <a:r>
              <a:rPr lang="fr-FR" sz="1200" dirty="0">
                <a:solidFill>
                  <a:schemeClr val="tx1"/>
                </a:solidFill>
                <a:effectLst/>
                <a:latin typeface="+mn-lt"/>
                <a:ea typeface="Calibri" panose="020F0502020204030204" pitchFamily="34" charset="0"/>
              </a:rPr>
              <a:t>: « Vous allez entourer le groupe du verbe de chaque phrase et puis vous chercherez l’étiquette du verbe. » </a:t>
            </a:r>
          </a:p>
          <a:p>
            <a:r>
              <a:rPr lang="fr-FR" sz="1200" u="sng" dirty="0">
                <a:solidFill>
                  <a:schemeClr val="tx1"/>
                </a:solidFill>
                <a:latin typeface="+mn-lt"/>
              </a:rPr>
              <a:t>Résultat attendu </a:t>
            </a:r>
            <a:r>
              <a:rPr lang="fr-FR" sz="1200" dirty="0">
                <a:solidFill>
                  <a:schemeClr val="tx1"/>
                </a:solidFill>
                <a:latin typeface="+mn-lt"/>
              </a:rPr>
              <a:t>:</a:t>
            </a:r>
          </a:p>
          <a:p>
            <a:r>
              <a:rPr lang="fr-FR" sz="1200" dirty="0">
                <a:solidFill>
                  <a:schemeClr val="tx1"/>
                </a:solidFill>
                <a:latin typeface="+mn-lt"/>
              </a:rPr>
              <a:t>[Voir diapositive suivante]</a:t>
            </a:r>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25</a:t>
            </a:fld>
            <a:endParaRPr lang="fr-FR"/>
          </a:p>
        </p:txBody>
      </p:sp>
    </p:spTree>
    <p:extLst>
      <p:ext uri="{BB962C8B-B14F-4D97-AF65-F5344CB8AC3E}">
        <p14:creationId xmlns:p14="http://schemas.microsoft.com/office/powerpoint/2010/main" val="10560691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EE003-6ED4-E97F-9BA8-CF8656BD997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2A185B1-F430-B4BF-6F37-43D57C06F42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E7E5E00-4894-1FF0-D628-48B3F406F13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a:extLst>
              <a:ext uri="{FF2B5EF4-FFF2-40B4-BE49-F238E27FC236}">
                <a16:creationId xmlns:a16="http://schemas.microsoft.com/office/drawing/2014/main" id="{3743CB3F-8E6E-783A-0872-1ED868B26D1A}"/>
              </a:ext>
            </a:extLst>
          </p:cNvPr>
          <p:cNvSpPr>
            <a:spLocks noGrp="1"/>
          </p:cNvSpPr>
          <p:nvPr>
            <p:ph type="sldNum" sz="quarter" idx="5"/>
          </p:nvPr>
        </p:nvSpPr>
        <p:spPr/>
        <p:txBody>
          <a:bodyPr/>
          <a:lstStyle/>
          <a:p>
            <a:fld id="{91571FDD-18B0-0B46-BB34-8FD15A7C6310}" type="slidenum">
              <a:rPr lang="fr-FR" smtClean="0"/>
              <a:t>26</a:t>
            </a:fld>
            <a:endParaRPr lang="fr-FR"/>
          </a:p>
        </p:txBody>
      </p:sp>
    </p:spTree>
    <p:extLst>
      <p:ext uri="{BB962C8B-B14F-4D97-AF65-F5344CB8AC3E}">
        <p14:creationId xmlns:p14="http://schemas.microsoft.com/office/powerpoint/2010/main" val="19910646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F8419-2C2B-6FAE-C639-8C7E944FF51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D46D9A5-E029-6882-F8FB-E8D84D71C71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68D5657-48ED-5199-16B2-DA53FB03E1EE}"/>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Faire remarquer </a:t>
            </a:r>
            <a:r>
              <a:rPr lang="fr-FR" sz="1200" dirty="0">
                <a:solidFill>
                  <a:schemeClr val="tx1"/>
                </a:solidFill>
                <a:effectLst/>
                <a:latin typeface="+mn-lt"/>
                <a:ea typeface="Calibri" panose="020F0502020204030204" pitchFamily="34" charset="0"/>
              </a:rPr>
              <a:t>que plusieurs verbes (ceux sur une même ligne)  peuvent demander différentes sortes de compléments et </a:t>
            </a:r>
            <a:r>
              <a:rPr lang="fr-FR" sz="1200" b="1" dirty="0">
                <a:solidFill>
                  <a:schemeClr val="tx1"/>
                </a:solidFill>
                <a:effectLst/>
                <a:latin typeface="+mn-lt"/>
                <a:ea typeface="Calibri" panose="020F0502020204030204" pitchFamily="34" charset="0"/>
              </a:rPr>
              <a:t>expliquer</a:t>
            </a:r>
            <a:r>
              <a:rPr lang="fr-FR" sz="1200" dirty="0">
                <a:solidFill>
                  <a:schemeClr val="tx1"/>
                </a:solidFill>
                <a:effectLst/>
                <a:latin typeface="+mn-lt"/>
                <a:ea typeface="Calibri" panose="020F0502020204030204" pitchFamily="34" charset="0"/>
              </a:rPr>
              <a:t> : « Les verbes peuvent avoir différentes sortes de compléments. Souvent, cela change un peu le sens, par exemple </a:t>
            </a:r>
            <a:r>
              <a:rPr lang="fr-FR" sz="1200" i="1" dirty="0">
                <a:solidFill>
                  <a:schemeClr val="tx1"/>
                </a:solidFill>
                <a:effectLst/>
                <a:latin typeface="+mn-lt"/>
                <a:ea typeface="Calibri" panose="020F0502020204030204" pitchFamily="34" charset="0"/>
              </a:rPr>
              <a:t>parler une langue</a:t>
            </a:r>
            <a:r>
              <a:rPr lang="fr-FR" sz="1200" dirty="0">
                <a:solidFill>
                  <a:schemeClr val="tx1"/>
                </a:solidFill>
                <a:effectLst/>
                <a:latin typeface="+mn-lt"/>
                <a:ea typeface="Calibri" panose="020F0502020204030204" pitchFamily="34" charset="0"/>
              </a:rPr>
              <a:t> (= s’exprimer dans la langue en question) / </a:t>
            </a:r>
            <a:r>
              <a:rPr lang="fr-FR" sz="1200" i="1" dirty="0">
                <a:solidFill>
                  <a:schemeClr val="tx1"/>
                </a:solidFill>
                <a:effectLst/>
                <a:latin typeface="+mn-lt"/>
                <a:ea typeface="Calibri" panose="020F0502020204030204" pitchFamily="34" charset="0"/>
              </a:rPr>
              <a:t>parler de qqch</a:t>
            </a:r>
            <a:r>
              <a:rPr lang="fr-FR" sz="1200" dirty="0">
                <a:solidFill>
                  <a:schemeClr val="tx1"/>
                </a:solidFill>
                <a:effectLst/>
                <a:latin typeface="+mn-lt"/>
                <a:ea typeface="Calibri" panose="020F0502020204030204" pitchFamily="34" charset="0"/>
              </a:rPr>
              <a:t> (= s’exprimer sur un sujet). </a:t>
            </a:r>
          </a:p>
          <a:p>
            <a:r>
              <a:rPr lang="fr-FR" sz="1200" dirty="0">
                <a:solidFill>
                  <a:schemeClr val="tx1"/>
                </a:solidFill>
                <a:effectLst/>
                <a:latin typeface="+mn-lt"/>
                <a:ea typeface="Calibri" panose="020F0502020204030204" pitchFamily="34" charset="0"/>
              </a:rPr>
              <a:t>Quand on a une hésitation sur le sens d’un verbe, il est souvent utile de réfléchir à la construction du groupe, à l’étiquette du verbe. Le plus souvent, cela permet de mieux comprendre. »</a:t>
            </a:r>
          </a:p>
          <a:p>
            <a:endParaRPr lang="fr-FR" dirty="0"/>
          </a:p>
          <a:p>
            <a:endParaRPr lang="fr-FR" dirty="0"/>
          </a:p>
        </p:txBody>
      </p:sp>
      <p:sp>
        <p:nvSpPr>
          <p:cNvPr id="4" name="Espace réservé du numéro de diapositive 3">
            <a:extLst>
              <a:ext uri="{FF2B5EF4-FFF2-40B4-BE49-F238E27FC236}">
                <a16:creationId xmlns:a16="http://schemas.microsoft.com/office/drawing/2014/main" id="{C9BDE1A9-6D83-6AE6-7A9C-BFEFAD3C8231}"/>
              </a:ext>
            </a:extLst>
          </p:cNvPr>
          <p:cNvSpPr>
            <a:spLocks noGrp="1"/>
          </p:cNvSpPr>
          <p:nvPr>
            <p:ph type="sldNum" sz="quarter" idx="5"/>
          </p:nvPr>
        </p:nvSpPr>
        <p:spPr/>
        <p:txBody>
          <a:bodyPr/>
          <a:lstStyle/>
          <a:p>
            <a:fld id="{91571FDD-18B0-0B46-BB34-8FD15A7C6310}" type="slidenum">
              <a:rPr lang="fr-FR" smtClean="0"/>
              <a:t>27</a:t>
            </a:fld>
            <a:endParaRPr lang="fr-FR"/>
          </a:p>
        </p:txBody>
      </p:sp>
    </p:spTree>
    <p:extLst>
      <p:ext uri="{BB962C8B-B14F-4D97-AF65-F5344CB8AC3E}">
        <p14:creationId xmlns:p14="http://schemas.microsoft.com/office/powerpoint/2010/main" val="4562010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2AC85-E622-51A0-1DB5-3916EB1A281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F7E0C91-6853-F88B-2228-ED6C63B09A6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2C664A0-102B-447B-461B-171026468E9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Où va-t-on mettre les étiquettes du verbe </a:t>
            </a:r>
            <a:r>
              <a:rPr lang="fr-FR" sz="1200" i="1" dirty="0">
                <a:solidFill>
                  <a:schemeClr val="tx1"/>
                </a:solidFill>
                <a:effectLst/>
                <a:latin typeface="+mn-lt"/>
                <a:ea typeface="Calibri" panose="020F0502020204030204" pitchFamily="34" charset="0"/>
              </a:rPr>
              <a:t>plonger</a:t>
            </a:r>
            <a:r>
              <a:rPr lang="fr-FR" sz="1200" dirty="0">
                <a:solidFill>
                  <a:schemeClr val="tx1"/>
                </a:solidFill>
                <a:effectLst/>
                <a:latin typeface="+mn-lt"/>
                <a:ea typeface="Calibri" panose="020F0502020204030204" pitchFamily="34" charset="0"/>
              </a:rPr>
              <a:t>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rPr>
              <a:t>[Voir diapositive suivante]</a:t>
            </a:r>
          </a:p>
          <a:p>
            <a:endParaRPr lang="fr-FR" dirty="0"/>
          </a:p>
          <a:p>
            <a:endParaRPr lang="fr-FR" dirty="0"/>
          </a:p>
        </p:txBody>
      </p:sp>
      <p:sp>
        <p:nvSpPr>
          <p:cNvPr id="4" name="Espace réservé du numéro de diapositive 3">
            <a:extLst>
              <a:ext uri="{FF2B5EF4-FFF2-40B4-BE49-F238E27FC236}">
                <a16:creationId xmlns:a16="http://schemas.microsoft.com/office/drawing/2014/main" id="{8A2C21DC-AB76-5B27-59CE-70C9C28B25C4}"/>
              </a:ext>
            </a:extLst>
          </p:cNvPr>
          <p:cNvSpPr>
            <a:spLocks noGrp="1"/>
          </p:cNvSpPr>
          <p:nvPr>
            <p:ph type="sldNum" sz="quarter" idx="5"/>
          </p:nvPr>
        </p:nvSpPr>
        <p:spPr/>
        <p:txBody>
          <a:bodyPr/>
          <a:lstStyle/>
          <a:p>
            <a:fld id="{91571FDD-18B0-0B46-BB34-8FD15A7C6310}" type="slidenum">
              <a:rPr lang="fr-FR" smtClean="0"/>
              <a:t>28</a:t>
            </a:fld>
            <a:endParaRPr lang="fr-FR"/>
          </a:p>
        </p:txBody>
      </p:sp>
    </p:spTree>
    <p:extLst>
      <p:ext uri="{BB962C8B-B14F-4D97-AF65-F5344CB8AC3E}">
        <p14:creationId xmlns:p14="http://schemas.microsoft.com/office/powerpoint/2010/main" val="10063041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078B9-CC8C-5931-176A-CB59D9768BD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6C2F76C-EDF8-C69D-0EE9-FD3548564DE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5F00589-6A2E-5197-F928-A3262213C282}"/>
              </a:ext>
            </a:extLst>
          </p:cNvPr>
          <p:cNvSpPr>
            <a:spLocks noGrp="1"/>
          </p:cNvSpPr>
          <p:nvPr>
            <p:ph type="body" idx="1"/>
          </p:nvPr>
        </p:nvSpPr>
        <p:spPr/>
        <p:txBody>
          <a:bodyPr/>
          <a:lstStyle/>
          <a:p>
            <a:endParaRPr lang="fr-FR" dirty="0"/>
          </a:p>
          <a:p>
            <a:endParaRPr lang="fr-FR" dirty="0"/>
          </a:p>
        </p:txBody>
      </p:sp>
      <p:sp>
        <p:nvSpPr>
          <p:cNvPr id="4" name="Espace réservé du numéro de diapositive 3">
            <a:extLst>
              <a:ext uri="{FF2B5EF4-FFF2-40B4-BE49-F238E27FC236}">
                <a16:creationId xmlns:a16="http://schemas.microsoft.com/office/drawing/2014/main" id="{24744F55-0DE3-BEF5-D984-1DDFD040B59C}"/>
              </a:ext>
            </a:extLst>
          </p:cNvPr>
          <p:cNvSpPr>
            <a:spLocks noGrp="1"/>
          </p:cNvSpPr>
          <p:nvPr>
            <p:ph type="sldNum" sz="quarter" idx="5"/>
          </p:nvPr>
        </p:nvSpPr>
        <p:spPr/>
        <p:txBody>
          <a:bodyPr/>
          <a:lstStyle/>
          <a:p>
            <a:fld id="{91571FDD-18B0-0B46-BB34-8FD15A7C6310}" type="slidenum">
              <a:rPr lang="fr-FR" smtClean="0"/>
              <a:t>29</a:t>
            </a:fld>
            <a:endParaRPr lang="fr-FR"/>
          </a:p>
        </p:txBody>
      </p:sp>
    </p:spTree>
    <p:extLst>
      <p:ext uri="{BB962C8B-B14F-4D97-AF65-F5344CB8AC3E}">
        <p14:creationId xmlns:p14="http://schemas.microsoft.com/office/powerpoint/2010/main" val="42404689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Reformuler avec les élèves </a:t>
            </a:r>
            <a:r>
              <a:rPr lang="fr-FR" sz="1200" dirty="0">
                <a:solidFill>
                  <a:schemeClr val="tx1"/>
                </a:solidFill>
                <a:latin typeface="+mn-lt"/>
              </a:rPr>
              <a:t>ce qu’on a appris / revu</a:t>
            </a:r>
          </a:p>
          <a:p>
            <a:endParaRPr lang="fr-FR" sz="1200" dirty="0">
              <a:solidFill>
                <a:schemeClr val="tx1"/>
              </a:solidFill>
              <a:latin typeface="+mn-lt"/>
            </a:endParaRPr>
          </a:p>
          <a:p>
            <a:r>
              <a:rPr lang="fr-FR" sz="1200" dirty="0">
                <a:solidFill>
                  <a:schemeClr val="tx1"/>
                </a:solidFill>
                <a:effectLst/>
                <a:latin typeface="+mn-lt"/>
                <a:ea typeface="Calibri" panose="020F0502020204030204" pitchFamily="34" charset="0"/>
              </a:rPr>
              <a:t>- Certains verbes n’ont pas de complément, d’autres ont un complément, d’autres encore ont deux compléments. </a:t>
            </a:r>
          </a:p>
          <a:p>
            <a:r>
              <a:rPr lang="fr-FR" sz="1200" dirty="0">
                <a:solidFill>
                  <a:schemeClr val="tx1"/>
                </a:solidFill>
                <a:effectLst/>
                <a:latin typeface="+mn-lt"/>
                <a:ea typeface="Calibri" panose="020F0502020204030204" pitchFamily="34" charset="0"/>
              </a:rPr>
              <a:t>- Il y a différentes sortes de compléments du verbe : attribut, objet direct ou indirect, complément circonstanciel.</a:t>
            </a:r>
          </a:p>
          <a:p>
            <a:r>
              <a:rPr lang="fr-FR" sz="1200" dirty="0">
                <a:solidFill>
                  <a:schemeClr val="tx1"/>
                </a:solidFill>
                <a:effectLst/>
                <a:latin typeface="+mn-lt"/>
                <a:ea typeface="Calibri" panose="020F0502020204030204" pitchFamily="34" charset="0"/>
              </a:rPr>
              <a:t>- Un même verbe peut avoir différentes sortes de compléments, cela change le sens du verbe.</a:t>
            </a:r>
          </a:p>
          <a:p>
            <a:endParaRPr lang="fr-FR" dirty="0"/>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30</a:t>
            </a:fld>
            <a:endParaRPr lang="fr-FR"/>
          </a:p>
        </p:txBody>
      </p:sp>
    </p:spTree>
    <p:extLst>
      <p:ext uri="{BB962C8B-B14F-4D97-AF65-F5344CB8AC3E}">
        <p14:creationId xmlns:p14="http://schemas.microsoft.com/office/powerpoint/2010/main" val="36617716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Distribuer</a:t>
            </a:r>
            <a:r>
              <a:rPr lang="fr-FR" dirty="0"/>
              <a:t> la trace écrite (voir </a:t>
            </a:r>
            <a:r>
              <a:rPr lang="fr-FR" i="1" dirty="0"/>
              <a:t>Fiche photocopiable</a:t>
            </a:r>
            <a:r>
              <a:rPr lang="fr-FR" dirty="0"/>
              <a:t>)</a:t>
            </a:r>
          </a:p>
          <a:p>
            <a:endParaRPr lang="fr-FR" dirty="0"/>
          </a:p>
          <a:p>
            <a:r>
              <a:rPr lang="fr-FR" dirty="0"/>
              <a:t>« Avec votre crayon bleu, coloriez légèrement les cases en haut des colonnes. Soulignez les deux exemples. »</a:t>
            </a:r>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31</a:t>
            </a:fld>
            <a:endParaRPr lang="fr-FR"/>
          </a:p>
        </p:txBody>
      </p:sp>
    </p:spTree>
    <p:extLst>
      <p:ext uri="{BB962C8B-B14F-4D97-AF65-F5344CB8AC3E}">
        <p14:creationId xmlns:p14="http://schemas.microsoft.com/office/powerpoint/2010/main" val="18041655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32</a:t>
            </a:fld>
            <a:endParaRPr lang="fr-FR"/>
          </a:p>
        </p:txBody>
      </p:sp>
    </p:spTree>
    <p:extLst>
      <p:ext uri="{BB962C8B-B14F-4D97-AF65-F5344CB8AC3E}">
        <p14:creationId xmlns:p14="http://schemas.microsoft.com/office/powerpoint/2010/main" val="11581341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33</a:t>
            </a:fld>
            <a:endParaRPr lang="fr-FR"/>
          </a:p>
        </p:txBody>
      </p:sp>
    </p:spTree>
    <p:extLst>
      <p:ext uri="{BB962C8B-B14F-4D97-AF65-F5344CB8AC3E}">
        <p14:creationId xmlns:p14="http://schemas.microsoft.com/office/powerpoint/2010/main" val="41820826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0" dirty="0">
                <a:solidFill>
                  <a:schemeClr val="tx1"/>
                </a:solidFill>
                <a:effectLst/>
                <a:latin typeface="+mn-lt"/>
                <a:ea typeface="Calibri" panose="020F0502020204030204" pitchFamily="34" charset="0"/>
              </a:rPr>
              <a:t>Aristobule a raison :</a:t>
            </a:r>
            <a:r>
              <a:rPr lang="fr-FR" sz="1200" i="1" kern="0" dirty="0">
                <a:solidFill>
                  <a:schemeClr val="tx1"/>
                </a:solidFill>
                <a:effectLst/>
                <a:latin typeface="+mn-lt"/>
                <a:ea typeface="Calibri" panose="020F0502020204030204" pitchFamily="34" charset="0"/>
              </a:rPr>
              <a:t> vers les marchés </a:t>
            </a:r>
            <a:r>
              <a:rPr lang="fr-FR" sz="1200" kern="0" dirty="0">
                <a:solidFill>
                  <a:schemeClr val="tx1"/>
                </a:solidFill>
                <a:effectLst/>
                <a:latin typeface="+mn-lt"/>
                <a:ea typeface="Calibri" panose="020F0502020204030204" pitchFamily="34" charset="0"/>
              </a:rPr>
              <a:t>indique bien un lieu, c’est donc bien un complément circonstanciel. </a:t>
            </a:r>
          </a:p>
          <a:p>
            <a:r>
              <a:rPr lang="fr-FR" sz="1200" kern="0" dirty="0">
                <a:solidFill>
                  <a:schemeClr val="tx1"/>
                </a:solidFill>
                <a:effectLst/>
                <a:latin typeface="+mn-lt"/>
                <a:ea typeface="Calibri" panose="020F0502020204030204" pitchFamily="34" charset="0"/>
              </a:rPr>
              <a:t>Là où Aristobule se trompe, c’est que ce n’est pas un complément de phrase mais un complément de verbe. On ne peut pas le déplacer dans la phrase (on n’écrit pas : </a:t>
            </a:r>
            <a:r>
              <a:rPr lang="fr-FR" sz="1200" i="1" kern="0" dirty="0">
                <a:solidFill>
                  <a:schemeClr val="tx1"/>
                </a:solidFill>
                <a:effectLst/>
                <a:latin typeface="+mn-lt"/>
                <a:ea typeface="Calibri" panose="020F0502020204030204" pitchFamily="34" charset="0"/>
              </a:rPr>
              <a:t>vers les marchés, ces camions transportent les fruits frais</a:t>
            </a:r>
            <a:r>
              <a:rPr lang="fr-FR" sz="1200" kern="0" dirty="0">
                <a:solidFill>
                  <a:schemeClr val="tx1"/>
                </a:solidFill>
                <a:effectLst/>
                <a:latin typeface="+mn-lt"/>
                <a:ea typeface="Calibri" panose="020F0502020204030204" pitchFamily="34" charset="0"/>
              </a:rPr>
              <a:t>), ce n’est donc pas un complément de phrase. En fait, c’est l’étiquette du verbe </a:t>
            </a:r>
            <a:r>
              <a:rPr lang="fr-FR" sz="1200" i="1" kern="0" dirty="0">
                <a:solidFill>
                  <a:schemeClr val="tx1"/>
                </a:solidFill>
                <a:effectLst/>
                <a:latin typeface="+mn-lt"/>
                <a:ea typeface="Calibri" panose="020F0502020204030204" pitchFamily="34" charset="0"/>
              </a:rPr>
              <a:t>transporter qqch qq part</a:t>
            </a:r>
            <a:r>
              <a:rPr lang="fr-FR" sz="1200" kern="0" dirty="0">
                <a:solidFill>
                  <a:schemeClr val="tx1"/>
                </a:solidFill>
                <a:effectLst/>
                <a:latin typeface="+mn-lt"/>
                <a:ea typeface="Calibri" panose="020F0502020204030204" pitchFamily="34" charset="0"/>
              </a:rPr>
              <a:t>, c’est donc un complément circonstanciel de verbe.</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34</a:t>
            </a:fld>
            <a:endParaRPr lang="fr-FR"/>
          </a:p>
        </p:txBody>
      </p:sp>
    </p:spTree>
    <p:extLst>
      <p:ext uri="{BB962C8B-B14F-4D97-AF65-F5344CB8AC3E}">
        <p14:creationId xmlns:p14="http://schemas.microsoft.com/office/powerpoint/2010/main" val="23486510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35</a:t>
            </a:fld>
            <a:endParaRPr lang="fr-FR"/>
          </a:p>
        </p:txBody>
      </p:sp>
    </p:spTree>
    <p:extLst>
      <p:ext uri="{BB962C8B-B14F-4D97-AF65-F5344CB8AC3E}">
        <p14:creationId xmlns:p14="http://schemas.microsoft.com/office/powerpoint/2010/main" val="2637194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effectLst/>
                <a:latin typeface="+mn-lt"/>
                <a:ea typeface="Calibri" panose="020F0502020204030204" pitchFamily="34" charset="0"/>
              </a:rPr>
              <a:t>.</a:t>
            </a:r>
            <a:r>
              <a:rPr lang="fr-FR" sz="1200" b="1" dirty="0">
                <a:solidFill>
                  <a:schemeClr val="tx1"/>
                </a:solidFill>
                <a:effectLst/>
                <a:latin typeface="+mn-lt"/>
                <a:ea typeface="Calibri" panose="020F0502020204030204" pitchFamily="34" charset="0"/>
              </a:rPr>
              <a:t> </a:t>
            </a:r>
            <a:r>
              <a:rPr lang="fr-FR" sz="1200" dirty="0">
                <a:solidFill>
                  <a:schemeClr val="tx1"/>
                </a:solidFill>
                <a:effectLst/>
                <a:latin typeface="+mn-lt"/>
                <a:ea typeface="Calibri" panose="020F0502020204030204" pitchFamily="34" charset="0"/>
              </a:rPr>
              <a:t>a. J’ai mis le verbe </a:t>
            </a:r>
            <a:r>
              <a:rPr lang="fr-FR" sz="1200" i="1" dirty="0">
                <a:solidFill>
                  <a:schemeClr val="tx1"/>
                </a:solidFill>
                <a:effectLst/>
                <a:latin typeface="+mn-lt"/>
                <a:ea typeface="Calibri" panose="020F0502020204030204" pitchFamily="34" charset="0"/>
              </a:rPr>
              <a:t>retrouver</a:t>
            </a:r>
            <a:r>
              <a:rPr lang="fr-FR" sz="1200" dirty="0">
                <a:solidFill>
                  <a:schemeClr val="tx1"/>
                </a:solidFill>
                <a:effectLst/>
                <a:latin typeface="+mn-lt"/>
                <a:ea typeface="Calibri" panose="020F0502020204030204" pitchFamily="34" charset="0"/>
              </a:rPr>
              <a:t> au futur (</a:t>
            </a:r>
            <a:r>
              <a:rPr lang="fr-FR" sz="1200" b="1" dirty="0">
                <a:solidFill>
                  <a:schemeClr val="tx1"/>
                </a:solidFill>
                <a:effectLst/>
                <a:latin typeface="+mn-lt"/>
                <a:ea typeface="Calibri" panose="020F0502020204030204" pitchFamily="34" charset="0"/>
              </a:rPr>
              <a:t>retrouverai</a:t>
            </a:r>
            <a:r>
              <a:rPr lang="fr-FR" sz="1200" dirty="0">
                <a:solidFill>
                  <a:schemeClr val="tx1"/>
                </a:solidFill>
                <a:effectLst/>
                <a:latin typeface="+mn-lt"/>
                <a:ea typeface="Calibri" panose="020F0502020204030204" pitchFamily="34" charset="0"/>
              </a:rPr>
              <a:t>) parce que cela se passe dans le futur de celui qui raconte.</a:t>
            </a:r>
          </a:p>
          <a:p>
            <a:r>
              <a:rPr lang="fr-FR" sz="1200" dirty="0">
                <a:solidFill>
                  <a:schemeClr val="tx1"/>
                </a:solidFill>
                <a:effectLst/>
                <a:latin typeface="+mn-lt"/>
                <a:ea typeface="Calibri" panose="020F0502020204030204" pitchFamily="34" charset="0"/>
              </a:rPr>
              <a:t>b. J’ai mis le verbe </a:t>
            </a:r>
            <a:r>
              <a:rPr lang="fr-FR" sz="1200" i="1" dirty="0">
                <a:solidFill>
                  <a:schemeClr val="tx1"/>
                </a:solidFill>
                <a:effectLst/>
                <a:latin typeface="+mn-lt"/>
                <a:ea typeface="Calibri" panose="020F0502020204030204" pitchFamily="34" charset="0"/>
              </a:rPr>
              <a:t>retrouver</a:t>
            </a:r>
            <a:r>
              <a:rPr lang="fr-FR" sz="1200" dirty="0">
                <a:solidFill>
                  <a:schemeClr val="tx1"/>
                </a:solidFill>
                <a:effectLst/>
                <a:latin typeface="+mn-lt"/>
                <a:ea typeface="Calibri" panose="020F0502020204030204" pitchFamily="34" charset="0"/>
              </a:rPr>
              <a:t> au futur antérieur (</a:t>
            </a:r>
            <a:r>
              <a:rPr lang="fr-FR" sz="1200" b="1" dirty="0">
                <a:solidFill>
                  <a:schemeClr val="tx1"/>
                </a:solidFill>
                <a:effectLst/>
                <a:latin typeface="+mn-lt"/>
                <a:ea typeface="Calibri" panose="020F0502020204030204" pitchFamily="34" charset="0"/>
              </a:rPr>
              <a:t>aurai retrouvé</a:t>
            </a:r>
            <a:r>
              <a:rPr lang="fr-FR" sz="1200" dirty="0">
                <a:solidFill>
                  <a:schemeClr val="tx1"/>
                </a:solidFill>
                <a:effectLst/>
                <a:latin typeface="+mn-lt"/>
                <a:ea typeface="Calibri" panose="020F0502020204030204" pitchFamily="34" charset="0"/>
              </a:rPr>
              <a:t>) parce que cela se passe dans le futur de celui qui raconte, mais avant le fait de retrouver ses amis.</a:t>
            </a:r>
          </a:p>
          <a:p>
            <a:r>
              <a:rPr lang="fr-FR" sz="1800" dirty="0">
                <a:effectLst/>
                <a:latin typeface="Times New Roman" panose="02020603050405020304" pitchFamily="18" charset="0"/>
                <a:ea typeface="Calibri" panose="020F0502020204030204" pitchFamily="34" charset="0"/>
              </a:rPr>
              <a:t> </a:t>
            </a:r>
          </a:p>
          <a:p>
            <a:r>
              <a:rPr lang="fr-FR" sz="1800" dirty="0">
                <a:solidFill>
                  <a:srgbClr val="000000"/>
                </a:solidFill>
                <a:effectLst/>
                <a:latin typeface="Times New Roman" panose="02020603050405020304" pitchFamily="18" charset="0"/>
                <a:ea typeface="Times New Roman" panose="02020603050405020304" pitchFamily="18" charset="0"/>
              </a:rPr>
              <a:t> </a:t>
            </a:r>
            <a:endParaRPr lang="fr-FR" sz="1800" dirty="0">
              <a:effectLst/>
              <a:latin typeface="Times New Roman" panose="02020603050405020304" pitchFamily="18" charset="0"/>
              <a:ea typeface="Calibri" panose="020F050202020403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36</a:t>
            </a:fld>
            <a:endParaRPr lang="fr-FR"/>
          </a:p>
        </p:txBody>
      </p:sp>
    </p:spTree>
    <p:extLst>
      <p:ext uri="{BB962C8B-B14F-4D97-AF65-F5344CB8AC3E}">
        <p14:creationId xmlns:p14="http://schemas.microsoft.com/office/powerpoint/2010/main" val="1109228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37</a:t>
            </a:fld>
            <a:endParaRPr lang="fr-FR"/>
          </a:p>
        </p:txBody>
      </p:sp>
    </p:spTree>
    <p:extLst>
      <p:ext uri="{BB962C8B-B14F-4D97-AF65-F5344CB8AC3E}">
        <p14:creationId xmlns:p14="http://schemas.microsoft.com/office/powerpoint/2010/main" val="6735450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49D0B-33D4-4AE5-8B40-ED8B2DBE43D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CEE78DD-3331-5E24-04A7-737A468A4A3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7ECF942-ACE9-5C5F-B07F-D8C40C897921}"/>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1BBED028-55D4-7D77-FE6C-4C16F552B847}"/>
              </a:ext>
            </a:extLst>
          </p:cNvPr>
          <p:cNvSpPr>
            <a:spLocks noGrp="1"/>
          </p:cNvSpPr>
          <p:nvPr>
            <p:ph type="sldNum" sz="quarter" idx="5"/>
          </p:nvPr>
        </p:nvSpPr>
        <p:spPr/>
        <p:txBody>
          <a:bodyPr/>
          <a:lstStyle/>
          <a:p>
            <a:fld id="{91571FDD-18B0-0B46-BB34-8FD15A7C6310}" type="slidenum">
              <a:rPr lang="fr-FR" smtClean="0"/>
              <a:t>38</a:t>
            </a:fld>
            <a:endParaRPr lang="fr-FR"/>
          </a:p>
        </p:txBody>
      </p:sp>
    </p:spTree>
    <p:extLst>
      <p:ext uri="{BB962C8B-B14F-4D97-AF65-F5344CB8AC3E}">
        <p14:creationId xmlns:p14="http://schemas.microsoft.com/office/powerpoint/2010/main" val="30128691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39</a:t>
            </a:fld>
            <a:endParaRPr lang="fr-FR"/>
          </a:p>
        </p:txBody>
      </p:sp>
    </p:spTree>
    <p:extLst>
      <p:ext uri="{BB962C8B-B14F-4D97-AF65-F5344CB8AC3E}">
        <p14:creationId xmlns:p14="http://schemas.microsoft.com/office/powerpoint/2010/main" val="37111896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D'autres constructions sont possibles</a:t>
            </a:r>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40</a:t>
            </a:fld>
            <a:endParaRPr lang="fr-FR"/>
          </a:p>
        </p:txBody>
      </p:sp>
    </p:spTree>
    <p:extLst>
      <p:ext uri="{BB962C8B-B14F-4D97-AF65-F5344CB8AC3E}">
        <p14:creationId xmlns:p14="http://schemas.microsoft.com/office/powerpoint/2010/main" val="33702297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effectLst/>
                <a:latin typeface="+mn-lt"/>
                <a:ea typeface="Calibri" panose="020F0502020204030204" pitchFamily="34" charset="0"/>
              </a:rPr>
              <a:t>[On peut donner les mots suivants : </a:t>
            </a:r>
            <a:r>
              <a:rPr lang="fr-FR" sz="1200" i="1" dirty="0">
                <a:solidFill>
                  <a:schemeClr val="tx1"/>
                </a:solidFill>
                <a:effectLst/>
                <a:latin typeface="+mn-lt"/>
                <a:ea typeface="Calibri" panose="020F0502020204030204" pitchFamily="34" charset="0"/>
              </a:rPr>
              <a:t>une oie, un mollet.</a:t>
            </a:r>
            <a:r>
              <a:rPr lang="fr-FR" sz="1200" dirty="0">
                <a:solidFill>
                  <a:schemeClr val="tx1"/>
                </a:solidFill>
                <a:effectLst/>
                <a:latin typeface="+mn-lt"/>
                <a:ea typeface="Calibri" panose="020F0502020204030204" pitchFamily="34" charset="0"/>
              </a:rPr>
              <a:t>]</a:t>
            </a:r>
          </a:p>
          <a:p>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rPr>
              <a:t>Nous regardions ces oies domestiques qui pinçaient les mollets des passants. Elles semblaient agacées.</a:t>
            </a:r>
          </a:p>
          <a:p>
            <a:endParaRPr lang="fr-FR" sz="1200" dirty="0">
              <a:solidFill>
                <a:schemeClr val="tx1"/>
              </a:solidFill>
              <a:latin typeface="+mn-lt"/>
            </a:endParaRPr>
          </a:p>
          <a:p>
            <a:pPr algn="just">
              <a:tabLst>
                <a:tab pos="681990" algn="l"/>
              </a:tabLst>
            </a:pPr>
            <a:r>
              <a:rPr lang="fr-FR" sz="1200" dirty="0">
                <a:solidFill>
                  <a:schemeClr val="tx1"/>
                </a:solidFill>
                <a:effectLst/>
                <a:latin typeface="+mn-lt"/>
                <a:ea typeface="Calibri" panose="020F0502020204030204" pitchFamily="34" charset="0"/>
              </a:rPr>
              <a:t>Points à traiter à privilégier :</a:t>
            </a:r>
          </a:p>
          <a:p>
            <a:r>
              <a:rPr lang="fr-FR" sz="1200" dirty="0">
                <a:solidFill>
                  <a:schemeClr val="tx1"/>
                </a:solidFill>
                <a:effectLst/>
                <a:latin typeface="+mn-lt"/>
                <a:ea typeface="Calibri" panose="020F0502020204030204" pitchFamily="34" charset="0"/>
              </a:rPr>
              <a:t>- accord dans le GN (D/N/A)</a:t>
            </a:r>
          </a:p>
          <a:p>
            <a:r>
              <a:rPr lang="fr-FR" sz="1200" dirty="0">
                <a:solidFill>
                  <a:schemeClr val="tx1"/>
                </a:solidFill>
                <a:effectLst/>
                <a:latin typeface="+mn-lt"/>
                <a:ea typeface="Calibri" panose="020F0502020204030204" pitchFamily="34" charset="0"/>
              </a:rPr>
              <a:t>- accord de l’attribut</a:t>
            </a:r>
          </a:p>
          <a:p>
            <a:r>
              <a:rPr lang="fr-FR" sz="1200" dirty="0">
                <a:solidFill>
                  <a:schemeClr val="tx1"/>
                </a:solidFill>
                <a:effectLst/>
                <a:latin typeface="+mn-lt"/>
                <a:ea typeface="Calibri" panose="020F0502020204030204" pitchFamily="34" charset="0"/>
              </a:rPr>
              <a:t>- accord S/V, accord du verbe dans la relative : </a:t>
            </a:r>
            <a:r>
              <a:rPr lang="fr-FR" sz="1200" i="1" dirty="0">
                <a:solidFill>
                  <a:schemeClr val="tx1"/>
                </a:solidFill>
                <a:effectLst/>
                <a:latin typeface="+mn-lt"/>
                <a:ea typeface="Calibri" panose="020F0502020204030204" pitchFamily="34" charset="0"/>
              </a:rPr>
              <a:t>ces oies qui pinçaient</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rPr>
              <a:t>- verbes en -c/-</a:t>
            </a:r>
            <a:r>
              <a:rPr lang="fr-FR" sz="1200" dirty="0" err="1">
                <a:solidFill>
                  <a:schemeClr val="tx1"/>
                </a:solidFill>
                <a:effectLst/>
                <a:latin typeface="+mn-lt"/>
                <a:ea typeface="Calibri" panose="020F0502020204030204" pitchFamily="34" charset="0"/>
              </a:rPr>
              <a:t>ç</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rPr>
              <a:t>- imparfait</a:t>
            </a:r>
          </a:p>
          <a:p>
            <a:r>
              <a:rPr lang="fr-FR" sz="1200" dirty="0">
                <a:solidFill>
                  <a:schemeClr val="tx1"/>
                </a:solidFill>
                <a:effectLst/>
                <a:latin typeface="+mn-lt"/>
                <a:ea typeface="Calibri" panose="020F0502020204030204" pitchFamily="34" charset="0"/>
              </a:rPr>
              <a:t>- substitut </a:t>
            </a:r>
          </a:p>
          <a:p>
            <a:r>
              <a:rPr lang="fr-FR" sz="1200" i="1" dirty="0">
                <a:solidFill>
                  <a:schemeClr val="tx1"/>
                </a:solidFill>
                <a:effectLst/>
                <a:latin typeface="+mn-lt"/>
                <a:ea typeface="Calibri" panose="020F0502020204030204" pitchFamily="34" charset="0"/>
              </a:rPr>
              <a:t>- ces </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rPr>
              <a:t>- </a:t>
            </a:r>
            <a:r>
              <a:rPr lang="fr-FR" sz="1200" i="1" dirty="0">
                <a:solidFill>
                  <a:schemeClr val="tx1"/>
                </a:solidFill>
                <a:effectLst/>
                <a:latin typeface="+mn-lt"/>
                <a:ea typeface="Calibri" panose="020F0502020204030204" pitchFamily="34" charset="0"/>
              </a:rPr>
              <a:t>passant(e)</a:t>
            </a:r>
            <a:endParaRPr lang="fr-FR" sz="1200" dirty="0">
              <a:solidFill>
                <a:schemeClr val="tx1"/>
              </a:solidFill>
              <a:effectLst/>
              <a:latin typeface="+mn-lt"/>
              <a:ea typeface="Calibri" panose="020F050202020403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41</a:t>
            </a:fld>
            <a:endParaRPr lang="fr-FR"/>
          </a:p>
        </p:txBody>
      </p:sp>
    </p:spTree>
    <p:extLst>
      <p:ext uri="{BB962C8B-B14F-4D97-AF65-F5344CB8AC3E}">
        <p14:creationId xmlns:p14="http://schemas.microsoft.com/office/powerpoint/2010/main" val="18953485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AAA3F-6126-7D0D-C219-0137D3B6B79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C332BB1-D5FE-DFE0-A41D-687A94DB08A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6A66CDB-93A4-3377-9F76-97D322D1D49D}"/>
              </a:ext>
            </a:extLst>
          </p:cNvPr>
          <p:cNvSpPr>
            <a:spLocks noGrp="1"/>
          </p:cNvSpPr>
          <p:nvPr>
            <p:ph type="body" idx="1"/>
          </p:nvPr>
        </p:nvSpPr>
        <p:spPr/>
        <p:txBody>
          <a:bodyPr/>
          <a:lstStyle/>
          <a:p>
            <a:pPr algn="just">
              <a:tabLst>
                <a:tab pos="681990" algn="l"/>
              </a:tabLst>
            </a:pPr>
            <a:r>
              <a:rPr lang="fr-FR" sz="1200" dirty="0">
                <a:solidFill>
                  <a:schemeClr val="tx1"/>
                </a:solidFill>
                <a:effectLst/>
                <a:latin typeface="+mn-lt"/>
                <a:ea typeface="Calibri" panose="020F0502020204030204" pitchFamily="34" charset="0"/>
              </a:rPr>
              <a:t>Points à traiter à privilégier :</a:t>
            </a:r>
          </a:p>
          <a:p>
            <a:r>
              <a:rPr lang="fr-FR" sz="1200" dirty="0">
                <a:solidFill>
                  <a:schemeClr val="tx1"/>
                </a:solidFill>
                <a:effectLst/>
                <a:latin typeface="+mn-lt"/>
                <a:ea typeface="Calibri" panose="020F0502020204030204" pitchFamily="34" charset="0"/>
              </a:rPr>
              <a:t>- accord dans le GN (D/N/A)</a:t>
            </a:r>
          </a:p>
          <a:p>
            <a:r>
              <a:rPr lang="fr-FR" sz="1200" dirty="0">
                <a:solidFill>
                  <a:schemeClr val="tx1"/>
                </a:solidFill>
                <a:effectLst/>
                <a:latin typeface="+mn-lt"/>
                <a:ea typeface="Calibri" panose="020F0502020204030204" pitchFamily="34" charset="0"/>
              </a:rPr>
              <a:t>- accord de l’attribut</a:t>
            </a:r>
          </a:p>
          <a:p>
            <a:r>
              <a:rPr lang="fr-FR" sz="1200" dirty="0">
                <a:solidFill>
                  <a:schemeClr val="tx1"/>
                </a:solidFill>
                <a:effectLst/>
                <a:latin typeface="+mn-lt"/>
                <a:ea typeface="Calibri" panose="020F0502020204030204" pitchFamily="34" charset="0"/>
              </a:rPr>
              <a:t>- accord S/V, accord du verbe dans la relative : </a:t>
            </a:r>
            <a:r>
              <a:rPr lang="fr-FR" sz="1200" i="1" dirty="0">
                <a:solidFill>
                  <a:schemeClr val="tx1"/>
                </a:solidFill>
                <a:effectLst/>
                <a:latin typeface="+mn-lt"/>
                <a:ea typeface="Calibri" panose="020F0502020204030204" pitchFamily="34" charset="0"/>
              </a:rPr>
              <a:t>ces oies qui pinçaient</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rPr>
              <a:t>- verbes en -c/-</a:t>
            </a:r>
            <a:r>
              <a:rPr lang="fr-FR" sz="1200" dirty="0" err="1">
                <a:solidFill>
                  <a:schemeClr val="tx1"/>
                </a:solidFill>
                <a:effectLst/>
                <a:latin typeface="+mn-lt"/>
                <a:ea typeface="Calibri" panose="020F0502020204030204" pitchFamily="34" charset="0"/>
              </a:rPr>
              <a:t>ç</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rPr>
              <a:t>- imparfait</a:t>
            </a:r>
          </a:p>
          <a:p>
            <a:r>
              <a:rPr lang="fr-FR" sz="1200" dirty="0">
                <a:solidFill>
                  <a:schemeClr val="tx1"/>
                </a:solidFill>
                <a:effectLst/>
                <a:latin typeface="+mn-lt"/>
                <a:ea typeface="Calibri" panose="020F0502020204030204" pitchFamily="34" charset="0"/>
              </a:rPr>
              <a:t>- substitut </a:t>
            </a:r>
          </a:p>
          <a:p>
            <a:r>
              <a:rPr lang="fr-FR" sz="1200" i="1" dirty="0">
                <a:solidFill>
                  <a:schemeClr val="tx1"/>
                </a:solidFill>
                <a:effectLst/>
                <a:latin typeface="+mn-lt"/>
                <a:ea typeface="Calibri" panose="020F0502020204030204" pitchFamily="34" charset="0"/>
              </a:rPr>
              <a:t>- ces </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rPr>
              <a:t>- </a:t>
            </a:r>
            <a:r>
              <a:rPr lang="fr-FR" sz="1200" i="1" dirty="0">
                <a:solidFill>
                  <a:schemeClr val="tx1"/>
                </a:solidFill>
                <a:effectLst/>
                <a:latin typeface="+mn-lt"/>
                <a:ea typeface="Calibri" panose="020F0502020204030204" pitchFamily="34" charset="0"/>
              </a:rPr>
              <a:t>passant(e)</a:t>
            </a:r>
            <a:endParaRPr lang="fr-FR" sz="1200" dirty="0">
              <a:solidFill>
                <a:schemeClr val="tx1"/>
              </a:solidFill>
              <a:effectLst/>
              <a:latin typeface="+mn-lt"/>
              <a:ea typeface="Calibri" panose="020F0502020204030204" pitchFamily="34" charset="0"/>
            </a:endParaRPr>
          </a:p>
          <a:p>
            <a:endParaRPr lang="fr-FR" dirty="0"/>
          </a:p>
        </p:txBody>
      </p:sp>
      <p:sp>
        <p:nvSpPr>
          <p:cNvPr id="4" name="Espace réservé du numéro de diapositive 3">
            <a:extLst>
              <a:ext uri="{FF2B5EF4-FFF2-40B4-BE49-F238E27FC236}">
                <a16:creationId xmlns:a16="http://schemas.microsoft.com/office/drawing/2014/main" id="{696F7E7D-1019-C653-2C30-20A0070F4CD2}"/>
              </a:ext>
            </a:extLst>
          </p:cNvPr>
          <p:cNvSpPr>
            <a:spLocks noGrp="1"/>
          </p:cNvSpPr>
          <p:nvPr>
            <p:ph type="sldNum" sz="quarter" idx="5"/>
          </p:nvPr>
        </p:nvSpPr>
        <p:spPr/>
        <p:txBody>
          <a:bodyPr/>
          <a:lstStyle/>
          <a:p>
            <a:fld id="{91571FDD-18B0-0B46-BB34-8FD15A7C6310}" type="slidenum">
              <a:rPr lang="fr-FR" smtClean="0"/>
              <a:t>42</a:t>
            </a:fld>
            <a:endParaRPr lang="fr-FR"/>
          </a:p>
        </p:txBody>
      </p:sp>
    </p:spTree>
    <p:extLst>
      <p:ext uri="{BB962C8B-B14F-4D97-AF65-F5344CB8AC3E}">
        <p14:creationId xmlns:p14="http://schemas.microsoft.com/office/powerpoint/2010/main" val="26744853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3B8B82-5E53-BDAF-9A46-E0A36CCC7E97}"/>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1BE87D9-E95A-B549-B950-BC8D1F3F79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64330A03-CB5E-49E6-4EA3-25725A63AA07}"/>
              </a:ext>
            </a:extLst>
          </p:cNvPr>
          <p:cNvSpPr>
            <a:spLocks noGrp="1"/>
          </p:cNvSpPr>
          <p:nvPr>
            <p:ph type="dt" sz="half" idx="10"/>
          </p:nvPr>
        </p:nvSpPr>
        <p:spPr/>
        <p:txBody>
          <a:bodyPr/>
          <a:lstStyle/>
          <a:p>
            <a:fld id="{B2B75C91-6D10-E442-9DA6-C439080A3AE2}" type="datetimeFigureOut">
              <a:rPr lang="fr-FR" smtClean="0"/>
              <a:t>24/03/2026</a:t>
            </a:fld>
            <a:endParaRPr lang="fr-FR"/>
          </a:p>
        </p:txBody>
      </p:sp>
      <p:sp>
        <p:nvSpPr>
          <p:cNvPr id="5" name="Espace réservé du pied de page 4">
            <a:extLst>
              <a:ext uri="{FF2B5EF4-FFF2-40B4-BE49-F238E27FC236}">
                <a16:creationId xmlns:a16="http://schemas.microsoft.com/office/drawing/2014/main" id="{1DCAEE52-26D9-9409-DCB0-59DAAD4C157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AFE3C3B-0AC1-8578-2409-204D739C6B7F}"/>
              </a:ext>
            </a:extLst>
          </p:cNvPr>
          <p:cNvSpPr>
            <a:spLocks noGrp="1"/>
          </p:cNvSpPr>
          <p:nvPr>
            <p:ph type="sldNum" sz="quarter" idx="12"/>
          </p:nvPr>
        </p:nvSpPr>
        <p:spPr/>
        <p:txBody>
          <a:bodyPr/>
          <a:lstStyle/>
          <a:p>
            <a:fld id="{BA057696-BEF3-F84A-9B1A-CA3E11E037A4}" type="slidenum">
              <a:rPr lang="fr-FR" smtClean="0"/>
              <a:t>‹N°›</a:t>
            </a:fld>
            <a:endParaRPr lang="fr-FR"/>
          </a:p>
        </p:txBody>
      </p:sp>
    </p:spTree>
    <p:extLst>
      <p:ext uri="{BB962C8B-B14F-4D97-AF65-F5344CB8AC3E}">
        <p14:creationId xmlns:p14="http://schemas.microsoft.com/office/powerpoint/2010/main" val="1230391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D3AC7D-30D7-2BDD-0B5B-8A6573FD20C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815C54B-137E-5E47-B808-6BE1A67F1F5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AE6D8B2-2ED5-A54B-2B66-4C3D970DD08F}"/>
              </a:ext>
            </a:extLst>
          </p:cNvPr>
          <p:cNvSpPr>
            <a:spLocks noGrp="1"/>
          </p:cNvSpPr>
          <p:nvPr>
            <p:ph type="dt" sz="half" idx="10"/>
          </p:nvPr>
        </p:nvSpPr>
        <p:spPr/>
        <p:txBody>
          <a:bodyPr/>
          <a:lstStyle/>
          <a:p>
            <a:fld id="{B2B75C91-6D10-E442-9DA6-C439080A3AE2}" type="datetimeFigureOut">
              <a:rPr lang="fr-FR" smtClean="0"/>
              <a:t>24/03/2026</a:t>
            </a:fld>
            <a:endParaRPr lang="fr-FR"/>
          </a:p>
        </p:txBody>
      </p:sp>
      <p:sp>
        <p:nvSpPr>
          <p:cNvPr id="5" name="Espace réservé du pied de page 4">
            <a:extLst>
              <a:ext uri="{FF2B5EF4-FFF2-40B4-BE49-F238E27FC236}">
                <a16:creationId xmlns:a16="http://schemas.microsoft.com/office/drawing/2014/main" id="{50C5CC26-BB4B-8D46-4C27-EE036F8CE9D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C130D9F-00D3-E685-A957-E3841587BB4D}"/>
              </a:ext>
            </a:extLst>
          </p:cNvPr>
          <p:cNvSpPr>
            <a:spLocks noGrp="1"/>
          </p:cNvSpPr>
          <p:nvPr>
            <p:ph type="sldNum" sz="quarter" idx="12"/>
          </p:nvPr>
        </p:nvSpPr>
        <p:spPr/>
        <p:txBody>
          <a:bodyPr/>
          <a:lstStyle/>
          <a:p>
            <a:fld id="{BA057696-BEF3-F84A-9B1A-CA3E11E037A4}" type="slidenum">
              <a:rPr lang="fr-FR" smtClean="0"/>
              <a:t>‹N°›</a:t>
            </a:fld>
            <a:endParaRPr lang="fr-FR"/>
          </a:p>
        </p:txBody>
      </p:sp>
    </p:spTree>
    <p:extLst>
      <p:ext uri="{BB962C8B-B14F-4D97-AF65-F5344CB8AC3E}">
        <p14:creationId xmlns:p14="http://schemas.microsoft.com/office/powerpoint/2010/main" val="2697424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D664E4-D067-16CD-EA2A-51C309EE9339}"/>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2BB863D1-0004-FA6E-F8AD-793C27F4DB9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A06CAF3-08E3-6B73-3207-E4AFE0A3C538}"/>
              </a:ext>
            </a:extLst>
          </p:cNvPr>
          <p:cNvSpPr>
            <a:spLocks noGrp="1"/>
          </p:cNvSpPr>
          <p:nvPr>
            <p:ph type="dt" sz="half" idx="10"/>
          </p:nvPr>
        </p:nvSpPr>
        <p:spPr/>
        <p:txBody>
          <a:bodyPr/>
          <a:lstStyle/>
          <a:p>
            <a:fld id="{B2B75C91-6D10-E442-9DA6-C439080A3AE2}" type="datetimeFigureOut">
              <a:rPr lang="fr-FR" smtClean="0"/>
              <a:t>24/03/2026</a:t>
            </a:fld>
            <a:endParaRPr lang="fr-FR"/>
          </a:p>
        </p:txBody>
      </p:sp>
      <p:sp>
        <p:nvSpPr>
          <p:cNvPr id="5" name="Espace réservé du pied de page 4">
            <a:extLst>
              <a:ext uri="{FF2B5EF4-FFF2-40B4-BE49-F238E27FC236}">
                <a16:creationId xmlns:a16="http://schemas.microsoft.com/office/drawing/2014/main" id="{1DB6749D-87D3-7F05-5645-3DB807B93E0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E61F043-F203-7AB6-F3C9-F1FFD694543D}"/>
              </a:ext>
            </a:extLst>
          </p:cNvPr>
          <p:cNvSpPr>
            <a:spLocks noGrp="1"/>
          </p:cNvSpPr>
          <p:nvPr>
            <p:ph type="sldNum" sz="quarter" idx="12"/>
          </p:nvPr>
        </p:nvSpPr>
        <p:spPr/>
        <p:txBody>
          <a:bodyPr/>
          <a:lstStyle/>
          <a:p>
            <a:fld id="{BA057696-BEF3-F84A-9B1A-CA3E11E037A4}" type="slidenum">
              <a:rPr lang="fr-FR" smtClean="0"/>
              <a:t>‹N°›</a:t>
            </a:fld>
            <a:endParaRPr lang="fr-FR"/>
          </a:p>
        </p:txBody>
      </p:sp>
    </p:spTree>
    <p:extLst>
      <p:ext uri="{BB962C8B-B14F-4D97-AF65-F5344CB8AC3E}">
        <p14:creationId xmlns:p14="http://schemas.microsoft.com/office/powerpoint/2010/main" val="3001311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8B0248-51D5-B546-E0BE-54A55F68598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8211888-5B14-BF6D-477C-A881C0C88AB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6D7A3768-C08B-5031-E15C-7411C783CE7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A60A142-CF2C-4726-A953-EF3947F6CB65}"/>
              </a:ext>
            </a:extLst>
          </p:cNvPr>
          <p:cNvSpPr>
            <a:spLocks noGrp="1"/>
          </p:cNvSpPr>
          <p:nvPr>
            <p:ph type="dt" sz="half" idx="10"/>
          </p:nvPr>
        </p:nvSpPr>
        <p:spPr/>
        <p:txBody>
          <a:bodyPr/>
          <a:lstStyle/>
          <a:p>
            <a:fld id="{B2B75C91-6D10-E442-9DA6-C439080A3AE2}" type="datetimeFigureOut">
              <a:rPr lang="fr-FR" smtClean="0"/>
              <a:t>24/03/2026</a:t>
            </a:fld>
            <a:endParaRPr lang="fr-FR"/>
          </a:p>
        </p:txBody>
      </p:sp>
      <p:sp>
        <p:nvSpPr>
          <p:cNvPr id="6" name="Espace réservé du pied de page 5">
            <a:extLst>
              <a:ext uri="{FF2B5EF4-FFF2-40B4-BE49-F238E27FC236}">
                <a16:creationId xmlns:a16="http://schemas.microsoft.com/office/drawing/2014/main" id="{F0512571-9F50-B00B-E76C-9906999EE1D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AB9726F-9494-D987-633D-1FB9C8FF8DAC}"/>
              </a:ext>
            </a:extLst>
          </p:cNvPr>
          <p:cNvSpPr>
            <a:spLocks noGrp="1"/>
          </p:cNvSpPr>
          <p:nvPr>
            <p:ph type="sldNum" sz="quarter" idx="12"/>
          </p:nvPr>
        </p:nvSpPr>
        <p:spPr/>
        <p:txBody>
          <a:bodyPr/>
          <a:lstStyle/>
          <a:p>
            <a:fld id="{BA057696-BEF3-F84A-9B1A-CA3E11E037A4}" type="slidenum">
              <a:rPr lang="fr-FR" smtClean="0"/>
              <a:t>‹N°›</a:t>
            </a:fld>
            <a:endParaRPr lang="fr-FR"/>
          </a:p>
        </p:txBody>
      </p:sp>
    </p:spTree>
    <p:extLst>
      <p:ext uri="{BB962C8B-B14F-4D97-AF65-F5344CB8AC3E}">
        <p14:creationId xmlns:p14="http://schemas.microsoft.com/office/powerpoint/2010/main" val="3397120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5D575B-47ED-63B9-E18B-575A3B7D94F6}"/>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364BE26D-95B7-B9CB-8DE0-7B856EA96D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0112B6D5-A017-51C7-E0CF-F92FD059970C}"/>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7AEDE33-6AF6-0698-E834-6937934268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76CA896-D657-E287-DE72-F7BBD1863958}"/>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BF67310-A99B-4137-6AD8-AAFD411F6FFB}"/>
              </a:ext>
            </a:extLst>
          </p:cNvPr>
          <p:cNvSpPr>
            <a:spLocks noGrp="1"/>
          </p:cNvSpPr>
          <p:nvPr>
            <p:ph type="dt" sz="half" idx="10"/>
          </p:nvPr>
        </p:nvSpPr>
        <p:spPr/>
        <p:txBody>
          <a:bodyPr/>
          <a:lstStyle/>
          <a:p>
            <a:fld id="{B2B75C91-6D10-E442-9DA6-C439080A3AE2}" type="datetimeFigureOut">
              <a:rPr lang="fr-FR" smtClean="0"/>
              <a:t>24/03/2026</a:t>
            </a:fld>
            <a:endParaRPr lang="fr-FR"/>
          </a:p>
        </p:txBody>
      </p:sp>
      <p:sp>
        <p:nvSpPr>
          <p:cNvPr id="8" name="Espace réservé du pied de page 7">
            <a:extLst>
              <a:ext uri="{FF2B5EF4-FFF2-40B4-BE49-F238E27FC236}">
                <a16:creationId xmlns:a16="http://schemas.microsoft.com/office/drawing/2014/main" id="{E3546139-1167-8C7B-3682-C3335B521218}"/>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1BE4233-B63B-1F86-C495-7FB91ECD7136}"/>
              </a:ext>
            </a:extLst>
          </p:cNvPr>
          <p:cNvSpPr>
            <a:spLocks noGrp="1"/>
          </p:cNvSpPr>
          <p:nvPr>
            <p:ph type="sldNum" sz="quarter" idx="12"/>
          </p:nvPr>
        </p:nvSpPr>
        <p:spPr/>
        <p:txBody>
          <a:bodyPr/>
          <a:lstStyle/>
          <a:p>
            <a:fld id="{BA057696-BEF3-F84A-9B1A-CA3E11E037A4}" type="slidenum">
              <a:rPr lang="fr-FR" smtClean="0"/>
              <a:t>‹N°›</a:t>
            </a:fld>
            <a:endParaRPr lang="fr-FR"/>
          </a:p>
        </p:txBody>
      </p:sp>
    </p:spTree>
    <p:extLst>
      <p:ext uri="{BB962C8B-B14F-4D97-AF65-F5344CB8AC3E}">
        <p14:creationId xmlns:p14="http://schemas.microsoft.com/office/powerpoint/2010/main" val="2327841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8154AF-D853-CCE8-5804-9DE947791D0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315344E-420E-F172-A1EA-8783C7781018}"/>
              </a:ext>
            </a:extLst>
          </p:cNvPr>
          <p:cNvSpPr>
            <a:spLocks noGrp="1"/>
          </p:cNvSpPr>
          <p:nvPr>
            <p:ph type="dt" sz="half" idx="10"/>
          </p:nvPr>
        </p:nvSpPr>
        <p:spPr/>
        <p:txBody>
          <a:bodyPr/>
          <a:lstStyle/>
          <a:p>
            <a:fld id="{B2B75C91-6D10-E442-9DA6-C439080A3AE2}" type="datetimeFigureOut">
              <a:rPr lang="fr-FR" smtClean="0"/>
              <a:t>24/03/2026</a:t>
            </a:fld>
            <a:endParaRPr lang="fr-FR"/>
          </a:p>
        </p:txBody>
      </p:sp>
      <p:sp>
        <p:nvSpPr>
          <p:cNvPr id="4" name="Espace réservé du pied de page 3">
            <a:extLst>
              <a:ext uri="{FF2B5EF4-FFF2-40B4-BE49-F238E27FC236}">
                <a16:creationId xmlns:a16="http://schemas.microsoft.com/office/drawing/2014/main" id="{254AFDB4-CF02-98BB-CC8E-7B33594AE136}"/>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AE2729F4-1B98-4C7B-965E-4CE97911FA07}"/>
              </a:ext>
            </a:extLst>
          </p:cNvPr>
          <p:cNvSpPr>
            <a:spLocks noGrp="1"/>
          </p:cNvSpPr>
          <p:nvPr>
            <p:ph type="sldNum" sz="quarter" idx="12"/>
          </p:nvPr>
        </p:nvSpPr>
        <p:spPr/>
        <p:txBody>
          <a:bodyPr/>
          <a:lstStyle/>
          <a:p>
            <a:fld id="{BA057696-BEF3-F84A-9B1A-CA3E11E037A4}" type="slidenum">
              <a:rPr lang="fr-FR" smtClean="0"/>
              <a:t>‹N°›</a:t>
            </a:fld>
            <a:endParaRPr lang="fr-FR"/>
          </a:p>
        </p:txBody>
      </p:sp>
    </p:spTree>
    <p:extLst>
      <p:ext uri="{BB962C8B-B14F-4D97-AF65-F5344CB8AC3E}">
        <p14:creationId xmlns:p14="http://schemas.microsoft.com/office/powerpoint/2010/main" val="2519738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A8CF95A-2401-B2AF-24CC-5CB1B80D67B4}"/>
              </a:ext>
            </a:extLst>
          </p:cNvPr>
          <p:cNvSpPr>
            <a:spLocks noGrp="1"/>
          </p:cNvSpPr>
          <p:nvPr>
            <p:ph type="dt" sz="half" idx="10"/>
          </p:nvPr>
        </p:nvSpPr>
        <p:spPr/>
        <p:txBody>
          <a:bodyPr/>
          <a:lstStyle/>
          <a:p>
            <a:fld id="{B2B75C91-6D10-E442-9DA6-C439080A3AE2}" type="datetimeFigureOut">
              <a:rPr lang="fr-FR" smtClean="0"/>
              <a:t>24/03/2026</a:t>
            </a:fld>
            <a:endParaRPr lang="fr-FR"/>
          </a:p>
        </p:txBody>
      </p:sp>
      <p:sp>
        <p:nvSpPr>
          <p:cNvPr id="3" name="Espace réservé du pied de page 2">
            <a:extLst>
              <a:ext uri="{FF2B5EF4-FFF2-40B4-BE49-F238E27FC236}">
                <a16:creationId xmlns:a16="http://schemas.microsoft.com/office/drawing/2014/main" id="{F3D25F10-39EB-5CA1-D483-E6DA643029F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0BD99B68-C82C-EA8F-7146-53A8EE9BFB24}"/>
              </a:ext>
            </a:extLst>
          </p:cNvPr>
          <p:cNvSpPr>
            <a:spLocks noGrp="1"/>
          </p:cNvSpPr>
          <p:nvPr>
            <p:ph type="sldNum" sz="quarter" idx="12"/>
          </p:nvPr>
        </p:nvSpPr>
        <p:spPr/>
        <p:txBody>
          <a:bodyPr/>
          <a:lstStyle/>
          <a:p>
            <a:fld id="{BA057696-BEF3-F84A-9B1A-CA3E11E037A4}" type="slidenum">
              <a:rPr lang="fr-FR" smtClean="0"/>
              <a:t>‹N°›</a:t>
            </a:fld>
            <a:endParaRPr lang="fr-FR"/>
          </a:p>
        </p:txBody>
      </p:sp>
    </p:spTree>
    <p:extLst>
      <p:ext uri="{BB962C8B-B14F-4D97-AF65-F5344CB8AC3E}">
        <p14:creationId xmlns:p14="http://schemas.microsoft.com/office/powerpoint/2010/main" val="1046026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BC3C87-F6BA-012C-B5E1-48BC565BEDF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0D27E28-6F36-2E56-AF0A-1F1269BB39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AB03E2D-EF15-38F6-2D0E-FBD48DA8B2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7ACBA0F-FB4A-511E-9484-2CAB56A382B2}"/>
              </a:ext>
            </a:extLst>
          </p:cNvPr>
          <p:cNvSpPr>
            <a:spLocks noGrp="1"/>
          </p:cNvSpPr>
          <p:nvPr>
            <p:ph type="dt" sz="half" idx="10"/>
          </p:nvPr>
        </p:nvSpPr>
        <p:spPr/>
        <p:txBody>
          <a:bodyPr/>
          <a:lstStyle/>
          <a:p>
            <a:fld id="{B2B75C91-6D10-E442-9DA6-C439080A3AE2}" type="datetimeFigureOut">
              <a:rPr lang="fr-FR" smtClean="0"/>
              <a:t>24/03/2026</a:t>
            </a:fld>
            <a:endParaRPr lang="fr-FR"/>
          </a:p>
        </p:txBody>
      </p:sp>
      <p:sp>
        <p:nvSpPr>
          <p:cNvPr id="6" name="Espace réservé du pied de page 5">
            <a:extLst>
              <a:ext uri="{FF2B5EF4-FFF2-40B4-BE49-F238E27FC236}">
                <a16:creationId xmlns:a16="http://schemas.microsoft.com/office/drawing/2014/main" id="{F9713791-2A27-741F-CAAE-F62236548A5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199E9C4-2CFA-3949-5FFD-D6321F9239F8}"/>
              </a:ext>
            </a:extLst>
          </p:cNvPr>
          <p:cNvSpPr>
            <a:spLocks noGrp="1"/>
          </p:cNvSpPr>
          <p:nvPr>
            <p:ph type="sldNum" sz="quarter" idx="12"/>
          </p:nvPr>
        </p:nvSpPr>
        <p:spPr/>
        <p:txBody>
          <a:bodyPr/>
          <a:lstStyle/>
          <a:p>
            <a:fld id="{BA057696-BEF3-F84A-9B1A-CA3E11E037A4}" type="slidenum">
              <a:rPr lang="fr-FR" smtClean="0"/>
              <a:t>‹N°›</a:t>
            </a:fld>
            <a:endParaRPr lang="fr-FR"/>
          </a:p>
        </p:txBody>
      </p:sp>
    </p:spTree>
    <p:extLst>
      <p:ext uri="{BB962C8B-B14F-4D97-AF65-F5344CB8AC3E}">
        <p14:creationId xmlns:p14="http://schemas.microsoft.com/office/powerpoint/2010/main" val="2419850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7BA91E-A762-D919-EAE9-394BA2D63EE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9583D3F2-0C4C-6B75-C40B-5500BFC4E0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39A15F25-66A3-F9B1-422A-2481FA55ED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AE02F4F-46DA-FE0D-7ECD-B4567207AB40}"/>
              </a:ext>
            </a:extLst>
          </p:cNvPr>
          <p:cNvSpPr>
            <a:spLocks noGrp="1"/>
          </p:cNvSpPr>
          <p:nvPr>
            <p:ph type="dt" sz="half" idx="10"/>
          </p:nvPr>
        </p:nvSpPr>
        <p:spPr/>
        <p:txBody>
          <a:bodyPr/>
          <a:lstStyle/>
          <a:p>
            <a:fld id="{B2B75C91-6D10-E442-9DA6-C439080A3AE2}" type="datetimeFigureOut">
              <a:rPr lang="fr-FR" smtClean="0"/>
              <a:t>24/03/2026</a:t>
            </a:fld>
            <a:endParaRPr lang="fr-FR"/>
          </a:p>
        </p:txBody>
      </p:sp>
      <p:sp>
        <p:nvSpPr>
          <p:cNvPr id="6" name="Espace réservé du pied de page 5">
            <a:extLst>
              <a:ext uri="{FF2B5EF4-FFF2-40B4-BE49-F238E27FC236}">
                <a16:creationId xmlns:a16="http://schemas.microsoft.com/office/drawing/2014/main" id="{8E497317-1DDC-A39A-C5A4-1D40C030919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BB7AC84-896C-AEA4-3D7A-8D57B9B86535}"/>
              </a:ext>
            </a:extLst>
          </p:cNvPr>
          <p:cNvSpPr>
            <a:spLocks noGrp="1"/>
          </p:cNvSpPr>
          <p:nvPr>
            <p:ph type="sldNum" sz="quarter" idx="12"/>
          </p:nvPr>
        </p:nvSpPr>
        <p:spPr/>
        <p:txBody>
          <a:bodyPr/>
          <a:lstStyle/>
          <a:p>
            <a:fld id="{BA057696-BEF3-F84A-9B1A-CA3E11E037A4}" type="slidenum">
              <a:rPr lang="fr-FR" smtClean="0"/>
              <a:t>‹N°›</a:t>
            </a:fld>
            <a:endParaRPr lang="fr-FR"/>
          </a:p>
        </p:txBody>
      </p:sp>
    </p:spTree>
    <p:extLst>
      <p:ext uri="{BB962C8B-B14F-4D97-AF65-F5344CB8AC3E}">
        <p14:creationId xmlns:p14="http://schemas.microsoft.com/office/powerpoint/2010/main" val="3323612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B0B62F-1F8A-962F-9662-FF135AB01C76}"/>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6E4CB52E-9B62-E9F7-DDF5-74B801F7609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F27BD4C-4AED-684E-8F96-E5869D24B4B3}"/>
              </a:ext>
            </a:extLst>
          </p:cNvPr>
          <p:cNvSpPr>
            <a:spLocks noGrp="1"/>
          </p:cNvSpPr>
          <p:nvPr>
            <p:ph type="dt" sz="half" idx="10"/>
          </p:nvPr>
        </p:nvSpPr>
        <p:spPr/>
        <p:txBody>
          <a:bodyPr/>
          <a:lstStyle/>
          <a:p>
            <a:fld id="{B2B75C91-6D10-E442-9DA6-C439080A3AE2}" type="datetimeFigureOut">
              <a:rPr lang="fr-FR" smtClean="0"/>
              <a:t>24/03/2026</a:t>
            </a:fld>
            <a:endParaRPr lang="fr-FR"/>
          </a:p>
        </p:txBody>
      </p:sp>
      <p:sp>
        <p:nvSpPr>
          <p:cNvPr id="5" name="Espace réservé du pied de page 4">
            <a:extLst>
              <a:ext uri="{FF2B5EF4-FFF2-40B4-BE49-F238E27FC236}">
                <a16:creationId xmlns:a16="http://schemas.microsoft.com/office/drawing/2014/main" id="{6CAE82CD-8849-5DDF-91BD-0CDC1979858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7BCC5E3-2E59-FD80-B08A-D00E2EB38452}"/>
              </a:ext>
            </a:extLst>
          </p:cNvPr>
          <p:cNvSpPr>
            <a:spLocks noGrp="1"/>
          </p:cNvSpPr>
          <p:nvPr>
            <p:ph type="sldNum" sz="quarter" idx="12"/>
          </p:nvPr>
        </p:nvSpPr>
        <p:spPr/>
        <p:txBody>
          <a:bodyPr/>
          <a:lstStyle/>
          <a:p>
            <a:fld id="{BA057696-BEF3-F84A-9B1A-CA3E11E037A4}" type="slidenum">
              <a:rPr lang="fr-FR" smtClean="0"/>
              <a:t>‹N°›</a:t>
            </a:fld>
            <a:endParaRPr lang="fr-FR"/>
          </a:p>
        </p:txBody>
      </p:sp>
    </p:spTree>
    <p:extLst>
      <p:ext uri="{BB962C8B-B14F-4D97-AF65-F5344CB8AC3E}">
        <p14:creationId xmlns:p14="http://schemas.microsoft.com/office/powerpoint/2010/main" val="4290292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9456FA0-D0FA-8469-5A3D-FDD698725258}"/>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63AA4180-E9D6-B402-AF77-5D71839F724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B2061AC-FE65-70FA-DB3E-ECA6E95E2F43}"/>
              </a:ext>
            </a:extLst>
          </p:cNvPr>
          <p:cNvSpPr>
            <a:spLocks noGrp="1"/>
          </p:cNvSpPr>
          <p:nvPr>
            <p:ph type="dt" sz="half" idx="10"/>
          </p:nvPr>
        </p:nvSpPr>
        <p:spPr/>
        <p:txBody>
          <a:bodyPr/>
          <a:lstStyle/>
          <a:p>
            <a:fld id="{B2B75C91-6D10-E442-9DA6-C439080A3AE2}" type="datetimeFigureOut">
              <a:rPr lang="fr-FR" smtClean="0"/>
              <a:t>24/03/2026</a:t>
            </a:fld>
            <a:endParaRPr lang="fr-FR"/>
          </a:p>
        </p:txBody>
      </p:sp>
      <p:sp>
        <p:nvSpPr>
          <p:cNvPr id="5" name="Espace réservé du pied de page 4">
            <a:extLst>
              <a:ext uri="{FF2B5EF4-FFF2-40B4-BE49-F238E27FC236}">
                <a16:creationId xmlns:a16="http://schemas.microsoft.com/office/drawing/2014/main" id="{01925AFF-FF87-9ABA-7B2E-36E2310484B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F9882CD-CD19-0FF0-D5E3-DF683BFF3F7E}"/>
              </a:ext>
            </a:extLst>
          </p:cNvPr>
          <p:cNvSpPr>
            <a:spLocks noGrp="1"/>
          </p:cNvSpPr>
          <p:nvPr>
            <p:ph type="sldNum" sz="quarter" idx="12"/>
          </p:nvPr>
        </p:nvSpPr>
        <p:spPr/>
        <p:txBody>
          <a:bodyPr/>
          <a:lstStyle/>
          <a:p>
            <a:fld id="{BA057696-BEF3-F84A-9B1A-CA3E11E037A4}" type="slidenum">
              <a:rPr lang="fr-FR" smtClean="0"/>
              <a:t>‹N°›</a:t>
            </a:fld>
            <a:endParaRPr lang="fr-FR"/>
          </a:p>
        </p:txBody>
      </p:sp>
    </p:spTree>
    <p:extLst>
      <p:ext uri="{BB962C8B-B14F-4D97-AF65-F5344CB8AC3E}">
        <p14:creationId xmlns:p14="http://schemas.microsoft.com/office/powerpoint/2010/main" val="3003350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2BDD063-308D-E4C3-B0A8-D9EB0C4F33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239131D-562A-E9B3-4533-CBCF2DD51F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76C4ED5-045B-E7E1-D56C-ADAC353CC96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B75C91-6D10-E442-9DA6-C439080A3AE2}" type="datetimeFigureOut">
              <a:rPr lang="fr-FR" smtClean="0"/>
              <a:t>24/03/2026</a:t>
            </a:fld>
            <a:endParaRPr lang="fr-FR"/>
          </a:p>
        </p:txBody>
      </p:sp>
      <p:sp>
        <p:nvSpPr>
          <p:cNvPr id="5" name="Espace réservé du pied de page 4">
            <a:extLst>
              <a:ext uri="{FF2B5EF4-FFF2-40B4-BE49-F238E27FC236}">
                <a16:creationId xmlns:a16="http://schemas.microsoft.com/office/drawing/2014/main" id="{C4F36192-1D4A-AEB8-80A6-46321AAEEE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B8B97945-D563-ECBE-622C-9F5877FC64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057696-BEF3-F84A-9B1A-CA3E11E037A4}" type="slidenum">
              <a:rPr lang="fr-FR" smtClean="0"/>
              <a:t>‹N°›</a:t>
            </a:fld>
            <a:endParaRPr lang="fr-FR"/>
          </a:p>
        </p:txBody>
      </p:sp>
    </p:spTree>
    <p:extLst>
      <p:ext uri="{BB962C8B-B14F-4D97-AF65-F5344CB8AC3E}">
        <p14:creationId xmlns:p14="http://schemas.microsoft.com/office/powerpoint/2010/main" val="21944982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CF2A22-7288-AE0F-9C45-C56F76BBD0C1}"/>
              </a:ext>
            </a:extLst>
          </p:cNvPr>
          <p:cNvSpPr>
            <a:spLocks noGrp="1"/>
          </p:cNvSpPr>
          <p:nvPr>
            <p:ph type="ctrTitle"/>
          </p:nvPr>
        </p:nvSpPr>
        <p:spPr>
          <a:xfrm>
            <a:off x="1524000" y="1122362"/>
            <a:ext cx="9144000" cy="2950873"/>
          </a:xfrm>
        </p:spPr>
        <p:txBody>
          <a:bodyPr/>
          <a:lstStyle/>
          <a:p>
            <a:r>
              <a:rPr lang="fr-FR" dirty="0"/>
              <a:t>Les compléments du verbe</a:t>
            </a:r>
          </a:p>
        </p:txBody>
      </p:sp>
      <p:sp>
        <p:nvSpPr>
          <p:cNvPr id="3" name="Sous-titre 2">
            <a:extLst>
              <a:ext uri="{FF2B5EF4-FFF2-40B4-BE49-F238E27FC236}">
                <a16:creationId xmlns:a16="http://schemas.microsoft.com/office/drawing/2014/main" id="{D2C147E4-F56D-3B93-B13C-F2B51A814E3E}"/>
              </a:ext>
            </a:extLst>
          </p:cNvPr>
          <p:cNvSpPr>
            <a:spLocks noGrp="1"/>
          </p:cNvSpPr>
          <p:nvPr>
            <p:ph type="subTitle" idx="1"/>
          </p:nvPr>
        </p:nvSpPr>
        <p:spPr/>
        <p:txBody>
          <a:bodyPr/>
          <a:lstStyle/>
          <a:p>
            <a:r>
              <a:rPr lang="fr-FR" dirty="0"/>
              <a:t> </a:t>
            </a: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1122363"/>
            <a:ext cx="3234690" cy="1207770"/>
          </a:xfrm>
          <a:prstGeom prst="rect">
            <a:avLst/>
          </a:prstGeom>
          <a:noFill/>
        </p:spPr>
        <p:txBody>
          <a:bodyPr wrap="none" rtlCol="0">
            <a:spAutoFit/>
          </a:bodyPr>
          <a:lstStyle/>
          <a:p>
            <a:pPr algn="just"/>
            <a:r>
              <a:rPr lang="fr-FR" sz="1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31569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C64383-2824-2DF1-212D-17422797300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37375268-9511-0AD5-5963-19D2E8C0C32A}"/>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2800" dirty="0">
                <a:effectLst/>
                <a:latin typeface="Times New Roman" panose="02020603050405020304" pitchFamily="18" charset="0"/>
                <a:ea typeface="Calibri" panose="020F0502020204030204" pitchFamily="34" charset="0"/>
              </a:rPr>
              <a:t>Mon petit frère nage bien. Mais il ne </a:t>
            </a:r>
            <a:r>
              <a:rPr lang="fr-FR" sz="2800" dirty="0">
                <a:solidFill>
                  <a:srgbClr val="FF0000"/>
                </a:solidFill>
                <a:effectLst/>
                <a:latin typeface="Times New Roman" panose="02020603050405020304" pitchFamily="18" charset="0"/>
                <a:ea typeface="Calibri" panose="020F0502020204030204" pitchFamily="34" charset="0"/>
              </a:rPr>
              <a:t>plonge</a:t>
            </a:r>
            <a:r>
              <a:rPr lang="fr-FR" sz="2800" dirty="0">
                <a:effectLst/>
                <a:latin typeface="Times New Roman" panose="02020603050405020304" pitchFamily="18" charset="0"/>
                <a:ea typeface="Calibri" panose="020F0502020204030204" pitchFamily="34" charset="0"/>
              </a:rPr>
              <a:t> pas !</a:t>
            </a:r>
          </a:p>
          <a:p>
            <a:pPr marL="0" indent="0">
              <a:buNone/>
            </a:pPr>
            <a:endParaRPr lang="fr-FR" dirty="0"/>
          </a:p>
        </p:txBody>
      </p:sp>
    </p:spTree>
    <p:extLst>
      <p:ext uri="{BB962C8B-B14F-4D97-AF65-F5344CB8AC3E}">
        <p14:creationId xmlns:p14="http://schemas.microsoft.com/office/powerpoint/2010/main" val="3431058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3290D-7D1A-E757-C549-6231F0E82C2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7FC3BFA-4C08-EC8B-7687-21F3520E72E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35FB453-095D-5C2F-E5C3-A4C3CFD8A42B}"/>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effectLst/>
                <a:latin typeface="Times New Roman" panose="02020603050405020304" pitchFamily="18" charset="0"/>
                <a:ea typeface="Calibri" panose="020F0502020204030204" pitchFamily="34" charset="0"/>
              </a:rPr>
              <a:t>À ce moment-là, ma sœur </a:t>
            </a:r>
            <a:r>
              <a:rPr lang="fr-FR" dirty="0">
                <a:solidFill>
                  <a:srgbClr val="FF0000"/>
                </a:solidFill>
                <a:effectLst/>
                <a:latin typeface="Times New Roman" panose="02020603050405020304" pitchFamily="18" charset="0"/>
                <a:ea typeface="Calibri" panose="020F0502020204030204" pitchFamily="34" charset="0"/>
              </a:rPr>
              <a:t>a plongé </a:t>
            </a:r>
            <a:r>
              <a:rPr lang="fr-FR" dirty="0">
                <a:effectLst/>
                <a:latin typeface="Times New Roman" panose="02020603050405020304" pitchFamily="18" charset="0"/>
                <a:ea typeface="Calibri" panose="020F0502020204030204" pitchFamily="34" charset="0"/>
              </a:rPr>
              <a:t>tout habillée</a:t>
            </a:r>
            <a:r>
              <a:rPr lang="fr-FR" sz="1800" dirty="0">
                <a:effectLst/>
                <a:latin typeface="Times New Roman" panose="02020603050405020304" pitchFamily="18" charset="0"/>
                <a:ea typeface="Calibri" panose="020F0502020204030204" pitchFamily="34" charset="0"/>
              </a:rPr>
              <a:t>.</a:t>
            </a:r>
          </a:p>
          <a:p>
            <a:pPr marL="0" indent="0">
              <a:buNone/>
            </a:pPr>
            <a:endParaRPr lang="fr-FR" dirty="0"/>
          </a:p>
        </p:txBody>
      </p:sp>
    </p:spTree>
    <p:extLst>
      <p:ext uri="{BB962C8B-B14F-4D97-AF65-F5344CB8AC3E}">
        <p14:creationId xmlns:p14="http://schemas.microsoft.com/office/powerpoint/2010/main" val="15874323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6839A5-E097-0D42-AEAF-CCDFE124C143}"/>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00A5F56-AC76-F084-8A61-561DC8834921}"/>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2800" dirty="0">
                <a:effectLst/>
                <a:latin typeface="Times New Roman" panose="02020603050405020304" pitchFamily="18" charset="0"/>
                <a:ea typeface="Calibri" panose="020F0502020204030204" pitchFamily="34" charset="0"/>
              </a:rPr>
              <a:t>Ces roseaux </a:t>
            </a:r>
            <a:r>
              <a:rPr lang="fr-FR" sz="2800" dirty="0">
                <a:solidFill>
                  <a:srgbClr val="FF0000"/>
                </a:solidFill>
                <a:effectLst/>
                <a:latin typeface="Times New Roman" panose="02020603050405020304" pitchFamily="18" charset="0"/>
                <a:ea typeface="Calibri" panose="020F0502020204030204" pitchFamily="34" charset="0"/>
              </a:rPr>
              <a:t>plongent</a:t>
            </a:r>
            <a:r>
              <a:rPr lang="fr-FR" sz="2800" dirty="0">
                <a:effectLst/>
                <a:latin typeface="Times New Roman" panose="02020603050405020304" pitchFamily="18" charset="0"/>
                <a:ea typeface="Calibri" panose="020F0502020204030204" pitchFamily="34" charset="0"/>
              </a:rPr>
              <a:t> leurs racines dans la vase.</a:t>
            </a:r>
          </a:p>
          <a:p>
            <a:pPr marL="0" indent="0">
              <a:buNone/>
            </a:pPr>
            <a:endParaRPr lang="fr-FR" dirty="0"/>
          </a:p>
        </p:txBody>
      </p:sp>
    </p:spTree>
    <p:extLst>
      <p:ext uri="{BB962C8B-B14F-4D97-AF65-F5344CB8AC3E}">
        <p14:creationId xmlns:p14="http://schemas.microsoft.com/office/powerpoint/2010/main" val="2145468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1C1259-D000-0964-BA78-6E90EF3C18C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F542DB3C-1D51-EA07-68BA-AB6703D51B0D}"/>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2800" dirty="0">
                <a:effectLst/>
                <a:latin typeface="Times New Roman" panose="02020603050405020304" pitchFamily="18" charset="0"/>
                <a:ea typeface="Calibri" panose="020F0502020204030204" pitchFamily="34" charset="0"/>
              </a:rPr>
              <a:t>Dans la vase, ces roseaux </a:t>
            </a:r>
            <a:r>
              <a:rPr lang="fr-FR" sz="2800" dirty="0">
                <a:solidFill>
                  <a:srgbClr val="FF0000"/>
                </a:solidFill>
                <a:effectLst/>
                <a:latin typeface="Times New Roman" panose="02020603050405020304" pitchFamily="18" charset="0"/>
                <a:ea typeface="Calibri" panose="020F0502020204030204" pitchFamily="34" charset="0"/>
              </a:rPr>
              <a:t>plongent</a:t>
            </a:r>
            <a:r>
              <a:rPr lang="fr-FR" sz="2800" dirty="0">
                <a:effectLst/>
                <a:latin typeface="Times New Roman" panose="02020603050405020304" pitchFamily="18" charset="0"/>
                <a:ea typeface="Calibri" panose="020F0502020204030204" pitchFamily="34" charset="0"/>
              </a:rPr>
              <a:t> leurs racines.</a:t>
            </a:r>
          </a:p>
          <a:p>
            <a:pPr marL="0" indent="0">
              <a:buNone/>
            </a:pPr>
            <a:endParaRPr lang="fr-FR" dirty="0"/>
          </a:p>
        </p:txBody>
      </p:sp>
    </p:spTree>
    <p:extLst>
      <p:ext uri="{BB962C8B-B14F-4D97-AF65-F5344CB8AC3E}">
        <p14:creationId xmlns:p14="http://schemas.microsoft.com/office/powerpoint/2010/main" val="1375581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94CFC-07CE-DC54-9C74-675459A5415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385913E-AB09-E946-E857-FCBB1AF3D59E}"/>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31ACE7AD-AD98-2B32-48F0-DC6434EBF40B}"/>
              </a:ext>
            </a:extLst>
          </p:cNvPr>
          <p:cNvSpPr>
            <a:spLocks noGrp="1"/>
          </p:cNvSpPr>
          <p:nvPr>
            <p:ph idx="1"/>
          </p:nvPr>
        </p:nvSpPr>
        <p:spPr/>
        <p:txBody>
          <a:bodyPr/>
          <a:lstStyle/>
          <a:p>
            <a:pPr marL="0" indent="0">
              <a:buNone/>
            </a:pPr>
            <a:endParaRPr lang="fr-FR" dirty="0"/>
          </a:p>
          <a:p>
            <a:pPr marL="0" indent="0">
              <a:buNone/>
            </a:pPr>
            <a:r>
              <a:rPr lang="fr-FR" sz="2800" dirty="0">
                <a:effectLst/>
                <a:latin typeface="Times New Roman" panose="02020603050405020304" pitchFamily="18" charset="0"/>
                <a:ea typeface="Calibri" panose="020F0502020204030204" pitchFamily="34" charset="0"/>
              </a:rPr>
              <a:t>Mon petit frère nage bien. Mais il ne </a:t>
            </a:r>
            <a:r>
              <a:rPr lang="fr-FR" sz="2800" dirty="0">
                <a:solidFill>
                  <a:srgbClr val="FF0000"/>
                </a:solidFill>
                <a:effectLst/>
                <a:latin typeface="Times New Roman" panose="02020603050405020304" pitchFamily="18" charset="0"/>
                <a:ea typeface="Calibri" panose="020F0502020204030204" pitchFamily="34" charset="0"/>
              </a:rPr>
              <a:t>plonge</a:t>
            </a:r>
            <a:r>
              <a:rPr lang="fr-FR" sz="2800" dirty="0">
                <a:effectLst/>
                <a:latin typeface="Times New Roman" panose="02020603050405020304" pitchFamily="18" charset="0"/>
                <a:ea typeface="Calibri" panose="020F0502020204030204" pitchFamily="34" charset="0"/>
              </a:rPr>
              <a:t> pas !</a:t>
            </a:r>
          </a:p>
          <a:p>
            <a:pPr marL="0" indent="0">
              <a:buNone/>
            </a:pPr>
            <a:r>
              <a:rPr lang="fr-FR" dirty="0">
                <a:effectLst/>
                <a:latin typeface="Times New Roman" panose="02020603050405020304" pitchFamily="18" charset="0"/>
                <a:ea typeface="Calibri" panose="020F0502020204030204" pitchFamily="34" charset="0"/>
              </a:rPr>
              <a:t>À ce moment-là, ma sœur </a:t>
            </a:r>
            <a:r>
              <a:rPr lang="fr-FR" dirty="0">
                <a:solidFill>
                  <a:srgbClr val="FF0000"/>
                </a:solidFill>
                <a:effectLst/>
                <a:latin typeface="Times New Roman" panose="02020603050405020304" pitchFamily="18" charset="0"/>
                <a:ea typeface="Calibri" panose="020F0502020204030204" pitchFamily="34" charset="0"/>
              </a:rPr>
              <a:t>a plongé </a:t>
            </a:r>
            <a:r>
              <a:rPr lang="fr-FR" dirty="0">
                <a:effectLst/>
                <a:latin typeface="Times New Roman" panose="02020603050405020304" pitchFamily="18" charset="0"/>
                <a:ea typeface="Calibri" panose="020F0502020204030204" pitchFamily="34" charset="0"/>
              </a:rPr>
              <a:t>toute habillée</a:t>
            </a:r>
            <a:r>
              <a:rPr lang="fr-FR" sz="1800" dirty="0">
                <a:effectLst/>
                <a:latin typeface="Times New Roman" panose="02020603050405020304" pitchFamily="18" charset="0"/>
                <a:ea typeface="Calibri" panose="020F0502020204030204" pitchFamily="34" charset="0"/>
              </a:rPr>
              <a:t>.</a:t>
            </a:r>
          </a:p>
          <a:p>
            <a:pPr marL="0" indent="0">
              <a:buNone/>
            </a:pPr>
            <a:r>
              <a:rPr lang="fr-FR" sz="2800" dirty="0">
                <a:effectLst/>
                <a:latin typeface="Times New Roman" panose="02020603050405020304" pitchFamily="18" charset="0"/>
                <a:ea typeface="Calibri" panose="020F0502020204030204" pitchFamily="34" charset="0"/>
              </a:rPr>
              <a:t>Dans la vase, ces roseaux </a:t>
            </a:r>
            <a:r>
              <a:rPr lang="fr-FR" sz="2800" dirty="0">
                <a:solidFill>
                  <a:srgbClr val="FF0000"/>
                </a:solidFill>
                <a:effectLst/>
                <a:latin typeface="Times New Roman" panose="02020603050405020304" pitchFamily="18" charset="0"/>
                <a:ea typeface="Calibri" panose="020F0502020204030204" pitchFamily="34" charset="0"/>
              </a:rPr>
              <a:t>plongent</a:t>
            </a:r>
            <a:r>
              <a:rPr lang="fr-FR" sz="2800" dirty="0">
                <a:effectLst/>
                <a:latin typeface="Times New Roman" panose="02020603050405020304" pitchFamily="18" charset="0"/>
                <a:ea typeface="Calibri" panose="020F0502020204030204" pitchFamily="34" charset="0"/>
              </a:rPr>
              <a:t> leurs racines.</a:t>
            </a:r>
          </a:p>
          <a:p>
            <a:pPr marL="0" indent="0">
              <a:buNone/>
            </a:pPr>
            <a:r>
              <a:rPr lang="fr-FR" sz="2800" dirty="0">
                <a:effectLst/>
                <a:latin typeface="Times New Roman" panose="02020603050405020304" pitchFamily="18" charset="0"/>
                <a:ea typeface="Calibri" panose="020F0502020204030204" pitchFamily="34" charset="0"/>
              </a:rPr>
              <a:t>.</a:t>
            </a:r>
          </a:p>
          <a:p>
            <a:pPr marL="0" indent="0">
              <a:buNone/>
            </a:pPr>
            <a:endParaRPr lang="fr-FR" dirty="0"/>
          </a:p>
        </p:txBody>
      </p:sp>
    </p:spTree>
    <p:extLst>
      <p:ext uri="{BB962C8B-B14F-4D97-AF65-F5344CB8AC3E}">
        <p14:creationId xmlns:p14="http://schemas.microsoft.com/office/powerpoint/2010/main" val="3430742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2E5AC3-DAAE-A4C4-0809-762E77572AF4}"/>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7594FFB8-4121-EE1C-4053-CC16344D7FFB}"/>
              </a:ext>
            </a:extLst>
          </p:cNvPr>
          <p:cNvSpPr>
            <a:spLocks noGrp="1"/>
          </p:cNvSpPr>
          <p:nvPr>
            <p:ph idx="1"/>
          </p:nvPr>
        </p:nvSpPr>
        <p:spPr>
          <a:xfrm>
            <a:off x="838200" y="1066800"/>
            <a:ext cx="10515600" cy="5110163"/>
          </a:xfrm>
        </p:spPr>
        <p:txBody>
          <a:bodyPr/>
          <a:lstStyle/>
          <a:p>
            <a:pPr marL="0" indent="0">
              <a:buNone/>
            </a:pPr>
            <a:r>
              <a:rPr lang="fr-FR" sz="2400" dirty="0">
                <a:effectLst/>
                <a:latin typeface="Times New Roman" panose="02020603050405020304" pitchFamily="18" charset="0"/>
                <a:ea typeface="Calibri" panose="020F0502020204030204" pitchFamily="34" charset="0"/>
              </a:rPr>
              <a:t>La maitresse a affiché les dessins des enfants.</a:t>
            </a:r>
          </a:p>
          <a:p>
            <a:pPr marL="0" indent="0">
              <a:buNone/>
            </a:pPr>
            <a:r>
              <a:rPr lang="fr-FR" sz="2400" dirty="0">
                <a:effectLst/>
                <a:latin typeface="Times New Roman" panose="02020603050405020304" pitchFamily="18" charset="0"/>
                <a:ea typeface="Calibri" panose="020F0502020204030204" pitchFamily="34" charset="0"/>
              </a:rPr>
              <a:t>Sonia demande un crayon bleu à sa voisine.</a:t>
            </a:r>
          </a:p>
          <a:p>
            <a:pPr marL="0" indent="0">
              <a:buNone/>
            </a:pPr>
            <a:r>
              <a:rPr lang="fr-FR" sz="2400" dirty="0">
                <a:effectLst/>
                <a:latin typeface="Times New Roman" panose="02020603050405020304" pitchFamily="18" charset="0"/>
                <a:ea typeface="Calibri" panose="020F0502020204030204" pitchFamily="34" charset="0"/>
              </a:rPr>
              <a:t>Timothée parle toujours de son club de foot. </a:t>
            </a:r>
          </a:p>
          <a:p>
            <a:pPr marL="0" indent="0">
              <a:buNone/>
            </a:pPr>
            <a:r>
              <a:rPr lang="fr-FR" sz="2400" dirty="0">
                <a:effectLst/>
                <a:latin typeface="Times New Roman" panose="02020603050405020304" pitchFamily="18" charset="0"/>
                <a:ea typeface="Calibri" panose="020F0502020204030204" pitchFamily="34" charset="0"/>
              </a:rPr>
              <a:t>Le suspect n’a pas avoué le crime. </a:t>
            </a:r>
          </a:p>
          <a:p>
            <a:pPr marL="0" indent="0">
              <a:buNone/>
            </a:pPr>
            <a:r>
              <a:rPr lang="fr-FR" sz="2400" dirty="0">
                <a:effectLst/>
                <a:latin typeface="Times New Roman" panose="02020603050405020304" pitchFamily="18" charset="0"/>
                <a:ea typeface="Calibri" panose="020F0502020204030204" pitchFamily="34" charset="0"/>
              </a:rPr>
              <a:t>Le suspect n’a pas parlé.</a:t>
            </a:r>
          </a:p>
          <a:p>
            <a:pPr marL="0" indent="0">
              <a:buNone/>
            </a:pPr>
            <a:r>
              <a:rPr lang="fr-FR" sz="2400" dirty="0">
                <a:effectLst/>
                <a:latin typeface="Times New Roman" panose="02020603050405020304" pitchFamily="18" charset="0"/>
                <a:ea typeface="Calibri" panose="020F0502020204030204" pitchFamily="34" charset="0"/>
              </a:rPr>
              <a:t>Le suspect Il est resté muet.</a:t>
            </a:r>
          </a:p>
          <a:p>
            <a:pPr marL="0" indent="0">
              <a:buNone/>
            </a:pPr>
            <a:r>
              <a:rPr lang="fr-FR" sz="2400" dirty="0">
                <a:effectLst/>
                <a:latin typeface="Times New Roman" panose="02020603050405020304" pitchFamily="18" charset="0"/>
                <a:ea typeface="Calibri" panose="020F0502020204030204" pitchFamily="34" charset="0"/>
              </a:rPr>
              <a:t>Le vent pousse les nuages vers l’horizon.</a:t>
            </a:r>
          </a:p>
          <a:p>
            <a:pPr marL="0" indent="0">
              <a:buNone/>
            </a:pPr>
            <a:r>
              <a:rPr lang="fr-FR" sz="2400" dirty="0">
                <a:effectLst/>
                <a:latin typeface="Times New Roman" panose="02020603050405020304" pitchFamily="18" charset="0"/>
                <a:ea typeface="Calibri" panose="020F0502020204030204" pitchFamily="34" charset="0"/>
              </a:rPr>
              <a:t>As-tu fini ton travail ?</a:t>
            </a:r>
          </a:p>
          <a:p>
            <a:pPr marL="0" indent="0" algn="just">
              <a:buNone/>
            </a:pPr>
            <a:r>
              <a:rPr lang="fr-FR" sz="2400" dirty="0">
                <a:effectLst/>
                <a:latin typeface="Times New Roman" panose="02020603050405020304" pitchFamily="18" charset="0"/>
                <a:ea typeface="Calibri" panose="020F0502020204030204" pitchFamily="34" charset="0"/>
              </a:rPr>
              <a:t>On jouera le match contre l’équipe des sixièmes.</a:t>
            </a:r>
          </a:p>
          <a:p>
            <a:pPr marL="0" indent="0" algn="just">
              <a:buNone/>
            </a:pPr>
            <a:r>
              <a:rPr lang="fr-FR" sz="2400" dirty="0">
                <a:solidFill>
                  <a:srgbClr val="000000"/>
                </a:solidFill>
                <a:effectLst/>
                <a:latin typeface="Times New Roman" panose="02020603050405020304" pitchFamily="18" charset="0"/>
                <a:ea typeface="Calibri" panose="020F0502020204030204" pitchFamily="34" charset="0"/>
              </a:rPr>
              <a:t>L’âne galope jusqu’au bord du pré.</a:t>
            </a:r>
            <a:endParaRPr lang="fr-FR" sz="2400" dirty="0">
              <a:effectLst/>
              <a:latin typeface="Times New Roman" panose="02020603050405020304" pitchFamily="18" charset="0"/>
              <a:ea typeface="Calibri" panose="020F0502020204030204" pitchFamily="34" charset="0"/>
            </a:endParaRPr>
          </a:p>
          <a:p>
            <a:pPr marL="0" indent="0">
              <a:buNone/>
            </a:pPr>
            <a:endParaRPr lang="fr-FR" dirty="0"/>
          </a:p>
        </p:txBody>
      </p:sp>
    </p:spTree>
    <p:extLst>
      <p:ext uri="{BB962C8B-B14F-4D97-AF65-F5344CB8AC3E}">
        <p14:creationId xmlns:p14="http://schemas.microsoft.com/office/powerpoint/2010/main" val="1883597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1BDF8-5AC1-E80C-5F33-32A175BF1B6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1EA42AA-F75F-A336-29FF-3E8D0DC4B7C8}"/>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D1990316-CC96-2BD7-09D0-2F480D57DA1D}"/>
              </a:ext>
            </a:extLst>
          </p:cNvPr>
          <p:cNvSpPr>
            <a:spLocks noGrp="1"/>
          </p:cNvSpPr>
          <p:nvPr>
            <p:ph idx="1"/>
          </p:nvPr>
        </p:nvSpPr>
        <p:spPr>
          <a:xfrm>
            <a:off x="838200" y="1066800"/>
            <a:ext cx="10744200" cy="5110163"/>
          </a:xfrm>
        </p:spPr>
        <p:txBody>
          <a:bodyPr/>
          <a:lstStyle/>
          <a:p>
            <a:pPr marL="0" indent="0">
              <a:buNone/>
            </a:pPr>
            <a:r>
              <a:rPr lang="fr-FR" sz="2400" dirty="0">
                <a:effectLst/>
                <a:latin typeface="Times New Roman" panose="02020603050405020304" pitchFamily="18" charset="0"/>
                <a:ea typeface="Calibri" panose="020F0502020204030204" pitchFamily="34" charset="0"/>
              </a:rPr>
              <a:t>La maitresse a affiché les dessins des enfants.	</a:t>
            </a:r>
            <a:endParaRPr lang="fr-FR" dirty="0"/>
          </a:p>
        </p:txBody>
      </p:sp>
    </p:spTree>
    <p:extLst>
      <p:ext uri="{BB962C8B-B14F-4D97-AF65-F5344CB8AC3E}">
        <p14:creationId xmlns:p14="http://schemas.microsoft.com/office/powerpoint/2010/main" val="6995729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7BBCD-1475-AF8A-2EBD-01F3E2E941A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98E6AC8-5732-CA9C-D70C-CAB03F48C4D3}"/>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D8E1957D-89BF-7AF3-A4D2-473F48167054}"/>
              </a:ext>
            </a:extLst>
          </p:cNvPr>
          <p:cNvSpPr>
            <a:spLocks noGrp="1"/>
          </p:cNvSpPr>
          <p:nvPr>
            <p:ph idx="1"/>
          </p:nvPr>
        </p:nvSpPr>
        <p:spPr>
          <a:xfrm>
            <a:off x="838200" y="1066800"/>
            <a:ext cx="10744200" cy="5110163"/>
          </a:xfrm>
        </p:spPr>
        <p:txBody>
          <a:bodyPr/>
          <a:lstStyle/>
          <a:p>
            <a:pPr marL="0" indent="0">
              <a:buNone/>
            </a:pPr>
            <a:r>
              <a:rPr lang="fr-FR" sz="2400" dirty="0">
                <a:solidFill>
                  <a:srgbClr val="00B050"/>
                </a:solidFill>
                <a:effectLst/>
                <a:latin typeface="Times New Roman" panose="02020603050405020304" pitchFamily="18" charset="0"/>
                <a:ea typeface="Calibri" panose="020F0502020204030204" pitchFamily="34" charset="0"/>
              </a:rPr>
              <a:t>La maitresse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a affiché les dessins des enfants</a:t>
            </a:r>
            <a:r>
              <a:rPr lang="fr-FR" sz="2400" dirty="0">
                <a:effectLst/>
                <a:latin typeface="Times New Roman" panose="02020603050405020304" pitchFamily="18" charset="0"/>
                <a:ea typeface="Calibri" panose="020F0502020204030204" pitchFamily="34" charset="0"/>
              </a:rPr>
              <a:t>.	afficher qqch</a:t>
            </a:r>
          </a:p>
          <a:p>
            <a:pPr marL="0" indent="0">
              <a:buNone/>
            </a:pPr>
            <a:r>
              <a:rPr lang="fr-FR" sz="2400" dirty="0">
                <a:effectLst/>
                <a:latin typeface="Times New Roman" panose="02020603050405020304" pitchFamily="18" charset="0"/>
                <a:ea typeface="Calibri" panose="020F0502020204030204" pitchFamily="34" charset="0"/>
              </a:rPr>
              <a:t>Sonia demande un crayon bleu à sa voisine.</a:t>
            </a:r>
            <a:endParaRPr lang="fr-FR" dirty="0"/>
          </a:p>
        </p:txBody>
      </p:sp>
    </p:spTree>
    <p:extLst>
      <p:ext uri="{BB962C8B-B14F-4D97-AF65-F5344CB8AC3E}">
        <p14:creationId xmlns:p14="http://schemas.microsoft.com/office/powerpoint/2010/main" val="3607017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B40AF-B052-4D7D-8785-DCFC0931DC2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11CC6A5-5950-D2FE-608F-6C38E8ADC630}"/>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BC3FE5BF-05DC-2CA9-7C8C-45E58CB4D42B}"/>
              </a:ext>
            </a:extLst>
          </p:cNvPr>
          <p:cNvSpPr>
            <a:spLocks noGrp="1"/>
          </p:cNvSpPr>
          <p:nvPr>
            <p:ph idx="1"/>
          </p:nvPr>
        </p:nvSpPr>
        <p:spPr>
          <a:xfrm>
            <a:off x="838200" y="1066800"/>
            <a:ext cx="10744200" cy="5110163"/>
          </a:xfrm>
        </p:spPr>
        <p:txBody>
          <a:bodyPr/>
          <a:lstStyle/>
          <a:p>
            <a:pPr marL="0" indent="0">
              <a:buNone/>
            </a:pPr>
            <a:r>
              <a:rPr lang="fr-FR" sz="2400" dirty="0">
                <a:solidFill>
                  <a:srgbClr val="00B050"/>
                </a:solidFill>
                <a:effectLst/>
                <a:latin typeface="Times New Roman" panose="02020603050405020304" pitchFamily="18" charset="0"/>
                <a:ea typeface="Calibri" panose="020F0502020204030204" pitchFamily="34" charset="0"/>
              </a:rPr>
              <a:t>La maitresse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a affiché les dessins des enfants</a:t>
            </a:r>
            <a:r>
              <a:rPr lang="fr-FR" sz="2400" dirty="0">
                <a:effectLst/>
                <a:latin typeface="Times New Roman" panose="02020603050405020304" pitchFamily="18" charset="0"/>
                <a:ea typeface="Calibri" panose="020F0502020204030204" pitchFamily="34" charset="0"/>
              </a:rPr>
              <a:t>.	afficher qqch</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Sonia</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demande un crayon bleu à sa voisine</a:t>
            </a:r>
            <a:r>
              <a:rPr lang="fr-FR" sz="2400" dirty="0">
                <a:effectLst/>
                <a:latin typeface="Times New Roman" panose="02020603050405020304" pitchFamily="18" charset="0"/>
                <a:ea typeface="Calibri" panose="020F0502020204030204" pitchFamily="34" charset="0"/>
              </a:rPr>
              <a:t>.	demander qqch </a:t>
            </a:r>
            <a:r>
              <a:rPr lang="fr-FR" sz="2400" dirty="0">
                <a:solidFill>
                  <a:srgbClr val="00B0F0"/>
                </a:solidFill>
                <a:effectLst/>
                <a:latin typeface="Times New Roman" panose="02020603050405020304" pitchFamily="18" charset="0"/>
                <a:ea typeface="Calibri" panose="020F0502020204030204" pitchFamily="34" charset="0"/>
              </a:rPr>
              <a:t>à</a:t>
            </a:r>
            <a:r>
              <a:rPr lang="fr-FR" sz="2400" dirty="0">
                <a:effectLst/>
                <a:latin typeface="Times New Roman" panose="02020603050405020304" pitchFamily="18" charset="0"/>
                <a:ea typeface="Calibri" panose="020F0502020204030204" pitchFamily="34" charset="0"/>
              </a:rPr>
              <a:t> qqn</a:t>
            </a:r>
          </a:p>
          <a:p>
            <a:pPr marL="0" indent="0">
              <a:buNone/>
            </a:pPr>
            <a:r>
              <a:rPr lang="fr-FR" sz="2400" dirty="0">
                <a:effectLst/>
                <a:latin typeface="Times New Roman" panose="02020603050405020304" pitchFamily="18" charset="0"/>
                <a:ea typeface="Calibri" panose="020F0502020204030204" pitchFamily="34" charset="0"/>
              </a:rPr>
              <a:t>Timothée parle toujours de son club de foot. </a:t>
            </a:r>
            <a:endParaRPr lang="fr-FR" dirty="0"/>
          </a:p>
        </p:txBody>
      </p:sp>
    </p:spTree>
    <p:extLst>
      <p:ext uri="{BB962C8B-B14F-4D97-AF65-F5344CB8AC3E}">
        <p14:creationId xmlns:p14="http://schemas.microsoft.com/office/powerpoint/2010/main" val="15152762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828EC-BA3F-A54F-E065-58FB229B19D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23E3F42-8F0F-4FD3-58FE-4D6774F2633E}"/>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18F58070-D17F-887E-754F-738FAF15F98D}"/>
              </a:ext>
            </a:extLst>
          </p:cNvPr>
          <p:cNvSpPr>
            <a:spLocks noGrp="1"/>
          </p:cNvSpPr>
          <p:nvPr>
            <p:ph idx="1"/>
          </p:nvPr>
        </p:nvSpPr>
        <p:spPr>
          <a:xfrm>
            <a:off x="838200" y="1066800"/>
            <a:ext cx="10744200" cy="5110163"/>
          </a:xfrm>
        </p:spPr>
        <p:txBody>
          <a:bodyPr/>
          <a:lstStyle/>
          <a:p>
            <a:pPr marL="0" indent="0">
              <a:buNone/>
            </a:pPr>
            <a:r>
              <a:rPr lang="fr-FR" sz="2400" dirty="0">
                <a:solidFill>
                  <a:srgbClr val="00B050"/>
                </a:solidFill>
                <a:effectLst/>
                <a:latin typeface="Times New Roman" panose="02020603050405020304" pitchFamily="18" charset="0"/>
                <a:ea typeface="Calibri" panose="020F0502020204030204" pitchFamily="34" charset="0"/>
              </a:rPr>
              <a:t>La maitresse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a affiché les dessins des enfants</a:t>
            </a:r>
            <a:r>
              <a:rPr lang="fr-FR" sz="2400" dirty="0">
                <a:effectLst/>
                <a:latin typeface="Times New Roman" panose="02020603050405020304" pitchFamily="18" charset="0"/>
                <a:ea typeface="Calibri" panose="020F0502020204030204" pitchFamily="34" charset="0"/>
              </a:rPr>
              <a:t>.	afficher qqch</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Sonia</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demande un crayon bleu à sa voisine</a:t>
            </a:r>
            <a:r>
              <a:rPr lang="fr-FR" sz="2400" dirty="0">
                <a:effectLst/>
                <a:latin typeface="Times New Roman" panose="02020603050405020304" pitchFamily="18" charset="0"/>
                <a:ea typeface="Calibri" panose="020F0502020204030204" pitchFamily="34" charset="0"/>
              </a:rPr>
              <a:t>.	demander qqch </a:t>
            </a:r>
            <a:r>
              <a:rPr lang="fr-FR" sz="2400" dirty="0">
                <a:solidFill>
                  <a:srgbClr val="00B0F0"/>
                </a:solidFill>
                <a:effectLst/>
                <a:latin typeface="Times New Roman" panose="02020603050405020304" pitchFamily="18" charset="0"/>
                <a:ea typeface="Calibri" panose="020F0502020204030204" pitchFamily="34" charset="0"/>
              </a:rPr>
              <a:t>à</a:t>
            </a:r>
            <a:r>
              <a:rPr lang="fr-FR" sz="2400" dirty="0">
                <a:effectLst/>
                <a:latin typeface="Times New Roman" panose="02020603050405020304" pitchFamily="18" charset="0"/>
                <a:ea typeface="Calibri" panose="020F0502020204030204" pitchFamily="34" charset="0"/>
              </a:rPr>
              <a:t> qqn</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Timothée</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parle</a:t>
            </a:r>
            <a:r>
              <a:rPr lang="fr-FR" sz="2400" dirty="0">
                <a:effectLst/>
                <a:latin typeface="Times New Roman" panose="02020603050405020304" pitchFamily="18" charset="0"/>
                <a:ea typeface="Calibri" panose="020F0502020204030204" pitchFamily="34" charset="0"/>
              </a:rPr>
              <a:t> // </a:t>
            </a:r>
            <a:r>
              <a:rPr lang="fr-FR" sz="2400" dirty="0">
                <a:solidFill>
                  <a:schemeClr val="accent4"/>
                </a:solidFill>
                <a:effectLst/>
                <a:latin typeface="Times New Roman" panose="02020603050405020304" pitchFamily="18" charset="0"/>
                <a:ea typeface="Calibri" panose="020F0502020204030204" pitchFamily="34" charset="0"/>
              </a:rPr>
              <a:t>toujours</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de son club de foot</a:t>
            </a:r>
            <a:r>
              <a:rPr lang="fr-FR" sz="2400" dirty="0">
                <a:effectLst/>
                <a:latin typeface="Times New Roman" panose="02020603050405020304" pitchFamily="18" charset="0"/>
                <a:ea typeface="Calibri" panose="020F0502020204030204" pitchFamily="34" charset="0"/>
              </a:rPr>
              <a:t>. 	parler </a:t>
            </a:r>
            <a:r>
              <a:rPr lang="fr-FR" sz="2400" dirty="0">
                <a:solidFill>
                  <a:srgbClr val="00B0F0"/>
                </a:solidFill>
                <a:effectLst/>
                <a:latin typeface="Times New Roman" panose="02020603050405020304" pitchFamily="18" charset="0"/>
                <a:ea typeface="Calibri" panose="020F0502020204030204" pitchFamily="34" charset="0"/>
              </a:rPr>
              <a:t>de</a:t>
            </a:r>
            <a:r>
              <a:rPr lang="fr-FR" sz="2400" dirty="0">
                <a:effectLst/>
                <a:latin typeface="Times New Roman" panose="02020603050405020304" pitchFamily="18" charset="0"/>
                <a:ea typeface="Calibri" panose="020F0502020204030204" pitchFamily="34" charset="0"/>
              </a:rPr>
              <a:t> qqch</a:t>
            </a:r>
          </a:p>
          <a:p>
            <a:pPr marL="0" indent="0">
              <a:buNone/>
            </a:pPr>
            <a:r>
              <a:rPr lang="fr-FR" sz="2400" dirty="0">
                <a:effectLst/>
                <a:latin typeface="Times New Roman" panose="02020603050405020304" pitchFamily="18" charset="0"/>
                <a:ea typeface="Calibri" panose="020F0502020204030204" pitchFamily="34" charset="0"/>
              </a:rPr>
              <a:t>Le suspect n’a pas avoué le crime. </a:t>
            </a:r>
            <a:endParaRPr lang="fr-FR" dirty="0"/>
          </a:p>
        </p:txBody>
      </p:sp>
    </p:spTree>
    <p:extLst>
      <p:ext uri="{BB962C8B-B14F-4D97-AF65-F5344CB8AC3E}">
        <p14:creationId xmlns:p14="http://schemas.microsoft.com/office/powerpoint/2010/main" val="3614893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EF7AF-5D9D-FD61-33C9-708BFAD037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D2138FC-8365-9BAF-AC8B-E6A52966CC37}"/>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AE2C2C23-7B14-CDFE-9655-42F3ED255916}"/>
              </a:ext>
            </a:extLst>
          </p:cNvPr>
          <p:cNvSpPr>
            <a:spLocks noGrp="1"/>
          </p:cNvSpPr>
          <p:nvPr>
            <p:ph idx="1"/>
          </p:nvPr>
        </p:nvSpPr>
        <p:spPr>
          <a:xfrm>
            <a:off x="838200" y="1066800"/>
            <a:ext cx="10744200" cy="5110163"/>
          </a:xfrm>
        </p:spPr>
        <p:txBody>
          <a:bodyPr/>
          <a:lstStyle/>
          <a:p>
            <a:pPr marL="0" indent="0">
              <a:buNone/>
            </a:pPr>
            <a:r>
              <a:rPr lang="fr-FR" sz="2400" dirty="0">
                <a:solidFill>
                  <a:srgbClr val="00B050"/>
                </a:solidFill>
                <a:effectLst/>
                <a:latin typeface="Times New Roman" panose="02020603050405020304" pitchFamily="18" charset="0"/>
                <a:ea typeface="Calibri" panose="020F0502020204030204" pitchFamily="34" charset="0"/>
              </a:rPr>
              <a:t>La maitresse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a affiché les dessins des enfants</a:t>
            </a:r>
            <a:r>
              <a:rPr lang="fr-FR" sz="2400" dirty="0">
                <a:effectLst/>
                <a:latin typeface="Times New Roman" panose="02020603050405020304" pitchFamily="18" charset="0"/>
                <a:ea typeface="Calibri" panose="020F0502020204030204" pitchFamily="34" charset="0"/>
              </a:rPr>
              <a:t>.	afficher qqch</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Sonia</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demande un crayon bleu à sa voisine</a:t>
            </a:r>
            <a:r>
              <a:rPr lang="fr-FR" sz="2400" dirty="0">
                <a:effectLst/>
                <a:latin typeface="Times New Roman" panose="02020603050405020304" pitchFamily="18" charset="0"/>
                <a:ea typeface="Calibri" panose="020F0502020204030204" pitchFamily="34" charset="0"/>
              </a:rPr>
              <a:t>.	demander qqch </a:t>
            </a:r>
            <a:r>
              <a:rPr lang="fr-FR" sz="2400" dirty="0">
                <a:solidFill>
                  <a:srgbClr val="00B0F0"/>
                </a:solidFill>
                <a:effectLst/>
                <a:latin typeface="Times New Roman" panose="02020603050405020304" pitchFamily="18" charset="0"/>
                <a:ea typeface="Calibri" panose="020F0502020204030204" pitchFamily="34" charset="0"/>
              </a:rPr>
              <a:t>à</a:t>
            </a:r>
            <a:r>
              <a:rPr lang="fr-FR" sz="2400" dirty="0">
                <a:effectLst/>
                <a:latin typeface="Times New Roman" panose="02020603050405020304" pitchFamily="18" charset="0"/>
                <a:ea typeface="Calibri" panose="020F0502020204030204" pitchFamily="34" charset="0"/>
              </a:rPr>
              <a:t> qqn</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Timothée</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parle</a:t>
            </a:r>
            <a:r>
              <a:rPr lang="fr-FR" sz="2400" dirty="0">
                <a:effectLst/>
                <a:latin typeface="Times New Roman" panose="02020603050405020304" pitchFamily="18" charset="0"/>
                <a:ea typeface="Calibri" panose="020F0502020204030204" pitchFamily="34" charset="0"/>
              </a:rPr>
              <a:t> // </a:t>
            </a:r>
            <a:r>
              <a:rPr lang="fr-FR" sz="2400" dirty="0">
                <a:solidFill>
                  <a:schemeClr val="accent4"/>
                </a:solidFill>
                <a:effectLst/>
                <a:latin typeface="Times New Roman" panose="02020603050405020304" pitchFamily="18" charset="0"/>
                <a:ea typeface="Calibri" panose="020F0502020204030204" pitchFamily="34" charset="0"/>
              </a:rPr>
              <a:t>toujours</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de son club de foot</a:t>
            </a:r>
            <a:r>
              <a:rPr lang="fr-FR" sz="2400" dirty="0">
                <a:effectLst/>
                <a:latin typeface="Times New Roman" panose="02020603050405020304" pitchFamily="18" charset="0"/>
                <a:ea typeface="Calibri" panose="020F0502020204030204" pitchFamily="34" charset="0"/>
              </a:rPr>
              <a:t>. 	parler </a:t>
            </a:r>
            <a:r>
              <a:rPr lang="fr-FR" sz="2400" dirty="0">
                <a:solidFill>
                  <a:srgbClr val="00B0F0"/>
                </a:solidFill>
                <a:effectLst/>
                <a:latin typeface="Times New Roman" panose="02020603050405020304" pitchFamily="18" charset="0"/>
                <a:ea typeface="Calibri" panose="020F0502020204030204" pitchFamily="34" charset="0"/>
              </a:rPr>
              <a:t>de</a:t>
            </a:r>
            <a:r>
              <a:rPr lang="fr-FR" sz="2400" dirty="0">
                <a:effectLst/>
                <a:latin typeface="Times New Roman" panose="02020603050405020304" pitchFamily="18" charset="0"/>
                <a:ea typeface="Calibri" panose="020F0502020204030204" pitchFamily="34" charset="0"/>
              </a:rPr>
              <a:t> qqch</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Le suspect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n’a pas avoué le crime</a:t>
            </a:r>
            <a:r>
              <a:rPr lang="fr-FR" sz="2400" dirty="0">
                <a:effectLst/>
                <a:latin typeface="Times New Roman" panose="02020603050405020304" pitchFamily="18" charset="0"/>
                <a:ea typeface="Calibri" panose="020F0502020204030204" pitchFamily="34" charset="0"/>
              </a:rPr>
              <a:t>. 			avouer qqch</a:t>
            </a:r>
          </a:p>
          <a:p>
            <a:pPr marL="0" indent="0">
              <a:buNone/>
            </a:pPr>
            <a:r>
              <a:rPr lang="fr-FR" sz="2400" dirty="0">
                <a:effectLst/>
                <a:latin typeface="Times New Roman" panose="02020603050405020304" pitchFamily="18" charset="0"/>
                <a:ea typeface="Calibri" panose="020F0502020204030204" pitchFamily="34" charset="0"/>
              </a:rPr>
              <a:t>Le</a:t>
            </a:r>
            <a:r>
              <a:rPr lang="fr-FR" sz="2400" dirty="0">
                <a:solidFill>
                  <a:srgbClr val="00B050"/>
                </a:solidFill>
                <a:effectLst/>
                <a:latin typeface="Times New Roman" panose="02020603050405020304" pitchFamily="18" charset="0"/>
                <a:ea typeface="Calibri" panose="020F0502020204030204" pitchFamily="34" charset="0"/>
              </a:rPr>
              <a:t> </a:t>
            </a:r>
            <a:r>
              <a:rPr lang="fr-FR" sz="2400" dirty="0">
                <a:effectLst/>
                <a:latin typeface="Times New Roman" panose="02020603050405020304" pitchFamily="18" charset="0"/>
                <a:ea typeface="Calibri" panose="020F0502020204030204" pitchFamily="34" charset="0"/>
              </a:rPr>
              <a:t>suspect n’a pas parlé.					</a:t>
            </a:r>
            <a:endParaRPr lang="fr-FR" dirty="0"/>
          </a:p>
        </p:txBody>
      </p:sp>
    </p:spTree>
    <p:extLst>
      <p:ext uri="{BB962C8B-B14F-4D97-AF65-F5344CB8AC3E}">
        <p14:creationId xmlns:p14="http://schemas.microsoft.com/office/powerpoint/2010/main" val="1092449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2E835-58EE-17AB-B481-95A4CE0008A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7276A35-2C1F-40CF-0FAB-7CCD23EB9130}"/>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9E7C0C7-91AE-6BE2-B0DA-0C48834E1916}"/>
              </a:ext>
            </a:extLst>
          </p:cNvPr>
          <p:cNvSpPr>
            <a:spLocks noGrp="1"/>
          </p:cNvSpPr>
          <p:nvPr>
            <p:ph idx="1"/>
          </p:nvPr>
        </p:nvSpPr>
        <p:spPr>
          <a:xfrm>
            <a:off x="838200" y="1066800"/>
            <a:ext cx="10744200" cy="5110163"/>
          </a:xfrm>
        </p:spPr>
        <p:txBody>
          <a:bodyPr/>
          <a:lstStyle/>
          <a:p>
            <a:pPr marL="0" indent="0">
              <a:buNone/>
            </a:pPr>
            <a:r>
              <a:rPr lang="fr-FR" sz="2400" dirty="0">
                <a:solidFill>
                  <a:srgbClr val="00B050"/>
                </a:solidFill>
                <a:effectLst/>
                <a:latin typeface="Times New Roman" panose="02020603050405020304" pitchFamily="18" charset="0"/>
                <a:ea typeface="Calibri" panose="020F0502020204030204" pitchFamily="34" charset="0"/>
              </a:rPr>
              <a:t>La maitresse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a affiché les dessins des enfants</a:t>
            </a:r>
            <a:r>
              <a:rPr lang="fr-FR" sz="2400" dirty="0">
                <a:effectLst/>
                <a:latin typeface="Times New Roman" panose="02020603050405020304" pitchFamily="18" charset="0"/>
                <a:ea typeface="Calibri" panose="020F0502020204030204" pitchFamily="34" charset="0"/>
              </a:rPr>
              <a:t>.	afficher qqch</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Sonia</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demande un crayon bleu à sa voisine</a:t>
            </a:r>
            <a:r>
              <a:rPr lang="fr-FR" sz="2400" dirty="0">
                <a:effectLst/>
                <a:latin typeface="Times New Roman" panose="02020603050405020304" pitchFamily="18" charset="0"/>
                <a:ea typeface="Calibri" panose="020F0502020204030204" pitchFamily="34" charset="0"/>
              </a:rPr>
              <a:t>.	demander qqch </a:t>
            </a:r>
            <a:r>
              <a:rPr lang="fr-FR" sz="2400" dirty="0">
                <a:solidFill>
                  <a:srgbClr val="00B0F0"/>
                </a:solidFill>
                <a:effectLst/>
                <a:latin typeface="Times New Roman" panose="02020603050405020304" pitchFamily="18" charset="0"/>
                <a:ea typeface="Calibri" panose="020F0502020204030204" pitchFamily="34" charset="0"/>
              </a:rPr>
              <a:t>à</a:t>
            </a:r>
            <a:r>
              <a:rPr lang="fr-FR" sz="2400" dirty="0">
                <a:effectLst/>
                <a:latin typeface="Times New Roman" panose="02020603050405020304" pitchFamily="18" charset="0"/>
                <a:ea typeface="Calibri" panose="020F0502020204030204" pitchFamily="34" charset="0"/>
              </a:rPr>
              <a:t> qqn</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Timothée</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parle</a:t>
            </a:r>
            <a:r>
              <a:rPr lang="fr-FR" sz="2400" dirty="0">
                <a:effectLst/>
                <a:latin typeface="Times New Roman" panose="02020603050405020304" pitchFamily="18" charset="0"/>
                <a:ea typeface="Calibri" panose="020F0502020204030204" pitchFamily="34" charset="0"/>
              </a:rPr>
              <a:t> // </a:t>
            </a:r>
            <a:r>
              <a:rPr lang="fr-FR" sz="2400" dirty="0">
                <a:solidFill>
                  <a:schemeClr val="accent4"/>
                </a:solidFill>
                <a:effectLst/>
                <a:latin typeface="Times New Roman" panose="02020603050405020304" pitchFamily="18" charset="0"/>
                <a:ea typeface="Calibri" panose="020F0502020204030204" pitchFamily="34" charset="0"/>
              </a:rPr>
              <a:t>toujours</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de son club de foot</a:t>
            </a:r>
            <a:r>
              <a:rPr lang="fr-FR" sz="2400" dirty="0">
                <a:effectLst/>
                <a:latin typeface="Times New Roman" panose="02020603050405020304" pitchFamily="18" charset="0"/>
                <a:ea typeface="Calibri" panose="020F0502020204030204" pitchFamily="34" charset="0"/>
              </a:rPr>
              <a:t>. 	parler </a:t>
            </a:r>
            <a:r>
              <a:rPr lang="fr-FR" sz="2400" dirty="0">
                <a:solidFill>
                  <a:srgbClr val="00B0F0"/>
                </a:solidFill>
                <a:effectLst/>
                <a:latin typeface="Times New Roman" panose="02020603050405020304" pitchFamily="18" charset="0"/>
                <a:ea typeface="Calibri" panose="020F0502020204030204" pitchFamily="34" charset="0"/>
              </a:rPr>
              <a:t>de</a:t>
            </a:r>
            <a:r>
              <a:rPr lang="fr-FR" sz="2400" dirty="0">
                <a:effectLst/>
                <a:latin typeface="Times New Roman" panose="02020603050405020304" pitchFamily="18" charset="0"/>
                <a:ea typeface="Calibri" panose="020F0502020204030204" pitchFamily="34" charset="0"/>
              </a:rPr>
              <a:t> qqch</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Le suspect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n’a pas avoué le crime</a:t>
            </a:r>
            <a:r>
              <a:rPr lang="fr-FR" sz="2400" dirty="0">
                <a:effectLst/>
                <a:latin typeface="Times New Roman" panose="02020603050405020304" pitchFamily="18" charset="0"/>
                <a:ea typeface="Calibri" panose="020F0502020204030204" pitchFamily="34" charset="0"/>
              </a:rPr>
              <a:t>. 			avouer qqch</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Le suspect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n’a pas parlé</a:t>
            </a:r>
            <a:r>
              <a:rPr lang="fr-FR" sz="2400" dirty="0">
                <a:effectLst/>
                <a:latin typeface="Times New Roman" panose="02020603050405020304" pitchFamily="18" charset="0"/>
                <a:ea typeface="Calibri" panose="020F0502020204030204" pitchFamily="34" charset="0"/>
              </a:rPr>
              <a:t>.				parler</a:t>
            </a:r>
          </a:p>
          <a:p>
            <a:pPr marL="0" indent="0">
              <a:buNone/>
            </a:pPr>
            <a:r>
              <a:rPr lang="fr-FR" sz="2400" dirty="0">
                <a:effectLst/>
                <a:latin typeface="Times New Roman" panose="02020603050405020304" pitchFamily="18" charset="0"/>
                <a:ea typeface="Calibri" panose="020F0502020204030204" pitchFamily="34" charset="0"/>
              </a:rPr>
              <a:t>Le suspect est resté muet.		</a:t>
            </a:r>
            <a:endParaRPr lang="fr-FR" dirty="0"/>
          </a:p>
        </p:txBody>
      </p:sp>
    </p:spTree>
    <p:extLst>
      <p:ext uri="{BB962C8B-B14F-4D97-AF65-F5344CB8AC3E}">
        <p14:creationId xmlns:p14="http://schemas.microsoft.com/office/powerpoint/2010/main" val="20667436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8039A-6377-2226-FCB1-DD7920CD699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B8193A4-22E7-F7FA-776A-574F4984934B}"/>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79AEC5F8-0BCF-F0F8-A5DF-C7B2A43F17CB}"/>
              </a:ext>
            </a:extLst>
          </p:cNvPr>
          <p:cNvSpPr>
            <a:spLocks noGrp="1"/>
          </p:cNvSpPr>
          <p:nvPr>
            <p:ph idx="1"/>
          </p:nvPr>
        </p:nvSpPr>
        <p:spPr>
          <a:xfrm>
            <a:off x="838200" y="1066800"/>
            <a:ext cx="10744200" cy="5110163"/>
          </a:xfrm>
        </p:spPr>
        <p:txBody>
          <a:bodyPr/>
          <a:lstStyle/>
          <a:p>
            <a:pPr marL="0" indent="0">
              <a:buNone/>
            </a:pPr>
            <a:r>
              <a:rPr lang="fr-FR" sz="2400" dirty="0">
                <a:solidFill>
                  <a:srgbClr val="00B050"/>
                </a:solidFill>
                <a:effectLst/>
                <a:latin typeface="Times New Roman" panose="02020603050405020304" pitchFamily="18" charset="0"/>
                <a:ea typeface="Calibri" panose="020F0502020204030204" pitchFamily="34" charset="0"/>
              </a:rPr>
              <a:t>La maitresse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a affiché les dessins des enfants</a:t>
            </a:r>
            <a:r>
              <a:rPr lang="fr-FR" sz="2400" dirty="0">
                <a:effectLst/>
                <a:latin typeface="Times New Roman" panose="02020603050405020304" pitchFamily="18" charset="0"/>
                <a:ea typeface="Calibri" panose="020F0502020204030204" pitchFamily="34" charset="0"/>
              </a:rPr>
              <a:t>.	afficher qqch</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Sonia</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demande un crayon bleu à sa voisine</a:t>
            </a:r>
            <a:r>
              <a:rPr lang="fr-FR" sz="2400" dirty="0">
                <a:effectLst/>
                <a:latin typeface="Times New Roman" panose="02020603050405020304" pitchFamily="18" charset="0"/>
                <a:ea typeface="Calibri" panose="020F0502020204030204" pitchFamily="34" charset="0"/>
              </a:rPr>
              <a:t>.	demander qqch </a:t>
            </a:r>
            <a:r>
              <a:rPr lang="fr-FR" sz="2400" dirty="0">
                <a:solidFill>
                  <a:srgbClr val="00B0F0"/>
                </a:solidFill>
                <a:effectLst/>
                <a:latin typeface="Times New Roman" panose="02020603050405020304" pitchFamily="18" charset="0"/>
                <a:ea typeface="Calibri" panose="020F0502020204030204" pitchFamily="34" charset="0"/>
              </a:rPr>
              <a:t>à</a:t>
            </a:r>
            <a:r>
              <a:rPr lang="fr-FR" sz="2400" dirty="0">
                <a:effectLst/>
                <a:latin typeface="Times New Roman" panose="02020603050405020304" pitchFamily="18" charset="0"/>
                <a:ea typeface="Calibri" panose="020F0502020204030204" pitchFamily="34" charset="0"/>
              </a:rPr>
              <a:t> qqn</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Timothée</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parle</a:t>
            </a:r>
            <a:r>
              <a:rPr lang="fr-FR" sz="2400" dirty="0">
                <a:effectLst/>
                <a:latin typeface="Times New Roman" panose="02020603050405020304" pitchFamily="18" charset="0"/>
                <a:ea typeface="Calibri" panose="020F0502020204030204" pitchFamily="34" charset="0"/>
              </a:rPr>
              <a:t> // </a:t>
            </a:r>
            <a:r>
              <a:rPr lang="fr-FR" sz="2400" dirty="0">
                <a:solidFill>
                  <a:schemeClr val="accent4"/>
                </a:solidFill>
                <a:effectLst/>
                <a:latin typeface="Times New Roman" panose="02020603050405020304" pitchFamily="18" charset="0"/>
                <a:ea typeface="Calibri" panose="020F0502020204030204" pitchFamily="34" charset="0"/>
              </a:rPr>
              <a:t>toujours</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de son club de foot</a:t>
            </a:r>
            <a:r>
              <a:rPr lang="fr-FR" sz="2400" dirty="0">
                <a:effectLst/>
                <a:latin typeface="Times New Roman" panose="02020603050405020304" pitchFamily="18" charset="0"/>
                <a:ea typeface="Calibri" panose="020F0502020204030204" pitchFamily="34" charset="0"/>
              </a:rPr>
              <a:t>. 	parler </a:t>
            </a:r>
            <a:r>
              <a:rPr lang="fr-FR" sz="2400" dirty="0">
                <a:solidFill>
                  <a:srgbClr val="00B0F0"/>
                </a:solidFill>
                <a:effectLst/>
                <a:latin typeface="Times New Roman" panose="02020603050405020304" pitchFamily="18" charset="0"/>
                <a:ea typeface="Calibri" panose="020F0502020204030204" pitchFamily="34" charset="0"/>
              </a:rPr>
              <a:t>de</a:t>
            </a:r>
            <a:r>
              <a:rPr lang="fr-FR" sz="2400" dirty="0">
                <a:effectLst/>
                <a:latin typeface="Times New Roman" panose="02020603050405020304" pitchFamily="18" charset="0"/>
                <a:ea typeface="Calibri" panose="020F0502020204030204" pitchFamily="34" charset="0"/>
              </a:rPr>
              <a:t> qqch</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Le suspect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n’a pas avoué le crime</a:t>
            </a:r>
            <a:r>
              <a:rPr lang="fr-FR" sz="2400" dirty="0">
                <a:effectLst/>
                <a:latin typeface="Times New Roman" panose="02020603050405020304" pitchFamily="18" charset="0"/>
                <a:ea typeface="Calibri" panose="020F0502020204030204" pitchFamily="34" charset="0"/>
              </a:rPr>
              <a:t>. 			avouer qqch</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Le suspect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n’a pas parlé</a:t>
            </a:r>
            <a:r>
              <a:rPr lang="fr-FR" sz="2400" dirty="0">
                <a:effectLst/>
                <a:latin typeface="Times New Roman" panose="02020603050405020304" pitchFamily="18" charset="0"/>
                <a:ea typeface="Calibri" panose="020F0502020204030204" pitchFamily="34" charset="0"/>
              </a:rPr>
              <a:t>.				parler</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Le suspect </a:t>
            </a:r>
            <a:r>
              <a:rPr lang="fr-FR" sz="2400" dirty="0">
                <a:latin typeface="Times New Roman" panose="02020603050405020304" pitchFamily="18" charset="0"/>
                <a:ea typeface="Calibri" panose="020F0502020204030204" pitchFamily="34" charset="0"/>
              </a:rPr>
              <a:t>//</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est resté muet</a:t>
            </a:r>
            <a:r>
              <a:rPr lang="fr-FR" sz="2400" dirty="0">
                <a:effectLst/>
                <a:latin typeface="Times New Roman" panose="02020603050405020304" pitchFamily="18" charset="0"/>
                <a:ea typeface="Calibri" panose="020F0502020204030204" pitchFamily="34" charset="0"/>
              </a:rPr>
              <a:t>.				rester + attribut</a:t>
            </a:r>
          </a:p>
          <a:p>
            <a:pPr marL="0" indent="0">
              <a:buNone/>
            </a:pPr>
            <a:r>
              <a:rPr lang="fr-FR" sz="2400" dirty="0">
                <a:effectLst/>
                <a:latin typeface="Times New Roman" panose="02020603050405020304" pitchFamily="18" charset="0"/>
                <a:ea typeface="Calibri" panose="020F0502020204030204" pitchFamily="34" charset="0"/>
              </a:rPr>
              <a:t>Le vent pousse les nuages vers l’horizon.					</a:t>
            </a:r>
          </a:p>
          <a:p>
            <a:pPr marL="0" indent="0" algn="just">
              <a:buNone/>
            </a:pPr>
            <a:r>
              <a:rPr lang="fr-FR" sz="2400" dirty="0">
                <a:effectLst/>
                <a:latin typeface="Times New Roman" panose="02020603050405020304" pitchFamily="18" charset="0"/>
                <a:ea typeface="Calibri" panose="020F0502020204030204" pitchFamily="34" charset="0"/>
              </a:rPr>
              <a:t>	</a:t>
            </a:r>
            <a:r>
              <a:rPr lang="fr-FR" sz="2400" dirty="0">
                <a:solidFill>
                  <a:srgbClr val="000000"/>
                </a:solidFill>
                <a:effectLst/>
                <a:latin typeface="Times New Roman" panose="02020603050405020304" pitchFamily="18" charset="0"/>
                <a:ea typeface="Calibri" panose="020F0502020204030204" pitchFamily="34" charset="0"/>
              </a:rPr>
              <a:t>		</a:t>
            </a:r>
            <a:endParaRPr lang="fr-FR" dirty="0"/>
          </a:p>
        </p:txBody>
      </p:sp>
    </p:spTree>
    <p:extLst>
      <p:ext uri="{BB962C8B-B14F-4D97-AF65-F5344CB8AC3E}">
        <p14:creationId xmlns:p14="http://schemas.microsoft.com/office/powerpoint/2010/main" val="14551078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CC74F-D17D-C9A3-41AD-7BCD3AABCBA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B5E0796-5D3C-7C2D-AF4B-3070D3DBB790}"/>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557E4806-8EA9-1F1B-5A9C-081A5F61AB12}"/>
              </a:ext>
            </a:extLst>
          </p:cNvPr>
          <p:cNvSpPr>
            <a:spLocks noGrp="1"/>
          </p:cNvSpPr>
          <p:nvPr>
            <p:ph idx="1"/>
          </p:nvPr>
        </p:nvSpPr>
        <p:spPr>
          <a:xfrm>
            <a:off x="838200" y="1066800"/>
            <a:ext cx="10744200" cy="5110163"/>
          </a:xfrm>
        </p:spPr>
        <p:txBody>
          <a:bodyPr/>
          <a:lstStyle/>
          <a:p>
            <a:pPr marL="0" indent="0">
              <a:buNone/>
            </a:pPr>
            <a:r>
              <a:rPr lang="fr-FR" sz="2400" dirty="0">
                <a:solidFill>
                  <a:srgbClr val="00B050"/>
                </a:solidFill>
                <a:effectLst/>
                <a:latin typeface="Times New Roman" panose="02020603050405020304" pitchFamily="18" charset="0"/>
                <a:ea typeface="Calibri" panose="020F0502020204030204" pitchFamily="34" charset="0"/>
              </a:rPr>
              <a:t>La maitresse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a affiché les dessins des enfants</a:t>
            </a:r>
            <a:r>
              <a:rPr lang="fr-FR" sz="2400" dirty="0">
                <a:effectLst/>
                <a:latin typeface="Times New Roman" panose="02020603050405020304" pitchFamily="18" charset="0"/>
                <a:ea typeface="Calibri" panose="020F0502020204030204" pitchFamily="34" charset="0"/>
              </a:rPr>
              <a:t>.	afficher qqch</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Sonia</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demande un crayon bleu à sa voisine</a:t>
            </a:r>
            <a:r>
              <a:rPr lang="fr-FR" sz="2400" dirty="0">
                <a:effectLst/>
                <a:latin typeface="Times New Roman" panose="02020603050405020304" pitchFamily="18" charset="0"/>
                <a:ea typeface="Calibri" panose="020F0502020204030204" pitchFamily="34" charset="0"/>
              </a:rPr>
              <a:t>.	demander qqch </a:t>
            </a:r>
            <a:r>
              <a:rPr lang="fr-FR" sz="2400" dirty="0">
                <a:solidFill>
                  <a:srgbClr val="00B0F0"/>
                </a:solidFill>
                <a:effectLst/>
                <a:latin typeface="Times New Roman" panose="02020603050405020304" pitchFamily="18" charset="0"/>
                <a:ea typeface="Calibri" panose="020F0502020204030204" pitchFamily="34" charset="0"/>
              </a:rPr>
              <a:t>à</a:t>
            </a:r>
            <a:r>
              <a:rPr lang="fr-FR" sz="2400" dirty="0">
                <a:effectLst/>
                <a:latin typeface="Times New Roman" panose="02020603050405020304" pitchFamily="18" charset="0"/>
                <a:ea typeface="Calibri" panose="020F0502020204030204" pitchFamily="34" charset="0"/>
              </a:rPr>
              <a:t> qqn</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Timothée</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parle</a:t>
            </a:r>
            <a:r>
              <a:rPr lang="fr-FR" sz="2400" dirty="0">
                <a:effectLst/>
                <a:latin typeface="Times New Roman" panose="02020603050405020304" pitchFamily="18" charset="0"/>
                <a:ea typeface="Calibri" panose="020F0502020204030204" pitchFamily="34" charset="0"/>
              </a:rPr>
              <a:t> // </a:t>
            </a:r>
            <a:r>
              <a:rPr lang="fr-FR" sz="2400" dirty="0">
                <a:solidFill>
                  <a:schemeClr val="accent4"/>
                </a:solidFill>
                <a:effectLst/>
                <a:latin typeface="Times New Roman" panose="02020603050405020304" pitchFamily="18" charset="0"/>
                <a:ea typeface="Calibri" panose="020F0502020204030204" pitchFamily="34" charset="0"/>
              </a:rPr>
              <a:t>toujours</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de son club de foot</a:t>
            </a:r>
            <a:r>
              <a:rPr lang="fr-FR" sz="2400" dirty="0">
                <a:effectLst/>
                <a:latin typeface="Times New Roman" panose="02020603050405020304" pitchFamily="18" charset="0"/>
                <a:ea typeface="Calibri" panose="020F0502020204030204" pitchFamily="34" charset="0"/>
              </a:rPr>
              <a:t>. 	parler </a:t>
            </a:r>
            <a:r>
              <a:rPr lang="fr-FR" sz="2400" dirty="0">
                <a:solidFill>
                  <a:srgbClr val="00B0F0"/>
                </a:solidFill>
                <a:effectLst/>
                <a:latin typeface="Times New Roman" panose="02020603050405020304" pitchFamily="18" charset="0"/>
                <a:ea typeface="Calibri" panose="020F0502020204030204" pitchFamily="34" charset="0"/>
              </a:rPr>
              <a:t>de</a:t>
            </a:r>
            <a:r>
              <a:rPr lang="fr-FR" sz="2400" dirty="0">
                <a:effectLst/>
                <a:latin typeface="Times New Roman" panose="02020603050405020304" pitchFamily="18" charset="0"/>
                <a:ea typeface="Calibri" panose="020F0502020204030204" pitchFamily="34" charset="0"/>
              </a:rPr>
              <a:t> qqch</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Le suspect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n’a pas avoué le crime</a:t>
            </a:r>
            <a:r>
              <a:rPr lang="fr-FR" sz="2400" dirty="0">
                <a:effectLst/>
                <a:latin typeface="Times New Roman" panose="02020603050405020304" pitchFamily="18" charset="0"/>
                <a:ea typeface="Calibri" panose="020F0502020204030204" pitchFamily="34" charset="0"/>
              </a:rPr>
              <a:t>. 			avouer qqch</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Le suspect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n’a pas parlé</a:t>
            </a:r>
            <a:r>
              <a:rPr lang="fr-FR" sz="2400" dirty="0">
                <a:effectLst/>
                <a:latin typeface="Times New Roman" panose="02020603050405020304" pitchFamily="18" charset="0"/>
                <a:ea typeface="Calibri" panose="020F0502020204030204" pitchFamily="34" charset="0"/>
              </a:rPr>
              <a:t>.				parler</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Le suspect </a:t>
            </a:r>
            <a:r>
              <a:rPr lang="fr-FR" sz="2400" dirty="0">
                <a:latin typeface="Times New Roman" panose="02020603050405020304" pitchFamily="18" charset="0"/>
                <a:ea typeface="Calibri" panose="020F0502020204030204" pitchFamily="34" charset="0"/>
              </a:rPr>
              <a:t>//</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est resté muet</a:t>
            </a:r>
            <a:r>
              <a:rPr lang="fr-FR" sz="2400" dirty="0">
                <a:effectLst/>
                <a:latin typeface="Times New Roman" panose="02020603050405020304" pitchFamily="18" charset="0"/>
                <a:ea typeface="Calibri" panose="020F0502020204030204" pitchFamily="34" charset="0"/>
              </a:rPr>
              <a:t>.				rester + attribut</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Le vent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pousse les nuages vers l’horizon</a:t>
            </a:r>
            <a:r>
              <a:rPr lang="fr-FR" sz="2400" dirty="0">
                <a:effectLst/>
                <a:latin typeface="Times New Roman" panose="02020603050405020304" pitchFamily="18" charset="0"/>
                <a:ea typeface="Calibri" panose="020F0502020204030204" pitchFamily="34" charset="0"/>
              </a:rPr>
              <a:t>.		pousser qqch </a:t>
            </a:r>
            <a:r>
              <a:rPr lang="fr-FR" sz="2400" dirty="0">
                <a:solidFill>
                  <a:srgbClr val="00B0F0"/>
                </a:solidFill>
                <a:effectLst/>
                <a:latin typeface="Times New Roman" panose="02020603050405020304" pitchFamily="18" charset="0"/>
                <a:ea typeface="Calibri" panose="020F0502020204030204" pitchFamily="34" charset="0"/>
              </a:rPr>
              <a:t>vers</a:t>
            </a:r>
            <a:r>
              <a:rPr lang="fr-FR" sz="2400" dirty="0">
                <a:effectLst/>
                <a:latin typeface="Times New Roman" panose="02020603050405020304" pitchFamily="18" charset="0"/>
                <a:ea typeface="Calibri" panose="020F0502020204030204" pitchFamily="34" charset="0"/>
              </a:rPr>
              <a:t> qqch (qq part)</a:t>
            </a:r>
          </a:p>
          <a:p>
            <a:pPr marL="0" indent="0">
              <a:buNone/>
            </a:pPr>
            <a:r>
              <a:rPr lang="fr-FR" sz="2400" dirty="0">
                <a:effectLst/>
                <a:latin typeface="Times New Roman" panose="02020603050405020304" pitchFamily="18" charset="0"/>
                <a:ea typeface="Calibri" panose="020F0502020204030204" pitchFamily="34" charset="0"/>
              </a:rPr>
              <a:t>As-tu fini ton travail ?				</a:t>
            </a:r>
          </a:p>
          <a:p>
            <a:pPr marL="0" indent="0" algn="just">
              <a:buNone/>
            </a:pPr>
            <a:r>
              <a:rPr lang="fr-FR" sz="2400" dirty="0">
                <a:effectLst/>
                <a:latin typeface="Times New Roman" panose="02020603050405020304" pitchFamily="18" charset="0"/>
                <a:ea typeface="Calibri" panose="020F0502020204030204" pitchFamily="34" charset="0"/>
              </a:rPr>
              <a:t>	</a:t>
            </a:r>
            <a:r>
              <a:rPr lang="fr-FR" sz="2400" dirty="0">
                <a:solidFill>
                  <a:srgbClr val="000000"/>
                </a:solidFill>
                <a:effectLst/>
                <a:latin typeface="Times New Roman" panose="02020603050405020304" pitchFamily="18" charset="0"/>
                <a:ea typeface="Calibri" panose="020F0502020204030204" pitchFamily="34" charset="0"/>
              </a:rPr>
              <a:t>		</a:t>
            </a:r>
            <a:endParaRPr lang="fr-FR" dirty="0"/>
          </a:p>
        </p:txBody>
      </p:sp>
    </p:spTree>
    <p:extLst>
      <p:ext uri="{BB962C8B-B14F-4D97-AF65-F5344CB8AC3E}">
        <p14:creationId xmlns:p14="http://schemas.microsoft.com/office/powerpoint/2010/main" val="28477053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1D75B-783D-C610-4FAF-BD5A61E366D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A0D6EDD-3D30-B424-4F4D-656A230B3FCC}"/>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2CDDB8CC-50D7-A0B3-DCFB-A53BE82EA4E0}"/>
              </a:ext>
            </a:extLst>
          </p:cNvPr>
          <p:cNvSpPr>
            <a:spLocks noGrp="1"/>
          </p:cNvSpPr>
          <p:nvPr>
            <p:ph idx="1"/>
          </p:nvPr>
        </p:nvSpPr>
        <p:spPr>
          <a:xfrm>
            <a:off x="838200" y="1066800"/>
            <a:ext cx="10744200" cy="5110163"/>
          </a:xfrm>
        </p:spPr>
        <p:txBody>
          <a:bodyPr/>
          <a:lstStyle/>
          <a:p>
            <a:pPr marL="0" indent="0">
              <a:buNone/>
            </a:pPr>
            <a:r>
              <a:rPr lang="fr-FR" sz="2400" dirty="0">
                <a:solidFill>
                  <a:srgbClr val="00B050"/>
                </a:solidFill>
                <a:effectLst/>
                <a:latin typeface="Times New Roman" panose="02020603050405020304" pitchFamily="18" charset="0"/>
                <a:ea typeface="Calibri" panose="020F0502020204030204" pitchFamily="34" charset="0"/>
              </a:rPr>
              <a:t>La maitresse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a affiché les dessins des enfants</a:t>
            </a:r>
            <a:r>
              <a:rPr lang="fr-FR" sz="2400" dirty="0">
                <a:effectLst/>
                <a:latin typeface="Times New Roman" panose="02020603050405020304" pitchFamily="18" charset="0"/>
                <a:ea typeface="Calibri" panose="020F0502020204030204" pitchFamily="34" charset="0"/>
              </a:rPr>
              <a:t>.	afficher qqch</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Sonia</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demande un crayon bleu à sa voisine</a:t>
            </a:r>
            <a:r>
              <a:rPr lang="fr-FR" sz="2400" dirty="0">
                <a:effectLst/>
                <a:latin typeface="Times New Roman" panose="02020603050405020304" pitchFamily="18" charset="0"/>
                <a:ea typeface="Calibri" panose="020F0502020204030204" pitchFamily="34" charset="0"/>
              </a:rPr>
              <a:t>.	demander qqch </a:t>
            </a:r>
            <a:r>
              <a:rPr lang="fr-FR" sz="2400" dirty="0">
                <a:solidFill>
                  <a:srgbClr val="00B0F0"/>
                </a:solidFill>
                <a:effectLst/>
                <a:latin typeface="Times New Roman" panose="02020603050405020304" pitchFamily="18" charset="0"/>
                <a:ea typeface="Calibri" panose="020F0502020204030204" pitchFamily="34" charset="0"/>
              </a:rPr>
              <a:t>à</a:t>
            </a:r>
            <a:r>
              <a:rPr lang="fr-FR" sz="2400" dirty="0">
                <a:effectLst/>
                <a:latin typeface="Times New Roman" panose="02020603050405020304" pitchFamily="18" charset="0"/>
                <a:ea typeface="Calibri" panose="020F0502020204030204" pitchFamily="34" charset="0"/>
              </a:rPr>
              <a:t> qqn</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Timothée</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parle</a:t>
            </a:r>
            <a:r>
              <a:rPr lang="fr-FR" sz="2400" dirty="0">
                <a:effectLst/>
                <a:latin typeface="Times New Roman" panose="02020603050405020304" pitchFamily="18" charset="0"/>
                <a:ea typeface="Calibri" panose="020F0502020204030204" pitchFamily="34" charset="0"/>
              </a:rPr>
              <a:t> // </a:t>
            </a:r>
            <a:r>
              <a:rPr lang="fr-FR" sz="2400" dirty="0">
                <a:solidFill>
                  <a:schemeClr val="accent4"/>
                </a:solidFill>
                <a:effectLst/>
                <a:latin typeface="Times New Roman" panose="02020603050405020304" pitchFamily="18" charset="0"/>
                <a:ea typeface="Calibri" panose="020F0502020204030204" pitchFamily="34" charset="0"/>
              </a:rPr>
              <a:t>toujours</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de son club de foot</a:t>
            </a:r>
            <a:r>
              <a:rPr lang="fr-FR" sz="2400" dirty="0">
                <a:effectLst/>
                <a:latin typeface="Times New Roman" panose="02020603050405020304" pitchFamily="18" charset="0"/>
                <a:ea typeface="Calibri" panose="020F0502020204030204" pitchFamily="34" charset="0"/>
              </a:rPr>
              <a:t>. 	parler </a:t>
            </a:r>
            <a:r>
              <a:rPr lang="fr-FR" sz="2400" dirty="0">
                <a:solidFill>
                  <a:srgbClr val="00B0F0"/>
                </a:solidFill>
                <a:effectLst/>
                <a:latin typeface="Times New Roman" panose="02020603050405020304" pitchFamily="18" charset="0"/>
                <a:ea typeface="Calibri" panose="020F0502020204030204" pitchFamily="34" charset="0"/>
              </a:rPr>
              <a:t>de</a:t>
            </a:r>
            <a:r>
              <a:rPr lang="fr-FR" sz="2400" dirty="0">
                <a:effectLst/>
                <a:latin typeface="Times New Roman" panose="02020603050405020304" pitchFamily="18" charset="0"/>
                <a:ea typeface="Calibri" panose="020F0502020204030204" pitchFamily="34" charset="0"/>
              </a:rPr>
              <a:t> qqch</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Le suspect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n’a pas avoué le crime</a:t>
            </a:r>
            <a:r>
              <a:rPr lang="fr-FR" sz="2400" dirty="0">
                <a:effectLst/>
                <a:latin typeface="Times New Roman" panose="02020603050405020304" pitchFamily="18" charset="0"/>
                <a:ea typeface="Calibri" panose="020F0502020204030204" pitchFamily="34" charset="0"/>
              </a:rPr>
              <a:t>. 			avouer qqch</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Le suspect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n’a pas parlé</a:t>
            </a:r>
            <a:r>
              <a:rPr lang="fr-FR" sz="2400" dirty="0">
                <a:effectLst/>
                <a:latin typeface="Times New Roman" panose="02020603050405020304" pitchFamily="18" charset="0"/>
                <a:ea typeface="Calibri" panose="020F0502020204030204" pitchFamily="34" charset="0"/>
              </a:rPr>
              <a:t>.				parler</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Le suspect </a:t>
            </a:r>
            <a:r>
              <a:rPr lang="fr-FR" sz="2400" dirty="0">
                <a:latin typeface="Times New Roman" panose="02020603050405020304" pitchFamily="18" charset="0"/>
                <a:ea typeface="Calibri" panose="020F0502020204030204" pitchFamily="34" charset="0"/>
              </a:rPr>
              <a:t>//</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est resté muet</a:t>
            </a:r>
            <a:r>
              <a:rPr lang="fr-FR" sz="2400" dirty="0">
                <a:effectLst/>
                <a:latin typeface="Times New Roman" panose="02020603050405020304" pitchFamily="18" charset="0"/>
                <a:ea typeface="Calibri" panose="020F0502020204030204" pitchFamily="34" charset="0"/>
              </a:rPr>
              <a:t>.				rester + attribut</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Le vent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pousse les nuages vers l’horizon</a:t>
            </a:r>
            <a:r>
              <a:rPr lang="fr-FR" sz="2400" dirty="0">
                <a:effectLst/>
                <a:latin typeface="Times New Roman" panose="02020603050405020304" pitchFamily="18" charset="0"/>
                <a:ea typeface="Calibri" panose="020F0502020204030204" pitchFamily="34" charset="0"/>
              </a:rPr>
              <a:t>.		pousser qqch </a:t>
            </a:r>
            <a:r>
              <a:rPr lang="fr-FR" sz="2400" dirty="0">
                <a:solidFill>
                  <a:srgbClr val="00B0F0"/>
                </a:solidFill>
                <a:effectLst/>
                <a:latin typeface="Times New Roman" panose="02020603050405020304" pitchFamily="18" charset="0"/>
                <a:ea typeface="Calibri" panose="020F0502020204030204" pitchFamily="34" charset="0"/>
              </a:rPr>
              <a:t>vers</a:t>
            </a:r>
            <a:r>
              <a:rPr lang="fr-FR" sz="2400" dirty="0">
                <a:effectLst/>
                <a:latin typeface="Times New Roman" panose="02020603050405020304" pitchFamily="18" charset="0"/>
                <a:ea typeface="Calibri" panose="020F0502020204030204" pitchFamily="34" charset="0"/>
              </a:rPr>
              <a:t> qqch (qq part)</a:t>
            </a:r>
          </a:p>
          <a:p>
            <a:pPr marL="0" indent="0">
              <a:buNone/>
            </a:pPr>
            <a:r>
              <a:rPr lang="fr-FR" sz="2400" dirty="0">
                <a:solidFill>
                  <a:srgbClr val="FF0000"/>
                </a:solidFill>
                <a:effectLst/>
                <a:latin typeface="Times New Roman" panose="02020603050405020304" pitchFamily="18" charset="0"/>
                <a:ea typeface="Calibri" panose="020F0502020204030204" pitchFamily="34" charset="0"/>
              </a:rPr>
              <a:t>As-</a:t>
            </a:r>
            <a:r>
              <a:rPr lang="fr-FR" sz="2400" dirty="0">
                <a:effectLst/>
                <a:latin typeface="Times New Roman" panose="02020603050405020304" pitchFamily="18" charset="0"/>
                <a:ea typeface="Calibri" panose="020F0502020204030204" pitchFamily="34" charset="0"/>
              </a:rPr>
              <a:t>// </a:t>
            </a:r>
            <a:r>
              <a:rPr lang="fr-FR" sz="2400" dirty="0">
                <a:solidFill>
                  <a:srgbClr val="00B050"/>
                </a:solidFill>
                <a:effectLst/>
                <a:latin typeface="Times New Roman" panose="02020603050405020304" pitchFamily="18" charset="0"/>
                <a:ea typeface="Calibri" panose="020F0502020204030204" pitchFamily="34" charset="0"/>
              </a:rPr>
              <a:t>tu</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fini ton travail </a:t>
            </a:r>
            <a:r>
              <a:rPr lang="fr-FR" sz="2400" dirty="0">
                <a:effectLst/>
                <a:latin typeface="Times New Roman" panose="02020603050405020304" pitchFamily="18" charset="0"/>
                <a:ea typeface="Calibri" panose="020F0502020204030204" pitchFamily="34" charset="0"/>
              </a:rPr>
              <a:t>?				finir qqch</a:t>
            </a:r>
          </a:p>
          <a:p>
            <a:pPr marL="0" indent="0" algn="just">
              <a:buNone/>
            </a:pPr>
            <a:r>
              <a:rPr lang="fr-FR" sz="2400" dirty="0">
                <a:effectLst/>
                <a:latin typeface="Times New Roman" panose="02020603050405020304" pitchFamily="18" charset="0"/>
                <a:ea typeface="Calibri" panose="020F0502020204030204" pitchFamily="34" charset="0"/>
              </a:rPr>
              <a:t>On jouera le match contre l’équipe des sixièmes.	</a:t>
            </a:r>
          </a:p>
          <a:p>
            <a:pPr marL="0" indent="0" algn="just">
              <a:buNone/>
            </a:pPr>
            <a:r>
              <a:rPr lang="fr-FR" sz="2400" dirty="0">
                <a:effectLst/>
                <a:latin typeface="Times New Roman" panose="02020603050405020304" pitchFamily="18" charset="0"/>
                <a:ea typeface="Calibri" panose="020F0502020204030204" pitchFamily="34" charset="0"/>
              </a:rPr>
              <a:t>	</a:t>
            </a:r>
            <a:r>
              <a:rPr lang="fr-FR" sz="2400" dirty="0">
                <a:solidFill>
                  <a:srgbClr val="000000"/>
                </a:solidFill>
                <a:effectLst/>
                <a:latin typeface="Times New Roman" panose="02020603050405020304" pitchFamily="18" charset="0"/>
                <a:ea typeface="Calibri" panose="020F0502020204030204" pitchFamily="34" charset="0"/>
              </a:rPr>
              <a:t>		</a:t>
            </a:r>
            <a:endParaRPr lang="fr-FR" dirty="0"/>
          </a:p>
        </p:txBody>
      </p:sp>
    </p:spTree>
    <p:extLst>
      <p:ext uri="{BB962C8B-B14F-4D97-AF65-F5344CB8AC3E}">
        <p14:creationId xmlns:p14="http://schemas.microsoft.com/office/powerpoint/2010/main" val="33494903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A35F4-0170-4712-DC9C-BCE8281A0A3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DC12CD5-AE6A-A216-0463-B87FAA2E8419}"/>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FF6DAC69-3B6B-DA36-C5DE-38C3769FF142}"/>
              </a:ext>
            </a:extLst>
          </p:cNvPr>
          <p:cNvSpPr>
            <a:spLocks noGrp="1"/>
          </p:cNvSpPr>
          <p:nvPr>
            <p:ph idx="1"/>
          </p:nvPr>
        </p:nvSpPr>
        <p:spPr>
          <a:xfrm>
            <a:off x="838200" y="1066800"/>
            <a:ext cx="10744200" cy="5110163"/>
          </a:xfrm>
        </p:spPr>
        <p:txBody>
          <a:bodyPr/>
          <a:lstStyle/>
          <a:p>
            <a:pPr marL="0" indent="0">
              <a:buNone/>
            </a:pPr>
            <a:r>
              <a:rPr lang="fr-FR" sz="2400" dirty="0">
                <a:solidFill>
                  <a:srgbClr val="00B050"/>
                </a:solidFill>
                <a:effectLst/>
                <a:latin typeface="Times New Roman" panose="02020603050405020304" pitchFamily="18" charset="0"/>
                <a:ea typeface="Calibri" panose="020F0502020204030204" pitchFamily="34" charset="0"/>
              </a:rPr>
              <a:t>La maitresse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a affiché les dessins des enfants</a:t>
            </a:r>
            <a:r>
              <a:rPr lang="fr-FR" sz="2400" dirty="0">
                <a:effectLst/>
                <a:latin typeface="Times New Roman" panose="02020603050405020304" pitchFamily="18" charset="0"/>
                <a:ea typeface="Calibri" panose="020F0502020204030204" pitchFamily="34" charset="0"/>
              </a:rPr>
              <a:t>.	afficher qqch</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Sonia</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demande un crayon bleu à sa voisine</a:t>
            </a:r>
            <a:r>
              <a:rPr lang="fr-FR" sz="2400" dirty="0">
                <a:effectLst/>
                <a:latin typeface="Times New Roman" panose="02020603050405020304" pitchFamily="18" charset="0"/>
                <a:ea typeface="Calibri" panose="020F0502020204030204" pitchFamily="34" charset="0"/>
              </a:rPr>
              <a:t>.	demander qqch </a:t>
            </a:r>
            <a:r>
              <a:rPr lang="fr-FR" sz="2400" dirty="0">
                <a:solidFill>
                  <a:srgbClr val="00B0F0"/>
                </a:solidFill>
                <a:effectLst/>
                <a:latin typeface="Times New Roman" panose="02020603050405020304" pitchFamily="18" charset="0"/>
                <a:ea typeface="Calibri" panose="020F0502020204030204" pitchFamily="34" charset="0"/>
              </a:rPr>
              <a:t>à</a:t>
            </a:r>
            <a:r>
              <a:rPr lang="fr-FR" sz="2400" dirty="0">
                <a:effectLst/>
                <a:latin typeface="Times New Roman" panose="02020603050405020304" pitchFamily="18" charset="0"/>
                <a:ea typeface="Calibri" panose="020F0502020204030204" pitchFamily="34" charset="0"/>
              </a:rPr>
              <a:t> qqn</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Timothée</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parle</a:t>
            </a:r>
            <a:r>
              <a:rPr lang="fr-FR" sz="2400" dirty="0">
                <a:effectLst/>
                <a:latin typeface="Times New Roman" panose="02020603050405020304" pitchFamily="18" charset="0"/>
                <a:ea typeface="Calibri" panose="020F0502020204030204" pitchFamily="34" charset="0"/>
              </a:rPr>
              <a:t> // </a:t>
            </a:r>
            <a:r>
              <a:rPr lang="fr-FR" sz="2400" dirty="0">
                <a:solidFill>
                  <a:schemeClr val="accent4"/>
                </a:solidFill>
                <a:effectLst/>
                <a:latin typeface="Times New Roman" panose="02020603050405020304" pitchFamily="18" charset="0"/>
                <a:ea typeface="Calibri" panose="020F0502020204030204" pitchFamily="34" charset="0"/>
              </a:rPr>
              <a:t>toujours</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de son club de foot</a:t>
            </a:r>
            <a:r>
              <a:rPr lang="fr-FR" sz="2400" dirty="0">
                <a:effectLst/>
                <a:latin typeface="Times New Roman" panose="02020603050405020304" pitchFamily="18" charset="0"/>
                <a:ea typeface="Calibri" panose="020F0502020204030204" pitchFamily="34" charset="0"/>
              </a:rPr>
              <a:t>. 	parler </a:t>
            </a:r>
            <a:r>
              <a:rPr lang="fr-FR" sz="2400" dirty="0">
                <a:solidFill>
                  <a:srgbClr val="00B0F0"/>
                </a:solidFill>
                <a:effectLst/>
                <a:latin typeface="Times New Roman" panose="02020603050405020304" pitchFamily="18" charset="0"/>
                <a:ea typeface="Calibri" panose="020F0502020204030204" pitchFamily="34" charset="0"/>
              </a:rPr>
              <a:t>de</a:t>
            </a:r>
            <a:r>
              <a:rPr lang="fr-FR" sz="2400" dirty="0">
                <a:effectLst/>
                <a:latin typeface="Times New Roman" panose="02020603050405020304" pitchFamily="18" charset="0"/>
                <a:ea typeface="Calibri" panose="020F0502020204030204" pitchFamily="34" charset="0"/>
              </a:rPr>
              <a:t> qqch</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Le suspect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n’a pas avoué le crime</a:t>
            </a:r>
            <a:r>
              <a:rPr lang="fr-FR" sz="2400" dirty="0">
                <a:effectLst/>
                <a:latin typeface="Times New Roman" panose="02020603050405020304" pitchFamily="18" charset="0"/>
                <a:ea typeface="Calibri" panose="020F0502020204030204" pitchFamily="34" charset="0"/>
              </a:rPr>
              <a:t>. 			avouer qqch</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Le suspect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n’a pas parlé</a:t>
            </a:r>
            <a:r>
              <a:rPr lang="fr-FR" sz="2400" dirty="0">
                <a:effectLst/>
                <a:latin typeface="Times New Roman" panose="02020603050405020304" pitchFamily="18" charset="0"/>
                <a:ea typeface="Calibri" panose="020F0502020204030204" pitchFamily="34" charset="0"/>
              </a:rPr>
              <a:t>.				parler</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Le suspect </a:t>
            </a:r>
            <a:r>
              <a:rPr lang="fr-FR" sz="2400" dirty="0">
                <a:latin typeface="Times New Roman" panose="02020603050405020304" pitchFamily="18" charset="0"/>
                <a:ea typeface="Calibri" panose="020F0502020204030204" pitchFamily="34" charset="0"/>
              </a:rPr>
              <a:t>//</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est resté muet</a:t>
            </a:r>
            <a:r>
              <a:rPr lang="fr-FR" sz="2400" dirty="0">
                <a:effectLst/>
                <a:latin typeface="Times New Roman" panose="02020603050405020304" pitchFamily="18" charset="0"/>
                <a:ea typeface="Calibri" panose="020F0502020204030204" pitchFamily="34" charset="0"/>
              </a:rPr>
              <a:t>.				rester + attribut</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Le vent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pousse les nuages vers l’horizon</a:t>
            </a:r>
            <a:r>
              <a:rPr lang="fr-FR" sz="2400" dirty="0">
                <a:effectLst/>
                <a:latin typeface="Times New Roman" panose="02020603050405020304" pitchFamily="18" charset="0"/>
                <a:ea typeface="Calibri" panose="020F0502020204030204" pitchFamily="34" charset="0"/>
              </a:rPr>
              <a:t>.		pousser qqch </a:t>
            </a:r>
            <a:r>
              <a:rPr lang="fr-FR" sz="2400" dirty="0">
                <a:solidFill>
                  <a:srgbClr val="00B0F0"/>
                </a:solidFill>
                <a:effectLst/>
                <a:latin typeface="Times New Roman" panose="02020603050405020304" pitchFamily="18" charset="0"/>
                <a:ea typeface="Calibri" panose="020F0502020204030204" pitchFamily="34" charset="0"/>
              </a:rPr>
              <a:t>vers</a:t>
            </a:r>
            <a:r>
              <a:rPr lang="fr-FR" sz="2400" dirty="0">
                <a:effectLst/>
                <a:latin typeface="Times New Roman" panose="02020603050405020304" pitchFamily="18" charset="0"/>
                <a:ea typeface="Calibri" panose="020F0502020204030204" pitchFamily="34" charset="0"/>
              </a:rPr>
              <a:t> qqch (qq part)</a:t>
            </a:r>
          </a:p>
          <a:p>
            <a:pPr marL="0" indent="0">
              <a:buNone/>
            </a:pPr>
            <a:r>
              <a:rPr lang="fr-FR" sz="2400" dirty="0">
                <a:solidFill>
                  <a:srgbClr val="FF0000"/>
                </a:solidFill>
                <a:effectLst/>
                <a:latin typeface="Times New Roman" panose="02020603050405020304" pitchFamily="18" charset="0"/>
                <a:ea typeface="Calibri" panose="020F0502020204030204" pitchFamily="34" charset="0"/>
              </a:rPr>
              <a:t>As-</a:t>
            </a:r>
            <a:r>
              <a:rPr lang="fr-FR" sz="2400" dirty="0">
                <a:effectLst/>
                <a:latin typeface="Times New Roman" panose="02020603050405020304" pitchFamily="18" charset="0"/>
                <a:ea typeface="Calibri" panose="020F0502020204030204" pitchFamily="34" charset="0"/>
              </a:rPr>
              <a:t>// </a:t>
            </a:r>
            <a:r>
              <a:rPr lang="fr-FR" sz="2400" dirty="0">
                <a:solidFill>
                  <a:srgbClr val="00B050"/>
                </a:solidFill>
                <a:effectLst/>
                <a:latin typeface="Times New Roman" panose="02020603050405020304" pitchFamily="18" charset="0"/>
                <a:ea typeface="Calibri" panose="020F0502020204030204" pitchFamily="34" charset="0"/>
              </a:rPr>
              <a:t>tu</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fini ton travail </a:t>
            </a:r>
            <a:r>
              <a:rPr lang="fr-FR" sz="2400" dirty="0">
                <a:effectLst/>
                <a:latin typeface="Times New Roman" panose="02020603050405020304" pitchFamily="18" charset="0"/>
                <a:ea typeface="Calibri" panose="020F0502020204030204" pitchFamily="34" charset="0"/>
              </a:rPr>
              <a:t>?				finir qqch</a:t>
            </a:r>
          </a:p>
          <a:p>
            <a:pPr marL="0" indent="0" algn="just">
              <a:buNone/>
            </a:pPr>
            <a:r>
              <a:rPr lang="fr-FR" sz="2400" dirty="0">
                <a:solidFill>
                  <a:srgbClr val="00B050"/>
                </a:solidFill>
                <a:effectLst/>
                <a:latin typeface="Times New Roman" panose="02020603050405020304" pitchFamily="18" charset="0"/>
                <a:ea typeface="Calibri" panose="020F0502020204030204" pitchFamily="34" charset="0"/>
              </a:rPr>
              <a:t>On</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jouera le match contre l’équipe des sixièmes</a:t>
            </a:r>
            <a:r>
              <a:rPr lang="fr-FR" sz="2400" dirty="0">
                <a:effectLst/>
                <a:latin typeface="Times New Roman" panose="02020603050405020304" pitchFamily="18" charset="0"/>
                <a:ea typeface="Calibri" panose="020F0502020204030204" pitchFamily="34" charset="0"/>
              </a:rPr>
              <a:t>.	jouer qqch </a:t>
            </a:r>
            <a:r>
              <a:rPr lang="fr-FR" sz="2400" dirty="0">
                <a:solidFill>
                  <a:srgbClr val="00B0F0"/>
                </a:solidFill>
                <a:effectLst/>
                <a:latin typeface="Times New Roman" panose="02020603050405020304" pitchFamily="18" charset="0"/>
                <a:ea typeface="Calibri" panose="020F0502020204030204" pitchFamily="34" charset="0"/>
              </a:rPr>
              <a:t>contre</a:t>
            </a:r>
            <a:r>
              <a:rPr lang="fr-FR" sz="2400" dirty="0">
                <a:effectLst/>
                <a:latin typeface="Times New Roman" panose="02020603050405020304" pitchFamily="18" charset="0"/>
                <a:ea typeface="Calibri" panose="020F0502020204030204" pitchFamily="34" charset="0"/>
              </a:rPr>
              <a:t> qqn</a:t>
            </a:r>
          </a:p>
          <a:p>
            <a:pPr marL="0" indent="0" algn="just">
              <a:buNone/>
            </a:pPr>
            <a:r>
              <a:rPr lang="fr-FR" sz="2400" dirty="0">
                <a:effectLst/>
                <a:latin typeface="Times New Roman" panose="02020603050405020304" pitchFamily="18" charset="0"/>
                <a:ea typeface="Calibri" panose="020F0502020204030204" pitchFamily="34" charset="0"/>
              </a:rPr>
              <a:t>L’âne galope jusqu’au bord du pré.	</a:t>
            </a:r>
            <a:r>
              <a:rPr lang="fr-FR" sz="2400" dirty="0">
                <a:solidFill>
                  <a:srgbClr val="000000"/>
                </a:solidFill>
                <a:effectLst/>
                <a:latin typeface="Times New Roman" panose="02020603050405020304" pitchFamily="18" charset="0"/>
                <a:ea typeface="Calibri" panose="020F0502020204030204" pitchFamily="34" charset="0"/>
              </a:rPr>
              <a:t>		</a:t>
            </a:r>
            <a:endParaRPr lang="fr-FR" dirty="0"/>
          </a:p>
        </p:txBody>
      </p:sp>
    </p:spTree>
    <p:extLst>
      <p:ext uri="{BB962C8B-B14F-4D97-AF65-F5344CB8AC3E}">
        <p14:creationId xmlns:p14="http://schemas.microsoft.com/office/powerpoint/2010/main" val="8577261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2C096-634F-7B10-A96A-F1E0B30AC1F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598384-4290-2635-D189-5CC62F2D378F}"/>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68390489-4525-B469-39B7-4EF4BF82C416}"/>
              </a:ext>
            </a:extLst>
          </p:cNvPr>
          <p:cNvSpPr>
            <a:spLocks noGrp="1"/>
          </p:cNvSpPr>
          <p:nvPr>
            <p:ph idx="1"/>
          </p:nvPr>
        </p:nvSpPr>
        <p:spPr>
          <a:xfrm>
            <a:off x="838200" y="1066800"/>
            <a:ext cx="10744200" cy="5110163"/>
          </a:xfrm>
        </p:spPr>
        <p:txBody>
          <a:bodyPr/>
          <a:lstStyle/>
          <a:p>
            <a:pPr marL="0" indent="0">
              <a:buNone/>
            </a:pPr>
            <a:r>
              <a:rPr lang="fr-FR" sz="2400" dirty="0">
                <a:solidFill>
                  <a:srgbClr val="00B050"/>
                </a:solidFill>
                <a:effectLst/>
                <a:latin typeface="Times New Roman" panose="02020603050405020304" pitchFamily="18" charset="0"/>
                <a:ea typeface="Calibri" panose="020F0502020204030204" pitchFamily="34" charset="0"/>
              </a:rPr>
              <a:t>La maitresse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a affiché les dessins des enfants</a:t>
            </a:r>
            <a:r>
              <a:rPr lang="fr-FR" sz="2400" dirty="0">
                <a:effectLst/>
                <a:latin typeface="Times New Roman" panose="02020603050405020304" pitchFamily="18" charset="0"/>
                <a:ea typeface="Calibri" panose="020F0502020204030204" pitchFamily="34" charset="0"/>
              </a:rPr>
              <a:t>.	afficher qqch</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Sonia</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demande un crayon bleu à sa voisine</a:t>
            </a:r>
            <a:r>
              <a:rPr lang="fr-FR" sz="2400" dirty="0">
                <a:effectLst/>
                <a:latin typeface="Times New Roman" panose="02020603050405020304" pitchFamily="18" charset="0"/>
                <a:ea typeface="Calibri" panose="020F0502020204030204" pitchFamily="34" charset="0"/>
              </a:rPr>
              <a:t>.	demander qqch </a:t>
            </a:r>
            <a:r>
              <a:rPr lang="fr-FR" sz="2400" dirty="0">
                <a:solidFill>
                  <a:srgbClr val="00B0F0"/>
                </a:solidFill>
                <a:effectLst/>
                <a:latin typeface="Times New Roman" panose="02020603050405020304" pitchFamily="18" charset="0"/>
                <a:ea typeface="Calibri" panose="020F0502020204030204" pitchFamily="34" charset="0"/>
              </a:rPr>
              <a:t>à</a:t>
            </a:r>
            <a:r>
              <a:rPr lang="fr-FR" sz="2400" dirty="0">
                <a:effectLst/>
                <a:latin typeface="Times New Roman" panose="02020603050405020304" pitchFamily="18" charset="0"/>
                <a:ea typeface="Calibri" panose="020F0502020204030204" pitchFamily="34" charset="0"/>
              </a:rPr>
              <a:t> qqn</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Timothée</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parle</a:t>
            </a:r>
            <a:r>
              <a:rPr lang="fr-FR" sz="2400" dirty="0">
                <a:effectLst/>
                <a:latin typeface="Times New Roman" panose="02020603050405020304" pitchFamily="18" charset="0"/>
                <a:ea typeface="Calibri" panose="020F0502020204030204" pitchFamily="34" charset="0"/>
              </a:rPr>
              <a:t> // </a:t>
            </a:r>
            <a:r>
              <a:rPr lang="fr-FR" sz="2400" dirty="0">
                <a:solidFill>
                  <a:schemeClr val="accent4"/>
                </a:solidFill>
                <a:effectLst/>
                <a:latin typeface="Times New Roman" panose="02020603050405020304" pitchFamily="18" charset="0"/>
                <a:ea typeface="Calibri" panose="020F0502020204030204" pitchFamily="34" charset="0"/>
              </a:rPr>
              <a:t>toujours</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de son club de foot</a:t>
            </a:r>
            <a:r>
              <a:rPr lang="fr-FR" sz="2400" dirty="0">
                <a:effectLst/>
                <a:latin typeface="Times New Roman" panose="02020603050405020304" pitchFamily="18" charset="0"/>
                <a:ea typeface="Calibri" panose="020F0502020204030204" pitchFamily="34" charset="0"/>
              </a:rPr>
              <a:t>. 	parler </a:t>
            </a:r>
            <a:r>
              <a:rPr lang="fr-FR" sz="2400" dirty="0">
                <a:solidFill>
                  <a:srgbClr val="00B0F0"/>
                </a:solidFill>
                <a:effectLst/>
                <a:latin typeface="Times New Roman" panose="02020603050405020304" pitchFamily="18" charset="0"/>
                <a:ea typeface="Calibri" panose="020F0502020204030204" pitchFamily="34" charset="0"/>
              </a:rPr>
              <a:t>de</a:t>
            </a:r>
            <a:r>
              <a:rPr lang="fr-FR" sz="2400" dirty="0">
                <a:effectLst/>
                <a:latin typeface="Times New Roman" panose="02020603050405020304" pitchFamily="18" charset="0"/>
                <a:ea typeface="Calibri" panose="020F0502020204030204" pitchFamily="34" charset="0"/>
              </a:rPr>
              <a:t> qqch</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Le suspect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n’a pas avoué le crime</a:t>
            </a:r>
            <a:r>
              <a:rPr lang="fr-FR" sz="2400" dirty="0">
                <a:effectLst/>
                <a:latin typeface="Times New Roman" panose="02020603050405020304" pitchFamily="18" charset="0"/>
                <a:ea typeface="Calibri" panose="020F0502020204030204" pitchFamily="34" charset="0"/>
              </a:rPr>
              <a:t>. 			avouer qqch</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Le suspect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n’a pas parlé</a:t>
            </a:r>
            <a:r>
              <a:rPr lang="fr-FR" sz="2400" dirty="0">
                <a:effectLst/>
                <a:latin typeface="Times New Roman" panose="02020603050405020304" pitchFamily="18" charset="0"/>
                <a:ea typeface="Calibri" panose="020F0502020204030204" pitchFamily="34" charset="0"/>
              </a:rPr>
              <a:t>.				parler</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Le suspect </a:t>
            </a:r>
            <a:r>
              <a:rPr lang="fr-FR" sz="2400" dirty="0">
                <a:latin typeface="Times New Roman" panose="02020603050405020304" pitchFamily="18" charset="0"/>
                <a:ea typeface="Calibri" panose="020F0502020204030204" pitchFamily="34" charset="0"/>
              </a:rPr>
              <a:t>//</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est resté muet</a:t>
            </a:r>
            <a:r>
              <a:rPr lang="fr-FR" sz="2400" dirty="0">
                <a:effectLst/>
                <a:latin typeface="Times New Roman" panose="02020603050405020304" pitchFamily="18" charset="0"/>
                <a:ea typeface="Calibri" panose="020F0502020204030204" pitchFamily="34" charset="0"/>
              </a:rPr>
              <a:t>.				rester + attribut</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Le vent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pousse les nuages vers l’horizon</a:t>
            </a:r>
            <a:r>
              <a:rPr lang="fr-FR" sz="2400" dirty="0">
                <a:effectLst/>
                <a:latin typeface="Times New Roman" panose="02020603050405020304" pitchFamily="18" charset="0"/>
                <a:ea typeface="Calibri" panose="020F0502020204030204" pitchFamily="34" charset="0"/>
              </a:rPr>
              <a:t>.		pousser qqch </a:t>
            </a:r>
            <a:r>
              <a:rPr lang="fr-FR" sz="2400" dirty="0">
                <a:solidFill>
                  <a:srgbClr val="00B0F0"/>
                </a:solidFill>
                <a:effectLst/>
                <a:latin typeface="Times New Roman" panose="02020603050405020304" pitchFamily="18" charset="0"/>
                <a:ea typeface="Calibri" panose="020F0502020204030204" pitchFamily="34" charset="0"/>
              </a:rPr>
              <a:t>vers</a:t>
            </a:r>
            <a:r>
              <a:rPr lang="fr-FR" sz="2400" dirty="0">
                <a:effectLst/>
                <a:latin typeface="Times New Roman" panose="02020603050405020304" pitchFamily="18" charset="0"/>
                <a:ea typeface="Calibri" panose="020F0502020204030204" pitchFamily="34" charset="0"/>
              </a:rPr>
              <a:t> qqch (qq part)</a:t>
            </a:r>
          </a:p>
          <a:p>
            <a:pPr marL="0" indent="0">
              <a:buNone/>
            </a:pPr>
            <a:r>
              <a:rPr lang="fr-FR" sz="2400" dirty="0">
                <a:solidFill>
                  <a:srgbClr val="FF0000"/>
                </a:solidFill>
                <a:effectLst/>
                <a:latin typeface="Times New Roman" panose="02020603050405020304" pitchFamily="18" charset="0"/>
                <a:ea typeface="Calibri" panose="020F0502020204030204" pitchFamily="34" charset="0"/>
              </a:rPr>
              <a:t>As-</a:t>
            </a:r>
            <a:r>
              <a:rPr lang="fr-FR" sz="2400" dirty="0">
                <a:effectLst/>
                <a:latin typeface="Times New Roman" panose="02020603050405020304" pitchFamily="18" charset="0"/>
                <a:ea typeface="Calibri" panose="020F0502020204030204" pitchFamily="34" charset="0"/>
              </a:rPr>
              <a:t>// </a:t>
            </a:r>
            <a:r>
              <a:rPr lang="fr-FR" sz="2400" dirty="0">
                <a:solidFill>
                  <a:srgbClr val="00B050"/>
                </a:solidFill>
                <a:effectLst/>
                <a:latin typeface="Times New Roman" panose="02020603050405020304" pitchFamily="18" charset="0"/>
                <a:ea typeface="Calibri" panose="020F0502020204030204" pitchFamily="34" charset="0"/>
              </a:rPr>
              <a:t>tu</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fini ton travail </a:t>
            </a:r>
            <a:r>
              <a:rPr lang="fr-FR" sz="2400" dirty="0">
                <a:effectLst/>
                <a:latin typeface="Times New Roman" panose="02020603050405020304" pitchFamily="18" charset="0"/>
                <a:ea typeface="Calibri" panose="020F0502020204030204" pitchFamily="34" charset="0"/>
              </a:rPr>
              <a:t>?				finir qqch</a:t>
            </a:r>
          </a:p>
          <a:p>
            <a:pPr marL="0" indent="0" algn="just">
              <a:buNone/>
            </a:pPr>
            <a:r>
              <a:rPr lang="fr-FR" sz="2400" dirty="0">
                <a:solidFill>
                  <a:srgbClr val="00B050"/>
                </a:solidFill>
                <a:effectLst/>
                <a:latin typeface="Times New Roman" panose="02020603050405020304" pitchFamily="18" charset="0"/>
                <a:ea typeface="Calibri" panose="020F0502020204030204" pitchFamily="34" charset="0"/>
              </a:rPr>
              <a:t>On</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jouera le match contre l’équipe des sixièmes</a:t>
            </a:r>
            <a:r>
              <a:rPr lang="fr-FR" sz="2400" dirty="0">
                <a:effectLst/>
                <a:latin typeface="Times New Roman" panose="02020603050405020304" pitchFamily="18" charset="0"/>
                <a:ea typeface="Calibri" panose="020F0502020204030204" pitchFamily="34" charset="0"/>
              </a:rPr>
              <a:t>.	jouer qqch </a:t>
            </a:r>
            <a:r>
              <a:rPr lang="fr-FR" sz="2400" dirty="0">
                <a:solidFill>
                  <a:srgbClr val="00B0F0"/>
                </a:solidFill>
                <a:effectLst/>
                <a:latin typeface="Times New Roman" panose="02020603050405020304" pitchFamily="18" charset="0"/>
                <a:ea typeface="Calibri" panose="020F0502020204030204" pitchFamily="34" charset="0"/>
              </a:rPr>
              <a:t>contre</a:t>
            </a:r>
            <a:r>
              <a:rPr lang="fr-FR" sz="2400" dirty="0">
                <a:effectLst/>
                <a:latin typeface="Times New Roman" panose="02020603050405020304" pitchFamily="18" charset="0"/>
                <a:ea typeface="Calibri" panose="020F0502020204030204" pitchFamily="34" charset="0"/>
              </a:rPr>
              <a:t> qqn</a:t>
            </a:r>
          </a:p>
          <a:p>
            <a:pPr marL="0" indent="0" algn="just">
              <a:buNone/>
            </a:pPr>
            <a:r>
              <a:rPr lang="fr-FR" sz="2400" dirty="0">
                <a:solidFill>
                  <a:srgbClr val="00B050"/>
                </a:solidFill>
                <a:effectLst/>
                <a:latin typeface="Times New Roman" panose="02020603050405020304" pitchFamily="18" charset="0"/>
                <a:ea typeface="Calibri" panose="020F0502020204030204" pitchFamily="34" charset="0"/>
              </a:rPr>
              <a:t>L’âne</a:t>
            </a:r>
            <a:r>
              <a:rPr lang="fr-FR" sz="2400" dirty="0">
                <a:solidFill>
                  <a:srgbClr val="000000"/>
                </a:solidFill>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galope jusqu’au bord du pré</a:t>
            </a:r>
            <a:r>
              <a:rPr lang="fr-FR" sz="2400" dirty="0">
                <a:solidFill>
                  <a:srgbClr val="000000"/>
                </a:solidFill>
                <a:effectLst/>
                <a:latin typeface="Times New Roman" panose="02020603050405020304" pitchFamily="18" charset="0"/>
                <a:ea typeface="Calibri" panose="020F0502020204030204" pitchFamily="34" charset="0"/>
              </a:rPr>
              <a:t>.			galoper </a:t>
            </a:r>
            <a:r>
              <a:rPr lang="fr-FR" sz="2400" dirty="0">
                <a:solidFill>
                  <a:srgbClr val="00B0F0"/>
                </a:solidFill>
                <a:effectLst/>
                <a:latin typeface="Times New Roman" panose="02020603050405020304" pitchFamily="18" charset="0"/>
                <a:ea typeface="Calibri" panose="020F0502020204030204" pitchFamily="34" charset="0"/>
              </a:rPr>
              <a:t>jusqu’à</a:t>
            </a:r>
            <a:r>
              <a:rPr lang="fr-FR" sz="2400" dirty="0">
                <a:solidFill>
                  <a:srgbClr val="000000"/>
                </a:solidFill>
                <a:effectLst/>
                <a:latin typeface="Times New Roman" panose="02020603050405020304" pitchFamily="18" charset="0"/>
                <a:ea typeface="Calibri" panose="020F0502020204030204" pitchFamily="34" charset="0"/>
              </a:rPr>
              <a:t> qqch (qq part)</a:t>
            </a:r>
            <a:endParaRPr lang="fr-FR" sz="2400" dirty="0">
              <a:effectLst/>
              <a:latin typeface="Times New Roman" panose="02020603050405020304" pitchFamily="18" charset="0"/>
              <a:ea typeface="Calibri" panose="020F0502020204030204" pitchFamily="34" charset="0"/>
            </a:endParaRPr>
          </a:p>
          <a:p>
            <a:pPr marL="0" indent="0">
              <a:buNone/>
            </a:pPr>
            <a:endParaRPr lang="fr-FR" dirty="0"/>
          </a:p>
        </p:txBody>
      </p:sp>
    </p:spTree>
    <p:extLst>
      <p:ext uri="{BB962C8B-B14F-4D97-AF65-F5344CB8AC3E}">
        <p14:creationId xmlns:p14="http://schemas.microsoft.com/office/powerpoint/2010/main" val="10235197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D2F92B4-C039-08BF-5D00-2A641D9C0BA7}"/>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908C9BBE-2455-280A-5388-B9F844CA7A6A}"/>
              </a:ext>
            </a:extLst>
          </p:cNvPr>
          <p:cNvGraphicFramePr>
            <a:graphicFrameLocks noGrp="1"/>
          </p:cNvGraphicFramePr>
          <p:nvPr>
            <p:ph idx="1"/>
            <p:extLst>
              <p:ext uri="{D42A27DB-BD31-4B8C-83A1-F6EECF244321}">
                <p14:modId xmlns:p14="http://schemas.microsoft.com/office/powerpoint/2010/main" val="3815142966"/>
              </p:ext>
            </p:extLst>
          </p:nvPr>
        </p:nvGraphicFramePr>
        <p:xfrm>
          <a:off x="838200" y="487678"/>
          <a:ext cx="1502228" cy="5423269"/>
        </p:xfrm>
        <a:graphic>
          <a:graphicData uri="http://schemas.openxmlformats.org/drawingml/2006/table">
            <a:tbl>
              <a:tblPr firstRow="1" bandRow="1">
                <a:tableStyleId>{5940675A-B579-460E-94D1-54222C63F5DA}</a:tableStyleId>
              </a:tblPr>
              <a:tblGrid>
                <a:gridCol w="1502228">
                  <a:extLst>
                    <a:ext uri="{9D8B030D-6E8A-4147-A177-3AD203B41FA5}">
                      <a16:colId xmlns:a16="http://schemas.microsoft.com/office/drawing/2014/main" val="2798843256"/>
                    </a:ext>
                  </a:extLst>
                </a:gridCol>
              </a:tblGrid>
              <a:tr h="1589314">
                <a:tc>
                  <a:txBody>
                    <a:bodyPr/>
                    <a:lstStyle/>
                    <a:p>
                      <a:pPr algn="ctr"/>
                      <a:r>
                        <a:rPr lang="fr-FR" sz="1800" dirty="0"/>
                        <a:t>sans complément</a:t>
                      </a:r>
                    </a:p>
                  </a:txBody>
                  <a:tcPr>
                    <a:solidFill>
                      <a:schemeClr val="accent5">
                        <a:lumMod val="20000"/>
                        <a:lumOff val="80000"/>
                      </a:schemeClr>
                    </a:solidFill>
                  </a:tcPr>
                </a:tc>
                <a:extLst>
                  <a:ext uri="{0D108BD9-81ED-4DB2-BD59-A6C34878D82A}">
                    <a16:rowId xmlns:a16="http://schemas.microsoft.com/office/drawing/2014/main" val="1997156318"/>
                  </a:ext>
                </a:extLst>
              </a:tr>
              <a:tr h="425995">
                <a:tc>
                  <a:txBody>
                    <a:bodyPr/>
                    <a:lstStyle/>
                    <a:p>
                      <a:r>
                        <a:rPr lang="fr-FR" sz="1600" dirty="0"/>
                        <a:t>parler</a:t>
                      </a:r>
                    </a:p>
                  </a:txBody>
                  <a:tcPr/>
                </a:tc>
                <a:extLst>
                  <a:ext uri="{0D108BD9-81ED-4DB2-BD59-A6C34878D82A}">
                    <a16:rowId xmlns:a16="http://schemas.microsoft.com/office/drawing/2014/main" val="1649921158"/>
                  </a:ext>
                </a:extLst>
              </a:tr>
              <a:tr h="425995">
                <a:tc>
                  <a:txBody>
                    <a:bodyPr/>
                    <a:lstStyle/>
                    <a:p>
                      <a:endParaRPr lang="fr-FR" sz="1600"/>
                    </a:p>
                  </a:txBody>
                  <a:tcPr/>
                </a:tc>
                <a:extLst>
                  <a:ext uri="{0D108BD9-81ED-4DB2-BD59-A6C34878D82A}">
                    <a16:rowId xmlns:a16="http://schemas.microsoft.com/office/drawing/2014/main" val="3959470454"/>
                  </a:ext>
                </a:extLst>
              </a:tr>
              <a:tr h="425995">
                <a:tc>
                  <a:txBody>
                    <a:bodyPr/>
                    <a:lstStyle/>
                    <a:p>
                      <a:endParaRPr lang="fr-FR" sz="1600"/>
                    </a:p>
                  </a:txBody>
                  <a:tcPr/>
                </a:tc>
                <a:extLst>
                  <a:ext uri="{0D108BD9-81ED-4DB2-BD59-A6C34878D82A}">
                    <a16:rowId xmlns:a16="http://schemas.microsoft.com/office/drawing/2014/main" val="3273419932"/>
                  </a:ext>
                </a:extLst>
              </a:tr>
              <a:tr h="425995">
                <a:tc>
                  <a:txBody>
                    <a:bodyPr/>
                    <a:lstStyle/>
                    <a:p>
                      <a:endParaRPr lang="fr-FR" sz="1600"/>
                    </a:p>
                  </a:txBody>
                  <a:tcPr/>
                </a:tc>
                <a:extLst>
                  <a:ext uri="{0D108BD9-81ED-4DB2-BD59-A6C34878D82A}">
                    <a16:rowId xmlns:a16="http://schemas.microsoft.com/office/drawing/2014/main" val="3377155968"/>
                  </a:ext>
                </a:extLst>
              </a:tr>
              <a:tr h="425995">
                <a:tc>
                  <a:txBody>
                    <a:bodyPr/>
                    <a:lstStyle/>
                    <a:p>
                      <a:endParaRPr lang="fr-FR" sz="1600"/>
                    </a:p>
                  </a:txBody>
                  <a:tcPr/>
                </a:tc>
                <a:extLst>
                  <a:ext uri="{0D108BD9-81ED-4DB2-BD59-A6C34878D82A}">
                    <a16:rowId xmlns:a16="http://schemas.microsoft.com/office/drawing/2014/main" val="402783712"/>
                  </a:ext>
                </a:extLst>
              </a:tr>
              <a:tr h="425995">
                <a:tc>
                  <a:txBody>
                    <a:bodyPr/>
                    <a:lstStyle/>
                    <a:p>
                      <a:endParaRPr lang="fr-FR" sz="1600"/>
                    </a:p>
                  </a:txBody>
                  <a:tcPr/>
                </a:tc>
                <a:extLst>
                  <a:ext uri="{0D108BD9-81ED-4DB2-BD59-A6C34878D82A}">
                    <a16:rowId xmlns:a16="http://schemas.microsoft.com/office/drawing/2014/main" val="1121153139"/>
                  </a:ext>
                </a:extLst>
              </a:tr>
              <a:tr h="425995">
                <a:tc>
                  <a:txBody>
                    <a:bodyPr/>
                    <a:lstStyle/>
                    <a:p>
                      <a:endParaRPr lang="fr-FR" sz="1600" dirty="0"/>
                    </a:p>
                  </a:txBody>
                  <a:tcPr/>
                </a:tc>
                <a:extLst>
                  <a:ext uri="{0D108BD9-81ED-4DB2-BD59-A6C34878D82A}">
                    <a16:rowId xmlns:a16="http://schemas.microsoft.com/office/drawing/2014/main" val="3038986821"/>
                  </a:ext>
                </a:extLst>
              </a:tr>
              <a:tr h="425995">
                <a:tc>
                  <a:txBody>
                    <a:bodyPr/>
                    <a:lstStyle/>
                    <a:p>
                      <a:endParaRPr lang="fr-FR" sz="1600" dirty="0"/>
                    </a:p>
                  </a:txBody>
                  <a:tcPr/>
                </a:tc>
                <a:extLst>
                  <a:ext uri="{0D108BD9-81ED-4DB2-BD59-A6C34878D82A}">
                    <a16:rowId xmlns:a16="http://schemas.microsoft.com/office/drawing/2014/main" val="2130156613"/>
                  </a:ext>
                </a:extLst>
              </a:tr>
              <a:tr h="425995">
                <a:tc>
                  <a:txBody>
                    <a:bodyPr/>
                    <a:lstStyle/>
                    <a:p>
                      <a:endParaRPr lang="fr-FR" sz="1600" dirty="0"/>
                    </a:p>
                  </a:txBody>
                  <a:tcPr/>
                </a:tc>
                <a:extLst>
                  <a:ext uri="{0D108BD9-81ED-4DB2-BD59-A6C34878D82A}">
                    <a16:rowId xmlns:a16="http://schemas.microsoft.com/office/drawing/2014/main" val="2200159111"/>
                  </a:ext>
                </a:extLst>
              </a:tr>
            </a:tbl>
          </a:graphicData>
        </a:graphic>
      </p:graphicFrame>
    </p:spTree>
    <p:extLst>
      <p:ext uri="{BB962C8B-B14F-4D97-AF65-F5344CB8AC3E}">
        <p14:creationId xmlns:p14="http://schemas.microsoft.com/office/powerpoint/2010/main" val="14030656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972AC-67AF-D5DA-E3B7-7C72A4D5579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B5662AB-B82F-5DDD-6B33-7E9BF4E85E5D}"/>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8B7E4ECC-0B54-00C7-0040-7F2288252F07}"/>
              </a:ext>
            </a:extLst>
          </p:cNvPr>
          <p:cNvSpPr>
            <a:spLocks noGrp="1"/>
          </p:cNvSpPr>
          <p:nvPr>
            <p:ph idx="1"/>
          </p:nvPr>
        </p:nvSpPr>
        <p:spPr>
          <a:xfrm>
            <a:off x="838200" y="1066800"/>
            <a:ext cx="10744200" cy="5110163"/>
          </a:xfrm>
        </p:spPr>
        <p:txBody>
          <a:bodyPr/>
          <a:lstStyle/>
          <a:p>
            <a:pPr marL="0" indent="0">
              <a:buNone/>
            </a:pPr>
            <a:r>
              <a:rPr lang="fr-FR" sz="2400" dirty="0">
                <a:solidFill>
                  <a:srgbClr val="00B050"/>
                </a:solidFill>
                <a:effectLst/>
                <a:latin typeface="Times New Roman" panose="02020603050405020304" pitchFamily="18" charset="0"/>
                <a:ea typeface="Calibri" panose="020F0502020204030204" pitchFamily="34" charset="0"/>
              </a:rPr>
              <a:t>La maitresse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a affiché les dessins des enfants</a:t>
            </a:r>
            <a:r>
              <a:rPr lang="fr-FR" sz="2400" dirty="0">
                <a:effectLst/>
                <a:latin typeface="Times New Roman" panose="02020603050405020304" pitchFamily="18" charset="0"/>
                <a:ea typeface="Calibri" panose="020F0502020204030204" pitchFamily="34" charset="0"/>
              </a:rPr>
              <a:t>.	afficher qqch</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Sonia</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demande un crayon bleu à sa voisine</a:t>
            </a:r>
            <a:r>
              <a:rPr lang="fr-FR" sz="2400" dirty="0">
                <a:effectLst/>
                <a:latin typeface="Times New Roman" panose="02020603050405020304" pitchFamily="18" charset="0"/>
                <a:ea typeface="Calibri" panose="020F0502020204030204" pitchFamily="34" charset="0"/>
              </a:rPr>
              <a:t>.	demander qqch </a:t>
            </a:r>
            <a:r>
              <a:rPr lang="fr-FR" sz="2400" dirty="0">
                <a:solidFill>
                  <a:srgbClr val="00B0F0"/>
                </a:solidFill>
                <a:effectLst/>
                <a:latin typeface="Times New Roman" panose="02020603050405020304" pitchFamily="18" charset="0"/>
                <a:ea typeface="Calibri" panose="020F0502020204030204" pitchFamily="34" charset="0"/>
              </a:rPr>
              <a:t>à</a:t>
            </a:r>
            <a:r>
              <a:rPr lang="fr-FR" sz="2400" dirty="0">
                <a:effectLst/>
                <a:latin typeface="Times New Roman" panose="02020603050405020304" pitchFamily="18" charset="0"/>
                <a:ea typeface="Calibri" panose="020F0502020204030204" pitchFamily="34" charset="0"/>
              </a:rPr>
              <a:t> qqn</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Timothée</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parle</a:t>
            </a:r>
            <a:r>
              <a:rPr lang="fr-FR" sz="2400" dirty="0">
                <a:effectLst/>
                <a:latin typeface="Times New Roman" panose="02020603050405020304" pitchFamily="18" charset="0"/>
                <a:ea typeface="Calibri" panose="020F0502020204030204" pitchFamily="34" charset="0"/>
              </a:rPr>
              <a:t> // </a:t>
            </a:r>
            <a:r>
              <a:rPr lang="fr-FR" sz="2400" dirty="0">
                <a:solidFill>
                  <a:schemeClr val="accent4"/>
                </a:solidFill>
                <a:effectLst/>
                <a:latin typeface="Times New Roman" panose="02020603050405020304" pitchFamily="18" charset="0"/>
                <a:ea typeface="Calibri" panose="020F0502020204030204" pitchFamily="34" charset="0"/>
              </a:rPr>
              <a:t>toujours</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de son club de foot</a:t>
            </a:r>
            <a:r>
              <a:rPr lang="fr-FR" sz="2400" dirty="0">
                <a:effectLst/>
                <a:latin typeface="Times New Roman" panose="02020603050405020304" pitchFamily="18" charset="0"/>
                <a:ea typeface="Calibri" panose="020F0502020204030204" pitchFamily="34" charset="0"/>
              </a:rPr>
              <a:t>. 	parler </a:t>
            </a:r>
            <a:r>
              <a:rPr lang="fr-FR" sz="2400" dirty="0">
                <a:solidFill>
                  <a:srgbClr val="00B0F0"/>
                </a:solidFill>
                <a:effectLst/>
                <a:latin typeface="Times New Roman" panose="02020603050405020304" pitchFamily="18" charset="0"/>
                <a:ea typeface="Calibri" panose="020F0502020204030204" pitchFamily="34" charset="0"/>
              </a:rPr>
              <a:t>de</a:t>
            </a:r>
            <a:r>
              <a:rPr lang="fr-FR" sz="2400" dirty="0">
                <a:effectLst/>
                <a:latin typeface="Times New Roman" panose="02020603050405020304" pitchFamily="18" charset="0"/>
                <a:ea typeface="Calibri" panose="020F0502020204030204" pitchFamily="34" charset="0"/>
              </a:rPr>
              <a:t> qqch</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Le suspect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n’a pas avoué le crime</a:t>
            </a:r>
            <a:r>
              <a:rPr lang="fr-FR" sz="2400" dirty="0">
                <a:effectLst/>
                <a:latin typeface="Times New Roman" panose="02020603050405020304" pitchFamily="18" charset="0"/>
                <a:ea typeface="Calibri" panose="020F0502020204030204" pitchFamily="34" charset="0"/>
              </a:rPr>
              <a:t>. 			avouer qqch</a:t>
            </a:r>
          </a:p>
          <a:p>
            <a:pPr marL="0" indent="0">
              <a:buNone/>
            </a:pPr>
            <a:endParaRPr lang="fr-FR" sz="2400" dirty="0">
              <a:solidFill>
                <a:srgbClr val="00B050"/>
              </a:solidFill>
              <a:effectLst/>
              <a:latin typeface="Times New Roman" panose="02020603050405020304" pitchFamily="18" charset="0"/>
              <a:ea typeface="Calibri" panose="020F0502020204030204" pitchFamily="34" charset="0"/>
            </a:endParaRP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Le suspect </a:t>
            </a:r>
            <a:r>
              <a:rPr lang="fr-FR" sz="2400" dirty="0">
                <a:latin typeface="Times New Roman" panose="02020603050405020304" pitchFamily="18" charset="0"/>
                <a:ea typeface="Calibri" panose="020F0502020204030204" pitchFamily="34" charset="0"/>
              </a:rPr>
              <a:t>//</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est resté muet</a:t>
            </a:r>
            <a:r>
              <a:rPr lang="fr-FR" sz="2400" dirty="0">
                <a:effectLst/>
                <a:latin typeface="Times New Roman" panose="02020603050405020304" pitchFamily="18" charset="0"/>
                <a:ea typeface="Calibri" panose="020F0502020204030204" pitchFamily="34" charset="0"/>
              </a:rPr>
              <a:t>.				rester + attribut</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Le vent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pousse les nuages vers l’horizon</a:t>
            </a:r>
            <a:r>
              <a:rPr lang="fr-FR" sz="2400" dirty="0">
                <a:effectLst/>
                <a:latin typeface="Times New Roman" panose="02020603050405020304" pitchFamily="18" charset="0"/>
                <a:ea typeface="Calibri" panose="020F0502020204030204" pitchFamily="34" charset="0"/>
              </a:rPr>
              <a:t>.		pousser qqch </a:t>
            </a:r>
            <a:r>
              <a:rPr lang="fr-FR" sz="2400" dirty="0">
                <a:solidFill>
                  <a:srgbClr val="00B0F0"/>
                </a:solidFill>
                <a:effectLst/>
                <a:latin typeface="Times New Roman" panose="02020603050405020304" pitchFamily="18" charset="0"/>
                <a:ea typeface="Calibri" panose="020F0502020204030204" pitchFamily="34" charset="0"/>
              </a:rPr>
              <a:t>vers</a:t>
            </a:r>
            <a:r>
              <a:rPr lang="fr-FR" sz="2400" dirty="0">
                <a:effectLst/>
                <a:latin typeface="Times New Roman" panose="02020603050405020304" pitchFamily="18" charset="0"/>
                <a:ea typeface="Calibri" panose="020F0502020204030204" pitchFamily="34" charset="0"/>
              </a:rPr>
              <a:t> qqch (qq part)</a:t>
            </a:r>
          </a:p>
          <a:p>
            <a:pPr marL="0" indent="0">
              <a:buNone/>
            </a:pPr>
            <a:r>
              <a:rPr lang="fr-FR" sz="2400" dirty="0">
                <a:solidFill>
                  <a:srgbClr val="FF0000"/>
                </a:solidFill>
                <a:effectLst/>
                <a:latin typeface="Times New Roman" panose="02020603050405020304" pitchFamily="18" charset="0"/>
                <a:ea typeface="Calibri" panose="020F0502020204030204" pitchFamily="34" charset="0"/>
              </a:rPr>
              <a:t>As-</a:t>
            </a:r>
            <a:r>
              <a:rPr lang="fr-FR" sz="2400" dirty="0">
                <a:effectLst/>
                <a:latin typeface="Times New Roman" panose="02020603050405020304" pitchFamily="18" charset="0"/>
                <a:ea typeface="Calibri" panose="020F0502020204030204" pitchFamily="34" charset="0"/>
              </a:rPr>
              <a:t>// </a:t>
            </a:r>
            <a:r>
              <a:rPr lang="fr-FR" sz="2400" dirty="0">
                <a:solidFill>
                  <a:srgbClr val="00B050"/>
                </a:solidFill>
                <a:effectLst/>
                <a:latin typeface="Times New Roman" panose="02020603050405020304" pitchFamily="18" charset="0"/>
                <a:ea typeface="Calibri" panose="020F0502020204030204" pitchFamily="34" charset="0"/>
              </a:rPr>
              <a:t>tu</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fini ton travail </a:t>
            </a:r>
            <a:r>
              <a:rPr lang="fr-FR" sz="2400" dirty="0">
                <a:effectLst/>
                <a:latin typeface="Times New Roman" panose="02020603050405020304" pitchFamily="18" charset="0"/>
                <a:ea typeface="Calibri" panose="020F0502020204030204" pitchFamily="34" charset="0"/>
              </a:rPr>
              <a:t>?				finir qqch</a:t>
            </a:r>
          </a:p>
          <a:p>
            <a:pPr marL="0" indent="0" algn="just">
              <a:buNone/>
            </a:pPr>
            <a:r>
              <a:rPr lang="fr-FR" sz="2400" dirty="0">
                <a:solidFill>
                  <a:srgbClr val="00B050"/>
                </a:solidFill>
                <a:effectLst/>
                <a:latin typeface="Times New Roman" panose="02020603050405020304" pitchFamily="18" charset="0"/>
                <a:ea typeface="Calibri" panose="020F0502020204030204" pitchFamily="34" charset="0"/>
              </a:rPr>
              <a:t>On</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jouera le match contre l’équipe des sixièmes</a:t>
            </a:r>
            <a:r>
              <a:rPr lang="fr-FR" sz="2400" dirty="0">
                <a:effectLst/>
                <a:latin typeface="Times New Roman" panose="02020603050405020304" pitchFamily="18" charset="0"/>
                <a:ea typeface="Calibri" panose="020F0502020204030204" pitchFamily="34" charset="0"/>
              </a:rPr>
              <a:t>.	jouer qqch </a:t>
            </a:r>
            <a:r>
              <a:rPr lang="fr-FR" sz="2400" dirty="0">
                <a:solidFill>
                  <a:srgbClr val="00B0F0"/>
                </a:solidFill>
                <a:effectLst/>
                <a:latin typeface="Times New Roman" panose="02020603050405020304" pitchFamily="18" charset="0"/>
                <a:ea typeface="Calibri" panose="020F0502020204030204" pitchFamily="34" charset="0"/>
              </a:rPr>
              <a:t>contre</a:t>
            </a:r>
            <a:r>
              <a:rPr lang="fr-FR" sz="2400" dirty="0">
                <a:effectLst/>
                <a:latin typeface="Times New Roman" panose="02020603050405020304" pitchFamily="18" charset="0"/>
                <a:ea typeface="Calibri" panose="020F0502020204030204" pitchFamily="34" charset="0"/>
              </a:rPr>
              <a:t> qqn</a:t>
            </a:r>
          </a:p>
          <a:p>
            <a:pPr marL="0" indent="0" algn="just">
              <a:buNone/>
            </a:pPr>
            <a:r>
              <a:rPr lang="fr-FR" sz="2400" dirty="0">
                <a:solidFill>
                  <a:srgbClr val="00B050"/>
                </a:solidFill>
                <a:effectLst/>
                <a:latin typeface="Times New Roman" panose="02020603050405020304" pitchFamily="18" charset="0"/>
                <a:ea typeface="Calibri" panose="020F0502020204030204" pitchFamily="34" charset="0"/>
              </a:rPr>
              <a:t>L’âne</a:t>
            </a:r>
            <a:r>
              <a:rPr lang="fr-FR" sz="2400" dirty="0">
                <a:solidFill>
                  <a:srgbClr val="000000"/>
                </a:solidFill>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galope jusqu’au bord du pré</a:t>
            </a:r>
            <a:r>
              <a:rPr lang="fr-FR" sz="2400" dirty="0">
                <a:solidFill>
                  <a:srgbClr val="000000"/>
                </a:solidFill>
                <a:effectLst/>
                <a:latin typeface="Times New Roman" panose="02020603050405020304" pitchFamily="18" charset="0"/>
                <a:ea typeface="Calibri" panose="020F0502020204030204" pitchFamily="34" charset="0"/>
              </a:rPr>
              <a:t>.			galoper </a:t>
            </a:r>
            <a:r>
              <a:rPr lang="fr-FR" sz="2400" dirty="0">
                <a:solidFill>
                  <a:srgbClr val="00B0F0"/>
                </a:solidFill>
                <a:effectLst/>
                <a:latin typeface="Times New Roman" panose="02020603050405020304" pitchFamily="18" charset="0"/>
                <a:ea typeface="Calibri" panose="020F0502020204030204" pitchFamily="34" charset="0"/>
              </a:rPr>
              <a:t>jusqu’à</a:t>
            </a:r>
            <a:r>
              <a:rPr lang="fr-FR" sz="2400" dirty="0">
                <a:solidFill>
                  <a:srgbClr val="000000"/>
                </a:solidFill>
                <a:effectLst/>
                <a:latin typeface="Times New Roman" panose="02020603050405020304" pitchFamily="18" charset="0"/>
                <a:ea typeface="Calibri" panose="020F0502020204030204" pitchFamily="34" charset="0"/>
              </a:rPr>
              <a:t> qqch (qq part)</a:t>
            </a:r>
            <a:endParaRPr lang="fr-FR" sz="2400" dirty="0">
              <a:effectLst/>
              <a:latin typeface="Times New Roman" panose="02020603050405020304" pitchFamily="18" charset="0"/>
              <a:ea typeface="Calibri" panose="020F0502020204030204" pitchFamily="34" charset="0"/>
            </a:endParaRPr>
          </a:p>
          <a:p>
            <a:pPr marL="0" indent="0">
              <a:buNone/>
            </a:pPr>
            <a:endParaRPr lang="fr-FR" dirty="0"/>
          </a:p>
        </p:txBody>
      </p:sp>
    </p:spTree>
    <p:extLst>
      <p:ext uri="{BB962C8B-B14F-4D97-AF65-F5344CB8AC3E}">
        <p14:creationId xmlns:p14="http://schemas.microsoft.com/office/powerpoint/2010/main" val="18772564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F11C9-1629-3FD1-11C6-D5237898880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BDDE2F3-0787-5E19-5107-C2DFC6DACA8C}"/>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B34FA804-867D-B526-44B1-3CA70BDE85AD}"/>
              </a:ext>
            </a:extLst>
          </p:cNvPr>
          <p:cNvSpPr>
            <a:spLocks noGrp="1"/>
          </p:cNvSpPr>
          <p:nvPr>
            <p:ph idx="1"/>
          </p:nvPr>
        </p:nvSpPr>
        <p:spPr>
          <a:xfrm>
            <a:off x="838200" y="1066800"/>
            <a:ext cx="10744200" cy="5110163"/>
          </a:xfrm>
        </p:spPr>
        <p:txBody>
          <a:bodyPr/>
          <a:lstStyle/>
          <a:p>
            <a:pPr marL="0" indent="0">
              <a:buNone/>
            </a:pPr>
            <a:r>
              <a:rPr lang="fr-FR" sz="2400" dirty="0">
                <a:solidFill>
                  <a:srgbClr val="00B050"/>
                </a:solidFill>
                <a:effectLst/>
                <a:latin typeface="Times New Roman" panose="02020603050405020304" pitchFamily="18" charset="0"/>
                <a:ea typeface="Calibri" panose="020F0502020204030204" pitchFamily="34" charset="0"/>
              </a:rPr>
              <a:t>La maitresse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a affiché les dessins des enfants</a:t>
            </a:r>
            <a:r>
              <a:rPr lang="fr-FR" sz="2400" dirty="0">
                <a:effectLst/>
                <a:latin typeface="Times New Roman" panose="02020603050405020304" pitchFamily="18" charset="0"/>
                <a:ea typeface="Calibri" panose="020F0502020204030204" pitchFamily="34" charset="0"/>
              </a:rPr>
              <a:t>.	afficher qqch</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Sonia</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demande un crayon bleu à sa voisine</a:t>
            </a:r>
            <a:r>
              <a:rPr lang="fr-FR" sz="2400" dirty="0">
                <a:effectLst/>
                <a:latin typeface="Times New Roman" panose="02020603050405020304" pitchFamily="18" charset="0"/>
                <a:ea typeface="Calibri" panose="020F0502020204030204" pitchFamily="34" charset="0"/>
              </a:rPr>
              <a:t>.	demander qqch </a:t>
            </a:r>
            <a:r>
              <a:rPr lang="fr-FR" sz="2400" dirty="0">
                <a:solidFill>
                  <a:srgbClr val="00B0F0"/>
                </a:solidFill>
                <a:effectLst/>
                <a:latin typeface="Times New Roman" panose="02020603050405020304" pitchFamily="18" charset="0"/>
                <a:ea typeface="Calibri" panose="020F0502020204030204" pitchFamily="34" charset="0"/>
              </a:rPr>
              <a:t>à</a:t>
            </a:r>
            <a:r>
              <a:rPr lang="fr-FR" sz="2400" dirty="0">
                <a:effectLst/>
                <a:latin typeface="Times New Roman" panose="02020603050405020304" pitchFamily="18" charset="0"/>
                <a:ea typeface="Calibri" panose="020F0502020204030204" pitchFamily="34" charset="0"/>
              </a:rPr>
              <a:t> qqn</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Timothée</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parle</a:t>
            </a:r>
            <a:r>
              <a:rPr lang="fr-FR" sz="2400" dirty="0">
                <a:effectLst/>
                <a:latin typeface="Times New Roman" panose="02020603050405020304" pitchFamily="18" charset="0"/>
                <a:ea typeface="Calibri" panose="020F0502020204030204" pitchFamily="34" charset="0"/>
              </a:rPr>
              <a:t> // </a:t>
            </a:r>
            <a:r>
              <a:rPr lang="fr-FR" sz="2400" dirty="0">
                <a:solidFill>
                  <a:schemeClr val="accent4"/>
                </a:solidFill>
                <a:effectLst/>
                <a:latin typeface="Times New Roman" panose="02020603050405020304" pitchFamily="18" charset="0"/>
                <a:ea typeface="Calibri" panose="020F0502020204030204" pitchFamily="34" charset="0"/>
              </a:rPr>
              <a:t>toujours</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de son club de foot</a:t>
            </a:r>
            <a:r>
              <a:rPr lang="fr-FR" sz="2400" dirty="0">
                <a:effectLst/>
                <a:latin typeface="Times New Roman" panose="02020603050405020304" pitchFamily="18" charset="0"/>
                <a:ea typeface="Calibri" panose="020F0502020204030204" pitchFamily="34" charset="0"/>
              </a:rPr>
              <a:t>. 	parler </a:t>
            </a:r>
            <a:r>
              <a:rPr lang="fr-FR" sz="2400" dirty="0">
                <a:solidFill>
                  <a:srgbClr val="00B0F0"/>
                </a:solidFill>
                <a:effectLst/>
                <a:latin typeface="Times New Roman" panose="02020603050405020304" pitchFamily="18" charset="0"/>
                <a:ea typeface="Calibri" panose="020F0502020204030204" pitchFamily="34" charset="0"/>
              </a:rPr>
              <a:t>de</a:t>
            </a:r>
            <a:r>
              <a:rPr lang="fr-FR" sz="2400" dirty="0">
                <a:effectLst/>
                <a:latin typeface="Times New Roman" panose="02020603050405020304" pitchFamily="18" charset="0"/>
                <a:ea typeface="Calibri" panose="020F0502020204030204" pitchFamily="34" charset="0"/>
              </a:rPr>
              <a:t> qqch</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Le suspect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n’a pas avoué le crime</a:t>
            </a:r>
            <a:r>
              <a:rPr lang="fr-FR" sz="2400" dirty="0">
                <a:effectLst/>
                <a:latin typeface="Times New Roman" panose="02020603050405020304" pitchFamily="18" charset="0"/>
                <a:ea typeface="Calibri" panose="020F0502020204030204" pitchFamily="34" charset="0"/>
              </a:rPr>
              <a:t>. 			avouer qqch</a:t>
            </a:r>
          </a:p>
          <a:p>
            <a:pPr marL="0" indent="0">
              <a:buNone/>
            </a:pPr>
            <a:endParaRPr lang="fr-FR" sz="2400" dirty="0">
              <a:solidFill>
                <a:srgbClr val="00B050"/>
              </a:solidFill>
              <a:effectLst/>
              <a:latin typeface="Times New Roman" panose="02020603050405020304" pitchFamily="18" charset="0"/>
              <a:ea typeface="Calibri" panose="020F0502020204030204" pitchFamily="34" charset="0"/>
            </a:endParaRP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Le suspect </a:t>
            </a:r>
            <a:r>
              <a:rPr lang="fr-FR" sz="2400" dirty="0">
                <a:latin typeface="Times New Roman" panose="02020603050405020304" pitchFamily="18" charset="0"/>
                <a:ea typeface="Calibri" panose="020F0502020204030204" pitchFamily="34" charset="0"/>
              </a:rPr>
              <a:t>//</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est resté muet</a:t>
            </a:r>
            <a:r>
              <a:rPr lang="fr-FR" sz="2400" dirty="0">
                <a:effectLst/>
                <a:latin typeface="Times New Roman" panose="02020603050405020304" pitchFamily="18" charset="0"/>
                <a:ea typeface="Calibri" panose="020F0502020204030204" pitchFamily="34" charset="0"/>
              </a:rPr>
              <a:t>.				rester + attribut</a:t>
            </a: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Le vent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pousse les nuages vers l’horizon</a:t>
            </a:r>
            <a:r>
              <a:rPr lang="fr-FR" sz="2400" dirty="0">
                <a:effectLst/>
                <a:latin typeface="Times New Roman" panose="02020603050405020304" pitchFamily="18" charset="0"/>
                <a:ea typeface="Calibri" panose="020F0502020204030204" pitchFamily="34" charset="0"/>
              </a:rPr>
              <a:t>.		pousser qqch </a:t>
            </a:r>
            <a:r>
              <a:rPr lang="fr-FR" sz="2400" dirty="0">
                <a:solidFill>
                  <a:srgbClr val="00B0F0"/>
                </a:solidFill>
                <a:effectLst/>
                <a:latin typeface="Times New Roman" panose="02020603050405020304" pitchFamily="18" charset="0"/>
                <a:ea typeface="Calibri" panose="020F0502020204030204" pitchFamily="34" charset="0"/>
              </a:rPr>
              <a:t>vers</a:t>
            </a:r>
            <a:r>
              <a:rPr lang="fr-FR" sz="2400" dirty="0">
                <a:effectLst/>
                <a:latin typeface="Times New Roman" panose="02020603050405020304" pitchFamily="18" charset="0"/>
                <a:ea typeface="Calibri" panose="020F0502020204030204" pitchFamily="34" charset="0"/>
              </a:rPr>
              <a:t> qqch (qq part)</a:t>
            </a:r>
          </a:p>
          <a:p>
            <a:pPr marL="0" indent="0">
              <a:buNone/>
            </a:pPr>
            <a:r>
              <a:rPr lang="fr-FR" sz="2400" dirty="0">
                <a:solidFill>
                  <a:srgbClr val="FF0000"/>
                </a:solidFill>
                <a:effectLst/>
                <a:latin typeface="Times New Roman" panose="02020603050405020304" pitchFamily="18" charset="0"/>
                <a:ea typeface="Calibri" panose="020F0502020204030204" pitchFamily="34" charset="0"/>
              </a:rPr>
              <a:t>As-</a:t>
            </a:r>
            <a:r>
              <a:rPr lang="fr-FR" sz="2400" dirty="0">
                <a:effectLst/>
                <a:latin typeface="Times New Roman" panose="02020603050405020304" pitchFamily="18" charset="0"/>
                <a:ea typeface="Calibri" panose="020F0502020204030204" pitchFamily="34" charset="0"/>
              </a:rPr>
              <a:t>// </a:t>
            </a:r>
            <a:r>
              <a:rPr lang="fr-FR" sz="2400" dirty="0">
                <a:solidFill>
                  <a:srgbClr val="00B050"/>
                </a:solidFill>
                <a:effectLst/>
                <a:latin typeface="Times New Roman" panose="02020603050405020304" pitchFamily="18" charset="0"/>
                <a:ea typeface="Calibri" panose="020F0502020204030204" pitchFamily="34" charset="0"/>
              </a:rPr>
              <a:t>tu</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fini ton travail </a:t>
            </a:r>
            <a:r>
              <a:rPr lang="fr-FR" sz="2400" dirty="0">
                <a:effectLst/>
                <a:latin typeface="Times New Roman" panose="02020603050405020304" pitchFamily="18" charset="0"/>
                <a:ea typeface="Calibri" panose="020F0502020204030204" pitchFamily="34" charset="0"/>
              </a:rPr>
              <a:t>?				finir qqch</a:t>
            </a:r>
          </a:p>
          <a:p>
            <a:pPr marL="0" indent="0" algn="just">
              <a:buNone/>
            </a:pPr>
            <a:r>
              <a:rPr lang="fr-FR" sz="2400" dirty="0">
                <a:solidFill>
                  <a:srgbClr val="00B050"/>
                </a:solidFill>
                <a:effectLst/>
                <a:latin typeface="Times New Roman" panose="02020603050405020304" pitchFamily="18" charset="0"/>
                <a:ea typeface="Calibri" panose="020F0502020204030204" pitchFamily="34" charset="0"/>
              </a:rPr>
              <a:t>On</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jouera le match contre l’équipe des sixièmes</a:t>
            </a:r>
            <a:r>
              <a:rPr lang="fr-FR" sz="2400" dirty="0">
                <a:effectLst/>
                <a:latin typeface="Times New Roman" panose="02020603050405020304" pitchFamily="18" charset="0"/>
                <a:ea typeface="Calibri" panose="020F0502020204030204" pitchFamily="34" charset="0"/>
              </a:rPr>
              <a:t>.	jouer qqch </a:t>
            </a:r>
            <a:r>
              <a:rPr lang="fr-FR" sz="2400" dirty="0">
                <a:solidFill>
                  <a:srgbClr val="00B0F0"/>
                </a:solidFill>
                <a:effectLst/>
                <a:latin typeface="Times New Roman" panose="02020603050405020304" pitchFamily="18" charset="0"/>
                <a:ea typeface="Calibri" panose="020F0502020204030204" pitchFamily="34" charset="0"/>
              </a:rPr>
              <a:t>contre</a:t>
            </a:r>
            <a:r>
              <a:rPr lang="fr-FR" sz="2400" dirty="0">
                <a:effectLst/>
                <a:latin typeface="Times New Roman" panose="02020603050405020304" pitchFamily="18" charset="0"/>
                <a:ea typeface="Calibri" panose="020F0502020204030204" pitchFamily="34" charset="0"/>
              </a:rPr>
              <a:t> qqn</a:t>
            </a:r>
          </a:p>
          <a:p>
            <a:pPr marL="0" indent="0" algn="just">
              <a:buNone/>
            </a:pPr>
            <a:r>
              <a:rPr lang="fr-FR" sz="2400" dirty="0">
                <a:solidFill>
                  <a:srgbClr val="00B050"/>
                </a:solidFill>
                <a:effectLst/>
                <a:latin typeface="Times New Roman" panose="02020603050405020304" pitchFamily="18" charset="0"/>
                <a:ea typeface="Calibri" panose="020F0502020204030204" pitchFamily="34" charset="0"/>
              </a:rPr>
              <a:t>L’âne</a:t>
            </a:r>
            <a:r>
              <a:rPr lang="fr-FR" sz="2400" dirty="0">
                <a:solidFill>
                  <a:srgbClr val="000000"/>
                </a:solidFill>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galope jusqu’au bord du pré</a:t>
            </a:r>
            <a:r>
              <a:rPr lang="fr-FR" sz="2400" dirty="0">
                <a:solidFill>
                  <a:srgbClr val="000000"/>
                </a:solidFill>
                <a:effectLst/>
                <a:latin typeface="Times New Roman" panose="02020603050405020304" pitchFamily="18" charset="0"/>
                <a:ea typeface="Calibri" panose="020F0502020204030204" pitchFamily="34" charset="0"/>
              </a:rPr>
              <a:t>.			galoper </a:t>
            </a:r>
            <a:r>
              <a:rPr lang="fr-FR" sz="2400" dirty="0">
                <a:solidFill>
                  <a:srgbClr val="00B0F0"/>
                </a:solidFill>
                <a:effectLst/>
                <a:latin typeface="Times New Roman" panose="02020603050405020304" pitchFamily="18" charset="0"/>
                <a:ea typeface="Calibri" panose="020F0502020204030204" pitchFamily="34" charset="0"/>
              </a:rPr>
              <a:t>jusqu’à</a:t>
            </a:r>
            <a:r>
              <a:rPr lang="fr-FR" sz="2400" dirty="0">
                <a:solidFill>
                  <a:srgbClr val="000000"/>
                </a:solidFill>
                <a:effectLst/>
                <a:latin typeface="Times New Roman" panose="02020603050405020304" pitchFamily="18" charset="0"/>
                <a:ea typeface="Calibri" panose="020F0502020204030204" pitchFamily="34" charset="0"/>
              </a:rPr>
              <a:t> qqch (qq part)</a:t>
            </a:r>
            <a:endParaRPr lang="fr-FR" sz="2400" dirty="0">
              <a:effectLst/>
              <a:latin typeface="Times New Roman" panose="02020603050405020304" pitchFamily="18" charset="0"/>
              <a:ea typeface="Calibri" panose="020F0502020204030204" pitchFamily="34" charset="0"/>
            </a:endParaRPr>
          </a:p>
          <a:p>
            <a:pPr marL="0" indent="0">
              <a:buNone/>
            </a:pPr>
            <a:endParaRPr lang="fr-FR" dirty="0"/>
          </a:p>
        </p:txBody>
      </p:sp>
    </p:spTree>
    <p:extLst>
      <p:ext uri="{BB962C8B-B14F-4D97-AF65-F5344CB8AC3E}">
        <p14:creationId xmlns:p14="http://schemas.microsoft.com/office/powerpoint/2010/main" val="11476769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0335B-B014-F148-6466-7AA60384D21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699E93B-6B85-7473-E044-FE585587ABA5}"/>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F02C8C57-3AD2-B4B9-C9D4-0C17201BD853}"/>
              </a:ext>
            </a:extLst>
          </p:cNvPr>
          <p:cNvGraphicFramePr>
            <a:graphicFrameLocks noGrp="1"/>
          </p:cNvGraphicFramePr>
          <p:nvPr>
            <p:ph idx="1"/>
            <p:extLst>
              <p:ext uri="{D42A27DB-BD31-4B8C-83A1-F6EECF244321}">
                <p14:modId xmlns:p14="http://schemas.microsoft.com/office/powerpoint/2010/main" val="1688867475"/>
              </p:ext>
            </p:extLst>
          </p:nvPr>
        </p:nvGraphicFramePr>
        <p:xfrm>
          <a:off x="838200" y="487678"/>
          <a:ext cx="7511140" cy="5423269"/>
        </p:xfrm>
        <a:graphic>
          <a:graphicData uri="http://schemas.openxmlformats.org/drawingml/2006/table">
            <a:tbl>
              <a:tblPr firstRow="1" bandRow="1">
                <a:tableStyleId>{5940675A-B579-460E-94D1-54222C63F5DA}</a:tableStyleId>
              </a:tblPr>
              <a:tblGrid>
                <a:gridCol w="1502228">
                  <a:extLst>
                    <a:ext uri="{9D8B030D-6E8A-4147-A177-3AD203B41FA5}">
                      <a16:colId xmlns:a16="http://schemas.microsoft.com/office/drawing/2014/main" val="2798843256"/>
                    </a:ext>
                  </a:extLst>
                </a:gridCol>
                <a:gridCol w="1502228">
                  <a:extLst>
                    <a:ext uri="{9D8B030D-6E8A-4147-A177-3AD203B41FA5}">
                      <a16:colId xmlns:a16="http://schemas.microsoft.com/office/drawing/2014/main" val="3249636123"/>
                    </a:ext>
                  </a:extLst>
                </a:gridCol>
                <a:gridCol w="1502228">
                  <a:extLst>
                    <a:ext uri="{9D8B030D-6E8A-4147-A177-3AD203B41FA5}">
                      <a16:colId xmlns:a16="http://schemas.microsoft.com/office/drawing/2014/main" val="1007599844"/>
                    </a:ext>
                  </a:extLst>
                </a:gridCol>
                <a:gridCol w="1502228">
                  <a:extLst>
                    <a:ext uri="{9D8B030D-6E8A-4147-A177-3AD203B41FA5}">
                      <a16:colId xmlns:a16="http://schemas.microsoft.com/office/drawing/2014/main" val="578574170"/>
                    </a:ext>
                  </a:extLst>
                </a:gridCol>
                <a:gridCol w="1502228">
                  <a:extLst>
                    <a:ext uri="{9D8B030D-6E8A-4147-A177-3AD203B41FA5}">
                      <a16:colId xmlns:a16="http://schemas.microsoft.com/office/drawing/2014/main" val="4066120568"/>
                    </a:ext>
                  </a:extLst>
                </a:gridCol>
              </a:tblGrid>
              <a:tr h="425995">
                <a:tc rowSpan="3">
                  <a:txBody>
                    <a:bodyPr/>
                    <a:lstStyle/>
                    <a:p>
                      <a:pPr algn="ctr"/>
                      <a:r>
                        <a:rPr lang="fr-FR" sz="1800" dirty="0"/>
                        <a:t>sans complément</a:t>
                      </a:r>
                    </a:p>
                  </a:txBody>
                  <a:tcPr>
                    <a:solidFill>
                      <a:schemeClr val="accent5">
                        <a:lumMod val="20000"/>
                        <a:lumOff val="80000"/>
                      </a:schemeClr>
                    </a:solidFill>
                  </a:tcPr>
                </a:tc>
                <a:tc gridSpan="4">
                  <a:txBody>
                    <a:bodyPr/>
                    <a:lstStyle/>
                    <a:p>
                      <a:pPr algn="ctr"/>
                      <a:r>
                        <a:rPr lang="fr-FR" sz="1800" dirty="0"/>
                        <a:t>1 complément</a:t>
                      </a:r>
                    </a:p>
                  </a:txBody>
                  <a:tcPr>
                    <a:solidFill>
                      <a:schemeClr val="accent5">
                        <a:lumMod val="20000"/>
                        <a:lumOff val="80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1997156318"/>
                  </a:ext>
                </a:extLst>
              </a:tr>
              <a:tr h="452984">
                <a:tc vMerge="1">
                  <a:txBody>
                    <a:bodyPr/>
                    <a:lstStyle/>
                    <a:p>
                      <a:endParaRPr lang="fr-FR" dirty="0"/>
                    </a:p>
                  </a:txBody>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dirty="0"/>
                        <a:t>Attribut du sujet</a:t>
                      </a:r>
                    </a:p>
                    <a:p>
                      <a:pPr algn="ctr"/>
                      <a:endParaRPr lang="fr-FR" sz="1800" dirty="0"/>
                    </a:p>
                  </a:txBody>
                  <a:tcPr>
                    <a:solidFill>
                      <a:schemeClr val="accent5">
                        <a:lumMod val="20000"/>
                        <a:lumOff val="80000"/>
                      </a:schemeClr>
                    </a:solidFill>
                  </a:tcPr>
                </a:tc>
                <a:tc gridSpan="2">
                  <a:txBody>
                    <a:bodyPr/>
                    <a:lstStyle/>
                    <a:p>
                      <a:pPr algn="ctr"/>
                      <a:r>
                        <a:rPr lang="fr-FR" sz="1800" dirty="0"/>
                        <a:t>Complément d’Objet</a:t>
                      </a:r>
                    </a:p>
                  </a:txBody>
                  <a:tcPr>
                    <a:solidFill>
                      <a:schemeClr val="accent5">
                        <a:lumMod val="20000"/>
                        <a:lumOff val="80000"/>
                      </a:schemeClr>
                    </a:solidFill>
                  </a:tcPr>
                </a:tc>
                <a:tc hMerge="1">
                  <a:txBody>
                    <a:bodyPr/>
                    <a:lstStyle/>
                    <a:p>
                      <a:endParaRPr lang="fr-FR" dirty="0"/>
                    </a:p>
                  </a:txBody>
                  <a:tcPr/>
                </a:tc>
                <a:tc rowSpan="2">
                  <a:txBody>
                    <a:bodyPr/>
                    <a:lstStyle/>
                    <a:p>
                      <a:pPr algn="ctr"/>
                      <a:r>
                        <a:rPr lang="fr-FR" sz="1800" dirty="0"/>
                        <a:t>complément circonstanciel de verbe</a:t>
                      </a:r>
                    </a:p>
                  </a:txBody>
                  <a:tcPr>
                    <a:solidFill>
                      <a:schemeClr val="accent5">
                        <a:lumMod val="20000"/>
                        <a:lumOff val="80000"/>
                      </a:schemeClr>
                    </a:solidFill>
                  </a:tcPr>
                </a:tc>
                <a:extLst>
                  <a:ext uri="{0D108BD9-81ED-4DB2-BD59-A6C34878D82A}">
                    <a16:rowId xmlns:a16="http://schemas.microsoft.com/office/drawing/2014/main" val="51570570"/>
                  </a:ext>
                </a:extLst>
              </a:tr>
              <a:tr h="710335">
                <a:tc vMerge="1">
                  <a:txBody>
                    <a:bodyPr/>
                    <a:lstStyle/>
                    <a:p>
                      <a:endParaRPr lang="fr-FR"/>
                    </a:p>
                  </a:txBody>
                  <a:tcPr/>
                </a:tc>
                <a:tc vMerge="1">
                  <a:txBody>
                    <a:bodyPr/>
                    <a:lstStyle/>
                    <a:p>
                      <a:endParaRPr lang="fr-F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dirty="0"/>
                        <a:t>direct COD</a:t>
                      </a:r>
                    </a:p>
                    <a:p>
                      <a:pPr algn="ctr"/>
                      <a:endParaRPr lang="fr-FR" sz="1800" dirty="0"/>
                    </a:p>
                  </a:txBody>
                  <a:tcP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dirty="0"/>
                        <a:t>indirect COI</a:t>
                      </a:r>
                    </a:p>
                    <a:p>
                      <a:pPr algn="ctr"/>
                      <a:endParaRPr lang="fr-FR" sz="1800" dirty="0"/>
                    </a:p>
                  </a:txBody>
                  <a:tcPr>
                    <a:solidFill>
                      <a:schemeClr val="accent5">
                        <a:lumMod val="20000"/>
                        <a:lumOff val="80000"/>
                      </a:schemeClr>
                    </a:solidFill>
                  </a:tcPr>
                </a:tc>
                <a:tc vMerge="1">
                  <a:txBody>
                    <a:bodyPr/>
                    <a:lstStyle/>
                    <a:p>
                      <a:endParaRPr lang="fr-FR"/>
                    </a:p>
                  </a:txBody>
                  <a:tcPr/>
                </a:tc>
                <a:extLst>
                  <a:ext uri="{0D108BD9-81ED-4DB2-BD59-A6C34878D82A}">
                    <a16:rowId xmlns:a16="http://schemas.microsoft.com/office/drawing/2014/main" val="1843751940"/>
                  </a:ext>
                </a:extLst>
              </a:tr>
              <a:tr h="425995">
                <a:tc>
                  <a:txBody>
                    <a:bodyPr/>
                    <a:lstStyle/>
                    <a:p>
                      <a:r>
                        <a:rPr lang="fr-FR" sz="1600" dirty="0"/>
                        <a:t>parler</a:t>
                      </a:r>
                    </a:p>
                  </a:txBody>
                  <a:tcPr/>
                </a:tc>
                <a:tc>
                  <a:txBody>
                    <a:bodyPr/>
                    <a:lstStyle/>
                    <a:p>
                      <a:endParaRPr lang="fr-FR" sz="1600"/>
                    </a:p>
                  </a:txBody>
                  <a:tcPr/>
                </a:tc>
                <a:tc>
                  <a:txBody>
                    <a:bodyPr/>
                    <a:lstStyle/>
                    <a:p>
                      <a:endParaRPr lang="fr-FR" sz="1600" dirty="0"/>
                    </a:p>
                  </a:txBody>
                  <a:tcPr/>
                </a:tc>
                <a:tc>
                  <a:txBody>
                    <a:bodyPr/>
                    <a:lstStyle/>
                    <a:p>
                      <a:r>
                        <a:rPr lang="fr-FR" sz="1600" dirty="0"/>
                        <a:t>parler </a:t>
                      </a:r>
                      <a:r>
                        <a:rPr lang="fr-FR" sz="1600" dirty="0">
                          <a:solidFill>
                            <a:srgbClr val="00B0F0"/>
                          </a:solidFill>
                        </a:rPr>
                        <a:t>de</a:t>
                      </a:r>
                      <a:r>
                        <a:rPr lang="fr-FR" sz="1600" dirty="0"/>
                        <a:t> qqch</a:t>
                      </a:r>
                    </a:p>
                  </a:txBody>
                  <a:tcPr/>
                </a:tc>
                <a:tc>
                  <a:txBody>
                    <a:bodyPr/>
                    <a:lstStyle/>
                    <a:p>
                      <a:endParaRPr lang="fr-FR" sz="1600"/>
                    </a:p>
                  </a:txBody>
                  <a:tcPr/>
                </a:tc>
                <a:extLst>
                  <a:ext uri="{0D108BD9-81ED-4DB2-BD59-A6C34878D82A}">
                    <a16:rowId xmlns:a16="http://schemas.microsoft.com/office/drawing/2014/main" val="1649921158"/>
                  </a:ext>
                </a:extLst>
              </a:tr>
              <a:tr h="425995">
                <a:tc>
                  <a:txBody>
                    <a:bodyPr/>
                    <a:lstStyle/>
                    <a:p>
                      <a:endParaRPr lang="fr-FR" sz="1600"/>
                    </a:p>
                  </a:txBody>
                  <a:tcPr/>
                </a:tc>
                <a:tc>
                  <a:txBody>
                    <a:bodyPr/>
                    <a:lstStyle/>
                    <a:p>
                      <a:endParaRPr lang="fr-FR" sz="1600"/>
                    </a:p>
                  </a:txBody>
                  <a:tcPr/>
                </a:tc>
                <a:tc>
                  <a:txBody>
                    <a:bodyPr/>
                    <a:lstStyle/>
                    <a:p>
                      <a:r>
                        <a:rPr lang="fr-FR" sz="1600" dirty="0"/>
                        <a:t>afficher qqch</a:t>
                      </a:r>
                    </a:p>
                  </a:txBody>
                  <a:tcPr/>
                </a:tc>
                <a:tc>
                  <a:txBody>
                    <a:bodyPr/>
                    <a:lstStyle/>
                    <a:p>
                      <a:endParaRPr lang="fr-FR" sz="1600"/>
                    </a:p>
                  </a:txBody>
                  <a:tcPr/>
                </a:tc>
                <a:tc>
                  <a:txBody>
                    <a:bodyPr/>
                    <a:lstStyle/>
                    <a:p>
                      <a:endParaRPr lang="fr-FR" sz="1600"/>
                    </a:p>
                  </a:txBody>
                  <a:tcPr/>
                </a:tc>
                <a:extLst>
                  <a:ext uri="{0D108BD9-81ED-4DB2-BD59-A6C34878D82A}">
                    <a16:rowId xmlns:a16="http://schemas.microsoft.com/office/drawing/2014/main" val="3959470454"/>
                  </a:ext>
                </a:extLst>
              </a:tr>
              <a:tr h="425995">
                <a:tc>
                  <a:txBody>
                    <a:bodyPr/>
                    <a:lstStyle/>
                    <a:p>
                      <a:endParaRPr lang="fr-FR" sz="1600"/>
                    </a:p>
                  </a:txBody>
                  <a:tcPr/>
                </a:tc>
                <a:tc>
                  <a:txBody>
                    <a:bodyPr/>
                    <a:lstStyle/>
                    <a:p>
                      <a:endParaRPr lang="fr-FR" sz="1600"/>
                    </a:p>
                  </a:txBody>
                  <a:tcPr/>
                </a:tc>
                <a:tc>
                  <a:txBody>
                    <a:bodyPr/>
                    <a:lstStyle/>
                    <a:p>
                      <a:r>
                        <a:rPr lang="fr-FR" sz="1600" dirty="0"/>
                        <a:t>avouer  qqch</a:t>
                      </a:r>
                    </a:p>
                  </a:txBody>
                  <a:tcPr/>
                </a:tc>
                <a:tc>
                  <a:txBody>
                    <a:bodyPr/>
                    <a:lstStyle/>
                    <a:p>
                      <a:endParaRPr lang="fr-FR" sz="1600"/>
                    </a:p>
                  </a:txBody>
                  <a:tcPr/>
                </a:tc>
                <a:tc>
                  <a:txBody>
                    <a:bodyPr/>
                    <a:lstStyle/>
                    <a:p>
                      <a:endParaRPr lang="fr-FR" sz="1600"/>
                    </a:p>
                  </a:txBody>
                  <a:tcPr/>
                </a:tc>
                <a:extLst>
                  <a:ext uri="{0D108BD9-81ED-4DB2-BD59-A6C34878D82A}">
                    <a16:rowId xmlns:a16="http://schemas.microsoft.com/office/drawing/2014/main" val="3273419932"/>
                  </a:ext>
                </a:extLst>
              </a:tr>
              <a:tr h="425995">
                <a:tc>
                  <a:txBody>
                    <a:bodyPr/>
                    <a:lstStyle/>
                    <a:p>
                      <a:endParaRPr lang="fr-FR" sz="1600"/>
                    </a:p>
                  </a:txBody>
                  <a:tcPr/>
                </a:tc>
                <a:tc>
                  <a:txBody>
                    <a:bodyPr/>
                    <a:lstStyle/>
                    <a:p>
                      <a:r>
                        <a:rPr lang="fr-FR" sz="1600" dirty="0"/>
                        <a:t>rester + Att.</a:t>
                      </a:r>
                    </a:p>
                  </a:txBody>
                  <a:tcPr/>
                </a:tc>
                <a:tc>
                  <a:txBody>
                    <a:bodyPr/>
                    <a:lstStyle/>
                    <a:p>
                      <a:endParaRPr lang="fr-FR" sz="1600"/>
                    </a:p>
                  </a:txBody>
                  <a:tcPr/>
                </a:tc>
                <a:tc>
                  <a:txBody>
                    <a:bodyPr/>
                    <a:lstStyle/>
                    <a:p>
                      <a:endParaRPr lang="fr-FR" sz="1600"/>
                    </a:p>
                  </a:txBody>
                  <a:tcPr/>
                </a:tc>
                <a:tc>
                  <a:txBody>
                    <a:bodyPr/>
                    <a:lstStyle/>
                    <a:p>
                      <a:endParaRPr lang="fr-FR" sz="1600"/>
                    </a:p>
                  </a:txBody>
                  <a:tcPr/>
                </a:tc>
                <a:extLst>
                  <a:ext uri="{0D108BD9-81ED-4DB2-BD59-A6C34878D82A}">
                    <a16:rowId xmlns:a16="http://schemas.microsoft.com/office/drawing/2014/main" val="3377155968"/>
                  </a:ext>
                </a:extLst>
              </a:tr>
              <a:tr h="425995">
                <a:tc>
                  <a:txBody>
                    <a:bodyPr/>
                    <a:lstStyle/>
                    <a:p>
                      <a:endParaRPr lang="fr-FR" sz="1600"/>
                    </a:p>
                  </a:txBody>
                  <a:tcPr/>
                </a:tc>
                <a:tc>
                  <a:txBody>
                    <a:bodyPr/>
                    <a:lstStyle/>
                    <a:p>
                      <a:endParaRPr lang="fr-FR" sz="1600"/>
                    </a:p>
                  </a:txBody>
                  <a:tcPr/>
                </a:tc>
                <a:tc>
                  <a:txBody>
                    <a:bodyPr/>
                    <a:lstStyle/>
                    <a:p>
                      <a:r>
                        <a:rPr lang="fr-FR" sz="1600" dirty="0"/>
                        <a:t>finir qqch</a:t>
                      </a:r>
                    </a:p>
                  </a:txBody>
                  <a:tcPr/>
                </a:tc>
                <a:tc>
                  <a:txBody>
                    <a:bodyPr/>
                    <a:lstStyle/>
                    <a:p>
                      <a:endParaRPr lang="fr-FR" sz="1600"/>
                    </a:p>
                  </a:txBody>
                  <a:tcPr/>
                </a:tc>
                <a:tc>
                  <a:txBody>
                    <a:bodyPr/>
                    <a:lstStyle/>
                    <a:p>
                      <a:endParaRPr lang="fr-FR" sz="1600"/>
                    </a:p>
                  </a:txBody>
                  <a:tcPr/>
                </a:tc>
                <a:extLst>
                  <a:ext uri="{0D108BD9-81ED-4DB2-BD59-A6C34878D82A}">
                    <a16:rowId xmlns:a16="http://schemas.microsoft.com/office/drawing/2014/main" val="402783712"/>
                  </a:ext>
                </a:extLst>
              </a:tr>
              <a:tr h="425995">
                <a:tc>
                  <a:txBody>
                    <a:bodyPr/>
                    <a:lstStyle/>
                    <a:p>
                      <a:endParaRPr lang="fr-FR" sz="1600"/>
                    </a:p>
                  </a:txBody>
                  <a:tcPr/>
                </a:tc>
                <a:tc>
                  <a:txBody>
                    <a:bodyPr/>
                    <a:lstStyle/>
                    <a:p>
                      <a:endParaRPr lang="fr-FR" sz="1600"/>
                    </a:p>
                  </a:txBody>
                  <a:tcPr/>
                </a:tc>
                <a:tc>
                  <a:txBody>
                    <a:bodyPr/>
                    <a:lstStyle/>
                    <a:p>
                      <a:endParaRPr lang="fr-FR" sz="1600"/>
                    </a:p>
                  </a:txBody>
                  <a:tcPr/>
                </a:tc>
                <a:tc>
                  <a:txBody>
                    <a:bodyPr/>
                    <a:lstStyle/>
                    <a:p>
                      <a:endParaRPr lang="fr-FR" sz="1600"/>
                    </a:p>
                  </a:txBody>
                  <a:tcPr/>
                </a:tc>
                <a:tc>
                  <a:txBody>
                    <a:bodyPr/>
                    <a:lstStyle/>
                    <a:p>
                      <a:r>
                        <a:rPr lang="fr-FR" sz="1600" dirty="0"/>
                        <a:t>galoper qq part</a:t>
                      </a:r>
                    </a:p>
                  </a:txBody>
                  <a:tcPr/>
                </a:tc>
                <a:extLst>
                  <a:ext uri="{0D108BD9-81ED-4DB2-BD59-A6C34878D82A}">
                    <a16:rowId xmlns:a16="http://schemas.microsoft.com/office/drawing/2014/main" val="1121153139"/>
                  </a:ext>
                </a:extLst>
              </a:tr>
              <a:tr h="425995">
                <a:tc>
                  <a:txBody>
                    <a:bodyPr/>
                    <a:lstStyle/>
                    <a:p>
                      <a:endParaRPr lang="fr-FR" sz="1600" dirty="0"/>
                    </a:p>
                  </a:txBody>
                  <a:tcPr/>
                </a:tc>
                <a:tc>
                  <a:txBody>
                    <a:bodyPr/>
                    <a:lstStyle/>
                    <a:p>
                      <a:endParaRPr lang="fr-FR" sz="1600"/>
                    </a:p>
                  </a:txBody>
                  <a:tcPr/>
                </a:tc>
                <a:tc>
                  <a:txBody>
                    <a:bodyPr/>
                    <a:lstStyle/>
                    <a:p>
                      <a:endParaRPr lang="fr-FR" sz="1600"/>
                    </a:p>
                  </a:txBody>
                  <a:tcPr/>
                </a:tc>
                <a:tc>
                  <a:txBody>
                    <a:bodyPr/>
                    <a:lstStyle/>
                    <a:p>
                      <a:endParaRPr lang="fr-FR" sz="1600"/>
                    </a:p>
                  </a:txBody>
                  <a:tcPr/>
                </a:tc>
                <a:tc>
                  <a:txBody>
                    <a:bodyPr/>
                    <a:lstStyle/>
                    <a:p>
                      <a:endParaRPr lang="fr-FR" sz="1600" dirty="0"/>
                    </a:p>
                  </a:txBody>
                  <a:tcPr/>
                </a:tc>
                <a:extLst>
                  <a:ext uri="{0D108BD9-81ED-4DB2-BD59-A6C34878D82A}">
                    <a16:rowId xmlns:a16="http://schemas.microsoft.com/office/drawing/2014/main" val="3038986821"/>
                  </a:ext>
                </a:extLst>
              </a:tr>
              <a:tr h="425995">
                <a:tc>
                  <a:txBody>
                    <a:bodyPr/>
                    <a:lstStyle/>
                    <a:p>
                      <a:endParaRPr lang="fr-FR" sz="1600" dirty="0"/>
                    </a:p>
                  </a:txBody>
                  <a:tcPr/>
                </a:tc>
                <a:tc>
                  <a:txBody>
                    <a:bodyPr/>
                    <a:lstStyle/>
                    <a:p>
                      <a:endParaRPr lang="fr-FR" sz="1600"/>
                    </a:p>
                  </a:txBody>
                  <a:tcPr/>
                </a:tc>
                <a:tc>
                  <a:txBody>
                    <a:bodyPr/>
                    <a:lstStyle/>
                    <a:p>
                      <a:endParaRPr lang="fr-FR" sz="1600"/>
                    </a:p>
                  </a:txBody>
                  <a:tcPr/>
                </a:tc>
                <a:tc>
                  <a:txBody>
                    <a:bodyPr/>
                    <a:lstStyle/>
                    <a:p>
                      <a:endParaRPr lang="fr-FR" sz="1600"/>
                    </a:p>
                  </a:txBody>
                  <a:tcPr/>
                </a:tc>
                <a:tc>
                  <a:txBody>
                    <a:bodyPr/>
                    <a:lstStyle/>
                    <a:p>
                      <a:endParaRPr lang="fr-FR" sz="1600" dirty="0"/>
                    </a:p>
                  </a:txBody>
                  <a:tcPr/>
                </a:tc>
                <a:extLst>
                  <a:ext uri="{0D108BD9-81ED-4DB2-BD59-A6C34878D82A}">
                    <a16:rowId xmlns:a16="http://schemas.microsoft.com/office/drawing/2014/main" val="2130156613"/>
                  </a:ext>
                </a:extLst>
              </a:tr>
              <a:tr h="425995">
                <a:tc>
                  <a:txBody>
                    <a:bodyPr/>
                    <a:lstStyle/>
                    <a:p>
                      <a:endParaRPr lang="fr-FR" sz="1600" dirty="0"/>
                    </a:p>
                  </a:txBody>
                  <a:tcPr/>
                </a:tc>
                <a:tc>
                  <a:txBody>
                    <a:bodyPr/>
                    <a:lstStyle/>
                    <a:p>
                      <a:endParaRPr lang="fr-FR" sz="1600"/>
                    </a:p>
                  </a:txBody>
                  <a:tcPr/>
                </a:tc>
                <a:tc>
                  <a:txBody>
                    <a:bodyPr/>
                    <a:lstStyle/>
                    <a:p>
                      <a:endParaRPr lang="fr-FR" sz="1600"/>
                    </a:p>
                  </a:txBody>
                  <a:tcPr/>
                </a:tc>
                <a:tc>
                  <a:txBody>
                    <a:bodyPr/>
                    <a:lstStyle/>
                    <a:p>
                      <a:endParaRPr lang="fr-FR" sz="1600"/>
                    </a:p>
                  </a:txBody>
                  <a:tcPr/>
                </a:tc>
                <a:tc>
                  <a:txBody>
                    <a:bodyPr/>
                    <a:lstStyle/>
                    <a:p>
                      <a:endParaRPr lang="fr-FR" sz="1600" dirty="0"/>
                    </a:p>
                  </a:txBody>
                  <a:tcPr/>
                </a:tc>
                <a:extLst>
                  <a:ext uri="{0D108BD9-81ED-4DB2-BD59-A6C34878D82A}">
                    <a16:rowId xmlns:a16="http://schemas.microsoft.com/office/drawing/2014/main" val="2200159111"/>
                  </a:ext>
                </a:extLst>
              </a:tr>
            </a:tbl>
          </a:graphicData>
        </a:graphic>
      </p:graphicFrame>
    </p:spTree>
    <p:extLst>
      <p:ext uri="{BB962C8B-B14F-4D97-AF65-F5344CB8AC3E}">
        <p14:creationId xmlns:p14="http://schemas.microsoft.com/office/powerpoint/2010/main" val="10037216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57024-812A-A910-1791-70E29212F98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F2B3C73-B949-28DF-F963-09B18E9B23E1}"/>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4F608C10-20D1-A378-4281-4512322D6067}"/>
              </a:ext>
            </a:extLst>
          </p:cNvPr>
          <p:cNvSpPr>
            <a:spLocks noGrp="1"/>
          </p:cNvSpPr>
          <p:nvPr>
            <p:ph idx="1"/>
          </p:nvPr>
        </p:nvSpPr>
        <p:spPr>
          <a:xfrm>
            <a:off x="838200" y="1066800"/>
            <a:ext cx="10744200" cy="5110163"/>
          </a:xfrm>
        </p:spPr>
        <p:txBody>
          <a:bodyPr/>
          <a:lstStyle/>
          <a:p>
            <a:pPr marL="0" indent="0">
              <a:buNone/>
            </a:pPr>
            <a:endParaRPr lang="fr-FR" sz="2400" dirty="0">
              <a:solidFill>
                <a:srgbClr val="00B050"/>
              </a:solidFill>
              <a:effectLst/>
              <a:latin typeface="Times New Roman" panose="02020603050405020304" pitchFamily="18" charset="0"/>
              <a:ea typeface="Calibri" panose="020F0502020204030204" pitchFamily="34" charset="0"/>
            </a:endParaRP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Sonia</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demande un crayon bleu à sa voisine</a:t>
            </a:r>
            <a:r>
              <a:rPr lang="fr-FR" sz="2400" dirty="0">
                <a:effectLst/>
                <a:latin typeface="Times New Roman" panose="02020603050405020304" pitchFamily="18" charset="0"/>
                <a:ea typeface="Calibri" panose="020F0502020204030204" pitchFamily="34" charset="0"/>
              </a:rPr>
              <a:t>.	demander qqch </a:t>
            </a:r>
            <a:r>
              <a:rPr lang="fr-FR" sz="2400" dirty="0">
                <a:solidFill>
                  <a:srgbClr val="00B0F0"/>
                </a:solidFill>
                <a:effectLst/>
                <a:latin typeface="Times New Roman" panose="02020603050405020304" pitchFamily="18" charset="0"/>
                <a:ea typeface="Calibri" panose="020F0502020204030204" pitchFamily="34" charset="0"/>
              </a:rPr>
              <a:t>à</a:t>
            </a:r>
            <a:r>
              <a:rPr lang="fr-FR" sz="2400" dirty="0">
                <a:effectLst/>
                <a:latin typeface="Times New Roman" panose="02020603050405020304" pitchFamily="18" charset="0"/>
                <a:ea typeface="Calibri" panose="020F0502020204030204" pitchFamily="34" charset="0"/>
              </a:rPr>
              <a:t> qqn</a:t>
            </a:r>
          </a:p>
          <a:p>
            <a:pPr marL="0" indent="0">
              <a:buNone/>
            </a:pPr>
            <a:endParaRPr lang="fr-FR" sz="2400" dirty="0">
              <a:solidFill>
                <a:srgbClr val="00B050"/>
              </a:solidFill>
              <a:effectLst/>
              <a:latin typeface="Times New Roman" panose="02020603050405020304" pitchFamily="18" charset="0"/>
              <a:ea typeface="Calibri" panose="020F0502020204030204" pitchFamily="34" charset="0"/>
            </a:endParaRPr>
          </a:p>
          <a:p>
            <a:pPr marL="0" indent="0">
              <a:buNone/>
            </a:pPr>
            <a:endParaRPr lang="fr-FR" sz="2400" dirty="0">
              <a:solidFill>
                <a:srgbClr val="00B050"/>
              </a:solidFill>
              <a:effectLst/>
              <a:latin typeface="Times New Roman" panose="02020603050405020304" pitchFamily="18" charset="0"/>
              <a:ea typeface="Calibri" panose="020F0502020204030204" pitchFamily="34" charset="0"/>
            </a:endParaRPr>
          </a:p>
          <a:p>
            <a:pPr marL="0" indent="0">
              <a:buNone/>
            </a:pPr>
            <a:endParaRPr lang="fr-FR" sz="2400" dirty="0">
              <a:solidFill>
                <a:srgbClr val="00B050"/>
              </a:solidFill>
              <a:effectLst/>
              <a:latin typeface="Times New Roman" panose="02020603050405020304" pitchFamily="18" charset="0"/>
              <a:ea typeface="Calibri" panose="020F0502020204030204" pitchFamily="34" charset="0"/>
            </a:endParaRPr>
          </a:p>
          <a:p>
            <a:pPr marL="0" indent="0">
              <a:buNone/>
            </a:pPr>
            <a:endParaRPr lang="fr-FR" sz="2400" dirty="0">
              <a:solidFill>
                <a:srgbClr val="00B050"/>
              </a:solidFill>
              <a:effectLst/>
              <a:latin typeface="Times New Roman" panose="02020603050405020304" pitchFamily="18" charset="0"/>
              <a:ea typeface="Calibri" panose="020F0502020204030204" pitchFamily="34" charset="0"/>
            </a:endParaRPr>
          </a:p>
          <a:p>
            <a:pPr marL="0" indent="0">
              <a:buNone/>
            </a:pPr>
            <a:r>
              <a:rPr lang="fr-FR" sz="2400" dirty="0">
                <a:solidFill>
                  <a:srgbClr val="00B050"/>
                </a:solidFill>
                <a:effectLst/>
                <a:latin typeface="Times New Roman" panose="02020603050405020304" pitchFamily="18" charset="0"/>
                <a:ea typeface="Calibri" panose="020F0502020204030204" pitchFamily="34" charset="0"/>
              </a:rPr>
              <a:t>Le vent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pousse les nuages vers l’horizon</a:t>
            </a:r>
            <a:r>
              <a:rPr lang="fr-FR" sz="2400" dirty="0">
                <a:effectLst/>
                <a:latin typeface="Times New Roman" panose="02020603050405020304" pitchFamily="18" charset="0"/>
                <a:ea typeface="Calibri" panose="020F0502020204030204" pitchFamily="34" charset="0"/>
              </a:rPr>
              <a:t>.		pousser qqch </a:t>
            </a:r>
            <a:r>
              <a:rPr lang="fr-FR" sz="2400" dirty="0">
                <a:solidFill>
                  <a:srgbClr val="00B0F0"/>
                </a:solidFill>
                <a:effectLst/>
                <a:latin typeface="Times New Roman" panose="02020603050405020304" pitchFamily="18" charset="0"/>
                <a:ea typeface="Calibri" panose="020F0502020204030204" pitchFamily="34" charset="0"/>
              </a:rPr>
              <a:t>vers</a:t>
            </a:r>
            <a:r>
              <a:rPr lang="fr-FR" sz="2400" dirty="0">
                <a:effectLst/>
                <a:latin typeface="Times New Roman" panose="02020603050405020304" pitchFamily="18" charset="0"/>
                <a:ea typeface="Calibri" panose="020F0502020204030204" pitchFamily="34" charset="0"/>
              </a:rPr>
              <a:t> qqch (qq part)</a:t>
            </a:r>
          </a:p>
          <a:p>
            <a:pPr marL="0" indent="0">
              <a:buNone/>
            </a:pPr>
            <a:endParaRPr lang="fr-FR" sz="2400" dirty="0">
              <a:solidFill>
                <a:srgbClr val="FF0000"/>
              </a:solidFill>
              <a:effectLst/>
              <a:latin typeface="Times New Roman" panose="02020603050405020304" pitchFamily="18" charset="0"/>
              <a:ea typeface="Calibri" panose="020F0502020204030204" pitchFamily="34" charset="0"/>
            </a:endParaRPr>
          </a:p>
          <a:p>
            <a:pPr marL="0" indent="0" algn="just">
              <a:buNone/>
            </a:pPr>
            <a:r>
              <a:rPr lang="fr-FR" sz="2400" dirty="0">
                <a:solidFill>
                  <a:srgbClr val="00B050"/>
                </a:solidFill>
                <a:effectLst/>
                <a:latin typeface="Times New Roman" panose="02020603050405020304" pitchFamily="18" charset="0"/>
                <a:ea typeface="Calibri" panose="020F0502020204030204" pitchFamily="34" charset="0"/>
              </a:rPr>
              <a:t>On</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jouera le match contre l’équipe des sixièmes</a:t>
            </a:r>
            <a:r>
              <a:rPr lang="fr-FR" sz="2400" dirty="0">
                <a:effectLst/>
                <a:latin typeface="Times New Roman" panose="02020603050405020304" pitchFamily="18" charset="0"/>
                <a:ea typeface="Calibri" panose="020F0502020204030204" pitchFamily="34" charset="0"/>
              </a:rPr>
              <a:t>.	jouer qqch </a:t>
            </a:r>
            <a:r>
              <a:rPr lang="fr-FR" sz="2400" dirty="0">
                <a:solidFill>
                  <a:srgbClr val="00B0F0"/>
                </a:solidFill>
                <a:effectLst/>
                <a:latin typeface="Times New Roman" panose="02020603050405020304" pitchFamily="18" charset="0"/>
                <a:ea typeface="Calibri" panose="020F0502020204030204" pitchFamily="34" charset="0"/>
              </a:rPr>
              <a:t>contre</a:t>
            </a:r>
            <a:r>
              <a:rPr lang="fr-FR" sz="2400" dirty="0">
                <a:effectLst/>
                <a:latin typeface="Times New Roman" panose="02020603050405020304" pitchFamily="18" charset="0"/>
                <a:ea typeface="Calibri" panose="020F0502020204030204" pitchFamily="34" charset="0"/>
              </a:rPr>
              <a:t> qqn</a:t>
            </a:r>
          </a:p>
          <a:p>
            <a:pPr marL="0" indent="0" algn="just">
              <a:buNone/>
            </a:pPr>
            <a:endParaRPr lang="fr-FR" sz="2400" dirty="0">
              <a:solidFill>
                <a:srgbClr val="00B050"/>
              </a:solidFill>
              <a:effectLst/>
              <a:latin typeface="Times New Roman" panose="02020603050405020304" pitchFamily="18" charset="0"/>
              <a:ea typeface="Calibri" panose="020F0502020204030204" pitchFamily="34" charset="0"/>
            </a:endParaRPr>
          </a:p>
          <a:p>
            <a:pPr marL="0" indent="0">
              <a:buNone/>
            </a:pPr>
            <a:endParaRPr lang="fr-FR" dirty="0"/>
          </a:p>
        </p:txBody>
      </p:sp>
    </p:spTree>
    <p:extLst>
      <p:ext uri="{BB962C8B-B14F-4D97-AF65-F5344CB8AC3E}">
        <p14:creationId xmlns:p14="http://schemas.microsoft.com/office/powerpoint/2010/main" val="1327649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ADB12-AD07-F179-C6DF-ABD4918ECC0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A9BBDB3-7F5D-F5D6-DA40-4F8F4A844343}"/>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F14C427A-8B54-41B4-539C-52FE2B333322}"/>
              </a:ext>
            </a:extLst>
          </p:cNvPr>
          <p:cNvGraphicFramePr>
            <a:graphicFrameLocks noGrp="1"/>
          </p:cNvGraphicFramePr>
          <p:nvPr>
            <p:ph idx="1"/>
            <p:extLst>
              <p:ext uri="{D42A27DB-BD31-4B8C-83A1-F6EECF244321}">
                <p14:modId xmlns:p14="http://schemas.microsoft.com/office/powerpoint/2010/main" val="2189058825"/>
              </p:ext>
            </p:extLst>
          </p:nvPr>
        </p:nvGraphicFramePr>
        <p:xfrm>
          <a:off x="838200" y="487678"/>
          <a:ext cx="10515596" cy="5022675"/>
        </p:xfrm>
        <a:graphic>
          <a:graphicData uri="http://schemas.openxmlformats.org/drawingml/2006/table">
            <a:tbl>
              <a:tblPr firstRow="1" bandRow="1">
                <a:tableStyleId>{5940675A-B579-460E-94D1-54222C63F5DA}</a:tableStyleId>
              </a:tblPr>
              <a:tblGrid>
                <a:gridCol w="1502228">
                  <a:extLst>
                    <a:ext uri="{9D8B030D-6E8A-4147-A177-3AD203B41FA5}">
                      <a16:colId xmlns:a16="http://schemas.microsoft.com/office/drawing/2014/main" val="2798843256"/>
                    </a:ext>
                  </a:extLst>
                </a:gridCol>
                <a:gridCol w="1502228">
                  <a:extLst>
                    <a:ext uri="{9D8B030D-6E8A-4147-A177-3AD203B41FA5}">
                      <a16:colId xmlns:a16="http://schemas.microsoft.com/office/drawing/2014/main" val="3249636123"/>
                    </a:ext>
                  </a:extLst>
                </a:gridCol>
                <a:gridCol w="1502228">
                  <a:extLst>
                    <a:ext uri="{9D8B030D-6E8A-4147-A177-3AD203B41FA5}">
                      <a16:colId xmlns:a16="http://schemas.microsoft.com/office/drawing/2014/main" val="1007599844"/>
                    </a:ext>
                  </a:extLst>
                </a:gridCol>
                <a:gridCol w="1502228">
                  <a:extLst>
                    <a:ext uri="{9D8B030D-6E8A-4147-A177-3AD203B41FA5}">
                      <a16:colId xmlns:a16="http://schemas.microsoft.com/office/drawing/2014/main" val="578574170"/>
                    </a:ext>
                  </a:extLst>
                </a:gridCol>
                <a:gridCol w="1502228">
                  <a:extLst>
                    <a:ext uri="{9D8B030D-6E8A-4147-A177-3AD203B41FA5}">
                      <a16:colId xmlns:a16="http://schemas.microsoft.com/office/drawing/2014/main" val="4066120568"/>
                    </a:ext>
                  </a:extLst>
                </a:gridCol>
                <a:gridCol w="1502228">
                  <a:extLst>
                    <a:ext uri="{9D8B030D-6E8A-4147-A177-3AD203B41FA5}">
                      <a16:colId xmlns:a16="http://schemas.microsoft.com/office/drawing/2014/main" val="4249100828"/>
                    </a:ext>
                  </a:extLst>
                </a:gridCol>
                <a:gridCol w="1502228">
                  <a:extLst>
                    <a:ext uri="{9D8B030D-6E8A-4147-A177-3AD203B41FA5}">
                      <a16:colId xmlns:a16="http://schemas.microsoft.com/office/drawing/2014/main" val="2692697325"/>
                    </a:ext>
                  </a:extLst>
                </a:gridCol>
              </a:tblGrid>
              <a:tr h="425995">
                <a:tc rowSpan="3">
                  <a:txBody>
                    <a:bodyPr/>
                    <a:lstStyle/>
                    <a:p>
                      <a:pPr algn="ctr"/>
                      <a:r>
                        <a:rPr lang="fr-FR" sz="1800" dirty="0"/>
                        <a:t>sans complément</a:t>
                      </a:r>
                    </a:p>
                  </a:txBody>
                  <a:tcPr>
                    <a:solidFill>
                      <a:schemeClr val="accent5">
                        <a:lumMod val="20000"/>
                        <a:lumOff val="80000"/>
                      </a:schemeClr>
                    </a:solidFill>
                  </a:tcPr>
                </a:tc>
                <a:tc gridSpan="4">
                  <a:txBody>
                    <a:bodyPr/>
                    <a:lstStyle/>
                    <a:p>
                      <a:pPr algn="ctr"/>
                      <a:r>
                        <a:rPr lang="fr-FR" sz="1800" dirty="0"/>
                        <a:t>1 complément</a:t>
                      </a:r>
                    </a:p>
                  </a:txBody>
                  <a:tcPr>
                    <a:solidFill>
                      <a:schemeClr val="accent5">
                        <a:lumMod val="20000"/>
                        <a:lumOff val="80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gridSpan="2">
                  <a:txBody>
                    <a:bodyPr/>
                    <a:lstStyle/>
                    <a:p>
                      <a:pPr algn="ctr"/>
                      <a:r>
                        <a:rPr lang="fr-FR" sz="1800" dirty="0"/>
                        <a:t>2 compléments</a:t>
                      </a:r>
                    </a:p>
                  </a:txBody>
                  <a:tcPr>
                    <a:solidFill>
                      <a:schemeClr val="accent5">
                        <a:lumMod val="20000"/>
                        <a:lumOff val="80000"/>
                      </a:schemeClr>
                    </a:solidFill>
                  </a:tcPr>
                </a:tc>
                <a:tc hMerge="1">
                  <a:txBody>
                    <a:bodyPr/>
                    <a:lstStyle/>
                    <a:p>
                      <a:endParaRPr lang="fr-FR" dirty="0"/>
                    </a:p>
                  </a:txBody>
                  <a:tcPr/>
                </a:tc>
                <a:extLst>
                  <a:ext uri="{0D108BD9-81ED-4DB2-BD59-A6C34878D82A}">
                    <a16:rowId xmlns:a16="http://schemas.microsoft.com/office/drawing/2014/main" val="1997156318"/>
                  </a:ext>
                </a:extLst>
              </a:tr>
              <a:tr h="452984">
                <a:tc vMerge="1">
                  <a:txBody>
                    <a:bodyPr/>
                    <a:lstStyle/>
                    <a:p>
                      <a:endParaRPr lang="fr-FR" dirty="0"/>
                    </a:p>
                  </a:txBody>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dirty="0"/>
                        <a:t>Attribut du sujet</a:t>
                      </a:r>
                    </a:p>
                    <a:p>
                      <a:pPr algn="ctr"/>
                      <a:endParaRPr lang="fr-FR" sz="1800" dirty="0"/>
                    </a:p>
                  </a:txBody>
                  <a:tcPr>
                    <a:solidFill>
                      <a:schemeClr val="accent5">
                        <a:lumMod val="20000"/>
                        <a:lumOff val="80000"/>
                      </a:schemeClr>
                    </a:solidFill>
                  </a:tcPr>
                </a:tc>
                <a:tc gridSpan="2">
                  <a:txBody>
                    <a:bodyPr/>
                    <a:lstStyle/>
                    <a:p>
                      <a:pPr algn="ctr"/>
                      <a:r>
                        <a:rPr lang="fr-FR" sz="1800" dirty="0"/>
                        <a:t>Complément d’Objet</a:t>
                      </a:r>
                    </a:p>
                  </a:txBody>
                  <a:tcPr>
                    <a:solidFill>
                      <a:schemeClr val="accent5">
                        <a:lumMod val="20000"/>
                        <a:lumOff val="80000"/>
                      </a:schemeClr>
                    </a:solidFill>
                  </a:tcPr>
                </a:tc>
                <a:tc hMerge="1">
                  <a:txBody>
                    <a:bodyPr/>
                    <a:lstStyle/>
                    <a:p>
                      <a:endParaRPr lang="fr-FR" dirty="0"/>
                    </a:p>
                  </a:txBody>
                  <a:tcPr/>
                </a:tc>
                <a:tc rowSpan="2">
                  <a:txBody>
                    <a:bodyPr/>
                    <a:lstStyle/>
                    <a:p>
                      <a:pPr algn="ctr"/>
                      <a:r>
                        <a:rPr lang="fr-FR" sz="1800" dirty="0"/>
                        <a:t>complément circonstanciel de verbe</a:t>
                      </a:r>
                    </a:p>
                  </a:txBody>
                  <a:tcPr>
                    <a:solidFill>
                      <a:schemeClr val="accent5">
                        <a:lumMod val="20000"/>
                        <a:lumOff val="80000"/>
                      </a:schemeClr>
                    </a:solidFill>
                  </a:tcPr>
                </a:tc>
                <a:tc rowSpan="2">
                  <a:txBody>
                    <a:bodyPr/>
                    <a:lstStyle/>
                    <a:p>
                      <a:pPr algn="ctr"/>
                      <a:r>
                        <a:rPr lang="fr-FR" sz="1800" dirty="0"/>
                        <a:t>compléments d’objets</a:t>
                      </a:r>
                    </a:p>
                  </a:txBody>
                  <a:tcPr>
                    <a:solidFill>
                      <a:schemeClr val="accent5">
                        <a:lumMod val="20000"/>
                        <a:lumOff val="80000"/>
                      </a:schemeClr>
                    </a:solidFill>
                  </a:tcPr>
                </a:tc>
                <a:tc rowSpan="2">
                  <a:txBody>
                    <a:bodyPr/>
                    <a:lstStyle/>
                    <a:p>
                      <a:pPr algn="ctr"/>
                      <a:r>
                        <a:rPr lang="fr-FR" sz="1800" dirty="0"/>
                        <a:t>complément d’objet et complément circonstanciel</a:t>
                      </a:r>
                    </a:p>
                  </a:txBody>
                  <a:tcPr>
                    <a:solidFill>
                      <a:schemeClr val="accent5">
                        <a:lumMod val="20000"/>
                        <a:lumOff val="80000"/>
                      </a:schemeClr>
                    </a:solidFill>
                  </a:tcPr>
                </a:tc>
                <a:extLst>
                  <a:ext uri="{0D108BD9-81ED-4DB2-BD59-A6C34878D82A}">
                    <a16:rowId xmlns:a16="http://schemas.microsoft.com/office/drawing/2014/main" val="51570570"/>
                  </a:ext>
                </a:extLst>
              </a:tr>
              <a:tr h="710335">
                <a:tc vMerge="1">
                  <a:txBody>
                    <a:bodyPr/>
                    <a:lstStyle/>
                    <a:p>
                      <a:endParaRPr lang="fr-FR"/>
                    </a:p>
                  </a:txBody>
                  <a:tcPr/>
                </a:tc>
                <a:tc vMerge="1">
                  <a:txBody>
                    <a:bodyPr/>
                    <a:lstStyle/>
                    <a:p>
                      <a:endParaRPr lang="fr-F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dirty="0"/>
                        <a:t>direct COD</a:t>
                      </a:r>
                    </a:p>
                    <a:p>
                      <a:pPr algn="ctr"/>
                      <a:endParaRPr lang="fr-FR" sz="1800" dirty="0"/>
                    </a:p>
                  </a:txBody>
                  <a:tcP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dirty="0"/>
                        <a:t>indirect COI</a:t>
                      </a:r>
                    </a:p>
                    <a:p>
                      <a:pPr algn="ctr"/>
                      <a:endParaRPr lang="fr-FR" sz="1800" dirty="0"/>
                    </a:p>
                  </a:txBody>
                  <a:tcPr>
                    <a:solidFill>
                      <a:schemeClr val="accent5">
                        <a:lumMod val="20000"/>
                        <a:lumOff val="80000"/>
                      </a:schemeClr>
                    </a:solidFill>
                  </a:tcPr>
                </a:tc>
                <a:tc vMerge="1">
                  <a:txBody>
                    <a:bodyPr/>
                    <a:lstStyle/>
                    <a:p>
                      <a:endParaRPr lang="fr-FR"/>
                    </a:p>
                  </a:txBody>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val="1843751940"/>
                  </a:ext>
                </a:extLst>
              </a:tr>
              <a:tr h="3407960">
                <a:tc>
                  <a:txBody>
                    <a:bodyPr/>
                    <a:lstStyle/>
                    <a:p>
                      <a:r>
                        <a:rPr lang="fr-FR" sz="1600" dirty="0"/>
                        <a:t>parler</a:t>
                      </a:r>
                    </a:p>
                  </a:txBody>
                  <a:tcPr/>
                </a:tc>
                <a:tc>
                  <a:txBody>
                    <a:bodyPr/>
                    <a:lstStyle/>
                    <a:p>
                      <a:endParaRPr lang="fr-FR" sz="1600" dirty="0"/>
                    </a:p>
                    <a:p>
                      <a:endParaRPr lang="fr-FR" sz="1600" dirty="0"/>
                    </a:p>
                    <a:p>
                      <a:endParaRPr lang="fr-FR" sz="1600" dirty="0"/>
                    </a:p>
                    <a:p>
                      <a:r>
                        <a:rPr lang="fr-FR" sz="1600" dirty="0"/>
                        <a:t>rester + Att.</a:t>
                      </a:r>
                    </a:p>
                  </a:txBody>
                  <a:tcPr/>
                </a:tc>
                <a:tc>
                  <a:txBody>
                    <a:bodyPr/>
                    <a:lstStyle/>
                    <a:p>
                      <a:endParaRPr lang="fr-FR" sz="1600" dirty="0"/>
                    </a:p>
                    <a:p>
                      <a:r>
                        <a:rPr lang="fr-FR" sz="1600" dirty="0"/>
                        <a:t>afficher qqch</a:t>
                      </a:r>
                    </a:p>
                    <a:p>
                      <a:r>
                        <a:rPr lang="fr-FR" sz="1600" dirty="0"/>
                        <a:t>avouer  qqch</a:t>
                      </a:r>
                    </a:p>
                    <a:p>
                      <a:endParaRPr lang="fr-FR" sz="1600" dirty="0"/>
                    </a:p>
                    <a:p>
                      <a:r>
                        <a:rPr lang="fr-FR" sz="1600" dirty="0"/>
                        <a:t>finir qqch</a:t>
                      </a:r>
                    </a:p>
                  </a:txBody>
                  <a:tcPr/>
                </a:tc>
                <a:tc>
                  <a:txBody>
                    <a:bodyPr/>
                    <a:lstStyle/>
                    <a:p>
                      <a:r>
                        <a:rPr lang="fr-FR" sz="1600" dirty="0"/>
                        <a:t>parler </a:t>
                      </a:r>
                      <a:r>
                        <a:rPr lang="fr-FR" sz="1600" dirty="0">
                          <a:solidFill>
                            <a:srgbClr val="00B0F0"/>
                          </a:solidFill>
                        </a:rPr>
                        <a:t>de</a:t>
                      </a:r>
                      <a:r>
                        <a:rPr lang="fr-FR" sz="1600" dirty="0"/>
                        <a:t> qqch</a:t>
                      </a:r>
                    </a:p>
                  </a:txBody>
                  <a:tcPr/>
                </a:tc>
                <a:tc>
                  <a:txBody>
                    <a:bodyPr/>
                    <a:lstStyle/>
                    <a:p>
                      <a:endParaRPr lang="fr-FR" sz="1600" dirty="0"/>
                    </a:p>
                    <a:p>
                      <a:endParaRPr lang="fr-FR" sz="1600" dirty="0"/>
                    </a:p>
                    <a:p>
                      <a:endParaRPr lang="fr-FR" sz="1600" dirty="0"/>
                    </a:p>
                    <a:p>
                      <a:endParaRPr lang="fr-FR" sz="1600" dirty="0"/>
                    </a:p>
                    <a:p>
                      <a:endParaRPr lang="fr-FR" sz="1600" dirty="0"/>
                    </a:p>
                    <a:p>
                      <a:r>
                        <a:rPr lang="fr-FR" sz="1600" dirty="0"/>
                        <a:t>galoper qq part</a:t>
                      </a:r>
                    </a:p>
                  </a:txBody>
                  <a:tcPr/>
                </a:tc>
                <a:tc>
                  <a:txBody>
                    <a:bodyPr/>
                    <a:lstStyle/>
                    <a:p>
                      <a:endParaRPr lang="fr-FR" sz="1600" dirty="0"/>
                    </a:p>
                    <a:p>
                      <a:endParaRPr lang="fr-FR" sz="1600" dirty="0"/>
                    </a:p>
                    <a:p>
                      <a:endParaRPr lang="fr-FR" sz="1600" dirty="0"/>
                    </a:p>
                    <a:p>
                      <a:endParaRPr lang="fr-FR" sz="1600" dirty="0"/>
                    </a:p>
                    <a:p>
                      <a:endParaRPr lang="fr-FR" sz="1600" dirty="0"/>
                    </a:p>
                    <a:p>
                      <a:endParaRPr lang="fr-FR" sz="1600" dirty="0"/>
                    </a:p>
                    <a:p>
                      <a:r>
                        <a:rPr lang="fr-FR" sz="1600" dirty="0"/>
                        <a:t>demander qqch </a:t>
                      </a:r>
                      <a:r>
                        <a:rPr lang="fr-FR" sz="1600" dirty="0">
                          <a:solidFill>
                            <a:srgbClr val="00B0F0"/>
                          </a:solidFill>
                        </a:rPr>
                        <a:t>à</a:t>
                      </a:r>
                      <a:r>
                        <a:rPr lang="fr-FR" sz="1600" dirty="0"/>
                        <a:t> qqn</a:t>
                      </a:r>
                    </a:p>
                    <a:p>
                      <a:endParaRPr lang="fr-FR" sz="1600" dirty="0"/>
                    </a:p>
                    <a:p>
                      <a:r>
                        <a:rPr lang="fr-FR" sz="1600" dirty="0"/>
                        <a:t>jouer qqch </a:t>
                      </a:r>
                      <a:r>
                        <a:rPr lang="fr-FR" sz="1600" dirty="0">
                          <a:solidFill>
                            <a:srgbClr val="00B0F0"/>
                          </a:solidFill>
                        </a:rPr>
                        <a:t>contre</a:t>
                      </a:r>
                      <a:r>
                        <a:rPr lang="fr-FR" sz="1600" dirty="0"/>
                        <a:t> qqn</a:t>
                      </a:r>
                    </a:p>
                  </a:txBody>
                  <a:tcPr/>
                </a:tc>
                <a:tc>
                  <a:txBody>
                    <a:bodyPr/>
                    <a:lstStyle/>
                    <a:p>
                      <a:endParaRPr lang="fr-FR" sz="1600" dirty="0"/>
                    </a:p>
                    <a:p>
                      <a:endParaRPr lang="fr-FR" sz="1600" dirty="0"/>
                    </a:p>
                    <a:p>
                      <a:endParaRPr lang="fr-FR" sz="1600" dirty="0"/>
                    </a:p>
                    <a:p>
                      <a:endParaRPr lang="fr-FR" sz="1600" dirty="0"/>
                    </a:p>
                    <a:p>
                      <a:endParaRPr lang="fr-FR" sz="1600" dirty="0"/>
                    </a:p>
                    <a:p>
                      <a:endParaRPr lang="fr-FR" sz="1600" dirty="0"/>
                    </a:p>
                    <a:p>
                      <a:endParaRPr lang="fr-FR" sz="1600" dirty="0"/>
                    </a:p>
                    <a:p>
                      <a:r>
                        <a:rPr lang="fr-FR" sz="1600" dirty="0"/>
                        <a:t>pousser qqch qq part</a:t>
                      </a:r>
                    </a:p>
                  </a:txBody>
                  <a:tcPr/>
                </a:tc>
                <a:extLst>
                  <a:ext uri="{0D108BD9-81ED-4DB2-BD59-A6C34878D82A}">
                    <a16:rowId xmlns:a16="http://schemas.microsoft.com/office/drawing/2014/main" val="1649921158"/>
                  </a:ext>
                </a:extLst>
              </a:tr>
            </a:tbl>
          </a:graphicData>
        </a:graphic>
      </p:graphicFrame>
    </p:spTree>
    <p:extLst>
      <p:ext uri="{BB962C8B-B14F-4D97-AF65-F5344CB8AC3E}">
        <p14:creationId xmlns:p14="http://schemas.microsoft.com/office/powerpoint/2010/main" val="41306997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6C7761-8589-FFFD-0FD5-DEF64A0F7FAA}"/>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E3175714-05E4-DC9F-4962-D80E11B3AACF}"/>
              </a:ext>
            </a:extLst>
          </p:cNvPr>
          <p:cNvSpPr>
            <a:spLocks noGrp="1"/>
          </p:cNvSpPr>
          <p:nvPr>
            <p:ph idx="1"/>
          </p:nvPr>
        </p:nvSpPr>
        <p:spPr>
          <a:xfrm>
            <a:off x="838200" y="1175657"/>
            <a:ext cx="10515600" cy="5001306"/>
          </a:xfrm>
        </p:spPr>
        <p:txBody>
          <a:bodyPr/>
          <a:lstStyle/>
          <a:p>
            <a:pPr marL="0" indent="0">
              <a:buNone/>
            </a:pPr>
            <a:r>
              <a:rPr lang="fr-FR" sz="2400" dirty="0">
                <a:effectLst/>
                <a:latin typeface="Times New Roman" panose="02020603050405020304" pitchFamily="18" charset="0"/>
                <a:ea typeface="Calibri" panose="020F0502020204030204" pitchFamily="34" charset="0"/>
              </a:rPr>
              <a:t>Ce magasin n’affiche pas les prix.</a:t>
            </a:r>
          </a:p>
          <a:p>
            <a:pPr marL="0" indent="0">
              <a:buNone/>
            </a:pPr>
            <a:r>
              <a:rPr lang="fr-FR" sz="2400" dirty="0">
                <a:effectLst/>
                <a:latin typeface="Times New Roman" panose="02020603050405020304" pitchFamily="18" charset="0"/>
                <a:ea typeface="Calibri" panose="020F0502020204030204" pitchFamily="34" charset="0"/>
              </a:rPr>
              <a:t>Par maladresse, l’enfant a cassé un verre.</a:t>
            </a:r>
          </a:p>
          <a:p>
            <a:pPr marL="0" indent="0">
              <a:buNone/>
            </a:pPr>
            <a:r>
              <a:rPr lang="fr-FR" sz="2400" dirty="0">
                <a:effectLst/>
                <a:latin typeface="Times New Roman" panose="02020603050405020304" pitchFamily="18" charset="0"/>
                <a:ea typeface="Calibri" panose="020F0502020204030204" pitchFamily="34" charset="0"/>
              </a:rPr>
              <a:t>Devant ce spectacle de clowns, l’enfant a ri.</a:t>
            </a:r>
          </a:p>
          <a:p>
            <a:pPr marL="0" indent="0">
              <a:buNone/>
            </a:pPr>
            <a:r>
              <a:rPr lang="fr-FR" sz="2400" dirty="0">
                <a:effectLst/>
                <a:latin typeface="Times New Roman" panose="02020603050405020304" pitchFamily="18" charset="0"/>
                <a:ea typeface="Calibri" panose="020F0502020204030204" pitchFamily="34" charset="0"/>
              </a:rPr>
              <a:t>Le malade reste à la maison.</a:t>
            </a:r>
          </a:p>
          <a:p>
            <a:pPr marL="0" indent="0">
              <a:buNone/>
            </a:pPr>
            <a:r>
              <a:rPr lang="fr-FR" sz="2400" dirty="0">
                <a:effectLst/>
                <a:latin typeface="Times New Roman" panose="02020603050405020304" pitchFamily="18" charset="0"/>
                <a:ea typeface="Calibri" panose="020F0502020204030204" pitchFamily="34" charset="0"/>
              </a:rPr>
              <a:t>Le prunier a poussé tout tordu.</a:t>
            </a:r>
          </a:p>
          <a:p>
            <a:pPr marL="0" indent="0">
              <a:buNone/>
            </a:pPr>
            <a:r>
              <a:rPr lang="fr-FR" sz="2400" dirty="0">
                <a:solidFill>
                  <a:srgbClr val="000000"/>
                </a:solidFill>
                <a:effectLst/>
                <a:latin typeface="Times New Roman" panose="02020603050405020304" pitchFamily="18" charset="0"/>
                <a:ea typeface="Calibri" panose="020F0502020204030204" pitchFamily="34" charset="0"/>
              </a:rPr>
              <a:t>Je ne parle pas le quechua.</a:t>
            </a:r>
            <a:r>
              <a:rPr lang="fr-FR" sz="2400" dirty="0">
                <a:effectLst/>
                <a:latin typeface="Times New Roman" panose="02020603050405020304" pitchFamily="18" charset="0"/>
                <a:ea typeface="Calibri" panose="020F0502020204030204" pitchFamily="34" charset="0"/>
              </a:rPr>
              <a:t>					</a:t>
            </a:r>
          </a:p>
          <a:p>
            <a:pPr marL="0" indent="0">
              <a:buNone/>
            </a:pPr>
            <a:r>
              <a:rPr lang="fr-FR" sz="2400" dirty="0">
                <a:effectLst/>
                <a:latin typeface="Times New Roman" panose="02020603050405020304" pitchFamily="18" charset="0"/>
                <a:ea typeface="Calibri" panose="020F0502020204030204" pitchFamily="34" charset="0"/>
              </a:rPr>
              <a:t>Dans ce restaurant, on vend des plats à emporter.</a:t>
            </a:r>
          </a:p>
          <a:p>
            <a:pPr marL="0" indent="0">
              <a:buNone/>
            </a:pPr>
            <a:r>
              <a:rPr lang="fr-FR" sz="2400" dirty="0">
                <a:effectLst/>
                <a:latin typeface="Times New Roman" panose="02020603050405020304" pitchFamily="18" charset="0"/>
                <a:ea typeface="Calibri" panose="020F0502020204030204" pitchFamily="34" charset="0"/>
              </a:rPr>
              <a:t>La vieillesse a transformé le visage de Pépé.</a:t>
            </a:r>
          </a:p>
          <a:p>
            <a:pPr marL="0" indent="0">
              <a:buNone/>
            </a:pPr>
            <a:r>
              <a:rPr lang="fr-FR" sz="2400" dirty="0">
                <a:effectLst/>
                <a:latin typeface="Times New Roman" panose="02020603050405020304" pitchFamily="18" charset="0"/>
                <a:ea typeface="Calibri" panose="020F0502020204030204" pitchFamily="34" charset="0"/>
              </a:rPr>
              <a:t>Mehdi a échangé toutes ses billes contre la belle trousse de Sarah.</a:t>
            </a:r>
          </a:p>
          <a:p>
            <a:pPr marL="0" indent="0">
              <a:buNone/>
            </a:pPr>
            <a:endParaRPr lang="fr-FR" dirty="0"/>
          </a:p>
        </p:txBody>
      </p:sp>
    </p:spTree>
    <p:extLst>
      <p:ext uri="{BB962C8B-B14F-4D97-AF65-F5344CB8AC3E}">
        <p14:creationId xmlns:p14="http://schemas.microsoft.com/office/powerpoint/2010/main" val="20362179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3F1E7-A942-F1BA-EE88-6A2C32E03B1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4577BAA-9087-D670-9931-E1FE5329BC16}"/>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2A4CF714-BF12-FAF4-F0A0-C9318F3720B7}"/>
              </a:ext>
            </a:extLst>
          </p:cNvPr>
          <p:cNvSpPr>
            <a:spLocks noGrp="1"/>
          </p:cNvSpPr>
          <p:nvPr>
            <p:ph idx="1"/>
          </p:nvPr>
        </p:nvSpPr>
        <p:spPr>
          <a:xfrm>
            <a:off x="500743" y="1175657"/>
            <a:ext cx="10853057" cy="5001306"/>
          </a:xfrm>
        </p:spPr>
        <p:txBody>
          <a:bodyPr/>
          <a:lstStyle/>
          <a:p>
            <a:pPr marL="0" indent="0">
              <a:buNone/>
            </a:pPr>
            <a:r>
              <a:rPr lang="fr-FR" sz="2400" dirty="0">
                <a:effectLst/>
                <a:latin typeface="Times New Roman" panose="02020603050405020304" pitchFamily="18" charset="0"/>
                <a:ea typeface="Calibri" panose="020F0502020204030204" pitchFamily="34" charset="0"/>
              </a:rPr>
              <a:t>Ce magasin // </a:t>
            </a:r>
            <a:r>
              <a:rPr lang="fr-FR" sz="2400" dirty="0">
                <a:solidFill>
                  <a:srgbClr val="FF0000"/>
                </a:solidFill>
                <a:effectLst/>
                <a:latin typeface="Times New Roman" panose="02020603050405020304" pitchFamily="18" charset="0"/>
                <a:ea typeface="Calibri" panose="020F0502020204030204" pitchFamily="34" charset="0"/>
              </a:rPr>
              <a:t>n’affiche pas les prix</a:t>
            </a:r>
            <a:r>
              <a:rPr lang="fr-FR" sz="2400" dirty="0">
                <a:effectLst/>
                <a:latin typeface="Times New Roman" panose="02020603050405020304" pitchFamily="18" charset="0"/>
                <a:ea typeface="Calibri" panose="020F0502020204030204" pitchFamily="34" charset="0"/>
              </a:rPr>
              <a:t>.				afficher qqch</a:t>
            </a:r>
          </a:p>
          <a:p>
            <a:pPr marL="0" indent="0">
              <a:buNone/>
            </a:pPr>
            <a:r>
              <a:rPr lang="fr-FR" sz="2400" dirty="0">
                <a:effectLst/>
                <a:latin typeface="Times New Roman" panose="02020603050405020304" pitchFamily="18" charset="0"/>
                <a:ea typeface="Calibri" panose="020F0502020204030204" pitchFamily="34" charset="0"/>
              </a:rPr>
              <a:t>Par maladresse, l’enfant // </a:t>
            </a:r>
            <a:r>
              <a:rPr lang="fr-FR" sz="2400" dirty="0">
                <a:solidFill>
                  <a:srgbClr val="FF0000"/>
                </a:solidFill>
                <a:effectLst/>
                <a:latin typeface="Times New Roman" panose="02020603050405020304" pitchFamily="18" charset="0"/>
                <a:ea typeface="Calibri" panose="020F0502020204030204" pitchFamily="34" charset="0"/>
              </a:rPr>
              <a:t>a cassé un verre</a:t>
            </a:r>
            <a:r>
              <a:rPr lang="fr-FR" sz="2400" dirty="0">
                <a:effectLst/>
                <a:latin typeface="Times New Roman" panose="02020603050405020304" pitchFamily="18" charset="0"/>
                <a:ea typeface="Calibri" panose="020F0502020204030204" pitchFamily="34" charset="0"/>
              </a:rPr>
              <a:t>.			casser qqch</a:t>
            </a:r>
          </a:p>
          <a:p>
            <a:pPr marL="0" indent="0">
              <a:buNone/>
            </a:pPr>
            <a:r>
              <a:rPr lang="fr-FR" sz="2400" dirty="0">
                <a:effectLst/>
                <a:latin typeface="Times New Roman" panose="02020603050405020304" pitchFamily="18" charset="0"/>
                <a:ea typeface="Calibri" panose="020F0502020204030204" pitchFamily="34" charset="0"/>
              </a:rPr>
              <a:t>Devant ce spectacle de clowns, l’enfant // </a:t>
            </a:r>
            <a:r>
              <a:rPr lang="fr-FR" sz="2400" dirty="0">
                <a:solidFill>
                  <a:srgbClr val="FF0000"/>
                </a:solidFill>
                <a:effectLst/>
                <a:latin typeface="Times New Roman" panose="02020603050405020304" pitchFamily="18" charset="0"/>
                <a:ea typeface="Calibri" panose="020F0502020204030204" pitchFamily="34" charset="0"/>
              </a:rPr>
              <a:t>a ri</a:t>
            </a:r>
            <a:r>
              <a:rPr lang="fr-FR" sz="2400" dirty="0">
                <a:effectLst/>
                <a:latin typeface="Times New Roman" panose="02020603050405020304" pitchFamily="18" charset="0"/>
                <a:ea typeface="Calibri" panose="020F0502020204030204" pitchFamily="34" charset="0"/>
              </a:rPr>
              <a:t>.		rire</a:t>
            </a:r>
          </a:p>
          <a:p>
            <a:pPr marL="0" indent="0">
              <a:buNone/>
            </a:pPr>
            <a:r>
              <a:rPr lang="fr-FR" sz="2400" dirty="0">
                <a:effectLst/>
                <a:latin typeface="Times New Roman" panose="02020603050405020304" pitchFamily="18" charset="0"/>
                <a:ea typeface="Calibri" panose="020F0502020204030204" pitchFamily="34" charset="0"/>
              </a:rPr>
              <a:t>Le malade // </a:t>
            </a:r>
            <a:r>
              <a:rPr lang="fr-FR" sz="2400" dirty="0">
                <a:solidFill>
                  <a:srgbClr val="FF0000"/>
                </a:solidFill>
                <a:effectLst/>
                <a:latin typeface="Times New Roman" panose="02020603050405020304" pitchFamily="18" charset="0"/>
                <a:ea typeface="Calibri" panose="020F0502020204030204" pitchFamily="34" charset="0"/>
              </a:rPr>
              <a:t>reste à la maison</a:t>
            </a:r>
            <a:r>
              <a:rPr lang="fr-FR" sz="2400" dirty="0">
                <a:effectLst/>
                <a:latin typeface="Times New Roman" panose="02020603050405020304" pitchFamily="18" charset="0"/>
                <a:ea typeface="Calibri" panose="020F0502020204030204" pitchFamily="34" charset="0"/>
              </a:rPr>
              <a:t>.				rester qq part</a:t>
            </a:r>
          </a:p>
          <a:p>
            <a:pPr marL="0" indent="0">
              <a:buNone/>
            </a:pPr>
            <a:r>
              <a:rPr lang="fr-FR" sz="2400" dirty="0">
                <a:effectLst/>
                <a:latin typeface="Times New Roman" panose="02020603050405020304" pitchFamily="18" charset="0"/>
                <a:ea typeface="Calibri" panose="020F0502020204030204" pitchFamily="34" charset="0"/>
              </a:rPr>
              <a:t>Le prunier // </a:t>
            </a:r>
            <a:r>
              <a:rPr lang="fr-FR" sz="2400" dirty="0">
                <a:solidFill>
                  <a:srgbClr val="FF0000"/>
                </a:solidFill>
                <a:effectLst/>
                <a:latin typeface="Times New Roman" panose="02020603050405020304" pitchFamily="18" charset="0"/>
                <a:ea typeface="Calibri" panose="020F0502020204030204" pitchFamily="34" charset="0"/>
              </a:rPr>
              <a:t>a poussé tout tordu</a:t>
            </a:r>
            <a:r>
              <a:rPr lang="fr-FR" sz="2400" dirty="0">
                <a:effectLst/>
                <a:latin typeface="Times New Roman" panose="02020603050405020304" pitchFamily="18" charset="0"/>
                <a:ea typeface="Calibri" panose="020F0502020204030204" pitchFamily="34" charset="0"/>
              </a:rPr>
              <a:t>.				pousser + Att.</a:t>
            </a:r>
          </a:p>
          <a:p>
            <a:pPr marL="0" indent="0">
              <a:buNone/>
            </a:pPr>
            <a:r>
              <a:rPr lang="fr-FR" sz="2400" dirty="0">
                <a:solidFill>
                  <a:srgbClr val="000000"/>
                </a:solidFill>
                <a:effectLst/>
                <a:latin typeface="Times New Roman" panose="02020603050405020304" pitchFamily="18" charset="0"/>
                <a:ea typeface="Calibri" panose="020F0502020204030204" pitchFamily="34" charset="0"/>
              </a:rPr>
              <a:t>Je // </a:t>
            </a:r>
            <a:r>
              <a:rPr lang="fr-FR" sz="2400" dirty="0">
                <a:solidFill>
                  <a:srgbClr val="FF0000"/>
                </a:solidFill>
                <a:effectLst/>
                <a:latin typeface="Times New Roman" panose="02020603050405020304" pitchFamily="18" charset="0"/>
                <a:ea typeface="Calibri" panose="020F0502020204030204" pitchFamily="34" charset="0"/>
              </a:rPr>
              <a:t>ne parle pas le quechua</a:t>
            </a:r>
            <a:r>
              <a:rPr lang="fr-FR" sz="2400" dirty="0">
                <a:solidFill>
                  <a:srgbClr val="000000"/>
                </a:solidFill>
                <a:effectLst/>
                <a:latin typeface="Times New Roman" panose="02020603050405020304" pitchFamily="18" charset="0"/>
                <a:ea typeface="Calibri" panose="020F0502020204030204" pitchFamily="34" charset="0"/>
              </a:rPr>
              <a:t>.</a:t>
            </a:r>
            <a:r>
              <a:rPr lang="fr-FR" sz="2400" dirty="0">
                <a:effectLst/>
                <a:latin typeface="Times New Roman" panose="02020603050405020304" pitchFamily="18" charset="0"/>
                <a:ea typeface="Calibri" panose="020F0502020204030204" pitchFamily="34" charset="0"/>
              </a:rPr>
              <a:t>					parler qqch (une langue)</a:t>
            </a:r>
          </a:p>
          <a:p>
            <a:pPr marL="0" indent="0">
              <a:buNone/>
            </a:pPr>
            <a:r>
              <a:rPr lang="fr-FR" sz="2400" dirty="0">
                <a:effectLst/>
                <a:latin typeface="Times New Roman" panose="02020603050405020304" pitchFamily="18" charset="0"/>
                <a:ea typeface="Calibri" panose="020F0502020204030204" pitchFamily="34" charset="0"/>
              </a:rPr>
              <a:t>Dans ce restaurant, on // </a:t>
            </a:r>
            <a:r>
              <a:rPr lang="fr-FR" sz="2400" dirty="0">
                <a:solidFill>
                  <a:srgbClr val="FF0000"/>
                </a:solidFill>
                <a:effectLst/>
                <a:latin typeface="Times New Roman" panose="02020603050405020304" pitchFamily="18" charset="0"/>
                <a:ea typeface="Calibri" panose="020F0502020204030204" pitchFamily="34" charset="0"/>
              </a:rPr>
              <a:t>vend des plats à emporter</a:t>
            </a:r>
            <a:r>
              <a:rPr lang="fr-FR" sz="2400" dirty="0">
                <a:effectLst/>
                <a:latin typeface="Times New Roman" panose="02020603050405020304" pitchFamily="18" charset="0"/>
                <a:ea typeface="Calibri" panose="020F0502020204030204" pitchFamily="34" charset="0"/>
              </a:rPr>
              <a:t>.		vendre qqch</a:t>
            </a:r>
          </a:p>
          <a:p>
            <a:pPr marL="0" indent="0">
              <a:buNone/>
            </a:pPr>
            <a:r>
              <a:rPr lang="fr-FR" sz="2400" dirty="0">
                <a:effectLst/>
                <a:latin typeface="Times New Roman" panose="02020603050405020304" pitchFamily="18" charset="0"/>
                <a:ea typeface="Calibri" panose="020F0502020204030204" pitchFamily="34" charset="0"/>
              </a:rPr>
              <a:t>La vieillesse // </a:t>
            </a:r>
            <a:r>
              <a:rPr lang="fr-FR" sz="2400" dirty="0">
                <a:solidFill>
                  <a:srgbClr val="FF0000"/>
                </a:solidFill>
                <a:effectLst/>
                <a:latin typeface="Times New Roman" panose="02020603050405020304" pitchFamily="18" charset="0"/>
                <a:ea typeface="Calibri" panose="020F0502020204030204" pitchFamily="34" charset="0"/>
              </a:rPr>
              <a:t>a transformé le visage de Pépé</a:t>
            </a:r>
            <a:r>
              <a:rPr lang="fr-FR" sz="2400" dirty="0">
                <a:effectLst/>
                <a:latin typeface="Times New Roman" panose="02020603050405020304" pitchFamily="18" charset="0"/>
                <a:ea typeface="Calibri" panose="020F0502020204030204" pitchFamily="34" charset="0"/>
              </a:rPr>
              <a:t>.		transformer qqch</a:t>
            </a:r>
          </a:p>
          <a:p>
            <a:pPr marL="0" indent="0">
              <a:buNone/>
            </a:pPr>
            <a:r>
              <a:rPr lang="fr-FR" sz="2400" dirty="0">
                <a:effectLst/>
                <a:latin typeface="Times New Roman" panose="02020603050405020304" pitchFamily="18" charset="0"/>
                <a:ea typeface="Calibri" panose="020F0502020204030204" pitchFamily="34" charset="0"/>
              </a:rPr>
              <a:t>Mehdi // </a:t>
            </a:r>
            <a:r>
              <a:rPr lang="fr-FR" sz="2400" dirty="0">
                <a:solidFill>
                  <a:srgbClr val="FF0000"/>
                </a:solidFill>
                <a:effectLst/>
                <a:latin typeface="Times New Roman" panose="02020603050405020304" pitchFamily="18" charset="0"/>
                <a:ea typeface="Calibri" panose="020F0502020204030204" pitchFamily="34" charset="0"/>
              </a:rPr>
              <a:t>a échangé toutes ses billes contre la belle trousse de Sarah</a:t>
            </a:r>
            <a:r>
              <a:rPr lang="fr-FR" sz="2400" dirty="0">
                <a:effectLst/>
                <a:latin typeface="Times New Roman" panose="02020603050405020304" pitchFamily="18" charset="0"/>
                <a:ea typeface="Calibri" panose="020F0502020204030204" pitchFamily="34" charset="0"/>
              </a:rPr>
              <a:t>. échanger qqch 									  </a:t>
            </a:r>
            <a:r>
              <a:rPr lang="fr-FR" sz="2400" dirty="0">
                <a:solidFill>
                  <a:srgbClr val="00B0F0"/>
                </a:solidFill>
                <a:effectLst/>
                <a:latin typeface="Times New Roman" panose="02020603050405020304" pitchFamily="18" charset="0"/>
                <a:ea typeface="Calibri" panose="020F0502020204030204" pitchFamily="34" charset="0"/>
              </a:rPr>
              <a:t>contre</a:t>
            </a:r>
            <a:r>
              <a:rPr lang="fr-FR" sz="2400" dirty="0">
                <a:effectLst/>
                <a:latin typeface="Times New Roman" panose="02020603050405020304" pitchFamily="18" charset="0"/>
                <a:ea typeface="Calibri" panose="020F0502020204030204" pitchFamily="34" charset="0"/>
              </a:rPr>
              <a:t> qqch</a:t>
            </a:r>
          </a:p>
          <a:p>
            <a:pPr marL="0" indent="0">
              <a:buNone/>
            </a:pPr>
            <a:endParaRPr lang="fr-FR" dirty="0"/>
          </a:p>
        </p:txBody>
      </p:sp>
    </p:spTree>
    <p:extLst>
      <p:ext uri="{BB962C8B-B14F-4D97-AF65-F5344CB8AC3E}">
        <p14:creationId xmlns:p14="http://schemas.microsoft.com/office/powerpoint/2010/main" val="10096923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6C7AA-6583-FC5D-A91E-25789C7E852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ABCD65E-D22B-DFFE-9CB9-1F4639BC8F31}"/>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D6F81DF4-F878-7DC3-2D7B-686A3F12CDB2}"/>
              </a:ext>
            </a:extLst>
          </p:cNvPr>
          <p:cNvGraphicFramePr>
            <a:graphicFrameLocks noGrp="1"/>
          </p:cNvGraphicFramePr>
          <p:nvPr>
            <p:ph idx="1"/>
            <p:extLst>
              <p:ext uri="{D42A27DB-BD31-4B8C-83A1-F6EECF244321}">
                <p14:modId xmlns:p14="http://schemas.microsoft.com/office/powerpoint/2010/main" val="580961370"/>
              </p:ext>
            </p:extLst>
          </p:nvPr>
        </p:nvGraphicFramePr>
        <p:xfrm>
          <a:off x="838200" y="487678"/>
          <a:ext cx="10515596" cy="5851435"/>
        </p:xfrm>
        <a:graphic>
          <a:graphicData uri="http://schemas.openxmlformats.org/drawingml/2006/table">
            <a:tbl>
              <a:tblPr firstRow="1" bandRow="1">
                <a:tableStyleId>{5940675A-B579-460E-94D1-54222C63F5DA}</a:tableStyleId>
              </a:tblPr>
              <a:tblGrid>
                <a:gridCol w="1404257">
                  <a:extLst>
                    <a:ext uri="{9D8B030D-6E8A-4147-A177-3AD203B41FA5}">
                      <a16:colId xmlns:a16="http://schemas.microsoft.com/office/drawing/2014/main" val="2798843256"/>
                    </a:ext>
                  </a:extLst>
                </a:gridCol>
                <a:gridCol w="1393372">
                  <a:extLst>
                    <a:ext uri="{9D8B030D-6E8A-4147-A177-3AD203B41FA5}">
                      <a16:colId xmlns:a16="http://schemas.microsoft.com/office/drawing/2014/main" val="3249636123"/>
                    </a:ext>
                  </a:extLst>
                </a:gridCol>
                <a:gridCol w="1709055">
                  <a:extLst>
                    <a:ext uri="{9D8B030D-6E8A-4147-A177-3AD203B41FA5}">
                      <a16:colId xmlns:a16="http://schemas.microsoft.com/office/drawing/2014/main" val="1007599844"/>
                    </a:ext>
                  </a:extLst>
                </a:gridCol>
                <a:gridCol w="1502228">
                  <a:extLst>
                    <a:ext uri="{9D8B030D-6E8A-4147-A177-3AD203B41FA5}">
                      <a16:colId xmlns:a16="http://schemas.microsoft.com/office/drawing/2014/main" val="578574170"/>
                    </a:ext>
                  </a:extLst>
                </a:gridCol>
                <a:gridCol w="1502228">
                  <a:extLst>
                    <a:ext uri="{9D8B030D-6E8A-4147-A177-3AD203B41FA5}">
                      <a16:colId xmlns:a16="http://schemas.microsoft.com/office/drawing/2014/main" val="4066120568"/>
                    </a:ext>
                  </a:extLst>
                </a:gridCol>
                <a:gridCol w="1502228">
                  <a:extLst>
                    <a:ext uri="{9D8B030D-6E8A-4147-A177-3AD203B41FA5}">
                      <a16:colId xmlns:a16="http://schemas.microsoft.com/office/drawing/2014/main" val="4249100828"/>
                    </a:ext>
                  </a:extLst>
                </a:gridCol>
                <a:gridCol w="1502228">
                  <a:extLst>
                    <a:ext uri="{9D8B030D-6E8A-4147-A177-3AD203B41FA5}">
                      <a16:colId xmlns:a16="http://schemas.microsoft.com/office/drawing/2014/main" val="2692697325"/>
                    </a:ext>
                  </a:extLst>
                </a:gridCol>
              </a:tblGrid>
              <a:tr h="425995">
                <a:tc rowSpan="3">
                  <a:txBody>
                    <a:bodyPr/>
                    <a:lstStyle/>
                    <a:p>
                      <a:pPr algn="ctr"/>
                      <a:r>
                        <a:rPr lang="fr-FR" sz="1800" dirty="0"/>
                        <a:t>sans complément</a:t>
                      </a:r>
                    </a:p>
                  </a:txBody>
                  <a:tcPr>
                    <a:solidFill>
                      <a:schemeClr val="accent5">
                        <a:lumMod val="20000"/>
                        <a:lumOff val="80000"/>
                      </a:schemeClr>
                    </a:solidFill>
                  </a:tcPr>
                </a:tc>
                <a:tc gridSpan="4">
                  <a:txBody>
                    <a:bodyPr/>
                    <a:lstStyle/>
                    <a:p>
                      <a:pPr algn="ctr"/>
                      <a:r>
                        <a:rPr lang="fr-FR" sz="1800" dirty="0"/>
                        <a:t>1 complément</a:t>
                      </a:r>
                    </a:p>
                  </a:txBody>
                  <a:tcPr>
                    <a:solidFill>
                      <a:schemeClr val="accent5">
                        <a:lumMod val="20000"/>
                        <a:lumOff val="80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gridSpan="2">
                  <a:txBody>
                    <a:bodyPr/>
                    <a:lstStyle/>
                    <a:p>
                      <a:pPr algn="ctr"/>
                      <a:r>
                        <a:rPr lang="fr-FR" sz="1800" dirty="0"/>
                        <a:t>2 compléments</a:t>
                      </a:r>
                    </a:p>
                  </a:txBody>
                  <a:tcPr>
                    <a:solidFill>
                      <a:schemeClr val="accent5">
                        <a:lumMod val="20000"/>
                        <a:lumOff val="80000"/>
                      </a:schemeClr>
                    </a:solidFill>
                  </a:tcPr>
                </a:tc>
                <a:tc hMerge="1">
                  <a:txBody>
                    <a:bodyPr/>
                    <a:lstStyle/>
                    <a:p>
                      <a:endParaRPr lang="fr-FR" dirty="0"/>
                    </a:p>
                  </a:txBody>
                  <a:tcPr/>
                </a:tc>
                <a:extLst>
                  <a:ext uri="{0D108BD9-81ED-4DB2-BD59-A6C34878D82A}">
                    <a16:rowId xmlns:a16="http://schemas.microsoft.com/office/drawing/2014/main" val="1997156318"/>
                  </a:ext>
                </a:extLst>
              </a:tr>
              <a:tr h="452984">
                <a:tc vMerge="1">
                  <a:txBody>
                    <a:bodyPr/>
                    <a:lstStyle/>
                    <a:p>
                      <a:endParaRPr lang="fr-FR" dirty="0"/>
                    </a:p>
                  </a:txBody>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dirty="0"/>
                        <a:t>Attribut du sujet</a:t>
                      </a:r>
                    </a:p>
                    <a:p>
                      <a:pPr algn="ctr"/>
                      <a:endParaRPr lang="fr-FR" sz="1800" dirty="0"/>
                    </a:p>
                  </a:txBody>
                  <a:tcPr>
                    <a:solidFill>
                      <a:schemeClr val="accent5">
                        <a:lumMod val="20000"/>
                        <a:lumOff val="80000"/>
                      </a:schemeClr>
                    </a:solidFill>
                  </a:tcPr>
                </a:tc>
                <a:tc gridSpan="2">
                  <a:txBody>
                    <a:bodyPr/>
                    <a:lstStyle/>
                    <a:p>
                      <a:pPr algn="ctr"/>
                      <a:r>
                        <a:rPr lang="fr-FR" sz="1800" dirty="0"/>
                        <a:t>Complément d’Objet</a:t>
                      </a:r>
                    </a:p>
                  </a:txBody>
                  <a:tcPr>
                    <a:solidFill>
                      <a:schemeClr val="accent5">
                        <a:lumMod val="20000"/>
                        <a:lumOff val="80000"/>
                      </a:schemeClr>
                    </a:solidFill>
                  </a:tcPr>
                </a:tc>
                <a:tc hMerge="1">
                  <a:txBody>
                    <a:bodyPr/>
                    <a:lstStyle/>
                    <a:p>
                      <a:endParaRPr lang="fr-FR" dirty="0"/>
                    </a:p>
                  </a:txBody>
                  <a:tcPr/>
                </a:tc>
                <a:tc rowSpan="2">
                  <a:txBody>
                    <a:bodyPr/>
                    <a:lstStyle/>
                    <a:p>
                      <a:pPr algn="ctr"/>
                      <a:r>
                        <a:rPr lang="fr-FR" sz="1800" dirty="0"/>
                        <a:t>complément circonstanciel de verbe</a:t>
                      </a:r>
                    </a:p>
                  </a:txBody>
                  <a:tcPr>
                    <a:solidFill>
                      <a:schemeClr val="accent5">
                        <a:lumMod val="20000"/>
                        <a:lumOff val="80000"/>
                      </a:schemeClr>
                    </a:solidFill>
                  </a:tcPr>
                </a:tc>
                <a:tc rowSpan="2">
                  <a:txBody>
                    <a:bodyPr/>
                    <a:lstStyle/>
                    <a:p>
                      <a:pPr algn="ctr"/>
                      <a:r>
                        <a:rPr lang="fr-FR" sz="1800" dirty="0"/>
                        <a:t>compléments d’objets</a:t>
                      </a:r>
                    </a:p>
                  </a:txBody>
                  <a:tcPr>
                    <a:solidFill>
                      <a:schemeClr val="accent5">
                        <a:lumMod val="20000"/>
                        <a:lumOff val="80000"/>
                      </a:schemeClr>
                    </a:solidFill>
                  </a:tcPr>
                </a:tc>
                <a:tc rowSpan="2">
                  <a:txBody>
                    <a:bodyPr/>
                    <a:lstStyle/>
                    <a:p>
                      <a:pPr algn="ctr"/>
                      <a:r>
                        <a:rPr lang="fr-FR" sz="1800" dirty="0"/>
                        <a:t>complément d’objet et complément circonstanciel</a:t>
                      </a:r>
                    </a:p>
                  </a:txBody>
                  <a:tcPr>
                    <a:solidFill>
                      <a:schemeClr val="accent5">
                        <a:lumMod val="20000"/>
                        <a:lumOff val="80000"/>
                      </a:schemeClr>
                    </a:solidFill>
                  </a:tcPr>
                </a:tc>
                <a:extLst>
                  <a:ext uri="{0D108BD9-81ED-4DB2-BD59-A6C34878D82A}">
                    <a16:rowId xmlns:a16="http://schemas.microsoft.com/office/drawing/2014/main" val="51570570"/>
                  </a:ext>
                </a:extLst>
              </a:tr>
              <a:tr h="710335">
                <a:tc vMerge="1">
                  <a:txBody>
                    <a:bodyPr/>
                    <a:lstStyle/>
                    <a:p>
                      <a:endParaRPr lang="fr-FR"/>
                    </a:p>
                  </a:txBody>
                  <a:tcPr/>
                </a:tc>
                <a:tc vMerge="1">
                  <a:txBody>
                    <a:bodyPr/>
                    <a:lstStyle/>
                    <a:p>
                      <a:endParaRPr lang="fr-F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dirty="0"/>
                        <a:t>direct COD</a:t>
                      </a:r>
                    </a:p>
                    <a:p>
                      <a:pPr algn="ctr"/>
                      <a:endParaRPr lang="fr-FR" sz="1800" dirty="0"/>
                    </a:p>
                  </a:txBody>
                  <a:tcP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dirty="0"/>
                        <a:t>indirect COI</a:t>
                      </a:r>
                    </a:p>
                    <a:p>
                      <a:pPr algn="ctr"/>
                      <a:endParaRPr lang="fr-FR" sz="1800" dirty="0"/>
                    </a:p>
                  </a:txBody>
                  <a:tcPr>
                    <a:solidFill>
                      <a:schemeClr val="accent5">
                        <a:lumMod val="20000"/>
                        <a:lumOff val="80000"/>
                      </a:schemeClr>
                    </a:solidFill>
                  </a:tcPr>
                </a:tc>
                <a:tc vMerge="1">
                  <a:txBody>
                    <a:bodyPr/>
                    <a:lstStyle/>
                    <a:p>
                      <a:endParaRPr lang="fr-FR"/>
                    </a:p>
                  </a:txBody>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val="1843751940"/>
                  </a:ext>
                </a:extLst>
              </a:tr>
              <a:tr h="3407960">
                <a:tc>
                  <a:txBody>
                    <a:bodyPr/>
                    <a:lstStyle/>
                    <a:p>
                      <a:r>
                        <a:rPr lang="fr-FR" sz="1600" dirty="0"/>
                        <a:t>parler</a:t>
                      </a:r>
                    </a:p>
                    <a:p>
                      <a:endParaRPr lang="fr-FR" sz="1600" dirty="0"/>
                    </a:p>
                    <a:p>
                      <a:endParaRPr lang="fr-FR" sz="1600" dirty="0"/>
                    </a:p>
                    <a:p>
                      <a:endParaRPr lang="fr-FR" sz="1600" dirty="0"/>
                    </a:p>
                    <a:p>
                      <a:endParaRPr lang="fr-FR" sz="1600" dirty="0"/>
                    </a:p>
                    <a:p>
                      <a:endParaRPr lang="fr-FR" sz="1600" dirty="0"/>
                    </a:p>
                    <a:p>
                      <a:endParaRPr lang="fr-FR" sz="1600" dirty="0"/>
                    </a:p>
                    <a:p>
                      <a:endParaRPr lang="fr-FR" sz="1600" dirty="0"/>
                    </a:p>
                    <a:p>
                      <a:endParaRPr lang="fr-FR" sz="1600" dirty="0"/>
                    </a:p>
                    <a:p>
                      <a:endParaRPr lang="fr-FR" sz="1600" dirty="0"/>
                    </a:p>
                    <a:p>
                      <a:endParaRPr lang="fr-FR" sz="1600" dirty="0"/>
                    </a:p>
                    <a:p>
                      <a:endParaRPr lang="fr-FR" sz="1600" dirty="0"/>
                    </a:p>
                    <a:p>
                      <a:r>
                        <a:rPr lang="fr-FR" sz="1600" dirty="0"/>
                        <a:t>rire</a:t>
                      </a:r>
                    </a:p>
                  </a:txBody>
                  <a:tcPr/>
                </a:tc>
                <a:tc>
                  <a:txBody>
                    <a:bodyPr/>
                    <a:lstStyle/>
                    <a:p>
                      <a:r>
                        <a:rPr lang="fr-FR" sz="1600" dirty="0"/>
                        <a:t>parler qqch (une langue)</a:t>
                      </a:r>
                    </a:p>
                    <a:p>
                      <a:endParaRPr lang="fr-FR" sz="1600" dirty="0"/>
                    </a:p>
                    <a:p>
                      <a:r>
                        <a:rPr lang="fr-FR" sz="1600" dirty="0"/>
                        <a:t>rester + Att.</a:t>
                      </a:r>
                    </a:p>
                    <a:p>
                      <a:endParaRPr lang="fr-FR" sz="1600" dirty="0"/>
                    </a:p>
                    <a:p>
                      <a:endParaRPr lang="fr-FR" sz="1600" dirty="0"/>
                    </a:p>
                    <a:p>
                      <a:endParaRPr lang="fr-FR" sz="1600" dirty="0"/>
                    </a:p>
                    <a:p>
                      <a:r>
                        <a:rPr lang="fr-FR" sz="1600" dirty="0"/>
                        <a:t>pousser + Att.</a:t>
                      </a:r>
                    </a:p>
                  </a:txBody>
                  <a:tcPr/>
                </a:tc>
                <a:tc>
                  <a:txBody>
                    <a:bodyPr/>
                    <a:lstStyle/>
                    <a:p>
                      <a:endParaRPr lang="fr-FR" sz="1600" dirty="0"/>
                    </a:p>
                    <a:p>
                      <a:r>
                        <a:rPr lang="fr-FR" sz="1600" dirty="0"/>
                        <a:t>afficher qqch</a:t>
                      </a:r>
                    </a:p>
                    <a:p>
                      <a:r>
                        <a:rPr lang="fr-FR" sz="1600" dirty="0"/>
                        <a:t>avouer  qqch</a:t>
                      </a:r>
                    </a:p>
                    <a:p>
                      <a:endParaRPr lang="fr-FR" sz="1600" dirty="0"/>
                    </a:p>
                    <a:p>
                      <a:r>
                        <a:rPr lang="fr-FR" sz="1600" dirty="0"/>
                        <a:t>finir qqch</a:t>
                      </a:r>
                    </a:p>
                    <a:p>
                      <a:endParaRPr lang="fr-FR" sz="1600" dirty="0"/>
                    </a:p>
                    <a:p>
                      <a:endParaRPr lang="fr-FR" sz="1600" dirty="0"/>
                    </a:p>
                    <a:p>
                      <a:endParaRPr lang="fr-FR" sz="1600" dirty="0"/>
                    </a:p>
                    <a:p>
                      <a:endParaRPr lang="fr-FR" sz="1600" dirty="0"/>
                    </a:p>
                    <a:p>
                      <a:endParaRPr lang="fr-FR" sz="1600" dirty="0"/>
                    </a:p>
                    <a:p>
                      <a:endParaRPr lang="fr-FR" sz="1600" dirty="0"/>
                    </a:p>
                    <a:p>
                      <a:r>
                        <a:rPr lang="fr-FR" sz="1600" dirty="0"/>
                        <a:t>casser qqch</a:t>
                      </a:r>
                    </a:p>
                    <a:p>
                      <a:endParaRPr lang="fr-FR" sz="1600" dirty="0"/>
                    </a:p>
                    <a:p>
                      <a:r>
                        <a:rPr lang="fr-FR" sz="1600" dirty="0"/>
                        <a:t>vendre qqch</a:t>
                      </a:r>
                    </a:p>
                    <a:p>
                      <a:r>
                        <a:rPr lang="fr-FR" sz="1600" dirty="0"/>
                        <a:t>transformer qqch</a:t>
                      </a:r>
                    </a:p>
                  </a:txBody>
                  <a:tcPr/>
                </a:tc>
                <a:tc>
                  <a:txBody>
                    <a:bodyPr/>
                    <a:lstStyle/>
                    <a:p>
                      <a:r>
                        <a:rPr lang="fr-FR" sz="1600" dirty="0"/>
                        <a:t>parler </a:t>
                      </a:r>
                      <a:r>
                        <a:rPr lang="fr-FR" sz="1600" dirty="0">
                          <a:solidFill>
                            <a:srgbClr val="00B0F0"/>
                          </a:solidFill>
                        </a:rPr>
                        <a:t>de</a:t>
                      </a:r>
                      <a:r>
                        <a:rPr lang="fr-FR" sz="1600" dirty="0"/>
                        <a:t> qqch</a:t>
                      </a:r>
                    </a:p>
                  </a:txBody>
                  <a:tcPr/>
                </a:tc>
                <a:tc>
                  <a:txBody>
                    <a:bodyPr/>
                    <a:lstStyle/>
                    <a:p>
                      <a:endParaRPr lang="fr-FR" sz="1600" dirty="0"/>
                    </a:p>
                    <a:p>
                      <a:endParaRPr lang="fr-FR" sz="1600" dirty="0"/>
                    </a:p>
                    <a:p>
                      <a:endParaRPr lang="fr-FR" sz="1600" dirty="0"/>
                    </a:p>
                    <a:p>
                      <a:r>
                        <a:rPr lang="fr-FR" sz="1600" dirty="0"/>
                        <a:t>rester qq part</a:t>
                      </a:r>
                    </a:p>
                    <a:p>
                      <a:endParaRPr lang="fr-FR" sz="1600" dirty="0"/>
                    </a:p>
                    <a:p>
                      <a:r>
                        <a:rPr lang="fr-FR" sz="1600" dirty="0"/>
                        <a:t>galoper qq part</a:t>
                      </a:r>
                    </a:p>
                  </a:txBody>
                  <a:tcPr/>
                </a:tc>
                <a:tc>
                  <a:txBody>
                    <a:bodyPr/>
                    <a:lstStyle/>
                    <a:p>
                      <a:endParaRPr lang="fr-FR" sz="1600" dirty="0"/>
                    </a:p>
                    <a:p>
                      <a:endParaRPr lang="fr-FR" sz="1600" dirty="0"/>
                    </a:p>
                    <a:p>
                      <a:endParaRPr lang="fr-FR" sz="1600" dirty="0"/>
                    </a:p>
                    <a:p>
                      <a:endParaRPr lang="fr-FR" sz="1600" dirty="0"/>
                    </a:p>
                    <a:p>
                      <a:endParaRPr lang="fr-FR" sz="1600" dirty="0"/>
                    </a:p>
                    <a:p>
                      <a:endParaRPr lang="fr-FR" sz="1600" dirty="0"/>
                    </a:p>
                    <a:p>
                      <a:r>
                        <a:rPr lang="fr-FR" sz="1600" dirty="0"/>
                        <a:t>demander qqch à qqn</a:t>
                      </a:r>
                    </a:p>
                    <a:p>
                      <a:endParaRPr lang="fr-FR" sz="1600" dirty="0"/>
                    </a:p>
                    <a:p>
                      <a:r>
                        <a:rPr lang="fr-FR" sz="1600" dirty="0"/>
                        <a:t>jouer qqch contre qqn</a:t>
                      </a:r>
                    </a:p>
                    <a:p>
                      <a:endParaRPr lang="fr-FR" sz="1600" dirty="0"/>
                    </a:p>
                    <a:p>
                      <a:endParaRPr lang="fr-FR" sz="1600" dirty="0"/>
                    </a:p>
                    <a:p>
                      <a:endParaRPr lang="fr-FR" sz="1600" dirty="0"/>
                    </a:p>
                    <a:p>
                      <a:endParaRPr lang="fr-FR" sz="1600" dirty="0"/>
                    </a:p>
                    <a:p>
                      <a:r>
                        <a:rPr lang="fr-FR" sz="1600" dirty="0"/>
                        <a:t>échanger qqch contre qqch</a:t>
                      </a:r>
                    </a:p>
                  </a:txBody>
                  <a:tcPr/>
                </a:tc>
                <a:tc>
                  <a:txBody>
                    <a:bodyPr/>
                    <a:lstStyle/>
                    <a:p>
                      <a:endParaRPr lang="fr-FR" sz="1600" dirty="0"/>
                    </a:p>
                    <a:p>
                      <a:endParaRPr lang="fr-FR" sz="1600" dirty="0"/>
                    </a:p>
                    <a:p>
                      <a:endParaRPr lang="fr-FR" sz="1600" dirty="0"/>
                    </a:p>
                    <a:p>
                      <a:endParaRPr lang="fr-FR" sz="1600" dirty="0"/>
                    </a:p>
                    <a:p>
                      <a:endParaRPr lang="fr-FR" sz="1600" dirty="0"/>
                    </a:p>
                    <a:p>
                      <a:endParaRPr lang="fr-FR" sz="1600" dirty="0"/>
                    </a:p>
                    <a:p>
                      <a:endParaRPr lang="fr-FR" sz="1600" dirty="0"/>
                    </a:p>
                    <a:p>
                      <a:r>
                        <a:rPr lang="fr-FR" sz="1600" dirty="0"/>
                        <a:t>pousser qqch qq part</a:t>
                      </a:r>
                    </a:p>
                  </a:txBody>
                  <a:tcPr/>
                </a:tc>
                <a:extLst>
                  <a:ext uri="{0D108BD9-81ED-4DB2-BD59-A6C34878D82A}">
                    <a16:rowId xmlns:a16="http://schemas.microsoft.com/office/drawing/2014/main" val="1649921158"/>
                  </a:ext>
                </a:extLst>
              </a:tr>
            </a:tbl>
          </a:graphicData>
        </a:graphic>
      </p:graphicFrame>
    </p:spTree>
    <p:extLst>
      <p:ext uri="{BB962C8B-B14F-4D97-AF65-F5344CB8AC3E}">
        <p14:creationId xmlns:p14="http://schemas.microsoft.com/office/powerpoint/2010/main" val="32250977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597AA-94C2-D7F5-B80E-2BEC524AA3D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EADE3A8-20B6-C856-0358-0364238584D4}"/>
              </a:ext>
            </a:extLst>
          </p:cNvPr>
          <p:cNvSpPr>
            <a:spLocks noGrp="1"/>
          </p:cNvSpPr>
          <p:nvPr>
            <p:ph type="title"/>
          </p:nvPr>
        </p:nvSpPr>
        <p:spPr>
          <a:xfrm>
            <a:off x="838200" y="386896"/>
            <a:ext cx="10515600" cy="1942647"/>
          </a:xfrm>
        </p:spPr>
        <p:txBody>
          <a:bodyPr>
            <a:normAutofit fontScale="90000"/>
          </a:bodyPr>
          <a:lstStyle/>
          <a:p>
            <a:pPr marL="0" indent="0">
              <a:buNone/>
            </a:pPr>
            <a:r>
              <a:rPr lang="fr-FR" dirty="0"/>
              <a:t> </a:t>
            </a:r>
            <a:r>
              <a:rPr lang="fr-FR" sz="4400" dirty="0">
                <a:effectLst/>
                <a:latin typeface="Times New Roman" panose="02020603050405020304" pitchFamily="18" charset="0"/>
                <a:ea typeface="Calibri" panose="020F0502020204030204" pitchFamily="34" charset="0"/>
              </a:rPr>
              <a:t>	</a:t>
            </a:r>
            <a:br>
              <a:rPr lang="fr-FR" sz="4400" dirty="0">
                <a:effectLst/>
                <a:latin typeface="Times New Roman" panose="02020603050405020304" pitchFamily="18" charset="0"/>
                <a:ea typeface="Calibri" panose="020F0502020204030204" pitchFamily="34" charset="0"/>
              </a:rPr>
            </a:br>
            <a:br>
              <a:rPr lang="fr-FR" sz="4400" dirty="0">
                <a:effectLst/>
                <a:latin typeface="Times New Roman" panose="02020603050405020304" pitchFamily="18" charset="0"/>
                <a:ea typeface="Calibri" panose="020F0502020204030204" pitchFamily="34" charset="0"/>
              </a:rPr>
            </a:br>
            <a:r>
              <a:rPr lang="fr-FR" sz="4400" dirty="0">
                <a:effectLst/>
                <a:latin typeface="Times New Roman" panose="02020603050405020304" pitchFamily="18" charset="0"/>
                <a:ea typeface="Calibri" panose="020F0502020204030204" pitchFamily="34" charset="0"/>
              </a:rPr>
              <a:t>	</a:t>
            </a:r>
            <a:r>
              <a:rPr lang="fr-FR" sz="2700" dirty="0">
                <a:effectLst/>
                <a:latin typeface="Times New Roman" panose="02020603050405020304" pitchFamily="18" charset="0"/>
                <a:ea typeface="Calibri" panose="020F0502020204030204" pitchFamily="34" charset="0"/>
              </a:rPr>
              <a:t>Mon petit frère nage bien. Mais il ne plonge pas !</a:t>
            </a:r>
            <a:br>
              <a:rPr lang="fr-FR" sz="2700" dirty="0">
                <a:effectLst/>
                <a:latin typeface="Times New Roman" panose="02020603050405020304" pitchFamily="18" charset="0"/>
                <a:ea typeface="Calibri" panose="020F0502020204030204" pitchFamily="34" charset="0"/>
              </a:rPr>
            </a:br>
            <a:r>
              <a:rPr lang="fr-FR" sz="2700" dirty="0">
                <a:effectLst/>
                <a:latin typeface="Times New Roman" panose="02020603050405020304" pitchFamily="18" charset="0"/>
                <a:ea typeface="Calibri" panose="020F0502020204030204" pitchFamily="34" charset="0"/>
              </a:rPr>
              <a:t>	À ce moment-là, ma sœur a plongé tout habillée.</a:t>
            </a:r>
            <a:br>
              <a:rPr lang="fr-FR" sz="2700" dirty="0">
                <a:effectLst/>
                <a:latin typeface="Times New Roman" panose="02020603050405020304" pitchFamily="18" charset="0"/>
                <a:ea typeface="Calibri" panose="020F0502020204030204" pitchFamily="34" charset="0"/>
              </a:rPr>
            </a:br>
            <a:r>
              <a:rPr lang="fr-FR" sz="2700" dirty="0">
                <a:effectLst/>
                <a:latin typeface="Times New Roman" panose="02020603050405020304" pitchFamily="18" charset="0"/>
                <a:ea typeface="Calibri" panose="020F0502020204030204" pitchFamily="34" charset="0"/>
              </a:rPr>
              <a:t>	Ces roseaux plongent leurs racines dans la vase.</a:t>
            </a:r>
            <a:br>
              <a:rPr lang="fr-FR" sz="4400" dirty="0">
                <a:effectLst/>
                <a:latin typeface="Times New Roman" panose="02020603050405020304" pitchFamily="18" charset="0"/>
                <a:ea typeface="Calibri" panose="020F0502020204030204" pitchFamily="34" charset="0"/>
              </a:rPr>
            </a:br>
            <a:endParaRPr lang="fr-FR" dirty="0"/>
          </a:p>
        </p:txBody>
      </p:sp>
      <p:graphicFrame>
        <p:nvGraphicFramePr>
          <p:cNvPr id="4" name="Espace réservé du contenu 3">
            <a:extLst>
              <a:ext uri="{FF2B5EF4-FFF2-40B4-BE49-F238E27FC236}">
                <a16:creationId xmlns:a16="http://schemas.microsoft.com/office/drawing/2014/main" id="{E691BDD7-C63C-1973-6B35-5AA0EFDE0836}"/>
              </a:ext>
            </a:extLst>
          </p:cNvPr>
          <p:cNvGraphicFramePr>
            <a:graphicFrameLocks noGrp="1"/>
          </p:cNvGraphicFramePr>
          <p:nvPr>
            <p:ph idx="1"/>
            <p:extLst>
              <p:ext uri="{D42A27DB-BD31-4B8C-83A1-F6EECF244321}">
                <p14:modId xmlns:p14="http://schemas.microsoft.com/office/powerpoint/2010/main" val="2303169272"/>
              </p:ext>
            </p:extLst>
          </p:nvPr>
        </p:nvGraphicFramePr>
        <p:xfrm>
          <a:off x="838200" y="2860766"/>
          <a:ext cx="10515596" cy="3326260"/>
        </p:xfrm>
        <a:graphic>
          <a:graphicData uri="http://schemas.openxmlformats.org/drawingml/2006/table">
            <a:tbl>
              <a:tblPr firstRow="1" bandRow="1">
                <a:tableStyleId>{5940675A-B579-460E-94D1-54222C63F5DA}</a:tableStyleId>
              </a:tblPr>
              <a:tblGrid>
                <a:gridCol w="1404257">
                  <a:extLst>
                    <a:ext uri="{9D8B030D-6E8A-4147-A177-3AD203B41FA5}">
                      <a16:colId xmlns:a16="http://schemas.microsoft.com/office/drawing/2014/main" val="2798843256"/>
                    </a:ext>
                  </a:extLst>
                </a:gridCol>
                <a:gridCol w="1393372">
                  <a:extLst>
                    <a:ext uri="{9D8B030D-6E8A-4147-A177-3AD203B41FA5}">
                      <a16:colId xmlns:a16="http://schemas.microsoft.com/office/drawing/2014/main" val="3249636123"/>
                    </a:ext>
                  </a:extLst>
                </a:gridCol>
                <a:gridCol w="1709055">
                  <a:extLst>
                    <a:ext uri="{9D8B030D-6E8A-4147-A177-3AD203B41FA5}">
                      <a16:colId xmlns:a16="http://schemas.microsoft.com/office/drawing/2014/main" val="1007599844"/>
                    </a:ext>
                  </a:extLst>
                </a:gridCol>
                <a:gridCol w="1502228">
                  <a:extLst>
                    <a:ext uri="{9D8B030D-6E8A-4147-A177-3AD203B41FA5}">
                      <a16:colId xmlns:a16="http://schemas.microsoft.com/office/drawing/2014/main" val="578574170"/>
                    </a:ext>
                  </a:extLst>
                </a:gridCol>
                <a:gridCol w="1502228">
                  <a:extLst>
                    <a:ext uri="{9D8B030D-6E8A-4147-A177-3AD203B41FA5}">
                      <a16:colId xmlns:a16="http://schemas.microsoft.com/office/drawing/2014/main" val="4066120568"/>
                    </a:ext>
                  </a:extLst>
                </a:gridCol>
                <a:gridCol w="1502228">
                  <a:extLst>
                    <a:ext uri="{9D8B030D-6E8A-4147-A177-3AD203B41FA5}">
                      <a16:colId xmlns:a16="http://schemas.microsoft.com/office/drawing/2014/main" val="4249100828"/>
                    </a:ext>
                  </a:extLst>
                </a:gridCol>
                <a:gridCol w="1502228">
                  <a:extLst>
                    <a:ext uri="{9D8B030D-6E8A-4147-A177-3AD203B41FA5}">
                      <a16:colId xmlns:a16="http://schemas.microsoft.com/office/drawing/2014/main" val="2692697325"/>
                    </a:ext>
                  </a:extLst>
                </a:gridCol>
              </a:tblGrid>
              <a:tr h="247011">
                <a:tc rowSpan="3">
                  <a:txBody>
                    <a:bodyPr/>
                    <a:lstStyle/>
                    <a:p>
                      <a:pPr algn="ctr"/>
                      <a:r>
                        <a:rPr lang="fr-FR" sz="1800" dirty="0"/>
                        <a:t>sans complément</a:t>
                      </a:r>
                    </a:p>
                  </a:txBody>
                  <a:tcPr>
                    <a:solidFill>
                      <a:schemeClr val="accent5">
                        <a:lumMod val="20000"/>
                        <a:lumOff val="80000"/>
                      </a:schemeClr>
                    </a:solidFill>
                  </a:tcPr>
                </a:tc>
                <a:tc gridSpan="4">
                  <a:txBody>
                    <a:bodyPr/>
                    <a:lstStyle/>
                    <a:p>
                      <a:pPr algn="ctr"/>
                      <a:r>
                        <a:rPr lang="fr-FR" sz="1800" dirty="0"/>
                        <a:t>1 complément</a:t>
                      </a:r>
                    </a:p>
                  </a:txBody>
                  <a:tcPr>
                    <a:solidFill>
                      <a:schemeClr val="accent5">
                        <a:lumMod val="20000"/>
                        <a:lumOff val="80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gridSpan="2">
                  <a:txBody>
                    <a:bodyPr/>
                    <a:lstStyle/>
                    <a:p>
                      <a:pPr algn="ctr"/>
                      <a:r>
                        <a:rPr lang="fr-FR" sz="1800" dirty="0"/>
                        <a:t>2 compléments</a:t>
                      </a:r>
                    </a:p>
                  </a:txBody>
                  <a:tcPr>
                    <a:solidFill>
                      <a:schemeClr val="accent5">
                        <a:lumMod val="20000"/>
                        <a:lumOff val="80000"/>
                      </a:schemeClr>
                    </a:solidFill>
                  </a:tcPr>
                </a:tc>
                <a:tc hMerge="1">
                  <a:txBody>
                    <a:bodyPr/>
                    <a:lstStyle/>
                    <a:p>
                      <a:endParaRPr lang="fr-FR" dirty="0"/>
                    </a:p>
                  </a:txBody>
                  <a:tcPr/>
                </a:tc>
                <a:extLst>
                  <a:ext uri="{0D108BD9-81ED-4DB2-BD59-A6C34878D82A}">
                    <a16:rowId xmlns:a16="http://schemas.microsoft.com/office/drawing/2014/main" val="1997156318"/>
                  </a:ext>
                </a:extLst>
              </a:tr>
              <a:tr h="247011">
                <a:tc vMerge="1">
                  <a:txBody>
                    <a:bodyPr/>
                    <a:lstStyle/>
                    <a:p>
                      <a:endParaRPr lang="fr-FR" dirty="0"/>
                    </a:p>
                  </a:txBody>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dirty="0"/>
                        <a:t>Attribut du sujet</a:t>
                      </a:r>
                    </a:p>
                    <a:p>
                      <a:pPr algn="ctr"/>
                      <a:endParaRPr lang="fr-FR" sz="1800" dirty="0"/>
                    </a:p>
                  </a:txBody>
                  <a:tcPr>
                    <a:solidFill>
                      <a:schemeClr val="accent5">
                        <a:lumMod val="20000"/>
                        <a:lumOff val="80000"/>
                      </a:schemeClr>
                    </a:solidFill>
                  </a:tcPr>
                </a:tc>
                <a:tc gridSpan="2">
                  <a:txBody>
                    <a:bodyPr/>
                    <a:lstStyle/>
                    <a:p>
                      <a:pPr algn="ctr"/>
                      <a:r>
                        <a:rPr lang="fr-FR" sz="1800" dirty="0"/>
                        <a:t>Complément d’Objet</a:t>
                      </a:r>
                    </a:p>
                  </a:txBody>
                  <a:tcPr>
                    <a:solidFill>
                      <a:schemeClr val="accent5">
                        <a:lumMod val="20000"/>
                        <a:lumOff val="80000"/>
                      </a:schemeClr>
                    </a:solidFill>
                  </a:tcPr>
                </a:tc>
                <a:tc hMerge="1">
                  <a:txBody>
                    <a:bodyPr/>
                    <a:lstStyle/>
                    <a:p>
                      <a:endParaRPr lang="fr-FR" dirty="0"/>
                    </a:p>
                  </a:txBody>
                  <a:tcPr/>
                </a:tc>
                <a:tc rowSpan="2">
                  <a:txBody>
                    <a:bodyPr/>
                    <a:lstStyle/>
                    <a:p>
                      <a:pPr algn="ctr"/>
                      <a:r>
                        <a:rPr lang="fr-FR" sz="1800" dirty="0"/>
                        <a:t>complément circonstanciel de verbe</a:t>
                      </a:r>
                    </a:p>
                  </a:txBody>
                  <a:tcPr>
                    <a:solidFill>
                      <a:schemeClr val="accent5">
                        <a:lumMod val="20000"/>
                        <a:lumOff val="80000"/>
                      </a:schemeClr>
                    </a:solidFill>
                  </a:tcPr>
                </a:tc>
                <a:tc rowSpan="2">
                  <a:txBody>
                    <a:bodyPr/>
                    <a:lstStyle/>
                    <a:p>
                      <a:pPr algn="ctr"/>
                      <a:r>
                        <a:rPr lang="fr-FR" sz="1800" dirty="0"/>
                        <a:t>compléments d’objets</a:t>
                      </a:r>
                    </a:p>
                  </a:txBody>
                  <a:tcPr>
                    <a:solidFill>
                      <a:schemeClr val="accent5">
                        <a:lumMod val="20000"/>
                        <a:lumOff val="80000"/>
                      </a:schemeClr>
                    </a:solidFill>
                  </a:tcPr>
                </a:tc>
                <a:tc rowSpan="2">
                  <a:txBody>
                    <a:bodyPr/>
                    <a:lstStyle/>
                    <a:p>
                      <a:pPr algn="ctr"/>
                      <a:r>
                        <a:rPr lang="fr-FR" sz="1800" dirty="0"/>
                        <a:t>complément d’objet et complément circonstanciel</a:t>
                      </a:r>
                    </a:p>
                  </a:txBody>
                  <a:tcPr>
                    <a:solidFill>
                      <a:schemeClr val="accent5">
                        <a:lumMod val="20000"/>
                        <a:lumOff val="80000"/>
                      </a:schemeClr>
                    </a:solidFill>
                  </a:tcPr>
                </a:tc>
                <a:extLst>
                  <a:ext uri="{0D108BD9-81ED-4DB2-BD59-A6C34878D82A}">
                    <a16:rowId xmlns:a16="http://schemas.microsoft.com/office/drawing/2014/main" val="51570570"/>
                  </a:ext>
                </a:extLst>
              </a:tr>
              <a:tr h="555775">
                <a:tc vMerge="1">
                  <a:txBody>
                    <a:bodyPr/>
                    <a:lstStyle/>
                    <a:p>
                      <a:endParaRPr lang="fr-FR"/>
                    </a:p>
                  </a:txBody>
                  <a:tcPr/>
                </a:tc>
                <a:tc vMerge="1">
                  <a:txBody>
                    <a:bodyPr/>
                    <a:lstStyle/>
                    <a:p>
                      <a:endParaRPr lang="fr-F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dirty="0"/>
                        <a:t>direct COD</a:t>
                      </a:r>
                    </a:p>
                    <a:p>
                      <a:pPr algn="ctr"/>
                      <a:endParaRPr lang="fr-FR" sz="1800" dirty="0"/>
                    </a:p>
                  </a:txBody>
                  <a:tcP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dirty="0"/>
                        <a:t>indirect COI</a:t>
                      </a:r>
                    </a:p>
                    <a:p>
                      <a:pPr algn="ctr"/>
                      <a:endParaRPr lang="fr-FR" sz="1800" dirty="0"/>
                    </a:p>
                  </a:txBody>
                  <a:tcPr>
                    <a:solidFill>
                      <a:schemeClr val="accent5">
                        <a:lumMod val="20000"/>
                        <a:lumOff val="80000"/>
                      </a:schemeClr>
                    </a:solidFill>
                  </a:tcPr>
                </a:tc>
                <a:tc vMerge="1">
                  <a:txBody>
                    <a:bodyPr/>
                    <a:lstStyle/>
                    <a:p>
                      <a:endParaRPr lang="fr-FR"/>
                    </a:p>
                  </a:txBody>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val="1843751940"/>
                  </a:ext>
                </a:extLst>
              </a:tr>
              <a:tr h="1771780">
                <a:tc>
                  <a:txBody>
                    <a:bodyPr/>
                    <a:lstStyle/>
                    <a:p>
                      <a:endParaRPr lang="fr-FR" sz="1600" dirty="0"/>
                    </a:p>
                  </a:txBody>
                  <a:tcPr/>
                </a:tc>
                <a:tc>
                  <a:txBody>
                    <a:bodyPr/>
                    <a:lstStyle/>
                    <a:p>
                      <a:r>
                        <a:rPr lang="fr-FR" sz="1600" dirty="0"/>
                        <a:t>.</a:t>
                      </a:r>
                    </a:p>
                  </a:txBody>
                  <a:tcPr/>
                </a:tc>
                <a:tc>
                  <a:txBody>
                    <a:bodyPr/>
                    <a:lstStyle/>
                    <a:p>
                      <a:endParaRPr lang="fr-FR" sz="1600" dirty="0"/>
                    </a:p>
                  </a:txBody>
                  <a:tcPr/>
                </a:tc>
                <a:tc>
                  <a:txBody>
                    <a:bodyPr/>
                    <a:lstStyle/>
                    <a:p>
                      <a:endParaRPr lang="fr-FR" sz="1600" dirty="0"/>
                    </a:p>
                  </a:txBody>
                  <a:tcPr/>
                </a:tc>
                <a:tc>
                  <a:txBody>
                    <a:bodyPr/>
                    <a:lstStyle/>
                    <a:p>
                      <a:endParaRPr lang="fr-FR" sz="1600" dirty="0"/>
                    </a:p>
                  </a:txBody>
                  <a:tcPr/>
                </a:tc>
                <a:tc>
                  <a:txBody>
                    <a:bodyPr/>
                    <a:lstStyle/>
                    <a:p>
                      <a:endParaRPr lang="fr-FR" sz="1600" dirty="0"/>
                    </a:p>
                  </a:txBody>
                  <a:tcPr/>
                </a:tc>
                <a:tc>
                  <a:txBody>
                    <a:bodyPr/>
                    <a:lstStyle/>
                    <a:p>
                      <a:endParaRPr lang="fr-FR" sz="1600" dirty="0"/>
                    </a:p>
                  </a:txBody>
                  <a:tcPr/>
                </a:tc>
                <a:extLst>
                  <a:ext uri="{0D108BD9-81ED-4DB2-BD59-A6C34878D82A}">
                    <a16:rowId xmlns:a16="http://schemas.microsoft.com/office/drawing/2014/main" val="1649921158"/>
                  </a:ext>
                </a:extLst>
              </a:tr>
            </a:tbl>
          </a:graphicData>
        </a:graphic>
      </p:graphicFrame>
    </p:spTree>
    <p:extLst>
      <p:ext uri="{BB962C8B-B14F-4D97-AF65-F5344CB8AC3E}">
        <p14:creationId xmlns:p14="http://schemas.microsoft.com/office/powerpoint/2010/main" val="37841323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0CF80-EE94-CEBA-77A9-51154AC0128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D88E4F9-C353-8D7B-2F4D-F4B0E43485B2}"/>
              </a:ext>
            </a:extLst>
          </p:cNvPr>
          <p:cNvSpPr>
            <a:spLocks noGrp="1"/>
          </p:cNvSpPr>
          <p:nvPr>
            <p:ph type="title"/>
          </p:nvPr>
        </p:nvSpPr>
        <p:spPr>
          <a:xfrm>
            <a:off x="838200" y="386896"/>
            <a:ext cx="10515600" cy="1942647"/>
          </a:xfrm>
        </p:spPr>
        <p:txBody>
          <a:bodyPr>
            <a:normAutofit fontScale="90000"/>
          </a:bodyPr>
          <a:lstStyle/>
          <a:p>
            <a:pPr marL="0" indent="0">
              <a:buNone/>
            </a:pPr>
            <a:r>
              <a:rPr lang="fr-FR" dirty="0"/>
              <a:t> </a:t>
            </a:r>
            <a:r>
              <a:rPr lang="fr-FR" sz="4400" dirty="0">
                <a:effectLst/>
                <a:latin typeface="Times New Roman" panose="02020603050405020304" pitchFamily="18" charset="0"/>
                <a:ea typeface="Calibri" panose="020F0502020204030204" pitchFamily="34" charset="0"/>
              </a:rPr>
              <a:t>	</a:t>
            </a:r>
            <a:br>
              <a:rPr lang="fr-FR" sz="4400" dirty="0">
                <a:effectLst/>
                <a:latin typeface="Times New Roman" panose="02020603050405020304" pitchFamily="18" charset="0"/>
                <a:ea typeface="Calibri" panose="020F0502020204030204" pitchFamily="34" charset="0"/>
              </a:rPr>
            </a:br>
            <a:br>
              <a:rPr lang="fr-FR" sz="4400" dirty="0">
                <a:effectLst/>
                <a:latin typeface="Times New Roman" panose="02020603050405020304" pitchFamily="18" charset="0"/>
                <a:ea typeface="Calibri" panose="020F0502020204030204" pitchFamily="34" charset="0"/>
              </a:rPr>
            </a:br>
            <a:r>
              <a:rPr lang="fr-FR" sz="4400" dirty="0">
                <a:effectLst/>
                <a:latin typeface="Times New Roman" panose="02020603050405020304" pitchFamily="18" charset="0"/>
                <a:ea typeface="Calibri" panose="020F0502020204030204" pitchFamily="34" charset="0"/>
              </a:rPr>
              <a:t>	</a:t>
            </a:r>
            <a:r>
              <a:rPr lang="fr-FR" sz="2700" dirty="0">
                <a:effectLst/>
                <a:latin typeface="Times New Roman" panose="02020603050405020304" pitchFamily="18" charset="0"/>
                <a:ea typeface="Calibri" panose="020F0502020204030204" pitchFamily="34" charset="0"/>
              </a:rPr>
              <a:t>Mon petit frère nage bien. Mais il ne plonge pas !</a:t>
            </a:r>
            <a:br>
              <a:rPr lang="fr-FR" sz="2700" dirty="0">
                <a:effectLst/>
                <a:latin typeface="Times New Roman" panose="02020603050405020304" pitchFamily="18" charset="0"/>
                <a:ea typeface="Calibri" panose="020F0502020204030204" pitchFamily="34" charset="0"/>
              </a:rPr>
            </a:br>
            <a:r>
              <a:rPr lang="fr-FR" sz="2700" dirty="0">
                <a:effectLst/>
                <a:latin typeface="Times New Roman" panose="02020603050405020304" pitchFamily="18" charset="0"/>
                <a:ea typeface="Calibri" panose="020F0502020204030204" pitchFamily="34" charset="0"/>
              </a:rPr>
              <a:t>	À ce moment-là, ma sœur a plongé tout habillée.</a:t>
            </a:r>
            <a:br>
              <a:rPr lang="fr-FR" sz="2700" dirty="0">
                <a:effectLst/>
                <a:latin typeface="Times New Roman" panose="02020603050405020304" pitchFamily="18" charset="0"/>
                <a:ea typeface="Calibri" panose="020F0502020204030204" pitchFamily="34" charset="0"/>
              </a:rPr>
            </a:br>
            <a:r>
              <a:rPr lang="fr-FR" sz="2700" dirty="0">
                <a:effectLst/>
                <a:latin typeface="Times New Roman" panose="02020603050405020304" pitchFamily="18" charset="0"/>
                <a:ea typeface="Calibri" panose="020F0502020204030204" pitchFamily="34" charset="0"/>
              </a:rPr>
              <a:t>	Ces roseaux plongent leurs racines dans la vase.</a:t>
            </a:r>
            <a:br>
              <a:rPr lang="fr-FR" sz="4400" dirty="0">
                <a:effectLst/>
                <a:latin typeface="Times New Roman" panose="02020603050405020304" pitchFamily="18" charset="0"/>
                <a:ea typeface="Calibri" panose="020F0502020204030204" pitchFamily="34" charset="0"/>
              </a:rPr>
            </a:br>
            <a:endParaRPr lang="fr-FR" dirty="0"/>
          </a:p>
        </p:txBody>
      </p:sp>
      <p:graphicFrame>
        <p:nvGraphicFramePr>
          <p:cNvPr id="4" name="Espace réservé du contenu 3">
            <a:extLst>
              <a:ext uri="{FF2B5EF4-FFF2-40B4-BE49-F238E27FC236}">
                <a16:creationId xmlns:a16="http://schemas.microsoft.com/office/drawing/2014/main" id="{A23759CB-0B04-4BF6-80A5-6498048BEF9D}"/>
              </a:ext>
            </a:extLst>
          </p:cNvPr>
          <p:cNvGraphicFramePr>
            <a:graphicFrameLocks noGrp="1"/>
          </p:cNvGraphicFramePr>
          <p:nvPr>
            <p:ph idx="1"/>
            <p:extLst>
              <p:ext uri="{D42A27DB-BD31-4B8C-83A1-F6EECF244321}">
                <p14:modId xmlns:p14="http://schemas.microsoft.com/office/powerpoint/2010/main" val="2670842875"/>
              </p:ext>
            </p:extLst>
          </p:nvPr>
        </p:nvGraphicFramePr>
        <p:xfrm>
          <a:off x="838200" y="2860766"/>
          <a:ext cx="10515596" cy="3326260"/>
        </p:xfrm>
        <a:graphic>
          <a:graphicData uri="http://schemas.openxmlformats.org/drawingml/2006/table">
            <a:tbl>
              <a:tblPr firstRow="1" bandRow="1">
                <a:tableStyleId>{5940675A-B579-460E-94D1-54222C63F5DA}</a:tableStyleId>
              </a:tblPr>
              <a:tblGrid>
                <a:gridCol w="1404257">
                  <a:extLst>
                    <a:ext uri="{9D8B030D-6E8A-4147-A177-3AD203B41FA5}">
                      <a16:colId xmlns:a16="http://schemas.microsoft.com/office/drawing/2014/main" val="2798843256"/>
                    </a:ext>
                  </a:extLst>
                </a:gridCol>
                <a:gridCol w="1524000">
                  <a:extLst>
                    <a:ext uri="{9D8B030D-6E8A-4147-A177-3AD203B41FA5}">
                      <a16:colId xmlns:a16="http://schemas.microsoft.com/office/drawing/2014/main" val="3249636123"/>
                    </a:ext>
                  </a:extLst>
                </a:gridCol>
                <a:gridCol w="1578427">
                  <a:extLst>
                    <a:ext uri="{9D8B030D-6E8A-4147-A177-3AD203B41FA5}">
                      <a16:colId xmlns:a16="http://schemas.microsoft.com/office/drawing/2014/main" val="1007599844"/>
                    </a:ext>
                  </a:extLst>
                </a:gridCol>
                <a:gridCol w="1502228">
                  <a:extLst>
                    <a:ext uri="{9D8B030D-6E8A-4147-A177-3AD203B41FA5}">
                      <a16:colId xmlns:a16="http://schemas.microsoft.com/office/drawing/2014/main" val="578574170"/>
                    </a:ext>
                  </a:extLst>
                </a:gridCol>
                <a:gridCol w="1502228">
                  <a:extLst>
                    <a:ext uri="{9D8B030D-6E8A-4147-A177-3AD203B41FA5}">
                      <a16:colId xmlns:a16="http://schemas.microsoft.com/office/drawing/2014/main" val="4066120568"/>
                    </a:ext>
                  </a:extLst>
                </a:gridCol>
                <a:gridCol w="1502228">
                  <a:extLst>
                    <a:ext uri="{9D8B030D-6E8A-4147-A177-3AD203B41FA5}">
                      <a16:colId xmlns:a16="http://schemas.microsoft.com/office/drawing/2014/main" val="4249100828"/>
                    </a:ext>
                  </a:extLst>
                </a:gridCol>
                <a:gridCol w="1502228">
                  <a:extLst>
                    <a:ext uri="{9D8B030D-6E8A-4147-A177-3AD203B41FA5}">
                      <a16:colId xmlns:a16="http://schemas.microsoft.com/office/drawing/2014/main" val="2692697325"/>
                    </a:ext>
                  </a:extLst>
                </a:gridCol>
              </a:tblGrid>
              <a:tr h="247011">
                <a:tc rowSpan="3">
                  <a:txBody>
                    <a:bodyPr/>
                    <a:lstStyle/>
                    <a:p>
                      <a:pPr algn="ctr"/>
                      <a:r>
                        <a:rPr lang="fr-FR" sz="1800" dirty="0"/>
                        <a:t>sans complément</a:t>
                      </a:r>
                    </a:p>
                  </a:txBody>
                  <a:tcPr>
                    <a:solidFill>
                      <a:schemeClr val="accent5">
                        <a:lumMod val="20000"/>
                        <a:lumOff val="80000"/>
                      </a:schemeClr>
                    </a:solidFill>
                  </a:tcPr>
                </a:tc>
                <a:tc gridSpan="4">
                  <a:txBody>
                    <a:bodyPr/>
                    <a:lstStyle/>
                    <a:p>
                      <a:pPr algn="ctr"/>
                      <a:r>
                        <a:rPr lang="fr-FR" sz="1800" dirty="0"/>
                        <a:t>1 complément</a:t>
                      </a:r>
                    </a:p>
                  </a:txBody>
                  <a:tcPr>
                    <a:solidFill>
                      <a:schemeClr val="accent5">
                        <a:lumMod val="20000"/>
                        <a:lumOff val="80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gridSpan="2">
                  <a:txBody>
                    <a:bodyPr/>
                    <a:lstStyle/>
                    <a:p>
                      <a:pPr algn="ctr"/>
                      <a:r>
                        <a:rPr lang="fr-FR" sz="1800" dirty="0"/>
                        <a:t>2 compléments</a:t>
                      </a:r>
                    </a:p>
                  </a:txBody>
                  <a:tcPr>
                    <a:solidFill>
                      <a:schemeClr val="accent5">
                        <a:lumMod val="20000"/>
                        <a:lumOff val="80000"/>
                      </a:schemeClr>
                    </a:solidFill>
                  </a:tcPr>
                </a:tc>
                <a:tc hMerge="1">
                  <a:txBody>
                    <a:bodyPr/>
                    <a:lstStyle/>
                    <a:p>
                      <a:endParaRPr lang="fr-FR" dirty="0"/>
                    </a:p>
                  </a:txBody>
                  <a:tcPr/>
                </a:tc>
                <a:extLst>
                  <a:ext uri="{0D108BD9-81ED-4DB2-BD59-A6C34878D82A}">
                    <a16:rowId xmlns:a16="http://schemas.microsoft.com/office/drawing/2014/main" val="1997156318"/>
                  </a:ext>
                </a:extLst>
              </a:tr>
              <a:tr h="247011">
                <a:tc vMerge="1">
                  <a:txBody>
                    <a:bodyPr/>
                    <a:lstStyle/>
                    <a:p>
                      <a:endParaRPr lang="fr-FR" dirty="0"/>
                    </a:p>
                  </a:txBody>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dirty="0"/>
                        <a:t>Attribut du sujet</a:t>
                      </a:r>
                    </a:p>
                    <a:p>
                      <a:pPr algn="ctr"/>
                      <a:endParaRPr lang="fr-FR" sz="1800" dirty="0"/>
                    </a:p>
                  </a:txBody>
                  <a:tcPr>
                    <a:solidFill>
                      <a:schemeClr val="accent5">
                        <a:lumMod val="20000"/>
                        <a:lumOff val="80000"/>
                      </a:schemeClr>
                    </a:solidFill>
                  </a:tcPr>
                </a:tc>
                <a:tc gridSpan="2">
                  <a:txBody>
                    <a:bodyPr/>
                    <a:lstStyle/>
                    <a:p>
                      <a:pPr algn="ctr"/>
                      <a:r>
                        <a:rPr lang="fr-FR" sz="1800" dirty="0"/>
                        <a:t>Complément d’Objet</a:t>
                      </a:r>
                    </a:p>
                  </a:txBody>
                  <a:tcPr>
                    <a:solidFill>
                      <a:schemeClr val="accent5">
                        <a:lumMod val="20000"/>
                        <a:lumOff val="80000"/>
                      </a:schemeClr>
                    </a:solidFill>
                  </a:tcPr>
                </a:tc>
                <a:tc hMerge="1">
                  <a:txBody>
                    <a:bodyPr/>
                    <a:lstStyle/>
                    <a:p>
                      <a:endParaRPr lang="fr-FR" dirty="0"/>
                    </a:p>
                  </a:txBody>
                  <a:tcPr/>
                </a:tc>
                <a:tc rowSpan="2">
                  <a:txBody>
                    <a:bodyPr/>
                    <a:lstStyle/>
                    <a:p>
                      <a:pPr algn="ctr"/>
                      <a:r>
                        <a:rPr lang="fr-FR" sz="1800" dirty="0"/>
                        <a:t>complément circonstanciel de verbe</a:t>
                      </a:r>
                    </a:p>
                  </a:txBody>
                  <a:tcPr>
                    <a:solidFill>
                      <a:schemeClr val="accent5">
                        <a:lumMod val="20000"/>
                        <a:lumOff val="80000"/>
                      </a:schemeClr>
                    </a:solidFill>
                  </a:tcPr>
                </a:tc>
                <a:tc rowSpan="2">
                  <a:txBody>
                    <a:bodyPr/>
                    <a:lstStyle/>
                    <a:p>
                      <a:pPr algn="ctr"/>
                      <a:r>
                        <a:rPr lang="fr-FR" sz="1800" dirty="0"/>
                        <a:t>compléments d’objets</a:t>
                      </a:r>
                    </a:p>
                  </a:txBody>
                  <a:tcPr>
                    <a:solidFill>
                      <a:schemeClr val="accent5">
                        <a:lumMod val="20000"/>
                        <a:lumOff val="80000"/>
                      </a:schemeClr>
                    </a:solidFill>
                  </a:tcPr>
                </a:tc>
                <a:tc rowSpan="2">
                  <a:txBody>
                    <a:bodyPr/>
                    <a:lstStyle/>
                    <a:p>
                      <a:pPr algn="ctr"/>
                      <a:r>
                        <a:rPr lang="fr-FR" sz="1800" dirty="0"/>
                        <a:t>complément d’objet et complément circonstanciel</a:t>
                      </a:r>
                    </a:p>
                  </a:txBody>
                  <a:tcPr>
                    <a:solidFill>
                      <a:schemeClr val="accent5">
                        <a:lumMod val="20000"/>
                        <a:lumOff val="80000"/>
                      </a:schemeClr>
                    </a:solidFill>
                  </a:tcPr>
                </a:tc>
                <a:extLst>
                  <a:ext uri="{0D108BD9-81ED-4DB2-BD59-A6C34878D82A}">
                    <a16:rowId xmlns:a16="http://schemas.microsoft.com/office/drawing/2014/main" val="51570570"/>
                  </a:ext>
                </a:extLst>
              </a:tr>
              <a:tr h="555775">
                <a:tc vMerge="1">
                  <a:txBody>
                    <a:bodyPr/>
                    <a:lstStyle/>
                    <a:p>
                      <a:endParaRPr lang="fr-FR"/>
                    </a:p>
                  </a:txBody>
                  <a:tcPr/>
                </a:tc>
                <a:tc vMerge="1">
                  <a:txBody>
                    <a:bodyPr/>
                    <a:lstStyle/>
                    <a:p>
                      <a:endParaRPr lang="fr-F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dirty="0"/>
                        <a:t>direct COD</a:t>
                      </a:r>
                    </a:p>
                    <a:p>
                      <a:pPr algn="ctr"/>
                      <a:endParaRPr lang="fr-FR" sz="1800" dirty="0"/>
                    </a:p>
                  </a:txBody>
                  <a:tcP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dirty="0"/>
                        <a:t>indirect COI</a:t>
                      </a:r>
                    </a:p>
                    <a:p>
                      <a:pPr algn="ctr"/>
                      <a:endParaRPr lang="fr-FR" sz="1800" dirty="0"/>
                    </a:p>
                  </a:txBody>
                  <a:tcPr>
                    <a:solidFill>
                      <a:schemeClr val="accent5">
                        <a:lumMod val="20000"/>
                        <a:lumOff val="80000"/>
                      </a:schemeClr>
                    </a:solidFill>
                  </a:tcPr>
                </a:tc>
                <a:tc vMerge="1">
                  <a:txBody>
                    <a:bodyPr/>
                    <a:lstStyle/>
                    <a:p>
                      <a:endParaRPr lang="fr-FR"/>
                    </a:p>
                  </a:txBody>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val="1843751940"/>
                  </a:ext>
                </a:extLst>
              </a:tr>
              <a:tr h="1771780">
                <a:tc>
                  <a:txBody>
                    <a:bodyPr/>
                    <a:lstStyle/>
                    <a:p>
                      <a:endParaRPr lang="fr-FR" sz="1600" dirty="0"/>
                    </a:p>
                    <a:p>
                      <a:r>
                        <a:rPr lang="fr-FR" sz="1800" dirty="0"/>
                        <a:t>plonger</a:t>
                      </a:r>
                    </a:p>
                  </a:txBody>
                  <a:tcPr/>
                </a:tc>
                <a:tc>
                  <a:txBody>
                    <a:bodyPr/>
                    <a:lstStyle/>
                    <a:p>
                      <a:r>
                        <a:rPr lang="fr-FR" sz="1600" dirty="0"/>
                        <a:t>.</a:t>
                      </a:r>
                    </a:p>
                    <a:p>
                      <a:r>
                        <a:rPr lang="fr-FR" sz="1800" dirty="0"/>
                        <a:t>plonger + Att.</a:t>
                      </a:r>
                    </a:p>
                  </a:txBody>
                  <a:tcPr/>
                </a:tc>
                <a:tc>
                  <a:txBody>
                    <a:bodyPr/>
                    <a:lstStyle/>
                    <a:p>
                      <a:endParaRPr lang="fr-FR" sz="1600" dirty="0"/>
                    </a:p>
                  </a:txBody>
                  <a:tcPr/>
                </a:tc>
                <a:tc>
                  <a:txBody>
                    <a:bodyPr/>
                    <a:lstStyle/>
                    <a:p>
                      <a:endParaRPr lang="fr-FR" sz="1600" dirty="0"/>
                    </a:p>
                  </a:txBody>
                  <a:tcPr/>
                </a:tc>
                <a:tc>
                  <a:txBody>
                    <a:bodyPr/>
                    <a:lstStyle/>
                    <a:p>
                      <a:endParaRPr lang="fr-FR" sz="1600" dirty="0"/>
                    </a:p>
                  </a:txBody>
                  <a:tcPr/>
                </a:tc>
                <a:tc>
                  <a:txBody>
                    <a:bodyPr/>
                    <a:lstStyle/>
                    <a:p>
                      <a:endParaRPr lang="fr-FR" sz="1600" dirty="0"/>
                    </a:p>
                  </a:txBody>
                  <a:tcPr/>
                </a:tc>
                <a:tc>
                  <a:txBody>
                    <a:bodyPr/>
                    <a:lstStyle/>
                    <a:p>
                      <a:endParaRPr lang="fr-FR" sz="1600" dirty="0"/>
                    </a:p>
                    <a:p>
                      <a:r>
                        <a:rPr lang="fr-FR" sz="1800" dirty="0"/>
                        <a:t>plonger qqch qq part</a:t>
                      </a:r>
                    </a:p>
                  </a:txBody>
                  <a:tcPr/>
                </a:tc>
                <a:extLst>
                  <a:ext uri="{0D108BD9-81ED-4DB2-BD59-A6C34878D82A}">
                    <a16:rowId xmlns:a16="http://schemas.microsoft.com/office/drawing/2014/main" val="1649921158"/>
                  </a:ext>
                </a:extLst>
              </a:tr>
            </a:tbl>
          </a:graphicData>
        </a:graphic>
      </p:graphicFrame>
    </p:spTree>
    <p:extLst>
      <p:ext uri="{BB962C8B-B14F-4D97-AF65-F5344CB8AC3E}">
        <p14:creationId xmlns:p14="http://schemas.microsoft.com/office/powerpoint/2010/main" val="16756017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3AB2ED-EB7F-19ED-EA88-D74B81E67F86}"/>
              </a:ext>
            </a:extLst>
          </p:cNvPr>
          <p:cNvSpPr>
            <a:spLocks noGrp="1"/>
          </p:cNvSpPr>
          <p:nvPr>
            <p:ph type="title"/>
          </p:nvPr>
        </p:nvSpPr>
        <p:spPr/>
        <p:txBody>
          <a:bodyPr/>
          <a:lstStyle/>
          <a:p>
            <a:endParaRPr lang="fr-FR"/>
          </a:p>
        </p:txBody>
      </p:sp>
      <p:pic>
        <p:nvPicPr>
          <p:cNvPr id="4" name="Espace réservé du contenu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947103" y="1940430"/>
            <a:ext cx="2297793" cy="2977140"/>
          </a:xfrm>
          <a:prstGeom prst="rect">
            <a:avLst/>
          </a:prstGeom>
        </p:spPr>
      </p:pic>
    </p:spTree>
    <p:extLst>
      <p:ext uri="{BB962C8B-B14F-4D97-AF65-F5344CB8AC3E}">
        <p14:creationId xmlns:p14="http://schemas.microsoft.com/office/powerpoint/2010/main" val="19518644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B57378-84B7-6241-F00F-7DB81C602EE5}"/>
              </a:ext>
            </a:extLst>
          </p:cNvPr>
          <p:cNvSpPr>
            <a:spLocks noGrp="1"/>
          </p:cNvSpPr>
          <p:nvPr>
            <p:ph type="title"/>
          </p:nvPr>
        </p:nvSpPr>
        <p:spPr/>
        <p:txBody>
          <a:bodyPr/>
          <a:lstStyle/>
          <a:p>
            <a:r>
              <a:rPr lang="fr-FR" dirty="0"/>
              <a:t> </a:t>
            </a:r>
          </a:p>
        </p:txBody>
      </p:sp>
      <p:pic>
        <p:nvPicPr>
          <p:cNvPr id="9" name="Espace réservé du contenu 8">
            <a:extLst>
              <a:ext uri="{FF2B5EF4-FFF2-40B4-BE49-F238E27FC236}">
                <a16:creationId xmlns:a16="http://schemas.microsoft.com/office/drawing/2014/main" id="{79E9A0BD-36D9-B68E-C2C0-93B43138202B}"/>
              </a:ext>
            </a:extLst>
          </p:cNvPr>
          <p:cNvPicPr>
            <a:picLocks noGrp="1" noChangeAspect="1"/>
          </p:cNvPicPr>
          <p:nvPr>
            <p:ph idx="1"/>
          </p:nvPr>
        </p:nvPicPr>
        <p:blipFill>
          <a:blip r:embed="rId3"/>
          <a:stretch>
            <a:fillRect/>
          </a:stretch>
        </p:blipFill>
        <p:spPr>
          <a:xfrm>
            <a:off x="1005179" y="747980"/>
            <a:ext cx="9706363" cy="5428983"/>
          </a:xfrm>
        </p:spPr>
      </p:pic>
    </p:spTree>
    <p:extLst>
      <p:ext uri="{BB962C8B-B14F-4D97-AF65-F5344CB8AC3E}">
        <p14:creationId xmlns:p14="http://schemas.microsoft.com/office/powerpoint/2010/main" val="11623389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5360DB-9533-46D4-C7DB-E9C29BFA423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4048B1B-C432-B1A9-7C7D-667FF6531308}"/>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b="1" dirty="0">
                <a:solidFill>
                  <a:schemeClr val="accent2"/>
                </a:solidFill>
              </a:rPr>
              <a:t>As-tu bien compris ?</a:t>
            </a:r>
          </a:p>
        </p:txBody>
      </p:sp>
    </p:spTree>
    <p:extLst>
      <p:ext uri="{BB962C8B-B14F-4D97-AF65-F5344CB8AC3E}">
        <p14:creationId xmlns:p14="http://schemas.microsoft.com/office/powerpoint/2010/main" val="5008648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7241D2-153C-2469-8ADD-F9FD003AFB26}"/>
              </a:ext>
            </a:extLst>
          </p:cNvPr>
          <p:cNvSpPr>
            <a:spLocks noGrp="1"/>
          </p:cNvSpPr>
          <p:nvPr>
            <p:ph type="title"/>
          </p:nvPr>
        </p:nvSpPr>
        <p:spPr/>
        <p:txBody>
          <a:bodyPr/>
          <a:lstStyle/>
          <a:p>
            <a:r>
              <a:rPr lang="fr-FR" dirty="0"/>
              <a:t> </a:t>
            </a:r>
          </a:p>
        </p:txBody>
      </p:sp>
      <p:pic>
        <p:nvPicPr>
          <p:cNvPr id="9" name="Espace réservé du contenu 8">
            <a:extLst>
              <a:ext uri="{FF2B5EF4-FFF2-40B4-BE49-F238E27FC236}">
                <a16:creationId xmlns:a16="http://schemas.microsoft.com/office/drawing/2014/main" id="{B0283416-3F6A-9765-E665-C80D759DF15D}"/>
              </a:ext>
            </a:extLst>
          </p:cNvPr>
          <p:cNvPicPr>
            <a:picLocks noGrp="1" noChangeAspect="1"/>
          </p:cNvPicPr>
          <p:nvPr>
            <p:ph idx="1"/>
          </p:nvPr>
        </p:nvPicPr>
        <p:blipFill>
          <a:blip r:embed="rId3"/>
          <a:stretch>
            <a:fillRect/>
          </a:stretch>
        </p:blipFill>
        <p:spPr>
          <a:xfrm>
            <a:off x="777990" y="1235422"/>
            <a:ext cx="10515600" cy="4941541"/>
          </a:xfrm>
        </p:spPr>
      </p:pic>
    </p:spTree>
    <p:extLst>
      <p:ext uri="{BB962C8B-B14F-4D97-AF65-F5344CB8AC3E}">
        <p14:creationId xmlns:p14="http://schemas.microsoft.com/office/powerpoint/2010/main" val="31559776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1A085E-1E63-793F-75A9-8CF812B3C2BC}"/>
              </a:ext>
            </a:extLst>
          </p:cNvPr>
          <p:cNvSpPr>
            <a:spLocks noGrp="1"/>
          </p:cNvSpPr>
          <p:nvPr>
            <p:ph type="title"/>
          </p:nvPr>
        </p:nvSpPr>
        <p:spPr/>
        <p:txBody>
          <a:bodyPr/>
          <a:lstStyle/>
          <a:p>
            <a:r>
              <a:rPr lang="fr-FR" dirty="0"/>
              <a:t> </a:t>
            </a:r>
          </a:p>
        </p:txBody>
      </p:sp>
      <p:pic>
        <p:nvPicPr>
          <p:cNvPr id="9" name="Espace réservé du contenu 8">
            <a:extLst>
              <a:ext uri="{FF2B5EF4-FFF2-40B4-BE49-F238E27FC236}">
                <a16:creationId xmlns:a16="http://schemas.microsoft.com/office/drawing/2014/main" id="{FE74D338-9BA3-760E-C341-A27D7A0E2288}"/>
              </a:ext>
            </a:extLst>
          </p:cNvPr>
          <p:cNvPicPr>
            <a:picLocks noGrp="1" noChangeAspect="1"/>
          </p:cNvPicPr>
          <p:nvPr>
            <p:ph idx="1"/>
          </p:nvPr>
        </p:nvPicPr>
        <p:blipFill>
          <a:blip r:embed="rId3"/>
          <a:stretch>
            <a:fillRect/>
          </a:stretch>
        </p:blipFill>
        <p:spPr>
          <a:xfrm>
            <a:off x="663888" y="687201"/>
            <a:ext cx="10515600" cy="5489763"/>
          </a:xfrm>
        </p:spPr>
      </p:pic>
    </p:spTree>
    <p:extLst>
      <p:ext uri="{BB962C8B-B14F-4D97-AF65-F5344CB8AC3E}">
        <p14:creationId xmlns:p14="http://schemas.microsoft.com/office/powerpoint/2010/main" val="28619790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60C6B5-1658-B412-B129-2AD49CF429AE}"/>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0D8D45F4-1820-3215-CADB-8F6660BFC3EC}"/>
              </a:ext>
            </a:extLst>
          </p:cNvPr>
          <p:cNvPicPr>
            <a:picLocks noGrp="1" noChangeAspect="1"/>
          </p:cNvPicPr>
          <p:nvPr>
            <p:ph idx="1"/>
          </p:nvPr>
        </p:nvPicPr>
        <p:blipFill>
          <a:blip r:embed="rId3"/>
          <a:stretch>
            <a:fillRect/>
          </a:stretch>
        </p:blipFill>
        <p:spPr>
          <a:xfrm>
            <a:off x="869949" y="2314762"/>
            <a:ext cx="10690679" cy="3299432"/>
          </a:xfrm>
        </p:spPr>
      </p:pic>
    </p:spTree>
    <p:extLst>
      <p:ext uri="{BB962C8B-B14F-4D97-AF65-F5344CB8AC3E}">
        <p14:creationId xmlns:p14="http://schemas.microsoft.com/office/powerpoint/2010/main" val="3649431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696732-3710-3C74-4B29-6BE9604E8026}"/>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D460497F-3B01-166E-BB21-FC3F540A7198}"/>
              </a:ext>
            </a:extLst>
          </p:cNvPr>
          <p:cNvPicPr>
            <a:picLocks noGrp="1" noChangeAspect="1"/>
          </p:cNvPicPr>
          <p:nvPr>
            <p:ph idx="1"/>
          </p:nvPr>
        </p:nvPicPr>
        <p:blipFill>
          <a:blip r:embed="rId3"/>
          <a:stretch>
            <a:fillRect/>
          </a:stretch>
        </p:blipFill>
        <p:spPr>
          <a:xfrm>
            <a:off x="838200" y="477494"/>
            <a:ext cx="10893715" cy="3380808"/>
          </a:xfrm>
        </p:spPr>
      </p:pic>
      <p:sp>
        <p:nvSpPr>
          <p:cNvPr id="6" name="AutoShape 257">
            <a:extLst>
              <a:ext uri="{FF2B5EF4-FFF2-40B4-BE49-F238E27FC236}">
                <a16:creationId xmlns:a16="http://schemas.microsoft.com/office/drawing/2014/main" id="{AFC23B68-4B2F-5ADD-D260-66B6E51B0C4F}"/>
              </a:ext>
            </a:extLst>
          </p:cNvPr>
          <p:cNvSpPr>
            <a:spLocks/>
          </p:cNvSpPr>
          <p:nvPr/>
        </p:nvSpPr>
        <p:spPr bwMode="auto">
          <a:xfrm>
            <a:off x="2547257" y="4205915"/>
            <a:ext cx="7467599" cy="276861"/>
          </a:xfrm>
          <a:prstGeom prst="notchedRightArrow">
            <a:avLst>
              <a:gd name="adj1" fmla="val 50000"/>
              <a:gd name="adj2" fmla="val 49980"/>
            </a:avLst>
          </a:prstGeom>
          <a:solidFill>
            <a:schemeClr val="accent1">
              <a:lumMod val="100000"/>
              <a:lumOff val="0"/>
            </a:schemeClr>
          </a:solidFill>
          <a:ln w="12700">
            <a:solidFill>
              <a:schemeClr val="accent1">
                <a:lumMod val="50000"/>
                <a:lumOff val="0"/>
              </a:schemeClr>
            </a:solidFill>
            <a:miter lim="800000"/>
            <a:headEnd/>
            <a:tailEnd/>
          </a:ln>
        </p:spPr>
        <p:txBody>
          <a:bodyPr rot="0" vert="horz" wrap="square" lIns="91440" tIns="45720" rIns="91440" bIns="45720" anchor="ctr" anchorCtr="0" upright="1">
            <a:noAutofit/>
          </a:bodyPr>
          <a:lstStyle/>
          <a:p>
            <a:endParaRPr lang="fr-FR"/>
          </a:p>
        </p:txBody>
      </p:sp>
      <p:pic>
        <p:nvPicPr>
          <p:cNvPr id="7" name="Image 6" descr="Une image contenant dessin humoristique, Dessin animé, Animation, dessin&#10;&#10;Le contenu généré par l’IA peut être incorrect.">
            <a:extLst>
              <a:ext uri="{FF2B5EF4-FFF2-40B4-BE49-F238E27FC236}">
                <a16:creationId xmlns:a16="http://schemas.microsoft.com/office/drawing/2014/main" id="{5D1D59D0-F36C-05A6-C696-52DC7F5A1B8D}"/>
              </a:ext>
            </a:extLst>
          </p:cNvPr>
          <p:cNvPicPr>
            <a:picLocks noChangeAspect="1"/>
          </p:cNvPicPr>
          <p:nvPr/>
        </p:nvPicPr>
        <p:blipFill>
          <a:blip r:embed="rId4"/>
          <a:stretch>
            <a:fillRect/>
          </a:stretch>
        </p:blipFill>
        <p:spPr>
          <a:xfrm>
            <a:off x="5547994" y="3682282"/>
            <a:ext cx="752475" cy="560456"/>
          </a:xfrm>
          <a:prstGeom prst="rect">
            <a:avLst/>
          </a:prstGeom>
        </p:spPr>
      </p:pic>
      <p:sp>
        <p:nvSpPr>
          <p:cNvPr id="8" name="AutoShape 256">
            <a:extLst>
              <a:ext uri="{FF2B5EF4-FFF2-40B4-BE49-F238E27FC236}">
                <a16:creationId xmlns:a16="http://schemas.microsoft.com/office/drawing/2014/main" id="{51A2EB40-538B-C5B2-6489-C76F7807812F}"/>
              </a:ext>
            </a:extLst>
          </p:cNvPr>
          <p:cNvSpPr>
            <a:spLocks/>
          </p:cNvSpPr>
          <p:nvPr/>
        </p:nvSpPr>
        <p:spPr bwMode="auto">
          <a:xfrm>
            <a:off x="6095999" y="4551740"/>
            <a:ext cx="204470" cy="276860"/>
          </a:xfrm>
          <a:prstGeom prst="triangle">
            <a:avLst>
              <a:gd name="adj" fmla="val 50000"/>
            </a:avLst>
          </a:prstGeom>
          <a:solidFill>
            <a:schemeClr val="accent2">
              <a:lumMod val="100000"/>
              <a:lumOff val="0"/>
            </a:schemeClr>
          </a:solidFill>
          <a:ln w="12700">
            <a:solidFill>
              <a:schemeClr val="accent2">
                <a:lumMod val="100000"/>
                <a:lumOff val="0"/>
              </a:schemeClr>
            </a:solidFill>
            <a:miter lim="800000"/>
            <a:headEnd/>
            <a:tailEnd/>
          </a:ln>
        </p:spPr>
        <p:txBody>
          <a:bodyPr rot="0" vert="horz" wrap="square" lIns="91440" tIns="45720" rIns="91440" bIns="45720" anchor="ctr" anchorCtr="0" upright="1">
            <a:noAutofit/>
          </a:bodyPr>
          <a:lstStyle/>
          <a:p>
            <a:endParaRPr lang="fr-FR"/>
          </a:p>
        </p:txBody>
      </p:sp>
      <p:graphicFrame>
        <p:nvGraphicFramePr>
          <p:cNvPr id="9" name="Tableau 8">
            <a:extLst>
              <a:ext uri="{FF2B5EF4-FFF2-40B4-BE49-F238E27FC236}">
                <a16:creationId xmlns:a16="http://schemas.microsoft.com/office/drawing/2014/main" id="{E2A63C0A-BADB-1599-46DB-AF9742327718}"/>
              </a:ext>
            </a:extLst>
          </p:cNvPr>
          <p:cNvGraphicFramePr>
            <a:graphicFrameLocks noGrp="1"/>
          </p:cNvGraphicFramePr>
          <p:nvPr>
            <p:extLst>
              <p:ext uri="{D42A27DB-BD31-4B8C-83A1-F6EECF244321}">
                <p14:modId xmlns:p14="http://schemas.microsoft.com/office/powerpoint/2010/main" val="2499346872"/>
              </p:ext>
            </p:extLst>
          </p:nvPr>
        </p:nvGraphicFramePr>
        <p:xfrm>
          <a:off x="6524305" y="4716024"/>
          <a:ext cx="3294609" cy="1463040"/>
        </p:xfrm>
        <a:graphic>
          <a:graphicData uri="http://schemas.openxmlformats.org/drawingml/2006/table">
            <a:tbl>
              <a:tblPr firstRow="1" firstCol="1" bandRow="1">
                <a:tableStyleId>{5940675A-B579-460E-94D1-54222C63F5DA}</a:tableStyleId>
              </a:tblPr>
              <a:tblGrid>
                <a:gridCol w="1983108">
                  <a:extLst>
                    <a:ext uri="{9D8B030D-6E8A-4147-A177-3AD203B41FA5}">
                      <a16:colId xmlns:a16="http://schemas.microsoft.com/office/drawing/2014/main" val="1448720278"/>
                    </a:ext>
                  </a:extLst>
                </a:gridCol>
                <a:gridCol w="1311501">
                  <a:extLst>
                    <a:ext uri="{9D8B030D-6E8A-4147-A177-3AD203B41FA5}">
                      <a16:colId xmlns:a16="http://schemas.microsoft.com/office/drawing/2014/main" val="4269666265"/>
                    </a:ext>
                  </a:extLst>
                </a:gridCol>
              </a:tblGrid>
              <a:tr h="0">
                <a:tc gridSpan="2">
                  <a:txBody>
                    <a:bodyPr/>
                    <a:lstStyle/>
                    <a:p>
                      <a:pPr algn="ctr"/>
                      <a:r>
                        <a:rPr lang="fr-FR" sz="1600">
                          <a:effectLst/>
                        </a:rPr>
                        <a:t>Avenir</a:t>
                      </a:r>
                      <a:endParaRPr lang="fr-FR"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hMerge="1">
                  <a:txBody>
                    <a:bodyPr/>
                    <a:lstStyle/>
                    <a:p>
                      <a:endParaRPr lang="fr-FR"/>
                    </a:p>
                  </a:txBody>
                  <a:tcPr/>
                </a:tc>
                <a:extLst>
                  <a:ext uri="{0D108BD9-81ED-4DB2-BD59-A6C34878D82A}">
                    <a16:rowId xmlns:a16="http://schemas.microsoft.com/office/drawing/2014/main" val="2944906141"/>
                  </a:ext>
                </a:extLst>
              </a:tr>
              <a:tr h="0">
                <a:tc>
                  <a:txBody>
                    <a:bodyPr/>
                    <a:lstStyle/>
                    <a:p>
                      <a:pPr algn="ctr"/>
                      <a:r>
                        <a:rPr lang="fr-FR" sz="1600">
                          <a:effectLst/>
                        </a:rPr>
                        <a:t>AVANT</a:t>
                      </a:r>
                      <a:endParaRPr lang="fr-FR"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ctr"/>
                      <a:r>
                        <a:rPr lang="fr-FR" sz="1600">
                          <a:effectLst/>
                        </a:rPr>
                        <a:t>APRÈS</a:t>
                      </a:r>
                      <a:endParaRPr lang="fr-FR"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4255346219"/>
                  </a:ext>
                </a:extLst>
              </a:tr>
              <a:tr h="0">
                <a:tc>
                  <a:txBody>
                    <a:bodyPr/>
                    <a:lstStyle/>
                    <a:p>
                      <a:r>
                        <a:rPr lang="fr-FR" sz="1600" dirty="0">
                          <a:effectLst/>
                        </a:rPr>
                        <a:t> </a:t>
                      </a:r>
                    </a:p>
                    <a:p>
                      <a:r>
                        <a:rPr lang="fr-FR" sz="1600" dirty="0">
                          <a:effectLst/>
                        </a:rPr>
                        <a:t>Futur antérieur</a:t>
                      </a:r>
                      <a:endParaRPr lang="fr-FR"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r>
                        <a:rPr lang="fr-FR" sz="1600" dirty="0">
                          <a:effectLst/>
                        </a:rPr>
                        <a:t> </a:t>
                      </a:r>
                    </a:p>
                    <a:p>
                      <a:r>
                        <a:rPr lang="fr-FR" sz="1600" dirty="0">
                          <a:effectLst/>
                        </a:rPr>
                        <a:t>Futur</a:t>
                      </a:r>
                      <a:endParaRPr lang="fr-FR"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1614773975"/>
                  </a:ext>
                </a:extLst>
              </a:tr>
              <a:tr h="0">
                <a:tc>
                  <a:txBody>
                    <a:bodyPr/>
                    <a:lstStyle/>
                    <a:p>
                      <a:r>
                        <a:rPr lang="fr-FR" sz="1600">
                          <a:effectLst/>
                        </a:rPr>
                        <a:t>J’aurai retrouvé mes parents.</a:t>
                      </a:r>
                      <a:endParaRPr lang="fr-FR"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r>
                        <a:rPr lang="fr-FR" sz="1600" dirty="0">
                          <a:effectLst/>
                        </a:rPr>
                        <a:t>Je retrouverai mes amis.</a:t>
                      </a:r>
                      <a:endParaRPr lang="fr-FR"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50424181"/>
                  </a:ext>
                </a:extLst>
              </a:tr>
            </a:tbl>
          </a:graphicData>
        </a:graphic>
      </p:graphicFrame>
    </p:spTree>
    <p:extLst>
      <p:ext uri="{BB962C8B-B14F-4D97-AF65-F5344CB8AC3E}">
        <p14:creationId xmlns:p14="http://schemas.microsoft.com/office/powerpoint/2010/main" val="317934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CE916B-D5B8-B06C-9F76-074C71D5F839}"/>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B0C491E-2666-F98F-2ED6-B138AE53CA4E}"/>
              </a:ext>
            </a:extLst>
          </p:cNvPr>
          <p:cNvSpPr>
            <a:spLocks noGrp="1"/>
          </p:cNvSpPr>
          <p:nvPr>
            <p:ph idx="1"/>
          </p:nvPr>
        </p:nvSpPr>
        <p:spPr>
          <a:xfrm>
            <a:off x="838200" y="365125"/>
            <a:ext cx="10515600" cy="5811838"/>
          </a:xfrm>
        </p:spPr>
        <p:txBody>
          <a:bodyPr>
            <a:noAutofit/>
          </a:bodyPr>
          <a:lstStyle/>
          <a:p>
            <a:pPr marL="0" indent="0" algn="just">
              <a:spcBef>
                <a:spcPts val="0"/>
              </a:spcBef>
              <a:buNone/>
            </a:pPr>
            <a:r>
              <a:rPr lang="fr-FR" sz="1800" b="1" dirty="0">
                <a:solidFill>
                  <a:srgbClr val="000000"/>
                </a:solidFill>
                <a:effectLst/>
                <a:latin typeface="Times New Roman" panose="02020603050405020304" pitchFamily="18" charset="0"/>
                <a:ea typeface="Calibri" panose="020F0502020204030204" pitchFamily="34" charset="0"/>
              </a:rPr>
              <a:t>3. Entoure le groupe du verbe de chaque phrase puis cherche l’étiquette du verbe. Enfin classe les étiquettes dans le tableau.</a:t>
            </a:r>
            <a:endParaRPr lang="fr-FR" sz="1800" dirty="0">
              <a:effectLst/>
              <a:latin typeface="Times New Roman" panose="02020603050405020304" pitchFamily="18" charset="0"/>
              <a:ea typeface="Calibri" panose="020F0502020204030204" pitchFamily="34" charset="0"/>
            </a:endParaRPr>
          </a:p>
          <a:p>
            <a:pPr marL="0" indent="0">
              <a:spcBef>
                <a:spcPts val="0"/>
              </a:spcBef>
              <a:buNone/>
            </a:pPr>
            <a:r>
              <a:rPr lang="fr-FR" sz="1800" dirty="0">
                <a:effectLst/>
                <a:latin typeface="Times New Roman" panose="02020603050405020304" pitchFamily="18" charset="0"/>
                <a:ea typeface="Calibri" panose="020F0502020204030204" pitchFamily="34" charset="0"/>
              </a:rPr>
              <a:t>a. Attention à ce paquet fragile, ça casse !</a:t>
            </a:r>
          </a:p>
          <a:p>
            <a:pPr marL="0" indent="0">
              <a:spcBef>
                <a:spcPts val="0"/>
              </a:spcBef>
              <a:buNone/>
            </a:pPr>
            <a:r>
              <a:rPr lang="fr-FR" sz="1800" dirty="0">
                <a:effectLst/>
                <a:latin typeface="Times New Roman" panose="02020603050405020304" pitchFamily="18" charset="0"/>
                <a:ea typeface="Calibri" panose="020F0502020204030204" pitchFamily="34" charset="0"/>
              </a:rPr>
              <a:t>…………………………………………………………………………………………………</a:t>
            </a:r>
          </a:p>
          <a:p>
            <a:pPr marL="0" indent="0">
              <a:spcBef>
                <a:spcPts val="0"/>
              </a:spcBef>
              <a:buNone/>
            </a:pPr>
            <a:r>
              <a:rPr lang="fr-FR" sz="1800" dirty="0">
                <a:effectLst/>
                <a:latin typeface="Times New Roman" panose="02020603050405020304" pitchFamily="18" charset="0"/>
                <a:ea typeface="Calibri" panose="020F0502020204030204" pitchFamily="34" charset="0"/>
              </a:rPr>
              <a:t>b. Le vieux cheval ne galope plus.</a:t>
            </a:r>
          </a:p>
          <a:p>
            <a:pPr marL="0" indent="0">
              <a:spcBef>
                <a:spcPts val="0"/>
              </a:spcBef>
              <a:buNone/>
            </a:pPr>
            <a:r>
              <a:rPr lang="fr-FR" sz="1800" dirty="0">
                <a:effectLst/>
                <a:latin typeface="Times New Roman" panose="02020603050405020304" pitchFamily="18" charset="0"/>
                <a:ea typeface="Calibri" panose="020F0502020204030204" pitchFamily="34" charset="0"/>
              </a:rPr>
              <a:t>…………………………………………………………………………………………………</a:t>
            </a:r>
          </a:p>
          <a:p>
            <a:pPr marL="0" indent="0">
              <a:spcBef>
                <a:spcPts val="0"/>
              </a:spcBef>
              <a:buNone/>
            </a:pPr>
            <a:r>
              <a:rPr lang="fr-FR" sz="1800" dirty="0">
                <a:effectLst/>
                <a:latin typeface="Times New Roman" panose="02020603050405020304" pitchFamily="18" charset="0"/>
                <a:ea typeface="Calibri" panose="020F0502020204030204" pitchFamily="34" charset="0"/>
              </a:rPr>
              <a:t>c. </a:t>
            </a:r>
            <a:r>
              <a:rPr lang="fr-FR" sz="1800" dirty="0">
                <a:solidFill>
                  <a:srgbClr val="000000"/>
                </a:solidFill>
                <a:effectLst/>
                <a:latin typeface="Times New Roman" panose="02020603050405020304" pitchFamily="18" charset="0"/>
                <a:ea typeface="Calibri" panose="020F0502020204030204" pitchFamily="34" charset="0"/>
              </a:rPr>
              <a:t>Seul un mauvais camarade rit du malheur des autres.</a:t>
            </a:r>
            <a:endParaRPr lang="fr-FR" sz="1800" dirty="0">
              <a:effectLst/>
              <a:latin typeface="Times New Roman" panose="02020603050405020304" pitchFamily="18" charset="0"/>
              <a:ea typeface="Calibri" panose="020F0502020204030204" pitchFamily="34" charset="0"/>
            </a:endParaRPr>
          </a:p>
          <a:p>
            <a:pPr marL="0" indent="0">
              <a:spcBef>
                <a:spcPts val="0"/>
              </a:spcBef>
              <a:buNone/>
            </a:pPr>
            <a:r>
              <a:rPr lang="fr-FR" sz="1800" dirty="0">
                <a:effectLst/>
                <a:latin typeface="Times New Roman" panose="02020603050405020304" pitchFamily="18" charset="0"/>
                <a:ea typeface="Calibri" panose="020F0502020204030204" pitchFamily="34" charset="0"/>
              </a:rPr>
              <a:t>…………………………………………………………………………………………………</a:t>
            </a:r>
          </a:p>
          <a:p>
            <a:pPr marL="0" indent="0">
              <a:spcBef>
                <a:spcPts val="0"/>
              </a:spcBef>
              <a:buNone/>
            </a:pPr>
            <a:r>
              <a:rPr lang="fr-FR" sz="1800" dirty="0">
                <a:effectLst/>
                <a:latin typeface="Times New Roman" panose="02020603050405020304" pitchFamily="18" charset="0"/>
                <a:ea typeface="Calibri" panose="020F0502020204030204" pitchFamily="34" charset="0"/>
              </a:rPr>
              <a:t>d. Le Chaperon rouge portait une galette et un petit pot de beurre à sa grand-mère. </a:t>
            </a:r>
          </a:p>
          <a:p>
            <a:pPr marL="0" indent="0">
              <a:spcBef>
                <a:spcPts val="0"/>
              </a:spcBef>
              <a:buNone/>
            </a:pPr>
            <a:r>
              <a:rPr lang="fr-FR" sz="1800" dirty="0">
                <a:effectLst/>
                <a:latin typeface="Times New Roman" panose="02020603050405020304" pitchFamily="18" charset="0"/>
                <a:ea typeface="Calibri" panose="020F0502020204030204" pitchFamily="34" charset="0"/>
              </a:rPr>
              <a:t>…………………………………………………………………………………………………</a:t>
            </a:r>
          </a:p>
          <a:p>
            <a:pPr marL="0" indent="0">
              <a:spcBef>
                <a:spcPts val="0"/>
              </a:spcBef>
              <a:buNone/>
            </a:pPr>
            <a:r>
              <a:rPr lang="fr-FR" sz="1800" dirty="0">
                <a:effectLst/>
                <a:latin typeface="Times New Roman" panose="02020603050405020304" pitchFamily="18" charset="0"/>
                <a:ea typeface="Calibri" panose="020F0502020204030204" pitchFamily="34" charset="0"/>
              </a:rPr>
              <a:t>e. La lionne chasse, elle se tapit immobile depuis des heures.</a:t>
            </a:r>
          </a:p>
          <a:p>
            <a:pPr marL="0" indent="0">
              <a:spcBef>
                <a:spcPts val="0"/>
              </a:spcBef>
              <a:buNone/>
            </a:pPr>
            <a:r>
              <a:rPr lang="fr-FR" sz="1800" dirty="0">
                <a:effectLst/>
                <a:latin typeface="Times New Roman" panose="02020603050405020304" pitchFamily="18" charset="0"/>
                <a:ea typeface="Calibri" panose="020F0502020204030204" pitchFamily="34" charset="0"/>
              </a:rPr>
              <a:t>…………………………………………………………………………………………………</a:t>
            </a:r>
          </a:p>
          <a:p>
            <a:pPr marL="0" indent="0">
              <a:spcBef>
                <a:spcPts val="0"/>
              </a:spcBef>
              <a:buNone/>
            </a:pPr>
            <a:r>
              <a:rPr lang="fr-FR" sz="1800" dirty="0">
                <a:effectLst/>
                <a:latin typeface="Times New Roman" panose="02020603050405020304" pitchFamily="18" charset="0"/>
                <a:ea typeface="Calibri" panose="020F0502020204030204" pitchFamily="34" charset="0"/>
              </a:rPr>
              <a:t>f. Devant l’école, le père donne son gouter à son petit garçon.</a:t>
            </a:r>
          </a:p>
          <a:p>
            <a:pPr marL="0" indent="0">
              <a:spcBef>
                <a:spcPts val="0"/>
              </a:spcBef>
              <a:buNone/>
            </a:pPr>
            <a:r>
              <a:rPr lang="fr-FR" sz="1800" dirty="0">
                <a:effectLst/>
                <a:latin typeface="Times New Roman" panose="02020603050405020304" pitchFamily="18" charset="0"/>
                <a:ea typeface="Calibri" panose="020F0502020204030204" pitchFamily="34" charset="0"/>
              </a:rPr>
              <a:t>…………………………………………………………………………………………………</a:t>
            </a:r>
          </a:p>
          <a:p>
            <a:pPr marL="0" indent="0">
              <a:spcBef>
                <a:spcPts val="0"/>
              </a:spcBef>
              <a:buNone/>
            </a:pPr>
            <a:r>
              <a:rPr lang="fr-FR" sz="1800" dirty="0">
                <a:solidFill>
                  <a:srgbClr val="000000"/>
                </a:solidFill>
                <a:effectLst/>
                <a:latin typeface="Times New Roman" panose="02020603050405020304" pitchFamily="18" charset="0"/>
                <a:ea typeface="Calibri" panose="020F0502020204030204" pitchFamily="34" charset="0"/>
              </a:rPr>
              <a:t>g. Cette nouvelle causa une vive joie à l’entourage de son père..</a:t>
            </a:r>
            <a:endParaRPr lang="fr-FR" sz="1800" dirty="0">
              <a:effectLst/>
              <a:latin typeface="Times New Roman" panose="02020603050405020304" pitchFamily="18" charset="0"/>
              <a:ea typeface="Calibri" panose="020F0502020204030204" pitchFamily="34" charset="0"/>
            </a:endParaRPr>
          </a:p>
          <a:p>
            <a:pPr marL="0" indent="0">
              <a:spcBef>
                <a:spcPts val="0"/>
              </a:spcBef>
              <a:buNone/>
            </a:pPr>
            <a:r>
              <a:rPr lang="fr-FR" sz="1800" dirty="0">
                <a:effectLst/>
                <a:latin typeface="Times New Roman" panose="02020603050405020304" pitchFamily="18" charset="0"/>
                <a:ea typeface="Calibri" panose="020F0502020204030204" pitchFamily="34" charset="0"/>
              </a:rPr>
              <a:t>…………………………………………………………………………………………………</a:t>
            </a:r>
          </a:p>
          <a:p>
            <a:pPr marL="0" indent="0">
              <a:spcBef>
                <a:spcPts val="0"/>
              </a:spcBef>
              <a:buNone/>
            </a:pPr>
            <a:r>
              <a:rPr lang="fr-FR" sz="1800" dirty="0">
                <a:effectLst/>
                <a:latin typeface="Times New Roman" panose="02020603050405020304" pitchFamily="18" charset="0"/>
                <a:ea typeface="Calibri" panose="020F0502020204030204" pitchFamily="34" charset="0"/>
              </a:rPr>
              <a:t>h. Au supermarché, on m’a vendu des fruits pas murs.</a:t>
            </a:r>
          </a:p>
          <a:p>
            <a:pPr marL="0" indent="0">
              <a:spcBef>
                <a:spcPts val="0"/>
              </a:spcBef>
              <a:buNone/>
            </a:pPr>
            <a:r>
              <a:rPr lang="fr-FR" sz="1800" dirty="0">
                <a:effectLst/>
                <a:latin typeface="Times New Roman" panose="02020603050405020304" pitchFamily="18" charset="0"/>
                <a:ea typeface="Calibri" panose="020F0502020204030204" pitchFamily="34" charset="0"/>
              </a:rPr>
              <a:t>…………………………………………………………………………………………………</a:t>
            </a:r>
          </a:p>
          <a:p>
            <a:pPr marL="0" indent="0">
              <a:spcBef>
                <a:spcPts val="0"/>
              </a:spcBef>
              <a:buNone/>
            </a:pPr>
            <a:endParaRPr lang="fr-FR" sz="1800" dirty="0"/>
          </a:p>
        </p:txBody>
      </p:sp>
      <p:graphicFrame>
        <p:nvGraphicFramePr>
          <p:cNvPr id="4" name="Tableau 3">
            <a:extLst>
              <a:ext uri="{FF2B5EF4-FFF2-40B4-BE49-F238E27FC236}">
                <a16:creationId xmlns:a16="http://schemas.microsoft.com/office/drawing/2014/main" id="{7E9A80DF-151E-A3C1-56DB-E14DA0BE2EF6}"/>
              </a:ext>
            </a:extLst>
          </p:cNvPr>
          <p:cNvGraphicFramePr>
            <a:graphicFrameLocks noGrp="1"/>
          </p:cNvGraphicFramePr>
          <p:nvPr>
            <p:extLst>
              <p:ext uri="{D42A27DB-BD31-4B8C-83A1-F6EECF244321}">
                <p14:modId xmlns:p14="http://schemas.microsoft.com/office/powerpoint/2010/main" val="353991044"/>
              </p:ext>
            </p:extLst>
          </p:nvPr>
        </p:nvGraphicFramePr>
        <p:xfrm>
          <a:off x="922020" y="5029835"/>
          <a:ext cx="10347960" cy="1219200"/>
        </p:xfrm>
        <a:graphic>
          <a:graphicData uri="http://schemas.openxmlformats.org/drawingml/2006/table">
            <a:tbl>
              <a:tblPr firstRow="1" firstCol="1" bandRow="1">
                <a:tableStyleId>{5940675A-B579-460E-94D1-54222C63F5DA}</a:tableStyleId>
              </a:tblPr>
              <a:tblGrid>
                <a:gridCol w="1301889">
                  <a:extLst>
                    <a:ext uri="{9D8B030D-6E8A-4147-A177-3AD203B41FA5}">
                      <a16:colId xmlns:a16="http://schemas.microsoft.com/office/drawing/2014/main" val="3079135460"/>
                    </a:ext>
                  </a:extLst>
                </a:gridCol>
                <a:gridCol w="1202201">
                  <a:extLst>
                    <a:ext uri="{9D8B030D-6E8A-4147-A177-3AD203B41FA5}">
                      <a16:colId xmlns:a16="http://schemas.microsoft.com/office/drawing/2014/main" val="1023324043"/>
                    </a:ext>
                  </a:extLst>
                </a:gridCol>
                <a:gridCol w="1320451">
                  <a:extLst>
                    <a:ext uri="{9D8B030D-6E8A-4147-A177-3AD203B41FA5}">
                      <a16:colId xmlns:a16="http://schemas.microsoft.com/office/drawing/2014/main" val="3727894918"/>
                    </a:ext>
                  </a:extLst>
                </a:gridCol>
                <a:gridCol w="1064244">
                  <a:extLst>
                    <a:ext uri="{9D8B030D-6E8A-4147-A177-3AD203B41FA5}">
                      <a16:colId xmlns:a16="http://schemas.microsoft.com/office/drawing/2014/main" val="1353299335"/>
                    </a:ext>
                  </a:extLst>
                </a:gridCol>
                <a:gridCol w="1911697">
                  <a:extLst>
                    <a:ext uri="{9D8B030D-6E8A-4147-A177-3AD203B41FA5}">
                      <a16:colId xmlns:a16="http://schemas.microsoft.com/office/drawing/2014/main" val="4046552515"/>
                    </a:ext>
                  </a:extLst>
                </a:gridCol>
                <a:gridCol w="1551587">
                  <a:extLst>
                    <a:ext uri="{9D8B030D-6E8A-4147-A177-3AD203B41FA5}">
                      <a16:colId xmlns:a16="http://schemas.microsoft.com/office/drawing/2014/main" val="1849918510"/>
                    </a:ext>
                  </a:extLst>
                </a:gridCol>
                <a:gridCol w="1995891">
                  <a:extLst>
                    <a:ext uri="{9D8B030D-6E8A-4147-A177-3AD203B41FA5}">
                      <a16:colId xmlns:a16="http://schemas.microsoft.com/office/drawing/2014/main" val="2591625521"/>
                    </a:ext>
                  </a:extLst>
                </a:gridCol>
              </a:tblGrid>
              <a:tr h="0">
                <a:tc rowSpan="3">
                  <a:txBody>
                    <a:bodyPr/>
                    <a:lstStyle/>
                    <a:p>
                      <a:pPr algn="ctr"/>
                      <a:r>
                        <a:rPr lang="fr-FR" sz="1600" dirty="0">
                          <a:effectLst/>
                        </a:rPr>
                        <a:t>Sans complément</a:t>
                      </a:r>
                      <a:endParaRPr lang="fr-FR"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gridSpan="4">
                  <a:txBody>
                    <a:bodyPr/>
                    <a:lstStyle/>
                    <a:p>
                      <a:pPr algn="ctr"/>
                      <a:r>
                        <a:rPr lang="fr-FR" sz="1600">
                          <a:effectLst/>
                        </a:rPr>
                        <a:t>Avec 1 complément</a:t>
                      </a:r>
                      <a:endParaRPr lang="fr-FR"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gridSpan="2">
                  <a:txBody>
                    <a:bodyPr/>
                    <a:lstStyle/>
                    <a:p>
                      <a:pPr algn="ctr"/>
                      <a:r>
                        <a:rPr lang="fr-FR" sz="1600">
                          <a:effectLst/>
                        </a:rPr>
                        <a:t>Avec 2 compléments</a:t>
                      </a:r>
                      <a:endParaRPr lang="fr-FR"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hMerge="1">
                  <a:txBody>
                    <a:bodyPr/>
                    <a:lstStyle/>
                    <a:p>
                      <a:endParaRPr lang="fr-FR"/>
                    </a:p>
                  </a:txBody>
                  <a:tcPr/>
                </a:tc>
                <a:extLst>
                  <a:ext uri="{0D108BD9-81ED-4DB2-BD59-A6C34878D82A}">
                    <a16:rowId xmlns:a16="http://schemas.microsoft.com/office/drawing/2014/main" val="1854617977"/>
                  </a:ext>
                </a:extLst>
              </a:tr>
              <a:tr h="0">
                <a:tc vMerge="1">
                  <a:txBody>
                    <a:bodyPr/>
                    <a:lstStyle/>
                    <a:p>
                      <a:endParaRPr lang="fr-FR"/>
                    </a:p>
                  </a:txBody>
                  <a:tcPr/>
                </a:tc>
                <a:tc rowSpan="2">
                  <a:txBody>
                    <a:bodyPr/>
                    <a:lstStyle/>
                    <a:p>
                      <a:pPr algn="ctr"/>
                      <a:r>
                        <a:rPr lang="fr-FR" sz="1600" dirty="0">
                          <a:effectLst/>
                        </a:rPr>
                        <a:t>Attribut du sujet</a:t>
                      </a:r>
                      <a:endParaRPr lang="fr-FR"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gridSpan="2">
                  <a:txBody>
                    <a:bodyPr/>
                    <a:lstStyle/>
                    <a:p>
                      <a:pPr algn="ctr"/>
                      <a:r>
                        <a:rPr lang="fr-FR" sz="1600">
                          <a:effectLst/>
                        </a:rPr>
                        <a:t>Complément d’objet</a:t>
                      </a:r>
                      <a:endParaRPr lang="fr-FR"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hMerge="1">
                  <a:txBody>
                    <a:bodyPr/>
                    <a:lstStyle/>
                    <a:p>
                      <a:endParaRPr lang="fr-FR"/>
                    </a:p>
                  </a:txBody>
                  <a:tcPr/>
                </a:tc>
                <a:tc rowSpan="2">
                  <a:txBody>
                    <a:bodyPr/>
                    <a:lstStyle/>
                    <a:p>
                      <a:pPr algn="ctr"/>
                      <a:r>
                        <a:rPr lang="fr-FR" sz="1600">
                          <a:effectLst/>
                        </a:rPr>
                        <a:t>Complément circonstanciel de verbe</a:t>
                      </a:r>
                      <a:endParaRPr lang="fr-FR"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rowSpan="2">
                  <a:txBody>
                    <a:bodyPr/>
                    <a:lstStyle/>
                    <a:p>
                      <a:pPr algn="ctr"/>
                      <a:r>
                        <a:rPr lang="fr-FR" sz="1600" dirty="0">
                          <a:effectLst/>
                        </a:rPr>
                        <a:t>Compléments d’objet</a:t>
                      </a:r>
                      <a:endParaRPr lang="fr-FR"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rowSpan="2">
                  <a:txBody>
                    <a:bodyPr/>
                    <a:lstStyle/>
                    <a:p>
                      <a:pPr algn="ctr"/>
                      <a:r>
                        <a:rPr lang="fr-FR" sz="1600" dirty="0">
                          <a:effectLst/>
                        </a:rPr>
                        <a:t>Complément d’objet et complément circonstanciel</a:t>
                      </a:r>
                      <a:endParaRPr lang="fr-FR"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1301984451"/>
                  </a:ext>
                </a:extLst>
              </a:tr>
              <a:tr h="0">
                <a:tc vMerge="1">
                  <a:txBody>
                    <a:bodyPr/>
                    <a:lstStyle/>
                    <a:p>
                      <a:endParaRPr lang="fr-FR"/>
                    </a:p>
                  </a:txBody>
                  <a:tcPr/>
                </a:tc>
                <a:tc vMerge="1">
                  <a:txBody>
                    <a:bodyPr/>
                    <a:lstStyle/>
                    <a:p>
                      <a:endParaRPr lang="fr-FR"/>
                    </a:p>
                  </a:txBody>
                  <a:tcPr/>
                </a:tc>
                <a:tc>
                  <a:txBody>
                    <a:bodyPr/>
                    <a:lstStyle/>
                    <a:p>
                      <a:pPr algn="ctr"/>
                      <a:r>
                        <a:rPr lang="fr-FR" sz="1600" dirty="0">
                          <a:effectLst/>
                        </a:rPr>
                        <a:t>COD</a:t>
                      </a:r>
                      <a:endParaRPr lang="fr-FR"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ctr"/>
                      <a:r>
                        <a:rPr lang="fr-FR" sz="1600" dirty="0">
                          <a:effectLst/>
                        </a:rPr>
                        <a:t>COI</a:t>
                      </a:r>
                      <a:endParaRPr lang="fr-FR"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vMerge="1">
                  <a:txBody>
                    <a:bodyPr/>
                    <a:lstStyle/>
                    <a:p>
                      <a:endParaRPr lang="fr-FR"/>
                    </a:p>
                  </a:txBody>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val="3371171039"/>
                  </a:ext>
                </a:extLst>
              </a:tr>
              <a:tr h="0">
                <a:tc>
                  <a:txBody>
                    <a:bodyPr/>
                    <a:lstStyle/>
                    <a:p>
                      <a:r>
                        <a:rPr lang="fr-FR" sz="1600" dirty="0">
                          <a:effectLst/>
                        </a:rPr>
                        <a:t> </a:t>
                      </a:r>
                    </a:p>
                  </a:txBody>
                  <a:tcPr marL="68580" marR="68580" marT="0" marB="0"/>
                </a:tc>
                <a:tc>
                  <a:txBody>
                    <a:bodyPr/>
                    <a:lstStyle/>
                    <a:p>
                      <a:r>
                        <a:rPr lang="fr-FR" sz="1600">
                          <a:effectLst/>
                        </a:rPr>
                        <a:t> </a:t>
                      </a:r>
                      <a:endParaRPr lang="fr-FR"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r>
                        <a:rPr lang="fr-FR" sz="1600">
                          <a:effectLst/>
                        </a:rPr>
                        <a:t> </a:t>
                      </a:r>
                      <a:endParaRPr lang="fr-FR"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r>
                        <a:rPr lang="fr-FR" sz="1600">
                          <a:effectLst/>
                        </a:rPr>
                        <a:t> </a:t>
                      </a:r>
                      <a:endParaRPr lang="fr-FR"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r>
                        <a:rPr lang="fr-FR" sz="1600">
                          <a:effectLst/>
                        </a:rPr>
                        <a:t> </a:t>
                      </a:r>
                      <a:endParaRPr lang="fr-FR"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r>
                        <a:rPr lang="fr-FR" sz="1600">
                          <a:effectLst/>
                        </a:rPr>
                        <a:t> </a:t>
                      </a:r>
                      <a:endParaRPr lang="fr-FR"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r>
                        <a:rPr lang="fr-FR" sz="1600" dirty="0">
                          <a:effectLst/>
                        </a:rPr>
                        <a:t> </a:t>
                      </a:r>
                      <a:endParaRPr lang="fr-FR"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68637794"/>
                  </a:ext>
                </a:extLst>
              </a:tr>
            </a:tbl>
          </a:graphicData>
        </a:graphic>
      </p:graphicFrame>
    </p:spTree>
    <p:extLst>
      <p:ext uri="{BB962C8B-B14F-4D97-AF65-F5344CB8AC3E}">
        <p14:creationId xmlns:p14="http://schemas.microsoft.com/office/powerpoint/2010/main" val="834825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3B324-E541-9249-2C9F-4F33051AA44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0C446C4-1308-1834-A051-A87907872A2B}"/>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D05802E0-A392-3ABC-B0E7-0D6BDC247DE3}"/>
              </a:ext>
            </a:extLst>
          </p:cNvPr>
          <p:cNvSpPr>
            <a:spLocks noGrp="1"/>
          </p:cNvSpPr>
          <p:nvPr>
            <p:ph idx="1"/>
          </p:nvPr>
        </p:nvSpPr>
        <p:spPr>
          <a:xfrm>
            <a:off x="838200" y="365125"/>
            <a:ext cx="10515600" cy="5811838"/>
          </a:xfrm>
        </p:spPr>
        <p:txBody>
          <a:bodyPr>
            <a:noAutofit/>
          </a:bodyPr>
          <a:lstStyle/>
          <a:p>
            <a:pPr marL="0" indent="0" algn="just">
              <a:spcBef>
                <a:spcPts val="0"/>
              </a:spcBef>
              <a:buNone/>
            </a:pPr>
            <a:r>
              <a:rPr lang="fr-FR" sz="1800" b="1" dirty="0">
                <a:solidFill>
                  <a:srgbClr val="000000"/>
                </a:solidFill>
                <a:effectLst/>
                <a:latin typeface="Times New Roman" panose="02020603050405020304" pitchFamily="18" charset="0"/>
                <a:ea typeface="Calibri" panose="020F0502020204030204" pitchFamily="34" charset="0"/>
              </a:rPr>
              <a:t>3. Entoure le groupe du verbe de chaque phrase puis cherche l’étiquette du verbe. Enfin classe les étiquettes dans le tableau.</a:t>
            </a:r>
            <a:endParaRPr lang="fr-FR" sz="1800" dirty="0">
              <a:effectLst/>
              <a:latin typeface="Times New Roman" panose="02020603050405020304" pitchFamily="18" charset="0"/>
              <a:ea typeface="Calibri" panose="020F0502020204030204" pitchFamily="34" charset="0"/>
            </a:endParaRPr>
          </a:p>
          <a:p>
            <a:pPr marL="0" indent="0">
              <a:spcBef>
                <a:spcPts val="0"/>
              </a:spcBef>
              <a:buNone/>
            </a:pPr>
            <a:r>
              <a:rPr lang="fr-FR" sz="1800" dirty="0">
                <a:effectLst/>
                <a:latin typeface="Times New Roman" panose="02020603050405020304" pitchFamily="18" charset="0"/>
                <a:ea typeface="Calibri" panose="020F0502020204030204" pitchFamily="34" charset="0"/>
              </a:rPr>
              <a:t>a. Attention à ce paquet fragile, ça // </a:t>
            </a:r>
            <a:r>
              <a:rPr lang="fr-FR" sz="1800" dirty="0">
                <a:solidFill>
                  <a:srgbClr val="FF0000"/>
                </a:solidFill>
                <a:effectLst/>
                <a:latin typeface="Times New Roman" panose="02020603050405020304" pitchFamily="18" charset="0"/>
                <a:ea typeface="Calibri" panose="020F0502020204030204" pitchFamily="34" charset="0"/>
              </a:rPr>
              <a:t>casse</a:t>
            </a:r>
            <a:r>
              <a:rPr lang="fr-FR" sz="1800" dirty="0">
                <a:effectLst/>
                <a:latin typeface="Times New Roman" panose="02020603050405020304" pitchFamily="18" charset="0"/>
                <a:ea typeface="Calibri" panose="020F0502020204030204" pitchFamily="34" charset="0"/>
              </a:rPr>
              <a:t> !</a:t>
            </a:r>
          </a:p>
          <a:p>
            <a:pPr marL="0" indent="0">
              <a:spcBef>
                <a:spcPts val="0"/>
              </a:spcBef>
              <a:buNone/>
            </a:pPr>
            <a:r>
              <a:rPr lang="fr-FR" sz="1800" dirty="0">
                <a:effectLst/>
                <a:latin typeface="Times New Roman" panose="02020603050405020304" pitchFamily="18" charset="0"/>
                <a:ea typeface="Calibri" panose="020F0502020204030204" pitchFamily="34" charset="0"/>
              </a:rPr>
              <a:t>… </a:t>
            </a:r>
            <a:r>
              <a:rPr lang="fr-FR" sz="1800" dirty="0">
                <a:solidFill>
                  <a:schemeClr val="accent2"/>
                </a:solidFill>
                <a:effectLst/>
                <a:latin typeface="Times New Roman" panose="02020603050405020304" pitchFamily="18" charset="0"/>
                <a:ea typeface="Calibri" panose="020F0502020204030204" pitchFamily="34" charset="0"/>
              </a:rPr>
              <a:t>casser</a:t>
            </a:r>
            <a:r>
              <a:rPr lang="fr-FR" sz="1800" dirty="0">
                <a:effectLst/>
                <a:latin typeface="Times New Roman" panose="02020603050405020304" pitchFamily="18" charset="0"/>
                <a:ea typeface="Calibri" panose="020F0502020204030204" pitchFamily="34" charset="0"/>
              </a:rPr>
              <a:t>………………………………………………………………………………………………</a:t>
            </a:r>
          </a:p>
          <a:p>
            <a:pPr marL="0" indent="0">
              <a:spcBef>
                <a:spcPts val="0"/>
              </a:spcBef>
              <a:buNone/>
            </a:pPr>
            <a:r>
              <a:rPr lang="fr-FR" sz="1800" dirty="0">
                <a:effectLst/>
                <a:latin typeface="Times New Roman" panose="02020603050405020304" pitchFamily="18" charset="0"/>
                <a:ea typeface="Calibri" panose="020F0502020204030204" pitchFamily="34" charset="0"/>
              </a:rPr>
              <a:t>b. Le vieux cheval // </a:t>
            </a:r>
            <a:r>
              <a:rPr lang="fr-FR" sz="1800" dirty="0">
                <a:solidFill>
                  <a:srgbClr val="FF0000"/>
                </a:solidFill>
                <a:effectLst/>
                <a:latin typeface="Times New Roman" panose="02020603050405020304" pitchFamily="18" charset="0"/>
                <a:ea typeface="Calibri" panose="020F0502020204030204" pitchFamily="34" charset="0"/>
              </a:rPr>
              <a:t>ne galope plus</a:t>
            </a:r>
            <a:r>
              <a:rPr lang="fr-FR" sz="1800" dirty="0">
                <a:effectLst/>
                <a:latin typeface="Times New Roman" panose="02020603050405020304" pitchFamily="18" charset="0"/>
                <a:ea typeface="Calibri" panose="020F0502020204030204" pitchFamily="34" charset="0"/>
              </a:rPr>
              <a:t>.</a:t>
            </a:r>
          </a:p>
          <a:p>
            <a:pPr marL="0" indent="0">
              <a:spcBef>
                <a:spcPts val="0"/>
              </a:spcBef>
              <a:buNone/>
            </a:pPr>
            <a:r>
              <a:rPr lang="fr-FR" sz="1800" dirty="0">
                <a:effectLst/>
                <a:latin typeface="Times New Roman" panose="02020603050405020304" pitchFamily="18" charset="0"/>
                <a:ea typeface="Calibri" panose="020F0502020204030204" pitchFamily="34" charset="0"/>
              </a:rPr>
              <a:t>… </a:t>
            </a:r>
            <a:r>
              <a:rPr lang="fr-FR" sz="1800" dirty="0">
                <a:solidFill>
                  <a:schemeClr val="accent2"/>
                </a:solidFill>
                <a:effectLst/>
                <a:latin typeface="Times New Roman" panose="02020603050405020304" pitchFamily="18" charset="0"/>
                <a:ea typeface="Calibri" panose="020F0502020204030204" pitchFamily="34" charset="0"/>
              </a:rPr>
              <a:t>galoper</a:t>
            </a:r>
            <a:r>
              <a:rPr lang="fr-FR" sz="1800" dirty="0">
                <a:effectLst/>
                <a:latin typeface="Times New Roman" panose="02020603050405020304" pitchFamily="18" charset="0"/>
                <a:ea typeface="Calibri" panose="020F0502020204030204" pitchFamily="34" charset="0"/>
              </a:rPr>
              <a:t> ………………………………………………………………………………………………</a:t>
            </a:r>
          </a:p>
          <a:p>
            <a:pPr marL="0" indent="0">
              <a:spcBef>
                <a:spcPts val="0"/>
              </a:spcBef>
              <a:buNone/>
            </a:pPr>
            <a:r>
              <a:rPr lang="fr-FR" sz="1800" dirty="0">
                <a:effectLst/>
                <a:latin typeface="Times New Roman" panose="02020603050405020304" pitchFamily="18" charset="0"/>
                <a:ea typeface="Calibri" panose="020F0502020204030204" pitchFamily="34" charset="0"/>
              </a:rPr>
              <a:t>c. </a:t>
            </a:r>
            <a:r>
              <a:rPr lang="fr-FR" sz="1800" dirty="0">
                <a:solidFill>
                  <a:srgbClr val="000000"/>
                </a:solidFill>
                <a:effectLst/>
                <a:latin typeface="Times New Roman" panose="02020603050405020304" pitchFamily="18" charset="0"/>
                <a:ea typeface="Calibri" panose="020F0502020204030204" pitchFamily="34" charset="0"/>
              </a:rPr>
              <a:t>Seul un mauvais camarade // </a:t>
            </a:r>
            <a:r>
              <a:rPr lang="fr-FR" sz="1800" dirty="0">
                <a:solidFill>
                  <a:srgbClr val="FF0000"/>
                </a:solidFill>
                <a:effectLst/>
                <a:latin typeface="Times New Roman" panose="02020603050405020304" pitchFamily="18" charset="0"/>
                <a:ea typeface="Calibri" panose="020F0502020204030204" pitchFamily="34" charset="0"/>
              </a:rPr>
              <a:t>rit du malheur des autres</a:t>
            </a:r>
            <a:r>
              <a:rPr lang="fr-FR" sz="1800" dirty="0">
                <a:solidFill>
                  <a:srgbClr val="000000"/>
                </a:solidFill>
                <a:effectLst/>
                <a:latin typeface="Times New Roman" panose="02020603050405020304" pitchFamily="18" charset="0"/>
                <a:ea typeface="Calibri" panose="020F0502020204030204" pitchFamily="34" charset="0"/>
              </a:rPr>
              <a:t>.</a:t>
            </a:r>
            <a:endParaRPr lang="fr-FR" sz="1800" dirty="0">
              <a:effectLst/>
              <a:latin typeface="Times New Roman" panose="02020603050405020304" pitchFamily="18" charset="0"/>
              <a:ea typeface="Calibri" panose="020F0502020204030204" pitchFamily="34" charset="0"/>
            </a:endParaRPr>
          </a:p>
          <a:p>
            <a:pPr marL="0" indent="0">
              <a:spcBef>
                <a:spcPts val="0"/>
              </a:spcBef>
              <a:buNone/>
            </a:pPr>
            <a:r>
              <a:rPr lang="fr-FR" sz="1800" dirty="0">
                <a:effectLst/>
                <a:latin typeface="Times New Roman" panose="02020603050405020304" pitchFamily="18" charset="0"/>
                <a:ea typeface="Calibri" panose="020F0502020204030204" pitchFamily="34" charset="0"/>
              </a:rPr>
              <a:t>… </a:t>
            </a:r>
            <a:r>
              <a:rPr lang="fr-FR" sz="1800" dirty="0">
                <a:solidFill>
                  <a:schemeClr val="accent2"/>
                </a:solidFill>
                <a:effectLst/>
                <a:latin typeface="Times New Roman" panose="02020603050405020304" pitchFamily="18" charset="0"/>
                <a:ea typeface="Calibri" panose="020F0502020204030204" pitchFamily="34" charset="0"/>
              </a:rPr>
              <a:t>rire de qqch </a:t>
            </a:r>
            <a:r>
              <a:rPr lang="fr-FR" sz="1800" dirty="0">
                <a:effectLst/>
                <a:latin typeface="Times New Roman" panose="02020603050405020304" pitchFamily="18" charset="0"/>
                <a:ea typeface="Calibri" panose="020F0502020204030204" pitchFamily="34" charset="0"/>
              </a:rPr>
              <a:t>………………………………………………………………………………………………</a:t>
            </a:r>
          </a:p>
          <a:p>
            <a:pPr marL="0" indent="0">
              <a:spcBef>
                <a:spcPts val="0"/>
              </a:spcBef>
              <a:buNone/>
            </a:pPr>
            <a:r>
              <a:rPr lang="fr-FR" sz="1800" dirty="0">
                <a:effectLst/>
                <a:latin typeface="Times New Roman" panose="02020603050405020304" pitchFamily="18" charset="0"/>
                <a:ea typeface="Calibri" panose="020F0502020204030204" pitchFamily="34" charset="0"/>
              </a:rPr>
              <a:t>d. Le Chaperon rouge // </a:t>
            </a:r>
            <a:r>
              <a:rPr lang="fr-FR" sz="1800" dirty="0">
                <a:solidFill>
                  <a:srgbClr val="FF0000"/>
                </a:solidFill>
                <a:effectLst/>
                <a:latin typeface="Times New Roman" panose="02020603050405020304" pitchFamily="18" charset="0"/>
                <a:ea typeface="Calibri" panose="020F0502020204030204" pitchFamily="34" charset="0"/>
              </a:rPr>
              <a:t>portait une galette et un petit pot de beurre à sa grand-mère</a:t>
            </a:r>
            <a:r>
              <a:rPr lang="fr-FR" sz="1800" dirty="0">
                <a:effectLst/>
                <a:latin typeface="Times New Roman" panose="02020603050405020304" pitchFamily="18" charset="0"/>
                <a:ea typeface="Calibri" panose="020F0502020204030204" pitchFamily="34" charset="0"/>
              </a:rPr>
              <a:t>. </a:t>
            </a:r>
          </a:p>
          <a:p>
            <a:pPr marL="0" indent="0">
              <a:spcBef>
                <a:spcPts val="0"/>
              </a:spcBef>
              <a:buNone/>
            </a:pPr>
            <a:r>
              <a:rPr lang="fr-FR" sz="1800" dirty="0">
                <a:effectLst/>
                <a:latin typeface="Times New Roman" panose="02020603050405020304" pitchFamily="18" charset="0"/>
                <a:ea typeface="Calibri" panose="020F0502020204030204" pitchFamily="34" charset="0"/>
              </a:rPr>
              <a:t>… </a:t>
            </a:r>
            <a:r>
              <a:rPr lang="fr-FR" sz="1800" dirty="0">
                <a:solidFill>
                  <a:schemeClr val="accent2"/>
                </a:solidFill>
                <a:effectLst/>
                <a:latin typeface="Times New Roman" panose="02020603050405020304" pitchFamily="18" charset="0"/>
                <a:ea typeface="Calibri" panose="020F0502020204030204" pitchFamily="34" charset="0"/>
              </a:rPr>
              <a:t>porter qqch à qqn </a:t>
            </a:r>
            <a:r>
              <a:rPr lang="fr-FR" sz="1800" dirty="0">
                <a:effectLst/>
                <a:latin typeface="Times New Roman" panose="02020603050405020304" pitchFamily="18" charset="0"/>
                <a:ea typeface="Calibri" panose="020F0502020204030204" pitchFamily="34" charset="0"/>
              </a:rPr>
              <a:t>………………………………………………………………………………………………</a:t>
            </a:r>
          </a:p>
          <a:p>
            <a:pPr marL="0" indent="0">
              <a:spcBef>
                <a:spcPts val="0"/>
              </a:spcBef>
              <a:buNone/>
            </a:pPr>
            <a:r>
              <a:rPr lang="fr-FR" sz="1800" dirty="0">
                <a:effectLst/>
                <a:latin typeface="Times New Roman" panose="02020603050405020304" pitchFamily="18" charset="0"/>
                <a:ea typeface="Calibri" panose="020F0502020204030204" pitchFamily="34" charset="0"/>
              </a:rPr>
              <a:t>e. La lionne chasse, elle // </a:t>
            </a:r>
            <a:r>
              <a:rPr lang="fr-FR" sz="1800" dirty="0">
                <a:solidFill>
                  <a:srgbClr val="FF0000"/>
                </a:solidFill>
                <a:effectLst/>
                <a:latin typeface="Times New Roman" panose="02020603050405020304" pitchFamily="18" charset="0"/>
                <a:ea typeface="Calibri" panose="020F0502020204030204" pitchFamily="34" charset="0"/>
              </a:rPr>
              <a:t>se tient immobile depuis des heures</a:t>
            </a:r>
            <a:r>
              <a:rPr lang="fr-FR" sz="1800" dirty="0">
                <a:effectLst/>
                <a:latin typeface="Times New Roman" panose="02020603050405020304" pitchFamily="18" charset="0"/>
                <a:ea typeface="Calibri" panose="020F0502020204030204" pitchFamily="34" charset="0"/>
              </a:rPr>
              <a:t>.</a:t>
            </a:r>
          </a:p>
          <a:p>
            <a:pPr marL="0" indent="0">
              <a:spcBef>
                <a:spcPts val="0"/>
              </a:spcBef>
              <a:buNone/>
            </a:pPr>
            <a:r>
              <a:rPr lang="fr-FR" sz="1800" dirty="0">
                <a:effectLst/>
                <a:latin typeface="Times New Roman" panose="02020603050405020304" pitchFamily="18" charset="0"/>
                <a:ea typeface="Calibri" panose="020F0502020204030204" pitchFamily="34" charset="0"/>
              </a:rPr>
              <a:t>… </a:t>
            </a:r>
            <a:r>
              <a:rPr lang="fr-FR" sz="1800" dirty="0">
                <a:solidFill>
                  <a:schemeClr val="accent2"/>
                </a:solidFill>
                <a:effectLst/>
                <a:latin typeface="Times New Roman" panose="02020603050405020304" pitchFamily="18" charset="0"/>
                <a:ea typeface="Calibri" panose="020F0502020204030204" pitchFamily="34" charset="0"/>
              </a:rPr>
              <a:t>se tenir + Att</a:t>
            </a:r>
            <a:r>
              <a:rPr lang="fr-FR" sz="1800" dirty="0">
                <a:effectLst/>
                <a:latin typeface="Times New Roman" panose="02020603050405020304" pitchFamily="18" charset="0"/>
                <a:ea typeface="Calibri" panose="020F0502020204030204" pitchFamily="34" charset="0"/>
              </a:rPr>
              <a:t>. ………………………………………………………………………………………………</a:t>
            </a:r>
          </a:p>
          <a:p>
            <a:pPr marL="0" indent="0">
              <a:spcBef>
                <a:spcPts val="0"/>
              </a:spcBef>
              <a:buNone/>
            </a:pPr>
            <a:r>
              <a:rPr lang="fr-FR" sz="1800" dirty="0">
                <a:effectLst/>
                <a:latin typeface="Times New Roman" panose="02020603050405020304" pitchFamily="18" charset="0"/>
                <a:ea typeface="Calibri" panose="020F0502020204030204" pitchFamily="34" charset="0"/>
              </a:rPr>
              <a:t>f. Devant l’école, le père // </a:t>
            </a:r>
            <a:r>
              <a:rPr lang="fr-FR" sz="1800" dirty="0">
                <a:solidFill>
                  <a:srgbClr val="FF0000"/>
                </a:solidFill>
                <a:effectLst/>
                <a:latin typeface="Times New Roman" panose="02020603050405020304" pitchFamily="18" charset="0"/>
                <a:ea typeface="Calibri" panose="020F0502020204030204" pitchFamily="34" charset="0"/>
              </a:rPr>
              <a:t>donne son gouter à son petit garçon</a:t>
            </a:r>
            <a:r>
              <a:rPr lang="fr-FR" sz="1800" dirty="0">
                <a:effectLst/>
                <a:latin typeface="Times New Roman" panose="02020603050405020304" pitchFamily="18" charset="0"/>
                <a:ea typeface="Calibri" panose="020F0502020204030204" pitchFamily="34" charset="0"/>
              </a:rPr>
              <a:t>.</a:t>
            </a:r>
          </a:p>
          <a:p>
            <a:pPr marL="0" indent="0">
              <a:spcBef>
                <a:spcPts val="0"/>
              </a:spcBef>
              <a:buNone/>
            </a:pPr>
            <a:r>
              <a:rPr lang="fr-FR" sz="1800" dirty="0">
                <a:effectLst/>
                <a:latin typeface="Times New Roman" panose="02020603050405020304" pitchFamily="18" charset="0"/>
                <a:ea typeface="Calibri" panose="020F0502020204030204" pitchFamily="34" charset="0"/>
              </a:rPr>
              <a:t>… </a:t>
            </a:r>
            <a:r>
              <a:rPr lang="fr-FR" sz="1800" dirty="0">
                <a:solidFill>
                  <a:schemeClr val="accent2"/>
                </a:solidFill>
                <a:effectLst/>
                <a:latin typeface="Times New Roman" panose="02020603050405020304" pitchFamily="18" charset="0"/>
                <a:ea typeface="Calibri" panose="020F0502020204030204" pitchFamily="34" charset="0"/>
              </a:rPr>
              <a:t>donner qqch à qqn </a:t>
            </a:r>
            <a:r>
              <a:rPr lang="fr-FR" sz="1800" dirty="0">
                <a:effectLst/>
                <a:latin typeface="Times New Roman" panose="02020603050405020304" pitchFamily="18" charset="0"/>
                <a:ea typeface="Calibri" panose="020F0502020204030204" pitchFamily="34" charset="0"/>
              </a:rPr>
              <a:t>………………………………………………………………………………………………</a:t>
            </a:r>
          </a:p>
          <a:p>
            <a:pPr marL="0" indent="0">
              <a:spcBef>
                <a:spcPts val="0"/>
              </a:spcBef>
              <a:buNone/>
            </a:pPr>
            <a:r>
              <a:rPr lang="fr-FR" sz="1800" dirty="0">
                <a:solidFill>
                  <a:srgbClr val="000000"/>
                </a:solidFill>
                <a:effectLst/>
                <a:latin typeface="Times New Roman" panose="02020603050405020304" pitchFamily="18" charset="0"/>
                <a:ea typeface="Calibri" panose="020F0502020204030204" pitchFamily="34" charset="0"/>
              </a:rPr>
              <a:t>g. Cette nouvelle // </a:t>
            </a:r>
            <a:r>
              <a:rPr lang="fr-FR" sz="1800" dirty="0">
                <a:solidFill>
                  <a:srgbClr val="FF0000"/>
                </a:solidFill>
                <a:effectLst/>
                <a:latin typeface="Times New Roman" panose="02020603050405020304" pitchFamily="18" charset="0"/>
                <a:ea typeface="Calibri" panose="020F0502020204030204" pitchFamily="34" charset="0"/>
              </a:rPr>
              <a:t>causa une vive joie à l’entourage de son père</a:t>
            </a:r>
            <a:r>
              <a:rPr lang="fr-FR" sz="1800" dirty="0">
                <a:solidFill>
                  <a:srgbClr val="000000"/>
                </a:solidFill>
                <a:effectLst/>
                <a:latin typeface="Times New Roman" panose="02020603050405020304" pitchFamily="18" charset="0"/>
                <a:ea typeface="Calibri" panose="020F0502020204030204" pitchFamily="34" charset="0"/>
              </a:rPr>
              <a:t>..</a:t>
            </a:r>
            <a:endParaRPr lang="fr-FR" sz="1800" dirty="0">
              <a:effectLst/>
              <a:latin typeface="Times New Roman" panose="02020603050405020304" pitchFamily="18" charset="0"/>
              <a:ea typeface="Calibri" panose="020F0502020204030204" pitchFamily="34" charset="0"/>
            </a:endParaRPr>
          </a:p>
          <a:p>
            <a:pPr marL="0" indent="0">
              <a:spcBef>
                <a:spcPts val="0"/>
              </a:spcBef>
              <a:buNone/>
            </a:pPr>
            <a:r>
              <a:rPr lang="fr-FR" sz="1800" dirty="0">
                <a:effectLst/>
                <a:latin typeface="Times New Roman" panose="02020603050405020304" pitchFamily="18" charset="0"/>
                <a:ea typeface="Calibri" panose="020F0502020204030204" pitchFamily="34" charset="0"/>
              </a:rPr>
              <a:t>… </a:t>
            </a:r>
            <a:r>
              <a:rPr lang="fr-FR" sz="1800" dirty="0">
                <a:solidFill>
                  <a:schemeClr val="accent2"/>
                </a:solidFill>
                <a:effectLst/>
                <a:latin typeface="Times New Roman" panose="02020603050405020304" pitchFamily="18" charset="0"/>
                <a:ea typeface="Calibri" panose="020F0502020204030204" pitchFamily="34" charset="0"/>
              </a:rPr>
              <a:t>causer qqch à qqn </a:t>
            </a:r>
            <a:r>
              <a:rPr lang="fr-FR" sz="1800" dirty="0">
                <a:effectLst/>
                <a:latin typeface="Times New Roman" panose="02020603050405020304" pitchFamily="18" charset="0"/>
                <a:ea typeface="Calibri" panose="020F0502020204030204" pitchFamily="34" charset="0"/>
              </a:rPr>
              <a:t>………………………………………………………………………………………………</a:t>
            </a:r>
          </a:p>
          <a:p>
            <a:pPr marL="0" indent="0">
              <a:spcBef>
                <a:spcPts val="0"/>
              </a:spcBef>
              <a:buNone/>
            </a:pPr>
            <a:r>
              <a:rPr lang="fr-FR" sz="1800" dirty="0">
                <a:effectLst/>
                <a:latin typeface="Times New Roman" panose="02020603050405020304" pitchFamily="18" charset="0"/>
                <a:ea typeface="Calibri" panose="020F0502020204030204" pitchFamily="34" charset="0"/>
              </a:rPr>
              <a:t>h. Au supermarché, on // </a:t>
            </a:r>
            <a:r>
              <a:rPr lang="fr-FR" sz="1800" dirty="0">
                <a:solidFill>
                  <a:srgbClr val="FF0000"/>
                </a:solidFill>
                <a:effectLst/>
                <a:latin typeface="Times New Roman" panose="02020603050405020304" pitchFamily="18" charset="0"/>
                <a:ea typeface="Calibri" panose="020F0502020204030204" pitchFamily="34" charset="0"/>
              </a:rPr>
              <a:t>m’a vendu des fruits pas murs</a:t>
            </a:r>
            <a:r>
              <a:rPr lang="fr-FR" sz="1800" dirty="0">
                <a:effectLst/>
                <a:latin typeface="Times New Roman" panose="02020603050405020304" pitchFamily="18" charset="0"/>
                <a:ea typeface="Calibri" panose="020F0502020204030204" pitchFamily="34" charset="0"/>
              </a:rPr>
              <a:t>.</a:t>
            </a:r>
          </a:p>
          <a:p>
            <a:pPr marL="0" indent="0">
              <a:spcBef>
                <a:spcPts val="0"/>
              </a:spcBef>
              <a:buNone/>
            </a:pPr>
            <a:r>
              <a:rPr lang="fr-FR" sz="1800" dirty="0">
                <a:effectLst/>
                <a:latin typeface="Times New Roman" panose="02020603050405020304" pitchFamily="18" charset="0"/>
                <a:ea typeface="Calibri" panose="020F0502020204030204" pitchFamily="34" charset="0"/>
              </a:rPr>
              <a:t>… </a:t>
            </a:r>
            <a:r>
              <a:rPr lang="fr-FR" sz="1800" dirty="0">
                <a:solidFill>
                  <a:schemeClr val="accent2"/>
                </a:solidFill>
                <a:effectLst/>
                <a:latin typeface="Times New Roman" panose="02020603050405020304" pitchFamily="18" charset="0"/>
                <a:ea typeface="Calibri" panose="020F0502020204030204" pitchFamily="34" charset="0"/>
              </a:rPr>
              <a:t>vendre qqch à qqn </a:t>
            </a:r>
            <a:r>
              <a:rPr lang="fr-FR" sz="1800" dirty="0">
                <a:effectLst/>
                <a:latin typeface="Times New Roman" panose="02020603050405020304" pitchFamily="18" charset="0"/>
                <a:ea typeface="Calibri" panose="020F0502020204030204" pitchFamily="34" charset="0"/>
              </a:rPr>
              <a:t>………………………………………………………………………………………………</a:t>
            </a:r>
          </a:p>
          <a:p>
            <a:pPr marL="0" indent="0">
              <a:spcBef>
                <a:spcPts val="0"/>
              </a:spcBef>
              <a:buNone/>
            </a:pPr>
            <a:endParaRPr lang="fr-FR" sz="1800" dirty="0"/>
          </a:p>
        </p:txBody>
      </p:sp>
      <p:graphicFrame>
        <p:nvGraphicFramePr>
          <p:cNvPr id="4" name="Tableau 3">
            <a:extLst>
              <a:ext uri="{FF2B5EF4-FFF2-40B4-BE49-F238E27FC236}">
                <a16:creationId xmlns:a16="http://schemas.microsoft.com/office/drawing/2014/main" id="{F9215AEA-29D2-60A7-0939-B2908506A033}"/>
              </a:ext>
            </a:extLst>
          </p:cNvPr>
          <p:cNvGraphicFramePr>
            <a:graphicFrameLocks noGrp="1"/>
          </p:cNvGraphicFramePr>
          <p:nvPr>
            <p:extLst>
              <p:ext uri="{D42A27DB-BD31-4B8C-83A1-F6EECF244321}">
                <p14:modId xmlns:p14="http://schemas.microsoft.com/office/powerpoint/2010/main" val="359622664"/>
              </p:ext>
            </p:extLst>
          </p:nvPr>
        </p:nvGraphicFramePr>
        <p:xfrm>
          <a:off x="1240005" y="4957763"/>
          <a:ext cx="9711990" cy="1219200"/>
        </p:xfrm>
        <a:graphic>
          <a:graphicData uri="http://schemas.openxmlformats.org/drawingml/2006/table">
            <a:tbl>
              <a:tblPr firstRow="1" firstCol="1" bandRow="1">
                <a:tableStyleId>{5940675A-B579-460E-94D1-54222C63F5DA}</a:tableStyleId>
              </a:tblPr>
              <a:tblGrid>
                <a:gridCol w="1226360">
                  <a:extLst>
                    <a:ext uri="{9D8B030D-6E8A-4147-A177-3AD203B41FA5}">
                      <a16:colId xmlns:a16="http://schemas.microsoft.com/office/drawing/2014/main" val="3079135460"/>
                    </a:ext>
                  </a:extLst>
                </a:gridCol>
                <a:gridCol w="1115568">
                  <a:extLst>
                    <a:ext uri="{9D8B030D-6E8A-4147-A177-3AD203B41FA5}">
                      <a16:colId xmlns:a16="http://schemas.microsoft.com/office/drawing/2014/main" val="1023324043"/>
                    </a:ext>
                  </a:extLst>
                </a:gridCol>
                <a:gridCol w="1225296">
                  <a:extLst>
                    <a:ext uri="{9D8B030D-6E8A-4147-A177-3AD203B41FA5}">
                      <a16:colId xmlns:a16="http://schemas.microsoft.com/office/drawing/2014/main" val="3727894918"/>
                    </a:ext>
                  </a:extLst>
                </a:gridCol>
                <a:gridCol w="877824">
                  <a:extLst>
                    <a:ext uri="{9D8B030D-6E8A-4147-A177-3AD203B41FA5}">
                      <a16:colId xmlns:a16="http://schemas.microsoft.com/office/drawing/2014/main" val="1353299335"/>
                    </a:ext>
                  </a:extLst>
                </a:gridCol>
                <a:gridCol w="1755648">
                  <a:extLst>
                    <a:ext uri="{9D8B030D-6E8A-4147-A177-3AD203B41FA5}">
                      <a16:colId xmlns:a16="http://schemas.microsoft.com/office/drawing/2014/main" val="4046552515"/>
                    </a:ext>
                  </a:extLst>
                </a:gridCol>
                <a:gridCol w="1609344">
                  <a:extLst>
                    <a:ext uri="{9D8B030D-6E8A-4147-A177-3AD203B41FA5}">
                      <a16:colId xmlns:a16="http://schemas.microsoft.com/office/drawing/2014/main" val="1849918510"/>
                    </a:ext>
                  </a:extLst>
                </a:gridCol>
                <a:gridCol w="1901950">
                  <a:extLst>
                    <a:ext uri="{9D8B030D-6E8A-4147-A177-3AD203B41FA5}">
                      <a16:colId xmlns:a16="http://schemas.microsoft.com/office/drawing/2014/main" val="2591625521"/>
                    </a:ext>
                  </a:extLst>
                </a:gridCol>
              </a:tblGrid>
              <a:tr h="0">
                <a:tc rowSpan="3">
                  <a:txBody>
                    <a:bodyPr/>
                    <a:lstStyle/>
                    <a:p>
                      <a:pPr algn="ctr"/>
                      <a:r>
                        <a:rPr lang="fr-FR" sz="1600" dirty="0">
                          <a:effectLst/>
                        </a:rPr>
                        <a:t>Sans complément</a:t>
                      </a:r>
                      <a:endParaRPr lang="fr-FR"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gridSpan="4">
                  <a:txBody>
                    <a:bodyPr/>
                    <a:lstStyle/>
                    <a:p>
                      <a:pPr algn="ctr"/>
                      <a:r>
                        <a:rPr lang="fr-FR" sz="1600">
                          <a:effectLst/>
                        </a:rPr>
                        <a:t>Avec 1 complément</a:t>
                      </a:r>
                      <a:endParaRPr lang="fr-FR"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gridSpan="2">
                  <a:txBody>
                    <a:bodyPr/>
                    <a:lstStyle/>
                    <a:p>
                      <a:pPr algn="ctr"/>
                      <a:r>
                        <a:rPr lang="fr-FR" sz="1600">
                          <a:effectLst/>
                        </a:rPr>
                        <a:t>Avec 2 compléments</a:t>
                      </a:r>
                      <a:endParaRPr lang="fr-FR"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hMerge="1">
                  <a:txBody>
                    <a:bodyPr/>
                    <a:lstStyle/>
                    <a:p>
                      <a:endParaRPr lang="fr-FR"/>
                    </a:p>
                  </a:txBody>
                  <a:tcPr/>
                </a:tc>
                <a:extLst>
                  <a:ext uri="{0D108BD9-81ED-4DB2-BD59-A6C34878D82A}">
                    <a16:rowId xmlns:a16="http://schemas.microsoft.com/office/drawing/2014/main" val="1854617977"/>
                  </a:ext>
                </a:extLst>
              </a:tr>
              <a:tr h="0">
                <a:tc vMerge="1">
                  <a:txBody>
                    <a:bodyPr/>
                    <a:lstStyle/>
                    <a:p>
                      <a:endParaRPr lang="fr-FR"/>
                    </a:p>
                  </a:txBody>
                  <a:tcPr/>
                </a:tc>
                <a:tc rowSpan="2">
                  <a:txBody>
                    <a:bodyPr/>
                    <a:lstStyle/>
                    <a:p>
                      <a:pPr algn="ctr"/>
                      <a:r>
                        <a:rPr lang="fr-FR" sz="1600" dirty="0">
                          <a:effectLst/>
                        </a:rPr>
                        <a:t>Attribut du sujet</a:t>
                      </a:r>
                      <a:endParaRPr lang="fr-FR"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gridSpan="2">
                  <a:txBody>
                    <a:bodyPr/>
                    <a:lstStyle/>
                    <a:p>
                      <a:pPr algn="ctr"/>
                      <a:r>
                        <a:rPr lang="fr-FR" sz="1600">
                          <a:effectLst/>
                        </a:rPr>
                        <a:t>Complément d’objet</a:t>
                      </a:r>
                      <a:endParaRPr lang="fr-FR"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hMerge="1">
                  <a:txBody>
                    <a:bodyPr/>
                    <a:lstStyle/>
                    <a:p>
                      <a:endParaRPr lang="fr-FR"/>
                    </a:p>
                  </a:txBody>
                  <a:tcPr/>
                </a:tc>
                <a:tc rowSpan="2">
                  <a:txBody>
                    <a:bodyPr/>
                    <a:lstStyle/>
                    <a:p>
                      <a:pPr algn="ctr"/>
                      <a:r>
                        <a:rPr lang="fr-FR" sz="1600">
                          <a:effectLst/>
                        </a:rPr>
                        <a:t>Complément circonstanciel de verbe</a:t>
                      </a:r>
                      <a:endParaRPr lang="fr-FR"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rowSpan="2">
                  <a:txBody>
                    <a:bodyPr/>
                    <a:lstStyle/>
                    <a:p>
                      <a:pPr algn="ctr"/>
                      <a:r>
                        <a:rPr lang="fr-FR" sz="1600" dirty="0">
                          <a:effectLst/>
                        </a:rPr>
                        <a:t>Compléments d’objet</a:t>
                      </a:r>
                      <a:endParaRPr lang="fr-FR"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rowSpan="2">
                  <a:txBody>
                    <a:bodyPr/>
                    <a:lstStyle/>
                    <a:p>
                      <a:pPr algn="ctr"/>
                      <a:r>
                        <a:rPr lang="fr-FR" sz="1600" dirty="0">
                          <a:effectLst/>
                        </a:rPr>
                        <a:t>Complément d’objet et complément circonstanciel</a:t>
                      </a:r>
                      <a:endParaRPr lang="fr-FR"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1301984451"/>
                  </a:ext>
                </a:extLst>
              </a:tr>
              <a:tr h="0">
                <a:tc vMerge="1">
                  <a:txBody>
                    <a:bodyPr/>
                    <a:lstStyle/>
                    <a:p>
                      <a:endParaRPr lang="fr-FR"/>
                    </a:p>
                  </a:txBody>
                  <a:tcPr/>
                </a:tc>
                <a:tc vMerge="1">
                  <a:txBody>
                    <a:bodyPr/>
                    <a:lstStyle/>
                    <a:p>
                      <a:endParaRPr lang="fr-FR"/>
                    </a:p>
                  </a:txBody>
                  <a:tcPr/>
                </a:tc>
                <a:tc>
                  <a:txBody>
                    <a:bodyPr/>
                    <a:lstStyle/>
                    <a:p>
                      <a:pPr algn="ctr"/>
                      <a:r>
                        <a:rPr lang="fr-FR" sz="1600" dirty="0">
                          <a:effectLst/>
                        </a:rPr>
                        <a:t>COD</a:t>
                      </a:r>
                      <a:endParaRPr lang="fr-FR"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algn="ctr"/>
                      <a:r>
                        <a:rPr lang="fr-FR" sz="1600" dirty="0">
                          <a:effectLst/>
                        </a:rPr>
                        <a:t>COI</a:t>
                      </a:r>
                      <a:endParaRPr lang="fr-FR"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vMerge="1">
                  <a:txBody>
                    <a:bodyPr/>
                    <a:lstStyle/>
                    <a:p>
                      <a:endParaRPr lang="fr-FR"/>
                    </a:p>
                  </a:txBody>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val="3371171039"/>
                  </a:ext>
                </a:extLst>
              </a:tr>
              <a:tr h="0">
                <a:tc>
                  <a:txBody>
                    <a:bodyPr/>
                    <a:lstStyle/>
                    <a:p>
                      <a:r>
                        <a:rPr lang="fr-FR" sz="1600" dirty="0">
                          <a:effectLst/>
                        </a:rPr>
                        <a:t> a - b</a:t>
                      </a:r>
                    </a:p>
                  </a:txBody>
                  <a:tcPr marL="68580" marR="68580" marT="0" marB="0"/>
                </a:tc>
                <a:tc>
                  <a:txBody>
                    <a:bodyPr/>
                    <a:lstStyle/>
                    <a:p>
                      <a:r>
                        <a:rPr lang="fr-FR" sz="1600" dirty="0">
                          <a:effectLst/>
                        </a:rPr>
                        <a:t> e</a:t>
                      </a:r>
                      <a:endParaRPr lang="fr-FR"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r>
                        <a:rPr lang="fr-FR" sz="1600">
                          <a:effectLst/>
                        </a:rPr>
                        <a:t> </a:t>
                      </a:r>
                      <a:endParaRPr lang="fr-FR"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r>
                        <a:rPr lang="fr-FR" sz="1600" dirty="0">
                          <a:effectLst/>
                        </a:rPr>
                        <a:t> c</a:t>
                      </a:r>
                      <a:endParaRPr lang="fr-FR"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r>
                        <a:rPr lang="fr-FR" sz="1600">
                          <a:effectLst/>
                        </a:rPr>
                        <a:t> </a:t>
                      </a:r>
                      <a:endParaRPr lang="fr-FR"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r>
                        <a:rPr lang="fr-FR" sz="1600" dirty="0">
                          <a:effectLst/>
                        </a:rPr>
                        <a:t> d – f – g – h </a:t>
                      </a:r>
                      <a:endParaRPr lang="fr-FR"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r>
                        <a:rPr lang="fr-FR" sz="1600" dirty="0">
                          <a:effectLst/>
                        </a:rPr>
                        <a:t> </a:t>
                      </a:r>
                      <a:endParaRPr lang="fr-FR"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68637794"/>
                  </a:ext>
                </a:extLst>
              </a:tr>
            </a:tbl>
          </a:graphicData>
        </a:graphic>
      </p:graphicFrame>
    </p:spTree>
    <p:extLst>
      <p:ext uri="{BB962C8B-B14F-4D97-AF65-F5344CB8AC3E}">
        <p14:creationId xmlns:p14="http://schemas.microsoft.com/office/powerpoint/2010/main" val="26001063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40EE26-14C6-FDA0-D91F-B5B0B28D3977}"/>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936241B-2238-7264-DDE7-140F71FE3143}"/>
              </a:ext>
            </a:extLst>
          </p:cNvPr>
          <p:cNvSpPr>
            <a:spLocks noGrp="1"/>
          </p:cNvSpPr>
          <p:nvPr>
            <p:ph idx="1"/>
          </p:nvPr>
        </p:nvSpPr>
        <p:spPr/>
        <p:txBody>
          <a:bodyPr/>
          <a:lstStyle/>
          <a:p>
            <a:pPr marL="0" indent="0">
              <a:buNone/>
            </a:pPr>
            <a:r>
              <a:rPr lang="fr-FR" sz="1800" b="1" dirty="0">
                <a:effectLst/>
                <a:latin typeface="Times New Roman" panose="02020603050405020304" pitchFamily="18" charset="0"/>
                <a:ea typeface="Calibri" panose="020F0502020204030204" pitchFamily="34" charset="0"/>
              </a:rPr>
              <a:t>4. Trouve différentes façon de fabriquer le groupe du verbe</a:t>
            </a:r>
            <a:r>
              <a:rPr lang="fr-FR" sz="1800" b="1" i="1" dirty="0">
                <a:effectLst/>
                <a:latin typeface="Times New Roman" panose="02020603050405020304" pitchFamily="18" charset="0"/>
                <a:ea typeface="Calibri" panose="020F0502020204030204" pitchFamily="34" charset="0"/>
              </a:rPr>
              <a:t> jouer</a:t>
            </a:r>
            <a:r>
              <a:rPr lang="fr-FR" sz="1800" b="1" dirty="0">
                <a:effectLst/>
                <a:latin typeface="Times New Roman" panose="02020603050405020304" pitchFamily="18" charset="0"/>
                <a:ea typeface="Calibri" panose="020F0502020204030204" pitchFamily="34" charset="0"/>
              </a:rPr>
              <a:t>. Fais une phrase pour chaque fabrication.</a:t>
            </a:r>
            <a:endParaRPr lang="fr-FR" sz="1800" dirty="0">
              <a:effectLst/>
              <a:latin typeface="Times New Roman" panose="02020603050405020304" pitchFamily="18" charset="0"/>
              <a:ea typeface="Calibri" panose="020F0502020204030204" pitchFamily="34" charset="0"/>
            </a:endParaRPr>
          </a:p>
          <a:p>
            <a:pPr marL="0" indent="0">
              <a:buNone/>
            </a:pPr>
            <a:r>
              <a:rPr lang="fr-FR" sz="1800" dirty="0">
                <a:solidFill>
                  <a:srgbClr val="000000"/>
                </a:solidFill>
                <a:effectLst/>
                <a:latin typeface="Times New Roman" panose="02020603050405020304" pitchFamily="18" charset="0"/>
                <a:ea typeface="Calibri" panose="020F0502020204030204" pitchFamily="34" charset="0"/>
              </a:rPr>
              <a:t>Exemple : </a:t>
            </a:r>
            <a:endParaRPr lang="fr-FR" sz="1800" dirty="0">
              <a:effectLst/>
              <a:latin typeface="Times New Roman" panose="02020603050405020304" pitchFamily="18" charset="0"/>
              <a:ea typeface="Calibri" panose="020F0502020204030204" pitchFamily="34" charset="0"/>
            </a:endParaRPr>
          </a:p>
          <a:p>
            <a:pPr marL="0" indent="0">
              <a:buNone/>
            </a:pPr>
            <a:r>
              <a:rPr lang="fr-FR" sz="1800" dirty="0">
                <a:solidFill>
                  <a:srgbClr val="000000"/>
                </a:solidFill>
                <a:effectLst/>
                <a:latin typeface="Times New Roman" panose="02020603050405020304" pitchFamily="18" charset="0"/>
                <a:ea typeface="Calibri" panose="020F0502020204030204" pitchFamily="34" charset="0"/>
              </a:rPr>
              <a:t>On jouera le match contre l’équipe des sixièmes. (jouer qqch contre qqn)</a:t>
            </a:r>
            <a:endParaRPr lang="fr-FR" sz="1800" dirty="0">
              <a:effectLst/>
              <a:latin typeface="Times New Roman" panose="02020603050405020304" pitchFamily="18" charset="0"/>
              <a:ea typeface="Calibri" panose="020F0502020204030204" pitchFamily="34" charset="0"/>
            </a:endParaRPr>
          </a:p>
          <a:p>
            <a:pPr marL="0" indent="0">
              <a:buNone/>
            </a:pPr>
            <a:r>
              <a:rPr lang="fr-FR" sz="1800" dirty="0">
                <a:effectLst/>
                <a:latin typeface="Times New Roman" panose="02020603050405020304" pitchFamily="18" charset="0"/>
                <a:ea typeface="Calibri" panose="020F0502020204030204" pitchFamily="34" charset="0"/>
              </a:rPr>
              <a:t>…………………………………………………………………………………………………………………………………………………………………………………………………………………………………………………………………………………………………………………………………………………………………………………………………………………………………………………………………………………………………………………………………………………………………………………………………………………………………………………………………………………………………………………</a:t>
            </a:r>
          </a:p>
          <a:p>
            <a:pPr marL="0" indent="0">
              <a:buNone/>
            </a:pPr>
            <a:endParaRPr lang="fr-FR" dirty="0"/>
          </a:p>
        </p:txBody>
      </p:sp>
    </p:spTree>
    <p:extLst>
      <p:ext uri="{BB962C8B-B14F-4D97-AF65-F5344CB8AC3E}">
        <p14:creationId xmlns:p14="http://schemas.microsoft.com/office/powerpoint/2010/main" val="13588104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6BAA5-1ACF-AB12-680A-332F9F0770D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C360AE8-B0F1-6ECE-F7CA-954742F2F7A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C62420E6-8C2A-8C76-ABD4-87FA9858B9B0}"/>
              </a:ext>
            </a:extLst>
          </p:cNvPr>
          <p:cNvSpPr>
            <a:spLocks noGrp="1"/>
          </p:cNvSpPr>
          <p:nvPr>
            <p:ph idx="1"/>
          </p:nvPr>
        </p:nvSpPr>
        <p:spPr/>
        <p:txBody>
          <a:bodyPr/>
          <a:lstStyle/>
          <a:p>
            <a:pPr marL="0" indent="0">
              <a:buNone/>
            </a:pPr>
            <a:r>
              <a:rPr lang="fr-FR" sz="1800" b="1" dirty="0">
                <a:effectLst/>
                <a:latin typeface="Times New Roman" panose="02020603050405020304" pitchFamily="18" charset="0"/>
                <a:ea typeface="Calibri" panose="020F0502020204030204" pitchFamily="34" charset="0"/>
              </a:rPr>
              <a:t>4. Trouve différentes façon de fabriquer le groupe du verbe</a:t>
            </a:r>
            <a:r>
              <a:rPr lang="fr-FR" sz="1800" b="1" i="1" dirty="0">
                <a:effectLst/>
                <a:latin typeface="Times New Roman" panose="02020603050405020304" pitchFamily="18" charset="0"/>
                <a:ea typeface="Calibri" panose="020F0502020204030204" pitchFamily="34" charset="0"/>
              </a:rPr>
              <a:t> jouer</a:t>
            </a:r>
            <a:r>
              <a:rPr lang="fr-FR" sz="1800" b="1" dirty="0">
                <a:effectLst/>
                <a:latin typeface="Times New Roman" panose="02020603050405020304" pitchFamily="18" charset="0"/>
                <a:ea typeface="Calibri" panose="020F0502020204030204" pitchFamily="34" charset="0"/>
              </a:rPr>
              <a:t>. Fais une phrase pour chaque fabrication.</a:t>
            </a:r>
            <a:endParaRPr lang="fr-FR" sz="1800" dirty="0">
              <a:effectLst/>
              <a:latin typeface="Times New Roman" panose="02020603050405020304" pitchFamily="18" charset="0"/>
              <a:ea typeface="Calibri" panose="020F0502020204030204" pitchFamily="34" charset="0"/>
            </a:endParaRPr>
          </a:p>
          <a:p>
            <a:pPr marL="0" indent="0">
              <a:buNone/>
            </a:pPr>
            <a:r>
              <a:rPr lang="fr-FR" sz="1800" dirty="0">
                <a:solidFill>
                  <a:srgbClr val="000000"/>
                </a:solidFill>
                <a:effectLst/>
                <a:latin typeface="Times New Roman" panose="02020603050405020304" pitchFamily="18" charset="0"/>
                <a:ea typeface="Calibri" panose="020F0502020204030204" pitchFamily="34" charset="0"/>
              </a:rPr>
              <a:t>Exemple : </a:t>
            </a:r>
            <a:endParaRPr lang="fr-FR" sz="1800" dirty="0">
              <a:effectLst/>
              <a:latin typeface="Times New Roman" panose="02020603050405020304" pitchFamily="18" charset="0"/>
              <a:ea typeface="Calibri" panose="020F0502020204030204" pitchFamily="34" charset="0"/>
            </a:endParaRPr>
          </a:p>
          <a:p>
            <a:pPr marL="0" indent="0">
              <a:buNone/>
            </a:pPr>
            <a:r>
              <a:rPr lang="fr-FR" sz="1800" dirty="0">
                <a:solidFill>
                  <a:srgbClr val="000000"/>
                </a:solidFill>
                <a:effectLst/>
                <a:latin typeface="Times New Roman" panose="02020603050405020304" pitchFamily="18" charset="0"/>
                <a:ea typeface="Calibri" panose="020F0502020204030204" pitchFamily="34" charset="0"/>
              </a:rPr>
              <a:t>On jouera le match contre l’équipe des sixièmes. (jouer qqch contre qqn)</a:t>
            </a:r>
            <a:endParaRPr lang="fr-FR" sz="1800" dirty="0">
              <a:effectLst/>
              <a:latin typeface="Times New Roman" panose="02020603050405020304" pitchFamily="18" charset="0"/>
              <a:ea typeface="Calibri" panose="020F0502020204030204" pitchFamily="34" charset="0"/>
            </a:endParaRPr>
          </a:p>
          <a:p>
            <a:pPr marL="0" indent="0">
              <a:buNone/>
            </a:pPr>
            <a:r>
              <a:rPr lang="fr-FR" sz="1800" dirty="0">
                <a:solidFill>
                  <a:schemeClr val="accent2"/>
                </a:solidFill>
                <a:effectLst/>
                <a:latin typeface="Times New Roman" panose="02020603050405020304" pitchFamily="18" charset="0"/>
                <a:ea typeface="Calibri" panose="020F0502020204030204" pitchFamily="34" charset="0"/>
              </a:rPr>
              <a:t>Jouer qqch : 		Notre équipe joue un match décisif.</a:t>
            </a:r>
          </a:p>
          <a:p>
            <a:pPr marL="0" indent="0">
              <a:buNone/>
            </a:pPr>
            <a:r>
              <a:rPr lang="fr-FR" sz="1800" dirty="0">
                <a:solidFill>
                  <a:schemeClr val="accent2"/>
                </a:solidFill>
                <a:effectLst/>
                <a:latin typeface="Times New Roman" panose="02020603050405020304" pitchFamily="18" charset="0"/>
                <a:ea typeface="Calibri" panose="020F0502020204030204" pitchFamily="34" charset="0"/>
              </a:rPr>
              <a:t>Jouer à qqch : 		Je n’aime pas trop jouer à la belote.</a:t>
            </a:r>
          </a:p>
          <a:p>
            <a:pPr marL="0" indent="0">
              <a:buNone/>
            </a:pPr>
            <a:r>
              <a:rPr lang="fr-FR" sz="1800" dirty="0">
                <a:solidFill>
                  <a:schemeClr val="accent2"/>
                </a:solidFill>
                <a:effectLst/>
                <a:latin typeface="Times New Roman" panose="02020603050405020304" pitchFamily="18" charset="0"/>
                <a:ea typeface="Calibri" panose="020F0502020204030204" pitchFamily="34" charset="0"/>
              </a:rPr>
              <a:t>Jouer contre qqch : 		Cette décision du ministre joue contre la stabilité des relations internationales.</a:t>
            </a:r>
          </a:p>
          <a:p>
            <a:pPr marL="0" indent="0">
              <a:buNone/>
            </a:pPr>
            <a:r>
              <a:rPr lang="fr-FR" sz="1800" dirty="0">
                <a:solidFill>
                  <a:schemeClr val="accent2"/>
                </a:solidFill>
                <a:effectLst/>
                <a:latin typeface="Times New Roman" panose="02020603050405020304" pitchFamily="18" charset="0"/>
                <a:ea typeface="Calibri" panose="020F0502020204030204" pitchFamily="34" charset="0"/>
              </a:rPr>
              <a:t>Jouer qqch contre qqn : 	Dimanche prochain, Paris jouera un match contre Marseille.</a:t>
            </a:r>
          </a:p>
          <a:p>
            <a:pPr marL="0" indent="0">
              <a:buNone/>
            </a:pPr>
            <a:r>
              <a:rPr lang="fr-FR" sz="1800" dirty="0">
                <a:solidFill>
                  <a:schemeClr val="accent2"/>
                </a:solidFill>
                <a:effectLst/>
                <a:latin typeface="Times New Roman" panose="02020603050405020304" pitchFamily="18" charset="0"/>
                <a:ea typeface="Calibri" panose="020F0502020204030204" pitchFamily="34" charset="0"/>
              </a:rPr>
              <a:t>Jouer de : 		Maurice André est un musicien qui jouait de la trompette.</a:t>
            </a:r>
          </a:p>
          <a:p>
            <a:pPr marL="0" indent="0">
              <a:buNone/>
            </a:pPr>
            <a:endParaRPr lang="fr-FR" dirty="0"/>
          </a:p>
        </p:txBody>
      </p:sp>
    </p:spTree>
    <p:extLst>
      <p:ext uri="{BB962C8B-B14F-4D97-AF65-F5344CB8AC3E}">
        <p14:creationId xmlns:p14="http://schemas.microsoft.com/office/powerpoint/2010/main" val="14861430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92BEDB-E45F-93EB-3AB5-A2A6A8A199F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F4F6B09-3406-39B2-AD35-93AFDAC53194}"/>
              </a:ext>
            </a:extLst>
          </p:cNvPr>
          <p:cNvSpPr>
            <a:spLocks noGrp="1"/>
          </p:cNvSpPr>
          <p:nvPr>
            <p:ph idx="1"/>
          </p:nvPr>
        </p:nvSpPr>
        <p:spPr/>
        <p:txBody>
          <a:bodyPr/>
          <a:lstStyle/>
          <a:p>
            <a:pPr marL="0" indent="0">
              <a:buNone/>
            </a:pPr>
            <a:r>
              <a:rPr lang="fr-FR" sz="2000" b="1" dirty="0"/>
              <a:t>5. Dictée :</a:t>
            </a:r>
          </a:p>
          <a:p>
            <a:pPr marL="0" indent="0">
              <a:buNone/>
            </a:pPr>
            <a:r>
              <a:rPr lang="fr-FR" dirty="0"/>
              <a:t>…………………………………………………………………………………………………………………………………………………………………………………………………………………………</a:t>
            </a:r>
          </a:p>
        </p:txBody>
      </p:sp>
    </p:spTree>
    <p:extLst>
      <p:ext uri="{BB962C8B-B14F-4D97-AF65-F5344CB8AC3E}">
        <p14:creationId xmlns:p14="http://schemas.microsoft.com/office/powerpoint/2010/main" val="1771756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D57E3-AC52-49E5-189D-78632E32B0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A71B393-DC26-E965-56EA-433D1D4B6CA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400338E0-9845-3C42-319A-00CE98CA4BB3}"/>
              </a:ext>
            </a:extLst>
          </p:cNvPr>
          <p:cNvSpPr>
            <a:spLocks noGrp="1"/>
          </p:cNvSpPr>
          <p:nvPr>
            <p:ph idx="1"/>
          </p:nvPr>
        </p:nvSpPr>
        <p:spPr/>
        <p:txBody>
          <a:bodyPr/>
          <a:lstStyle/>
          <a:p>
            <a:pPr marL="0" indent="0">
              <a:buNone/>
            </a:pPr>
            <a:r>
              <a:rPr lang="fr-FR" sz="2000" b="1" dirty="0"/>
              <a:t>5. Dictée :</a:t>
            </a:r>
          </a:p>
          <a:p>
            <a:pPr marL="0" indent="0">
              <a:buNone/>
            </a:pPr>
            <a:r>
              <a:rPr lang="fr-FR" dirty="0"/>
              <a:t>… </a:t>
            </a:r>
            <a:r>
              <a:rPr lang="fr-FR" sz="2000" dirty="0">
                <a:solidFill>
                  <a:schemeClr val="accent2"/>
                </a:solidFill>
                <a:effectLst/>
                <a:latin typeface="Times New Roman" panose="02020603050405020304" pitchFamily="18" charset="0"/>
                <a:ea typeface="Calibri" panose="020F0502020204030204" pitchFamily="34" charset="0"/>
              </a:rPr>
              <a:t>Nous regardions ces oies domestiques qui pinçaient les mollets des passants. Elles semblaient agacées. </a:t>
            </a:r>
            <a:r>
              <a:rPr lang="fr-FR" sz="2000" dirty="0">
                <a:solidFill>
                  <a:srgbClr val="000000"/>
                </a:solidFill>
                <a:effectLst/>
                <a:latin typeface="Times New Roman" panose="02020603050405020304" pitchFamily="18" charset="0"/>
                <a:ea typeface="Calibri" panose="020F0502020204030204" pitchFamily="34" charset="0"/>
              </a:rPr>
              <a:t>……………………………………………………………………………………………</a:t>
            </a:r>
            <a:endParaRPr lang="fr-FR" sz="20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64928358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1362</TotalTime>
  <Words>4354</Words>
  <Application>Microsoft Macintosh PowerPoint</Application>
  <PresentationFormat>Grand écran</PresentationFormat>
  <Paragraphs>627</Paragraphs>
  <Slides>42</Slides>
  <Notes>42</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42</vt:i4>
      </vt:variant>
    </vt:vector>
  </HeadingPairs>
  <TitlesOfParts>
    <vt:vector size="47" baseType="lpstr">
      <vt:lpstr>Arial</vt:lpstr>
      <vt:lpstr>Calibri</vt:lpstr>
      <vt:lpstr>Calibri Light</vt:lpstr>
      <vt:lpstr>Times New Roman</vt:lpstr>
      <vt:lpstr>Thème Office</vt:lpstr>
      <vt:lpstr>Les compléments du verbe</vt:lpstr>
      <vt:lpstr>Présentation PowerPoint</vt:lpstr>
      <vt:lpstr>Présentation PowerPoint</vt:lpstr>
      <vt:lpstr>Présentation PowerPoint</vt:lpstr>
      <vt:lpstr>Présentation PowerPoint</vt:lpstr>
      <vt:lpstr>Présentation PowerPoint</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Mon petit frère nage bien. Mais il ne plonge pas !  À ce moment-là, ma sœur a plongé tout habillée.  Ces roseaux plongent leurs racines dans la vase. </vt:lpstr>
      <vt:lpstr>     Mon petit frère nage bien. Mais il ne plonge pas !  À ce moment-là, ma sœur a plongé tout habillée.  Ces roseaux plongent leurs racines dans la vase. </vt:lpstr>
      <vt:lpstr>Présentation PowerPoint</vt:lpstr>
      <vt:lpstr> </vt:lpstr>
      <vt:lpstr>Présentation PowerPoint</vt:lpstr>
      <vt:lpstr> </vt:lpstr>
      <vt:lpstr> </vt:lpstr>
      <vt:lpstr>Présentation PowerPoint</vt:lpstr>
      <vt:lpstr>Présentation PowerPoint</vt:lpstr>
      <vt:lpstr> </vt:lpstr>
      <vt:lpstr> </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Pierre Seve</dc:creator>
  <cp:lastModifiedBy>Pierre Seve</cp:lastModifiedBy>
  <cp:revision>9</cp:revision>
  <cp:lastPrinted>2026-03-25T15:20:16Z</cp:lastPrinted>
  <dcterms:created xsi:type="dcterms:W3CDTF">2026-03-24T16:37:33Z</dcterms:created>
  <dcterms:modified xsi:type="dcterms:W3CDTF">2026-03-25T15:20:25Z</dcterms:modified>
</cp:coreProperties>
</file>