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59" r:id="rId4"/>
    <p:sldId id="260" r:id="rId5"/>
    <p:sldId id="261" r:id="rId6"/>
    <p:sldId id="294" r:id="rId7"/>
    <p:sldId id="330" r:id="rId8"/>
    <p:sldId id="262" r:id="rId9"/>
    <p:sldId id="263" r:id="rId10"/>
    <p:sldId id="264" r:id="rId11"/>
    <p:sldId id="293" r:id="rId12"/>
    <p:sldId id="329" r:id="rId13"/>
    <p:sldId id="297" r:id="rId14"/>
    <p:sldId id="328" r:id="rId15"/>
    <p:sldId id="299" r:id="rId16"/>
    <p:sldId id="327" r:id="rId17"/>
    <p:sldId id="301" r:id="rId18"/>
    <p:sldId id="326" r:id="rId19"/>
    <p:sldId id="305" r:id="rId20"/>
    <p:sldId id="325" r:id="rId21"/>
    <p:sldId id="306" r:id="rId22"/>
    <p:sldId id="324" r:id="rId23"/>
    <p:sldId id="308" r:id="rId24"/>
    <p:sldId id="323" r:id="rId25"/>
    <p:sldId id="311" r:id="rId26"/>
    <p:sldId id="319" r:id="rId27"/>
    <p:sldId id="320" r:id="rId28"/>
    <p:sldId id="321" r:id="rId29"/>
    <p:sldId id="322" r:id="rId30"/>
    <p:sldId id="281" r:id="rId31"/>
    <p:sldId id="282" r:id="rId32"/>
    <p:sldId id="283" r:id="rId33"/>
    <p:sldId id="334" r:id="rId34"/>
    <p:sldId id="335" r:id="rId35"/>
    <p:sldId id="336" r:id="rId36"/>
    <p:sldId id="337" r:id="rId37"/>
    <p:sldId id="285" r:id="rId38"/>
    <p:sldId id="333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61"/>
    <p:restoredTop sz="72674"/>
  </p:normalViewPr>
  <p:slideViewPr>
    <p:cSldViewPr snapToGrid="0">
      <p:cViewPr varScale="1">
        <p:scale>
          <a:sx n="62" d="100"/>
          <a:sy n="62" d="100"/>
        </p:scale>
        <p:origin x="1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BE4BE-E385-DA4C-B21F-823E382860E9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456CD-07D1-FB4D-9FAF-827076962B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32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LE GROUPE DU NOM – </a:t>
            </a:r>
            <a:r>
              <a:rPr lang="fr-FR" b="0" i="1" dirty="0">
                <a:solidFill>
                  <a:schemeClr val="tx1"/>
                </a:solidFill>
              </a:rPr>
              <a:t>Forme des adjectifs</a:t>
            </a:r>
          </a:p>
          <a:p>
            <a:r>
              <a:rPr lang="fr-FR" b="1" dirty="0">
                <a:solidFill>
                  <a:schemeClr val="tx1"/>
                </a:solidFill>
              </a:rPr>
              <a:t>CM2 – Accorder en genre les adjectifs : suffit-il d’ajouter un -</a:t>
            </a:r>
            <a:r>
              <a:rPr lang="fr-FR" b="1" i="1" dirty="0">
                <a:solidFill>
                  <a:schemeClr val="tx1"/>
                </a:solidFill>
              </a:rPr>
              <a:t>e</a:t>
            </a:r>
            <a:r>
              <a:rPr lang="fr-FR" b="1" dirty="0">
                <a:solidFill>
                  <a:schemeClr val="tx1"/>
                </a:solidFill>
              </a:rPr>
              <a:t> au féminin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770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On va compléter la phrase en mettant un mot. Ce sera des mots de quelle classe grammaticale ? Pourquoi 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Ça va être des adjectifs parce que ce sont des mots qui peuvent dire comment sont les chattes, et parce qu’entre un déterminant et un nom, on ne peut mettre qu’un adjectif.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Voilà les adjectifs que je vous propose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;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;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faible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Comment va-t-on les écrire ? »</a:t>
            </a: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Afficher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les réponses au fur et à mesure qu’elles sont données.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917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697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494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Combien chaque adjectif a-t-il de formes écrites différentes ? de formes orales différentes ?»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probable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quatre formes à l’écrit: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petit/petits/petite/petites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deux à l’oral :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200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pəti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] et [</a:t>
            </a:r>
            <a:r>
              <a:rPr lang="fr-FR" sz="1200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pətit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].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 quatre formes à l’écrit 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joli/jolis/jolie/jolies,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une seule à l’oral :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200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ʒ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ɔ</a:t>
            </a:r>
            <a:r>
              <a:rPr lang="fr-FR" sz="1200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li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].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faible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 deux formes à l’écrit 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faible/faibles,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une seule à l’oral :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[</a:t>
            </a:r>
            <a:r>
              <a:rPr lang="fr-FR" sz="1200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fɛbl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].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On classe les adjectifs selon le nombre de formes à l’oral et à l’écrit. Il y a ceux qui ont quatre formes à l’écrit et deux formes à l’oral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ceux qui ont quatre formes à l’écrit et une seule forme à l’oral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et ceux qui ont seulement deux formes à l’écrit et une forme à l’oral comme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faible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824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276CB-692E-6967-4B47-8201A09B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36A0AB-9EEC-5F62-E68E-D16CB191D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825D02-0861-0BC0-5F2B-B39C12983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On va s’intéresser seulement aux féminin et masculin. On peut alors classer ces trois adjectifs dans ce tableau. »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Dans quelle colonne mettriez-vous les adjectifs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petite-petit, jolie-joli, faible-faible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[Voir diapositive suivante]</a:t>
            </a:r>
          </a:p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1C5D18-E559-B1BF-993B-07FEACB54B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231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790B3-FCA1-B0DB-9B9C-7F384FCE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E0F7A5-A8B8-F6B8-C57A-9C21B9114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96B4BE-2289-2EAF-4128-20E35D8B8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 : « 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Pour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faible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il y a déjà un -e au masculin. Pour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il n’y a pas de –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au masculin, mais il y en a un au féminin.</a:t>
            </a: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-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du féminin de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petite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fait sonner le -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qu'on n'entend pas au masculin.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n'entend rien après le -i de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parce que c'est une voyelle. 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« On va regarder si tous les adjectifs peuvent être classés dans ce tableau ou s’il existe d’autres types d’adjectifs. »</a:t>
            </a:r>
          </a:p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540435-362B-A495-1C18-FB467DBFE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896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PHASE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 – Variation – Construire la forme masculine à partir du féminin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Distribuer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les adjectifs à faire varier. (cf.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Fichier photocopiable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) et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Trouvez la forme que prend l’adjectif au masculin singulier.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[Voir diapositive suivante]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28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/>
                </a:solidFill>
              </a:rPr>
              <a:t>[Réponse attendue]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440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PHASE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3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Classement – Identifier les types de réfection des dernières syllabes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Donner les consignes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« Découpez les étiquettes. Essayez de les classer dans le tableau.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u="sng" dirty="0">
                <a:solidFill>
                  <a:schemeClr val="tx1"/>
                </a:solidFill>
              </a:rPr>
              <a:t>Réponse probable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/>
                </a:solidFill>
              </a:rPr>
              <a:t>[Voir diapositive suivante]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89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F6AE6-58AD-29AA-2BE7-3AF635B56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0613B9-22E4-6FC1-A9DC-318B30CF7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786743-AB96-67AE-C398-85102D7DA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Est-ce que les adjectifs où l’on entend une différence varient tous de façon comparable ? Est-ce que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maline/malin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c’est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petite/petit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petite/petit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il y a juste un son-consonne en plus ou en moins.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maline / malin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il y a un son-consonne en plus ou en moins et un changement de son-voyelle.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Puis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Et dans la colonne où il y a une différence à l’écrit mais pas à l’oral, est-ce que les adjectifs varient tous de la même manière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nulle/nul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on met deux fois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L’orthographe est un peu changée.</a:t>
            </a:r>
          </a:p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8BF3C4-CF47-CD1C-3127-97748FB21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334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64FC6-E72A-2564-0FB2-13AB16C7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DF1E37-B72E-DBA6-D125-8E00A89E7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97ABEC-393A-11C0-14A2-F07DE7E78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DD52CB-34AD-683A-129C-44D967779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393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 – </a:t>
            </a:r>
            <a:r>
              <a:rPr lang="fr-FR" sz="1200" b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Classement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Identifier quelques alternances de voyelles ou de consonnes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« Dans quelle catégorie va-t-on ranger l’adjectif qu’il y a dans la phrase ?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66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3DC0A-8749-9D01-4D63-D0BE5805D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12835A-52D2-D728-5A26-81A8A97B6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B1B6F6-3B47-8EB7-28D5-BD5F5A0C8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0B997-3D38-69CF-8153-160213D89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755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FBB63-DD1F-6B03-7A6D-CA1A3870D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AEAF5A-724F-2C07-699A-98FC9DDFF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AF6194B-554C-D5CC-64DC-55AA57F69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« Dans quelle catégorie va-t-on ranger l’adjectif qu’il y a dans la phrase ?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63295E-42ED-4055-C5F6-404C2326B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493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F6285-3934-C900-0248-A1CE571CD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11642F-C426-F771-E047-E2F6C89CC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A1B43E-F3EC-6291-5C21-C03C96E50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05CA89-004E-A750-8503-1705F6772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557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C525E-7030-1D30-1A2A-2B405C4EE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F0E961-9AC4-A286-C09C-F16A60DE1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C2D965-1A94-40AE-CB84-570709030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« Dans quelle catégorie va-t-on ranger l’adjectif qu’il y a dans la phrase ?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122277-5369-90FE-3CB2-8B5AB4FDC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9388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CBAC5-9B9D-FF69-6CC0-35FDE0680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5C9317-D652-CF15-8191-6635E12DB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D98FA6-74D5-084C-740F-61C67DA5C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54B0EF-B65C-8F04-B466-8B9605A0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0786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46996-D713-ED18-BA63-444183973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0CB394-9426-17A1-AE68-5F2C7FB57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147CE2-00CA-55E7-5FAB-6E78D7E7C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« Dans quelle catégorie va-t-on ranger l’adjectif qu’il y a dans la phrase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Éventuellement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préciser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« Ici, est-ce qu’il y a un changement de voyelle ? » et « Est-ce que c’est une histoire de consonne en plus ou en moins ?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C’est la consonne qui change.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Faire remarquer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« Il y a toujours un son-consonne, mais le son-consonne n’est pas le même au masculin et au féminin.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D154C3-969B-8033-3947-A95F36DF5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7752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B2E90-28EF-FFF3-2B7D-E33DB4AD7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C4EE42-E5E0-4259-DDCD-CF83809E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C9159D-6B28-169F-F24F-F4A8BD6F3C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D209FA-364D-CC7F-3F43-7445EDECF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929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E97AD-9472-7479-A4A3-279781DD2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53E316-4E0F-6FDC-F086-4D5986E2C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A72488-549E-F865-CA81-3AAD56DA8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« Dans quelle catégorie va-t-on ranger l’adjectif qu’il y a dans la phrase ?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F2EF08-8613-062C-16D2-63EC130C5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117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AF71B-C969-C67B-6693-F2F01E73C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221ACD-BE8D-7AF4-5B0F-AB7A156DE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989C57-ADBF-0C4E-EF8F-E1EF482FF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52F10C-FDA6-BC6A-B1B6-2DCE0839C9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1397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22658-119B-4B7D-53BE-8281D5B30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5612E4-9C0E-CACE-09D9-E4253406D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860483-6945-FA1C-2F55-6EB07DE9C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: « Dans quelle catégorie va-t-on ranger l’adjectif qu’il y a dans la phrase ?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F7E10F-3D5D-710B-A260-635EEAC1B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2395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5A751-CDD2-1589-0D39-93CF9C58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1D3105-3852-4C4F-2547-17FB9EB8D3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F28D50-658F-4DFA-3B26-1D20914CF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ED9BB0-7969-95AC-84D0-426D3533F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032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 – </a:t>
            </a:r>
            <a:r>
              <a:rPr lang="fr-FR" sz="1200" b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Identifier des points de vigilance orthographiques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Maintenant, on va se redire quelques points qu’il est important de ne pas oublier quand on écrit.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0711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Comment s’y prendre pour orthographier correctement l’adjectif au masculin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rond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pour ne pas oublier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final ? »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 suffit de mettre l’adjectif au féminin pour entendre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final, la consonne finale.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C’est la même chose pour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gentil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épais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 Il faut penser au féminin pour ne pas oublier la lettre qui finit le masculin.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0226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Quelle est la difficulté que l’on rencontre lorsque l’on doit orthographier correctement l’adjectif au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 »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n’entend pas la marque du féminin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Rappeler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Dans ce cas, il est essentiel de se demander si le nom que l’adjectif accompagne est masculin ou féminin.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9861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Comment passe-t-on de la forme au masculin à la forme au féminin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Parfois, on ajoute directement la marque du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-e.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Parfois, on commence par doubler la consonne finale puis on ajoute la marque du féminin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Lorsque la forme au masculin se termine par les lettres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on double la consonne au féminin.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double aussi la consonne quand la forme masculine se termine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sauf si c’est un adjectif de type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…in /…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 la forme au masculin se termine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on applique la règle du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entre deux voyelles : on écoute bien la forme du féminin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épai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e, gri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6416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Demander</a:t>
            </a:r>
            <a:r>
              <a:rPr lang="fr-FR" dirty="0">
                <a:solidFill>
                  <a:schemeClr val="tx1"/>
                </a:solidFill>
              </a:rPr>
              <a:t> : « Alors, est-ce qu’on a pu classer tous nos adjectifs ? »</a:t>
            </a:r>
          </a:p>
          <a:p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r>
              <a:rPr lang="fr-FR" dirty="0">
                <a:solidFill>
                  <a:schemeClr val="tx1"/>
                </a:solidFill>
              </a:rPr>
              <a:t>Oui, on a pu les classer tous, mais certains ont des particularités.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3285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Reformuler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avec les élèves ce qu’on a appris.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Dans cette leçon, on a appris qu’il y a bien trois types d’adjectifs (type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petit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type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joli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type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faible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mais que parfois 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le son-voyelle change entre le masculin et le féminin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mignon/mignonne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ancien/ancienne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beau/belle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le son-consonne change entre le masculin et le féminin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sportif/sportive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il ne faut pas oublier de doubler la consonne au féminin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habitue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ll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migno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nn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ancie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nn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331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Distribuer la trace écrite (cf. </a:t>
            </a:r>
            <a:r>
              <a:rPr lang="fr-FR" i="1" dirty="0">
                <a:solidFill>
                  <a:schemeClr val="tx1"/>
                </a:solidFill>
              </a:rPr>
              <a:t>Fiche photocopiable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97575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8292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1736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Aristobule a raison :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cruel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bien un adjectif (dit comment est l’ogresse) que l’on doit accorder avec le nom féminin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ogresse.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Il prend donc la marque du féminin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Là où Aristobule se trompe, c’est qu’il a oublié que la plupart des adjectifs dont la forme au masculin se termine par un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-l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double la consonne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-l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On doit donc écrire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cruelle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1951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8948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voisin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un adjectif (dit comment est la chambre) qui s’accorde avec le nom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chambre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Il prend donc la marque du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Il ne double pas sa consonne finale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parce que c’est un adjectif en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-in/-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italienne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un adjectif (dit comment est la chanteuse) qui s’accorde avec le nom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chanteuse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Il prend donc la marque du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L’adjectif au masculin se termine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la forme au féminin double donc la consonne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5073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852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11AF1-761B-6172-54A9-B501A085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341CB-64C1-5D09-2A0B-44F59AF4F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54D5BB-E6B1-204C-528A-90DA98875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B763BF-58C2-5060-4F41-1120DDD4B5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56CD-07D1-FB4D-9FAF-827076962B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339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632F7-39B9-3054-F168-BF67C4669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2CDE52F-B117-7AE4-5744-3EF89D865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5CCA78-748E-E86B-9638-A3C48D1CB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2D582C-2E6E-CE1C-DA7E-4B89B9AC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1E5A14-0654-12FF-1E7A-FB488287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65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5055D-BB98-3BCB-1EE1-54D1E892C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17B185-CCF2-C82B-7C63-BFB8133C0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C99070-1633-CA48-0004-ECAB01BBA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C731F5-9DC3-DC3C-B055-AE9798505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9E355D-A8CE-F881-62FE-438DDA2AD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14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77CB18-1454-7537-F35B-5D0365D16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87934D-5652-F227-6C44-6697AEB5F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9E4AD3-A384-15B7-9BD9-2BECB0CA5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534A4A-5381-63AE-D1DE-F40AD485C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DF37EB-A782-9793-5864-D39B941E7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82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25010-5760-A30B-0EAC-3CF7F9477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4A93A0-8F37-B99A-E5E6-5BDA1D838A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B62FD3-E4F5-2985-278B-2F3E0EA13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A31A63-5455-ECA8-249D-4CCD98B3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91B449-140F-306B-75DA-C5B4764C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871FE3-9517-DB8D-8B91-CF24AB21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494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34B1C0-5882-A999-AF2D-707F0B429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E6AF0A-C0C5-2796-5FC4-A2DCEDBC1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24BCA9-C0B8-04BF-471D-AA57A7A12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62D99AC-826C-B791-9D7B-088E141824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F83CA0F-C4C4-DEF3-D74A-DB6795E024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3840A22-6982-3D34-CE30-61A491D28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5D1F386-8939-2E9C-BC85-61E686F19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9FA8C5E-8337-341B-B1D8-7C020417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811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17BA8D-C555-DBE1-F5B8-D4FA5898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379E484-F561-977D-88C9-78AF7BA5A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A1A6AF-8FD7-2EFE-44CC-312187F0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7E8FBB-2F58-7B33-FED8-9E8D4A288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985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9865FC-3B7D-37BB-5B0B-6EC48303B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3A724C0-7203-0A69-7FFF-A281D35D8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0DC8A1-92D3-5AA0-DEFF-C7313FDA8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84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CBD96-13CB-D105-A167-A5B5F238C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EA1BBD-5406-D1F0-71B1-4FA895C92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A1009B-1A88-865B-64C7-A71D2E4F5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89ACE8-8465-4EB5-F974-DC2B9AA5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57D933-4816-5A76-5D17-1A886065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FAF1E0-4DC6-C60D-6DC6-F323D275E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67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AD59C9-D2B7-293E-A69D-CC9B443C7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805278-501D-C537-FD3B-0154553669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C5B1FB-B943-CE11-EF93-E591833F8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4F9C8C-7FFC-3D8F-C32E-62B29C2F9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C86DAD-BA22-12F3-5026-79006C13F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DAD569-4362-D50C-2B2A-0D81DE0C4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65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A05E63-6327-22B4-1B7C-9BD9D5AD8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45A75C-6F8B-BD60-24CE-7E127D97D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B296BB-020D-05EA-4B16-CE76F1560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660E7D-EF04-78F3-3475-234F3E11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F6C030-27D1-C84D-8629-A8BD0F88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4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F9369EF-E208-6007-6CD2-1285F58C19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9D848D-75DF-9B67-CC3E-1D2D0D6B4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02A287-CB01-AB45-878C-8F01F645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FFEEB6-1DAF-DACE-41B9-20F920CBB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C76C2A-2501-294F-2703-9E1D61ED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60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0660C3-4291-C76E-6DDA-2FA7258F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B46D11-861A-497A-0D1D-08727471B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2BABD5-3EB6-F785-0B6B-85E7271A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C1112-1040-0E40-8A04-F2EA1A81EC0D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9B495C-88F0-623D-7CB4-C1606F4AA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7A266F-3E39-EAB4-9FDA-264F003F7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E4C4-01BF-4144-AA08-F0A3B705C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54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1E5EFE-EEE1-D488-E345-68A1572DC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17132"/>
          </a:xfrm>
        </p:spPr>
        <p:txBody>
          <a:bodyPr/>
          <a:lstStyle/>
          <a:p>
            <a:r>
              <a:rPr lang="fr-FR" dirty="0"/>
              <a:t>Petite, petit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1A3117-77A0-0CB6-93AD-CDD5527ED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9495"/>
            <a:ext cx="9144000" cy="165576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43FF3C-68BA-E72F-2A43-4EF48EDE985E}"/>
              </a:ext>
            </a:extLst>
          </p:cNvPr>
          <p:cNvSpPr txBox="1"/>
          <p:nvPr/>
        </p:nvSpPr>
        <p:spPr>
          <a:xfrm>
            <a:off x="1524000" y="856830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5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017DB-BD6A-3F17-5454-EC00EDEB0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6DFE5A-4253-E26D-CFF2-E731796ED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Les ………………… chattes lapent tout le lait.</a:t>
            </a:r>
          </a:p>
        </p:txBody>
      </p:sp>
    </p:spTree>
    <p:extLst>
      <p:ext uri="{BB962C8B-B14F-4D97-AF65-F5344CB8AC3E}">
        <p14:creationId xmlns:p14="http://schemas.microsoft.com/office/powerpoint/2010/main" val="520528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017DB-BD6A-3F17-5454-EC00EDEB0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6DFE5A-4253-E26D-CFF2-E731796ED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Les …petites… chattes lapent tout le lait.</a:t>
            </a:r>
          </a:p>
        </p:txBody>
      </p:sp>
    </p:spTree>
    <p:extLst>
      <p:ext uri="{BB962C8B-B14F-4D97-AF65-F5344CB8AC3E}">
        <p14:creationId xmlns:p14="http://schemas.microsoft.com/office/powerpoint/2010/main" val="415733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017DB-BD6A-3F17-5454-EC00EDEB0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6DFE5A-4253-E26D-CFF2-E731796ED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Les …petites… chattes lapent tout le lait.</a:t>
            </a:r>
          </a:p>
          <a:p>
            <a:pPr marL="0" indent="0">
              <a:buNone/>
            </a:pPr>
            <a:r>
              <a:rPr lang="fr-FR" dirty="0"/>
              <a:t>	Les …jolies…… chattes lapent tout le lait.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0227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017DB-BD6A-3F17-5454-EC00EDEB0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6DFE5A-4253-E26D-CFF2-E731796ED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Les …petites… chattes lapent tout le lait.</a:t>
            </a:r>
          </a:p>
          <a:p>
            <a:pPr marL="0" indent="0">
              <a:buNone/>
            </a:pPr>
            <a:r>
              <a:rPr lang="fr-FR" dirty="0"/>
              <a:t>	Les …jolies…… chattes lapent tout le lait.</a:t>
            </a:r>
          </a:p>
          <a:p>
            <a:pPr marL="0" indent="0">
              <a:buNone/>
            </a:pPr>
            <a:r>
              <a:rPr lang="fr-FR" dirty="0"/>
              <a:t>	Les …faibles.… chattes lapent tout le lait.</a:t>
            </a:r>
          </a:p>
        </p:txBody>
      </p:sp>
    </p:spTree>
    <p:extLst>
      <p:ext uri="{BB962C8B-B14F-4D97-AF65-F5344CB8AC3E}">
        <p14:creationId xmlns:p14="http://schemas.microsoft.com/office/powerpoint/2010/main" val="1205997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7399-8A54-A1C6-8D07-840B94195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B108EE-8247-2203-4ADC-A95BF3054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8289447-AE91-6B53-6FAE-3EB822DFC8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382840"/>
              </p:ext>
            </p:extLst>
          </p:nvPr>
        </p:nvGraphicFramePr>
        <p:xfrm>
          <a:off x="838200" y="2159058"/>
          <a:ext cx="10515597" cy="2179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90730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3552725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442891"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442891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1293242">
                <a:tc>
                  <a:txBody>
                    <a:bodyPr/>
                    <a:lstStyle/>
                    <a:p>
                      <a:r>
                        <a:rPr lang="fr-FR" sz="1900" b="1" dirty="0"/>
                        <a:t>il y a un son-consonne en plus ou en moins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167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8EAC-647C-B3BE-7E1A-0C0F1A776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3CEA63-4823-9CFB-49A5-E2D6F265E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3A6B2E6-7C93-C959-806F-8EC6A0BCCA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59058"/>
          <a:ext cx="10515597" cy="2179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90730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3552725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442891"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442891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1293242">
                <a:tc>
                  <a:txBody>
                    <a:bodyPr/>
                    <a:lstStyle/>
                    <a:p>
                      <a:r>
                        <a:rPr lang="fr-FR" sz="1900" b="1" dirty="0"/>
                        <a:t>il y a un son-consonne en plus ou en moins</a:t>
                      </a:r>
                    </a:p>
                    <a:p>
                      <a:r>
                        <a:rPr lang="fr-FR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33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65344-20F4-C69E-129B-799413B5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B9B7CA-0073-B640-972A-22EC1E8A5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douce – fidèle – nulle – patiente – maline – belle – gentille – franche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rapide – épaisse – futée – pointue – ronde – ravie – douée – mignonne  </a:t>
            </a:r>
          </a:p>
        </p:txBody>
      </p:sp>
      <p:pic>
        <p:nvPicPr>
          <p:cNvPr id="4" name="Image 3" descr="Une image contenant Police, Graphique, conception&#10;&#10;Description générée automatiquement">
            <a:extLst>
              <a:ext uri="{FF2B5EF4-FFF2-40B4-BE49-F238E27FC236}">
                <a16:creationId xmlns:a16="http://schemas.microsoft.com/office/drawing/2014/main" id="{0C558C8A-AFBC-2DFE-27F8-4801A16CC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009" y="667068"/>
            <a:ext cx="2386965" cy="102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60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65344-20F4-C69E-129B-799413B5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B9B7CA-0073-B640-972A-22EC1E8A5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douce – fidèle – nulle – patiente – maline – belle – gentille – franche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/>
                </a:solidFill>
              </a:rPr>
              <a:t>doux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fidèle</a:t>
            </a:r>
            <a:r>
              <a:rPr lang="fr-FR" dirty="0"/>
              <a:t> – </a:t>
            </a:r>
            <a:r>
              <a:rPr lang="fr-FR" dirty="0">
                <a:solidFill>
                  <a:schemeClr val="accent2"/>
                </a:solidFill>
              </a:rPr>
              <a:t>nul</a:t>
            </a:r>
            <a:r>
              <a:rPr lang="fr-FR" dirty="0"/>
              <a:t>    – </a:t>
            </a:r>
            <a:r>
              <a:rPr lang="fr-FR" dirty="0">
                <a:solidFill>
                  <a:schemeClr val="accent2"/>
                </a:solidFill>
              </a:rPr>
              <a:t>patient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malin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beau</a:t>
            </a:r>
            <a:r>
              <a:rPr lang="fr-FR" dirty="0"/>
              <a:t>  – </a:t>
            </a:r>
            <a:r>
              <a:rPr lang="fr-FR" dirty="0">
                <a:solidFill>
                  <a:schemeClr val="accent2"/>
                </a:solidFill>
              </a:rPr>
              <a:t>gentil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franc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rapide – épaisse – futée – pointue – ronde – ravie – douée – mignonne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/>
                </a:solidFill>
              </a:rPr>
              <a:t>rapide</a:t>
            </a:r>
            <a:r>
              <a:rPr lang="fr-FR" dirty="0"/>
              <a:t> – </a:t>
            </a:r>
            <a:r>
              <a:rPr lang="fr-FR" dirty="0">
                <a:solidFill>
                  <a:schemeClr val="accent2"/>
                </a:solidFill>
              </a:rPr>
              <a:t>épais</a:t>
            </a:r>
            <a:r>
              <a:rPr lang="fr-FR" dirty="0"/>
              <a:t>     – </a:t>
            </a:r>
            <a:r>
              <a:rPr lang="fr-FR" dirty="0">
                <a:solidFill>
                  <a:schemeClr val="accent2"/>
                </a:solidFill>
              </a:rPr>
              <a:t>futé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pointu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rond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ravi</a:t>
            </a:r>
            <a:r>
              <a:rPr lang="fr-FR" dirty="0"/>
              <a:t>    – </a:t>
            </a:r>
            <a:r>
              <a:rPr lang="fr-FR" dirty="0">
                <a:solidFill>
                  <a:schemeClr val="accent2"/>
                </a:solidFill>
              </a:rPr>
              <a:t>doué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mignon</a:t>
            </a:r>
            <a:r>
              <a:rPr lang="fr-FR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22767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65344-20F4-C69E-129B-799413B5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B9B7CA-0073-B640-972A-22EC1E8A5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douce – fidèle – nulle – patiente – maline – belle – gentille – franche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/>
                </a:solidFill>
              </a:rPr>
              <a:t>doux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fidèle</a:t>
            </a:r>
            <a:r>
              <a:rPr lang="fr-FR" dirty="0"/>
              <a:t> – </a:t>
            </a:r>
            <a:r>
              <a:rPr lang="fr-FR" dirty="0">
                <a:solidFill>
                  <a:schemeClr val="accent2"/>
                </a:solidFill>
              </a:rPr>
              <a:t>nul</a:t>
            </a:r>
            <a:r>
              <a:rPr lang="fr-FR" dirty="0"/>
              <a:t>    – </a:t>
            </a:r>
            <a:r>
              <a:rPr lang="fr-FR" dirty="0">
                <a:solidFill>
                  <a:schemeClr val="accent2"/>
                </a:solidFill>
              </a:rPr>
              <a:t>patient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malin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beau</a:t>
            </a:r>
            <a:r>
              <a:rPr lang="fr-FR" dirty="0"/>
              <a:t>  – </a:t>
            </a:r>
            <a:r>
              <a:rPr lang="fr-FR" dirty="0">
                <a:solidFill>
                  <a:schemeClr val="accent2"/>
                </a:solidFill>
              </a:rPr>
              <a:t>gentil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franc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rapide – épaisse – futée – pointue – ronde – ravie – douée – mignonne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2"/>
                </a:solidFill>
              </a:rPr>
              <a:t>rapide</a:t>
            </a:r>
            <a:r>
              <a:rPr lang="fr-FR" dirty="0"/>
              <a:t> – </a:t>
            </a:r>
            <a:r>
              <a:rPr lang="fr-FR" dirty="0">
                <a:solidFill>
                  <a:schemeClr val="accent2"/>
                </a:solidFill>
              </a:rPr>
              <a:t>épais</a:t>
            </a:r>
            <a:r>
              <a:rPr lang="fr-FR" dirty="0"/>
              <a:t>     – </a:t>
            </a:r>
            <a:r>
              <a:rPr lang="fr-FR" dirty="0">
                <a:solidFill>
                  <a:schemeClr val="accent2"/>
                </a:solidFill>
              </a:rPr>
              <a:t>futé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pointu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rond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ravi</a:t>
            </a:r>
            <a:r>
              <a:rPr lang="fr-FR" dirty="0"/>
              <a:t>    – </a:t>
            </a:r>
            <a:r>
              <a:rPr lang="fr-FR" dirty="0">
                <a:solidFill>
                  <a:schemeClr val="accent2"/>
                </a:solidFill>
              </a:rPr>
              <a:t>doué</a:t>
            </a:r>
            <a:r>
              <a:rPr lang="fr-FR" dirty="0"/>
              <a:t>   – </a:t>
            </a:r>
            <a:r>
              <a:rPr lang="fr-FR" dirty="0">
                <a:solidFill>
                  <a:schemeClr val="accent2"/>
                </a:solidFill>
              </a:rPr>
              <a:t>mignon</a:t>
            </a:r>
            <a:r>
              <a:rPr lang="fr-FR" dirty="0"/>
              <a:t>   </a:t>
            </a:r>
          </a:p>
        </p:txBody>
      </p:sp>
      <p:pic>
        <p:nvPicPr>
          <p:cNvPr id="5" name="Image 4" descr="Une image contenant ligne, carré, diagramme, capture d’écran&#10;&#10;Description générée automatiquement">
            <a:extLst>
              <a:ext uri="{FF2B5EF4-FFF2-40B4-BE49-F238E27FC236}">
                <a16:creationId xmlns:a16="http://schemas.microsoft.com/office/drawing/2014/main" id="{DB69D095-BC76-364F-7367-AE0F8B3A9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344" y="577811"/>
            <a:ext cx="1431405" cy="14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18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18015-A1D7-2127-044C-DA2604B15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F5FBE1-1F27-79F9-64BA-0A44C017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20181AF-C9BE-E83A-C82E-25BC1D4F09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683345"/>
              </p:ext>
            </p:extLst>
          </p:nvPr>
        </p:nvGraphicFramePr>
        <p:xfrm>
          <a:off x="838200" y="457849"/>
          <a:ext cx="10515597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90730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3552725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vois une différence à l’écrit : il y a un –</a:t>
                      </a:r>
                      <a:r>
                        <a:rPr lang="fr-FR" sz="2000" i="1" dirty="0"/>
                        <a:t>e </a:t>
                      </a:r>
                      <a:r>
                        <a:rPr lang="fr-FR" sz="2000" i="0" dirty="0"/>
                        <a:t>en plus ou en moins</a:t>
                      </a:r>
                      <a:endParaRPr lang="fr-FR" sz="20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lang="fr-FR" sz="19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- mignon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  <a:p>
                      <a:endParaRPr lang="fr-FR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1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733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1323-45D5-DAFF-DCAC-ABECE3829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200A02-9B23-423A-3204-85FDC2EA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AAA2A91-912E-DF9D-59CB-9637D1125E3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68006"/>
          <a:ext cx="10515598" cy="5467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1057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2441057">
                  <a:extLst>
                    <a:ext uri="{9D8B030D-6E8A-4147-A177-3AD203B41FA5}">
                      <a16:colId xmlns:a16="http://schemas.microsoft.com/office/drawing/2014/main" val="3026709552"/>
                    </a:ext>
                  </a:extLst>
                </a:gridCol>
                <a:gridCol w="3361342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6463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646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704584">
                <a:tc gridSpan="2">
                  <a:txBody>
                    <a:bodyPr/>
                    <a:lstStyle/>
                    <a:p>
                      <a:r>
                        <a:rPr lang="fr-FR" sz="18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  <a:tr h="1298362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4155"/>
                  </a:ext>
                </a:extLst>
              </a:tr>
              <a:tr h="1662751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le son-voyelle est changé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Aussi : l’orthographe est modifiée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2118"/>
                  </a:ext>
                </a:extLst>
              </a:tr>
              <a:tr h="1012827">
                <a:tc gridSpan="2">
                  <a:txBody>
                    <a:bodyPr/>
                    <a:lstStyle/>
                    <a:p>
                      <a:endParaRPr lang="fr-F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798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826BFB-1B1B-FF25-651B-E5B824C6E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F3B33E-D0E6-F42B-835D-5DE35C93A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fille était </a:t>
            </a:r>
            <a:r>
              <a:rPr lang="fr-F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muette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surprise.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C92E5-DC91-DF1C-24EF-5A55723E7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A55650-2834-41E9-EB02-7F45C87C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C97A5C5-77E7-3B73-DCD7-817D83661F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68006"/>
          <a:ext cx="10515598" cy="5467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1057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2441057">
                  <a:extLst>
                    <a:ext uri="{9D8B030D-6E8A-4147-A177-3AD203B41FA5}">
                      <a16:colId xmlns:a16="http://schemas.microsoft.com/office/drawing/2014/main" val="3026709552"/>
                    </a:ext>
                  </a:extLst>
                </a:gridCol>
                <a:gridCol w="3361342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6463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646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704584">
                <a:tc gridSpan="2">
                  <a:txBody>
                    <a:bodyPr/>
                    <a:lstStyle/>
                    <a:p>
                      <a:r>
                        <a:rPr lang="fr-FR" sz="18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  <a:tr h="1298362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muette - muet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4155"/>
                  </a:ext>
                </a:extLst>
              </a:tr>
              <a:tr h="1662751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le son-voyelle est changé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Aussi : l’orthographe est modifiée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2118"/>
                  </a:ext>
                </a:extLst>
              </a:tr>
              <a:tr h="1012827">
                <a:tc gridSpan="2">
                  <a:txBody>
                    <a:bodyPr/>
                    <a:lstStyle/>
                    <a:p>
                      <a:endParaRPr lang="fr-F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61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EE3C2-29F9-2D18-919D-824E1B91B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71BC67-8F1B-5467-C476-407E3AAB8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001FC3-040A-932D-588A-392ADCEB2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Jules a vu la série </a:t>
            </a:r>
            <a:r>
              <a:rPr lang="fr-F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entière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2587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187F8-64DF-A645-745E-59BE3680D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6BA6E-BA0C-2688-C6DA-43D457C84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FFFF80F-9018-6700-2F47-5815F8BB7E4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68006"/>
          <a:ext cx="10515598" cy="5542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1057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2441057">
                  <a:extLst>
                    <a:ext uri="{9D8B030D-6E8A-4147-A177-3AD203B41FA5}">
                      <a16:colId xmlns:a16="http://schemas.microsoft.com/office/drawing/2014/main" val="3026709552"/>
                    </a:ext>
                  </a:extLst>
                </a:gridCol>
                <a:gridCol w="3361342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6463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646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704584">
                <a:tc gridSpan="2">
                  <a:txBody>
                    <a:bodyPr/>
                    <a:lstStyle/>
                    <a:p>
                      <a:r>
                        <a:rPr lang="fr-FR" sz="18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  <a:tr h="1298362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muette - muet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4155"/>
                  </a:ext>
                </a:extLst>
              </a:tr>
              <a:tr h="1662751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le son-voyelle est changé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entière – entier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Aussi : l’orthographe est modifiée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2118"/>
                  </a:ext>
                </a:extLst>
              </a:tr>
              <a:tr h="1012827">
                <a:tc gridSpan="2">
                  <a:txBody>
                    <a:bodyPr/>
                    <a:lstStyle/>
                    <a:p>
                      <a:endParaRPr lang="fr-F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700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BEE7D-5176-8326-4BA9-8B69AEA58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3A0F6-64B7-63D5-4438-63AB6E96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208EA4-4529-20CD-D00F-0B7662CFC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 de l’histoire </a:t>
            </a:r>
            <a:r>
              <a:rPr lang="fr-F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ancienne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0713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40AE7-8B39-6A2D-0A59-71436AE72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53DBD0-E230-49BC-A373-F875B022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3A676D6-A4ED-AAE0-7BFF-F334B02A819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68006"/>
          <a:ext cx="10515598" cy="58163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1057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2441057">
                  <a:extLst>
                    <a:ext uri="{9D8B030D-6E8A-4147-A177-3AD203B41FA5}">
                      <a16:colId xmlns:a16="http://schemas.microsoft.com/office/drawing/2014/main" val="3026709552"/>
                    </a:ext>
                  </a:extLst>
                </a:gridCol>
                <a:gridCol w="3361342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6463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646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704584">
                <a:tc gridSpan="2">
                  <a:txBody>
                    <a:bodyPr/>
                    <a:lstStyle/>
                    <a:p>
                      <a:r>
                        <a:rPr lang="fr-FR" sz="18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  <a:tr h="1298362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muette - muet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4155"/>
                  </a:ext>
                </a:extLst>
              </a:tr>
              <a:tr h="1662751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le son-voyelle est changé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entière – entier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ancienne – ancien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Aussi : l’orthographe est modifiée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2118"/>
                  </a:ext>
                </a:extLst>
              </a:tr>
              <a:tr h="1012827">
                <a:tc gridSpan="2">
                  <a:txBody>
                    <a:bodyPr/>
                    <a:lstStyle/>
                    <a:p>
                      <a:endParaRPr lang="fr-F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737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6BFE2-DBFE-DE2D-A6C8-57073D34F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E6A8D1-0E23-656F-DD15-20E250F0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2E2184-2CC9-A8D5-AADA-5C566947F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Cette personne est </a:t>
            </a:r>
            <a:r>
              <a:rPr lang="fr-F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sportive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0275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4A7D3-5B5C-621B-2B34-DF326473D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F1E7F1-C4CD-DBD5-6D57-6EEB3A8A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8D8037F-6209-C2A1-3BA7-97AFA3ADEE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68006"/>
          <a:ext cx="10515598" cy="58163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1057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2441057">
                  <a:extLst>
                    <a:ext uri="{9D8B030D-6E8A-4147-A177-3AD203B41FA5}">
                      <a16:colId xmlns:a16="http://schemas.microsoft.com/office/drawing/2014/main" val="3026709552"/>
                    </a:ext>
                  </a:extLst>
                </a:gridCol>
                <a:gridCol w="3361342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6463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646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704584">
                <a:tc gridSpan="2">
                  <a:txBody>
                    <a:bodyPr/>
                    <a:lstStyle/>
                    <a:p>
                      <a:r>
                        <a:rPr lang="fr-FR" sz="18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  <a:tr h="1298362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muette - muet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4155"/>
                  </a:ext>
                </a:extLst>
              </a:tr>
              <a:tr h="1662751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le son-voyelle est changé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entière – entier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ancienne – ancien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Aussi : l’orthographe est modifiée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2118"/>
                  </a:ext>
                </a:extLst>
              </a:tr>
              <a:tr h="1012827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son-conne est changé</a:t>
                      </a:r>
                    </a:p>
                    <a:p>
                      <a:r>
                        <a:rPr lang="fr-F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sportive – sportif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290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A87D-CED4-373E-E7A6-D50EF6142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2CB4C8-D34A-594D-4951-33C8341D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E284A9-3B3B-E981-42E1-AFBAED83D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part pour la promenade </a:t>
            </a:r>
            <a:r>
              <a:rPr lang="fr-F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habituelle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7755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2154D-7C96-808A-EBBF-BC4C80CF3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4CC1B-E97E-9249-A347-FF9740E9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B0B903F-47CA-AD8F-2758-A2C2AAA157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568006"/>
          <a:ext cx="10515598" cy="58163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1057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2441057">
                  <a:extLst>
                    <a:ext uri="{9D8B030D-6E8A-4147-A177-3AD203B41FA5}">
                      <a16:colId xmlns:a16="http://schemas.microsoft.com/office/drawing/2014/main" val="3026709552"/>
                    </a:ext>
                  </a:extLst>
                </a:gridCol>
                <a:gridCol w="3361342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6463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646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704584">
                <a:tc gridSpan="2">
                  <a:txBody>
                    <a:bodyPr/>
                    <a:lstStyle/>
                    <a:p>
                      <a:r>
                        <a:rPr lang="fr-FR" sz="18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  <a:tr h="1298362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muette - muet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4155"/>
                  </a:ext>
                </a:extLst>
              </a:tr>
              <a:tr h="1662751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le son-voyelle est changé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entière – entier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ancienne – ancien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Aussi : l’orthographe est modifiée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habituelle - habituel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2118"/>
                  </a:ext>
                </a:extLst>
              </a:tr>
              <a:tr h="1012827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son-conne est changé</a:t>
                      </a:r>
                    </a:p>
                    <a:p>
                      <a:r>
                        <a:rPr lang="fr-F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sportive – sportif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009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10339-EFE3-0985-E6B3-85B5AB456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D0335-3A83-FE99-64DD-DEB633F33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2A39AB-BE4A-EA7A-C5EC-406457114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fr-F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 chaussettes ne sont pas encore </a:t>
            </a:r>
            <a:r>
              <a:rPr lang="fr-F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sèches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4467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E591D-D2FB-68D0-72EA-37B250148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ED52EE-6E71-1F90-091B-1559F585F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7C3D5FA-F9C8-2F42-FB7D-59731FB22A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172677"/>
              </p:ext>
            </p:extLst>
          </p:nvPr>
        </p:nvGraphicFramePr>
        <p:xfrm>
          <a:off x="838200" y="568006"/>
          <a:ext cx="10515598" cy="58163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1057">
                  <a:extLst>
                    <a:ext uri="{9D8B030D-6E8A-4147-A177-3AD203B41FA5}">
                      <a16:colId xmlns:a16="http://schemas.microsoft.com/office/drawing/2014/main" val="565448773"/>
                    </a:ext>
                  </a:extLst>
                </a:gridCol>
                <a:gridCol w="2441057">
                  <a:extLst>
                    <a:ext uri="{9D8B030D-6E8A-4147-A177-3AD203B41FA5}">
                      <a16:colId xmlns:a16="http://schemas.microsoft.com/office/drawing/2014/main" val="3026709552"/>
                    </a:ext>
                  </a:extLst>
                </a:gridCol>
                <a:gridCol w="3361342">
                  <a:extLst>
                    <a:ext uri="{9D8B030D-6E8A-4147-A177-3AD203B41FA5}">
                      <a16:colId xmlns:a16="http://schemas.microsoft.com/office/drawing/2014/main" val="3896390439"/>
                    </a:ext>
                  </a:extLst>
                </a:gridCol>
                <a:gridCol w="2272142">
                  <a:extLst>
                    <a:ext uri="{9D8B030D-6E8A-4147-A177-3AD203B41FA5}">
                      <a16:colId xmlns:a16="http://schemas.microsoft.com/office/drawing/2014/main" val="196989859"/>
                    </a:ext>
                  </a:extLst>
                </a:gridCol>
              </a:tblGrid>
              <a:tr h="36463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n’entends 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80105"/>
                  </a:ext>
                </a:extLst>
              </a:tr>
              <a:tr h="3646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 vois une différence à l’écrit : il y a un –</a:t>
                      </a:r>
                      <a:r>
                        <a:rPr lang="fr-FR" sz="1800" i="1" dirty="0"/>
                        <a:t>e </a:t>
                      </a:r>
                      <a:r>
                        <a:rPr lang="fr-FR" sz="1800" i="0" dirty="0"/>
                        <a:t>en plus ou en moins</a:t>
                      </a:r>
                      <a:endParaRPr lang="fr-FR" sz="18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0541"/>
                  </a:ext>
                </a:extLst>
              </a:tr>
              <a:tr h="704584">
                <a:tc gridSpan="2">
                  <a:txBody>
                    <a:bodyPr/>
                    <a:lstStyle/>
                    <a:p>
                      <a:r>
                        <a:rPr lang="fr-FR" sz="1800" b="1" dirty="0"/>
                        <a:t>il y a un son-consonne en plus ou en moins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petite-petit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jolie-joli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douée - doué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pointue - pointu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faible-faible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1331"/>
                  </a:ext>
                </a:extLst>
              </a:tr>
              <a:tr h="1298362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grise - gris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épaisse - épais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franche - franc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 - gentil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- patient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ronde - rond 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muette - muet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4155"/>
                  </a:ext>
                </a:extLst>
              </a:tr>
              <a:tr h="1662751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le son-voyelle est changé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maline - malin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entière – entier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ancienne – ancien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Aussi : l’orthographe est modifiée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habituelle - habituel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12118"/>
                  </a:ext>
                </a:extLst>
              </a:tr>
              <a:tr h="1012827">
                <a:tc grid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son-consonne est changé</a:t>
                      </a:r>
                    </a:p>
                    <a:p>
                      <a:r>
                        <a:rPr lang="fr-F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sportive – sportif</a:t>
                      </a:r>
                    </a:p>
                    <a:p>
                      <a:r>
                        <a:rPr lang="fr-F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sèche – sec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908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757A7-4247-308A-92C8-BD1E2AE69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Dessin d’enfant, Dessin au trait&#10;&#10;Description générée automatiquement">
            <a:extLst>
              <a:ext uri="{FF2B5EF4-FFF2-40B4-BE49-F238E27FC236}">
                <a16:creationId xmlns:a16="http://schemas.microsoft.com/office/drawing/2014/main" id="{5F228248-BB0E-DC7D-2A9B-203B9255B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43" y="1987273"/>
            <a:ext cx="2579913" cy="324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07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AFA5E9-727A-F2F6-412B-54226F6D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D09EB6-BCC4-B2F2-3E4B-0623705F1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gentille - gentil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épaisse - épais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ronde - rond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684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93316C-18EE-2E03-6C78-10C71CBD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B1B0AE-B8F3-4E91-61CF-2F34796E2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jolie - joli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futée - futé 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pointue – pointu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3036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09F21-84A5-B8D3-EEB3-0D3844CF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7EF8B8B-8A0D-5FD1-2D62-5DB01D0268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12123"/>
              </p:ext>
            </p:extLst>
          </p:nvPr>
        </p:nvGraphicFramePr>
        <p:xfrm>
          <a:off x="1786270" y="2509284"/>
          <a:ext cx="7889357" cy="22966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81619">
                  <a:extLst>
                    <a:ext uri="{9D8B030D-6E8A-4147-A177-3AD203B41FA5}">
                      <a16:colId xmlns:a16="http://schemas.microsoft.com/office/drawing/2014/main" val="2006211263"/>
                    </a:ext>
                  </a:extLst>
                </a:gridCol>
                <a:gridCol w="972041">
                  <a:extLst>
                    <a:ext uri="{9D8B030D-6E8A-4147-A177-3AD203B41FA5}">
                      <a16:colId xmlns:a16="http://schemas.microsoft.com/office/drawing/2014/main" val="228719712"/>
                    </a:ext>
                  </a:extLst>
                </a:gridCol>
                <a:gridCol w="632957">
                  <a:extLst>
                    <a:ext uri="{9D8B030D-6E8A-4147-A177-3AD203B41FA5}">
                      <a16:colId xmlns:a16="http://schemas.microsoft.com/office/drawing/2014/main" val="2521343550"/>
                    </a:ext>
                  </a:extLst>
                </a:gridCol>
                <a:gridCol w="1082884">
                  <a:extLst>
                    <a:ext uri="{9D8B030D-6E8A-4147-A177-3AD203B41FA5}">
                      <a16:colId xmlns:a16="http://schemas.microsoft.com/office/drawing/2014/main" val="2136821640"/>
                    </a:ext>
                  </a:extLst>
                </a:gridCol>
                <a:gridCol w="1428708">
                  <a:extLst>
                    <a:ext uri="{9D8B030D-6E8A-4147-A177-3AD203B41FA5}">
                      <a16:colId xmlns:a16="http://schemas.microsoft.com/office/drawing/2014/main" val="3983524049"/>
                    </a:ext>
                  </a:extLst>
                </a:gridCol>
                <a:gridCol w="449742">
                  <a:extLst>
                    <a:ext uri="{9D8B030D-6E8A-4147-A177-3AD203B41FA5}">
                      <a16:colId xmlns:a16="http://schemas.microsoft.com/office/drawing/2014/main" val="638756523"/>
                    </a:ext>
                  </a:extLst>
                </a:gridCol>
                <a:gridCol w="1048751">
                  <a:extLst>
                    <a:ext uri="{9D8B030D-6E8A-4147-A177-3AD203B41FA5}">
                      <a16:colId xmlns:a16="http://schemas.microsoft.com/office/drawing/2014/main" val="1549410914"/>
                    </a:ext>
                  </a:extLst>
                </a:gridCol>
                <a:gridCol w="1392655">
                  <a:extLst>
                    <a:ext uri="{9D8B030D-6E8A-4147-A177-3AD203B41FA5}">
                      <a16:colId xmlns:a16="http://schemas.microsoft.com/office/drawing/2014/main" val="3081544686"/>
                    </a:ext>
                  </a:extLst>
                </a:gridCol>
              </a:tblGrid>
              <a:tr h="574159"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peti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t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peti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t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effectLst/>
                        </a:rPr>
                        <a:t>genti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l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genti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ll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effectLst/>
                        </a:rPr>
                        <a:t>mal 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in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mal </a:t>
                      </a:r>
                      <a:r>
                        <a:rPr lang="fr-FR" sz="2000" dirty="0" err="1">
                          <a:solidFill>
                            <a:srgbClr val="00B0F0"/>
                          </a:solidFill>
                          <a:effectLst/>
                        </a:rPr>
                        <a:t>ine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3829866"/>
                  </a:ext>
                </a:extLst>
              </a:tr>
              <a:tr h="574159"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gri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s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gri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s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effectLst/>
                        </a:rPr>
                        <a:t>nu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l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nu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ll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effectLst/>
                        </a:rPr>
                        <a:t>mign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n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migno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nn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8210190"/>
                  </a:ext>
                </a:extLst>
              </a:tr>
              <a:tr h="1148316"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épai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s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épai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ss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effectLst/>
                        </a:rPr>
                        <a:t>habitue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l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habitue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ll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>
                          <a:effectLst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effectLst/>
                        </a:rPr>
                        <a:t>ancie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n</a:t>
                      </a:r>
                      <a:endParaRPr lang="fr-FR" sz="20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000" dirty="0">
                          <a:effectLst/>
                        </a:rPr>
                        <a:t>ancie</a:t>
                      </a:r>
                      <a:r>
                        <a:rPr lang="fr-FR" sz="2000" dirty="0">
                          <a:solidFill>
                            <a:srgbClr val="00B0F0"/>
                          </a:solidFill>
                          <a:effectLst/>
                        </a:rPr>
                        <a:t>nn</a:t>
                      </a:r>
                      <a:r>
                        <a:rPr lang="fr-FR" sz="2000" dirty="0">
                          <a:effectLst/>
                        </a:rPr>
                        <a:t>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623289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26A7511-1A76-83EC-1C78-9612D6754044}"/>
              </a:ext>
            </a:extLst>
          </p:cNvPr>
          <p:cNvSpPr/>
          <p:nvPr/>
        </p:nvSpPr>
        <p:spPr>
          <a:xfrm>
            <a:off x="7984671" y="2509283"/>
            <a:ext cx="293915" cy="3808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F26CCD-9608-8126-F172-8B23AE3F77B5}"/>
              </a:ext>
            </a:extLst>
          </p:cNvPr>
          <p:cNvSpPr/>
          <p:nvPr/>
        </p:nvSpPr>
        <p:spPr>
          <a:xfrm>
            <a:off x="8771195" y="2509282"/>
            <a:ext cx="411822" cy="3808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131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08C778-D414-BBFA-C4C0-50EB84EC9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Dessin d’enfant, Dessin au trait&#10;&#10;Description générée automatiquement">
            <a:extLst>
              <a:ext uri="{FF2B5EF4-FFF2-40B4-BE49-F238E27FC236}">
                <a16:creationId xmlns:a16="http://schemas.microsoft.com/office/drawing/2014/main" id="{5F228248-BB0E-DC7D-2A9B-203B9255B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63" y="2198095"/>
            <a:ext cx="2452007" cy="308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79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673B7-77E6-E575-03F0-77C7641C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769" y="1452831"/>
            <a:ext cx="3050462" cy="395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739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F31FB4-2468-3E3C-AEAF-21F28846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F80341-68FF-9364-8673-266B7C5F4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2433"/>
            <a:ext cx="10515600" cy="5374530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La forme des adjectifs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067FA03-4290-011C-84CF-6340C9DC1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967163"/>
              </p:ext>
            </p:extLst>
          </p:nvPr>
        </p:nvGraphicFramePr>
        <p:xfrm>
          <a:off x="838200" y="1538320"/>
          <a:ext cx="10198878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7582">
                  <a:extLst>
                    <a:ext uri="{9D8B030D-6E8A-4147-A177-3AD203B41FA5}">
                      <a16:colId xmlns:a16="http://schemas.microsoft.com/office/drawing/2014/main" val="3074475835"/>
                    </a:ext>
                  </a:extLst>
                </a:gridCol>
                <a:gridCol w="3117273">
                  <a:extLst>
                    <a:ext uri="{9D8B030D-6E8A-4147-A177-3AD203B41FA5}">
                      <a16:colId xmlns:a16="http://schemas.microsoft.com/office/drawing/2014/main" val="18504299"/>
                    </a:ext>
                  </a:extLst>
                </a:gridCol>
                <a:gridCol w="2184023">
                  <a:extLst>
                    <a:ext uri="{9D8B030D-6E8A-4147-A177-3AD203B41FA5}">
                      <a16:colId xmlns:a16="http://schemas.microsoft.com/office/drawing/2014/main" val="234192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n’entends pas de différence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5321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vois une différence à l’écrit : il y a un –</a:t>
                      </a:r>
                      <a:r>
                        <a:rPr lang="fr-FR" sz="2000" i="1" dirty="0"/>
                        <a:t>e </a:t>
                      </a:r>
                      <a:r>
                        <a:rPr lang="fr-FR" sz="2000" i="0" dirty="0"/>
                        <a:t>en plus ou en moins</a:t>
                      </a:r>
                      <a:endParaRPr lang="fr-FR" sz="20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45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 son-consonne en plus ou en moins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douce - doux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patiente – patient</a:t>
                      </a:r>
                      <a:r>
                        <a:rPr lang="fr-FR" sz="2000" dirty="0">
                          <a:effectLst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futée - futé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ravie - ravi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 - fidèle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 - rapide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0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la voyelle est changée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 - beau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mignonne – mignon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8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son-consonne est changé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sportive - sportif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sèche – sec</a:t>
                      </a:r>
                      <a:r>
                        <a:rPr lang="fr-FR" sz="2000" dirty="0">
                          <a:effectLst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L’orthographe est  modifiée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nulle - nul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habituelle – habituel</a:t>
                      </a:r>
                      <a:r>
                        <a:rPr lang="fr-FR" sz="2000" dirty="0">
                          <a:effectLst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415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248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20577-42A5-1CAD-40E7-F18E1AC5F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7B5C09-1FD6-AB53-8CF1-C6442973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chemeClr val="accent2"/>
                </a:solidFill>
              </a:rPr>
              <a:t>				</a:t>
            </a:r>
            <a:r>
              <a:rPr lang="fr-FR" b="1" dirty="0">
                <a:solidFill>
                  <a:schemeClr val="accent2"/>
                </a:solidFill>
              </a:rPr>
              <a:t>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2812269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8A600C-2A3B-3A77-BEF3-CF6447155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20F08F3-D8A9-828A-58B2-14DC9DA169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545214"/>
            <a:ext cx="10522667" cy="4647767"/>
          </a:xfrm>
        </p:spPr>
      </p:pic>
    </p:spTree>
    <p:extLst>
      <p:ext uri="{BB962C8B-B14F-4D97-AF65-F5344CB8AC3E}">
        <p14:creationId xmlns:p14="http://schemas.microsoft.com/office/powerpoint/2010/main" val="2996965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821DBD-563E-0DE5-69DB-2C9DE47F6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FF90AD0-72EA-29B5-388D-201FD784F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7943" y="1267691"/>
            <a:ext cx="10202507" cy="4664003"/>
          </a:xfrm>
        </p:spPr>
      </p:pic>
    </p:spTree>
    <p:extLst>
      <p:ext uri="{BB962C8B-B14F-4D97-AF65-F5344CB8AC3E}">
        <p14:creationId xmlns:p14="http://schemas.microsoft.com/office/powerpoint/2010/main" val="2243262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105F80-68B4-8BC0-9210-6EB2F4F6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BEC53AE-7416-4E64-026A-37E8879542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932708"/>
            <a:ext cx="10361223" cy="3844637"/>
          </a:xfrm>
        </p:spPr>
      </p:pic>
    </p:spTree>
    <p:extLst>
      <p:ext uri="{BB962C8B-B14F-4D97-AF65-F5344CB8AC3E}">
        <p14:creationId xmlns:p14="http://schemas.microsoft.com/office/powerpoint/2010/main" val="24421431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6E7CB3-7A38-78E5-37CE-F0FE789D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6EFBA26-A6A6-CB19-614B-B9A47D6D5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8467" y="2033477"/>
            <a:ext cx="10415333" cy="3421967"/>
          </a:xfrm>
        </p:spPr>
      </p:pic>
    </p:spTree>
    <p:extLst>
      <p:ext uri="{BB962C8B-B14F-4D97-AF65-F5344CB8AC3E}">
        <p14:creationId xmlns:p14="http://schemas.microsoft.com/office/powerpoint/2010/main" val="174726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F31FB4-2468-3E3C-AEAF-21F28846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F80341-68FF-9364-8673-266B7C5F4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2433"/>
            <a:ext cx="10515600" cy="5374530"/>
          </a:xfrm>
        </p:spPr>
        <p:txBody>
          <a:bodyPr/>
          <a:lstStyle/>
          <a:p>
            <a:pPr marL="0" indent="0">
              <a:buNone/>
            </a:pPr>
            <a:r>
              <a:rPr lang="fr-FR" sz="20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Voici des adjectifs qui indiquent la couleur. Recopie-les dans le tableau à la bonne case.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2BEC2A3-72ED-A31C-F505-AD612138C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728075"/>
              </p:ext>
            </p:extLst>
          </p:nvPr>
        </p:nvGraphicFramePr>
        <p:xfrm>
          <a:off x="986970" y="1277001"/>
          <a:ext cx="9481974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0329">
                  <a:extLst>
                    <a:ext uri="{9D8B030D-6E8A-4147-A177-3AD203B41FA5}">
                      <a16:colId xmlns:a16="http://schemas.microsoft.com/office/drawing/2014/main" val="2306134709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3868317806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866235804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394649460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1400944550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27013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blanc</a:t>
                      </a:r>
                    </a:p>
                    <a:p>
                      <a:r>
                        <a:rPr lang="fr-FR" dirty="0"/>
                        <a:t>bleu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brun</a:t>
                      </a:r>
                    </a:p>
                    <a:p>
                      <a:r>
                        <a:rPr lang="fr-FR" dirty="0"/>
                        <a:t>doré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gris</a:t>
                      </a:r>
                    </a:p>
                    <a:p>
                      <a:r>
                        <a:rPr lang="fr-FR" dirty="0"/>
                        <a:t>jaune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noir</a:t>
                      </a:r>
                    </a:p>
                    <a:p>
                      <a:r>
                        <a:rPr lang="fr-FR" dirty="0"/>
                        <a:t>rouge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rouquin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roux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vert</a:t>
                      </a:r>
                    </a:p>
                    <a:p>
                      <a:r>
                        <a:rPr lang="fr-FR" dirty="0"/>
                        <a:t>violet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2883704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0874E001-BC3C-1291-492B-F7A719CCE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145611"/>
              </p:ext>
            </p:extLst>
          </p:nvPr>
        </p:nvGraphicFramePr>
        <p:xfrm>
          <a:off x="838200" y="2134704"/>
          <a:ext cx="10198878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7582">
                  <a:extLst>
                    <a:ext uri="{9D8B030D-6E8A-4147-A177-3AD203B41FA5}">
                      <a16:colId xmlns:a16="http://schemas.microsoft.com/office/drawing/2014/main" val="3074475835"/>
                    </a:ext>
                  </a:extLst>
                </a:gridCol>
                <a:gridCol w="3117273">
                  <a:extLst>
                    <a:ext uri="{9D8B030D-6E8A-4147-A177-3AD203B41FA5}">
                      <a16:colId xmlns:a16="http://schemas.microsoft.com/office/drawing/2014/main" val="18504299"/>
                    </a:ext>
                  </a:extLst>
                </a:gridCol>
                <a:gridCol w="2184023">
                  <a:extLst>
                    <a:ext uri="{9D8B030D-6E8A-4147-A177-3AD203B41FA5}">
                      <a16:colId xmlns:a16="http://schemas.microsoft.com/office/drawing/2014/main" val="234192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n’entends pas de différence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5321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vois une différence à l’écrit : il y a un –</a:t>
                      </a:r>
                      <a:r>
                        <a:rPr lang="fr-FR" sz="2000" i="1" dirty="0"/>
                        <a:t>e </a:t>
                      </a:r>
                      <a:r>
                        <a:rPr lang="fr-FR" sz="2000" i="0" dirty="0"/>
                        <a:t>en plus ou en moins</a:t>
                      </a:r>
                      <a:endParaRPr lang="fr-FR" sz="20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45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 son-consonne en plus ou en moins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0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la voyelle est changée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8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son-consonne est changé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L’orthographe est  modifiée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415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1271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015EE-2184-F6B1-9DB3-F229971B3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EFCD71-B8E8-FED9-A807-8A29812B7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98F82D-2C5A-3C2F-B81B-B6734772F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2433"/>
            <a:ext cx="10515600" cy="5374530"/>
          </a:xfrm>
        </p:spPr>
        <p:txBody>
          <a:bodyPr/>
          <a:lstStyle/>
          <a:p>
            <a:pPr marL="0" indent="0">
              <a:buNone/>
            </a:pPr>
            <a:r>
              <a:rPr lang="fr-FR" sz="20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Voici des adjectifs qui indiquent la couleur. Recopie-les dans le tableau à la bonne case.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3901FB7-8D79-85C3-B429-F100C946C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594963"/>
              </p:ext>
            </p:extLst>
          </p:nvPr>
        </p:nvGraphicFramePr>
        <p:xfrm>
          <a:off x="986970" y="1277001"/>
          <a:ext cx="9481974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0329">
                  <a:extLst>
                    <a:ext uri="{9D8B030D-6E8A-4147-A177-3AD203B41FA5}">
                      <a16:colId xmlns:a16="http://schemas.microsoft.com/office/drawing/2014/main" val="2306134709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3868317806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866235804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394649460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1400944550"/>
                    </a:ext>
                  </a:extLst>
                </a:gridCol>
                <a:gridCol w="1580329">
                  <a:extLst>
                    <a:ext uri="{9D8B030D-6E8A-4147-A177-3AD203B41FA5}">
                      <a16:colId xmlns:a16="http://schemas.microsoft.com/office/drawing/2014/main" val="27013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blanc</a:t>
                      </a:r>
                    </a:p>
                    <a:p>
                      <a:r>
                        <a:rPr lang="fr-FR" dirty="0"/>
                        <a:t>bleu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brun</a:t>
                      </a:r>
                    </a:p>
                    <a:p>
                      <a:r>
                        <a:rPr lang="fr-FR" dirty="0"/>
                        <a:t>doré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gris</a:t>
                      </a:r>
                    </a:p>
                    <a:p>
                      <a:r>
                        <a:rPr lang="fr-FR" dirty="0"/>
                        <a:t>jaune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noir</a:t>
                      </a:r>
                    </a:p>
                    <a:p>
                      <a:r>
                        <a:rPr lang="fr-FR" dirty="0"/>
                        <a:t>rouge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rouquin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roux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vert</a:t>
                      </a:r>
                    </a:p>
                    <a:p>
                      <a:r>
                        <a:rPr lang="fr-FR" dirty="0"/>
                        <a:t>violet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2883704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708EA19-9FCB-79E5-6B27-6C9D12D81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687735"/>
              </p:ext>
            </p:extLst>
          </p:nvPr>
        </p:nvGraphicFramePr>
        <p:xfrm>
          <a:off x="838200" y="2134704"/>
          <a:ext cx="10198878" cy="441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7582">
                  <a:extLst>
                    <a:ext uri="{9D8B030D-6E8A-4147-A177-3AD203B41FA5}">
                      <a16:colId xmlns:a16="http://schemas.microsoft.com/office/drawing/2014/main" val="3074475835"/>
                    </a:ext>
                  </a:extLst>
                </a:gridCol>
                <a:gridCol w="3117273">
                  <a:extLst>
                    <a:ext uri="{9D8B030D-6E8A-4147-A177-3AD203B41FA5}">
                      <a16:colId xmlns:a16="http://schemas.microsoft.com/office/drawing/2014/main" val="18504299"/>
                    </a:ext>
                  </a:extLst>
                </a:gridCol>
                <a:gridCol w="2184023">
                  <a:extLst>
                    <a:ext uri="{9D8B030D-6E8A-4147-A177-3AD203B41FA5}">
                      <a16:colId xmlns:a16="http://schemas.microsoft.com/office/drawing/2014/main" val="234192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j’entends une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n’entends pas de différence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5321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je vois une différence à l’écrit : il y a un –</a:t>
                      </a:r>
                      <a:r>
                        <a:rPr lang="fr-FR" sz="2000" i="1" dirty="0"/>
                        <a:t>e </a:t>
                      </a:r>
                      <a:r>
                        <a:rPr lang="fr-FR" sz="2000" i="0" dirty="0"/>
                        <a:t>en plus ou en moins</a:t>
                      </a:r>
                      <a:endParaRPr lang="fr-FR" sz="20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pas de différence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45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 son-consonne en plus ou en moins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blanc – blanche           violet – violette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 – grise                    roux – rousse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vert– verte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b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bleu – bleue</a:t>
                      </a:r>
                    </a:p>
                    <a:p>
                      <a:r>
                        <a:rPr lang="fr-FR" sz="2000" b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doré – dorée</a:t>
                      </a:r>
                    </a:p>
                    <a:p>
                      <a:r>
                        <a:rPr lang="fr-FR" sz="2000" b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noir – noire </a:t>
                      </a:r>
                    </a:p>
                    <a:p>
                      <a:endParaRPr lang="fr-FR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jaune</a:t>
                      </a:r>
                    </a:p>
                    <a:p>
                      <a:r>
                        <a:rPr lang="fr-FR" sz="2000" dirty="0">
                          <a:solidFill>
                            <a:schemeClr val="accent2"/>
                          </a:solidFill>
                        </a:rPr>
                        <a:t>rouge</a:t>
                      </a: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0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Son-consonne en plus ou en moins et la voyelle est changée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0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brun – brune  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rouquin – rouquine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8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son-consonne est changé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L’orthographe est  modifiée</a:t>
                      </a:r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415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14594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3142</Words>
  <Application>Microsoft Macintosh PowerPoint</Application>
  <PresentationFormat>Grand écran</PresentationFormat>
  <Paragraphs>607</Paragraphs>
  <Slides>38</Slides>
  <Notes>38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Thème Office</vt:lpstr>
      <vt:lpstr>Petite, petit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 </vt:lpstr>
      <vt:lpstr> </vt:lpstr>
      <vt:lpstr>Présentation PowerPoint</vt:lpstr>
      <vt:lpstr>Présentation PowerPoint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17</cp:revision>
  <cp:lastPrinted>2026-02-09T20:30:13Z</cp:lastPrinted>
  <dcterms:created xsi:type="dcterms:W3CDTF">2024-06-17T17:42:33Z</dcterms:created>
  <dcterms:modified xsi:type="dcterms:W3CDTF">2026-02-09T20:30:28Z</dcterms:modified>
</cp:coreProperties>
</file>