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4"/>
  </p:notesMasterIdLst>
  <p:sldIdLst>
    <p:sldId id="256" r:id="rId2"/>
    <p:sldId id="257" r:id="rId3"/>
    <p:sldId id="258" r:id="rId4"/>
    <p:sldId id="259" r:id="rId5"/>
    <p:sldId id="260" r:id="rId6"/>
    <p:sldId id="261" r:id="rId7"/>
    <p:sldId id="262" r:id="rId8"/>
    <p:sldId id="263" r:id="rId9"/>
    <p:sldId id="265" r:id="rId10"/>
    <p:sldId id="264" r:id="rId11"/>
    <p:sldId id="268" r:id="rId12"/>
    <p:sldId id="269" r:id="rId13"/>
    <p:sldId id="266" r:id="rId14"/>
    <p:sldId id="267" r:id="rId15"/>
    <p:sldId id="270" r:id="rId16"/>
    <p:sldId id="271" r:id="rId17"/>
    <p:sldId id="274" r:id="rId18"/>
    <p:sldId id="275" r:id="rId19"/>
    <p:sldId id="276" r:id="rId20"/>
    <p:sldId id="277" r:id="rId21"/>
    <p:sldId id="278" r:id="rId22"/>
    <p:sldId id="279" r:id="rId23"/>
    <p:sldId id="280" r:id="rId24"/>
    <p:sldId id="281" r:id="rId25"/>
    <p:sldId id="282" r:id="rId26"/>
    <p:sldId id="283" r:id="rId27"/>
    <p:sldId id="290" r:id="rId28"/>
    <p:sldId id="285" r:id="rId29"/>
    <p:sldId id="286" r:id="rId30"/>
    <p:sldId id="287" r:id="rId31"/>
    <p:sldId id="288" r:id="rId32"/>
    <p:sldId id="289" r:id="rId3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70"/>
    <p:restoredTop sz="72328"/>
  </p:normalViewPr>
  <p:slideViewPr>
    <p:cSldViewPr snapToGrid="0">
      <p:cViewPr varScale="1">
        <p:scale>
          <a:sx n="62" d="100"/>
          <a:sy n="62" d="100"/>
        </p:scale>
        <p:origin x="1920"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6B4E4E7-5C81-464B-A83D-DB570EB549E0}" type="datetimeFigureOut">
              <a:rPr lang="fr-FR" smtClean="0"/>
              <a:t>23/02/2026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BC195A-D88A-8148-A4CD-F8BD6C0AEF5B}" type="slidenum">
              <a:rPr lang="fr-FR" smtClean="0"/>
              <a:t>‹N°›</a:t>
            </a:fld>
            <a:endParaRPr lang="fr-FR"/>
          </a:p>
        </p:txBody>
      </p:sp>
    </p:spTree>
    <p:extLst>
      <p:ext uri="{BB962C8B-B14F-4D97-AF65-F5344CB8AC3E}">
        <p14:creationId xmlns:p14="http://schemas.microsoft.com/office/powerpoint/2010/main" val="33658917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QUI PARLE ? À QUI ? – </a:t>
            </a:r>
            <a:r>
              <a:rPr lang="fr-FR" sz="1200" i="1" dirty="0">
                <a:solidFill>
                  <a:schemeClr val="tx1"/>
                </a:solidFill>
                <a:effectLst/>
                <a:latin typeface="+mn-lt"/>
                <a:ea typeface="Calibri" panose="020F0502020204030204" pitchFamily="34" charset="0"/>
                <a:cs typeface="Times New Roman" panose="02020603050405020304" pitchFamily="18" charset="0"/>
              </a:rPr>
              <a:t>Les valeurs temporelles des verbes</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Leçon CM2-7 : Que nous apprennent les temps des verbes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Certaines diapositives ont été dupliquées afin de scinder le commentaire du mode présentateur lorsque le propos est long. Cela vous permettra de poursuivre vos explications de manière plus fluide.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84BC195A-D88A-8148-A4CD-F8BD6C0AEF5B}" type="slidenum">
              <a:rPr lang="fr-FR" smtClean="0"/>
              <a:t>1</a:t>
            </a:fld>
            <a:endParaRPr lang="fr-FR"/>
          </a:p>
        </p:txBody>
      </p:sp>
    </p:spTree>
    <p:extLst>
      <p:ext uri="{BB962C8B-B14F-4D97-AF65-F5344CB8AC3E}">
        <p14:creationId xmlns:p14="http://schemas.microsoft.com/office/powerpoint/2010/main" val="39119413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latin typeface="+mn-lt"/>
              </a:rPr>
              <a:t>PHASE 1 – Enrôlement</a:t>
            </a:r>
          </a:p>
          <a:p>
            <a:endParaRPr lang="fr-FR" sz="1200" dirty="0">
              <a:solidFill>
                <a:schemeClr val="tx1"/>
              </a:solidFill>
              <a:latin typeface="+mn-lt"/>
            </a:endParaRPr>
          </a:p>
          <a:p>
            <a:r>
              <a:rPr lang="fr-FR" sz="1200" b="1" dirty="0">
                <a:solidFill>
                  <a:schemeClr val="tx1"/>
                </a:solidFill>
                <a:effectLst/>
                <a:latin typeface="+mn-lt"/>
                <a:ea typeface="Times New Roman" panose="02020603050405020304" pitchFamily="18" charset="0"/>
              </a:rPr>
              <a:t>Demander : </a:t>
            </a:r>
            <a:r>
              <a:rPr lang="fr-FR" sz="1200" dirty="0">
                <a:solidFill>
                  <a:schemeClr val="tx1"/>
                </a:solidFill>
                <a:effectLst/>
                <a:latin typeface="+mn-lt"/>
                <a:ea typeface="Times New Roman" panose="02020603050405020304" pitchFamily="18" charset="0"/>
              </a:rPr>
              <a:t>« Que nous apprend la forme des verbes ? Que nous apprennent les formes </a:t>
            </a:r>
            <a:r>
              <a:rPr lang="fr-FR" sz="1200" i="1" dirty="0">
                <a:solidFill>
                  <a:schemeClr val="tx1"/>
                </a:solidFill>
                <a:effectLst/>
                <a:latin typeface="+mn-lt"/>
                <a:ea typeface="Times New Roman" panose="02020603050405020304" pitchFamily="18" charset="0"/>
              </a:rPr>
              <a:t>chantes / chantais / chanteras</a:t>
            </a:r>
            <a:r>
              <a:rPr lang="fr-FR" sz="1200" dirty="0">
                <a:solidFill>
                  <a:schemeClr val="tx1"/>
                </a:solidFill>
                <a:effectLst/>
                <a:latin typeface="+mn-lt"/>
                <a:ea typeface="Times New Roman" panose="02020603050405020304" pitchFamily="18" charset="0"/>
              </a:rPr>
              <a:t> ? »</a:t>
            </a:r>
            <a:endParaRPr lang="fr-FR" sz="1200" dirty="0">
              <a:solidFill>
                <a:schemeClr val="tx1"/>
              </a:solidFill>
              <a:effectLst/>
              <a:latin typeface="+mn-lt"/>
              <a:ea typeface="Calibri" panose="020F0502020204030204" pitchFamily="34" charset="0"/>
            </a:endParaRPr>
          </a:p>
          <a:p>
            <a:r>
              <a:rPr lang="fr-FR" sz="1200" u="sng" dirty="0">
                <a:solidFill>
                  <a:schemeClr val="tx1"/>
                </a:solidFill>
                <a:effectLst/>
                <a:latin typeface="+mn-lt"/>
                <a:ea typeface="Times New Roman" panose="02020603050405020304" pitchFamily="18" charset="0"/>
              </a:rPr>
              <a:t>Réponse attendue </a:t>
            </a:r>
            <a:r>
              <a:rPr lang="fr-FR" sz="1200" dirty="0">
                <a:solidFill>
                  <a:schemeClr val="tx1"/>
                </a:solidFill>
                <a:effectLst/>
                <a:latin typeface="+mn-lt"/>
                <a:ea typeface="Times New Roman" panose="02020603050405020304" pitchFamily="18" charset="0"/>
              </a:rPr>
              <a:t>:</a:t>
            </a:r>
            <a:endParaRPr lang="fr-FR" sz="1200" dirty="0">
              <a:solidFill>
                <a:schemeClr val="tx1"/>
              </a:solidFill>
              <a:effectLst/>
              <a:latin typeface="+mn-lt"/>
              <a:ea typeface="Calibri" panose="020F0502020204030204" pitchFamily="34" charset="0"/>
            </a:endParaRPr>
          </a:p>
          <a:p>
            <a:r>
              <a:rPr lang="fr-FR" sz="1200" i="1" dirty="0">
                <a:solidFill>
                  <a:schemeClr val="tx1"/>
                </a:solidFill>
                <a:effectLst/>
                <a:latin typeface="+mn-lt"/>
                <a:ea typeface="Times New Roman" panose="02020603050405020304" pitchFamily="18" charset="0"/>
              </a:rPr>
              <a:t>Chantes</a:t>
            </a:r>
            <a:r>
              <a:rPr lang="fr-FR" sz="1200" dirty="0">
                <a:solidFill>
                  <a:schemeClr val="tx1"/>
                </a:solidFill>
                <a:effectLst/>
                <a:latin typeface="+mn-lt"/>
                <a:ea typeface="Times New Roman" panose="02020603050405020304" pitchFamily="18" charset="0"/>
              </a:rPr>
              <a:t> indique que cela se passe au présent.</a:t>
            </a:r>
            <a:endParaRPr lang="fr-FR" sz="1200" dirty="0">
              <a:solidFill>
                <a:schemeClr val="tx1"/>
              </a:solidFill>
              <a:effectLst/>
              <a:latin typeface="+mn-lt"/>
              <a:ea typeface="Calibri" panose="020F0502020204030204" pitchFamily="34" charset="0"/>
            </a:endParaRPr>
          </a:p>
          <a:p>
            <a:r>
              <a:rPr lang="fr-FR" sz="1200" i="1" dirty="0">
                <a:solidFill>
                  <a:schemeClr val="tx1"/>
                </a:solidFill>
                <a:effectLst/>
                <a:latin typeface="+mn-lt"/>
                <a:ea typeface="Times New Roman" panose="02020603050405020304" pitchFamily="18" charset="0"/>
              </a:rPr>
              <a:t>Chantais</a:t>
            </a:r>
            <a:r>
              <a:rPr lang="fr-FR" sz="1200" dirty="0">
                <a:solidFill>
                  <a:schemeClr val="tx1"/>
                </a:solidFill>
                <a:effectLst/>
                <a:latin typeface="+mn-lt"/>
                <a:ea typeface="Times New Roman" panose="02020603050405020304" pitchFamily="18" charset="0"/>
              </a:rPr>
              <a:t> indique que cela se passe au passé.</a:t>
            </a:r>
            <a:endParaRPr lang="fr-FR" sz="1200" dirty="0">
              <a:solidFill>
                <a:schemeClr val="tx1"/>
              </a:solidFill>
              <a:effectLst/>
              <a:latin typeface="+mn-lt"/>
              <a:ea typeface="Calibri" panose="020F0502020204030204" pitchFamily="34" charset="0"/>
            </a:endParaRPr>
          </a:p>
          <a:p>
            <a:r>
              <a:rPr lang="fr-FR" sz="1200" i="1" dirty="0">
                <a:solidFill>
                  <a:schemeClr val="tx1"/>
                </a:solidFill>
                <a:effectLst/>
                <a:latin typeface="+mn-lt"/>
                <a:ea typeface="Times New Roman" panose="02020603050405020304" pitchFamily="18" charset="0"/>
              </a:rPr>
              <a:t>Chanteras</a:t>
            </a:r>
            <a:r>
              <a:rPr lang="fr-FR" sz="1200" dirty="0">
                <a:solidFill>
                  <a:schemeClr val="tx1"/>
                </a:solidFill>
                <a:effectLst/>
                <a:latin typeface="+mn-lt"/>
                <a:ea typeface="Times New Roman" panose="02020603050405020304" pitchFamily="18" charset="0"/>
              </a:rPr>
              <a:t> indique que cela se passe dans l’avenir.</a:t>
            </a:r>
            <a:endParaRPr lang="fr-FR" sz="1200" dirty="0">
              <a:solidFill>
                <a:schemeClr val="tx1"/>
              </a:solidFill>
              <a:effectLst/>
              <a:latin typeface="+mn-lt"/>
              <a:ea typeface="Calibri" panose="020F0502020204030204" pitchFamily="34" charset="0"/>
            </a:endParaRPr>
          </a:p>
          <a:p>
            <a:r>
              <a:rPr lang="fr-FR" sz="1200" dirty="0">
                <a:solidFill>
                  <a:schemeClr val="tx1"/>
                </a:solidFill>
                <a:effectLst/>
                <a:latin typeface="+mn-lt"/>
                <a:ea typeface="Times New Roman" panose="02020603050405020304" pitchFamily="18" charset="0"/>
              </a:rPr>
              <a:t>La forme du verbe nous donne des informations sur le temps.</a:t>
            </a:r>
            <a:endParaRPr lang="fr-FR" sz="1200" dirty="0">
              <a:solidFill>
                <a:schemeClr val="tx1"/>
              </a:solidFill>
              <a:effectLst/>
              <a:latin typeface="+mn-lt"/>
              <a:ea typeface="Calibri" panose="020F0502020204030204" pitchFamily="34" charset="0"/>
            </a:endParaRPr>
          </a:p>
          <a:p>
            <a:r>
              <a:rPr lang="fr-FR" sz="1200" dirty="0">
                <a:solidFill>
                  <a:schemeClr val="tx1"/>
                </a:solidFill>
                <a:effectLst/>
                <a:latin typeface="+mn-lt"/>
                <a:ea typeface="Times New Roman" panose="02020603050405020304" pitchFamily="18" charset="0"/>
              </a:rPr>
              <a:t> </a:t>
            </a:r>
            <a:endParaRPr lang="fr-FR" sz="1200" dirty="0">
              <a:solidFill>
                <a:schemeClr val="tx1"/>
              </a:solidFill>
              <a:effectLst/>
              <a:latin typeface="+mn-lt"/>
              <a:ea typeface="Calibri" panose="020F0502020204030204" pitchFamily="34" charset="0"/>
            </a:endParaRPr>
          </a:p>
          <a:p>
            <a:r>
              <a:rPr lang="fr-FR" sz="1200" b="1" dirty="0">
                <a:solidFill>
                  <a:schemeClr val="tx1"/>
                </a:solidFill>
                <a:effectLst/>
                <a:latin typeface="+mn-lt"/>
                <a:ea typeface="Times New Roman" panose="02020603050405020304" pitchFamily="18" charset="0"/>
              </a:rPr>
              <a:t>Annoncer</a:t>
            </a:r>
            <a:r>
              <a:rPr lang="fr-FR" sz="1200" dirty="0">
                <a:solidFill>
                  <a:schemeClr val="tx1"/>
                </a:solidFill>
                <a:effectLst/>
                <a:latin typeface="+mn-lt"/>
                <a:ea typeface="Times New Roman" panose="02020603050405020304" pitchFamily="18" charset="0"/>
              </a:rPr>
              <a:t> : « Aujourd’hui, on va vérifier ça. »</a:t>
            </a:r>
            <a:endParaRPr lang="fr-FR" sz="1200" dirty="0">
              <a:solidFill>
                <a:schemeClr val="tx1"/>
              </a:solidFill>
              <a:effectLst/>
              <a:latin typeface="+mn-lt"/>
              <a:ea typeface="Calibri" panose="020F0502020204030204" pitchFamily="34" charset="0"/>
            </a:endParaRPr>
          </a:p>
          <a:p>
            <a:endParaRPr lang="fr-FR" dirty="0"/>
          </a:p>
        </p:txBody>
      </p:sp>
      <p:sp>
        <p:nvSpPr>
          <p:cNvPr id="4" name="Espace réservé du numéro de diapositive 3"/>
          <p:cNvSpPr>
            <a:spLocks noGrp="1"/>
          </p:cNvSpPr>
          <p:nvPr>
            <p:ph type="sldNum" sz="quarter" idx="5"/>
          </p:nvPr>
        </p:nvSpPr>
        <p:spPr/>
        <p:txBody>
          <a:bodyPr/>
          <a:lstStyle/>
          <a:p>
            <a:fld id="{84BC195A-D88A-8148-A4CD-F8BD6C0AEF5B}" type="slidenum">
              <a:rPr lang="fr-FR" smtClean="0"/>
              <a:t>2</a:t>
            </a:fld>
            <a:endParaRPr lang="fr-FR"/>
          </a:p>
        </p:txBody>
      </p:sp>
    </p:spTree>
    <p:extLst>
      <p:ext uri="{BB962C8B-B14F-4D97-AF65-F5344CB8AC3E}">
        <p14:creationId xmlns:p14="http://schemas.microsoft.com/office/powerpoint/2010/main" val="5705923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latin typeface="+mn-lt"/>
              </a:rPr>
              <a:t>PHASE 2 – </a:t>
            </a:r>
            <a:r>
              <a:rPr lang="fr-FR" sz="1200" b="1" i="1" dirty="0">
                <a:solidFill>
                  <a:schemeClr val="tx1"/>
                </a:solidFill>
                <a:latin typeface="+mn-lt"/>
              </a:rPr>
              <a:t>Observation et classement </a:t>
            </a:r>
            <a:r>
              <a:rPr lang="fr-FR" sz="1200" b="1" dirty="0">
                <a:solidFill>
                  <a:schemeClr val="tx1"/>
                </a:solidFill>
                <a:latin typeface="+mn-lt"/>
              </a:rPr>
              <a:t>– </a:t>
            </a:r>
            <a:r>
              <a:rPr lang="fr-FR" sz="1200" b="1" dirty="0">
                <a:solidFill>
                  <a:schemeClr val="tx1"/>
                </a:solidFill>
                <a:effectLst/>
                <a:latin typeface="+mn-lt"/>
              </a:rPr>
              <a:t>Identifier l</a:t>
            </a:r>
            <a:r>
              <a:rPr lang="fr-FR" sz="1200" b="1" dirty="0">
                <a:solidFill>
                  <a:schemeClr val="tx1"/>
                </a:solidFill>
                <a:effectLst/>
                <a:latin typeface="+mn-lt"/>
                <a:ea typeface="Times New Roman" panose="02020603050405020304" pitchFamily="18" charset="0"/>
              </a:rPr>
              <a:t>es valeurs temporelles absolues (par rapport au temps de l’énonciation)</a:t>
            </a:r>
            <a:endParaRPr lang="fr-FR" sz="1200" b="1" dirty="0">
              <a:solidFill>
                <a:schemeClr val="tx1"/>
              </a:solidFill>
              <a:effectLst/>
              <a:latin typeface="+mn-lt"/>
              <a:ea typeface="Calibri" panose="020F0502020204030204" pitchFamily="34" charset="0"/>
            </a:endParaRPr>
          </a:p>
          <a:p>
            <a:endParaRPr lang="fr-FR" sz="1200" dirty="0">
              <a:solidFill>
                <a:schemeClr val="tx1"/>
              </a:solidFill>
              <a:latin typeface="+mn-lt"/>
            </a:endParaRPr>
          </a:p>
          <a:p>
            <a:r>
              <a:rPr lang="fr-FR" sz="1200" b="1" dirty="0">
                <a:solidFill>
                  <a:schemeClr val="tx1"/>
                </a:solidFill>
                <a:effectLst/>
                <a:latin typeface="+mn-lt"/>
                <a:ea typeface="Times New Roman" panose="02020603050405020304" pitchFamily="18" charset="0"/>
              </a:rPr>
              <a:t>Demander</a:t>
            </a:r>
            <a:r>
              <a:rPr lang="fr-FR" sz="1200" dirty="0">
                <a:solidFill>
                  <a:schemeClr val="tx1"/>
                </a:solidFill>
                <a:effectLst/>
                <a:latin typeface="+mn-lt"/>
                <a:ea typeface="Times New Roman" panose="02020603050405020304" pitchFamily="18" charset="0"/>
              </a:rPr>
              <a:t> un rappel de texte pour s’assurer de la compréhension.</a:t>
            </a:r>
            <a:endParaRPr lang="fr-FR" sz="1200" dirty="0">
              <a:solidFill>
                <a:schemeClr val="tx1"/>
              </a:solidFill>
              <a:effectLst/>
              <a:latin typeface="+mn-lt"/>
              <a:ea typeface="Calibri" panose="020F0502020204030204" pitchFamily="34" charset="0"/>
            </a:endParaRPr>
          </a:p>
          <a:p>
            <a:r>
              <a:rPr lang="fr-FR" sz="1200" b="1" dirty="0">
                <a:solidFill>
                  <a:schemeClr val="tx1"/>
                </a:solidFill>
                <a:effectLst/>
                <a:latin typeface="+mn-lt"/>
                <a:ea typeface="Times New Roman" panose="02020603050405020304" pitchFamily="18" charset="0"/>
              </a:rPr>
              <a:t> </a:t>
            </a:r>
            <a:endParaRPr lang="fr-FR" sz="1200" dirty="0">
              <a:solidFill>
                <a:schemeClr val="tx1"/>
              </a:solidFill>
              <a:effectLst/>
              <a:latin typeface="+mn-lt"/>
              <a:ea typeface="Calibri" panose="020F0502020204030204" pitchFamily="34" charset="0"/>
            </a:endParaRPr>
          </a:p>
          <a:p>
            <a:r>
              <a:rPr lang="fr-FR" sz="1200" b="1" dirty="0">
                <a:solidFill>
                  <a:schemeClr val="tx1"/>
                </a:solidFill>
                <a:effectLst/>
                <a:latin typeface="+mn-lt"/>
                <a:ea typeface="Times New Roman" panose="02020603050405020304" pitchFamily="18" charset="0"/>
              </a:rPr>
              <a:t>Distribuer</a:t>
            </a:r>
            <a:r>
              <a:rPr lang="fr-FR" sz="1200" dirty="0">
                <a:solidFill>
                  <a:schemeClr val="tx1"/>
                </a:solidFill>
                <a:effectLst/>
                <a:latin typeface="+mn-lt"/>
                <a:ea typeface="Times New Roman" panose="02020603050405020304" pitchFamily="18" charset="0"/>
              </a:rPr>
              <a:t> les phrases du texte (cf. </a:t>
            </a:r>
            <a:r>
              <a:rPr lang="fr-FR" sz="1200" i="1" dirty="0">
                <a:solidFill>
                  <a:schemeClr val="tx1"/>
                </a:solidFill>
                <a:effectLst/>
                <a:latin typeface="+mn-lt"/>
                <a:ea typeface="Times New Roman" panose="02020603050405020304" pitchFamily="18" charset="0"/>
              </a:rPr>
              <a:t>Fiche photocopiable</a:t>
            </a:r>
            <a:r>
              <a:rPr lang="fr-FR" sz="1200" dirty="0">
                <a:solidFill>
                  <a:schemeClr val="tx1"/>
                </a:solidFill>
                <a:effectLst/>
                <a:latin typeface="+mn-lt"/>
                <a:ea typeface="Times New Roman" panose="02020603050405020304" pitchFamily="18" charset="0"/>
              </a:rPr>
              <a:t>) et </a:t>
            </a:r>
            <a:r>
              <a:rPr lang="fr-FR" sz="1200" b="1" dirty="0">
                <a:solidFill>
                  <a:schemeClr val="tx1"/>
                </a:solidFill>
                <a:effectLst/>
                <a:latin typeface="+mn-lt"/>
                <a:ea typeface="Times New Roman" panose="02020603050405020304" pitchFamily="18" charset="0"/>
              </a:rPr>
              <a:t>demander</a:t>
            </a:r>
            <a:r>
              <a:rPr lang="fr-FR" sz="1200" dirty="0">
                <a:solidFill>
                  <a:schemeClr val="tx1"/>
                </a:solidFill>
                <a:effectLst/>
                <a:latin typeface="+mn-lt"/>
                <a:ea typeface="Times New Roman" panose="02020603050405020304" pitchFamily="18" charset="0"/>
              </a:rPr>
              <a:t> : « Comment fait-on pour trouver rapidement le verbe d’une phrase ? »</a:t>
            </a:r>
            <a:endParaRPr lang="fr-FR" sz="1200" dirty="0">
              <a:solidFill>
                <a:schemeClr val="tx1"/>
              </a:solidFill>
              <a:effectLst/>
              <a:latin typeface="+mn-lt"/>
              <a:ea typeface="Calibri" panose="020F0502020204030204" pitchFamily="34" charset="0"/>
            </a:endParaRPr>
          </a:p>
          <a:p>
            <a:r>
              <a:rPr lang="fr-FR" sz="1200" u="sng" dirty="0">
                <a:solidFill>
                  <a:schemeClr val="tx1"/>
                </a:solidFill>
                <a:effectLst/>
                <a:latin typeface="+mn-lt"/>
                <a:ea typeface="Times New Roman" panose="02020603050405020304" pitchFamily="18" charset="0"/>
              </a:rPr>
              <a:t>Réponse attendue </a:t>
            </a:r>
            <a:r>
              <a:rPr lang="fr-FR" sz="1200" dirty="0">
                <a:solidFill>
                  <a:schemeClr val="tx1"/>
                </a:solidFill>
                <a:effectLst/>
                <a:latin typeface="+mn-lt"/>
                <a:ea typeface="Times New Roman" panose="02020603050405020304" pitchFamily="18" charset="0"/>
              </a:rPr>
              <a:t>:</a:t>
            </a:r>
            <a:endParaRPr lang="fr-FR" sz="1200" dirty="0">
              <a:solidFill>
                <a:schemeClr val="tx1"/>
              </a:solidFill>
              <a:effectLst/>
              <a:latin typeface="+mn-lt"/>
              <a:ea typeface="Calibri" panose="020F0502020204030204" pitchFamily="34" charset="0"/>
            </a:endParaRPr>
          </a:p>
          <a:p>
            <a:r>
              <a:rPr lang="fr-FR" sz="1200" dirty="0">
                <a:solidFill>
                  <a:schemeClr val="tx1"/>
                </a:solidFill>
                <a:effectLst/>
                <a:latin typeface="+mn-lt"/>
                <a:ea typeface="Times New Roman" panose="02020603050405020304" pitchFamily="18" charset="0"/>
              </a:rPr>
              <a:t>On cherche les groupes de la phrase. Le verbe est dans le début du groupe du verbe, le groupe qui dit ‘ce qui se passe’.</a:t>
            </a:r>
            <a:endParaRPr lang="fr-FR" sz="1200" dirty="0">
              <a:solidFill>
                <a:schemeClr val="tx1"/>
              </a:solidFill>
              <a:effectLst/>
              <a:latin typeface="+mn-lt"/>
              <a:ea typeface="Calibri" panose="020F0502020204030204" pitchFamily="34" charset="0"/>
            </a:endParaRPr>
          </a:p>
          <a:p>
            <a:r>
              <a:rPr lang="fr-FR" sz="1200" dirty="0">
                <a:solidFill>
                  <a:schemeClr val="tx1"/>
                </a:solidFill>
                <a:effectLst/>
                <a:latin typeface="+mn-lt"/>
                <a:ea typeface="Times New Roman" panose="02020603050405020304" pitchFamily="18" charset="0"/>
              </a:rPr>
              <a:t>[Si cette réponse n’est pas donnée, </a:t>
            </a:r>
            <a:r>
              <a:rPr lang="fr-FR" sz="1200" b="1" dirty="0">
                <a:solidFill>
                  <a:schemeClr val="tx1"/>
                </a:solidFill>
                <a:effectLst/>
                <a:latin typeface="+mn-lt"/>
                <a:ea typeface="Times New Roman" panose="02020603050405020304" pitchFamily="18" charset="0"/>
              </a:rPr>
              <a:t>rappeler</a:t>
            </a:r>
            <a:r>
              <a:rPr lang="fr-FR" sz="1200" dirty="0">
                <a:solidFill>
                  <a:schemeClr val="tx1"/>
                </a:solidFill>
                <a:effectLst/>
                <a:latin typeface="+mn-lt"/>
                <a:ea typeface="Times New Roman" panose="02020603050405020304" pitchFamily="18" charset="0"/>
              </a:rPr>
              <a:t> l’intérêt de cette démarche.]</a:t>
            </a:r>
            <a:endParaRPr lang="fr-FR" sz="1200" dirty="0">
              <a:solidFill>
                <a:schemeClr val="tx1"/>
              </a:solidFill>
              <a:effectLst/>
              <a:latin typeface="+mn-lt"/>
              <a:ea typeface="Calibri" panose="020F0502020204030204" pitchFamily="34" charset="0"/>
            </a:endParaRPr>
          </a:p>
        </p:txBody>
      </p:sp>
      <p:sp>
        <p:nvSpPr>
          <p:cNvPr id="4" name="Espace réservé du numéro de diapositive 3"/>
          <p:cNvSpPr>
            <a:spLocks noGrp="1"/>
          </p:cNvSpPr>
          <p:nvPr>
            <p:ph type="sldNum" sz="quarter" idx="5"/>
          </p:nvPr>
        </p:nvSpPr>
        <p:spPr/>
        <p:txBody>
          <a:bodyPr/>
          <a:lstStyle/>
          <a:p>
            <a:fld id="{84BC195A-D88A-8148-A4CD-F8BD6C0AEF5B}" type="slidenum">
              <a:rPr lang="fr-FR" smtClean="0"/>
              <a:t>3</a:t>
            </a:fld>
            <a:endParaRPr lang="fr-FR"/>
          </a:p>
        </p:txBody>
      </p:sp>
    </p:spTree>
    <p:extLst>
      <p:ext uri="{BB962C8B-B14F-4D97-AF65-F5344CB8AC3E}">
        <p14:creationId xmlns:p14="http://schemas.microsoft.com/office/powerpoint/2010/main" val="17515053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CD7D1E-FB31-074D-9457-76962C50F97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8F25A8C-9054-7006-2BD8-5E4BFC65FB0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9C459B0-DB79-CA26-9F64-D2808AE92C60}"/>
              </a:ext>
            </a:extLst>
          </p:cNvPr>
          <p:cNvSpPr>
            <a:spLocks noGrp="1"/>
          </p:cNvSpPr>
          <p:nvPr>
            <p:ph type="body" idx="1"/>
          </p:nvPr>
        </p:nvSpPr>
        <p:spPr/>
        <p:txBody>
          <a:bodyPr/>
          <a:lstStyle/>
          <a:p>
            <a:r>
              <a:rPr lang="fr-FR" sz="1200" b="1" dirty="0">
                <a:solidFill>
                  <a:srgbClr val="000000"/>
                </a:solidFill>
                <a:effectLst/>
                <a:latin typeface="+mn-lt"/>
                <a:ea typeface="Times New Roman" panose="02020603050405020304" pitchFamily="18" charset="0"/>
              </a:rPr>
              <a:t>Donner la consigne </a:t>
            </a:r>
            <a:r>
              <a:rPr lang="fr-FR" sz="1200" dirty="0">
                <a:solidFill>
                  <a:srgbClr val="000000"/>
                </a:solidFill>
                <a:effectLst/>
                <a:latin typeface="+mn-lt"/>
                <a:ea typeface="Times New Roman" panose="02020603050405020304" pitchFamily="18" charset="0"/>
              </a:rPr>
              <a:t>: « </a:t>
            </a:r>
            <a:r>
              <a:rPr lang="fr-FR" sz="1200" dirty="0">
                <a:solidFill>
                  <a:srgbClr val="4472C4"/>
                </a:solidFill>
                <a:effectLst/>
                <a:latin typeface="+mn-lt"/>
                <a:ea typeface="Times New Roman" panose="02020603050405020304" pitchFamily="18" charset="0"/>
              </a:rPr>
              <a:t>Cherchez les groupes de la phrase dans les phrases suivantes. Je l’ai fait dans les autres phrases. </a:t>
            </a:r>
            <a:r>
              <a:rPr lang="fr-FR" sz="1200" dirty="0">
                <a:solidFill>
                  <a:srgbClr val="000000"/>
                </a:solidFill>
                <a:effectLst/>
                <a:latin typeface="+mn-lt"/>
                <a:ea typeface="Times New Roman" panose="02020603050405020304" pitchFamily="18" charset="0"/>
              </a:rPr>
              <a:t>»</a:t>
            </a:r>
            <a:endParaRPr lang="fr-FR" sz="1200" dirty="0">
              <a:effectLst/>
              <a:latin typeface="+mn-lt"/>
              <a:ea typeface="Calibri" panose="020F0502020204030204" pitchFamily="34" charset="0"/>
            </a:endParaRPr>
          </a:p>
          <a:p>
            <a:r>
              <a:rPr lang="fr-FR" sz="1200" u="sng" dirty="0">
                <a:solidFill>
                  <a:srgbClr val="000000"/>
                </a:solidFill>
                <a:effectLst/>
                <a:latin typeface="+mn-lt"/>
                <a:ea typeface="Times New Roman" panose="02020603050405020304" pitchFamily="18" charset="0"/>
              </a:rPr>
              <a:t>Résultat attendu </a:t>
            </a:r>
            <a:r>
              <a:rPr lang="fr-FR" sz="1200" dirty="0">
                <a:solidFill>
                  <a:srgbClr val="000000"/>
                </a:solidFill>
                <a:effectLst/>
                <a:latin typeface="+mn-lt"/>
                <a:ea typeface="Times New Roman" panose="02020603050405020304" pitchFamily="18" charset="0"/>
              </a:rPr>
              <a:t>:</a:t>
            </a:r>
          </a:p>
          <a:p>
            <a:r>
              <a:rPr lang="fr-FR" sz="1200" dirty="0">
                <a:solidFill>
                  <a:srgbClr val="000000"/>
                </a:solidFill>
                <a:effectLst/>
                <a:latin typeface="+mn-lt"/>
                <a:ea typeface="Calibri" panose="020F0502020204030204" pitchFamily="34" charset="0"/>
              </a:rPr>
              <a:t>[Voir dispositive suivante]</a:t>
            </a:r>
            <a:endParaRPr lang="fr-FR" sz="1200" dirty="0">
              <a:effectLst/>
              <a:latin typeface="+mn-lt"/>
              <a:ea typeface="Calibri" panose="020F0502020204030204" pitchFamily="34" charset="0"/>
            </a:endParaRPr>
          </a:p>
          <a:p>
            <a:endParaRPr lang="fr-FR" dirty="0"/>
          </a:p>
        </p:txBody>
      </p:sp>
      <p:sp>
        <p:nvSpPr>
          <p:cNvPr id="4" name="Espace réservé du numéro de diapositive 3">
            <a:extLst>
              <a:ext uri="{FF2B5EF4-FFF2-40B4-BE49-F238E27FC236}">
                <a16:creationId xmlns:a16="http://schemas.microsoft.com/office/drawing/2014/main" id="{60CDB952-1F2D-3289-4A58-D09F02629F36}"/>
              </a:ext>
            </a:extLst>
          </p:cNvPr>
          <p:cNvSpPr>
            <a:spLocks noGrp="1"/>
          </p:cNvSpPr>
          <p:nvPr>
            <p:ph type="sldNum" sz="quarter" idx="5"/>
          </p:nvPr>
        </p:nvSpPr>
        <p:spPr/>
        <p:txBody>
          <a:bodyPr/>
          <a:lstStyle/>
          <a:p>
            <a:fld id="{84BC195A-D88A-8148-A4CD-F8BD6C0AEF5B}" type="slidenum">
              <a:rPr lang="fr-FR" smtClean="0"/>
              <a:t>4</a:t>
            </a:fld>
            <a:endParaRPr lang="fr-FR"/>
          </a:p>
        </p:txBody>
      </p:sp>
    </p:spTree>
    <p:extLst>
      <p:ext uri="{BB962C8B-B14F-4D97-AF65-F5344CB8AC3E}">
        <p14:creationId xmlns:p14="http://schemas.microsoft.com/office/powerpoint/2010/main" val="7668881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674E1F-572F-E100-13A3-C37D92A4E57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0C1D4FA-B47D-DFFB-AD2A-79FA8A20420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E12DECE-B9F3-EECF-308D-1F7693646C61}"/>
              </a:ext>
            </a:extLst>
          </p:cNvPr>
          <p:cNvSpPr>
            <a:spLocks noGrp="1"/>
          </p:cNvSpPr>
          <p:nvPr>
            <p:ph type="body" idx="1"/>
          </p:nvPr>
        </p:nvSpPr>
        <p:spPr/>
        <p:txBody>
          <a:bodyPr/>
          <a:lstStyle/>
          <a:p>
            <a:r>
              <a:rPr lang="fr-FR" b="1" dirty="0"/>
              <a:t>Donner la consigne </a:t>
            </a:r>
            <a:r>
              <a:rPr lang="fr-FR" dirty="0"/>
              <a:t>: « Avec les autres phrases, il y a déjà les // qui séparent les groupes. Soulignez en vert les groupes sujets, en rouge les groupes du verbe, en jaune les groupes compléments de phrase. »</a:t>
            </a:r>
          </a:p>
        </p:txBody>
      </p:sp>
      <p:sp>
        <p:nvSpPr>
          <p:cNvPr id="4" name="Espace réservé du numéro de diapositive 3">
            <a:extLst>
              <a:ext uri="{FF2B5EF4-FFF2-40B4-BE49-F238E27FC236}">
                <a16:creationId xmlns:a16="http://schemas.microsoft.com/office/drawing/2014/main" id="{85B460C6-AE1F-6C1A-69D2-E8F0AD38961C}"/>
              </a:ext>
            </a:extLst>
          </p:cNvPr>
          <p:cNvSpPr>
            <a:spLocks noGrp="1"/>
          </p:cNvSpPr>
          <p:nvPr>
            <p:ph type="sldNum" sz="quarter" idx="5"/>
          </p:nvPr>
        </p:nvSpPr>
        <p:spPr/>
        <p:txBody>
          <a:bodyPr/>
          <a:lstStyle/>
          <a:p>
            <a:fld id="{84BC195A-D88A-8148-A4CD-F8BD6C0AEF5B}" type="slidenum">
              <a:rPr lang="fr-FR" smtClean="0"/>
              <a:t>5</a:t>
            </a:fld>
            <a:endParaRPr lang="fr-FR"/>
          </a:p>
        </p:txBody>
      </p:sp>
    </p:spTree>
    <p:extLst>
      <p:ext uri="{BB962C8B-B14F-4D97-AF65-F5344CB8AC3E}">
        <p14:creationId xmlns:p14="http://schemas.microsoft.com/office/powerpoint/2010/main" val="8376285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18FC74-E1B4-21B9-7636-7DC66B665D2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73EABED-389E-1EB1-67FD-4DBB68010CA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7F9C66C-A6B2-EF1B-3F2B-A74629F9CC7A}"/>
              </a:ext>
            </a:extLst>
          </p:cNvPr>
          <p:cNvSpPr>
            <a:spLocks noGrp="1"/>
          </p:cNvSpPr>
          <p:nvPr>
            <p:ph type="body" idx="1"/>
          </p:nvPr>
        </p:nvSpPr>
        <p:spPr/>
        <p:txBody>
          <a:bodyPr/>
          <a:lstStyle/>
          <a:p>
            <a:r>
              <a:rPr lang="fr-FR" b="1" dirty="0"/>
              <a:t>Donner la consigne </a:t>
            </a:r>
            <a:r>
              <a:rPr lang="fr-FR" dirty="0"/>
              <a:t>: « Entourez les verbes. »</a:t>
            </a:r>
          </a:p>
          <a:p>
            <a:r>
              <a:rPr lang="fr-FR" u="sng" dirty="0"/>
              <a:t>Réponse attendue </a:t>
            </a:r>
            <a:r>
              <a:rPr lang="fr-FR" dirty="0"/>
              <a:t>:</a:t>
            </a:r>
          </a:p>
          <a:p>
            <a:r>
              <a:rPr lang="fr-FR" dirty="0"/>
              <a:t>[Voir diapositive suivante]</a:t>
            </a:r>
          </a:p>
        </p:txBody>
      </p:sp>
      <p:sp>
        <p:nvSpPr>
          <p:cNvPr id="4" name="Espace réservé du numéro de diapositive 3">
            <a:extLst>
              <a:ext uri="{FF2B5EF4-FFF2-40B4-BE49-F238E27FC236}">
                <a16:creationId xmlns:a16="http://schemas.microsoft.com/office/drawing/2014/main" id="{7EAE9233-868E-04F0-A631-1B946BC48D83}"/>
              </a:ext>
            </a:extLst>
          </p:cNvPr>
          <p:cNvSpPr>
            <a:spLocks noGrp="1"/>
          </p:cNvSpPr>
          <p:nvPr>
            <p:ph type="sldNum" sz="quarter" idx="5"/>
          </p:nvPr>
        </p:nvSpPr>
        <p:spPr/>
        <p:txBody>
          <a:bodyPr/>
          <a:lstStyle/>
          <a:p>
            <a:fld id="{84BC195A-D88A-8148-A4CD-F8BD6C0AEF5B}" type="slidenum">
              <a:rPr lang="fr-FR" smtClean="0"/>
              <a:t>6</a:t>
            </a:fld>
            <a:endParaRPr lang="fr-FR"/>
          </a:p>
        </p:txBody>
      </p:sp>
    </p:spTree>
    <p:extLst>
      <p:ext uri="{BB962C8B-B14F-4D97-AF65-F5344CB8AC3E}">
        <p14:creationId xmlns:p14="http://schemas.microsoft.com/office/powerpoint/2010/main" val="24956516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ACE234-5AA8-ECB7-351E-0699AE917A7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3B9F4F6-8C41-99D6-F40B-0F3849BAB5C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D85B50E-C11D-07F6-9A01-49279670C584}"/>
              </a:ext>
            </a:extLst>
          </p:cNvPr>
          <p:cNvSpPr>
            <a:spLocks noGrp="1"/>
          </p:cNvSpPr>
          <p:nvPr>
            <p:ph type="body" idx="1"/>
          </p:nvPr>
        </p:nvSpPr>
        <p:spPr/>
        <p:txBody>
          <a:bodyPr/>
          <a:lstStyle/>
          <a:p>
            <a:r>
              <a:rPr lang="fr-FR" b="1" dirty="0"/>
              <a:t>Donner la consigne </a:t>
            </a:r>
            <a:r>
              <a:rPr lang="fr-FR" dirty="0"/>
              <a:t>: « Classez les verbes dans l’ordre chronologique de ce qui se passe.»</a:t>
            </a:r>
          </a:p>
          <a:p>
            <a:r>
              <a:rPr lang="fr-FR" u="sng" dirty="0"/>
              <a:t>Réponse attendue </a:t>
            </a:r>
            <a:r>
              <a:rPr lang="fr-FR" dirty="0"/>
              <a:t>:</a:t>
            </a:r>
          </a:p>
          <a:p>
            <a:r>
              <a:rPr lang="fr-FR" dirty="0"/>
              <a:t>[Voir diapositive suivante]</a:t>
            </a:r>
          </a:p>
        </p:txBody>
      </p:sp>
      <p:sp>
        <p:nvSpPr>
          <p:cNvPr id="4" name="Espace réservé du numéro de diapositive 3">
            <a:extLst>
              <a:ext uri="{FF2B5EF4-FFF2-40B4-BE49-F238E27FC236}">
                <a16:creationId xmlns:a16="http://schemas.microsoft.com/office/drawing/2014/main" id="{DAF72260-CBDE-2DA4-6400-06591A1E2E49}"/>
              </a:ext>
            </a:extLst>
          </p:cNvPr>
          <p:cNvSpPr>
            <a:spLocks noGrp="1"/>
          </p:cNvSpPr>
          <p:nvPr>
            <p:ph type="sldNum" sz="quarter" idx="5"/>
          </p:nvPr>
        </p:nvSpPr>
        <p:spPr/>
        <p:txBody>
          <a:bodyPr/>
          <a:lstStyle/>
          <a:p>
            <a:fld id="{84BC195A-D88A-8148-A4CD-F8BD6C0AEF5B}" type="slidenum">
              <a:rPr lang="fr-FR" smtClean="0"/>
              <a:t>7</a:t>
            </a:fld>
            <a:endParaRPr lang="fr-FR"/>
          </a:p>
        </p:txBody>
      </p:sp>
    </p:spTree>
    <p:extLst>
      <p:ext uri="{BB962C8B-B14F-4D97-AF65-F5344CB8AC3E}">
        <p14:creationId xmlns:p14="http://schemas.microsoft.com/office/powerpoint/2010/main" val="28495590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84BC195A-D88A-8148-A4CD-F8BD6C0AEF5B}" type="slidenum">
              <a:rPr lang="fr-FR" smtClean="0"/>
              <a:t>8</a:t>
            </a:fld>
            <a:endParaRPr lang="fr-FR"/>
          </a:p>
        </p:txBody>
      </p:sp>
    </p:spTree>
    <p:extLst>
      <p:ext uri="{BB962C8B-B14F-4D97-AF65-F5344CB8AC3E}">
        <p14:creationId xmlns:p14="http://schemas.microsoft.com/office/powerpoint/2010/main" val="8471117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Times New Roman" panose="02020603050405020304" pitchFamily="18" charset="0"/>
              </a:rPr>
              <a:t>Demander</a:t>
            </a:r>
            <a:r>
              <a:rPr lang="fr-FR" sz="1200" dirty="0">
                <a:solidFill>
                  <a:schemeClr val="tx1"/>
                </a:solidFill>
                <a:effectLst/>
                <a:latin typeface="+mn-lt"/>
                <a:ea typeface="Times New Roman" panose="02020603050405020304" pitchFamily="18" charset="0"/>
              </a:rPr>
              <a:t> : « Quand est-ce que ça se passe, cet entrainement ?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rPr>
              <a:t>=&gt; </a:t>
            </a:r>
            <a:r>
              <a:rPr lang="fr-FR" sz="1200" u="sng" dirty="0">
                <a:solidFill>
                  <a:schemeClr val="tx1"/>
                </a:solidFill>
                <a:effectLst/>
                <a:latin typeface="+mn-lt"/>
                <a:ea typeface="Calibri" panose="020F0502020204030204" pitchFamily="34" charset="0"/>
              </a:rPr>
              <a:t>Réponse possible A :</a:t>
            </a:r>
            <a:endParaRPr lang="fr-FR" sz="1200" dirty="0">
              <a:solidFill>
                <a:schemeClr val="tx1"/>
              </a:solidFill>
              <a:effectLst/>
              <a:latin typeface="+mn-lt"/>
              <a:ea typeface="Calibri" panose="020F0502020204030204" pitchFamily="34" charset="0"/>
            </a:endParaRPr>
          </a:p>
          <a:p>
            <a:r>
              <a:rPr lang="fr-FR" sz="1200" dirty="0">
                <a:solidFill>
                  <a:schemeClr val="tx1"/>
                </a:solidFill>
                <a:latin typeface="+mn-lt"/>
              </a:rPr>
              <a:t>Ça se passe maintenant.	</a:t>
            </a:r>
          </a:p>
          <a:p>
            <a:r>
              <a:rPr lang="fr-FR" sz="1200" b="1" dirty="0">
                <a:solidFill>
                  <a:schemeClr val="tx1"/>
                </a:solidFill>
                <a:latin typeface="+mn-lt"/>
              </a:rPr>
              <a:t>Réagir</a:t>
            </a:r>
            <a:r>
              <a:rPr lang="fr-FR" sz="1200" dirty="0">
                <a:solidFill>
                  <a:schemeClr val="tx1"/>
                </a:solidFill>
                <a:latin typeface="+mn-lt"/>
              </a:rPr>
              <a:t> : « Ah bon ? Nous sommes à Saint-Malo et les enfants se battent maintenant ? »</a:t>
            </a:r>
          </a:p>
          <a:p>
            <a:pPr marL="171450" indent="-171450">
              <a:buFont typeface="Symbol" pitchFamily="2" charset="2"/>
              <a:buChar char="Þ"/>
            </a:pPr>
            <a:r>
              <a:rPr lang="fr-FR" sz="1200" u="sng" dirty="0">
                <a:solidFill>
                  <a:schemeClr val="tx1"/>
                </a:solidFill>
                <a:latin typeface="+mn-lt"/>
              </a:rPr>
              <a:t>Réponse possible B :</a:t>
            </a:r>
          </a:p>
          <a:p>
            <a:pPr marL="0" indent="0">
              <a:buFontTx/>
              <a:buNone/>
            </a:pPr>
            <a:r>
              <a:rPr lang="fr-FR" sz="1200" dirty="0">
                <a:solidFill>
                  <a:schemeClr val="tx1"/>
                </a:solidFill>
                <a:latin typeface="+mn-lt"/>
              </a:rPr>
              <a:t>C’est quand il était enfant, pas encore mousse.	</a:t>
            </a:r>
          </a:p>
          <a:p>
            <a:pPr marL="0" indent="0">
              <a:buFontTx/>
              <a:buNone/>
            </a:pPr>
            <a:r>
              <a:rPr lang="fr-FR" sz="1200" b="1" dirty="0">
                <a:solidFill>
                  <a:schemeClr val="tx1"/>
                </a:solidFill>
                <a:latin typeface="+mn-lt"/>
              </a:rPr>
              <a:t>Demander</a:t>
            </a:r>
            <a:r>
              <a:rPr lang="fr-FR" sz="1200" dirty="0">
                <a:solidFill>
                  <a:schemeClr val="tx1"/>
                </a:solidFill>
                <a:latin typeface="+mn-lt"/>
              </a:rPr>
              <a:t> : « Mais alors, pourquoi c’est au présent ? Que représente ce présent ? »</a:t>
            </a:r>
          </a:p>
          <a:p>
            <a:pPr marL="0" indent="0">
              <a:buFontTx/>
              <a:buNone/>
            </a:pPr>
            <a:r>
              <a:rPr lang="fr-FR" sz="1200" u="sng" dirty="0">
                <a:solidFill>
                  <a:schemeClr val="tx1"/>
                </a:solidFill>
                <a:latin typeface="+mn-lt"/>
              </a:rPr>
              <a:t>Réponse attendue </a:t>
            </a:r>
            <a:r>
              <a:rPr lang="fr-FR" sz="1200" dirty="0">
                <a:solidFill>
                  <a:schemeClr val="tx1"/>
                </a:solidFill>
                <a:latin typeface="+mn-lt"/>
              </a:rPr>
              <a:t>:</a:t>
            </a:r>
          </a:p>
          <a:p>
            <a:pPr marL="0" indent="0">
              <a:buFontTx/>
              <a:buNone/>
            </a:pPr>
            <a:r>
              <a:rPr lang="fr-FR" sz="1200" dirty="0">
                <a:solidFill>
                  <a:schemeClr val="tx1"/>
                </a:solidFill>
                <a:latin typeface="+mn-lt"/>
              </a:rPr>
              <a:t>C’est son présent à lui, quand il était jeune.</a:t>
            </a:r>
          </a:p>
          <a:p>
            <a:pPr marL="0" indent="0">
              <a:buFontTx/>
              <a:buNone/>
            </a:pPr>
            <a:endParaRPr lang="fr-FR" sz="1200" dirty="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latin typeface="+mn-lt"/>
              </a:rPr>
              <a:t>Expliquer</a:t>
            </a:r>
            <a:r>
              <a:rPr lang="fr-FR" sz="1200" dirty="0">
                <a:solidFill>
                  <a:schemeClr val="tx1"/>
                </a:solidFill>
                <a:latin typeface="+mn-lt"/>
              </a:rPr>
              <a:t> : « </a:t>
            </a:r>
            <a:r>
              <a:rPr lang="fr-FR" sz="1200" dirty="0">
                <a:solidFill>
                  <a:schemeClr val="tx1"/>
                </a:solidFill>
                <a:effectLst/>
                <a:latin typeface="+mn-lt"/>
                <a:ea typeface="Times New Roman" panose="02020603050405020304" pitchFamily="18" charset="0"/>
              </a:rPr>
              <a:t>Ce présent, c’est celui du moment où parle </a:t>
            </a:r>
            <a:r>
              <a:rPr lang="fr-FR" sz="1200" dirty="0" err="1">
                <a:solidFill>
                  <a:schemeClr val="tx1"/>
                </a:solidFill>
                <a:effectLst/>
                <a:latin typeface="+mn-lt"/>
                <a:ea typeface="Times New Roman" panose="02020603050405020304" pitchFamily="18" charset="0"/>
              </a:rPr>
              <a:t>Quiquenmousse</a:t>
            </a:r>
            <a:r>
              <a:rPr lang="fr-FR" sz="1200" dirty="0">
                <a:solidFill>
                  <a:schemeClr val="tx1"/>
                </a:solidFill>
                <a:effectLst/>
                <a:latin typeface="+mn-lt"/>
                <a:ea typeface="Times New Roman" panose="02020603050405020304" pitchFamily="18" charset="0"/>
              </a:rPr>
              <a:t>. C’est par rapport à ce temps qu’on peut situer l’avant et l’après. Ce n’est pas le nôtre, ce n’est pas celui du lecteur, ce n'est pas le nôtre. »</a:t>
            </a:r>
            <a:endParaRPr lang="fr-FR" sz="1200" dirty="0">
              <a:solidFill>
                <a:schemeClr val="tx1"/>
              </a:solidFill>
              <a:effectLst/>
              <a:latin typeface="+mn-lt"/>
              <a:ea typeface="Calibri" panose="020F0502020204030204" pitchFamily="34" charset="0"/>
            </a:endParaRPr>
          </a:p>
          <a:p>
            <a:pPr marL="0" indent="0">
              <a:buFontTx/>
              <a:buNone/>
            </a:pPr>
            <a:endParaRPr lang="fr-FR" dirty="0"/>
          </a:p>
        </p:txBody>
      </p:sp>
      <p:sp>
        <p:nvSpPr>
          <p:cNvPr id="4" name="Espace réservé du numéro de diapositive 3"/>
          <p:cNvSpPr>
            <a:spLocks noGrp="1"/>
          </p:cNvSpPr>
          <p:nvPr>
            <p:ph type="sldNum" sz="quarter" idx="5"/>
          </p:nvPr>
        </p:nvSpPr>
        <p:spPr/>
        <p:txBody>
          <a:bodyPr/>
          <a:lstStyle/>
          <a:p>
            <a:fld id="{84BC195A-D88A-8148-A4CD-F8BD6C0AEF5B}" type="slidenum">
              <a:rPr lang="fr-FR" smtClean="0"/>
              <a:t>9</a:t>
            </a:fld>
            <a:endParaRPr lang="fr-FR"/>
          </a:p>
        </p:txBody>
      </p:sp>
    </p:spTree>
    <p:extLst>
      <p:ext uri="{BB962C8B-B14F-4D97-AF65-F5344CB8AC3E}">
        <p14:creationId xmlns:p14="http://schemas.microsoft.com/office/powerpoint/2010/main" val="20923030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D7B5DB-4E0D-FC95-873F-E6F3EB2B5AC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12B144C-B4D2-0CC7-1046-0436A35A138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9952683-D410-9A0F-9878-105DA8509A2E}"/>
              </a:ext>
            </a:extLst>
          </p:cNvPr>
          <p:cNvSpPr>
            <a:spLocks noGrp="1"/>
          </p:cNvSpPr>
          <p:nvPr>
            <p:ph type="body" idx="1"/>
          </p:nvPr>
        </p:nvSpPr>
        <p:spPr/>
        <p:txBody>
          <a:bodyPr/>
          <a:lstStyle/>
          <a:p>
            <a:r>
              <a:rPr lang="fr-FR" b="1" dirty="0">
                <a:solidFill>
                  <a:schemeClr val="tx1"/>
                </a:solidFill>
              </a:rPr>
              <a:t>Commenter</a:t>
            </a:r>
            <a:r>
              <a:rPr lang="fr-FR" dirty="0">
                <a:solidFill>
                  <a:schemeClr val="tx1"/>
                </a:solidFill>
              </a:rPr>
              <a:t> : « Le petit bonhomme en haut représente celui qui parle et le triangle le moment où il parle. Ce qu’il dit se passe en même temps qu'il parle, s’est déjà passé avant qu’il parle ou se passera après. »</a:t>
            </a:r>
          </a:p>
        </p:txBody>
      </p:sp>
      <p:sp>
        <p:nvSpPr>
          <p:cNvPr id="4" name="Espace réservé du numéro de diapositive 3">
            <a:extLst>
              <a:ext uri="{FF2B5EF4-FFF2-40B4-BE49-F238E27FC236}">
                <a16:creationId xmlns:a16="http://schemas.microsoft.com/office/drawing/2014/main" id="{DF088F9A-D857-D7B8-EC57-F21554774756}"/>
              </a:ext>
            </a:extLst>
          </p:cNvPr>
          <p:cNvSpPr>
            <a:spLocks noGrp="1"/>
          </p:cNvSpPr>
          <p:nvPr>
            <p:ph type="sldNum" sz="quarter" idx="5"/>
          </p:nvPr>
        </p:nvSpPr>
        <p:spPr/>
        <p:txBody>
          <a:bodyPr/>
          <a:lstStyle/>
          <a:p>
            <a:fld id="{84BC195A-D88A-8148-A4CD-F8BD6C0AEF5B}" type="slidenum">
              <a:rPr lang="fr-FR" smtClean="0"/>
              <a:t>10</a:t>
            </a:fld>
            <a:endParaRPr lang="fr-FR"/>
          </a:p>
        </p:txBody>
      </p:sp>
    </p:spTree>
    <p:extLst>
      <p:ext uri="{BB962C8B-B14F-4D97-AF65-F5344CB8AC3E}">
        <p14:creationId xmlns:p14="http://schemas.microsoft.com/office/powerpoint/2010/main" val="27244933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latin typeface="+mn-lt"/>
              </a:rPr>
              <a:t>PHASE 3 – </a:t>
            </a:r>
            <a:r>
              <a:rPr lang="fr-FR" sz="1200" b="1" i="1" dirty="0">
                <a:solidFill>
                  <a:schemeClr val="tx1"/>
                </a:solidFill>
                <a:latin typeface="+mn-lt"/>
              </a:rPr>
              <a:t>Observation et classement </a:t>
            </a:r>
            <a:r>
              <a:rPr lang="fr-FR" sz="1200" b="1" dirty="0">
                <a:solidFill>
                  <a:schemeClr val="tx1"/>
                </a:solidFill>
                <a:latin typeface="+mn-lt"/>
              </a:rPr>
              <a:t>– Identifier les valeurs temporelles relatives</a:t>
            </a:r>
          </a:p>
          <a:p>
            <a:endParaRPr lang="fr-FR" sz="1200" b="1" dirty="0">
              <a:solidFill>
                <a:schemeClr val="tx1"/>
              </a:solidFill>
              <a:latin typeface="+mn-lt"/>
            </a:endParaRPr>
          </a:p>
          <a:p>
            <a:r>
              <a:rPr lang="fr-FR" sz="1200" b="1" dirty="0">
                <a:solidFill>
                  <a:schemeClr val="tx1"/>
                </a:solidFill>
                <a:latin typeface="+mn-lt"/>
              </a:rPr>
              <a:t>Donner la consigne </a:t>
            </a:r>
            <a:r>
              <a:rPr lang="fr-FR" sz="1200" b="0" dirty="0">
                <a:solidFill>
                  <a:schemeClr val="tx1"/>
                </a:solidFill>
                <a:latin typeface="+mn-lt"/>
              </a:rPr>
              <a:t>: « Lisez le texte complet. »</a:t>
            </a:r>
          </a:p>
          <a:p>
            <a:r>
              <a:rPr lang="fr-FR" sz="1200" b="1" dirty="0">
                <a:solidFill>
                  <a:schemeClr val="tx1"/>
                </a:solidFill>
                <a:effectLst/>
                <a:latin typeface="+mn-lt"/>
                <a:ea typeface="Times New Roman" panose="02020603050405020304" pitchFamily="18" charset="0"/>
              </a:rPr>
              <a:t>Distribuer</a:t>
            </a:r>
            <a:r>
              <a:rPr lang="fr-FR" sz="1200" dirty="0">
                <a:solidFill>
                  <a:schemeClr val="tx1"/>
                </a:solidFill>
                <a:effectLst/>
                <a:latin typeface="+mn-lt"/>
                <a:ea typeface="Times New Roman" panose="02020603050405020304" pitchFamily="18" charset="0"/>
              </a:rPr>
              <a:t> le texte (cf. </a:t>
            </a:r>
            <a:r>
              <a:rPr lang="fr-FR" sz="1200" i="1" dirty="0">
                <a:solidFill>
                  <a:schemeClr val="tx1"/>
                </a:solidFill>
                <a:effectLst/>
                <a:latin typeface="+mn-lt"/>
                <a:ea typeface="Times New Roman" panose="02020603050405020304" pitchFamily="18" charset="0"/>
              </a:rPr>
              <a:t>Fiche photocopiable</a:t>
            </a:r>
            <a:r>
              <a:rPr lang="fr-FR" sz="1200" dirty="0">
                <a:solidFill>
                  <a:schemeClr val="tx1"/>
                </a:solidFill>
                <a:effectLst/>
                <a:latin typeface="+mn-lt"/>
                <a:ea typeface="Times New Roman" panose="02020603050405020304" pitchFamily="18" charset="0"/>
              </a:rPr>
              <a:t>) et </a:t>
            </a:r>
            <a:r>
              <a:rPr lang="fr-FR" sz="1200" b="1" dirty="0">
                <a:solidFill>
                  <a:schemeClr val="tx1"/>
                </a:solidFill>
                <a:effectLst/>
                <a:latin typeface="+mn-lt"/>
                <a:ea typeface="Times New Roman" panose="02020603050405020304" pitchFamily="18" charset="0"/>
              </a:rPr>
              <a:t>expliquer</a:t>
            </a:r>
            <a:r>
              <a:rPr lang="fr-FR" sz="1200" dirty="0">
                <a:solidFill>
                  <a:schemeClr val="tx1"/>
                </a:solidFill>
                <a:effectLst/>
                <a:latin typeface="+mn-lt"/>
                <a:ea typeface="Times New Roman" panose="02020603050405020304" pitchFamily="18" charset="0"/>
              </a:rPr>
              <a:t> : « J’ai souligné les verbes dans la nouvelle partie du texte.</a:t>
            </a:r>
            <a:r>
              <a:rPr lang="fr-FR" sz="1200" strike="sngStrike" dirty="0">
                <a:solidFill>
                  <a:schemeClr val="tx1"/>
                </a:solidFill>
                <a:effectLst/>
                <a:latin typeface="+mn-lt"/>
                <a:ea typeface="Times New Roman" panose="02020603050405020304" pitchFamily="18" charset="0"/>
              </a:rPr>
              <a:t> </a:t>
            </a:r>
            <a:r>
              <a:rPr lang="fr-FR" sz="1200" dirty="0">
                <a:solidFill>
                  <a:schemeClr val="tx1"/>
                </a:solidFill>
                <a:effectLst/>
                <a:latin typeface="+mn-lt"/>
                <a:ea typeface="Times New Roman" panose="02020603050405020304" pitchFamily="18" charset="0"/>
              </a:rPr>
              <a:t>»</a:t>
            </a:r>
            <a:r>
              <a:rPr lang="fr-FR" sz="1200" dirty="0">
                <a:solidFill>
                  <a:schemeClr val="tx1"/>
                </a:solidFill>
                <a:effectLst/>
                <a:latin typeface="+mn-lt"/>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rPr>
              <a:t>Donner la consigne </a:t>
            </a:r>
            <a:r>
              <a:rPr lang="fr-FR" sz="1200" dirty="0">
                <a:solidFill>
                  <a:schemeClr val="tx1"/>
                </a:solidFill>
                <a:effectLst/>
                <a:latin typeface="+mn-lt"/>
              </a:rPr>
              <a:t>: </a:t>
            </a:r>
            <a:r>
              <a:rPr lang="fr-FR" sz="1200" dirty="0">
                <a:solidFill>
                  <a:schemeClr val="tx1"/>
                </a:solidFill>
                <a:effectLst/>
                <a:latin typeface="+mn-lt"/>
                <a:ea typeface="Times New Roman" panose="02020603050405020304" pitchFamily="18" charset="0"/>
              </a:rPr>
              <a:t>« Rangez les verbes dans l’ordre chronologique de ce qui se passe. Cherchez où on va les placer dans le tableau. »</a:t>
            </a:r>
            <a:endParaRPr lang="fr-FR" sz="1200" dirty="0">
              <a:solidFill>
                <a:schemeClr val="tx1"/>
              </a:solidFill>
              <a:effectLst/>
              <a:latin typeface="+mn-lt"/>
              <a:ea typeface="Calibri" panose="020F0502020204030204" pitchFamily="34" charset="0"/>
            </a:endParaRPr>
          </a:p>
          <a:p>
            <a:endParaRPr lang="fr-FR" sz="1200" dirty="0">
              <a:solidFill>
                <a:schemeClr val="tx1"/>
              </a:solidFill>
              <a:effectLst/>
              <a:latin typeface="+mn-lt"/>
            </a:endParaRPr>
          </a:p>
          <a:p>
            <a:r>
              <a:rPr lang="fr-FR" sz="1200" b="0" u="sng" dirty="0">
                <a:solidFill>
                  <a:schemeClr val="tx1"/>
                </a:solidFill>
                <a:effectLst/>
                <a:latin typeface="+mn-lt"/>
              </a:rPr>
              <a:t>Résultat attendu </a:t>
            </a:r>
            <a:r>
              <a:rPr lang="fr-FR" sz="1200" b="0" dirty="0">
                <a:solidFill>
                  <a:schemeClr val="tx1"/>
                </a:solidFill>
                <a:effectLst/>
                <a:latin typeface="+mn-lt"/>
              </a:rPr>
              <a:t>:</a:t>
            </a:r>
          </a:p>
          <a:p>
            <a:r>
              <a:rPr lang="fr-FR" sz="1200" b="0" dirty="0">
                <a:solidFill>
                  <a:schemeClr val="tx1"/>
                </a:solidFill>
                <a:effectLst/>
                <a:latin typeface="+mn-lt"/>
              </a:rPr>
              <a:t>[Voir diapositive suivante]</a:t>
            </a:r>
            <a:endParaRPr lang="fr-FR" sz="1200" b="0" dirty="0">
              <a:solidFill>
                <a:schemeClr val="tx1"/>
              </a:solidFill>
              <a:latin typeface="+mn-lt"/>
            </a:endParaRPr>
          </a:p>
        </p:txBody>
      </p:sp>
      <p:sp>
        <p:nvSpPr>
          <p:cNvPr id="4" name="Espace réservé du numéro de diapositive 3"/>
          <p:cNvSpPr>
            <a:spLocks noGrp="1"/>
          </p:cNvSpPr>
          <p:nvPr>
            <p:ph type="sldNum" sz="quarter" idx="5"/>
          </p:nvPr>
        </p:nvSpPr>
        <p:spPr/>
        <p:txBody>
          <a:bodyPr/>
          <a:lstStyle/>
          <a:p>
            <a:fld id="{84BC195A-D88A-8148-A4CD-F8BD6C0AEF5B}" type="slidenum">
              <a:rPr lang="fr-FR" smtClean="0"/>
              <a:t>11</a:t>
            </a:fld>
            <a:endParaRPr lang="fr-FR"/>
          </a:p>
        </p:txBody>
      </p:sp>
    </p:spTree>
    <p:extLst>
      <p:ext uri="{BB962C8B-B14F-4D97-AF65-F5344CB8AC3E}">
        <p14:creationId xmlns:p14="http://schemas.microsoft.com/office/powerpoint/2010/main" val="30343047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2373AA-DCAA-C2DC-7493-860875BB01C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88EDAA3-5DDA-EE77-ADD8-DDBAE3207EF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DAF625B-1657-5AE1-3952-4BD91B116032}"/>
              </a:ext>
            </a:extLst>
          </p:cNvPr>
          <p:cNvSpPr>
            <a:spLocks noGrp="1"/>
          </p:cNvSpPr>
          <p:nvPr>
            <p:ph type="body" idx="1"/>
          </p:nvPr>
        </p:nvSpPr>
        <p:spPr/>
        <p:txBody>
          <a:bodyPr/>
          <a:lstStyle/>
          <a:p>
            <a:r>
              <a:rPr lang="fr-FR" sz="1200" b="1" dirty="0">
                <a:solidFill>
                  <a:schemeClr val="tx1"/>
                </a:solidFill>
                <a:effectLst/>
                <a:latin typeface="+mn-lt"/>
                <a:ea typeface="Times New Roman" panose="02020603050405020304" pitchFamily="18" charset="0"/>
              </a:rPr>
              <a:t>Demander</a:t>
            </a:r>
            <a:r>
              <a:rPr lang="fr-FR" sz="1200" dirty="0">
                <a:solidFill>
                  <a:schemeClr val="tx1"/>
                </a:solidFill>
                <a:effectLst/>
                <a:latin typeface="+mn-lt"/>
                <a:ea typeface="Times New Roman" panose="02020603050405020304" pitchFamily="18" charset="0"/>
              </a:rPr>
              <a:t> : « Essayons maintenant de ranger dans l’ordre chronologique de ce qui se passe les verbes qui sont dans la colonne PASSÉ. »</a:t>
            </a:r>
            <a:r>
              <a:rPr lang="fr-FR" sz="1200" dirty="0">
                <a:solidFill>
                  <a:schemeClr val="tx1"/>
                </a:solidFill>
                <a:effectLst/>
                <a:latin typeface="+mn-lt"/>
              </a:rPr>
              <a:t> </a:t>
            </a:r>
            <a:endParaRPr lang="fr-FR" sz="1200" dirty="0">
              <a:solidFill>
                <a:schemeClr val="tx1"/>
              </a:solidFill>
              <a:latin typeface="+mn-lt"/>
            </a:endParaRPr>
          </a:p>
        </p:txBody>
      </p:sp>
      <p:sp>
        <p:nvSpPr>
          <p:cNvPr id="4" name="Espace réservé du numéro de diapositive 3">
            <a:extLst>
              <a:ext uri="{FF2B5EF4-FFF2-40B4-BE49-F238E27FC236}">
                <a16:creationId xmlns:a16="http://schemas.microsoft.com/office/drawing/2014/main" id="{2D0BC70C-7310-325B-DF65-184CD1F9FA3F}"/>
              </a:ext>
            </a:extLst>
          </p:cNvPr>
          <p:cNvSpPr>
            <a:spLocks noGrp="1"/>
          </p:cNvSpPr>
          <p:nvPr>
            <p:ph type="sldNum" sz="quarter" idx="5"/>
          </p:nvPr>
        </p:nvSpPr>
        <p:spPr/>
        <p:txBody>
          <a:bodyPr/>
          <a:lstStyle/>
          <a:p>
            <a:fld id="{84BC195A-D88A-8148-A4CD-F8BD6C0AEF5B}" type="slidenum">
              <a:rPr lang="fr-FR" smtClean="0"/>
              <a:t>12</a:t>
            </a:fld>
            <a:endParaRPr lang="fr-FR"/>
          </a:p>
        </p:txBody>
      </p:sp>
    </p:spTree>
    <p:extLst>
      <p:ext uri="{BB962C8B-B14F-4D97-AF65-F5344CB8AC3E}">
        <p14:creationId xmlns:p14="http://schemas.microsoft.com/office/powerpoint/2010/main" val="42372987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effectLst/>
                <a:latin typeface="+mn-lt"/>
                <a:ea typeface="Times New Roman" panose="02020603050405020304" pitchFamily="18" charset="0"/>
              </a:rPr>
              <a:t>Demander</a:t>
            </a:r>
            <a:r>
              <a:rPr lang="fr-FR" sz="1200" dirty="0">
                <a:solidFill>
                  <a:schemeClr val="tx1"/>
                </a:solidFill>
                <a:effectLst/>
                <a:latin typeface="+mn-lt"/>
                <a:ea typeface="Times New Roman" panose="02020603050405020304" pitchFamily="18" charset="0"/>
              </a:rPr>
              <a:t> : « Dans quel ordre est-ce que ça s’est passé, la découverte du bébé ? »</a:t>
            </a:r>
            <a:endParaRPr lang="fr-FR" sz="1200" dirty="0">
              <a:solidFill>
                <a:schemeClr val="tx1"/>
              </a:solidFill>
              <a:effectLst/>
              <a:latin typeface="+mn-lt"/>
              <a:ea typeface="Calibri" panose="020F0502020204030204" pitchFamily="34" charset="0"/>
            </a:endParaRPr>
          </a:p>
          <a:p>
            <a:r>
              <a:rPr lang="fr-FR" sz="1200" u="sng" dirty="0">
                <a:solidFill>
                  <a:schemeClr val="tx1"/>
                </a:solidFill>
                <a:effectLst/>
                <a:latin typeface="+mn-lt"/>
                <a:ea typeface="Times New Roman" panose="02020603050405020304" pitchFamily="18" charset="0"/>
              </a:rPr>
              <a:t>Réponse attendue </a:t>
            </a:r>
            <a:r>
              <a:rPr lang="fr-FR" sz="1200" dirty="0">
                <a:solidFill>
                  <a:schemeClr val="tx1"/>
                </a:solidFill>
                <a:effectLst/>
                <a:latin typeface="+mn-lt"/>
                <a:ea typeface="Times New Roman" panose="02020603050405020304" pitchFamily="18" charset="0"/>
              </a:rPr>
              <a:t>:</a:t>
            </a:r>
            <a:endParaRPr lang="fr-FR" sz="1200" dirty="0">
              <a:solidFill>
                <a:schemeClr val="tx1"/>
              </a:solidFill>
              <a:effectLst/>
              <a:latin typeface="+mn-lt"/>
              <a:ea typeface="Calibri" panose="020F0502020204030204" pitchFamily="34" charset="0"/>
            </a:endParaRPr>
          </a:p>
          <a:p>
            <a:r>
              <a:rPr lang="fr-FR" sz="1200" dirty="0">
                <a:solidFill>
                  <a:schemeClr val="tx1"/>
                </a:solidFill>
                <a:effectLst/>
                <a:latin typeface="+mn-lt"/>
                <a:ea typeface="Times New Roman" panose="02020603050405020304" pitchFamily="18" charset="0"/>
              </a:rPr>
              <a:t>Des pleurs de bébé l’</a:t>
            </a:r>
            <a:r>
              <a:rPr lang="fr-FR" sz="1200" u="sng" dirty="0">
                <a:solidFill>
                  <a:schemeClr val="tx1"/>
                </a:solidFill>
                <a:effectLst/>
                <a:latin typeface="+mn-lt"/>
                <a:ea typeface="Times New Roman" panose="02020603050405020304" pitchFamily="18" charset="0"/>
              </a:rPr>
              <a:t>avaient attirée </a:t>
            </a:r>
            <a:r>
              <a:rPr lang="fr-FR" sz="1200" dirty="0">
                <a:solidFill>
                  <a:schemeClr val="tx1"/>
                </a:solidFill>
                <a:effectLst/>
                <a:latin typeface="+mn-lt"/>
                <a:ea typeface="Times New Roman" panose="02020603050405020304" pitchFamily="18" charset="0"/>
              </a:rPr>
              <a:t>/ Anne </a:t>
            </a:r>
            <a:r>
              <a:rPr lang="fr-FR" sz="1200" u="sng" dirty="0">
                <a:solidFill>
                  <a:schemeClr val="tx1"/>
                </a:solidFill>
                <a:effectLst/>
                <a:latin typeface="+mn-lt"/>
                <a:ea typeface="Times New Roman" panose="02020603050405020304" pitchFamily="18" charset="0"/>
              </a:rPr>
              <a:t>s’était approchée</a:t>
            </a:r>
            <a:r>
              <a:rPr lang="fr-FR" sz="1200" dirty="0">
                <a:solidFill>
                  <a:schemeClr val="tx1"/>
                </a:solidFill>
                <a:effectLst/>
                <a:latin typeface="+mn-lt"/>
                <a:ea typeface="Times New Roman" panose="02020603050405020304" pitchFamily="18" charset="0"/>
              </a:rPr>
              <a:t> / elle l’</a:t>
            </a:r>
            <a:r>
              <a:rPr lang="fr-FR" sz="1200" u="sng" dirty="0">
                <a:solidFill>
                  <a:schemeClr val="tx1"/>
                </a:solidFill>
                <a:effectLst/>
                <a:latin typeface="+mn-lt"/>
                <a:ea typeface="Times New Roman" panose="02020603050405020304" pitchFamily="18" charset="0"/>
              </a:rPr>
              <a:t>a trouvée</a:t>
            </a:r>
            <a:r>
              <a:rPr lang="fr-FR" sz="1200" dirty="0">
                <a:solidFill>
                  <a:schemeClr val="tx1"/>
                </a:solidFill>
                <a:effectLst/>
                <a:latin typeface="+mn-lt"/>
                <a:ea typeface="Times New Roman" panose="02020603050405020304" pitchFamily="18" charset="0"/>
              </a:rPr>
              <a:t>, elle </a:t>
            </a:r>
            <a:r>
              <a:rPr lang="fr-FR" sz="1200" u="sng" dirty="0">
                <a:solidFill>
                  <a:schemeClr val="tx1"/>
                </a:solidFill>
                <a:effectLst/>
                <a:latin typeface="+mn-lt"/>
                <a:ea typeface="Times New Roman" panose="02020603050405020304" pitchFamily="18" charset="0"/>
              </a:rPr>
              <a:t>a vu</a:t>
            </a:r>
            <a:r>
              <a:rPr lang="fr-FR" sz="1200" dirty="0">
                <a:solidFill>
                  <a:schemeClr val="tx1"/>
                </a:solidFill>
                <a:effectLst/>
                <a:latin typeface="+mn-lt"/>
                <a:ea typeface="Times New Roman" panose="02020603050405020304" pitchFamily="18" charset="0"/>
              </a:rPr>
              <a:t> Toinette</a:t>
            </a:r>
            <a:endParaRPr lang="fr-FR" sz="1200" dirty="0">
              <a:solidFill>
                <a:schemeClr val="tx1"/>
              </a:solidFill>
              <a:effectLst/>
              <a:latin typeface="+mn-lt"/>
              <a:ea typeface="Calibri" panose="020F0502020204030204" pitchFamily="34" charset="0"/>
            </a:endParaRPr>
          </a:p>
          <a:p>
            <a:endParaRPr lang="fr-FR" dirty="0"/>
          </a:p>
        </p:txBody>
      </p:sp>
      <p:sp>
        <p:nvSpPr>
          <p:cNvPr id="4" name="Espace réservé du numéro de diapositive 3"/>
          <p:cNvSpPr>
            <a:spLocks noGrp="1"/>
          </p:cNvSpPr>
          <p:nvPr>
            <p:ph type="sldNum" sz="quarter" idx="5"/>
          </p:nvPr>
        </p:nvSpPr>
        <p:spPr/>
        <p:txBody>
          <a:bodyPr/>
          <a:lstStyle/>
          <a:p>
            <a:fld id="{84BC195A-D88A-8148-A4CD-F8BD6C0AEF5B}" type="slidenum">
              <a:rPr lang="fr-FR" smtClean="0"/>
              <a:t>13</a:t>
            </a:fld>
            <a:endParaRPr lang="fr-FR"/>
          </a:p>
        </p:txBody>
      </p:sp>
    </p:spTree>
    <p:extLst>
      <p:ext uri="{BB962C8B-B14F-4D97-AF65-F5344CB8AC3E}">
        <p14:creationId xmlns:p14="http://schemas.microsoft.com/office/powerpoint/2010/main" val="36592802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18120A-0E1B-0FDB-DD0F-06505B5DB29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DA96EEA-3692-DBA5-516B-B3425C9B515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D80FB38-10CB-B5E0-A5BC-47A4E3242A9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Times New Roman" panose="02020603050405020304" pitchFamily="18" charset="0"/>
              </a:rPr>
              <a:t>Expliquer</a:t>
            </a:r>
            <a:r>
              <a:rPr lang="fr-FR" sz="1200" dirty="0">
                <a:solidFill>
                  <a:schemeClr val="tx1"/>
                </a:solidFill>
                <a:effectLst/>
                <a:latin typeface="+mn-lt"/>
                <a:ea typeface="Times New Roman" panose="02020603050405020304" pitchFamily="18" charset="0"/>
              </a:rPr>
              <a:t> : « Les deux phrases ‘des pleurs de bébé l’avaient attirée’ et ‘la vieille Anne s’était approchée’ sont dans le passé des phrases ‘elle l’a trouvée’ et ‘elle a vu Toinette’. Anne a d’abord été attirée puis elle s’est approchée. Alors elle a trouvé le bébé. On peut donc réorganiser la colonne PASSÉ ainsi. »</a:t>
            </a:r>
            <a:r>
              <a:rPr lang="fr-FR" sz="1200" dirty="0">
                <a:solidFill>
                  <a:schemeClr val="tx1"/>
                </a:solidFill>
                <a:effectLst/>
                <a:latin typeface="+mn-lt"/>
              </a:rPr>
              <a:t> </a:t>
            </a:r>
            <a:endParaRPr lang="fr-FR" sz="1200" dirty="0">
              <a:solidFill>
                <a:schemeClr val="tx1"/>
              </a:solidFill>
              <a:latin typeface="+mn-lt"/>
            </a:endParaRPr>
          </a:p>
        </p:txBody>
      </p:sp>
      <p:sp>
        <p:nvSpPr>
          <p:cNvPr id="4" name="Espace réservé du numéro de diapositive 3">
            <a:extLst>
              <a:ext uri="{FF2B5EF4-FFF2-40B4-BE49-F238E27FC236}">
                <a16:creationId xmlns:a16="http://schemas.microsoft.com/office/drawing/2014/main" id="{5252DF53-BDE9-DD8A-7B9C-6F54EB5AFDBE}"/>
              </a:ext>
            </a:extLst>
          </p:cNvPr>
          <p:cNvSpPr>
            <a:spLocks noGrp="1"/>
          </p:cNvSpPr>
          <p:nvPr>
            <p:ph type="sldNum" sz="quarter" idx="5"/>
          </p:nvPr>
        </p:nvSpPr>
        <p:spPr/>
        <p:txBody>
          <a:bodyPr/>
          <a:lstStyle/>
          <a:p>
            <a:fld id="{84BC195A-D88A-8148-A4CD-F8BD6C0AEF5B}" type="slidenum">
              <a:rPr lang="fr-FR" smtClean="0"/>
              <a:t>14</a:t>
            </a:fld>
            <a:endParaRPr lang="fr-FR"/>
          </a:p>
        </p:txBody>
      </p:sp>
    </p:spTree>
    <p:extLst>
      <p:ext uri="{BB962C8B-B14F-4D97-AF65-F5344CB8AC3E}">
        <p14:creationId xmlns:p14="http://schemas.microsoft.com/office/powerpoint/2010/main" val="42103344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Times New Roman" panose="02020603050405020304" pitchFamily="18" charset="0"/>
              </a:rPr>
              <a:t>Demander</a:t>
            </a:r>
            <a:r>
              <a:rPr lang="fr-FR" sz="1200" dirty="0">
                <a:solidFill>
                  <a:schemeClr val="tx1"/>
                </a:solidFill>
                <a:effectLst/>
                <a:latin typeface="+mn-lt"/>
                <a:ea typeface="Times New Roman" panose="02020603050405020304" pitchFamily="18" charset="0"/>
              </a:rPr>
              <a:t> : « Essayons maintenant de ranger dans l’ordre chronologique de ce qui se passe les verbes qui sont dans la colonne APRÈS.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u="sng" dirty="0">
                <a:solidFill>
                  <a:schemeClr val="tx1"/>
                </a:solidFill>
                <a:effectLst/>
                <a:latin typeface="+mn-lt"/>
                <a:ea typeface="Calibri" panose="020F0502020204030204" pitchFamily="34" charset="0"/>
              </a:rPr>
              <a:t>Réponse attendue </a:t>
            </a:r>
            <a:r>
              <a:rPr lang="fr-FR" sz="1200" dirty="0">
                <a:solidFill>
                  <a:schemeClr val="tx1"/>
                </a:solidFill>
                <a:effectLst/>
                <a:latin typeface="+mn-lt"/>
                <a:ea typeface="Calibri" panose="020F050202020403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Times New Roman" panose="02020603050405020304" pitchFamily="18" charset="0"/>
              </a:rPr>
              <a:t>je </a:t>
            </a:r>
            <a:r>
              <a:rPr lang="fr-FR" sz="1200" u="sng" dirty="0">
                <a:solidFill>
                  <a:schemeClr val="tx1"/>
                </a:solidFill>
                <a:effectLst/>
                <a:latin typeface="+mn-lt"/>
                <a:ea typeface="Times New Roman" panose="02020603050405020304" pitchFamily="18" charset="0"/>
              </a:rPr>
              <a:t>me serai battu</a:t>
            </a:r>
            <a:r>
              <a:rPr lang="fr-FR" sz="1200" dirty="0">
                <a:solidFill>
                  <a:schemeClr val="tx1"/>
                </a:solidFill>
                <a:effectLst/>
                <a:latin typeface="+mn-lt"/>
                <a:ea typeface="Times New Roman" panose="02020603050405020304" pitchFamily="18" charset="0"/>
              </a:rPr>
              <a:t> contre les Anglais / je </a:t>
            </a:r>
            <a:r>
              <a:rPr lang="fr-FR" sz="1200" u="sng" dirty="0">
                <a:solidFill>
                  <a:schemeClr val="tx1"/>
                </a:solidFill>
                <a:effectLst/>
                <a:latin typeface="+mn-lt"/>
                <a:ea typeface="Times New Roman" panose="02020603050405020304" pitchFamily="18" charset="0"/>
              </a:rPr>
              <a:t>reviendrai</a:t>
            </a:r>
            <a:r>
              <a:rPr lang="fr-FR" sz="1200" dirty="0">
                <a:solidFill>
                  <a:schemeClr val="tx1"/>
                </a:solidFill>
                <a:effectLst/>
                <a:latin typeface="+mn-lt"/>
                <a:ea typeface="Times New Roman" panose="02020603050405020304" pitchFamily="18" charset="0"/>
              </a:rPr>
              <a:t> à Saint-Malo, j’</a:t>
            </a:r>
            <a:r>
              <a:rPr lang="fr-FR" sz="1200" u="sng" dirty="0">
                <a:solidFill>
                  <a:schemeClr val="tx1"/>
                </a:solidFill>
                <a:effectLst/>
                <a:latin typeface="+mn-lt"/>
                <a:ea typeface="Times New Roman" panose="02020603050405020304" pitchFamily="18" charset="0"/>
              </a:rPr>
              <a:t>épouserai</a:t>
            </a:r>
            <a:r>
              <a:rPr lang="fr-FR" sz="1200" dirty="0">
                <a:solidFill>
                  <a:schemeClr val="tx1"/>
                </a:solidFill>
                <a:effectLst/>
                <a:latin typeface="+mn-lt"/>
                <a:ea typeface="Times New Roman" panose="02020603050405020304" pitchFamily="18" charset="0"/>
              </a:rPr>
              <a:t> Toinette</a:t>
            </a:r>
            <a:endParaRPr lang="fr-FR" sz="1200" dirty="0">
              <a:solidFill>
                <a:schemeClr val="tx1"/>
              </a:solidFill>
              <a:effectLst/>
              <a:latin typeface="+mn-lt"/>
              <a:ea typeface="Calibri" panose="020F0502020204030204" pitchFamily="34" charset="0"/>
            </a:endParaRPr>
          </a:p>
          <a:p>
            <a:endParaRPr lang="fr-FR" dirty="0"/>
          </a:p>
        </p:txBody>
      </p:sp>
      <p:sp>
        <p:nvSpPr>
          <p:cNvPr id="4" name="Espace réservé du numéro de diapositive 3"/>
          <p:cNvSpPr>
            <a:spLocks noGrp="1"/>
          </p:cNvSpPr>
          <p:nvPr>
            <p:ph type="sldNum" sz="quarter" idx="5"/>
          </p:nvPr>
        </p:nvSpPr>
        <p:spPr/>
        <p:txBody>
          <a:bodyPr/>
          <a:lstStyle/>
          <a:p>
            <a:fld id="{84BC195A-D88A-8148-A4CD-F8BD6C0AEF5B}" type="slidenum">
              <a:rPr lang="fr-FR" smtClean="0"/>
              <a:t>15</a:t>
            </a:fld>
            <a:endParaRPr lang="fr-FR"/>
          </a:p>
        </p:txBody>
      </p:sp>
    </p:spTree>
    <p:extLst>
      <p:ext uri="{BB962C8B-B14F-4D97-AF65-F5344CB8AC3E}">
        <p14:creationId xmlns:p14="http://schemas.microsoft.com/office/powerpoint/2010/main" val="6011143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E7E158-07D6-162D-E7DA-40AE8D22130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3EF7EF9-96EF-8F6F-5484-9A8E3BBD3C5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E8C19F7-75C2-B1BE-2D5F-0B7CF8B6D1E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Times New Roman" panose="02020603050405020304" pitchFamily="18" charset="0"/>
              </a:rPr>
              <a:t>Expliquer</a:t>
            </a:r>
            <a:r>
              <a:rPr lang="fr-FR" sz="1200" dirty="0">
                <a:solidFill>
                  <a:schemeClr val="tx1"/>
                </a:solidFill>
                <a:effectLst/>
                <a:latin typeface="+mn-lt"/>
                <a:ea typeface="Times New Roman" panose="02020603050405020304" pitchFamily="18" charset="0"/>
              </a:rPr>
              <a:t> : « La première phrase (‘quand je me serai battu’) est dans le passé des deux dernières phrases. On peut donc réorganiser la colonne AVENIR ainsi. »</a:t>
            </a:r>
            <a:endParaRPr lang="fr-FR" sz="1200" dirty="0">
              <a:solidFill>
                <a:schemeClr val="tx1"/>
              </a:solidFill>
              <a:effectLst/>
              <a:latin typeface="+mn-lt"/>
              <a:ea typeface="Calibri" panose="020F0502020204030204" pitchFamily="34" charset="0"/>
            </a:endParaRPr>
          </a:p>
          <a:p>
            <a:endParaRPr lang="fr-FR" dirty="0"/>
          </a:p>
        </p:txBody>
      </p:sp>
      <p:sp>
        <p:nvSpPr>
          <p:cNvPr id="4" name="Espace réservé du numéro de diapositive 3">
            <a:extLst>
              <a:ext uri="{FF2B5EF4-FFF2-40B4-BE49-F238E27FC236}">
                <a16:creationId xmlns:a16="http://schemas.microsoft.com/office/drawing/2014/main" id="{ED64E75A-F460-4E19-ABD3-C3CF4D70FCEE}"/>
              </a:ext>
            </a:extLst>
          </p:cNvPr>
          <p:cNvSpPr>
            <a:spLocks noGrp="1"/>
          </p:cNvSpPr>
          <p:nvPr>
            <p:ph type="sldNum" sz="quarter" idx="5"/>
          </p:nvPr>
        </p:nvSpPr>
        <p:spPr/>
        <p:txBody>
          <a:bodyPr/>
          <a:lstStyle/>
          <a:p>
            <a:fld id="{84BC195A-D88A-8148-A4CD-F8BD6C0AEF5B}" type="slidenum">
              <a:rPr lang="fr-FR" smtClean="0"/>
              <a:t>16</a:t>
            </a:fld>
            <a:endParaRPr lang="fr-FR"/>
          </a:p>
        </p:txBody>
      </p:sp>
    </p:spTree>
    <p:extLst>
      <p:ext uri="{BB962C8B-B14F-4D97-AF65-F5344CB8AC3E}">
        <p14:creationId xmlns:p14="http://schemas.microsoft.com/office/powerpoint/2010/main" val="17313681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F876CB-2C87-D740-19C4-98E2B40B215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9C07460-BF62-59F4-A830-649FC33A6F8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FD9F471-933A-9C17-6121-79BC7C0A024A}"/>
              </a:ext>
            </a:extLst>
          </p:cNvPr>
          <p:cNvSpPr>
            <a:spLocks noGrp="1"/>
          </p:cNvSpPr>
          <p:nvPr>
            <p:ph type="body" idx="1"/>
          </p:nvPr>
        </p:nvSpPr>
        <p:spPr/>
        <p:txBody>
          <a:bodyPr/>
          <a:lstStyle/>
          <a:p>
            <a:r>
              <a:rPr lang="fr-FR" b="1" dirty="0"/>
              <a:t>Annoncer</a:t>
            </a:r>
            <a:r>
              <a:rPr lang="fr-FR" dirty="0"/>
              <a:t> : « Finalement, ça donne un tableau comme cela. »</a:t>
            </a:r>
          </a:p>
        </p:txBody>
      </p:sp>
      <p:sp>
        <p:nvSpPr>
          <p:cNvPr id="4" name="Espace réservé du numéro de diapositive 3">
            <a:extLst>
              <a:ext uri="{FF2B5EF4-FFF2-40B4-BE49-F238E27FC236}">
                <a16:creationId xmlns:a16="http://schemas.microsoft.com/office/drawing/2014/main" id="{CF7AFC7A-98B7-A098-63A7-76EB846A92ED}"/>
              </a:ext>
            </a:extLst>
          </p:cNvPr>
          <p:cNvSpPr>
            <a:spLocks noGrp="1"/>
          </p:cNvSpPr>
          <p:nvPr>
            <p:ph type="sldNum" sz="quarter" idx="5"/>
          </p:nvPr>
        </p:nvSpPr>
        <p:spPr/>
        <p:txBody>
          <a:bodyPr/>
          <a:lstStyle/>
          <a:p>
            <a:fld id="{84BC195A-D88A-8148-A4CD-F8BD6C0AEF5B}" type="slidenum">
              <a:rPr lang="fr-FR" smtClean="0"/>
              <a:t>17</a:t>
            </a:fld>
            <a:endParaRPr lang="fr-FR"/>
          </a:p>
        </p:txBody>
      </p:sp>
    </p:spTree>
    <p:extLst>
      <p:ext uri="{BB962C8B-B14F-4D97-AF65-F5344CB8AC3E}">
        <p14:creationId xmlns:p14="http://schemas.microsoft.com/office/powerpoint/2010/main" val="38922177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4F88A9-EF4D-93EB-C8DB-B4D0D6A5FAA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F98D538-FE4C-550E-0F57-8BFC0E267BC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24FBA31-6638-5985-EE6F-26806894DEF0}"/>
              </a:ext>
            </a:extLst>
          </p:cNvPr>
          <p:cNvSpPr>
            <a:spLocks noGrp="1"/>
          </p:cNvSpPr>
          <p:nvPr>
            <p:ph type="body" idx="1"/>
          </p:nvPr>
        </p:nvSpPr>
        <p:spPr/>
        <p:txBody>
          <a:bodyPr/>
          <a:lstStyle/>
          <a:p>
            <a:r>
              <a:rPr lang="fr-FR" sz="1200" b="1" dirty="0">
                <a:solidFill>
                  <a:schemeClr val="tx1"/>
                </a:solidFill>
                <a:effectLst/>
                <a:latin typeface="+mn-lt"/>
                <a:ea typeface="Times New Roman" panose="02020603050405020304" pitchFamily="18" charset="0"/>
              </a:rPr>
              <a:t>PHASE 4 – Établir la valeur temporelle des temps sans référence à une chronologie précise</a:t>
            </a:r>
            <a:endParaRPr lang="fr-FR" sz="1200" dirty="0">
              <a:solidFill>
                <a:schemeClr val="tx1"/>
              </a:solidFill>
              <a:effectLst/>
              <a:latin typeface="+mn-lt"/>
              <a:ea typeface="Calibri" panose="020F0502020204030204" pitchFamily="34" charset="0"/>
            </a:endParaRPr>
          </a:p>
          <a:p>
            <a:r>
              <a:rPr lang="fr-FR" sz="1200" dirty="0">
                <a:solidFill>
                  <a:schemeClr val="tx1"/>
                </a:solidFill>
                <a:effectLst/>
                <a:latin typeface="+mn-lt"/>
                <a:ea typeface="Times New Roman" panose="02020603050405020304" pitchFamily="18" charset="0"/>
              </a:rPr>
              <a:t> </a:t>
            </a:r>
            <a:endParaRPr lang="fr-FR" sz="1200" dirty="0">
              <a:solidFill>
                <a:schemeClr val="tx1"/>
              </a:solidFill>
              <a:effectLst/>
              <a:latin typeface="+mn-lt"/>
              <a:ea typeface="Calibri" panose="020F0502020204030204" pitchFamily="34" charset="0"/>
            </a:endParaRPr>
          </a:p>
          <a:p>
            <a:pPr algn="just"/>
            <a:r>
              <a:rPr lang="fr-FR" sz="1200" b="1" dirty="0">
                <a:solidFill>
                  <a:schemeClr val="tx1"/>
                </a:solidFill>
                <a:effectLst/>
                <a:latin typeface="+mn-lt"/>
                <a:ea typeface="Times New Roman" panose="02020603050405020304" pitchFamily="18" charset="0"/>
              </a:rPr>
              <a:t>Annoncer</a:t>
            </a:r>
            <a:r>
              <a:rPr lang="fr-FR" sz="1200" dirty="0">
                <a:solidFill>
                  <a:schemeClr val="tx1"/>
                </a:solidFill>
                <a:effectLst/>
                <a:latin typeface="+mn-lt"/>
                <a:ea typeface="Times New Roman" panose="02020603050405020304" pitchFamily="18" charset="0"/>
              </a:rPr>
              <a:t> : « Si on regroupe tous les verbes dans un seul tableau, ça donne ce tableau-là. »</a:t>
            </a:r>
          </a:p>
          <a:p>
            <a:r>
              <a:rPr lang="fr-FR" sz="1200" b="1" dirty="0">
                <a:solidFill>
                  <a:schemeClr val="tx1"/>
                </a:solidFill>
                <a:effectLst/>
                <a:latin typeface="+mn-lt"/>
                <a:ea typeface="Times New Roman" panose="02020603050405020304" pitchFamily="18" charset="0"/>
              </a:rPr>
              <a:t>Demander</a:t>
            </a:r>
            <a:r>
              <a:rPr lang="fr-FR" sz="1200" dirty="0">
                <a:solidFill>
                  <a:schemeClr val="tx1"/>
                </a:solidFill>
                <a:effectLst/>
                <a:latin typeface="+mn-lt"/>
                <a:ea typeface="Times New Roman" panose="02020603050405020304" pitchFamily="18" charset="0"/>
              </a:rPr>
              <a:t> : « Vous souvenez-vous du nom des temps qui sont utilisés ? »</a:t>
            </a:r>
            <a:endParaRPr lang="fr-FR" sz="1200" dirty="0">
              <a:solidFill>
                <a:schemeClr val="tx1"/>
              </a:solidFill>
              <a:effectLst/>
              <a:latin typeface="+mn-lt"/>
              <a:ea typeface="Calibri" panose="020F0502020204030204" pitchFamily="34" charset="0"/>
            </a:endParaRPr>
          </a:p>
          <a:p>
            <a:r>
              <a:rPr lang="fr-FR" sz="1200" u="sng" dirty="0">
                <a:solidFill>
                  <a:schemeClr val="tx1"/>
                </a:solidFill>
                <a:effectLst/>
                <a:latin typeface="+mn-lt"/>
                <a:ea typeface="Times New Roman" panose="02020603050405020304" pitchFamily="18" charset="0"/>
              </a:rPr>
              <a:t>Réponse attendue </a:t>
            </a:r>
            <a:r>
              <a:rPr lang="fr-FR" sz="1200" dirty="0">
                <a:solidFill>
                  <a:schemeClr val="tx1"/>
                </a:solidFill>
                <a:effectLst/>
                <a:latin typeface="+mn-lt"/>
                <a:ea typeface="Times New Roman" panose="02020603050405020304" pitchFamily="18" charset="0"/>
              </a:rPr>
              <a:t>:</a:t>
            </a:r>
            <a:endParaRPr lang="fr-FR" sz="1200" dirty="0">
              <a:solidFill>
                <a:schemeClr val="tx1"/>
              </a:solidFill>
              <a:effectLst/>
              <a:latin typeface="+mn-lt"/>
              <a:ea typeface="Calibri" panose="020F0502020204030204" pitchFamily="34" charset="0"/>
            </a:endParaRPr>
          </a:p>
          <a:p>
            <a:pPr algn="just"/>
            <a:r>
              <a:rPr lang="fr-FR" sz="1200" dirty="0">
                <a:solidFill>
                  <a:schemeClr val="tx1"/>
                </a:solidFill>
                <a:effectLst/>
                <a:latin typeface="+mn-lt"/>
                <a:ea typeface="Calibri" panose="020F0502020204030204" pitchFamily="34" charset="0"/>
              </a:rPr>
              <a:t>[Voir diapositive suivante]</a:t>
            </a:r>
          </a:p>
        </p:txBody>
      </p:sp>
      <p:sp>
        <p:nvSpPr>
          <p:cNvPr id="4" name="Espace réservé du numéro de diapositive 3">
            <a:extLst>
              <a:ext uri="{FF2B5EF4-FFF2-40B4-BE49-F238E27FC236}">
                <a16:creationId xmlns:a16="http://schemas.microsoft.com/office/drawing/2014/main" id="{62150195-8762-6404-F488-A917AA554AA0}"/>
              </a:ext>
            </a:extLst>
          </p:cNvPr>
          <p:cNvSpPr>
            <a:spLocks noGrp="1"/>
          </p:cNvSpPr>
          <p:nvPr>
            <p:ph type="sldNum" sz="quarter" idx="5"/>
          </p:nvPr>
        </p:nvSpPr>
        <p:spPr/>
        <p:txBody>
          <a:bodyPr/>
          <a:lstStyle/>
          <a:p>
            <a:fld id="{84BC195A-D88A-8148-A4CD-F8BD6C0AEF5B}" type="slidenum">
              <a:rPr lang="fr-FR" smtClean="0"/>
              <a:t>18</a:t>
            </a:fld>
            <a:endParaRPr lang="fr-FR"/>
          </a:p>
        </p:txBody>
      </p:sp>
    </p:spTree>
    <p:extLst>
      <p:ext uri="{BB962C8B-B14F-4D97-AF65-F5344CB8AC3E}">
        <p14:creationId xmlns:p14="http://schemas.microsoft.com/office/powerpoint/2010/main" val="15861886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305D6F-4242-FB80-B827-7284E154E3C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1265EF8-979C-5C1D-78C2-85D57B7CC90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621D263-C4CC-1FB1-D541-6924488BCC12}"/>
              </a:ext>
            </a:extLst>
          </p:cNvPr>
          <p:cNvSpPr>
            <a:spLocks noGrp="1"/>
          </p:cNvSpPr>
          <p:nvPr>
            <p:ph type="body" idx="1"/>
          </p:nvPr>
        </p:nvSpPr>
        <p:spPr/>
        <p:txBody>
          <a:bodyPr/>
          <a:lstStyle/>
          <a:p>
            <a:r>
              <a:rPr lang="fr-FR" sz="1200" b="1" dirty="0">
                <a:solidFill>
                  <a:schemeClr val="tx1"/>
                </a:solidFill>
                <a:effectLst/>
                <a:latin typeface="+mn-lt"/>
                <a:ea typeface="Times New Roman" panose="02020603050405020304" pitchFamily="18" charset="0"/>
              </a:rPr>
              <a:t>Rappeler</a:t>
            </a:r>
            <a:r>
              <a:rPr lang="fr-FR" sz="1200" dirty="0">
                <a:solidFill>
                  <a:schemeClr val="tx1"/>
                </a:solidFill>
                <a:effectLst/>
                <a:latin typeface="+mn-lt"/>
                <a:ea typeface="Times New Roman" panose="02020603050405020304" pitchFamily="18" charset="0"/>
              </a:rPr>
              <a:t> le sens des appellations des différents temps :</a:t>
            </a:r>
            <a:endParaRPr lang="fr-FR" sz="1200" dirty="0">
              <a:solidFill>
                <a:schemeClr val="tx1"/>
              </a:solidFill>
              <a:effectLst/>
              <a:latin typeface="+mn-lt"/>
              <a:ea typeface="Calibri" panose="020F0502020204030204" pitchFamily="34" charset="0"/>
            </a:endParaRPr>
          </a:p>
          <a:p>
            <a:r>
              <a:rPr lang="fr-FR" sz="1200" dirty="0">
                <a:solidFill>
                  <a:schemeClr val="tx1"/>
                </a:solidFill>
                <a:effectLst/>
                <a:latin typeface="+mn-lt"/>
                <a:ea typeface="Times New Roman" panose="02020603050405020304" pitchFamily="18" charset="0"/>
              </a:rPr>
              <a:t> </a:t>
            </a:r>
            <a:endParaRPr lang="fr-FR" sz="1200" dirty="0">
              <a:solidFill>
                <a:schemeClr val="tx1"/>
              </a:solidFill>
              <a:effectLst/>
              <a:latin typeface="+mn-lt"/>
              <a:ea typeface="Calibri" panose="020F0502020204030204" pitchFamily="34" charset="0"/>
            </a:endParaRPr>
          </a:p>
          <a:p>
            <a:pPr algn="just"/>
            <a:r>
              <a:rPr lang="fr-FR" sz="1200" b="1" dirty="0">
                <a:solidFill>
                  <a:schemeClr val="tx1"/>
                </a:solidFill>
                <a:effectLst/>
                <a:latin typeface="+mn-lt"/>
                <a:ea typeface="Times New Roman" panose="02020603050405020304" pitchFamily="18" charset="0"/>
              </a:rPr>
              <a:t>Présent</a:t>
            </a:r>
            <a:r>
              <a:rPr lang="fr-FR" sz="1200" dirty="0">
                <a:solidFill>
                  <a:schemeClr val="tx1"/>
                </a:solidFill>
                <a:effectLst/>
                <a:latin typeface="+mn-lt"/>
                <a:ea typeface="Times New Roman" panose="02020603050405020304" pitchFamily="18" charset="0"/>
              </a:rPr>
              <a:t> : ce temps re</a:t>
            </a:r>
            <a:r>
              <a:rPr lang="fr-FR" sz="1200" i="1" dirty="0">
                <a:solidFill>
                  <a:schemeClr val="tx1"/>
                </a:solidFill>
                <a:effectLst/>
                <a:latin typeface="+mn-lt"/>
                <a:ea typeface="Times New Roman" panose="02020603050405020304" pitchFamily="18" charset="0"/>
              </a:rPr>
              <a:t>présente</a:t>
            </a:r>
            <a:r>
              <a:rPr lang="fr-FR" sz="1200" dirty="0">
                <a:solidFill>
                  <a:schemeClr val="tx1"/>
                </a:solidFill>
                <a:effectLst/>
                <a:latin typeface="+mn-lt"/>
                <a:ea typeface="Times New Roman" panose="02020603050405020304" pitchFamily="18" charset="0"/>
              </a:rPr>
              <a:t> le moment où le fait rapporté était, ou est, ou sera </a:t>
            </a:r>
            <a:r>
              <a:rPr lang="fr-FR" sz="1200" i="1" dirty="0">
                <a:solidFill>
                  <a:schemeClr val="tx1"/>
                </a:solidFill>
                <a:effectLst/>
                <a:latin typeface="+mn-lt"/>
                <a:ea typeface="Times New Roman" panose="02020603050405020304" pitchFamily="18" charset="0"/>
              </a:rPr>
              <a:t>présent</a:t>
            </a:r>
            <a:r>
              <a:rPr lang="fr-FR" sz="1200" dirty="0">
                <a:solidFill>
                  <a:schemeClr val="tx1"/>
                </a:solidFill>
                <a:effectLst/>
                <a:latin typeface="+mn-lt"/>
                <a:ea typeface="Times New Roman" panose="02020603050405020304" pitchFamily="18" charset="0"/>
              </a:rPr>
              <a:t> pour celui qui parle ;</a:t>
            </a:r>
            <a:endParaRPr lang="fr-FR" sz="1200" dirty="0">
              <a:solidFill>
                <a:schemeClr val="tx1"/>
              </a:solidFill>
              <a:effectLst/>
              <a:latin typeface="+mn-lt"/>
              <a:ea typeface="Calibri" panose="020F0502020204030204" pitchFamily="34" charset="0"/>
            </a:endParaRPr>
          </a:p>
          <a:p>
            <a:pPr algn="just"/>
            <a:r>
              <a:rPr lang="fr-FR" sz="1200" b="1" dirty="0">
                <a:solidFill>
                  <a:schemeClr val="tx1"/>
                </a:solidFill>
                <a:effectLst/>
                <a:latin typeface="+mn-lt"/>
                <a:ea typeface="Times New Roman" panose="02020603050405020304" pitchFamily="18" charset="0"/>
              </a:rPr>
              <a:t>Im</a:t>
            </a:r>
            <a:r>
              <a:rPr lang="fr-FR" sz="1200" b="1" u="sng" dirty="0">
                <a:solidFill>
                  <a:schemeClr val="tx1"/>
                </a:solidFill>
                <a:effectLst/>
                <a:latin typeface="+mn-lt"/>
                <a:ea typeface="Times New Roman" panose="02020603050405020304" pitchFamily="18" charset="0"/>
              </a:rPr>
              <a:t>par</a:t>
            </a:r>
            <a:r>
              <a:rPr lang="fr-FR" sz="1200" b="1" i="1" dirty="0">
                <a:solidFill>
                  <a:schemeClr val="tx1"/>
                </a:solidFill>
                <a:effectLst/>
                <a:latin typeface="+mn-lt"/>
                <a:ea typeface="Times New Roman" panose="02020603050405020304" pitchFamily="18" charset="0"/>
              </a:rPr>
              <a:t>fait</a:t>
            </a:r>
            <a:r>
              <a:rPr lang="fr-FR" sz="1200" dirty="0">
                <a:solidFill>
                  <a:schemeClr val="tx1"/>
                </a:solidFill>
                <a:effectLst/>
                <a:latin typeface="+mn-lt"/>
                <a:ea typeface="Times New Roman" panose="02020603050405020304" pitchFamily="18" charset="0"/>
              </a:rPr>
              <a:t> : n’est pas </a:t>
            </a:r>
            <a:r>
              <a:rPr lang="fr-FR" sz="1200" i="1" dirty="0">
                <a:solidFill>
                  <a:schemeClr val="tx1"/>
                </a:solidFill>
                <a:effectLst/>
                <a:latin typeface="+mn-lt"/>
                <a:ea typeface="Times New Roman" panose="02020603050405020304" pitchFamily="18" charset="0"/>
              </a:rPr>
              <a:t>fait</a:t>
            </a:r>
            <a:r>
              <a:rPr lang="fr-FR" sz="1200" dirty="0">
                <a:solidFill>
                  <a:schemeClr val="tx1"/>
                </a:solidFill>
                <a:effectLst/>
                <a:latin typeface="+mn-lt"/>
                <a:ea typeface="Times New Roman" panose="02020603050405020304" pitchFamily="18" charset="0"/>
              </a:rPr>
              <a:t> </a:t>
            </a:r>
            <a:r>
              <a:rPr lang="fr-FR" sz="1200" u="sng" dirty="0">
                <a:solidFill>
                  <a:schemeClr val="tx1"/>
                </a:solidFill>
                <a:effectLst/>
                <a:latin typeface="+mn-lt"/>
                <a:ea typeface="Times New Roman" panose="02020603050405020304" pitchFamily="18" charset="0"/>
              </a:rPr>
              <a:t>jusqu’au bout</a:t>
            </a:r>
            <a:r>
              <a:rPr lang="fr-FR" sz="1200" dirty="0">
                <a:solidFill>
                  <a:schemeClr val="tx1"/>
                </a:solidFill>
                <a:effectLst/>
                <a:latin typeface="+mn-lt"/>
                <a:ea typeface="Times New Roman" panose="02020603050405020304" pitchFamily="18" charset="0"/>
              </a:rPr>
              <a:t> ;</a:t>
            </a:r>
            <a:endParaRPr lang="fr-FR" sz="1200" dirty="0">
              <a:solidFill>
                <a:schemeClr val="tx1"/>
              </a:solidFill>
              <a:effectLst/>
              <a:latin typeface="+mn-lt"/>
              <a:ea typeface="Calibri" panose="020F0502020204030204" pitchFamily="34" charset="0"/>
            </a:endParaRPr>
          </a:p>
          <a:p>
            <a:pPr algn="just"/>
            <a:r>
              <a:rPr lang="fr-FR" sz="1200" b="1" dirty="0">
                <a:solidFill>
                  <a:schemeClr val="tx1"/>
                </a:solidFill>
                <a:effectLst/>
                <a:latin typeface="+mn-lt"/>
                <a:ea typeface="Times New Roman" panose="02020603050405020304" pitchFamily="18" charset="0"/>
              </a:rPr>
              <a:t>Passé</a:t>
            </a:r>
            <a:r>
              <a:rPr lang="fr-FR" sz="1200" dirty="0">
                <a:solidFill>
                  <a:schemeClr val="tx1"/>
                </a:solidFill>
                <a:effectLst/>
                <a:latin typeface="+mn-lt"/>
                <a:ea typeface="Times New Roman" panose="02020603050405020304" pitchFamily="18" charset="0"/>
              </a:rPr>
              <a:t> </a:t>
            </a:r>
            <a:r>
              <a:rPr lang="fr-FR" sz="1200" b="1" i="1" dirty="0">
                <a:solidFill>
                  <a:schemeClr val="tx1"/>
                </a:solidFill>
                <a:effectLst/>
                <a:latin typeface="+mn-lt"/>
                <a:ea typeface="Times New Roman" panose="02020603050405020304" pitchFamily="18" charset="0"/>
              </a:rPr>
              <a:t>composé</a:t>
            </a:r>
            <a:r>
              <a:rPr lang="fr-FR" sz="1200" dirty="0">
                <a:solidFill>
                  <a:schemeClr val="tx1"/>
                </a:solidFill>
                <a:effectLst/>
                <a:latin typeface="+mn-lt"/>
                <a:ea typeface="Times New Roman" panose="02020603050405020304" pitchFamily="18" charset="0"/>
              </a:rPr>
              <a:t> : un temps du passé en deux morceaux, forme </a:t>
            </a:r>
            <a:r>
              <a:rPr lang="fr-FR" sz="1200" i="1" dirty="0">
                <a:solidFill>
                  <a:schemeClr val="tx1"/>
                </a:solidFill>
                <a:effectLst/>
                <a:latin typeface="+mn-lt"/>
                <a:ea typeface="Times New Roman" panose="02020603050405020304" pitchFamily="18" charset="0"/>
              </a:rPr>
              <a:t>composée</a:t>
            </a:r>
            <a:r>
              <a:rPr lang="fr-FR" sz="1200" dirty="0">
                <a:solidFill>
                  <a:schemeClr val="tx1"/>
                </a:solidFill>
                <a:effectLst/>
                <a:latin typeface="+mn-lt"/>
                <a:ea typeface="Times New Roman" panose="02020603050405020304" pitchFamily="18" charset="0"/>
              </a:rPr>
              <a:t> de l’auxiliaire et du </a:t>
            </a:r>
            <a:r>
              <a:rPr lang="fr-FR" sz="1200" b="1" dirty="0">
                <a:solidFill>
                  <a:schemeClr val="tx1"/>
                </a:solidFill>
                <a:effectLst/>
                <a:latin typeface="+mn-lt"/>
                <a:ea typeface="Times New Roman" panose="02020603050405020304" pitchFamily="18" charset="0"/>
              </a:rPr>
              <a:t>participe</a:t>
            </a:r>
            <a:r>
              <a:rPr lang="fr-FR" sz="1200" dirty="0">
                <a:solidFill>
                  <a:schemeClr val="tx1"/>
                </a:solidFill>
                <a:effectLst/>
                <a:latin typeface="+mn-lt"/>
                <a:ea typeface="Times New Roman" panose="02020603050405020304" pitchFamily="18" charset="0"/>
              </a:rPr>
              <a:t> ;</a:t>
            </a:r>
            <a:endParaRPr lang="fr-FR" sz="1200" dirty="0">
              <a:solidFill>
                <a:schemeClr val="tx1"/>
              </a:solidFill>
              <a:effectLst/>
              <a:latin typeface="+mn-lt"/>
              <a:ea typeface="Calibri" panose="020F0502020204030204" pitchFamily="34" charset="0"/>
            </a:endParaRPr>
          </a:p>
          <a:p>
            <a:pPr algn="just"/>
            <a:r>
              <a:rPr lang="fr-FR" sz="1200" b="1" dirty="0">
                <a:solidFill>
                  <a:schemeClr val="tx1"/>
                </a:solidFill>
                <a:effectLst/>
                <a:latin typeface="+mn-lt"/>
                <a:ea typeface="Times New Roman" panose="02020603050405020304" pitchFamily="18" charset="0"/>
              </a:rPr>
              <a:t>Plus</a:t>
            </a:r>
            <a:r>
              <a:rPr lang="fr-FR" sz="1200" dirty="0">
                <a:solidFill>
                  <a:schemeClr val="tx1"/>
                </a:solidFill>
                <a:effectLst/>
                <a:latin typeface="+mn-lt"/>
                <a:ea typeface="Times New Roman" panose="02020603050405020304" pitchFamily="18" charset="0"/>
              </a:rPr>
              <a:t>-</a:t>
            </a:r>
            <a:r>
              <a:rPr lang="fr-FR" sz="1200" b="1" dirty="0">
                <a:solidFill>
                  <a:schemeClr val="tx1"/>
                </a:solidFill>
                <a:effectLst/>
                <a:latin typeface="+mn-lt"/>
                <a:ea typeface="Times New Roman" panose="02020603050405020304" pitchFamily="18" charset="0"/>
              </a:rPr>
              <a:t>que</a:t>
            </a:r>
            <a:r>
              <a:rPr lang="fr-FR" sz="1200" dirty="0">
                <a:solidFill>
                  <a:schemeClr val="tx1"/>
                </a:solidFill>
                <a:effectLst/>
                <a:latin typeface="+mn-lt"/>
                <a:ea typeface="Times New Roman" panose="02020603050405020304" pitchFamily="18" charset="0"/>
              </a:rPr>
              <a:t>-</a:t>
            </a:r>
            <a:r>
              <a:rPr lang="fr-FR" sz="1200" b="1" u="sng" dirty="0">
                <a:solidFill>
                  <a:schemeClr val="tx1"/>
                </a:solidFill>
                <a:effectLst/>
                <a:latin typeface="+mn-lt"/>
                <a:ea typeface="Times New Roman" panose="02020603050405020304" pitchFamily="18" charset="0"/>
              </a:rPr>
              <a:t>par</a:t>
            </a:r>
            <a:r>
              <a:rPr lang="fr-FR" sz="1200" b="1" i="1" dirty="0">
                <a:solidFill>
                  <a:schemeClr val="tx1"/>
                </a:solidFill>
                <a:effectLst/>
                <a:latin typeface="+mn-lt"/>
                <a:ea typeface="Times New Roman" panose="02020603050405020304" pitchFamily="18" charset="0"/>
              </a:rPr>
              <a:t>fait</a:t>
            </a:r>
            <a:r>
              <a:rPr lang="fr-FR" sz="1200" dirty="0">
                <a:solidFill>
                  <a:schemeClr val="tx1"/>
                </a:solidFill>
                <a:effectLst/>
                <a:latin typeface="+mn-lt"/>
                <a:ea typeface="Times New Roman" panose="02020603050405020304" pitchFamily="18" charset="0"/>
              </a:rPr>
              <a:t> : c’était déjà </a:t>
            </a:r>
            <a:r>
              <a:rPr lang="fr-FR" sz="1200" i="1" dirty="0">
                <a:solidFill>
                  <a:schemeClr val="tx1"/>
                </a:solidFill>
                <a:effectLst/>
                <a:latin typeface="+mn-lt"/>
                <a:ea typeface="Times New Roman" panose="02020603050405020304" pitchFamily="18" charset="0"/>
              </a:rPr>
              <a:t>fait</a:t>
            </a:r>
            <a:r>
              <a:rPr lang="fr-FR" sz="1200" dirty="0">
                <a:solidFill>
                  <a:schemeClr val="tx1"/>
                </a:solidFill>
                <a:effectLst/>
                <a:latin typeface="+mn-lt"/>
                <a:ea typeface="Times New Roman" panose="02020603050405020304" pitchFamily="18" charset="0"/>
              </a:rPr>
              <a:t> </a:t>
            </a:r>
            <a:r>
              <a:rPr lang="fr-FR" sz="1200" u="sng" dirty="0">
                <a:solidFill>
                  <a:schemeClr val="tx1"/>
                </a:solidFill>
                <a:effectLst/>
                <a:latin typeface="+mn-lt"/>
                <a:ea typeface="Times New Roman" panose="02020603050405020304" pitchFamily="18" charset="0"/>
              </a:rPr>
              <a:t>jusqu’au bout</a:t>
            </a:r>
            <a:r>
              <a:rPr lang="fr-FR" sz="1200" dirty="0">
                <a:solidFill>
                  <a:schemeClr val="tx1"/>
                </a:solidFill>
                <a:effectLst/>
                <a:latin typeface="+mn-lt"/>
                <a:ea typeface="Times New Roman" panose="02020603050405020304" pitchFamily="18" charset="0"/>
              </a:rPr>
              <a:t> avant un autre temps du passé ;</a:t>
            </a:r>
            <a:endParaRPr lang="fr-FR" sz="1200" dirty="0">
              <a:solidFill>
                <a:schemeClr val="tx1"/>
              </a:solidFill>
              <a:effectLst/>
              <a:latin typeface="+mn-lt"/>
              <a:ea typeface="Calibri" panose="020F0502020204030204" pitchFamily="34" charset="0"/>
            </a:endParaRPr>
          </a:p>
          <a:p>
            <a:pPr algn="just"/>
            <a:r>
              <a:rPr lang="fr-FR" sz="1200" b="1" dirty="0">
                <a:solidFill>
                  <a:schemeClr val="tx1"/>
                </a:solidFill>
                <a:effectLst/>
                <a:latin typeface="+mn-lt"/>
                <a:ea typeface="Times New Roman" panose="02020603050405020304" pitchFamily="18" charset="0"/>
              </a:rPr>
              <a:t>Futur</a:t>
            </a:r>
            <a:r>
              <a:rPr lang="fr-FR" sz="1200" dirty="0">
                <a:solidFill>
                  <a:schemeClr val="tx1"/>
                </a:solidFill>
                <a:effectLst/>
                <a:latin typeface="+mn-lt"/>
                <a:ea typeface="Times New Roman" panose="02020603050405020304" pitchFamily="18" charset="0"/>
              </a:rPr>
              <a:t> </a:t>
            </a:r>
            <a:r>
              <a:rPr lang="fr-FR" sz="1200" b="1" dirty="0">
                <a:solidFill>
                  <a:schemeClr val="tx1"/>
                </a:solidFill>
                <a:effectLst/>
                <a:latin typeface="+mn-lt"/>
                <a:ea typeface="Times New Roman" panose="02020603050405020304" pitchFamily="18" charset="0"/>
              </a:rPr>
              <a:t>antérieur</a:t>
            </a:r>
            <a:r>
              <a:rPr lang="fr-FR" sz="1200" dirty="0">
                <a:solidFill>
                  <a:schemeClr val="tx1"/>
                </a:solidFill>
                <a:effectLst/>
                <a:latin typeface="+mn-lt"/>
                <a:ea typeface="Times New Roman" panose="02020603050405020304" pitchFamily="18" charset="0"/>
              </a:rPr>
              <a:t> : avant le futur (comme les pattes </a:t>
            </a:r>
            <a:r>
              <a:rPr lang="fr-FR" sz="1200" u="sng" dirty="0">
                <a:solidFill>
                  <a:schemeClr val="tx1"/>
                </a:solidFill>
                <a:effectLst/>
                <a:latin typeface="+mn-lt"/>
                <a:ea typeface="Times New Roman" panose="02020603050405020304" pitchFamily="18" charset="0"/>
              </a:rPr>
              <a:t>antérieures</a:t>
            </a:r>
            <a:r>
              <a:rPr lang="fr-FR" sz="1200" dirty="0">
                <a:solidFill>
                  <a:schemeClr val="tx1"/>
                </a:solidFill>
                <a:effectLst/>
                <a:latin typeface="+mn-lt"/>
                <a:ea typeface="Times New Roman" panose="02020603050405020304" pitchFamily="18" charset="0"/>
              </a:rPr>
              <a:t> d’un animal = les pattes avant).</a:t>
            </a:r>
            <a:endParaRPr lang="fr-FR" sz="1200" dirty="0">
              <a:solidFill>
                <a:schemeClr val="tx1"/>
              </a:solidFill>
              <a:effectLst/>
              <a:latin typeface="+mn-lt"/>
              <a:ea typeface="Calibri" panose="020F0502020204030204" pitchFamily="34" charset="0"/>
            </a:endParaRPr>
          </a:p>
          <a:p>
            <a:r>
              <a:rPr lang="fr-FR" sz="1200" dirty="0">
                <a:solidFill>
                  <a:schemeClr val="tx1"/>
                </a:solidFill>
                <a:effectLst/>
                <a:latin typeface="+mn-lt"/>
                <a:ea typeface="Times New Roman" panose="02020603050405020304" pitchFamily="18" charset="0"/>
              </a:rPr>
              <a:t> </a:t>
            </a:r>
            <a:endParaRPr lang="fr-FR" sz="1200" dirty="0">
              <a:solidFill>
                <a:schemeClr val="tx1"/>
              </a:solidFill>
              <a:effectLst/>
              <a:latin typeface="+mn-lt"/>
              <a:ea typeface="Calibri" panose="020F0502020204030204" pitchFamily="34" charset="0"/>
            </a:endParaRPr>
          </a:p>
          <a:p>
            <a:pPr algn="just"/>
            <a:r>
              <a:rPr lang="fr-FR" sz="1200" b="1" dirty="0">
                <a:solidFill>
                  <a:schemeClr val="tx1"/>
                </a:solidFill>
                <a:effectLst/>
                <a:latin typeface="+mn-lt"/>
                <a:ea typeface="Calibri" panose="020F0502020204030204" pitchFamily="34" charset="0"/>
                <a:cs typeface="Calibri" panose="020F0502020204030204" pitchFamily="34" charset="0"/>
              </a:rPr>
              <a:t>Expliquer</a:t>
            </a:r>
            <a:r>
              <a:rPr lang="fr-FR" sz="1200" dirty="0">
                <a:solidFill>
                  <a:schemeClr val="tx1"/>
                </a:solidFill>
                <a:effectLst/>
                <a:latin typeface="+mn-lt"/>
                <a:ea typeface="Calibri" panose="020F0502020204030204" pitchFamily="34" charset="0"/>
                <a:cs typeface="Calibri" panose="020F0502020204030204" pitchFamily="34" charset="0"/>
              </a:rPr>
              <a:t> : « </a:t>
            </a:r>
            <a:r>
              <a:rPr lang="fr-FR" sz="1200" dirty="0">
                <a:solidFill>
                  <a:schemeClr val="tx1"/>
                </a:solidFill>
                <a:effectLst/>
                <a:latin typeface="+mn-lt"/>
                <a:ea typeface="Times New Roman" panose="02020603050405020304" pitchFamily="18" charset="0"/>
              </a:rPr>
              <a:t>Les formes verbales donnent bien des informations sur le temps. Elles nous permettent de situer les événements d’un récit les uns par rapport aux autres. » et </a:t>
            </a:r>
            <a:r>
              <a:rPr lang="fr-FR" sz="1200" b="1" dirty="0">
                <a:solidFill>
                  <a:schemeClr val="tx1"/>
                </a:solidFill>
                <a:effectLst/>
                <a:latin typeface="+mn-lt"/>
                <a:ea typeface="Times New Roman" panose="02020603050405020304" pitchFamily="18" charset="0"/>
              </a:rPr>
              <a:t>faire remarquer </a:t>
            </a:r>
            <a:r>
              <a:rPr lang="fr-FR" sz="1200" dirty="0">
                <a:solidFill>
                  <a:schemeClr val="tx1"/>
                </a:solidFill>
                <a:effectLst/>
                <a:latin typeface="+mn-lt"/>
                <a:ea typeface="Times New Roman" panose="02020603050405020304" pitchFamily="18" charset="0"/>
              </a:rPr>
              <a:t>: « Les formes qui sont en deux morceaux (plus-que-parfait, passé composé, futur antérieur) indiquent toujours des faits qui ont lieu avant d’autres. »</a:t>
            </a:r>
            <a:endParaRPr lang="fr-FR" sz="1200" dirty="0">
              <a:solidFill>
                <a:schemeClr val="tx1"/>
              </a:solidFill>
              <a:effectLst/>
              <a:latin typeface="+mn-lt"/>
              <a:ea typeface="Calibri" panose="020F0502020204030204" pitchFamily="34" charset="0"/>
            </a:endParaRPr>
          </a:p>
          <a:p>
            <a:endParaRPr lang="fr-FR" dirty="0"/>
          </a:p>
        </p:txBody>
      </p:sp>
      <p:sp>
        <p:nvSpPr>
          <p:cNvPr id="4" name="Espace réservé du numéro de diapositive 3">
            <a:extLst>
              <a:ext uri="{FF2B5EF4-FFF2-40B4-BE49-F238E27FC236}">
                <a16:creationId xmlns:a16="http://schemas.microsoft.com/office/drawing/2014/main" id="{7600EEE4-B5AC-D7A3-68A8-0283DCA55BD3}"/>
              </a:ext>
            </a:extLst>
          </p:cNvPr>
          <p:cNvSpPr>
            <a:spLocks noGrp="1"/>
          </p:cNvSpPr>
          <p:nvPr>
            <p:ph type="sldNum" sz="quarter" idx="5"/>
          </p:nvPr>
        </p:nvSpPr>
        <p:spPr/>
        <p:txBody>
          <a:bodyPr/>
          <a:lstStyle/>
          <a:p>
            <a:fld id="{84BC195A-D88A-8148-A4CD-F8BD6C0AEF5B}" type="slidenum">
              <a:rPr lang="fr-FR" smtClean="0"/>
              <a:t>19</a:t>
            </a:fld>
            <a:endParaRPr lang="fr-FR"/>
          </a:p>
        </p:txBody>
      </p:sp>
    </p:spTree>
    <p:extLst>
      <p:ext uri="{BB962C8B-B14F-4D97-AF65-F5344CB8AC3E}">
        <p14:creationId xmlns:p14="http://schemas.microsoft.com/office/powerpoint/2010/main" val="40736838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latin typeface="+mn-lt"/>
              </a:rPr>
              <a:t>Reformuler avec les élèves </a:t>
            </a:r>
            <a:r>
              <a:rPr lang="fr-FR" sz="1200" dirty="0">
                <a:solidFill>
                  <a:schemeClr val="tx1"/>
                </a:solidFill>
                <a:latin typeface="+mn-lt"/>
              </a:rPr>
              <a:t>ce qu’on a appris ou revu : </a:t>
            </a:r>
          </a:p>
          <a:p>
            <a:endParaRPr lang="fr-FR" sz="1200" dirty="0">
              <a:solidFill>
                <a:schemeClr val="tx1"/>
              </a:solidFill>
              <a:latin typeface="+mn-lt"/>
            </a:endParaRPr>
          </a:p>
          <a:p>
            <a:r>
              <a:rPr lang="fr-FR" sz="1200" dirty="0">
                <a:solidFill>
                  <a:schemeClr val="tx1"/>
                </a:solidFill>
                <a:effectLst/>
                <a:latin typeface="+mn-lt"/>
                <a:ea typeface="Times New Roman" panose="02020603050405020304" pitchFamily="18" charset="0"/>
              </a:rPr>
              <a:t>Que nous apprennent les formes des verbes ?</a:t>
            </a:r>
            <a:endParaRPr lang="fr-FR" sz="1200" dirty="0">
              <a:solidFill>
                <a:schemeClr val="tx1"/>
              </a:solidFill>
              <a:effectLst/>
              <a:latin typeface="+mn-lt"/>
              <a:ea typeface="Calibri" panose="020F0502020204030204" pitchFamily="34" charset="0"/>
            </a:endParaRPr>
          </a:p>
          <a:p>
            <a:r>
              <a:rPr lang="fr-FR" sz="1200" dirty="0">
                <a:solidFill>
                  <a:schemeClr val="tx1"/>
                </a:solidFill>
                <a:effectLst/>
                <a:latin typeface="+mn-lt"/>
                <a:ea typeface="Times New Roman" panose="02020603050405020304" pitchFamily="18" charset="0"/>
              </a:rPr>
              <a:t> </a:t>
            </a:r>
            <a:endParaRPr lang="fr-FR" sz="1200" dirty="0">
              <a:solidFill>
                <a:schemeClr val="tx1"/>
              </a:solidFill>
              <a:effectLst/>
              <a:latin typeface="+mn-lt"/>
              <a:ea typeface="Calibri" panose="020F0502020204030204" pitchFamily="34" charset="0"/>
            </a:endParaRPr>
          </a:p>
          <a:p>
            <a:r>
              <a:rPr lang="fr-FR" sz="1200" dirty="0">
                <a:solidFill>
                  <a:schemeClr val="tx1"/>
                </a:solidFill>
                <a:effectLst/>
                <a:latin typeface="+mn-lt"/>
                <a:ea typeface="Times New Roman" panose="02020603050405020304" pitchFamily="18" charset="0"/>
              </a:rPr>
              <a:t>Les formes verbales donnent des informations sur le temps. Elles permettent de situer les évènements d’un récit les uns par rapport aux autres.</a:t>
            </a:r>
            <a:endParaRPr lang="fr-FR" sz="1200" dirty="0">
              <a:solidFill>
                <a:schemeClr val="tx1"/>
              </a:solidFill>
              <a:effectLst/>
              <a:latin typeface="+mn-lt"/>
              <a:ea typeface="Calibri" panose="020F0502020204030204" pitchFamily="34" charset="0"/>
            </a:endParaRPr>
          </a:p>
          <a:p>
            <a:r>
              <a:rPr lang="fr-FR" sz="1200" dirty="0">
                <a:solidFill>
                  <a:schemeClr val="tx1"/>
                </a:solidFill>
                <a:effectLst/>
                <a:latin typeface="+mn-lt"/>
                <a:ea typeface="Times New Roman" panose="02020603050405020304" pitchFamily="18" charset="0"/>
              </a:rPr>
              <a:t>On a revu les différents temps, leur nom. </a:t>
            </a:r>
            <a:endParaRPr lang="fr-FR" sz="1200" dirty="0">
              <a:solidFill>
                <a:schemeClr val="tx1"/>
              </a:solidFill>
              <a:effectLst/>
              <a:latin typeface="+mn-lt"/>
              <a:ea typeface="Calibri" panose="020F0502020204030204" pitchFamily="34" charset="0"/>
            </a:endParaRPr>
          </a:p>
          <a:p>
            <a:r>
              <a:rPr lang="fr-FR" sz="1200" dirty="0">
                <a:solidFill>
                  <a:schemeClr val="tx1"/>
                </a:solidFill>
                <a:effectLst/>
                <a:latin typeface="+mn-lt"/>
                <a:ea typeface="Times New Roman" panose="02020603050405020304" pitchFamily="18" charset="0"/>
              </a:rPr>
              <a:t> </a:t>
            </a:r>
            <a:endParaRPr lang="fr-FR" sz="1200" dirty="0">
              <a:solidFill>
                <a:schemeClr val="tx1"/>
              </a:solidFill>
              <a:effectLst/>
              <a:latin typeface="+mn-lt"/>
              <a:ea typeface="Calibri" panose="020F0502020204030204" pitchFamily="34" charset="0"/>
            </a:endParaRPr>
          </a:p>
          <a:p>
            <a:r>
              <a:rPr lang="fr-FR" sz="1200" dirty="0">
                <a:solidFill>
                  <a:schemeClr val="tx1"/>
                </a:solidFill>
                <a:effectLst/>
                <a:latin typeface="+mn-lt"/>
                <a:ea typeface="Times New Roman" panose="02020603050405020304" pitchFamily="18" charset="0"/>
              </a:rPr>
              <a:t>On a aussi revu comment trouver les verbes dans le début des groupes du verbe.</a:t>
            </a:r>
            <a:endParaRPr lang="fr-FR" sz="1200" dirty="0">
              <a:solidFill>
                <a:schemeClr val="tx1"/>
              </a:solidFill>
              <a:effectLst/>
              <a:latin typeface="+mn-lt"/>
              <a:ea typeface="Calibri" panose="020F0502020204030204" pitchFamily="34" charset="0"/>
            </a:endParaRPr>
          </a:p>
          <a:p>
            <a:endParaRPr lang="fr-FR" dirty="0"/>
          </a:p>
        </p:txBody>
      </p:sp>
      <p:sp>
        <p:nvSpPr>
          <p:cNvPr id="4" name="Espace réservé du numéro de diapositive 3"/>
          <p:cNvSpPr>
            <a:spLocks noGrp="1"/>
          </p:cNvSpPr>
          <p:nvPr>
            <p:ph type="sldNum" sz="quarter" idx="5"/>
          </p:nvPr>
        </p:nvSpPr>
        <p:spPr/>
        <p:txBody>
          <a:bodyPr/>
          <a:lstStyle/>
          <a:p>
            <a:fld id="{84BC195A-D88A-8148-A4CD-F8BD6C0AEF5B}" type="slidenum">
              <a:rPr lang="fr-FR" smtClean="0"/>
              <a:t>20</a:t>
            </a:fld>
            <a:endParaRPr lang="fr-FR"/>
          </a:p>
        </p:txBody>
      </p:sp>
    </p:spTree>
    <p:extLst>
      <p:ext uri="{BB962C8B-B14F-4D97-AF65-F5344CB8AC3E}">
        <p14:creationId xmlns:p14="http://schemas.microsoft.com/office/powerpoint/2010/main" val="1601635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1ED1C-B994-4EA9-9D5A-E46DDCFF018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5749F2F-5F58-5F56-6F6C-61F6920F456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63DF5FD-50B4-3125-A92B-356E5E0F5228}"/>
              </a:ext>
            </a:extLst>
          </p:cNvPr>
          <p:cNvSpPr>
            <a:spLocks noGrp="1"/>
          </p:cNvSpPr>
          <p:nvPr>
            <p:ph type="body" idx="1"/>
          </p:nvPr>
        </p:nvSpPr>
        <p:spPr/>
        <p:txBody>
          <a:bodyPr/>
          <a:lstStyle/>
          <a:p>
            <a:r>
              <a:rPr lang="fr-FR" sz="1200" b="0" dirty="0">
                <a:solidFill>
                  <a:schemeClr val="tx1"/>
                </a:solidFill>
                <a:effectLst/>
                <a:latin typeface="+mn-lt"/>
                <a:ea typeface="Times New Roman" panose="02020603050405020304" pitchFamily="18" charset="0"/>
              </a:rPr>
              <a:t>Distribuer la trace écrite (cf. </a:t>
            </a:r>
            <a:r>
              <a:rPr lang="fr-FR" sz="1200" b="0" i="1" dirty="0">
                <a:solidFill>
                  <a:schemeClr val="tx1"/>
                </a:solidFill>
                <a:effectLst/>
                <a:latin typeface="+mn-lt"/>
                <a:ea typeface="Times New Roman" panose="02020603050405020304" pitchFamily="18" charset="0"/>
              </a:rPr>
              <a:t>Fiche photocopiable</a:t>
            </a:r>
            <a:r>
              <a:rPr lang="fr-FR" sz="1200" b="0" dirty="0">
                <a:solidFill>
                  <a:schemeClr val="tx1"/>
                </a:solidFill>
                <a:effectLst/>
                <a:latin typeface="+mn-lt"/>
                <a:ea typeface="Times New Roman" panose="02020603050405020304" pitchFamily="18" charset="0"/>
              </a:rPr>
              <a:t>)</a:t>
            </a:r>
          </a:p>
          <a:p>
            <a:endParaRPr lang="fr-FR" sz="1200" b="0" dirty="0">
              <a:solidFill>
                <a:schemeClr val="tx1"/>
              </a:solidFill>
              <a:effectLst/>
              <a:latin typeface="+mn-lt"/>
              <a:ea typeface="Calibri" panose="020F0502020204030204" pitchFamily="34" charset="0"/>
            </a:endParaRPr>
          </a:p>
          <a:p>
            <a:r>
              <a:rPr lang="fr-FR" sz="1200" b="0" dirty="0">
                <a:solidFill>
                  <a:schemeClr val="tx1"/>
                </a:solidFill>
                <a:effectLst/>
                <a:latin typeface="+mn-lt"/>
                <a:ea typeface="Calibri" panose="020F0502020204030204" pitchFamily="34" charset="0"/>
              </a:rPr>
              <a:t>« Avec votre crayon bleu, coloriez légèrement les cases indiquant les éléments de définition. »</a:t>
            </a:r>
          </a:p>
          <a:p>
            <a:endParaRPr lang="fr-FR" dirty="0"/>
          </a:p>
        </p:txBody>
      </p:sp>
      <p:sp>
        <p:nvSpPr>
          <p:cNvPr id="4" name="Espace réservé du numéro de diapositive 3">
            <a:extLst>
              <a:ext uri="{FF2B5EF4-FFF2-40B4-BE49-F238E27FC236}">
                <a16:creationId xmlns:a16="http://schemas.microsoft.com/office/drawing/2014/main" id="{D8D50AED-E3F5-7CC6-0FD0-D86006333133}"/>
              </a:ext>
            </a:extLst>
          </p:cNvPr>
          <p:cNvSpPr>
            <a:spLocks noGrp="1"/>
          </p:cNvSpPr>
          <p:nvPr>
            <p:ph type="sldNum" sz="quarter" idx="5"/>
          </p:nvPr>
        </p:nvSpPr>
        <p:spPr/>
        <p:txBody>
          <a:bodyPr/>
          <a:lstStyle/>
          <a:p>
            <a:fld id="{84BC195A-D88A-8148-A4CD-F8BD6C0AEF5B}" type="slidenum">
              <a:rPr lang="fr-FR" smtClean="0"/>
              <a:t>21</a:t>
            </a:fld>
            <a:endParaRPr lang="fr-FR"/>
          </a:p>
        </p:txBody>
      </p:sp>
    </p:spTree>
    <p:extLst>
      <p:ext uri="{BB962C8B-B14F-4D97-AF65-F5344CB8AC3E}">
        <p14:creationId xmlns:p14="http://schemas.microsoft.com/office/powerpoint/2010/main" val="8478973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84BC195A-D88A-8148-A4CD-F8BD6C0AEF5B}" type="slidenum">
              <a:rPr lang="fr-FR" smtClean="0"/>
              <a:t>22</a:t>
            </a:fld>
            <a:endParaRPr lang="fr-FR"/>
          </a:p>
        </p:txBody>
      </p:sp>
    </p:spTree>
    <p:extLst>
      <p:ext uri="{BB962C8B-B14F-4D97-AF65-F5344CB8AC3E}">
        <p14:creationId xmlns:p14="http://schemas.microsoft.com/office/powerpoint/2010/main" val="20819428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84BC195A-D88A-8148-A4CD-F8BD6C0AEF5B}" type="slidenum">
              <a:rPr lang="fr-FR" smtClean="0"/>
              <a:t>23</a:t>
            </a:fld>
            <a:endParaRPr lang="fr-FR"/>
          </a:p>
        </p:txBody>
      </p:sp>
    </p:spTree>
    <p:extLst>
      <p:ext uri="{BB962C8B-B14F-4D97-AF65-F5344CB8AC3E}">
        <p14:creationId xmlns:p14="http://schemas.microsoft.com/office/powerpoint/2010/main" val="40770001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rPr>
              <a:t>Aristobule a raison : </a:t>
            </a:r>
            <a:r>
              <a:rPr lang="fr-FR" sz="1200" i="1" dirty="0">
                <a:solidFill>
                  <a:schemeClr val="tx1"/>
                </a:solidFill>
                <a:effectLst/>
                <a:latin typeface="+mn-lt"/>
                <a:ea typeface="Calibri" panose="020F0502020204030204" pitchFamily="34" charset="0"/>
              </a:rPr>
              <a:t>ont</a:t>
            </a:r>
            <a:r>
              <a:rPr lang="fr-FR" sz="1200" dirty="0">
                <a:solidFill>
                  <a:schemeClr val="tx1"/>
                </a:solidFill>
                <a:effectLst/>
                <a:latin typeface="+mn-lt"/>
                <a:ea typeface="Calibri" panose="020F0502020204030204" pitchFamily="34" charset="0"/>
              </a:rPr>
              <a:t> fait bien partie du verbe conjugué</a:t>
            </a:r>
            <a:r>
              <a:rPr lang="fr-FR" sz="1200" i="1" dirty="0">
                <a:solidFill>
                  <a:schemeClr val="tx1"/>
                </a:solidFill>
                <a:effectLst/>
                <a:latin typeface="+mn-lt"/>
                <a:ea typeface="Calibri" panose="020F0502020204030204" pitchFamily="34" charset="0"/>
              </a:rPr>
              <a:t>. </a:t>
            </a:r>
            <a:r>
              <a:rPr lang="fr-FR" sz="1200" dirty="0">
                <a:solidFill>
                  <a:schemeClr val="tx1"/>
                </a:solidFill>
                <a:effectLst/>
                <a:latin typeface="+mn-lt"/>
                <a:ea typeface="Calibri" panose="020F0502020204030204" pitchFamily="34" charset="0"/>
              </a:rPr>
              <a:t>Là où Aristobule se trompe, c’est que cela ne se passe pas dans le présent de celui qui raconte mais dans son passé. La phrase n’est donc pas au présent. En fait, Aristobule a oublié la deuxième partie du verbe </a:t>
            </a:r>
            <a:r>
              <a:rPr lang="fr-FR" sz="1200" i="1" dirty="0">
                <a:solidFill>
                  <a:schemeClr val="tx1"/>
                </a:solidFill>
                <a:effectLst/>
                <a:latin typeface="+mn-lt"/>
                <a:ea typeface="Calibri" panose="020F0502020204030204" pitchFamily="34" charset="0"/>
              </a:rPr>
              <a:t>gagné</a:t>
            </a:r>
            <a:r>
              <a:rPr lang="fr-FR" sz="1200" dirty="0">
                <a:solidFill>
                  <a:schemeClr val="tx1"/>
                </a:solidFill>
                <a:effectLst/>
                <a:latin typeface="+mn-lt"/>
                <a:ea typeface="Calibri" panose="020F0502020204030204" pitchFamily="34" charset="0"/>
              </a:rPr>
              <a:t>. C’est donc un verbe en deux morceaux, c’est du passé composé. </a:t>
            </a:r>
            <a:r>
              <a:rPr lang="fr-FR" sz="1200" i="1" dirty="0">
                <a:solidFill>
                  <a:schemeClr val="tx1"/>
                </a:solidFill>
                <a:effectLst/>
                <a:latin typeface="+mn-lt"/>
                <a:ea typeface="Calibri" panose="020F0502020204030204" pitchFamily="34" charset="0"/>
              </a:rPr>
              <a:t>ont </a:t>
            </a:r>
            <a:r>
              <a:rPr lang="fr-FR" sz="1200" dirty="0">
                <a:solidFill>
                  <a:schemeClr val="tx1"/>
                </a:solidFill>
                <a:effectLst/>
                <a:latin typeface="+mn-lt"/>
                <a:ea typeface="Calibri" panose="020F0502020204030204" pitchFamily="34" charset="0"/>
              </a:rPr>
              <a:t>est l’auxiliaire avoir, </a:t>
            </a:r>
            <a:r>
              <a:rPr lang="fr-FR" sz="1200" i="1" dirty="0">
                <a:solidFill>
                  <a:schemeClr val="tx1"/>
                </a:solidFill>
                <a:effectLst/>
                <a:latin typeface="+mn-lt"/>
                <a:ea typeface="Calibri" panose="020F0502020204030204" pitchFamily="34" charset="0"/>
              </a:rPr>
              <a:t>gagné</a:t>
            </a:r>
            <a:r>
              <a:rPr lang="fr-FR" sz="1200" dirty="0">
                <a:solidFill>
                  <a:schemeClr val="tx1"/>
                </a:solidFill>
                <a:effectLst/>
                <a:latin typeface="+mn-lt"/>
                <a:ea typeface="Calibri" panose="020F0502020204030204" pitchFamily="34" charset="0"/>
              </a:rPr>
              <a:t> est le participe passé du verbe </a:t>
            </a:r>
            <a:r>
              <a:rPr lang="fr-FR" sz="1200" i="1" dirty="0">
                <a:solidFill>
                  <a:schemeClr val="tx1"/>
                </a:solidFill>
                <a:effectLst/>
                <a:latin typeface="+mn-lt"/>
                <a:ea typeface="Calibri" panose="020F0502020204030204" pitchFamily="34" charset="0"/>
              </a:rPr>
              <a:t>gagner</a:t>
            </a:r>
            <a:r>
              <a:rPr lang="fr-FR" sz="1200" dirty="0">
                <a:solidFill>
                  <a:schemeClr val="tx1"/>
                </a:solidFill>
                <a:effectLst/>
                <a:latin typeface="+mn-lt"/>
                <a:ea typeface="Calibri" panose="020F0502020204030204" pitchFamily="34" charset="0"/>
              </a:rPr>
              <a:t>.</a:t>
            </a:r>
          </a:p>
          <a:p>
            <a:endParaRPr lang="fr-FR" dirty="0"/>
          </a:p>
        </p:txBody>
      </p:sp>
      <p:sp>
        <p:nvSpPr>
          <p:cNvPr id="4" name="Espace réservé du numéro de diapositive 3"/>
          <p:cNvSpPr>
            <a:spLocks noGrp="1"/>
          </p:cNvSpPr>
          <p:nvPr>
            <p:ph type="sldNum" sz="quarter" idx="5"/>
          </p:nvPr>
        </p:nvSpPr>
        <p:spPr/>
        <p:txBody>
          <a:bodyPr/>
          <a:lstStyle/>
          <a:p>
            <a:fld id="{84BC195A-D88A-8148-A4CD-F8BD6C0AEF5B}" type="slidenum">
              <a:rPr lang="fr-FR" smtClean="0"/>
              <a:t>24</a:t>
            </a:fld>
            <a:endParaRPr lang="fr-FR"/>
          </a:p>
        </p:txBody>
      </p:sp>
    </p:spTree>
    <p:extLst>
      <p:ext uri="{BB962C8B-B14F-4D97-AF65-F5344CB8AC3E}">
        <p14:creationId xmlns:p14="http://schemas.microsoft.com/office/powerpoint/2010/main" val="17297441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84BC195A-D88A-8148-A4CD-F8BD6C0AEF5B}" type="slidenum">
              <a:rPr lang="fr-FR" smtClean="0"/>
              <a:t>25</a:t>
            </a:fld>
            <a:endParaRPr lang="fr-FR"/>
          </a:p>
        </p:txBody>
      </p:sp>
    </p:spTree>
    <p:extLst>
      <p:ext uri="{BB962C8B-B14F-4D97-AF65-F5344CB8AC3E}">
        <p14:creationId xmlns:p14="http://schemas.microsoft.com/office/powerpoint/2010/main" val="146040206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84BC195A-D88A-8148-A4CD-F8BD6C0AEF5B}" type="slidenum">
              <a:rPr lang="fr-FR" smtClean="0"/>
              <a:t>26</a:t>
            </a:fld>
            <a:endParaRPr lang="fr-FR"/>
          </a:p>
        </p:txBody>
      </p:sp>
    </p:spTree>
    <p:extLst>
      <p:ext uri="{BB962C8B-B14F-4D97-AF65-F5344CB8AC3E}">
        <p14:creationId xmlns:p14="http://schemas.microsoft.com/office/powerpoint/2010/main" val="334077328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84BC195A-D88A-8148-A4CD-F8BD6C0AEF5B}" type="slidenum">
              <a:rPr lang="fr-FR" smtClean="0"/>
              <a:t>27</a:t>
            </a:fld>
            <a:endParaRPr lang="fr-FR"/>
          </a:p>
        </p:txBody>
      </p:sp>
    </p:spTree>
    <p:extLst>
      <p:ext uri="{BB962C8B-B14F-4D97-AF65-F5344CB8AC3E}">
        <p14:creationId xmlns:p14="http://schemas.microsoft.com/office/powerpoint/2010/main" val="121074286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EEBF16-D109-25CD-5A64-476269D5EC8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51D1A49-7F5D-4A5D-0335-BC7182AA91F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AFFB44E-C6B9-F1E9-4ACB-ABB12EE19DD8}"/>
              </a:ext>
            </a:extLst>
          </p:cNvPr>
          <p:cNvSpPr>
            <a:spLocks noGrp="1"/>
          </p:cNvSpPr>
          <p:nvPr>
            <p:ph type="body" idx="1"/>
          </p:nvPr>
        </p:nvSpPr>
        <p:spPr/>
        <p:txBody>
          <a:bodyPr/>
          <a:lstStyle/>
          <a:p>
            <a:r>
              <a:rPr lang="fr-FR" dirty="0"/>
              <a:t> </a:t>
            </a:r>
          </a:p>
        </p:txBody>
      </p:sp>
      <p:sp>
        <p:nvSpPr>
          <p:cNvPr id="4" name="Espace réservé du numéro de diapositive 3">
            <a:extLst>
              <a:ext uri="{FF2B5EF4-FFF2-40B4-BE49-F238E27FC236}">
                <a16:creationId xmlns:a16="http://schemas.microsoft.com/office/drawing/2014/main" id="{A9479B0A-B7EC-0510-C1C0-552EEE6E0144}"/>
              </a:ext>
            </a:extLst>
          </p:cNvPr>
          <p:cNvSpPr>
            <a:spLocks noGrp="1"/>
          </p:cNvSpPr>
          <p:nvPr>
            <p:ph type="sldNum" sz="quarter" idx="5"/>
          </p:nvPr>
        </p:nvSpPr>
        <p:spPr/>
        <p:txBody>
          <a:bodyPr/>
          <a:lstStyle/>
          <a:p>
            <a:fld id="{84BC195A-D88A-8148-A4CD-F8BD6C0AEF5B}" type="slidenum">
              <a:rPr lang="fr-FR" smtClean="0"/>
              <a:t>28</a:t>
            </a:fld>
            <a:endParaRPr lang="fr-FR"/>
          </a:p>
        </p:txBody>
      </p:sp>
    </p:spTree>
    <p:extLst>
      <p:ext uri="{BB962C8B-B14F-4D97-AF65-F5344CB8AC3E}">
        <p14:creationId xmlns:p14="http://schemas.microsoft.com/office/powerpoint/2010/main" val="27607271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E8F886-F92C-35F1-84D5-59C45DE412B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B574107-52BA-5C21-B137-69912A79071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68FFD52-5D9E-9B6E-BEB7-2A5D4E4A3056}"/>
              </a:ext>
            </a:extLst>
          </p:cNvPr>
          <p:cNvSpPr>
            <a:spLocks noGrp="1"/>
          </p:cNvSpPr>
          <p:nvPr>
            <p:ph type="body" idx="1"/>
          </p:nvPr>
        </p:nvSpPr>
        <p:spPr/>
        <p:txBody>
          <a:bodyPr/>
          <a:lstStyle/>
          <a:p>
            <a:r>
              <a:rPr lang="fr-FR" dirty="0"/>
              <a:t> </a:t>
            </a:r>
          </a:p>
        </p:txBody>
      </p:sp>
      <p:sp>
        <p:nvSpPr>
          <p:cNvPr id="4" name="Espace réservé du numéro de diapositive 3">
            <a:extLst>
              <a:ext uri="{FF2B5EF4-FFF2-40B4-BE49-F238E27FC236}">
                <a16:creationId xmlns:a16="http://schemas.microsoft.com/office/drawing/2014/main" id="{2C4A1C89-8E88-1AE3-2D8C-6C4B885E5B47}"/>
              </a:ext>
            </a:extLst>
          </p:cNvPr>
          <p:cNvSpPr>
            <a:spLocks noGrp="1"/>
          </p:cNvSpPr>
          <p:nvPr>
            <p:ph type="sldNum" sz="quarter" idx="5"/>
          </p:nvPr>
        </p:nvSpPr>
        <p:spPr/>
        <p:txBody>
          <a:bodyPr/>
          <a:lstStyle/>
          <a:p>
            <a:fld id="{84BC195A-D88A-8148-A4CD-F8BD6C0AEF5B}" type="slidenum">
              <a:rPr lang="fr-FR" smtClean="0"/>
              <a:t>29</a:t>
            </a:fld>
            <a:endParaRPr lang="fr-FR"/>
          </a:p>
        </p:txBody>
      </p:sp>
    </p:spTree>
    <p:extLst>
      <p:ext uri="{BB962C8B-B14F-4D97-AF65-F5344CB8AC3E}">
        <p14:creationId xmlns:p14="http://schemas.microsoft.com/office/powerpoint/2010/main" val="15321249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587D53-08AE-B8EB-76D5-8736B00BA26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BF30D5D-A218-4469-F984-C7E34DEDE02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0667929-55A7-C908-2D9B-A11A12F50FCE}"/>
              </a:ext>
            </a:extLst>
          </p:cNvPr>
          <p:cNvSpPr>
            <a:spLocks noGrp="1"/>
          </p:cNvSpPr>
          <p:nvPr>
            <p:ph type="body" idx="1"/>
          </p:nvPr>
        </p:nvSpPr>
        <p:spPr/>
        <p:txBody>
          <a:bodyPr/>
          <a:lstStyle/>
          <a:p>
            <a:r>
              <a:rPr lang="fr-FR" dirty="0"/>
              <a:t> </a:t>
            </a:r>
          </a:p>
        </p:txBody>
      </p:sp>
      <p:sp>
        <p:nvSpPr>
          <p:cNvPr id="4" name="Espace réservé du numéro de diapositive 3">
            <a:extLst>
              <a:ext uri="{FF2B5EF4-FFF2-40B4-BE49-F238E27FC236}">
                <a16:creationId xmlns:a16="http://schemas.microsoft.com/office/drawing/2014/main" id="{4353C413-6CFF-EA1C-E46B-F52AD57A59E4}"/>
              </a:ext>
            </a:extLst>
          </p:cNvPr>
          <p:cNvSpPr>
            <a:spLocks noGrp="1"/>
          </p:cNvSpPr>
          <p:nvPr>
            <p:ph type="sldNum" sz="quarter" idx="5"/>
          </p:nvPr>
        </p:nvSpPr>
        <p:spPr/>
        <p:txBody>
          <a:bodyPr/>
          <a:lstStyle/>
          <a:p>
            <a:fld id="{84BC195A-D88A-8148-A4CD-F8BD6C0AEF5B}" type="slidenum">
              <a:rPr lang="fr-FR" smtClean="0"/>
              <a:t>30</a:t>
            </a:fld>
            <a:endParaRPr lang="fr-FR"/>
          </a:p>
        </p:txBody>
      </p:sp>
    </p:spTree>
    <p:extLst>
      <p:ext uri="{BB962C8B-B14F-4D97-AF65-F5344CB8AC3E}">
        <p14:creationId xmlns:p14="http://schemas.microsoft.com/office/powerpoint/2010/main" val="24155747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Times New Roman" panose="02020603050405020304" pitchFamily="18" charset="0"/>
              </a:rPr>
              <a:t>Je balaie ma chambre pendant que vous balayez les autres pièces poussiéreuses. Nos parents ont déjà balayé la terrasse.</a:t>
            </a:r>
            <a:endParaRPr lang="fr-FR" sz="1200" dirty="0">
              <a:solidFill>
                <a:schemeClr val="tx1"/>
              </a:solidFill>
              <a:effectLst/>
              <a:latin typeface="+mn-lt"/>
              <a:ea typeface="Calibri" panose="020F0502020204030204" pitchFamily="34" charset="0"/>
            </a:endParaRPr>
          </a:p>
          <a:p>
            <a:endParaRPr lang="fr-FR" sz="1200" dirty="0">
              <a:solidFill>
                <a:schemeClr val="tx1"/>
              </a:solidFill>
              <a:latin typeface="+mn-lt"/>
            </a:endParaRPr>
          </a:p>
          <a:p>
            <a:r>
              <a:rPr lang="fr-FR" sz="1200" dirty="0">
                <a:solidFill>
                  <a:schemeClr val="tx1"/>
                </a:solidFill>
                <a:effectLst/>
                <a:latin typeface="+mn-lt"/>
                <a:ea typeface="Calibri" panose="020F0502020204030204" pitchFamily="34" charset="0"/>
              </a:rPr>
              <a:t>Points à traiter à privilégier :</a:t>
            </a:r>
          </a:p>
          <a:p>
            <a:r>
              <a:rPr lang="fr-FR" sz="1200" dirty="0">
                <a:solidFill>
                  <a:schemeClr val="tx1"/>
                </a:solidFill>
                <a:effectLst/>
                <a:latin typeface="+mn-lt"/>
                <a:ea typeface="Calibri" panose="020F0502020204030204" pitchFamily="34" charset="0"/>
              </a:rPr>
              <a:t>- accord dans le GN (D/A/N/A)</a:t>
            </a:r>
          </a:p>
          <a:p>
            <a:r>
              <a:rPr lang="fr-FR" sz="1200" dirty="0">
                <a:solidFill>
                  <a:schemeClr val="tx1"/>
                </a:solidFill>
                <a:effectLst/>
                <a:latin typeface="+mn-lt"/>
                <a:ea typeface="Calibri" panose="020F0502020204030204" pitchFamily="34" charset="0"/>
              </a:rPr>
              <a:t>- accord S/V</a:t>
            </a:r>
          </a:p>
          <a:p>
            <a:r>
              <a:rPr lang="fr-FR" sz="1200" dirty="0">
                <a:solidFill>
                  <a:schemeClr val="tx1"/>
                </a:solidFill>
                <a:effectLst/>
                <a:latin typeface="+mn-lt"/>
                <a:ea typeface="Calibri" panose="020F0502020204030204" pitchFamily="34" charset="0"/>
              </a:rPr>
              <a:t>- verbes en -</a:t>
            </a:r>
            <a:r>
              <a:rPr lang="fr-FR" sz="1200" i="1" dirty="0" err="1">
                <a:solidFill>
                  <a:schemeClr val="tx1"/>
                </a:solidFill>
                <a:effectLst/>
                <a:latin typeface="+mn-lt"/>
                <a:ea typeface="Calibri" panose="020F0502020204030204" pitchFamily="34" charset="0"/>
              </a:rPr>
              <a:t>ayer</a:t>
            </a:r>
            <a:endParaRPr lang="fr-FR" sz="1200" i="1" dirty="0">
              <a:solidFill>
                <a:schemeClr val="tx1"/>
              </a:solidFill>
              <a:effectLst/>
              <a:latin typeface="+mn-lt"/>
              <a:ea typeface="Calibri" panose="020F0502020204030204" pitchFamily="34" charset="0"/>
            </a:endParaRPr>
          </a:p>
          <a:p>
            <a:r>
              <a:rPr lang="fr-FR" sz="1200" dirty="0">
                <a:solidFill>
                  <a:schemeClr val="tx1"/>
                </a:solidFill>
                <a:effectLst/>
                <a:latin typeface="+mn-lt"/>
                <a:ea typeface="Calibri" panose="020F0502020204030204" pitchFamily="34" charset="0"/>
              </a:rPr>
              <a:t>- verbes en -</a:t>
            </a:r>
            <a:r>
              <a:rPr lang="fr-FR" sz="1200" i="1" dirty="0">
                <a:solidFill>
                  <a:schemeClr val="tx1"/>
                </a:solidFill>
                <a:effectLst/>
                <a:latin typeface="+mn-lt"/>
                <a:ea typeface="Calibri" panose="020F0502020204030204" pitchFamily="34" charset="0"/>
              </a:rPr>
              <a:t>e</a:t>
            </a:r>
            <a:r>
              <a:rPr lang="fr-FR" sz="1200" dirty="0">
                <a:solidFill>
                  <a:schemeClr val="tx1"/>
                </a:solidFill>
                <a:effectLst/>
                <a:latin typeface="+mn-lt"/>
                <a:ea typeface="Calibri" panose="020F0502020204030204" pitchFamily="34" charset="0"/>
              </a:rPr>
              <a:t>, verbes en -</a:t>
            </a:r>
            <a:r>
              <a:rPr lang="fr-FR" sz="1200" i="1" dirty="0">
                <a:solidFill>
                  <a:schemeClr val="tx1"/>
                </a:solidFill>
                <a:effectLst/>
                <a:latin typeface="+mn-lt"/>
                <a:ea typeface="Calibri" panose="020F0502020204030204" pitchFamily="34" charset="0"/>
              </a:rPr>
              <a:t>s</a:t>
            </a:r>
          </a:p>
          <a:p>
            <a:r>
              <a:rPr lang="fr-FR" sz="1200" dirty="0">
                <a:solidFill>
                  <a:schemeClr val="tx1"/>
                </a:solidFill>
                <a:effectLst/>
                <a:latin typeface="+mn-lt"/>
                <a:ea typeface="Calibri" panose="020F0502020204030204" pitchFamily="34" charset="0"/>
              </a:rPr>
              <a:t>- présent, passé composé (rupteur entre auxiliaire et participe passé)</a:t>
            </a:r>
          </a:p>
          <a:p>
            <a:endParaRPr lang="fr-FR" dirty="0"/>
          </a:p>
        </p:txBody>
      </p:sp>
      <p:sp>
        <p:nvSpPr>
          <p:cNvPr id="4" name="Espace réservé du numéro de diapositive 3"/>
          <p:cNvSpPr>
            <a:spLocks noGrp="1"/>
          </p:cNvSpPr>
          <p:nvPr>
            <p:ph type="sldNum" sz="quarter" idx="5"/>
          </p:nvPr>
        </p:nvSpPr>
        <p:spPr/>
        <p:txBody>
          <a:bodyPr/>
          <a:lstStyle/>
          <a:p>
            <a:fld id="{84BC195A-D88A-8148-A4CD-F8BD6C0AEF5B}" type="slidenum">
              <a:rPr lang="fr-FR" smtClean="0"/>
              <a:t>31</a:t>
            </a:fld>
            <a:endParaRPr lang="fr-FR"/>
          </a:p>
        </p:txBody>
      </p:sp>
    </p:spTree>
    <p:extLst>
      <p:ext uri="{BB962C8B-B14F-4D97-AF65-F5344CB8AC3E}">
        <p14:creationId xmlns:p14="http://schemas.microsoft.com/office/powerpoint/2010/main" val="214770373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01CD10-C6C4-3841-31BE-05577F22AAE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C226081-E7B5-547E-A144-B2DDB9ECDA1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B3921B9-0E8C-2775-9CFC-F4AC7FD1A6F0}"/>
              </a:ext>
            </a:extLst>
          </p:cNvPr>
          <p:cNvSpPr>
            <a:spLocks noGrp="1"/>
          </p:cNvSpPr>
          <p:nvPr>
            <p:ph type="body" idx="1"/>
          </p:nvPr>
        </p:nvSpPr>
        <p:spPr/>
        <p:txBody>
          <a:bodyPr/>
          <a:lstStyle/>
          <a:p>
            <a:r>
              <a:rPr lang="fr-FR" sz="1200" dirty="0">
                <a:solidFill>
                  <a:schemeClr val="tx1"/>
                </a:solidFill>
                <a:effectLst/>
                <a:latin typeface="+mn-lt"/>
                <a:ea typeface="Calibri" panose="020F0502020204030204" pitchFamily="34" charset="0"/>
              </a:rPr>
              <a:t>Points à traiter à privilégier :</a:t>
            </a:r>
          </a:p>
          <a:p>
            <a:r>
              <a:rPr lang="fr-FR" sz="1200" dirty="0">
                <a:solidFill>
                  <a:schemeClr val="tx1"/>
                </a:solidFill>
                <a:effectLst/>
                <a:latin typeface="+mn-lt"/>
                <a:ea typeface="Calibri" panose="020F0502020204030204" pitchFamily="34" charset="0"/>
              </a:rPr>
              <a:t>- accord dans le GN (D/A/N/A)</a:t>
            </a:r>
          </a:p>
          <a:p>
            <a:r>
              <a:rPr lang="fr-FR" sz="1200" dirty="0">
                <a:solidFill>
                  <a:schemeClr val="tx1"/>
                </a:solidFill>
                <a:effectLst/>
                <a:latin typeface="+mn-lt"/>
                <a:ea typeface="Calibri" panose="020F0502020204030204" pitchFamily="34" charset="0"/>
              </a:rPr>
              <a:t>- accord S/V</a:t>
            </a:r>
          </a:p>
          <a:p>
            <a:r>
              <a:rPr lang="fr-FR" sz="1200" dirty="0">
                <a:solidFill>
                  <a:schemeClr val="tx1"/>
                </a:solidFill>
                <a:effectLst/>
                <a:latin typeface="+mn-lt"/>
                <a:ea typeface="Calibri" panose="020F0502020204030204" pitchFamily="34" charset="0"/>
              </a:rPr>
              <a:t>- verbes en -</a:t>
            </a:r>
            <a:r>
              <a:rPr lang="fr-FR" sz="1200" i="1" dirty="0" err="1">
                <a:solidFill>
                  <a:schemeClr val="tx1"/>
                </a:solidFill>
                <a:effectLst/>
                <a:latin typeface="+mn-lt"/>
                <a:ea typeface="Calibri" panose="020F0502020204030204" pitchFamily="34" charset="0"/>
              </a:rPr>
              <a:t>ayer</a:t>
            </a:r>
            <a:endParaRPr lang="fr-FR" sz="1200" i="1" dirty="0">
              <a:solidFill>
                <a:schemeClr val="tx1"/>
              </a:solidFill>
              <a:effectLst/>
              <a:latin typeface="+mn-lt"/>
              <a:ea typeface="Calibri" panose="020F0502020204030204" pitchFamily="34" charset="0"/>
            </a:endParaRPr>
          </a:p>
          <a:p>
            <a:r>
              <a:rPr lang="fr-FR" sz="1200" dirty="0">
                <a:solidFill>
                  <a:schemeClr val="tx1"/>
                </a:solidFill>
                <a:effectLst/>
                <a:latin typeface="+mn-lt"/>
                <a:ea typeface="Calibri" panose="020F0502020204030204" pitchFamily="34" charset="0"/>
              </a:rPr>
              <a:t>- verbes en -</a:t>
            </a:r>
            <a:r>
              <a:rPr lang="fr-FR" sz="1200" i="1" dirty="0">
                <a:solidFill>
                  <a:schemeClr val="tx1"/>
                </a:solidFill>
                <a:effectLst/>
                <a:latin typeface="+mn-lt"/>
                <a:ea typeface="Calibri" panose="020F0502020204030204" pitchFamily="34" charset="0"/>
              </a:rPr>
              <a:t>e</a:t>
            </a:r>
            <a:r>
              <a:rPr lang="fr-FR" sz="1200" dirty="0">
                <a:solidFill>
                  <a:schemeClr val="tx1"/>
                </a:solidFill>
                <a:effectLst/>
                <a:latin typeface="+mn-lt"/>
                <a:ea typeface="Calibri" panose="020F0502020204030204" pitchFamily="34" charset="0"/>
              </a:rPr>
              <a:t>, verbes en -</a:t>
            </a:r>
            <a:r>
              <a:rPr lang="fr-FR" sz="1200" i="1" dirty="0">
                <a:solidFill>
                  <a:schemeClr val="tx1"/>
                </a:solidFill>
                <a:effectLst/>
                <a:latin typeface="+mn-lt"/>
                <a:ea typeface="Calibri" panose="020F0502020204030204" pitchFamily="34" charset="0"/>
              </a:rPr>
              <a:t>s</a:t>
            </a:r>
          </a:p>
          <a:p>
            <a:r>
              <a:rPr lang="fr-FR" sz="1200" dirty="0">
                <a:solidFill>
                  <a:schemeClr val="tx1"/>
                </a:solidFill>
                <a:effectLst/>
                <a:latin typeface="+mn-lt"/>
                <a:ea typeface="Calibri" panose="020F0502020204030204" pitchFamily="34" charset="0"/>
              </a:rPr>
              <a:t>- présent, passé composé (rupteur entre auxiliaire et participe passé)</a:t>
            </a:r>
          </a:p>
          <a:p>
            <a:endParaRPr lang="fr-FR" dirty="0"/>
          </a:p>
        </p:txBody>
      </p:sp>
      <p:sp>
        <p:nvSpPr>
          <p:cNvPr id="4" name="Espace réservé du numéro de diapositive 3">
            <a:extLst>
              <a:ext uri="{FF2B5EF4-FFF2-40B4-BE49-F238E27FC236}">
                <a16:creationId xmlns:a16="http://schemas.microsoft.com/office/drawing/2014/main" id="{D610204E-FD9E-BE68-A4B8-DBB397706713}"/>
              </a:ext>
            </a:extLst>
          </p:cNvPr>
          <p:cNvSpPr>
            <a:spLocks noGrp="1"/>
          </p:cNvSpPr>
          <p:nvPr>
            <p:ph type="sldNum" sz="quarter" idx="5"/>
          </p:nvPr>
        </p:nvSpPr>
        <p:spPr/>
        <p:txBody>
          <a:bodyPr/>
          <a:lstStyle/>
          <a:p>
            <a:fld id="{84BC195A-D88A-8148-A4CD-F8BD6C0AEF5B}" type="slidenum">
              <a:rPr lang="fr-FR" smtClean="0"/>
              <a:t>32</a:t>
            </a:fld>
            <a:endParaRPr lang="fr-FR"/>
          </a:p>
        </p:txBody>
      </p:sp>
    </p:spTree>
    <p:extLst>
      <p:ext uri="{BB962C8B-B14F-4D97-AF65-F5344CB8AC3E}">
        <p14:creationId xmlns:p14="http://schemas.microsoft.com/office/powerpoint/2010/main" val="41786011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686741A-803A-F43B-5DED-898135B08C0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5EA632B3-5EDD-8050-7C7B-35B87A73ADB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D0F0914C-D422-A4EF-EC9D-584718066FF7}"/>
              </a:ext>
            </a:extLst>
          </p:cNvPr>
          <p:cNvSpPr>
            <a:spLocks noGrp="1"/>
          </p:cNvSpPr>
          <p:nvPr>
            <p:ph type="dt" sz="half" idx="10"/>
          </p:nvPr>
        </p:nvSpPr>
        <p:spPr/>
        <p:txBody>
          <a:bodyPr/>
          <a:lstStyle/>
          <a:p>
            <a:fld id="{40B46DCF-B82F-F44D-AC1F-2807ACA68EDE}" type="datetimeFigureOut">
              <a:rPr lang="fr-FR" smtClean="0"/>
              <a:t>23/02/2026</a:t>
            </a:fld>
            <a:endParaRPr lang="fr-FR"/>
          </a:p>
        </p:txBody>
      </p:sp>
      <p:sp>
        <p:nvSpPr>
          <p:cNvPr id="5" name="Espace réservé du pied de page 4">
            <a:extLst>
              <a:ext uri="{FF2B5EF4-FFF2-40B4-BE49-F238E27FC236}">
                <a16:creationId xmlns:a16="http://schemas.microsoft.com/office/drawing/2014/main" id="{62FCF58F-5914-7173-2394-4A6E341AE52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5CCBF07-966A-1D02-45BB-1AD3D53B62E5}"/>
              </a:ext>
            </a:extLst>
          </p:cNvPr>
          <p:cNvSpPr>
            <a:spLocks noGrp="1"/>
          </p:cNvSpPr>
          <p:nvPr>
            <p:ph type="sldNum" sz="quarter" idx="12"/>
          </p:nvPr>
        </p:nvSpPr>
        <p:spPr/>
        <p:txBody>
          <a:bodyPr/>
          <a:lstStyle/>
          <a:p>
            <a:fld id="{4EB5BD4E-D60B-9443-A4A1-A52366457601}" type="slidenum">
              <a:rPr lang="fr-FR" smtClean="0"/>
              <a:t>‹N°›</a:t>
            </a:fld>
            <a:endParaRPr lang="fr-FR"/>
          </a:p>
        </p:txBody>
      </p:sp>
    </p:spTree>
    <p:extLst>
      <p:ext uri="{BB962C8B-B14F-4D97-AF65-F5344CB8AC3E}">
        <p14:creationId xmlns:p14="http://schemas.microsoft.com/office/powerpoint/2010/main" val="21751165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78361A2-8188-9076-89D4-4FAF69B12EA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9568A3B6-CC03-6ED1-DF0C-09136BD55BEA}"/>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9AE26B0-F5F5-E170-70A0-C52614563585}"/>
              </a:ext>
            </a:extLst>
          </p:cNvPr>
          <p:cNvSpPr>
            <a:spLocks noGrp="1"/>
          </p:cNvSpPr>
          <p:nvPr>
            <p:ph type="dt" sz="half" idx="10"/>
          </p:nvPr>
        </p:nvSpPr>
        <p:spPr/>
        <p:txBody>
          <a:bodyPr/>
          <a:lstStyle/>
          <a:p>
            <a:fld id="{40B46DCF-B82F-F44D-AC1F-2807ACA68EDE}" type="datetimeFigureOut">
              <a:rPr lang="fr-FR" smtClean="0"/>
              <a:t>23/02/2026</a:t>
            </a:fld>
            <a:endParaRPr lang="fr-FR"/>
          </a:p>
        </p:txBody>
      </p:sp>
      <p:sp>
        <p:nvSpPr>
          <p:cNvPr id="5" name="Espace réservé du pied de page 4">
            <a:extLst>
              <a:ext uri="{FF2B5EF4-FFF2-40B4-BE49-F238E27FC236}">
                <a16:creationId xmlns:a16="http://schemas.microsoft.com/office/drawing/2014/main" id="{A5702B51-8C39-1FF3-F004-0E4AC3A826B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074DD17-DC24-9C42-2467-BFEB448F20C3}"/>
              </a:ext>
            </a:extLst>
          </p:cNvPr>
          <p:cNvSpPr>
            <a:spLocks noGrp="1"/>
          </p:cNvSpPr>
          <p:nvPr>
            <p:ph type="sldNum" sz="quarter" idx="12"/>
          </p:nvPr>
        </p:nvSpPr>
        <p:spPr/>
        <p:txBody>
          <a:bodyPr/>
          <a:lstStyle/>
          <a:p>
            <a:fld id="{4EB5BD4E-D60B-9443-A4A1-A52366457601}" type="slidenum">
              <a:rPr lang="fr-FR" smtClean="0"/>
              <a:t>‹N°›</a:t>
            </a:fld>
            <a:endParaRPr lang="fr-FR"/>
          </a:p>
        </p:txBody>
      </p:sp>
    </p:spTree>
    <p:extLst>
      <p:ext uri="{BB962C8B-B14F-4D97-AF65-F5344CB8AC3E}">
        <p14:creationId xmlns:p14="http://schemas.microsoft.com/office/powerpoint/2010/main" val="15011323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19C57F-FFB3-233F-32A6-17515A852700}"/>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6D4A8892-93D1-1928-DB0C-6DC8B2D37D4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B18BEAF1-9B18-E803-574E-C31B352F6ABF}"/>
              </a:ext>
            </a:extLst>
          </p:cNvPr>
          <p:cNvSpPr>
            <a:spLocks noGrp="1"/>
          </p:cNvSpPr>
          <p:nvPr>
            <p:ph type="dt" sz="half" idx="10"/>
          </p:nvPr>
        </p:nvSpPr>
        <p:spPr/>
        <p:txBody>
          <a:bodyPr/>
          <a:lstStyle/>
          <a:p>
            <a:fld id="{40B46DCF-B82F-F44D-AC1F-2807ACA68EDE}" type="datetimeFigureOut">
              <a:rPr lang="fr-FR" smtClean="0"/>
              <a:t>23/02/2026</a:t>
            </a:fld>
            <a:endParaRPr lang="fr-FR"/>
          </a:p>
        </p:txBody>
      </p:sp>
      <p:sp>
        <p:nvSpPr>
          <p:cNvPr id="5" name="Espace réservé du pied de page 4">
            <a:extLst>
              <a:ext uri="{FF2B5EF4-FFF2-40B4-BE49-F238E27FC236}">
                <a16:creationId xmlns:a16="http://schemas.microsoft.com/office/drawing/2014/main" id="{ABDB1FA3-A194-712F-B3FE-A8AFABA1978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7FF528E-CAA0-13AB-62EB-CBAF6F73B306}"/>
              </a:ext>
            </a:extLst>
          </p:cNvPr>
          <p:cNvSpPr>
            <a:spLocks noGrp="1"/>
          </p:cNvSpPr>
          <p:nvPr>
            <p:ph type="sldNum" sz="quarter" idx="12"/>
          </p:nvPr>
        </p:nvSpPr>
        <p:spPr/>
        <p:txBody>
          <a:bodyPr/>
          <a:lstStyle/>
          <a:p>
            <a:fld id="{4EB5BD4E-D60B-9443-A4A1-A52366457601}" type="slidenum">
              <a:rPr lang="fr-FR" smtClean="0"/>
              <a:t>‹N°›</a:t>
            </a:fld>
            <a:endParaRPr lang="fr-FR"/>
          </a:p>
        </p:txBody>
      </p:sp>
    </p:spTree>
    <p:extLst>
      <p:ext uri="{BB962C8B-B14F-4D97-AF65-F5344CB8AC3E}">
        <p14:creationId xmlns:p14="http://schemas.microsoft.com/office/powerpoint/2010/main" val="28412976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2AAF1A4-8A25-4A8E-916E-78F084E8D92E}"/>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A1C42DB3-6638-6F49-76BF-624E3E2334E5}"/>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8CFAB855-EF96-52AE-40B0-8FA7845D5037}"/>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04CE9166-B89F-7DC4-4804-F8F2E84DFA56}"/>
              </a:ext>
            </a:extLst>
          </p:cNvPr>
          <p:cNvSpPr>
            <a:spLocks noGrp="1"/>
          </p:cNvSpPr>
          <p:nvPr>
            <p:ph type="dt" sz="half" idx="10"/>
          </p:nvPr>
        </p:nvSpPr>
        <p:spPr/>
        <p:txBody>
          <a:bodyPr/>
          <a:lstStyle/>
          <a:p>
            <a:fld id="{40B46DCF-B82F-F44D-AC1F-2807ACA68EDE}" type="datetimeFigureOut">
              <a:rPr lang="fr-FR" smtClean="0"/>
              <a:t>23/02/2026</a:t>
            </a:fld>
            <a:endParaRPr lang="fr-FR"/>
          </a:p>
        </p:txBody>
      </p:sp>
      <p:sp>
        <p:nvSpPr>
          <p:cNvPr id="6" name="Espace réservé du pied de page 5">
            <a:extLst>
              <a:ext uri="{FF2B5EF4-FFF2-40B4-BE49-F238E27FC236}">
                <a16:creationId xmlns:a16="http://schemas.microsoft.com/office/drawing/2014/main" id="{4FC9477F-1ED5-7494-0F6F-1607157712F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E7827086-C10A-E297-0F18-1A92D0B67F2F}"/>
              </a:ext>
            </a:extLst>
          </p:cNvPr>
          <p:cNvSpPr>
            <a:spLocks noGrp="1"/>
          </p:cNvSpPr>
          <p:nvPr>
            <p:ph type="sldNum" sz="quarter" idx="12"/>
          </p:nvPr>
        </p:nvSpPr>
        <p:spPr/>
        <p:txBody>
          <a:bodyPr/>
          <a:lstStyle/>
          <a:p>
            <a:fld id="{4EB5BD4E-D60B-9443-A4A1-A52366457601}" type="slidenum">
              <a:rPr lang="fr-FR" smtClean="0"/>
              <a:t>‹N°›</a:t>
            </a:fld>
            <a:endParaRPr lang="fr-FR"/>
          </a:p>
        </p:txBody>
      </p:sp>
    </p:spTree>
    <p:extLst>
      <p:ext uri="{BB962C8B-B14F-4D97-AF65-F5344CB8AC3E}">
        <p14:creationId xmlns:p14="http://schemas.microsoft.com/office/powerpoint/2010/main" val="35955319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FAE28E-BE55-90A8-AEFE-CBE09236E215}"/>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98899E97-7745-5298-7CA3-D8BA3D91F09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E9D1810D-1DE3-D2ED-E601-19BD38B57CED}"/>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94A5C978-DB6E-4C7C-C73C-B5B21C63420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63C8335B-CD69-95FD-C65C-CEF6584D9C1B}"/>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1C723E06-4EBA-3E87-B02D-7868FC6CF8EB}"/>
              </a:ext>
            </a:extLst>
          </p:cNvPr>
          <p:cNvSpPr>
            <a:spLocks noGrp="1"/>
          </p:cNvSpPr>
          <p:nvPr>
            <p:ph type="dt" sz="half" idx="10"/>
          </p:nvPr>
        </p:nvSpPr>
        <p:spPr/>
        <p:txBody>
          <a:bodyPr/>
          <a:lstStyle/>
          <a:p>
            <a:fld id="{40B46DCF-B82F-F44D-AC1F-2807ACA68EDE}" type="datetimeFigureOut">
              <a:rPr lang="fr-FR" smtClean="0"/>
              <a:t>23/02/2026</a:t>
            </a:fld>
            <a:endParaRPr lang="fr-FR"/>
          </a:p>
        </p:txBody>
      </p:sp>
      <p:sp>
        <p:nvSpPr>
          <p:cNvPr id="8" name="Espace réservé du pied de page 7">
            <a:extLst>
              <a:ext uri="{FF2B5EF4-FFF2-40B4-BE49-F238E27FC236}">
                <a16:creationId xmlns:a16="http://schemas.microsoft.com/office/drawing/2014/main" id="{64EA7E64-B492-DBB7-90A6-14B545C7893D}"/>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C82CB264-BD4C-CD1A-76B7-457BF7A9858A}"/>
              </a:ext>
            </a:extLst>
          </p:cNvPr>
          <p:cNvSpPr>
            <a:spLocks noGrp="1"/>
          </p:cNvSpPr>
          <p:nvPr>
            <p:ph type="sldNum" sz="quarter" idx="12"/>
          </p:nvPr>
        </p:nvSpPr>
        <p:spPr/>
        <p:txBody>
          <a:bodyPr/>
          <a:lstStyle/>
          <a:p>
            <a:fld id="{4EB5BD4E-D60B-9443-A4A1-A52366457601}" type="slidenum">
              <a:rPr lang="fr-FR" smtClean="0"/>
              <a:t>‹N°›</a:t>
            </a:fld>
            <a:endParaRPr lang="fr-FR"/>
          </a:p>
        </p:txBody>
      </p:sp>
    </p:spTree>
    <p:extLst>
      <p:ext uri="{BB962C8B-B14F-4D97-AF65-F5344CB8AC3E}">
        <p14:creationId xmlns:p14="http://schemas.microsoft.com/office/powerpoint/2010/main" val="15103107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D867575-0F30-20F9-C961-A15ED9B7BA57}"/>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E226098E-5ACD-8516-0565-0D10738A31F8}"/>
              </a:ext>
            </a:extLst>
          </p:cNvPr>
          <p:cNvSpPr>
            <a:spLocks noGrp="1"/>
          </p:cNvSpPr>
          <p:nvPr>
            <p:ph type="dt" sz="half" idx="10"/>
          </p:nvPr>
        </p:nvSpPr>
        <p:spPr/>
        <p:txBody>
          <a:bodyPr/>
          <a:lstStyle/>
          <a:p>
            <a:fld id="{40B46DCF-B82F-F44D-AC1F-2807ACA68EDE}" type="datetimeFigureOut">
              <a:rPr lang="fr-FR" smtClean="0"/>
              <a:t>23/02/2026</a:t>
            </a:fld>
            <a:endParaRPr lang="fr-FR"/>
          </a:p>
        </p:txBody>
      </p:sp>
      <p:sp>
        <p:nvSpPr>
          <p:cNvPr id="4" name="Espace réservé du pied de page 3">
            <a:extLst>
              <a:ext uri="{FF2B5EF4-FFF2-40B4-BE49-F238E27FC236}">
                <a16:creationId xmlns:a16="http://schemas.microsoft.com/office/drawing/2014/main" id="{51A4496B-430B-99B6-9CAC-F3931996ECAE}"/>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A983451D-6EDD-9F6F-DF7C-25DE610CC8E2}"/>
              </a:ext>
            </a:extLst>
          </p:cNvPr>
          <p:cNvSpPr>
            <a:spLocks noGrp="1"/>
          </p:cNvSpPr>
          <p:nvPr>
            <p:ph type="sldNum" sz="quarter" idx="12"/>
          </p:nvPr>
        </p:nvSpPr>
        <p:spPr/>
        <p:txBody>
          <a:bodyPr/>
          <a:lstStyle/>
          <a:p>
            <a:fld id="{4EB5BD4E-D60B-9443-A4A1-A52366457601}" type="slidenum">
              <a:rPr lang="fr-FR" smtClean="0"/>
              <a:t>‹N°›</a:t>
            </a:fld>
            <a:endParaRPr lang="fr-FR"/>
          </a:p>
        </p:txBody>
      </p:sp>
    </p:spTree>
    <p:extLst>
      <p:ext uri="{BB962C8B-B14F-4D97-AF65-F5344CB8AC3E}">
        <p14:creationId xmlns:p14="http://schemas.microsoft.com/office/powerpoint/2010/main" val="9997139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8279230D-AA00-1D28-8012-5A8E2B09879E}"/>
              </a:ext>
            </a:extLst>
          </p:cNvPr>
          <p:cNvSpPr>
            <a:spLocks noGrp="1"/>
          </p:cNvSpPr>
          <p:nvPr>
            <p:ph type="dt" sz="half" idx="10"/>
          </p:nvPr>
        </p:nvSpPr>
        <p:spPr/>
        <p:txBody>
          <a:bodyPr/>
          <a:lstStyle/>
          <a:p>
            <a:fld id="{40B46DCF-B82F-F44D-AC1F-2807ACA68EDE}" type="datetimeFigureOut">
              <a:rPr lang="fr-FR" smtClean="0"/>
              <a:t>23/02/2026</a:t>
            </a:fld>
            <a:endParaRPr lang="fr-FR"/>
          </a:p>
        </p:txBody>
      </p:sp>
      <p:sp>
        <p:nvSpPr>
          <p:cNvPr id="3" name="Espace réservé du pied de page 2">
            <a:extLst>
              <a:ext uri="{FF2B5EF4-FFF2-40B4-BE49-F238E27FC236}">
                <a16:creationId xmlns:a16="http://schemas.microsoft.com/office/drawing/2014/main" id="{A256F57B-2503-F4D7-5B45-770864E5840F}"/>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0A9B05DC-61A4-1C40-FCF8-747648B45C1A}"/>
              </a:ext>
            </a:extLst>
          </p:cNvPr>
          <p:cNvSpPr>
            <a:spLocks noGrp="1"/>
          </p:cNvSpPr>
          <p:nvPr>
            <p:ph type="sldNum" sz="quarter" idx="12"/>
          </p:nvPr>
        </p:nvSpPr>
        <p:spPr/>
        <p:txBody>
          <a:bodyPr/>
          <a:lstStyle/>
          <a:p>
            <a:fld id="{4EB5BD4E-D60B-9443-A4A1-A52366457601}" type="slidenum">
              <a:rPr lang="fr-FR" smtClean="0"/>
              <a:t>‹N°›</a:t>
            </a:fld>
            <a:endParaRPr lang="fr-FR"/>
          </a:p>
        </p:txBody>
      </p:sp>
    </p:spTree>
    <p:extLst>
      <p:ext uri="{BB962C8B-B14F-4D97-AF65-F5344CB8AC3E}">
        <p14:creationId xmlns:p14="http://schemas.microsoft.com/office/powerpoint/2010/main" val="9527997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1F5FEF6-D465-58E8-49B5-D4D15933F803}"/>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512F8798-3DE0-DFA0-06D7-0ACEE73D1DC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256A9179-BC40-DCBA-E7BB-B6326D0427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18716BE-2FD2-7B49-292A-ED743E3905D3}"/>
              </a:ext>
            </a:extLst>
          </p:cNvPr>
          <p:cNvSpPr>
            <a:spLocks noGrp="1"/>
          </p:cNvSpPr>
          <p:nvPr>
            <p:ph type="dt" sz="half" idx="10"/>
          </p:nvPr>
        </p:nvSpPr>
        <p:spPr/>
        <p:txBody>
          <a:bodyPr/>
          <a:lstStyle/>
          <a:p>
            <a:fld id="{40B46DCF-B82F-F44D-AC1F-2807ACA68EDE}" type="datetimeFigureOut">
              <a:rPr lang="fr-FR" smtClean="0"/>
              <a:t>23/02/2026</a:t>
            </a:fld>
            <a:endParaRPr lang="fr-FR"/>
          </a:p>
        </p:txBody>
      </p:sp>
      <p:sp>
        <p:nvSpPr>
          <p:cNvPr id="6" name="Espace réservé du pied de page 5">
            <a:extLst>
              <a:ext uri="{FF2B5EF4-FFF2-40B4-BE49-F238E27FC236}">
                <a16:creationId xmlns:a16="http://schemas.microsoft.com/office/drawing/2014/main" id="{AF01E42B-30B1-1319-28F9-BED388AB646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2DEC2F3-C0B5-D388-BD0B-3F80CD0F30F7}"/>
              </a:ext>
            </a:extLst>
          </p:cNvPr>
          <p:cNvSpPr>
            <a:spLocks noGrp="1"/>
          </p:cNvSpPr>
          <p:nvPr>
            <p:ph type="sldNum" sz="quarter" idx="12"/>
          </p:nvPr>
        </p:nvSpPr>
        <p:spPr/>
        <p:txBody>
          <a:bodyPr/>
          <a:lstStyle/>
          <a:p>
            <a:fld id="{4EB5BD4E-D60B-9443-A4A1-A52366457601}" type="slidenum">
              <a:rPr lang="fr-FR" smtClean="0"/>
              <a:t>‹N°›</a:t>
            </a:fld>
            <a:endParaRPr lang="fr-FR"/>
          </a:p>
        </p:txBody>
      </p:sp>
    </p:spTree>
    <p:extLst>
      <p:ext uri="{BB962C8B-B14F-4D97-AF65-F5344CB8AC3E}">
        <p14:creationId xmlns:p14="http://schemas.microsoft.com/office/powerpoint/2010/main" val="25258714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49F29E2-C95B-665B-9C79-C34469362D03}"/>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A8B64AAE-3E8A-AE81-E9E0-8B92342AD60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593A1652-70FB-2E67-8481-956F2DFDC4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C05CFA4-E1F7-84C3-74C9-21CF08D14869}"/>
              </a:ext>
            </a:extLst>
          </p:cNvPr>
          <p:cNvSpPr>
            <a:spLocks noGrp="1"/>
          </p:cNvSpPr>
          <p:nvPr>
            <p:ph type="dt" sz="half" idx="10"/>
          </p:nvPr>
        </p:nvSpPr>
        <p:spPr/>
        <p:txBody>
          <a:bodyPr/>
          <a:lstStyle/>
          <a:p>
            <a:fld id="{40B46DCF-B82F-F44D-AC1F-2807ACA68EDE}" type="datetimeFigureOut">
              <a:rPr lang="fr-FR" smtClean="0"/>
              <a:t>23/02/2026</a:t>
            </a:fld>
            <a:endParaRPr lang="fr-FR"/>
          </a:p>
        </p:txBody>
      </p:sp>
      <p:sp>
        <p:nvSpPr>
          <p:cNvPr id="6" name="Espace réservé du pied de page 5">
            <a:extLst>
              <a:ext uri="{FF2B5EF4-FFF2-40B4-BE49-F238E27FC236}">
                <a16:creationId xmlns:a16="http://schemas.microsoft.com/office/drawing/2014/main" id="{323B1F9B-A4F2-46E0-F1FA-453B739170C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BDB56EBA-1ED4-CF40-A4A7-BE26D52A53F0}"/>
              </a:ext>
            </a:extLst>
          </p:cNvPr>
          <p:cNvSpPr>
            <a:spLocks noGrp="1"/>
          </p:cNvSpPr>
          <p:nvPr>
            <p:ph type="sldNum" sz="quarter" idx="12"/>
          </p:nvPr>
        </p:nvSpPr>
        <p:spPr/>
        <p:txBody>
          <a:bodyPr/>
          <a:lstStyle/>
          <a:p>
            <a:fld id="{4EB5BD4E-D60B-9443-A4A1-A52366457601}" type="slidenum">
              <a:rPr lang="fr-FR" smtClean="0"/>
              <a:t>‹N°›</a:t>
            </a:fld>
            <a:endParaRPr lang="fr-FR"/>
          </a:p>
        </p:txBody>
      </p:sp>
    </p:spTree>
    <p:extLst>
      <p:ext uri="{BB962C8B-B14F-4D97-AF65-F5344CB8AC3E}">
        <p14:creationId xmlns:p14="http://schemas.microsoft.com/office/powerpoint/2010/main" val="6513542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7343B16-561A-840E-7299-93D1D26B6B0E}"/>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7DB9EA6D-E4D0-AAAF-81CF-8161A4009FFD}"/>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4499F13-D72F-6251-BC54-1E7949763323}"/>
              </a:ext>
            </a:extLst>
          </p:cNvPr>
          <p:cNvSpPr>
            <a:spLocks noGrp="1"/>
          </p:cNvSpPr>
          <p:nvPr>
            <p:ph type="dt" sz="half" idx="10"/>
          </p:nvPr>
        </p:nvSpPr>
        <p:spPr/>
        <p:txBody>
          <a:bodyPr/>
          <a:lstStyle/>
          <a:p>
            <a:fld id="{40B46DCF-B82F-F44D-AC1F-2807ACA68EDE}" type="datetimeFigureOut">
              <a:rPr lang="fr-FR" smtClean="0"/>
              <a:t>23/02/2026</a:t>
            </a:fld>
            <a:endParaRPr lang="fr-FR"/>
          </a:p>
        </p:txBody>
      </p:sp>
      <p:sp>
        <p:nvSpPr>
          <p:cNvPr id="5" name="Espace réservé du pied de page 4">
            <a:extLst>
              <a:ext uri="{FF2B5EF4-FFF2-40B4-BE49-F238E27FC236}">
                <a16:creationId xmlns:a16="http://schemas.microsoft.com/office/drawing/2014/main" id="{7C705ED4-B18F-061C-AB67-E3D98CE2395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3F3D0BC-9152-255F-501E-5998200D6180}"/>
              </a:ext>
            </a:extLst>
          </p:cNvPr>
          <p:cNvSpPr>
            <a:spLocks noGrp="1"/>
          </p:cNvSpPr>
          <p:nvPr>
            <p:ph type="sldNum" sz="quarter" idx="12"/>
          </p:nvPr>
        </p:nvSpPr>
        <p:spPr/>
        <p:txBody>
          <a:bodyPr/>
          <a:lstStyle/>
          <a:p>
            <a:fld id="{4EB5BD4E-D60B-9443-A4A1-A52366457601}" type="slidenum">
              <a:rPr lang="fr-FR" smtClean="0"/>
              <a:t>‹N°›</a:t>
            </a:fld>
            <a:endParaRPr lang="fr-FR"/>
          </a:p>
        </p:txBody>
      </p:sp>
    </p:spTree>
    <p:extLst>
      <p:ext uri="{BB962C8B-B14F-4D97-AF65-F5344CB8AC3E}">
        <p14:creationId xmlns:p14="http://schemas.microsoft.com/office/powerpoint/2010/main" val="30156351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A2500217-36D5-8F16-956B-209627B26BB7}"/>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85AA325A-E65F-08D5-F66E-FFFD528B46B5}"/>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2DE494A-D523-1BFD-C253-1386C06D97E5}"/>
              </a:ext>
            </a:extLst>
          </p:cNvPr>
          <p:cNvSpPr>
            <a:spLocks noGrp="1"/>
          </p:cNvSpPr>
          <p:nvPr>
            <p:ph type="dt" sz="half" idx="10"/>
          </p:nvPr>
        </p:nvSpPr>
        <p:spPr/>
        <p:txBody>
          <a:bodyPr/>
          <a:lstStyle/>
          <a:p>
            <a:fld id="{40B46DCF-B82F-F44D-AC1F-2807ACA68EDE}" type="datetimeFigureOut">
              <a:rPr lang="fr-FR" smtClean="0"/>
              <a:t>23/02/2026</a:t>
            </a:fld>
            <a:endParaRPr lang="fr-FR"/>
          </a:p>
        </p:txBody>
      </p:sp>
      <p:sp>
        <p:nvSpPr>
          <p:cNvPr id="5" name="Espace réservé du pied de page 4">
            <a:extLst>
              <a:ext uri="{FF2B5EF4-FFF2-40B4-BE49-F238E27FC236}">
                <a16:creationId xmlns:a16="http://schemas.microsoft.com/office/drawing/2014/main" id="{522D17F2-0C94-5F40-F94A-4CF07DBB766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5A85C59-9954-0B6F-CFEB-CD53AEE9C222}"/>
              </a:ext>
            </a:extLst>
          </p:cNvPr>
          <p:cNvSpPr>
            <a:spLocks noGrp="1"/>
          </p:cNvSpPr>
          <p:nvPr>
            <p:ph type="sldNum" sz="quarter" idx="12"/>
          </p:nvPr>
        </p:nvSpPr>
        <p:spPr/>
        <p:txBody>
          <a:bodyPr/>
          <a:lstStyle/>
          <a:p>
            <a:fld id="{4EB5BD4E-D60B-9443-A4A1-A52366457601}" type="slidenum">
              <a:rPr lang="fr-FR" smtClean="0"/>
              <a:t>‹N°›</a:t>
            </a:fld>
            <a:endParaRPr lang="fr-FR"/>
          </a:p>
        </p:txBody>
      </p:sp>
    </p:spTree>
    <p:extLst>
      <p:ext uri="{BB962C8B-B14F-4D97-AF65-F5344CB8AC3E}">
        <p14:creationId xmlns:p14="http://schemas.microsoft.com/office/powerpoint/2010/main" val="14110457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840A6F2C-7883-4597-2446-D3633DB52A4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6B4CEA52-4300-CC0A-B224-C06F4C73AB7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50CFB19-CC71-12E4-EC1F-F3C82329262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B46DCF-B82F-F44D-AC1F-2807ACA68EDE}" type="datetimeFigureOut">
              <a:rPr lang="fr-FR" smtClean="0"/>
              <a:t>23/02/2026</a:t>
            </a:fld>
            <a:endParaRPr lang="fr-FR"/>
          </a:p>
        </p:txBody>
      </p:sp>
      <p:sp>
        <p:nvSpPr>
          <p:cNvPr id="5" name="Espace réservé du pied de page 4">
            <a:extLst>
              <a:ext uri="{FF2B5EF4-FFF2-40B4-BE49-F238E27FC236}">
                <a16:creationId xmlns:a16="http://schemas.microsoft.com/office/drawing/2014/main" id="{AB79D21B-82CD-ECBB-40D2-20F0ACCEC23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57C342D7-D2AF-C9D3-F464-9E392CFDFCE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B5BD4E-D60B-9443-A4A1-A52366457601}" type="slidenum">
              <a:rPr lang="fr-FR" smtClean="0"/>
              <a:t>‹N°›</a:t>
            </a:fld>
            <a:endParaRPr lang="fr-FR"/>
          </a:p>
        </p:txBody>
      </p:sp>
    </p:spTree>
    <p:extLst>
      <p:ext uri="{BB962C8B-B14F-4D97-AF65-F5344CB8AC3E}">
        <p14:creationId xmlns:p14="http://schemas.microsoft.com/office/powerpoint/2010/main" val="12129109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BAC72BD-DC75-6DB8-43B5-5885D8218EDE}"/>
              </a:ext>
            </a:extLst>
          </p:cNvPr>
          <p:cNvSpPr>
            <a:spLocks noGrp="1"/>
          </p:cNvSpPr>
          <p:nvPr>
            <p:ph type="ctrTitle"/>
          </p:nvPr>
        </p:nvSpPr>
        <p:spPr>
          <a:xfrm>
            <a:off x="1524000" y="1122362"/>
            <a:ext cx="9144000" cy="2825169"/>
          </a:xfrm>
        </p:spPr>
        <p:txBody>
          <a:bodyPr/>
          <a:lstStyle/>
          <a:p>
            <a:r>
              <a:rPr lang="fr-FR" dirty="0"/>
              <a:t>Le temps des corsaires</a:t>
            </a:r>
          </a:p>
        </p:txBody>
      </p:sp>
      <p:sp>
        <p:nvSpPr>
          <p:cNvPr id="3" name="Sous-titre 2">
            <a:extLst>
              <a:ext uri="{FF2B5EF4-FFF2-40B4-BE49-F238E27FC236}">
                <a16:creationId xmlns:a16="http://schemas.microsoft.com/office/drawing/2014/main" id="{E3096A0D-628A-7124-84BA-D1634B33C6A0}"/>
              </a:ext>
            </a:extLst>
          </p:cNvPr>
          <p:cNvSpPr>
            <a:spLocks noGrp="1"/>
          </p:cNvSpPr>
          <p:nvPr>
            <p:ph type="subTitle" idx="1"/>
          </p:nvPr>
        </p:nvSpPr>
        <p:spPr/>
        <p:txBody>
          <a:bodyPr/>
          <a:lstStyle/>
          <a:p>
            <a:r>
              <a:rPr lang="fr-FR" dirty="0"/>
              <a:t> </a:t>
            </a:r>
          </a:p>
        </p:txBody>
      </p:sp>
      <p:sp>
        <p:nvSpPr>
          <p:cNvPr id="4" name="ZoneTexte 3">
            <a:extLst>
              <a:ext uri="{FF2B5EF4-FFF2-40B4-BE49-F238E27FC236}">
                <a16:creationId xmlns:a16="http://schemas.microsoft.com/office/drawing/2014/main" id="{459F34B4-D099-4DD6-2C0B-FA3BBF03512A}"/>
              </a:ext>
            </a:extLst>
          </p:cNvPr>
          <p:cNvSpPr txBox="1"/>
          <p:nvPr/>
        </p:nvSpPr>
        <p:spPr>
          <a:xfrm>
            <a:off x="1358937" y="1030288"/>
            <a:ext cx="3234690" cy="1207770"/>
          </a:xfrm>
          <a:prstGeom prst="rect">
            <a:avLst/>
          </a:prstGeom>
          <a:noFill/>
        </p:spPr>
        <p:txBody>
          <a:bodyPr wrap="none" rtlCol="0">
            <a:spAutoFit/>
          </a:bodyPr>
          <a:lstStyle/>
          <a:p>
            <a:pPr algn="just"/>
            <a:r>
              <a:rPr lang="fr-FR" sz="1800" b="1"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La petite fabrique de grammaire</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V. Ansart</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 Dégeorges</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 Sève</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792875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66E340-8306-9324-848A-F5EB046E3147}"/>
              </a:ext>
            </a:extLst>
          </p:cNvPr>
          <p:cNvSpPr>
            <a:spLocks noGrp="1"/>
          </p:cNvSpPr>
          <p:nvPr>
            <p:ph type="title"/>
          </p:nvPr>
        </p:nvSpPr>
        <p:spPr/>
        <p:txBody>
          <a:bodyPr/>
          <a:lstStyle/>
          <a:p>
            <a:endParaRPr lang="fr-FR"/>
          </a:p>
        </p:txBody>
      </p:sp>
      <p:pic>
        <p:nvPicPr>
          <p:cNvPr id="4" name="Espace réservé du contenu 3" descr="Une image contenant dessin, croquis, clipart, Dessin au trait&#10;&#10;Description générée automatiquement">
            <a:extLst>
              <a:ext uri="{FF2B5EF4-FFF2-40B4-BE49-F238E27FC236}">
                <a16:creationId xmlns:a16="http://schemas.microsoft.com/office/drawing/2014/main" id="{11974E21-C48E-DE66-EE3C-974F6DB6A065}"/>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5388207" y="1332845"/>
            <a:ext cx="1415585" cy="4192309"/>
          </a:xfrm>
          <a:prstGeom prst="rect">
            <a:avLst/>
          </a:prstGeom>
        </p:spPr>
      </p:pic>
    </p:spTree>
    <p:extLst>
      <p:ext uri="{BB962C8B-B14F-4D97-AF65-F5344CB8AC3E}">
        <p14:creationId xmlns:p14="http://schemas.microsoft.com/office/powerpoint/2010/main" val="4328972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B81415A-BAB4-3B59-95FA-E35292208D68}"/>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F6DE7017-8DE0-6D4F-D360-8B8C9AA7B97D}"/>
              </a:ext>
            </a:extLst>
          </p:cNvPr>
          <p:cNvSpPr>
            <a:spLocks noGrp="1"/>
          </p:cNvSpPr>
          <p:nvPr>
            <p:ph idx="1"/>
          </p:nvPr>
        </p:nvSpPr>
        <p:spPr/>
        <p:txBody>
          <a:bodyPr/>
          <a:lstStyle/>
          <a:p>
            <a:pPr marL="0" indent="0" algn="just">
              <a:buNone/>
            </a:pPr>
            <a:r>
              <a:rPr lang="fr-FR" sz="2200" dirty="0">
                <a:effectLst/>
                <a:latin typeface="Times New Roman" panose="02020603050405020304" pitchFamily="18" charset="0"/>
                <a:ea typeface="Times New Roman" panose="02020603050405020304" pitchFamily="18" charset="0"/>
              </a:rPr>
              <a:t>Mon papa </a:t>
            </a:r>
            <a:r>
              <a:rPr lang="fr-FR" sz="2200" dirty="0" err="1">
                <a:effectLst/>
                <a:latin typeface="Times New Roman" panose="02020603050405020304" pitchFamily="18" charset="0"/>
                <a:ea typeface="Times New Roman" panose="02020603050405020304" pitchFamily="18" charset="0"/>
              </a:rPr>
              <a:t>Quiquenpleure</a:t>
            </a:r>
            <a:r>
              <a:rPr lang="fr-FR" sz="2200" dirty="0">
                <a:effectLst/>
                <a:latin typeface="Times New Roman" panose="02020603050405020304" pitchFamily="18" charset="0"/>
                <a:ea typeface="Times New Roman" panose="02020603050405020304" pitchFamily="18" charset="0"/>
              </a:rPr>
              <a:t> était corsaire au service du roi de France mais ces maudits Anglais l’ont pris. Il est là-bas. Il est prisonnier en Angleterre. </a:t>
            </a:r>
            <a:endParaRPr lang="fr-FR" sz="2200" dirty="0">
              <a:effectLst/>
              <a:latin typeface="Times New Roman" panose="02020603050405020304" pitchFamily="18" charset="0"/>
              <a:ea typeface="Calibri" panose="020F0502020204030204" pitchFamily="34" charset="0"/>
            </a:endParaRPr>
          </a:p>
          <a:p>
            <a:pPr marL="0" indent="0" algn="just">
              <a:buNone/>
            </a:pPr>
            <a:r>
              <a:rPr lang="fr-FR" sz="2200" dirty="0">
                <a:effectLst/>
                <a:latin typeface="Times New Roman" panose="02020603050405020304" pitchFamily="18" charset="0"/>
                <a:ea typeface="Times New Roman" panose="02020603050405020304" pitchFamily="18" charset="0"/>
              </a:rPr>
              <a:t>Moi, je m’appelle Jean </a:t>
            </a:r>
            <a:r>
              <a:rPr lang="fr-FR" sz="2200" dirty="0" err="1">
                <a:effectLst/>
                <a:latin typeface="Times New Roman" panose="02020603050405020304" pitchFamily="18" charset="0"/>
                <a:ea typeface="Times New Roman" panose="02020603050405020304" pitchFamily="18" charset="0"/>
              </a:rPr>
              <a:t>Quiquenmousse</a:t>
            </a:r>
            <a:r>
              <a:rPr lang="fr-FR" sz="2200" dirty="0">
                <a:effectLst/>
                <a:latin typeface="Times New Roman" panose="02020603050405020304" pitchFamily="18" charset="0"/>
                <a:ea typeface="Times New Roman" panose="02020603050405020304" pitchFamily="18" charset="0"/>
              </a:rPr>
              <a:t>. J’aurai bientôt neuf ans. Ce jour-là, je deviendrai mousse et corsaire au service du roi de France. En attendant, je m’entraine avec les enfants du port sur les remparts de Saint-Malo. On se bat avec des sabres de bois, nous disons des gros mots et crachons à dix pas. Je suis le chef de notre bande car moi, je partirai le premier. </a:t>
            </a:r>
            <a:endParaRPr lang="fr-FR" sz="2200" dirty="0">
              <a:effectLst/>
              <a:latin typeface="Times New Roman" panose="02020603050405020304" pitchFamily="18" charset="0"/>
              <a:ea typeface="Calibri" panose="020F0502020204030204" pitchFamily="34" charset="0"/>
            </a:endParaRPr>
          </a:p>
          <a:p>
            <a:pPr marL="0" indent="0" algn="just">
              <a:buNone/>
            </a:pPr>
            <a:r>
              <a:rPr lang="fr-FR" sz="2200" dirty="0">
                <a:effectLst/>
                <a:latin typeface="Times New Roman" panose="02020603050405020304" pitchFamily="18" charset="0"/>
                <a:ea typeface="Times New Roman" panose="02020603050405020304" pitchFamily="18" charset="0"/>
              </a:rPr>
              <a:t>Toinette, c’est ma fiancée.</a:t>
            </a:r>
            <a:endParaRPr lang="fr-FR" sz="2200" dirty="0">
              <a:effectLst/>
              <a:latin typeface="Times New Roman" panose="02020603050405020304" pitchFamily="18" charset="0"/>
              <a:ea typeface="Calibri" panose="020F0502020204030204" pitchFamily="34" charset="0"/>
            </a:endParaRPr>
          </a:p>
          <a:p>
            <a:pPr marL="0" indent="0">
              <a:buNone/>
            </a:pPr>
            <a:endParaRPr lang="fr-FR" dirty="0"/>
          </a:p>
        </p:txBody>
      </p:sp>
    </p:spTree>
    <p:extLst>
      <p:ext uri="{BB962C8B-B14F-4D97-AF65-F5344CB8AC3E}">
        <p14:creationId xmlns:p14="http://schemas.microsoft.com/office/powerpoint/2010/main" val="40553595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F7AD17-2930-BB62-904A-35B656C7D0C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D7C2CD4-5CEB-22F8-1442-EABCF44814E4}"/>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A54179C6-3ACF-8F73-58EE-2D447072E733}"/>
              </a:ext>
            </a:extLst>
          </p:cNvPr>
          <p:cNvSpPr>
            <a:spLocks noGrp="1"/>
          </p:cNvSpPr>
          <p:nvPr>
            <p:ph idx="1"/>
          </p:nvPr>
        </p:nvSpPr>
        <p:spPr/>
        <p:txBody>
          <a:bodyPr/>
          <a:lstStyle/>
          <a:p>
            <a:pPr marL="0" indent="0" algn="just">
              <a:buNone/>
            </a:pPr>
            <a:r>
              <a:rPr lang="fr-FR" sz="2200" dirty="0">
                <a:effectLst/>
                <a:latin typeface="Times New Roman" panose="02020603050405020304" pitchFamily="18" charset="0"/>
                <a:ea typeface="Times New Roman" panose="02020603050405020304" pitchFamily="18" charset="0"/>
              </a:rPr>
              <a:t>Il est là-bas. </a:t>
            </a:r>
          </a:p>
          <a:p>
            <a:pPr marL="0" indent="0" algn="just">
              <a:buNone/>
            </a:pPr>
            <a:r>
              <a:rPr lang="fr-FR" sz="2200" dirty="0">
                <a:effectLst/>
                <a:latin typeface="Times New Roman" panose="02020603050405020304" pitchFamily="18" charset="0"/>
                <a:ea typeface="Times New Roman" panose="02020603050405020304" pitchFamily="18" charset="0"/>
              </a:rPr>
              <a:t>Il est prisonnier en Angleterre. </a:t>
            </a:r>
            <a:endParaRPr lang="fr-FR" sz="2200" dirty="0">
              <a:effectLst/>
              <a:latin typeface="Times New Roman" panose="02020603050405020304" pitchFamily="18" charset="0"/>
              <a:ea typeface="Calibri" panose="020F0502020204030204" pitchFamily="34" charset="0"/>
            </a:endParaRPr>
          </a:p>
          <a:p>
            <a:pPr marL="0" indent="0" algn="just">
              <a:buNone/>
            </a:pPr>
            <a:r>
              <a:rPr lang="fr-FR" sz="2200" dirty="0">
                <a:effectLst/>
                <a:latin typeface="Times New Roman" panose="02020603050405020304" pitchFamily="18" charset="0"/>
                <a:ea typeface="Times New Roman" panose="02020603050405020304" pitchFamily="18" charset="0"/>
              </a:rPr>
              <a:t>Moi, je m’appelle Jean </a:t>
            </a:r>
            <a:r>
              <a:rPr lang="fr-FR" sz="2200" dirty="0" err="1">
                <a:effectLst/>
                <a:latin typeface="Times New Roman" panose="02020603050405020304" pitchFamily="18" charset="0"/>
                <a:ea typeface="Times New Roman" panose="02020603050405020304" pitchFamily="18" charset="0"/>
              </a:rPr>
              <a:t>Quiquenmousse</a:t>
            </a:r>
            <a:r>
              <a:rPr lang="fr-FR" sz="2200" dirty="0">
                <a:effectLst/>
                <a:latin typeface="Times New Roman" panose="02020603050405020304" pitchFamily="18" charset="0"/>
                <a:ea typeface="Times New Roman" panose="02020603050405020304" pitchFamily="18" charset="0"/>
              </a:rPr>
              <a:t>. </a:t>
            </a:r>
          </a:p>
          <a:p>
            <a:pPr marL="0" indent="0" algn="just">
              <a:buNone/>
            </a:pPr>
            <a:r>
              <a:rPr lang="fr-FR" sz="2200" dirty="0">
                <a:effectLst/>
                <a:latin typeface="Times New Roman" panose="02020603050405020304" pitchFamily="18" charset="0"/>
                <a:ea typeface="Times New Roman" panose="02020603050405020304" pitchFamily="18" charset="0"/>
              </a:rPr>
              <a:t>J’aurai bientôt neuf ans. </a:t>
            </a:r>
          </a:p>
          <a:p>
            <a:pPr marL="0" indent="0" algn="just">
              <a:buNone/>
            </a:pPr>
            <a:r>
              <a:rPr lang="fr-FR" sz="2200" dirty="0">
                <a:effectLst/>
                <a:latin typeface="Times New Roman" panose="02020603050405020304" pitchFamily="18" charset="0"/>
                <a:ea typeface="Times New Roman" panose="02020603050405020304" pitchFamily="18" charset="0"/>
              </a:rPr>
              <a:t>Ce jour-là, je deviendrai mousse et corsaire au service du roi de France. </a:t>
            </a:r>
            <a:endParaRPr lang="fr-FR" dirty="0"/>
          </a:p>
        </p:txBody>
      </p:sp>
    </p:spTree>
    <p:extLst>
      <p:ext uri="{BB962C8B-B14F-4D97-AF65-F5344CB8AC3E}">
        <p14:creationId xmlns:p14="http://schemas.microsoft.com/office/powerpoint/2010/main" val="21802954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90902F-4886-D8DA-C2DB-0D29541C58F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44AD4C0-9E8A-E6C9-52F0-BB42B6E319C0}"/>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4FD34FDB-F09C-A317-79E0-BD6723019FE3}"/>
              </a:ext>
            </a:extLst>
          </p:cNvPr>
          <p:cNvSpPr>
            <a:spLocks noGrp="1"/>
          </p:cNvSpPr>
          <p:nvPr>
            <p:ph idx="1"/>
          </p:nvPr>
        </p:nvSpPr>
        <p:spPr>
          <a:xfrm>
            <a:off x="838200" y="914400"/>
            <a:ext cx="10515600" cy="5262563"/>
          </a:xfrm>
        </p:spPr>
        <p:txBody>
          <a:bodyPr>
            <a:normAutofit/>
          </a:bodyPr>
          <a:lstStyle/>
          <a:p>
            <a:pPr marL="0" indent="0" algn="just">
              <a:buNone/>
            </a:pPr>
            <a:endParaRPr lang="fr-FR" sz="2200" dirty="0">
              <a:solidFill>
                <a:srgbClr val="00B050"/>
              </a:solidFill>
              <a:effectLst/>
              <a:latin typeface="Times New Roman" panose="02020603050405020304" pitchFamily="18" charset="0"/>
              <a:ea typeface="Times New Roman" panose="02020603050405020304" pitchFamily="18" charset="0"/>
            </a:endParaRPr>
          </a:p>
          <a:p>
            <a:pPr marL="0" indent="0" algn="just">
              <a:buNone/>
            </a:pPr>
            <a:endParaRPr lang="fr-FR" sz="2200" dirty="0">
              <a:solidFill>
                <a:srgbClr val="00B050"/>
              </a:solidFill>
              <a:latin typeface="Times New Roman" panose="02020603050405020304" pitchFamily="18" charset="0"/>
              <a:ea typeface="Times New Roman" panose="02020603050405020304" pitchFamily="18" charset="0"/>
            </a:endParaRPr>
          </a:p>
          <a:p>
            <a:pPr marL="0" indent="0" algn="just">
              <a:buNone/>
            </a:pPr>
            <a:r>
              <a:rPr lang="fr-FR" sz="2200" dirty="0">
                <a:solidFill>
                  <a:srgbClr val="00B050"/>
                </a:solidFill>
                <a:effectLst/>
                <a:latin typeface="Times New Roman" panose="02020603050405020304" pitchFamily="18" charset="0"/>
                <a:ea typeface="Times New Roman" panose="02020603050405020304" pitchFamily="18" charset="0"/>
              </a:rPr>
              <a:t>Il</a:t>
            </a:r>
            <a:r>
              <a:rPr lang="fr-FR" sz="2200" dirty="0">
                <a:effectLst/>
                <a:latin typeface="Times New Roman" panose="02020603050405020304" pitchFamily="18" charset="0"/>
                <a:ea typeface="Times New Roman" panose="02020603050405020304" pitchFamily="18" charset="0"/>
              </a:rPr>
              <a:t> // </a:t>
            </a:r>
            <a:r>
              <a:rPr lang="fr-FR" sz="2200" dirty="0">
                <a:solidFill>
                  <a:srgbClr val="FF0000"/>
                </a:solidFill>
                <a:effectLst/>
                <a:latin typeface="Times New Roman" panose="02020603050405020304" pitchFamily="18" charset="0"/>
                <a:ea typeface="Times New Roman" panose="02020603050405020304" pitchFamily="18" charset="0"/>
              </a:rPr>
              <a:t>est là-bas</a:t>
            </a:r>
            <a:r>
              <a:rPr lang="fr-FR" sz="2200" dirty="0">
                <a:effectLst/>
                <a:latin typeface="Times New Roman" panose="02020603050405020304" pitchFamily="18" charset="0"/>
                <a:ea typeface="Times New Roman" panose="02020603050405020304" pitchFamily="18" charset="0"/>
              </a:rPr>
              <a:t>. </a:t>
            </a:r>
          </a:p>
          <a:p>
            <a:pPr marL="0" indent="0" algn="just">
              <a:buNone/>
            </a:pPr>
            <a:r>
              <a:rPr lang="fr-FR" sz="2200" dirty="0">
                <a:solidFill>
                  <a:srgbClr val="00B050"/>
                </a:solidFill>
                <a:effectLst/>
                <a:latin typeface="Times New Roman" panose="02020603050405020304" pitchFamily="18" charset="0"/>
                <a:ea typeface="Times New Roman" panose="02020603050405020304" pitchFamily="18" charset="0"/>
              </a:rPr>
              <a:t>Il</a:t>
            </a:r>
            <a:r>
              <a:rPr lang="fr-FR" sz="2200" dirty="0">
                <a:effectLst/>
                <a:latin typeface="Times New Roman" panose="02020603050405020304" pitchFamily="18" charset="0"/>
                <a:ea typeface="Times New Roman" panose="02020603050405020304" pitchFamily="18" charset="0"/>
              </a:rPr>
              <a:t> // </a:t>
            </a:r>
            <a:r>
              <a:rPr lang="fr-FR" sz="2200" dirty="0">
                <a:solidFill>
                  <a:srgbClr val="FF0000"/>
                </a:solidFill>
                <a:effectLst/>
                <a:latin typeface="Times New Roman" panose="02020603050405020304" pitchFamily="18" charset="0"/>
                <a:ea typeface="Times New Roman" panose="02020603050405020304" pitchFamily="18" charset="0"/>
              </a:rPr>
              <a:t>est prisonnier </a:t>
            </a:r>
            <a:r>
              <a:rPr lang="fr-FR" sz="2200" dirty="0">
                <a:effectLst/>
                <a:latin typeface="Times New Roman" panose="02020603050405020304" pitchFamily="18" charset="0"/>
                <a:ea typeface="Times New Roman" panose="02020603050405020304" pitchFamily="18" charset="0"/>
              </a:rPr>
              <a:t>// </a:t>
            </a:r>
            <a:r>
              <a:rPr lang="fr-FR" sz="2200" dirty="0">
                <a:solidFill>
                  <a:schemeClr val="accent4"/>
                </a:solidFill>
                <a:effectLst/>
                <a:latin typeface="Times New Roman" panose="02020603050405020304" pitchFamily="18" charset="0"/>
                <a:ea typeface="Times New Roman" panose="02020603050405020304" pitchFamily="18" charset="0"/>
              </a:rPr>
              <a:t>en Angleterre</a:t>
            </a:r>
            <a:r>
              <a:rPr lang="fr-FR" sz="2200" dirty="0">
                <a:effectLst/>
                <a:latin typeface="Times New Roman" panose="02020603050405020304" pitchFamily="18" charset="0"/>
                <a:ea typeface="Times New Roman" panose="02020603050405020304" pitchFamily="18" charset="0"/>
              </a:rPr>
              <a:t>. </a:t>
            </a:r>
            <a:endParaRPr lang="fr-FR" sz="2200" dirty="0">
              <a:effectLst/>
              <a:latin typeface="Times New Roman" panose="02020603050405020304" pitchFamily="18" charset="0"/>
              <a:ea typeface="Calibri" panose="020F0502020204030204" pitchFamily="34" charset="0"/>
            </a:endParaRPr>
          </a:p>
          <a:p>
            <a:pPr marL="0" indent="0" algn="just">
              <a:buNone/>
            </a:pPr>
            <a:r>
              <a:rPr lang="fr-FR" sz="2200" dirty="0">
                <a:solidFill>
                  <a:srgbClr val="00B050"/>
                </a:solidFill>
                <a:effectLst/>
                <a:latin typeface="Times New Roman" panose="02020603050405020304" pitchFamily="18" charset="0"/>
                <a:ea typeface="Times New Roman" panose="02020603050405020304" pitchFamily="18" charset="0"/>
              </a:rPr>
              <a:t>Moi, je </a:t>
            </a:r>
            <a:r>
              <a:rPr lang="fr-FR" sz="2200" dirty="0">
                <a:effectLst/>
                <a:latin typeface="Times New Roman" panose="02020603050405020304" pitchFamily="18" charset="0"/>
                <a:ea typeface="Times New Roman" panose="02020603050405020304" pitchFamily="18" charset="0"/>
              </a:rPr>
              <a:t>// </a:t>
            </a:r>
            <a:r>
              <a:rPr lang="fr-FR" sz="2200" dirty="0">
                <a:solidFill>
                  <a:srgbClr val="FF0000"/>
                </a:solidFill>
                <a:effectLst/>
                <a:latin typeface="Times New Roman" panose="02020603050405020304" pitchFamily="18" charset="0"/>
                <a:ea typeface="Times New Roman" panose="02020603050405020304" pitchFamily="18" charset="0"/>
              </a:rPr>
              <a:t>m’appelle Jean </a:t>
            </a:r>
            <a:r>
              <a:rPr lang="fr-FR" sz="2200" dirty="0" err="1">
                <a:solidFill>
                  <a:srgbClr val="FF0000"/>
                </a:solidFill>
                <a:effectLst/>
                <a:latin typeface="Times New Roman" panose="02020603050405020304" pitchFamily="18" charset="0"/>
                <a:ea typeface="Times New Roman" panose="02020603050405020304" pitchFamily="18" charset="0"/>
              </a:rPr>
              <a:t>Quiquenmousse</a:t>
            </a:r>
            <a:r>
              <a:rPr lang="fr-FR" sz="2200" dirty="0">
                <a:effectLst/>
                <a:latin typeface="Times New Roman" panose="02020603050405020304" pitchFamily="18" charset="0"/>
                <a:ea typeface="Times New Roman" panose="02020603050405020304" pitchFamily="18" charset="0"/>
              </a:rPr>
              <a:t>. </a:t>
            </a:r>
          </a:p>
          <a:p>
            <a:pPr marL="0" indent="0" algn="just">
              <a:buNone/>
            </a:pPr>
            <a:r>
              <a:rPr lang="fr-FR" sz="2200" dirty="0">
                <a:solidFill>
                  <a:srgbClr val="00B050"/>
                </a:solidFill>
                <a:effectLst/>
                <a:latin typeface="Times New Roman" panose="02020603050405020304" pitchFamily="18" charset="0"/>
                <a:ea typeface="Times New Roman" panose="02020603050405020304" pitchFamily="18" charset="0"/>
              </a:rPr>
              <a:t>J’ </a:t>
            </a:r>
            <a:r>
              <a:rPr lang="fr-FR" sz="2200" dirty="0">
                <a:effectLst/>
                <a:latin typeface="Times New Roman" panose="02020603050405020304" pitchFamily="18" charset="0"/>
                <a:ea typeface="Times New Roman" panose="02020603050405020304" pitchFamily="18" charset="0"/>
              </a:rPr>
              <a:t>// </a:t>
            </a:r>
            <a:r>
              <a:rPr lang="fr-FR" sz="2200" dirty="0">
                <a:solidFill>
                  <a:srgbClr val="FF0000"/>
                </a:solidFill>
                <a:effectLst/>
                <a:latin typeface="Times New Roman" panose="02020603050405020304" pitchFamily="18" charset="0"/>
                <a:ea typeface="Times New Roman" panose="02020603050405020304" pitchFamily="18" charset="0"/>
              </a:rPr>
              <a:t>aurai</a:t>
            </a:r>
            <a:r>
              <a:rPr lang="fr-FR" sz="2200" dirty="0">
                <a:effectLst/>
                <a:latin typeface="Times New Roman" panose="02020603050405020304" pitchFamily="18" charset="0"/>
                <a:ea typeface="Times New Roman" panose="02020603050405020304" pitchFamily="18" charset="0"/>
              </a:rPr>
              <a:t> // </a:t>
            </a:r>
            <a:r>
              <a:rPr lang="fr-FR" sz="2200" dirty="0">
                <a:solidFill>
                  <a:schemeClr val="accent4"/>
                </a:solidFill>
                <a:effectLst/>
                <a:latin typeface="Times New Roman" panose="02020603050405020304" pitchFamily="18" charset="0"/>
                <a:ea typeface="Times New Roman" panose="02020603050405020304" pitchFamily="18" charset="0"/>
              </a:rPr>
              <a:t>bientôt</a:t>
            </a:r>
            <a:r>
              <a:rPr lang="fr-FR" sz="2200" dirty="0">
                <a:effectLst/>
                <a:latin typeface="Times New Roman" panose="02020603050405020304" pitchFamily="18" charset="0"/>
                <a:ea typeface="Times New Roman" panose="02020603050405020304" pitchFamily="18" charset="0"/>
              </a:rPr>
              <a:t> // </a:t>
            </a:r>
            <a:r>
              <a:rPr lang="fr-FR" sz="2200" dirty="0">
                <a:solidFill>
                  <a:srgbClr val="FF0000"/>
                </a:solidFill>
                <a:effectLst/>
                <a:latin typeface="Times New Roman" panose="02020603050405020304" pitchFamily="18" charset="0"/>
                <a:ea typeface="Times New Roman" panose="02020603050405020304" pitchFamily="18" charset="0"/>
              </a:rPr>
              <a:t>neuf ans</a:t>
            </a:r>
            <a:r>
              <a:rPr lang="fr-FR" sz="2200" dirty="0">
                <a:effectLst/>
                <a:latin typeface="Times New Roman" panose="02020603050405020304" pitchFamily="18" charset="0"/>
                <a:ea typeface="Times New Roman" panose="02020603050405020304" pitchFamily="18" charset="0"/>
              </a:rPr>
              <a:t>. </a:t>
            </a:r>
          </a:p>
          <a:p>
            <a:pPr marL="0" indent="0" algn="just">
              <a:buNone/>
            </a:pPr>
            <a:r>
              <a:rPr lang="fr-FR" sz="2200" dirty="0">
                <a:solidFill>
                  <a:schemeClr val="accent4"/>
                </a:solidFill>
                <a:effectLst/>
                <a:latin typeface="Times New Roman" panose="02020603050405020304" pitchFamily="18" charset="0"/>
                <a:ea typeface="Times New Roman" panose="02020603050405020304" pitchFamily="18" charset="0"/>
              </a:rPr>
              <a:t>Ce jour-là</a:t>
            </a:r>
            <a:r>
              <a:rPr lang="fr-FR" sz="2200" dirty="0">
                <a:effectLst/>
                <a:latin typeface="Times New Roman" panose="02020603050405020304" pitchFamily="18" charset="0"/>
                <a:ea typeface="Times New Roman" panose="02020603050405020304" pitchFamily="18" charset="0"/>
              </a:rPr>
              <a:t>, // </a:t>
            </a:r>
            <a:r>
              <a:rPr lang="fr-FR" sz="2200" dirty="0">
                <a:solidFill>
                  <a:srgbClr val="00B050"/>
                </a:solidFill>
                <a:effectLst/>
                <a:latin typeface="Times New Roman" panose="02020603050405020304" pitchFamily="18" charset="0"/>
                <a:ea typeface="Times New Roman" panose="02020603050405020304" pitchFamily="18" charset="0"/>
              </a:rPr>
              <a:t>je</a:t>
            </a:r>
            <a:r>
              <a:rPr lang="fr-FR" sz="2200" dirty="0">
                <a:effectLst/>
                <a:latin typeface="Times New Roman" panose="02020603050405020304" pitchFamily="18" charset="0"/>
                <a:ea typeface="Times New Roman" panose="02020603050405020304" pitchFamily="18" charset="0"/>
              </a:rPr>
              <a:t> // </a:t>
            </a:r>
            <a:r>
              <a:rPr lang="fr-FR" sz="2200" dirty="0">
                <a:solidFill>
                  <a:srgbClr val="FF0000"/>
                </a:solidFill>
                <a:effectLst/>
                <a:latin typeface="Times New Roman" panose="02020603050405020304" pitchFamily="18" charset="0"/>
                <a:ea typeface="Times New Roman" panose="02020603050405020304" pitchFamily="18" charset="0"/>
              </a:rPr>
              <a:t>deviendrai mousse et corsaire au service du roi de France</a:t>
            </a:r>
            <a:r>
              <a:rPr lang="fr-FR" sz="2200" dirty="0">
                <a:effectLst/>
                <a:latin typeface="Times New Roman" panose="02020603050405020304" pitchFamily="18" charset="0"/>
                <a:ea typeface="Times New Roman" panose="02020603050405020304" pitchFamily="18" charset="0"/>
              </a:rPr>
              <a:t>.</a:t>
            </a:r>
          </a:p>
          <a:p>
            <a:pPr marL="0" indent="0" algn="just">
              <a:buNone/>
            </a:pPr>
            <a:endParaRPr lang="fr-FR" sz="2200" dirty="0">
              <a:latin typeface="Times New Roman" panose="02020603050405020304" pitchFamily="18" charset="0"/>
              <a:ea typeface="Times New Roman" panose="02020603050405020304" pitchFamily="18" charset="0"/>
            </a:endParaRPr>
          </a:p>
          <a:p>
            <a:pPr marL="0" indent="0" algn="just">
              <a:buNone/>
            </a:pPr>
            <a:endParaRPr lang="fr-FR" sz="2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6424902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1E9AC9-7AD5-B3B8-6BEA-68ED8B03F9D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C335049-CAE0-266F-C892-DB650DEEFA5C}"/>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2144895B-131F-512C-4910-D820B32BEBB0}"/>
              </a:ext>
            </a:extLst>
          </p:cNvPr>
          <p:cNvSpPr>
            <a:spLocks noGrp="1"/>
          </p:cNvSpPr>
          <p:nvPr>
            <p:ph idx="1"/>
          </p:nvPr>
        </p:nvSpPr>
        <p:spPr>
          <a:xfrm>
            <a:off x="838200" y="914400"/>
            <a:ext cx="10515600" cy="5262563"/>
          </a:xfrm>
        </p:spPr>
        <p:txBody>
          <a:bodyPr>
            <a:normAutofit/>
          </a:bodyPr>
          <a:lstStyle/>
          <a:p>
            <a:pPr marL="0" indent="0" algn="just">
              <a:buNone/>
            </a:pPr>
            <a:r>
              <a:rPr lang="fr-FR" sz="2200" dirty="0">
                <a:solidFill>
                  <a:srgbClr val="00B050"/>
                </a:solidFill>
                <a:effectLst/>
                <a:latin typeface="Times New Roman" panose="02020603050405020304" pitchFamily="18" charset="0"/>
                <a:ea typeface="Times New Roman" panose="02020603050405020304" pitchFamily="18" charset="0"/>
              </a:rPr>
              <a:t>Mon papa </a:t>
            </a:r>
            <a:r>
              <a:rPr lang="fr-FR" sz="2200" dirty="0" err="1">
                <a:solidFill>
                  <a:srgbClr val="00B050"/>
                </a:solidFill>
                <a:effectLst/>
                <a:latin typeface="Times New Roman" panose="02020603050405020304" pitchFamily="18" charset="0"/>
                <a:ea typeface="Times New Roman" panose="02020603050405020304" pitchFamily="18" charset="0"/>
              </a:rPr>
              <a:t>Quiquenpleure</a:t>
            </a:r>
            <a:r>
              <a:rPr lang="fr-FR" sz="2200" dirty="0">
                <a:solidFill>
                  <a:srgbClr val="00B050"/>
                </a:solidFill>
                <a:effectLst/>
                <a:latin typeface="Times New Roman" panose="02020603050405020304" pitchFamily="18" charset="0"/>
                <a:ea typeface="Times New Roman" panose="02020603050405020304" pitchFamily="18" charset="0"/>
              </a:rPr>
              <a:t> </a:t>
            </a:r>
            <a:r>
              <a:rPr lang="fr-FR" sz="2200" dirty="0">
                <a:effectLst/>
                <a:latin typeface="Times New Roman" panose="02020603050405020304" pitchFamily="18" charset="0"/>
                <a:ea typeface="Times New Roman" panose="02020603050405020304" pitchFamily="18" charset="0"/>
              </a:rPr>
              <a:t>// </a:t>
            </a:r>
            <a:r>
              <a:rPr lang="fr-FR" sz="2200" dirty="0">
                <a:solidFill>
                  <a:srgbClr val="FF0000"/>
                </a:solidFill>
                <a:effectLst/>
                <a:latin typeface="Times New Roman" panose="02020603050405020304" pitchFamily="18" charset="0"/>
                <a:ea typeface="Times New Roman" panose="02020603050405020304" pitchFamily="18" charset="0"/>
              </a:rPr>
              <a:t>était corsaire au service du roi de France </a:t>
            </a:r>
          </a:p>
          <a:p>
            <a:pPr marL="0" indent="0" algn="just">
              <a:buNone/>
            </a:pPr>
            <a:r>
              <a:rPr lang="fr-FR" sz="2200" dirty="0">
                <a:effectLst/>
                <a:latin typeface="Times New Roman" panose="02020603050405020304" pitchFamily="18" charset="0"/>
                <a:ea typeface="Times New Roman" panose="02020603050405020304" pitchFamily="18" charset="0"/>
              </a:rPr>
              <a:t>mais </a:t>
            </a:r>
            <a:r>
              <a:rPr lang="fr-FR" sz="2200" dirty="0">
                <a:solidFill>
                  <a:srgbClr val="00B050"/>
                </a:solidFill>
                <a:effectLst/>
                <a:latin typeface="Times New Roman" panose="02020603050405020304" pitchFamily="18" charset="0"/>
                <a:ea typeface="Times New Roman" panose="02020603050405020304" pitchFamily="18" charset="0"/>
              </a:rPr>
              <a:t>ces maudits Anglais </a:t>
            </a:r>
            <a:r>
              <a:rPr lang="fr-FR" sz="2200" dirty="0">
                <a:effectLst/>
                <a:latin typeface="Times New Roman" panose="02020603050405020304" pitchFamily="18" charset="0"/>
                <a:ea typeface="Times New Roman" panose="02020603050405020304" pitchFamily="18" charset="0"/>
              </a:rPr>
              <a:t>// </a:t>
            </a:r>
            <a:r>
              <a:rPr lang="fr-FR" sz="2200" dirty="0">
                <a:solidFill>
                  <a:srgbClr val="FF0000"/>
                </a:solidFill>
                <a:effectLst/>
                <a:latin typeface="Times New Roman" panose="02020603050405020304" pitchFamily="18" charset="0"/>
                <a:ea typeface="Times New Roman" panose="02020603050405020304" pitchFamily="18" charset="0"/>
              </a:rPr>
              <a:t>l’ont pris</a:t>
            </a:r>
            <a:r>
              <a:rPr lang="fr-FR" sz="2200" dirty="0">
                <a:effectLst/>
                <a:latin typeface="Times New Roman" panose="02020603050405020304" pitchFamily="18" charset="0"/>
                <a:ea typeface="Times New Roman" panose="02020603050405020304" pitchFamily="18" charset="0"/>
              </a:rPr>
              <a:t>. </a:t>
            </a:r>
          </a:p>
          <a:p>
            <a:pPr marL="0" indent="0" algn="just">
              <a:buNone/>
            </a:pPr>
            <a:r>
              <a:rPr lang="fr-FR" sz="2200" dirty="0">
                <a:solidFill>
                  <a:srgbClr val="00B050"/>
                </a:solidFill>
                <a:effectLst/>
                <a:latin typeface="Times New Roman" panose="02020603050405020304" pitchFamily="18" charset="0"/>
                <a:ea typeface="Times New Roman" panose="02020603050405020304" pitchFamily="18" charset="0"/>
              </a:rPr>
              <a:t>Il</a:t>
            </a:r>
            <a:r>
              <a:rPr lang="fr-FR" sz="2200" dirty="0">
                <a:effectLst/>
                <a:latin typeface="Times New Roman" panose="02020603050405020304" pitchFamily="18" charset="0"/>
                <a:ea typeface="Times New Roman" panose="02020603050405020304" pitchFamily="18" charset="0"/>
              </a:rPr>
              <a:t> // </a:t>
            </a:r>
            <a:r>
              <a:rPr lang="fr-FR" sz="2200" dirty="0">
                <a:solidFill>
                  <a:srgbClr val="FF0000"/>
                </a:solidFill>
                <a:effectLst/>
                <a:latin typeface="Times New Roman" panose="02020603050405020304" pitchFamily="18" charset="0"/>
                <a:ea typeface="Times New Roman" panose="02020603050405020304" pitchFamily="18" charset="0"/>
              </a:rPr>
              <a:t>est là-bas</a:t>
            </a:r>
            <a:r>
              <a:rPr lang="fr-FR" sz="2200" dirty="0">
                <a:effectLst/>
                <a:latin typeface="Times New Roman" panose="02020603050405020304" pitchFamily="18" charset="0"/>
                <a:ea typeface="Times New Roman" panose="02020603050405020304" pitchFamily="18" charset="0"/>
              </a:rPr>
              <a:t>. </a:t>
            </a:r>
          </a:p>
          <a:p>
            <a:pPr marL="0" indent="0" algn="just">
              <a:buNone/>
            </a:pPr>
            <a:r>
              <a:rPr lang="fr-FR" sz="2200" dirty="0">
                <a:solidFill>
                  <a:srgbClr val="00B050"/>
                </a:solidFill>
                <a:effectLst/>
                <a:latin typeface="Times New Roman" panose="02020603050405020304" pitchFamily="18" charset="0"/>
                <a:ea typeface="Times New Roman" panose="02020603050405020304" pitchFamily="18" charset="0"/>
              </a:rPr>
              <a:t>Il</a:t>
            </a:r>
            <a:r>
              <a:rPr lang="fr-FR" sz="2200" dirty="0">
                <a:effectLst/>
                <a:latin typeface="Times New Roman" panose="02020603050405020304" pitchFamily="18" charset="0"/>
                <a:ea typeface="Times New Roman" panose="02020603050405020304" pitchFamily="18" charset="0"/>
              </a:rPr>
              <a:t> // </a:t>
            </a:r>
            <a:r>
              <a:rPr lang="fr-FR" sz="2200" dirty="0">
                <a:solidFill>
                  <a:srgbClr val="FF0000"/>
                </a:solidFill>
                <a:effectLst/>
                <a:latin typeface="Times New Roman" panose="02020603050405020304" pitchFamily="18" charset="0"/>
                <a:ea typeface="Times New Roman" panose="02020603050405020304" pitchFamily="18" charset="0"/>
              </a:rPr>
              <a:t>est prisonnier </a:t>
            </a:r>
            <a:r>
              <a:rPr lang="fr-FR" sz="2200" dirty="0">
                <a:effectLst/>
                <a:latin typeface="Times New Roman" panose="02020603050405020304" pitchFamily="18" charset="0"/>
                <a:ea typeface="Times New Roman" panose="02020603050405020304" pitchFamily="18" charset="0"/>
              </a:rPr>
              <a:t>// </a:t>
            </a:r>
            <a:r>
              <a:rPr lang="fr-FR" sz="2200" dirty="0">
                <a:solidFill>
                  <a:schemeClr val="accent4"/>
                </a:solidFill>
                <a:effectLst/>
                <a:latin typeface="Times New Roman" panose="02020603050405020304" pitchFamily="18" charset="0"/>
                <a:ea typeface="Times New Roman" panose="02020603050405020304" pitchFamily="18" charset="0"/>
              </a:rPr>
              <a:t>en Angleterre</a:t>
            </a:r>
            <a:r>
              <a:rPr lang="fr-FR" sz="2200" dirty="0">
                <a:effectLst/>
                <a:latin typeface="Times New Roman" panose="02020603050405020304" pitchFamily="18" charset="0"/>
                <a:ea typeface="Times New Roman" panose="02020603050405020304" pitchFamily="18" charset="0"/>
              </a:rPr>
              <a:t>. </a:t>
            </a:r>
            <a:endParaRPr lang="fr-FR" sz="2200" dirty="0">
              <a:effectLst/>
              <a:latin typeface="Times New Roman" panose="02020603050405020304" pitchFamily="18" charset="0"/>
              <a:ea typeface="Calibri" panose="020F0502020204030204" pitchFamily="34" charset="0"/>
            </a:endParaRPr>
          </a:p>
          <a:p>
            <a:pPr marL="0" indent="0" algn="just">
              <a:buNone/>
            </a:pPr>
            <a:r>
              <a:rPr lang="fr-FR" sz="2200" dirty="0">
                <a:solidFill>
                  <a:srgbClr val="00B050"/>
                </a:solidFill>
                <a:effectLst/>
                <a:latin typeface="Times New Roman" panose="02020603050405020304" pitchFamily="18" charset="0"/>
                <a:ea typeface="Times New Roman" panose="02020603050405020304" pitchFamily="18" charset="0"/>
              </a:rPr>
              <a:t>Moi, je </a:t>
            </a:r>
            <a:r>
              <a:rPr lang="fr-FR" sz="2200" dirty="0">
                <a:effectLst/>
                <a:latin typeface="Times New Roman" panose="02020603050405020304" pitchFamily="18" charset="0"/>
                <a:ea typeface="Times New Roman" panose="02020603050405020304" pitchFamily="18" charset="0"/>
              </a:rPr>
              <a:t>// </a:t>
            </a:r>
            <a:r>
              <a:rPr lang="fr-FR" sz="2200" dirty="0">
                <a:solidFill>
                  <a:srgbClr val="FF0000"/>
                </a:solidFill>
                <a:effectLst/>
                <a:latin typeface="Times New Roman" panose="02020603050405020304" pitchFamily="18" charset="0"/>
                <a:ea typeface="Times New Roman" panose="02020603050405020304" pitchFamily="18" charset="0"/>
              </a:rPr>
              <a:t>m’appelle Jean </a:t>
            </a:r>
            <a:r>
              <a:rPr lang="fr-FR" sz="2200" dirty="0" err="1">
                <a:solidFill>
                  <a:srgbClr val="FF0000"/>
                </a:solidFill>
                <a:effectLst/>
                <a:latin typeface="Times New Roman" panose="02020603050405020304" pitchFamily="18" charset="0"/>
                <a:ea typeface="Times New Roman" panose="02020603050405020304" pitchFamily="18" charset="0"/>
              </a:rPr>
              <a:t>Quiquenmousse</a:t>
            </a:r>
            <a:r>
              <a:rPr lang="fr-FR" sz="2200" dirty="0">
                <a:effectLst/>
                <a:latin typeface="Times New Roman" panose="02020603050405020304" pitchFamily="18" charset="0"/>
                <a:ea typeface="Times New Roman" panose="02020603050405020304" pitchFamily="18" charset="0"/>
              </a:rPr>
              <a:t>. </a:t>
            </a:r>
          </a:p>
          <a:p>
            <a:pPr marL="0" indent="0" algn="just">
              <a:buNone/>
            </a:pPr>
            <a:r>
              <a:rPr lang="fr-FR" sz="2200" dirty="0">
                <a:solidFill>
                  <a:srgbClr val="00B050"/>
                </a:solidFill>
                <a:effectLst/>
                <a:latin typeface="Times New Roman" panose="02020603050405020304" pitchFamily="18" charset="0"/>
                <a:ea typeface="Times New Roman" panose="02020603050405020304" pitchFamily="18" charset="0"/>
              </a:rPr>
              <a:t>J’ </a:t>
            </a:r>
            <a:r>
              <a:rPr lang="fr-FR" sz="2200" dirty="0">
                <a:effectLst/>
                <a:latin typeface="Times New Roman" panose="02020603050405020304" pitchFamily="18" charset="0"/>
                <a:ea typeface="Times New Roman" panose="02020603050405020304" pitchFamily="18" charset="0"/>
              </a:rPr>
              <a:t>// </a:t>
            </a:r>
            <a:r>
              <a:rPr lang="fr-FR" sz="2200" dirty="0">
                <a:solidFill>
                  <a:srgbClr val="FF0000"/>
                </a:solidFill>
                <a:effectLst/>
                <a:latin typeface="Times New Roman" panose="02020603050405020304" pitchFamily="18" charset="0"/>
                <a:ea typeface="Times New Roman" panose="02020603050405020304" pitchFamily="18" charset="0"/>
              </a:rPr>
              <a:t>aurai</a:t>
            </a:r>
            <a:r>
              <a:rPr lang="fr-FR" sz="2200" dirty="0">
                <a:effectLst/>
                <a:latin typeface="Times New Roman" panose="02020603050405020304" pitchFamily="18" charset="0"/>
                <a:ea typeface="Times New Roman" panose="02020603050405020304" pitchFamily="18" charset="0"/>
              </a:rPr>
              <a:t> // </a:t>
            </a:r>
            <a:r>
              <a:rPr lang="fr-FR" sz="2200" dirty="0">
                <a:solidFill>
                  <a:schemeClr val="accent4"/>
                </a:solidFill>
                <a:effectLst/>
                <a:latin typeface="Times New Roman" panose="02020603050405020304" pitchFamily="18" charset="0"/>
                <a:ea typeface="Times New Roman" panose="02020603050405020304" pitchFamily="18" charset="0"/>
              </a:rPr>
              <a:t>bientôt</a:t>
            </a:r>
            <a:r>
              <a:rPr lang="fr-FR" sz="2200" dirty="0">
                <a:effectLst/>
                <a:latin typeface="Times New Roman" panose="02020603050405020304" pitchFamily="18" charset="0"/>
                <a:ea typeface="Times New Roman" panose="02020603050405020304" pitchFamily="18" charset="0"/>
              </a:rPr>
              <a:t> // </a:t>
            </a:r>
            <a:r>
              <a:rPr lang="fr-FR" sz="2200" dirty="0">
                <a:solidFill>
                  <a:srgbClr val="FF0000"/>
                </a:solidFill>
                <a:effectLst/>
                <a:latin typeface="Times New Roman" panose="02020603050405020304" pitchFamily="18" charset="0"/>
                <a:ea typeface="Times New Roman" panose="02020603050405020304" pitchFamily="18" charset="0"/>
              </a:rPr>
              <a:t>neuf ans</a:t>
            </a:r>
            <a:r>
              <a:rPr lang="fr-FR" sz="2200" dirty="0">
                <a:effectLst/>
                <a:latin typeface="Times New Roman" panose="02020603050405020304" pitchFamily="18" charset="0"/>
                <a:ea typeface="Times New Roman" panose="02020603050405020304" pitchFamily="18" charset="0"/>
              </a:rPr>
              <a:t>. </a:t>
            </a:r>
          </a:p>
          <a:p>
            <a:pPr marL="0" indent="0" algn="just">
              <a:buNone/>
            </a:pPr>
            <a:r>
              <a:rPr lang="fr-FR" sz="2200" dirty="0">
                <a:solidFill>
                  <a:schemeClr val="accent4"/>
                </a:solidFill>
                <a:effectLst/>
                <a:latin typeface="Times New Roman" panose="02020603050405020304" pitchFamily="18" charset="0"/>
                <a:ea typeface="Times New Roman" panose="02020603050405020304" pitchFamily="18" charset="0"/>
              </a:rPr>
              <a:t>Ce jour-là</a:t>
            </a:r>
            <a:r>
              <a:rPr lang="fr-FR" sz="2200" dirty="0">
                <a:effectLst/>
                <a:latin typeface="Times New Roman" panose="02020603050405020304" pitchFamily="18" charset="0"/>
                <a:ea typeface="Times New Roman" panose="02020603050405020304" pitchFamily="18" charset="0"/>
              </a:rPr>
              <a:t>, // </a:t>
            </a:r>
            <a:r>
              <a:rPr lang="fr-FR" sz="2200" dirty="0">
                <a:solidFill>
                  <a:srgbClr val="00B050"/>
                </a:solidFill>
                <a:effectLst/>
                <a:latin typeface="Times New Roman" panose="02020603050405020304" pitchFamily="18" charset="0"/>
                <a:ea typeface="Times New Roman" panose="02020603050405020304" pitchFamily="18" charset="0"/>
              </a:rPr>
              <a:t>je</a:t>
            </a:r>
            <a:r>
              <a:rPr lang="fr-FR" sz="2200" dirty="0">
                <a:effectLst/>
                <a:latin typeface="Times New Roman" panose="02020603050405020304" pitchFamily="18" charset="0"/>
                <a:ea typeface="Times New Roman" panose="02020603050405020304" pitchFamily="18" charset="0"/>
              </a:rPr>
              <a:t> // </a:t>
            </a:r>
            <a:r>
              <a:rPr lang="fr-FR" sz="2200" dirty="0">
                <a:solidFill>
                  <a:srgbClr val="FF0000"/>
                </a:solidFill>
                <a:effectLst/>
                <a:latin typeface="Times New Roman" panose="02020603050405020304" pitchFamily="18" charset="0"/>
                <a:ea typeface="Times New Roman" panose="02020603050405020304" pitchFamily="18" charset="0"/>
              </a:rPr>
              <a:t>deviendrai mousse et corsaire au service du roi de France</a:t>
            </a:r>
            <a:r>
              <a:rPr lang="fr-FR" sz="2200" dirty="0">
                <a:effectLst/>
                <a:latin typeface="Times New Roman" panose="02020603050405020304" pitchFamily="18" charset="0"/>
                <a:ea typeface="Times New Roman" panose="02020603050405020304" pitchFamily="18" charset="0"/>
              </a:rPr>
              <a:t>.</a:t>
            </a:r>
          </a:p>
          <a:p>
            <a:pPr marL="0" indent="0" algn="just">
              <a:buNone/>
            </a:pPr>
            <a:r>
              <a:rPr lang="fr-FR" sz="2200" dirty="0">
                <a:effectLst/>
                <a:latin typeface="Times New Roman" panose="02020603050405020304" pitchFamily="18" charset="0"/>
                <a:ea typeface="Times New Roman" panose="02020603050405020304" pitchFamily="18" charset="0"/>
              </a:rPr>
              <a:t>En attendant, // </a:t>
            </a:r>
            <a:r>
              <a:rPr lang="fr-FR" sz="2200" dirty="0">
                <a:solidFill>
                  <a:srgbClr val="00B050"/>
                </a:solidFill>
                <a:effectLst/>
                <a:latin typeface="Times New Roman" panose="02020603050405020304" pitchFamily="18" charset="0"/>
                <a:ea typeface="Times New Roman" panose="02020603050405020304" pitchFamily="18" charset="0"/>
              </a:rPr>
              <a:t>je</a:t>
            </a:r>
            <a:r>
              <a:rPr lang="fr-FR" sz="2200" dirty="0">
                <a:effectLst/>
                <a:latin typeface="Times New Roman" panose="02020603050405020304" pitchFamily="18" charset="0"/>
                <a:ea typeface="Times New Roman" panose="02020603050405020304" pitchFamily="18" charset="0"/>
              </a:rPr>
              <a:t> // </a:t>
            </a:r>
            <a:r>
              <a:rPr lang="fr-FR" sz="2200" dirty="0">
                <a:solidFill>
                  <a:srgbClr val="FF0000"/>
                </a:solidFill>
                <a:effectLst/>
                <a:latin typeface="Times New Roman" panose="02020603050405020304" pitchFamily="18" charset="0"/>
                <a:ea typeface="Times New Roman" panose="02020603050405020304" pitchFamily="18" charset="0"/>
              </a:rPr>
              <a:t>m’entraine</a:t>
            </a:r>
            <a:r>
              <a:rPr lang="fr-FR" sz="2200" dirty="0">
                <a:effectLst/>
                <a:latin typeface="Times New Roman" panose="02020603050405020304" pitchFamily="18" charset="0"/>
                <a:ea typeface="Times New Roman" panose="02020603050405020304" pitchFamily="18" charset="0"/>
              </a:rPr>
              <a:t> // </a:t>
            </a:r>
            <a:r>
              <a:rPr lang="fr-FR" sz="2200" dirty="0">
                <a:solidFill>
                  <a:schemeClr val="accent4"/>
                </a:solidFill>
                <a:effectLst/>
                <a:latin typeface="Times New Roman" panose="02020603050405020304" pitchFamily="18" charset="0"/>
                <a:ea typeface="Times New Roman" panose="02020603050405020304" pitchFamily="18" charset="0"/>
              </a:rPr>
              <a:t>avec les enfants du port </a:t>
            </a:r>
            <a:r>
              <a:rPr lang="fr-FR" sz="2200" dirty="0">
                <a:effectLst/>
                <a:latin typeface="Times New Roman" panose="02020603050405020304" pitchFamily="18" charset="0"/>
                <a:ea typeface="Times New Roman" panose="02020603050405020304" pitchFamily="18" charset="0"/>
              </a:rPr>
              <a:t>// </a:t>
            </a:r>
            <a:r>
              <a:rPr lang="fr-FR" sz="2200" dirty="0">
                <a:solidFill>
                  <a:schemeClr val="accent4"/>
                </a:solidFill>
                <a:effectLst/>
                <a:latin typeface="Times New Roman" panose="02020603050405020304" pitchFamily="18" charset="0"/>
                <a:ea typeface="Times New Roman" panose="02020603050405020304" pitchFamily="18" charset="0"/>
              </a:rPr>
              <a:t>sur les remparts de Saint-Malo</a:t>
            </a:r>
            <a:r>
              <a:rPr lang="fr-FR" sz="2200" dirty="0">
                <a:effectLst/>
                <a:latin typeface="Times New Roman" panose="02020603050405020304" pitchFamily="18" charset="0"/>
                <a:ea typeface="Times New Roman" panose="02020603050405020304" pitchFamily="18" charset="0"/>
              </a:rPr>
              <a:t>. </a:t>
            </a:r>
          </a:p>
          <a:p>
            <a:pPr marL="0" indent="0" algn="just">
              <a:buNone/>
            </a:pPr>
            <a:r>
              <a:rPr lang="fr-FR" sz="2200" dirty="0">
                <a:solidFill>
                  <a:srgbClr val="00B050"/>
                </a:solidFill>
                <a:effectLst/>
                <a:latin typeface="Times New Roman" panose="02020603050405020304" pitchFamily="18" charset="0"/>
                <a:ea typeface="Times New Roman" panose="02020603050405020304" pitchFamily="18" charset="0"/>
              </a:rPr>
              <a:t>On</a:t>
            </a:r>
            <a:r>
              <a:rPr lang="fr-FR" sz="2200" dirty="0">
                <a:effectLst/>
                <a:latin typeface="Times New Roman" panose="02020603050405020304" pitchFamily="18" charset="0"/>
                <a:ea typeface="Times New Roman" panose="02020603050405020304" pitchFamily="18" charset="0"/>
              </a:rPr>
              <a:t> // </a:t>
            </a:r>
            <a:r>
              <a:rPr lang="fr-FR" sz="2200" dirty="0">
                <a:solidFill>
                  <a:srgbClr val="FF0000"/>
                </a:solidFill>
                <a:effectLst/>
                <a:latin typeface="Times New Roman" panose="02020603050405020304" pitchFamily="18" charset="0"/>
                <a:ea typeface="Times New Roman" panose="02020603050405020304" pitchFamily="18" charset="0"/>
              </a:rPr>
              <a:t>se bat </a:t>
            </a:r>
            <a:r>
              <a:rPr lang="fr-FR" sz="2200" dirty="0">
                <a:effectLst/>
                <a:latin typeface="Times New Roman" panose="02020603050405020304" pitchFamily="18" charset="0"/>
                <a:ea typeface="Times New Roman" panose="02020603050405020304" pitchFamily="18" charset="0"/>
              </a:rPr>
              <a:t>// </a:t>
            </a:r>
            <a:r>
              <a:rPr lang="fr-FR" sz="2200" dirty="0">
                <a:solidFill>
                  <a:schemeClr val="accent4"/>
                </a:solidFill>
                <a:effectLst/>
                <a:latin typeface="Times New Roman" panose="02020603050405020304" pitchFamily="18" charset="0"/>
                <a:ea typeface="Times New Roman" panose="02020603050405020304" pitchFamily="18" charset="0"/>
              </a:rPr>
              <a:t>avec des sabres de bois</a:t>
            </a:r>
            <a:r>
              <a:rPr lang="fr-FR" sz="2200" dirty="0">
                <a:effectLst/>
                <a:latin typeface="Times New Roman" panose="02020603050405020304" pitchFamily="18" charset="0"/>
                <a:ea typeface="Times New Roman" panose="02020603050405020304" pitchFamily="18" charset="0"/>
              </a:rPr>
              <a:t>, </a:t>
            </a:r>
          </a:p>
          <a:p>
            <a:pPr marL="0" indent="0" algn="just">
              <a:buNone/>
            </a:pPr>
            <a:r>
              <a:rPr lang="fr-FR" sz="2200" dirty="0">
                <a:solidFill>
                  <a:srgbClr val="00B050"/>
                </a:solidFill>
                <a:effectLst/>
                <a:latin typeface="Times New Roman" panose="02020603050405020304" pitchFamily="18" charset="0"/>
                <a:ea typeface="Times New Roman" panose="02020603050405020304" pitchFamily="18" charset="0"/>
              </a:rPr>
              <a:t>nous</a:t>
            </a:r>
            <a:r>
              <a:rPr lang="fr-FR" sz="2200" dirty="0">
                <a:effectLst/>
                <a:latin typeface="Times New Roman" panose="02020603050405020304" pitchFamily="18" charset="0"/>
                <a:ea typeface="Times New Roman" panose="02020603050405020304" pitchFamily="18" charset="0"/>
              </a:rPr>
              <a:t> // </a:t>
            </a:r>
            <a:r>
              <a:rPr lang="fr-FR" sz="2200" dirty="0">
                <a:solidFill>
                  <a:srgbClr val="FF0000"/>
                </a:solidFill>
                <a:effectLst/>
                <a:latin typeface="Times New Roman" panose="02020603050405020304" pitchFamily="18" charset="0"/>
                <a:ea typeface="Times New Roman" panose="02020603050405020304" pitchFamily="18" charset="0"/>
              </a:rPr>
              <a:t>disons des gros mots </a:t>
            </a:r>
            <a:r>
              <a:rPr lang="fr-FR" sz="2200" dirty="0">
                <a:effectLst/>
                <a:latin typeface="Times New Roman" panose="02020603050405020304" pitchFamily="18" charset="0"/>
                <a:ea typeface="Times New Roman" panose="02020603050405020304" pitchFamily="18" charset="0"/>
              </a:rPr>
              <a:t>et </a:t>
            </a:r>
            <a:r>
              <a:rPr lang="fr-FR" sz="2200" dirty="0">
                <a:solidFill>
                  <a:srgbClr val="FF0000"/>
                </a:solidFill>
                <a:effectLst/>
                <a:latin typeface="Times New Roman" panose="02020603050405020304" pitchFamily="18" charset="0"/>
                <a:ea typeface="Times New Roman" panose="02020603050405020304" pitchFamily="18" charset="0"/>
              </a:rPr>
              <a:t>crachons à dix pas</a:t>
            </a:r>
            <a:r>
              <a:rPr lang="fr-FR" sz="2200" dirty="0">
                <a:effectLst/>
                <a:latin typeface="Times New Roman" panose="02020603050405020304" pitchFamily="18" charset="0"/>
                <a:ea typeface="Times New Roman" panose="02020603050405020304" pitchFamily="18" charset="0"/>
              </a:rPr>
              <a:t>. </a:t>
            </a:r>
          </a:p>
          <a:p>
            <a:pPr marL="0" indent="0" algn="just">
              <a:buNone/>
            </a:pPr>
            <a:r>
              <a:rPr lang="fr-FR" sz="2200" dirty="0">
                <a:solidFill>
                  <a:srgbClr val="00B050"/>
                </a:solidFill>
                <a:effectLst/>
                <a:latin typeface="Times New Roman" panose="02020603050405020304" pitchFamily="18" charset="0"/>
                <a:ea typeface="Times New Roman" panose="02020603050405020304" pitchFamily="18" charset="0"/>
              </a:rPr>
              <a:t>Je</a:t>
            </a:r>
            <a:r>
              <a:rPr lang="fr-FR" sz="2200" dirty="0">
                <a:effectLst/>
                <a:latin typeface="Times New Roman" panose="02020603050405020304" pitchFamily="18" charset="0"/>
                <a:ea typeface="Times New Roman" panose="02020603050405020304" pitchFamily="18" charset="0"/>
              </a:rPr>
              <a:t> // </a:t>
            </a:r>
            <a:r>
              <a:rPr lang="fr-FR" sz="2200" dirty="0">
                <a:solidFill>
                  <a:srgbClr val="FF0000"/>
                </a:solidFill>
                <a:effectLst/>
                <a:latin typeface="Times New Roman" panose="02020603050405020304" pitchFamily="18" charset="0"/>
                <a:ea typeface="Times New Roman" panose="02020603050405020304" pitchFamily="18" charset="0"/>
              </a:rPr>
              <a:t>suis le chef de notre bande </a:t>
            </a:r>
          </a:p>
          <a:p>
            <a:pPr marL="0" indent="0" algn="just">
              <a:buNone/>
            </a:pPr>
            <a:r>
              <a:rPr lang="fr-FR" sz="2200" dirty="0">
                <a:effectLst/>
                <a:latin typeface="Times New Roman" panose="02020603050405020304" pitchFamily="18" charset="0"/>
                <a:ea typeface="Times New Roman" panose="02020603050405020304" pitchFamily="18" charset="0"/>
              </a:rPr>
              <a:t>car </a:t>
            </a:r>
            <a:r>
              <a:rPr lang="fr-FR" sz="2200" dirty="0">
                <a:solidFill>
                  <a:srgbClr val="00B050"/>
                </a:solidFill>
                <a:effectLst/>
                <a:latin typeface="Times New Roman" panose="02020603050405020304" pitchFamily="18" charset="0"/>
                <a:ea typeface="Times New Roman" panose="02020603050405020304" pitchFamily="18" charset="0"/>
              </a:rPr>
              <a:t>moi, je </a:t>
            </a:r>
            <a:r>
              <a:rPr lang="fr-FR" sz="2200" dirty="0">
                <a:effectLst/>
                <a:latin typeface="Times New Roman" panose="02020603050405020304" pitchFamily="18" charset="0"/>
                <a:ea typeface="Times New Roman" panose="02020603050405020304" pitchFamily="18" charset="0"/>
              </a:rPr>
              <a:t>// </a:t>
            </a:r>
            <a:r>
              <a:rPr lang="fr-FR" sz="2200" dirty="0">
                <a:solidFill>
                  <a:srgbClr val="FF0000"/>
                </a:solidFill>
                <a:effectLst/>
                <a:latin typeface="Times New Roman" panose="02020603050405020304" pitchFamily="18" charset="0"/>
                <a:ea typeface="Times New Roman" panose="02020603050405020304" pitchFamily="18" charset="0"/>
              </a:rPr>
              <a:t>partirai le premier</a:t>
            </a:r>
            <a:r>
              <a:rPr lang="fr-FR" sz="2200" dirty="0">
                <a:effectLst/>
                <a:latin typeface="Times New Roman" panose="02020603050405020304" pitchFamily="18" charset="0"/>
                <a:ea typeface="Times New Roman" panose="02020603050405020304" pitchFamily="18" charset="0"/>
              </a:rPr>
              <a:t>. </a:t>
            </a:r>
            <a:endParaRPr lang="fr-FR" sz="2200"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15861141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8E94B0-0655-7170-B9BB-B20FE1BA728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329DAD4-0249-04E4-BBD0-C97BEC789335}"/>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3FAC498C-8565-0D83-2CB0-1B8F2691D75E}"/>
              </a:ext>
            </a:extLst>
          </p:cNvPr>
          <p:cNvSpPr>
            <a:spLocks noGrp="1"/>
          </p:cNvSpPr>
          <p:nvPr>
            <p:ph idx="1"/>
          </p:nvPr>
        </p:nvSpPr>
        <p:spPr>
          <a:xfrm>
            <a:off x="838200" y="914400"/>
            <a:ext cx="10515600" cy="5262563"/>
          </a:xfrm>
        </p:spPr>
        <p:txBody>
          <a:bodyPr>
            <a:normAutofit/>
          </a:bodyPr>
          <a:lstStyle/>
          <a:p>
            <a:pPr marL="0" indent="0" algn="just">
              <a:buNone/>
            </a:pPr>
            <a:r>
              <a:rPr lang="fr-FR" sz="2200" dirty="0">
                <a:solidFill>
                  <a:srgbClr val="00B050"/>
                </a:solidFill>
                <a:effectLst/>
                <a:latin typeface="Times New Roman" panose="02020603050405020304" pitchFamily="18" charset="0"/>
                <a:ea typeface="Times New Roman" panose="02020603050405020304" pitchFamily="18" charset="0"/>
              </a:rPr>
              <a:t>Mon papa </a:t>
            </a:r>
            <a:r>
              <a:rPr lang="fr-FR" sz="2200" dirty="0" err="1">
                <a:solidFill>
                  <a:srgbClr val="00B050"/>
                </a:solidFill>
                <a:effectLst/>
                <a:latin typeface="Times New Roman" panose="02020603050405020304" pitchFamily="18" charset="0"/>
                <a:ea typeface="Times New Roman" panose="02020603050405020304" pitchFamily="18" charset="0"/>
              </a:rPr>
              <a:t>Quiquenpleure</a:t>
            </a:r>
            <a:r>
              <a:rPr lang="fr-FR" sz="2200" dirty="0">
                <a:solidFill>
                  <a:srgbClr val="00B050"/>
                </a:solidFill>
                <a:effectLst/>
                <a:latin typeface="Times New Roman" panose="02020603050405020304" pitchFamily="18" charset="0"/>
                <a:ea typeface="Times New Roman" panose="02020603050405020304" pitchFamily="18" charset="0"/>
              </a:rPr>
              <a:t> </a:t>
            </a:r>
            <a:r>
              <a:rPr lang="fr-FR" sz="2200" dirty="0">
                <a:effectLst/>
                <a:latin typeface="Times New Roman" panose="02020603050405020304" pitchFamily="18" charset="0"/>
                <a:ea typeface="Times New Roman" panose="02020603050405020304" pitchFamily="18" charset="0"/>
              </a:rPr>
              <a:t>// </a:t>
            </a:r>
            <a:r>
              <a:rPr lang="fr-FR" sz="2200" u="sng" dirty="0">
                <a:solidFill>
                  <a:srgbClr val="FF0000"/>
                </a:solidFill>
                <a:effectLst/>
                <a:latin typeface="Times New Roman" panose="02020603050405020304" pitchFamily="18" charset="0"/>
                <a:ea typeface="Times New Roman" panose="02020603050405020304" pitchFamily="18" charset="0"/>
              </a:rPr>
              <a:t>était</a:t>
            </a:r>
            <a:r>
              <a:rPr lang="fr-FR" sz="2200" dirty="0">
                <a:solidFill>
                  <a:srgbClr val="FF0000"/>
                </a:solidFill>
                <a:effectLst/>
                <a:latin typeface="Times New Roman" panose="02020603050405020304" pitchFamily="18" charset="0"/>
                <a:ea typeface="Times New Roman" panose="02020603050405020304" pitchFamily="18" charset="0"/>
              </a:rPr>
              <a:t> corsaire au service du roi de France </a:t>
            </a:r>
          </a:p>
          <a:p>
            <a:pPr marL="0" indent="0" algn="just">
              <a:buNone/>
            </a:pPr>
            <a:r>
              <a:rPr lang="fr-FR" sz="2200" dirty="0">
                <a:effectLst/>
                <a:latin typeface="Times New Roman" panose="02020603050405020304" pitchFamily="18" charset="0"/>
                <a:ea typeface="Times New Roman" panose="02020603050405020304" pitchFamily="18" charset="0"/>
              </a:rPr>
              <a:t>mais </a:t>
            </a:r>
            <a:r>
              <a:rPr lang="fr-FR" sz="2200" dirty="0">
                <a:solidFill>
                  <a:srgbClr val="00B050"/>
                </a:solidFill>
                <a:effectLst/>
                <a:latin typeface="Times New Roman" panose="02020603050405020304" pitchFamily="18" charset="0"/>
                <a:ea typeface="Times New Roman" panose="02020603050405020304" pitchFamily="18" charset="0"/>
              </a:rPr>
              <a:t>ces maudits Anglais </a:t>
            </a:r>
            <a:r>
              <a:rPr lang="fr-FR" sz="2200" dirty="0">
                <a:effectLst/>
                <a:latin typeface="Times New Roman" panose="02020603050405020304" pitchFamily="18" charset="0"/>
                <a:ea typeface="Times New Roman" panose="02020603050405020304" pitchFamily="18" charset="0"/>
              </a:rPr>
              <a:t>// </a:t>
            </a:r>
            <a:r>
              <a:rPr lang="fr-FR" sz="2200" dirty="0">
                <a:solidFill>
                  <a:srgbClr val="FF0000"/>
                </a:solidFill>
                <a:effectLst/>
                <a:latin typeface="Times New Roman" panose="02020603050405020304" pitchFamily="18" charset="0"/>
                <a:ea typeface="Times New Roman" panose="02020603050405020304" pitchFamily="18" charset="0"/>
              </a:rPr>
              <a:t>l’</a:t>
            </a:r>
            <a:r>
              <a:rPr lang="fr-FR" sz="2200" u="sng" dirty="0">
                <a:solidFill>
                  <a:srgbClr val="FF0000"/>
                </a:solidFill>
                <a:effectLst/>
                <a:latin typeface="Times New Roman" panose="02020603050405020304" pitchFamily="18" charset="0"/>
                <a:ea typeface="Times New Roman" panose="02020603050405020304" pitchFamily="18" charset="0"/>
              </a:rPr>
              <a:t>ont pris</a:t>
            </a:r>
            <a:r>
              <a:rPr lang="fr-FR" sz="2200" dirty="0">
                <a:effectLst/>
                <a:latin typeface="Times New Roman" panose="02020603050405020304" pitchFamily="18" charset="0"/>
                <a:ea typeface="Times New Roman" panose="02020603050405020304" pitchFamily="18" charset="0"/>
              </a:rPr>
              <a:t>. </a:t>
            </a:r>
          </a:p>
          <a:p>
            <a:pPr marL="0" indent="0" algn="just">
              <a:buNone/>
            </a:pPr>
            <a:r>
              <a:rPr lang="fr-FR" sz="2200" dirty="0">
                <a:solidFill>
                  <a:srgbClr val="00B050"/>
                </a:solidFill>
                <a:effectLst/>
                <a:latin typeface="Times New Roman" panose="02020603050405020304" pitchFamily="18" charset="0"/>
                <a:ea typeface="Times New Roman" panose="02020603050405020304" pitchFamily="18" charset="0"/>
              </a:rPr>
              <a:t>Il</a:t>
            </a:r>
            <a:r>
              <a:rPr lang="fr-FR" sz="2200" dirty="0">
                <a:effectLst/>
                <a:latin typeface="Times New Roman" panose="02020603050405020304" pitchFamily="18" charset="0"/>
                <a:ea typeface="Times New Roman" panose="02020603050405020304" pitchFamily="18" charset="0"/>
              </a:rPr>
              <a:t> // </a:t>
            </a:r>
            <a:r>
              <a:rPr lang="fr-FR" sz="2200" u="sng" dirty="0">
                <a:solidFill>
                  <a:srgbClr val="FF0000"/>
                </a:solidFill>
                <a:effectLst/>
                <a:latin typeface="Times New Roman" panose="02020603050405020304" pitchFamily="18" charset="0"/>
                <a:ea typeface="Times New Roman" panose="02020603050405020304" pitchFamily="18" charset="0"/>
              </a:rPr>
              <a:t>est</a:t>
            </a:r>
            <a:r>
              <a:rPr lang="fr-FR" sz="2200" dirty="0">
                <a:solidFill>
                  <a:srgbClr val="FF0000"/>
                </a:solidFill>
                <a:effectLst/>
                <a:latin typeface="Times New Roman" panose="02020603050405020304" pitchFamily="18" charset="0"/>
                <a:ea typeface="Times New Roman" panose="02020603050405020304" pitchFamily="18" charset="0"/>
              </a:rPr>
              <a:t> là-bas</a:t>
            </a:r>
            <a:r>
              <a:rPr lang="fr-FR" sz="2200" dirty="0">
                <a:effectLst/>
                <a:latin typeface="Times New Roman" panose="02020603050405020304" pitchFamily="18" charset="0"/>
                <a:ea typeface="Times New Roman" panose="02020603050405020304" pitchFamily="18" charset="0"/>
              </a:rPr>
              <a:t>. </a:t>
            </a:r>
          </a:p>
          <a:p>
            <a:pPr marL="0" indent="0" algn="just">
              <a:buNone/>
            </a:pPr>
            <a:r>
              <a:rPr lang="fr-FR" sz="2200" dirty="0">
                <a:solidFill>
                  <a:srgbClr val="00B050"/>
                </a:solidFill>
                <a:effectLst/>
                <a:latin typeface="Times New Roman" panose="02020603050405020304" pitchFamily="18" charset="0"/>
                <a:ea typeface="Times New Roman" panose="02020603050405020304" pitchFamily="18" charset="0"/>
              </a:rPr>
              <a:t>Il</a:t>
            </a:r>
            <a:r>
              <a:rPr lang="fr-FR" sz="2200" dirty="0">
                <a:effectLst/>
                <a:latin typeface="Times New Roman" panose="02020603050405020304" pitchFamily="18" charset="0"/>
                <a:ea typeface="Times New Roman" panose="02020603050405020304" pitchFamily="18" charset="0"/>
              </a:rPr>
              <a:t> // </a:t>
            </a:r>
            <a:r>
              <a:rPr lang="fr-FR" sz="2200" u="sng" dirty="0">
                <a:solidFill>
                  <a:srgbClr val="FF0000"/>
                </a:solidFill>
                <a:effectLst/>
                <a:latin typeface="Times New Roman" panose="02020603050405020304" pitchFamily="18" charset="0"/>
                <a:ea typeface="Times New Roman" panose="02020603050405020304" pitchFamily="18" charset="0"/>
              </a:rPr>
              <a:t>est</a:t>
            </a:r>
            <a:r>
              <a:rPr lang="fr-FR" sz="2200" dirty="0">
                <a:solidFill>
                  <a:srgbClr val="FF0000"/>
                </a:solidFill>
                <a:effectLst/>
                <a:latin typeface="Times New Roman" panose="02020603050405020304" pitchFamily="18" charset="0"/>
                <a:ea typeface="Times New Roman" panose="02020603050405020304" pitchFamily="18" charset="0"/>
              </a:rPr>
              <a:t> prisonnier </a:t>
            </a:r>
            <a:r>
              <a:rPr lang="fr-FR" sz="2200" dirty="0">
                <a:effectLst/>
                <a:latin typeface="Times New Roman" panose="02020603050405020304" pitchFamily="18" charset="0"/>
                <a:ea typeface="Times New Roman" panose="02020603050405020304" pitchFamily="18" charset="0"/>
              </a:rPr>
              <a:t>// </a:t>
            </a:r>
            <a:r>
              <a:rPr lang="fr-FR" sz="2200" dirty="0">
                <a:solidFill>
                  <a:schemeClr val="accent4"/>
                </a:solidFill>
                <a:effectLst/>
                <a:latin typeface="Times New Roman" panose="02020603050405020304" pitchFamily="18" charset="0"/>
                <a:ea typeface="Times New Roman" panose="02020603050405020304" pitchFamily="18" charset="0"/>
              </a:rPr>
              <a:t>en Angleterre</a:t>
            </a:r>
            <a:r>
              <a:rPr lang="fr-FR" sz="2200" dirty="0">
                <a:effectLst/>
                <a:latin typeface="Times New Roman" panose="02020603050405020304" pitchFamily="18" charset="0"/>
                <a:ea typeface="Times New Roman" panose="02020603050405020304" pitchFamily="18" charset="0"/>
              </a:rPr>
              <a:t>. </a:t>
            </a:r>
            <a:endParaRPr lang="fr-FR" sz="2200" dirty="0">
              <a:effectLst/>
              <a:latin typeface="Times New Roman" panose="02020603050405020304" pitchFamily="18" charset="0"/>
              <a:ea typeface="Calibri" panose="020F0502020204030204" pitchFamily="34" charset="0"/>
            </a:endParaRPr>
          </a:p>
          <a:p>
            <a:pPr marL="0" indent="0" algn="just">
              <a:buNone/>
            </a:pPr>
            <a:r>
              <a:rPr lang="fr-FR" sz="2200" dirty="0">
                <a:solidFill>
                  <a:srgbClr val="00B050"/>
                </a:solidFill>
                <a:effectLst/>
                <a:latin typeface="Times New Roman" panose="02020603050405020304" pitchFamily="18" charset="0"/>
                <a:ea typeface="Times New Roman" panose="02020603050405020304" pitchFamily="18" charset="0"/>
              </a:rPr>
              <a:t>Moi, je </a:t>
            </a:r>
            <a:r>
              <a:rPr lang="fr-FR" sz="2200" dirty="0">
                <a:effectLst/>
                <a:latin typeface="Times New Roman" panose="02020603050405020304" pitchFamily="18" charset="0"/>
                <a:ea typeface="Times New Roman" panose="02020603050405020304" pitchFamily="18" charset="0"/>
              </a:rPr>
              <a:t>// </a:t>
            </a:r>
            <a:r>
              <a:rPr lang="fr-FR" sz="2200" u="sng" dirty="0">
                <a:solidFill>
                  <a:srgbClr val="FF0000"/>
                </a:solidFill>
                <a:effectLst/>
                <a:latin typeface="Times New Roman" panose="02020603050405020304" pitchFamily="18" charset="0"/>
                <a:ea typeface="Times New Roman" panose="02020603050405020304" pitchFamily="18" charset="0"/>
              </a:rPr>
              <a:t>m’appelle</a:t>
            </a:r>
            <a:r>
              <a:rPr lang="fr-FR" sz="2200" dirty="0">
                <a:solidFill>
                  <a:srgbClr val="FF0000"/>
                </a:solidFill>
                <a:effectLst/>
                <a:latin typeface="Times New Roman" panose="02020603050405020304" pitchFamily="18" charset="0"/>
                <a:ea typeface="Times New Roman" panose="02020603050405020304" pitchFamily="18" charset="0"/>
              </a:rPr>
              <a:t> Jean </a:t>
            </a:r>
            <a:r>
              <a:rPr lang="fr-FR" sz="2200" dirty="0" err="1">
                <a:solidFill>
                  <a:srgbClr val="FF0000"/>
                </a:solidFill>
                <a:effectLst/>
                <a:latin typeface="Times New Roman" panose="02020603050405020304" pitchFamily="18" charset="0"/>
                <a:ea typeface="Times New Roman" panose="02020603050405020304" pitchFamily="18" charset="0"/>
              </a:rPr>
              <a:t>Quiquenmousse</a:t>
            </a:r>
            <a:r>
              <a:rPr lang="fr-FR" sz="2200" dirty="0">
                <a:effectLst/>
                <a:latin typeface="Times New Roman" panose="02020603050405020304" pitchFamily="18" charset="0"/>
                <a:ea typeface="Times New Roman" panose="02020603050405020304" pitchFamily="18" charset="0"/>
              </a:rPr>
              <a:t>. </a:t>
            </a:r>
          </a:p>
          <a:p>
            <a:pPr marL="0" indent="0" algn="just">
              <a:buNone/>
            </a:pPr>
            <a:r>
              <a:rPr lang="fr-FR" sz="2200" dirty="0">
                <a:solidFill>
                  <a:srgbClr val="00B050"/>
                </a:solidFill>
                <a:effectLst/>
                <a:latin typeface="Times New Roman" panose="02020603050405020304" pitchFamily="18" charset="0"/>
                <a:ea typeface="Times New Roman" panose="02020603050405020304" pitchFamily="18" charset="0"/>
              </a:rPr>
              <a:t>J’ </a:t>
            </a:r>
            <a:r>
              <a:rPr lang="fr-FR" sz="2200" dirty="0">
                <a:effectLst/>
                <a:latin typeface="Times New Roman" panose="02020603050405020304" pitchFamily="18" charset="0"/>
                <a:ea typeface="Times New Roman" panose="02020603050405020304" pitchFamily="18" charset="0"/>
              </a:rPr>
              <a:t>// </a:t>
            </a:r>
            <a:r>
              <a:rPr lang="fr-FR" sz="2200" u="sng" dirty="0">
                <a:solidFill>
                  <a:srgbClr val="FF0000"/>
                </a:solidFill>
                <a:effectLst/>
                <a:latin typeface="Times New Roman" panose="02020603050405020304" pitchFamily="18" charset="0"/>
                <a:ea typeface="Times New Roman" panose="02020603050405020304" pitchFamily="18" charset="0"/>
              </a:rPr>
              <a:t>aurai</a:t>
            </a:r>
            <a:r>
              <a:rPr lang="fr-FR" sz="2200" dirty="0">
                <a:effectLst/>
                <a:latin typeface="Times New Roman" panose="02020603050405020304" pitchFamily="18" charset="0"/>
                <a:ea typeface="Times New Roman" panose="02020603050405020304" pitchFamily="18" charset="0"/>
              </a:rPr>
              <a:t> // </a:t>
            </a:r>
            <a:r>
              <a:rPr lang="fr-FR" sz="2200" dirty="0">
                <a:solidFill>
                  <a:schemeClr val="accent4"/>
                </a:solidFill>
                <a:effectLst/>
                <a:latin typeface="Times New Roman" panose="02020603050405020304" pitchFamily="18" charset="0"/>
                <a:ea typeface="Times New Roman" panose="02020603050405020304" pitchFamily="18" charset="0"/>
              </a:rPr>
              <a:t>bientôt</a:t>
            </a:r>
            <a:r>
              <a:rPr lang="fr-FR" sz="2200" dirty="0">
                <a:effectLst/>
                <a:latin typeface="Times New Roman" panose="02020603050405020304" pitchFamily="18" charset="0"/>
                <a:ea typeface="Times New Roman" panose="02020603050405020304" pitchFamily="18" charset="0"/>
              </a:rPr>
              <a:t> // </a:t>
            </a:r>
            <a:r>
              <a:rPr lang="fr-FR" sz="2200" dirty="0">
                <a:solidFill>
                  <a:srgbClr val="FF0000"/>
                </a:solidFill>
                <a:effectLst/>
                <a:latin typeface="Times New Roman" panose="02020603050405020304" pitchFamily="18" charset="0"/>
                <a:ea typeface="Times New Roman" panose="02020603050405020304" pitchFamily="18" charset="0"/>
              </a:rPr>
              <a:t>neuf ans</a:t>
            </a:r>
            <a:r>
              <a:rPr lang="fr-FR" sz="2200" dirty="0">
                <a:effectLst/>
                <a:latin typeface="Times New Roman" panose="02020603050405020304" pitchFamily="18" charset="0"/>
                <a:ea typeface="Times New Roman" panose="02020603050405020304" pitchFamily="18" charset="0"/>
              </a:rPr>
              <a:t>. </a:t>
            </a:r>
          </a:p>
          <a:p>
            <a:pPr marL="0" indent="0" algn="just">
              <a:buNone/>
            </a:pPr>
            <a:r>
              <a:rPr lang="fr-FR" sz="2200" dirty="0">
                <a:solidFill>
                  <a:schemeClr val="accent4"/>
                </a:solidFill>
                <a:effectLst/>
                <a:latin typeface="Times New Roman" panose="02020603050405020304" pitchFamily="18" charset="0"/>
                <a:ea typeface="Times New Roman" panose="02020603050405020304" pitchFamily="18" charset="0"/>
              </a:rPr>
              <a:t>Ce jour-là</a:t>
            </a:r>
            <a:r>
              <a:rPr lang="fr-FR" sz="2200" dirty="0">
                <a:effectLst/>
                <a:latin typeface="Times New Roman" panose="02020603050405020304" pitchFamily="18" charset="0"/>
                <a:ea typeface="Times New Roman" panose="02020603050405020304" pitchFamily="18" charset="0"/>
              </a:rPr>
              <a:t>, // </a:t>
            </a:r>
            <a:r>
              <a:rPr lang="fr-FR" sz="2200" dirty="0">
                <a:solidFill>
                  <a:srgbClr val="00B050"/>
                </a:solidFill>
                <a:effectLst/>
                <a:latin typeface="Times New Roman" panose="02020603050405020304" pitchFamily="18" charset="0"/>
                <a:ea typeface="Times New Roman" panose="02020603050405020304" pitchFamily="18" charset="0"/>
              </a:rPr>
              <a:t>je</a:t>
            </a:r>
            <a:r>
              <a:rPr lang="fr-FR" sz="2200" dirty="0">
                <a:effectLst/>
                <a:latin typeface="Times New Roman" panose="02020603050405020304" pitchFamily="18" charset="0"/>
                <a:ea typeface="Times New Roman" panose="02020603050405020304" pitchFamily="18" charset="0"/>
              </a:rPr>
              <a:t> // </a:t>
            </a:r>
            <a:r>
              <a:rPr lang="fr-FR" sz="2200" u="sng" dirty="0">
                <a:solidFill>
                  <a:srgbClr val="FF0000"/>
                </a:solidFill>
                <a:effectLst/>
                <a:latin typeface="Times New Roman" panose="02020603050405020304" pitchFamily="18" charset="0"/>
                <a:ea typeface="Times New Roman" panose="02020603050405020304" pitchFamily="18" charset="0"/>
              </a:rPr>
              <a:t>deviendrai</a:t>
            </a:r>
            <a:r>
              <a:rPr lang="fr-FR" sz="2200" dirty="0">
                <a:solidFill>
                  <a:srgbClr val="FF0000"/>
                </a:solidFill>
                <a:effectLst/>
                <a:latin typeface="Times New Roman" panose="02020603050405020304" pitchFamily="18" charset="0"/>
                <a:ea typeface="Times New Roman" panose="02020603050405020304" pitchFamily="18" charset="0"/>
              </a:rPr>
              <a:t> mousse et corsaire au service du roi de France</a:t>
            </a:r>
            <a:r>
              <a:rPr lang="fr-FR" sz="2200" dirty="0">
                <a:effectLst/>
                <a:latin typeface="Times New Roman" panose="02020603050405020304" pitchFamily="18" charset="0"/>
                <a:ea typeface="Times New Roman" panose="02020603050405020304" pitchFamily="18" charset="0"/>
              </a:rPr>
              <a:t>.</a:t>
            </a:r>
          </a:p>
          <a:p>
            <a:pPr marL="0" indent="0" algn="just">
              <a:buNone/>
            </a:pPr>
            <a:r>
              <a:rPr lang="fr-FR" sz="2200" dirty="0">
                <a:solidFill>
                  <a:schemeClr val="accent4"/>
                </a:solidFill>
                <a:effectLst/>
                <a:latin typeface="Times New Roman" panose="02020603050405020304" pitchFamily="18" charset="0"/>
                <a:ea typeface="Times New Roman" panose="02020603050405020304" pitchFamily="18" charset="0"/>
              </a:rPr>
              <a:t>En attendant</a:t>
            </a:r>
            <a:r>
              <a:rPr lang="fr-FR" sz="2200" dirty="0">
                <a:effectLst/>
                <a:latin typeface="Times New Roman" panose="02020603050405020304" pitchFamily="18" charset="0"/>
                <a:ea typeface="Times New Roman" panose="02020603050405020304" pitchFamily="18" charset="0"/>
              </a:rPr>
              <a:t>, // </a:t>
            </a:r>
            <a:r>
              <a:rPr lang="fr-FR" sz="2200" dirty="0">
                <a:solidFill>
                  <a:srgbClr val="00B050"/>
                </a:solidFill>
                <a:effectLst/>
                <a:latin typeface="Times New Roman" panose="02020603050405020304" pitchFamily="18" charset="0"/>
                <a:ea typeface="Times New Roman" panose="02020603050405020304" pitchFamily="18" charset="0"/>
              </a:rPr>
              <a:t>je</a:t>
            </a:r>
            <a:r>
              <a:rPr lang="fr-FR" sz="2200" dirty="0">
                <a:effectLst/>
                <a:latin typeface="Times New Roman" panose="02020603050405020304" pitchFamily="18" charset="0"/>
                <a:ea typeface="Times New Roman" panose="02020603050405020304" pitchFamily="18" charset="0"/>
              </a:rPr>
              <a:t> // </a:t>
            </a:r>
            <a:r>
              <a:rPr lang="fr-FR" sz="2200" u="sng" dirty="0">
                <a:solidFill>
                  <a:srgbClr val="FF0000"/>
                </a:solidFill>
                <a:effectLst/>
                <a:latin typeface="Times New Roman" panose="02020603050405020304" pitchFamily="18" charset="0"/>
                <a:ea typeface="Times New Roman" panose="02020603050405020304" pitchFamily="18" charset="0"/>
              </a:rPr>
              <a:t>m’entraine</a:t>
            </a:r>
            <a:r>
              <a:rPr lang="fr-FR" sz="2200" dirty="0">
                <a:effectLst/>
                <a:latin typeface="Times New Roman" panose="02020603050405020304" pitchFamily="18" charset="0"/>
                <a:ea typeface="Times New Roman" panose="02020603050405020304" pitchFamily="18" charset="0"/>
              </a:rPr>
              <a:t> // </a:t>
            </a:r>
            <a:r>
              <a:rPr lang="fr-FR" sz="2200" dirty="0">
                <a:solidFill>
                  <a:schemeClr val="accent4"/>
                </a:solidFill>
                <a:effectLst/>
                <a:latin typeface="Times New Roman" panose="02020603050405020304" pitchFamily="18" charset="0"/>
                <a:ea typeface="Times New Roman" panose="02020603050405020304" pitchFamily="18" charset="0"/>
              </a:rPr>
              <a:t>avec les enfants du port </a:t>
            </a:r>
            <a:r>
              <a:rPr lang="fr-FR" sz="2200" dirty="0">
                <a:effectLst/>
                <a:latin typeface="Times New Roman" panose="02020603050405020304" pitchFamily="18" charset="0"/>
                <a:ea typeface="Times New Roman" panose="02020603050405020304" pitchFamily="18" charset="0"/>
              </a:rPr>
              <a:t>// </a:t>
            </a:r>
            <a:r>
              <a:rPr lang="fr-FR" sz="2200" dirty="0">
                <a:solidFill>
                  <a:schemeClr val="accent4"/>
                </a:solidFill>
                <a:effectLst/>
                <a:latin typeface="Times New Roman" panose="02020603050405020304" pitchFamily="18" charset="0"/>
                <a:ea typeface="Times New Roman" panose="02020603050405020304" pitchFamily="18" charset="0"/>
              </a:rPr>
              <a:t>sur les remparts de Saint-Malo</a:t>
            </a:r>
            <a:r>
              <a:rPr lang="fr-FR" sz="2200" dirty="0">
                <a:effectLst/>
                <a:latin typeface="Times New Roman" panose="02020603050405020304" pitchFamily="18" charset="0"/>
                <a:ea typeface="Times New Roman" panose="02020603050405020304" pitchFamily="18" charset="0"/>
              </a:rPr>
              <a:t>. </a:t>
            </a:r>
          </a:p>
          <a:p>
            <a:pPr marL="0" indent="0" algn="just">
              <a:buNone/>
            </a:pPr>
            <a:r>
              <a:rPr lang="fr-FR" sz="2200" dirty="0">
                <a:solidFill>
                  <a:srgbClr val="00B050"/>
                </a:solidFill>
                <a:effectLst/>
                <a:latin typeface="Times New Roman" panose="02020603050405020304" pitchFamily="18" charset="0"/>
                <a:ea typeface="Times New Roman" panose="02020603050405020304" pitchFamily="18" charset="0"/>
              </a:rPr>
              <a:t>On</a:t>
            </a:r>
            <a:r>
              <a:rPr lang="fr-FR" sz="2200" dirty="0">
                <a:effectLst/>
                <a:latin typeface="Times New Roman" panose="02020603050405020304" pitchFamily="18" charset="0"/>
                <a:ea typeface="Times New Roman" panose="02020603050405020304" pitchFamily="18" charset="0"/>
              </a:rPr>
              <a:t> // </a:t>
            </a:r>
            <a:r>
              <a:rPr lang="fr-FR" sz="2200" u="sng" dirty="0">
                <a:solidFill>
                  <a:srgbClr val="FF0000"/>
                </a:solidFill>
                <a:effectLst/>
                <a:latin typeface="Times New Roman" panose="02020603050405020304" pitchFamily="18" charset="0"/>
                <a:ea typeface="Times New Roman" panose="02020603050405020304" pitchFamily="18" charset="0"/>
              </a:rPr>
              <a:t>se bat </a:t>
            </a:r>
            <a:r>
              <a:rPr lang="fr-FR" sz="2200" dirty="0">
                <a:effectLst/>
                <a:latin typeface="Times New Roman" panose="02020603050405020304" pitchFamily="18" charset="0"/>
                <a:ea typeface="Times New Roman" panose="02020603050405020304" pitchFamily="18" charset="0"/>
              </a:rPr>
              <a:t>// </a:t>
            </a:r>
            <a:r>
              <a:rPr lang="fr-FR" sz="2200" dirty="0">
                <a:solidFill>
                  <a:schemeClr val="accent4"/>
                </a:solidFill>
                <a:effectLst/>
                <a:latin typeface="Times New Roman" panose="02020603050405020304" pitchFamily="18" charset="0"/>
                <a:ea typeface="Times New Roman" panose="02020603050405020304" pitchFamily="18" charset="0"/>
              </a:rPr>
              <a:t>avec des sabres de bois</a:t>
            </a:r>
            <a:r>
              <a:rPr lang="fr-FR" sz="2200" dirty="0">
                <a:effectLst/>
                <a:latin typeface="Times New Roman" panose="02020603050405020304" pitchFamily="18" charset="0"/>
                <a:ea typeface="Times New Roman" panose="02020603050405020304" pitchFamily="18" charset="0"/>
              </a:rPr>
              <a:t>, </a:t>
            </a:r>
          </a:p>
          <a:p>
            <a:pPr marL="0" indent="0" algn="just">
              <a:buNone/>
            </a:pPr>
            <a:r>
              <a:rPr lang="fr-FR" sz="2200" dirty="0">
                <a:solidFill>
                  <a:srgbClr val="00B050"/>
                </a:solidFill>
                <a:effectLst/>
                <a:latin typeface="Times New Roman" panose="02020603050405020304" pitchFamily="18" charset="0"/>
                <a:ea typeface="Times New Roman" panose="02020603050405020304" pitchFamily="18" charset="0"/>
              </a:rPr>
              <a:t>nous</a:t>
            </a:r>
            <a:r>
              <a:rPr lang="fr-FR" sz="2200" dirty="0">
                <a:effectLst/>
                <a:latin typeface="Times New Roman" panose="02020603050405020304" pitchFamily="18" charset="0"/>
                <a:ea typeface="Times New Roman" panose="02020603050405020304" pitchFamily="18" charset="0"/>
              </a:rPr>
              <a:t> // </a:t>
            </a:r>
            <a:r>
              <a:rPr lang="fr-FR" sz="2200" u="sng" dirty="0">
                <a:solidFill>
                  <a:srgbClr val="FF0000"/>
                </a:solidFill>
                <a:effectLst/>
                <a:latin typeface="Times New Roman" panose="02020603050405020304" pitchFamily="18" charset="0"/>
                <a:ea typeface="Times New Roman" panose="02020603050405020304" pitchFamily="18" charset="0"/>
              </a:rPr>
              <a:t>disons</a:t>
            </a:r>
            <a:r>
              <a:rPr lang="fr-FR" sz="2200" dirty="0">
                <a:solidFill>
                  <a:srgbClr val="FF0000"/>
                </a:solidFill>
                <a:effectLst/>
                <a:latin typeface="Times New Roman" panose="02020603050405020304" pitchFamily="18" charset="0"/>
                <a:ea typeface="Times New Roman" panose="02020603050405020304" pitchFamily="18" charset="0"/>
              </a:rPr>
              <a:t> des gros mots </a:t>
            </a:r>
            <a:r>
              <a:rPr lang="fr-FR" sz="2200" dirty="0">
                <a:effectLst/>
                <a:latin typeface="Times New Roman" panose="02020603050405020304" pitchFamily="18" charset="0"/>
                <a:ea typeface="Times New Roman" panose="02020603050405020304" pitchFamily="18" charset="0"/>
              </a:rPr>
              <a:t>et </a:t>
            </a:r>
            <a:r>
              <a:rPr lang="fr-FR" sz="2200" u="sng" dirty="0">
                <a:solidFill>
                  <a:srgbClr val="FF0000"/>
                </a:solidFill>
                <a:effectLst/>
                <a:latin typeface="Times New Roman" panose="02020603050405020304" pitchFamily="18" charset="0"/>
                <a:ea typeface="Times New Roman" panose="02020603050405020304" pitchFamily="18" charset="0"/>
              </a:rPr>
              <a:t>crachons</a:t>
            </a:r>
            <a:r>
              <a:rPr lang="fr-FR" sz="2200" dirty="0">
                <a:solidFill>
                  <a:srgbClr val="FF0000"/>
                </a:solidFill>
                <a:effectLst/>
                <a:latin typeface="Times New Roman" panose="02020603050405020304" pitchFamily="18" charset="0"/>
                <a:ea typeface="Times New Roman" panose="02020603050405020304" pitchFamily="18" charset="0"/>
              </a:rPr>
              <a:t> à dix pas</a:t>
            </a:r>
            <a:r>
              <a:rPr lang="fr-FR" sz="2200" dirty="0">
                <a:effectLst/>
                <a:latin typeface="Times New Roman" panose="02020603050405020304" pitchFamily="18" charset="0"/>
                <a:ea typeface="Times New Roman" panose="02020603050405020304" pitchFamily="18" charset="0"/>
              </a:rPr>
              <a:t>. </a:t>
            </a:r>
          </a:p>
          <a:p>
            <a:pPr marL="0" indent="0" algn="just">
              <a:buNone/>
            </a:pPr>
            <a:r>
              <a:rPr lang="fr-FR" sz="2200" dirty="0">
                <a:solidFill>
                  <a:srgbClr val="00B050"/>
                </a:solidFill>
                <a:effectLst/>
                <a:latin typeface="Times New Roman" panose="02020603050405020304" pitchFamily="18" charset="0"/>
                <a:ea typeface="Times New Roman" panose="02020603050405020304" pitchFamily="18" charset="0"/>
              </a:rPr>
              <a:t>Je</a:t>
            </a:r>
            <a:r>
              <a:rPr lang="fr-FR" sz="2200" dirty="0">
                <a:effectLst/>
                <a:latin typeface="Times New Roman" panose="02020603050405020304" pitchFamily="18" charset="0"/>
                <a:ea typeface="Times New Roman" panose="02020603050405020304" pitchFamily="18" charset="0"/>
              </a:rPr>
              <a:t> // </a:t>
            </a:r>
            <a:r>
              <a:rPr lang="fr-FR" sz="2200" u="sng" dirty="0">
                <a:solidFill>
                  <a:srgbClr val="FF0000"/>
                </a:solidFill>
                <a:effectLst/>
                <a:latin typeface="Times New Roman" panose="02020603050405020304" pitchFamily="18" charset="0"/>
                <a:ea typeface="Times New Roman" panose="02020603050405020304" pitchFamily="18" charset="0"/>
              </a:rPr>
              <a:t>suis</a:t>
            </a:r>
            <a:r>
              <a:rPr lang="fr-FR" sz="2200" dirty="0">
                <a:solidFill>
                  <a:srgbClr val="FF0000"/>
                </a:solidFill>
                <a:effectLst/>
                <a:latin typeface="Times New Roman" panose="02020603050405020304" pitchFamily="18" charset="0"/>
                <a:ea typeface="Times New Roman" panose="02020603050405020304" pitchFamily="18" charset="0"/>
              </a:rPr>
              <a:t> le chef de notre bande </a:t>
            </a:r>
          </a:p>
          <a:p>
            <a:pPr marL="0" indent="0" algn="just">
              <a:buNone/>
            </a:pPr>
            <a:r>
              <a:rPr lang="fr-FR" sz="2200" dirty="0">
                <a:effectLst/>
                <a:latin typeface="Times New Roman" panose="02020603050405020304" pitchFamily="18" charset="0"/>
                <a:ea typeface="Times New Roman" panose="02020603050405020304" pitchFamily="18" charset="0"/>
              </a:rPr>
              <a:t>car </a:t>
            </a:r>
            <a:r>
              <a:rPr lang="fr-FR" sz="2200" dirty="0">
                <a:solidFill>
                  <a:srgbClr val="00B050"/>
                </a:solidFill>
                <a:effectLst/>
                <a:latin typeface="Times New Roman" panose="02020603050405020304" pitchFamily="18" charset="0"/>
                <a:ea typeface="Times New Roman" panose="02020603050405020304" pitchFamily="18" charset="0"/>
              </a:rPr>
              <a:t>moi, je </a:t>
            </a:r>
            <a:r>
              <a:rPr lang="fr-FR" sz="2200" dirty="0">
                <a:effectLst/>
                <a:latin typeface="Times New Roman" panose="02020603050405020304" pitchFamily="18" charset="0"/>
                <a:ea typeface="Times New Roman" panose="02020603050405020304" pitchFamily="18" charset="0"/>
              </a:rPr>
              <a:t>// </a:t>
            </a:r>
            <a:r>
              <a:rPr lang="fr-FR" sz="2200" u="sng" dirty="0">
                <a:solidFill>
                  <a:srgbClr val="FF0000"/>
                </a:solidFill>
                <a:effectLst/>
                <a:latin typeface="Times New Roman" panose="02020603050405020304" pitchFamily="18" charset="0"/>
                <a:ea typeface="Times New Roman" panose="02020603050405020304" pitchFamily="18" charset="0"/>
              </a:rPr>
              <a:t>partirai</a:t>
            </a:r>
            <a:r>
              <a:rPr lang="fr-FR" sz="2200" dirty="0">
                <a:solidFill>
                  <a:srgbClr val="FF0000"/>
                </a:solidFill>
                <a:effectLst/>
                <a:latin typeface="Times New Roman" panose="02020603050405020304" pitchFamily="18" charset="0"/>
                <a:ea typeface="Times New Roman" panose="02020603050405020304" pitchFamily="18" charset="0"/>
              </a:rPr>
              <a:t> le premier</a:t>
            </a:r>
            <a:r>
              <a:rPr lang="fr-FR" sz="2200" dirty="0">
                <a:effectLst/>
                <a:latin typeface="Times New Roman" panose="02020603050405020304" pitchFamily="18" charset="0"/>
                <a:ea typeface="Times New Roman" panose="02020603050405020304" pitchFamily="18" charset="0"/>
              </a:rPr>
              <a:t>. </a:t>
            </a:r>
            <a:endParaRPr lang="fr-FR" sz="2200"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26396718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CA3985A-75F6-B058-46E3-082A3BB82F36}"/>
              </a:ext>
            </a:extLst>
          </p:cNvPr>
          <p:cNvSpPr>
            <a:spLocks noGrp="1"/>
          </p:cNvSpPr>
          <p:nvPr>
            <p:ph type="title"/>
          </p:nvPr>
        </p:nvSpPr>
        <p:spPr/>
        <p:txBody>
          <a:bodyPr/>
          <a:lstStyle/>
          <a:p>
            <a:r>
              <a:rPr lang="fr-FR" dirty="0"/>
              <a:t> </a:t>
            </a:r>
          </a:p>
        </p:txBody>
      </p:sp>
      <p:sp>
        <p:nvSpPr>
          <p:cNvPr id="4" name="AutoShape 257">
            <a:extLst>
              <a:ext uri="{FF2B5EF4-FFF2-40B4-BE49-F238E27FC236}">
                <a16:creationId xmlns:a16="http://schemas.microsoft.com/office/drawing/2014/main" id="{0FF57220-1AC6-2D0F-8376-47A09282ACCC}"/>
              </a:ext>
            </a:extLst>
          </p:cNvPr>
          <p:cNvSpPr>
            <a:spLocks noGrp="1"/>
          </p:cNvSpPr>
          <p:nvPr>
            <p:ph idx="1"/>
          </p:nvPr>
        </p:nvSpPr>
        <p:spPr bwMode="auto">
          <a:xfrm>
            <a:off x="838198" y="1690688"/>
            <a:ext cx="10515600" cy="605341"/>
          </a:xfrm>
          <a:prstGeom prst="notchedRightArrow">
            <a:avLst>
              <a:gd name="adj1" fmla="val 50000"/>
              <a:gd name="adj2" fmla="val 49980"/>
            </a:avLst>
          </a:prstGeom>
          <a:solidFill>
            <a:schemeClr val="accent1">
              <a:lumMod val="100000"/>
              <a:lumOff val="0"/>
            </a:schemeClr>
          </a:solidFill>
          <a:ln w="12700">
            <a:solidFill>
              <a:schemeClr val="accent1">
                <a:lumMod val="50000"/>
                <a:lumOff val="0"/>
              </a:schemeClr>
            </a:solidFill>
            <a:miter lim="800000"/>
            <a:headEnd/>
            <a:tailEnd/>
          </a:ln>
        </p:spPr>
        <p:txBody>
          <a:bodyPr rot="0" vert="horz" wrap="square" lIns="91440" tIns="45720" rIns="91440" bIns="45720" anchor="ctr" anchorCtr="0" upright="1">
            <a:noAutofit/>
          </a:bodyPr>
          <a:lstStyle/>
          <a:p>
            <a:pPr marL="0" indent="0">
              <a:buNone/>
            </a:pPr>
            <a:r>
              <a:rPr lang="fr-FR" dirty="0"/>
              <a:t> </a:t>
            </a:r>
          </a:p>
        </p:txBody>
      </p:sp>
      <p:graphicFrame>
        <p:nvGraphicFramePr>
          <p:cNvPr id="6" name="Tableau 5">
            <a:extLst>
              <a:ext uri="{FF2B5EF4-FFF2-40B4-BE49-F238E27FC236}">
                <a16:creationId xmlns:a16="http://schemas.microsoft.com/office/drawing/2014/main" id="{941E8BBB-0CCE-C5BD-E448-06BBC02480FD}"/>
              </a:ext>
            </a:extLst>
          </p:cNvPr>
          <p:cNvGraphicFramePr>
            <a:graphicFrameLocks noGrp="1"/>
          </p:cNvGraphicFramePr>
          <p:nvPr>
            <p:extLst>
              <p:ext uri="{D42A27DB-BD31-4B8C-83A1-F6EECF244321}">
                <p14:modId xmlns:p14="http://schemas.microsoft.com/office/powerpoint/2010/main" val="3293071082"/>
              </p:ext>
            </p:extLst>
          </p:nvPr>
        </p:nvGraphicFramePr>
        <p:xfrm>
          <a:off x="838198" y="3013081"/>
          <a:ext cx="10515600" cy="1879999"/>
        </p:xfrm>
        <a:graphic>
          <a:graphicData uri="http://schemas.openxmlformats.org/drawingml/2006/table">
            <a:tbl>
              <a:tblPr firstRow="1" bandRow="1">
                <a:tableStyleId>{5940675A-B579-460E-94D1-54222C63F5DA}</a:tableStyleId>
              </a:tblPr>
              <a:tblGrid>
                <a:gridCol w="2103120">
                  <a:extLst>
                    <a:ext uri="{9D8B030D-6E8A-4147-A177-3AD203B41FA5}">
                      <a16:colId xmlns:a16="http://schemas.microsoft.com/office/drawing/2014/main" val="3332260177"/>
                    </a:ext>
                  </a:extLst>
                </a:gridCol>
                <a:gridCol w="2103120">
                  <a:extLst>
                    <a:ext uri="{9D8B030D-6E8A-4147-A177-3AD203B41FA5}">
                      <a16:colId xmlns:a16="http://schemas.microsoft.com/office/drawing/2014/main" val="1290790224"/>
                    </a:ext>
                  </a:extLst>
                </a:gridCol>
                <a:gridCol w="2103120">
                  <a:extLst>
                    <a:ext uri="{9D8B030D-6E8A-4147-A177-3AD203B41FA5}">
                      <a16:colId xmlns:a16="http://schemas.microsoft.com/office/drawing/2014/main" val="1975705835"/>
                    </a:ext>
                  </a:extLst>
                </a:gridCol>
                <a:gridCol w="2103120">
                  <a:extLst>
                    <a:ext uri="{9D8B030D-6E8A-4147-A177-3AD203B41FA5}">
                      <a16:colId xmlns:a16="http://schemas.microsoft.com/office/drawing/2014/main" val="3637598682"/>
                    </a:ext>
                  </a:extLst>
                </a:gridCol>
                <a:gridCol w="2103120">
                  <a:extLst>
                    <a:ext uri="{9D8B030D-6E8A-4147-A177-3AD203B41FA5}">
                      <a16:colId xmlns:a16="http://schemas.microsoft.com/office/drawing/2014/main" val="2782350151"/>
                    </a:ext>
                  </a:extLst>
                </a:gridCol>
              </a:tblGrid>
              <a:tr h="1879999">
                <a:tc>
                  <a:txBody>
                    <a:bodyPr/>
                    <a:lstStyle/>
                    <a:p>
                      <a:endParaRPr lang="fr-FR" sz="1600"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fr-FR" sz="1600" kern="1200" dirty="0">
                          <a:solidFill>
                            <a:schemeClr val="tx1"/>
                          </a:solidFill>
                          <a:effectLst/>
                          <a:latin typeface="+mn-lt"/>
                          <a:ea typeface="+mn-ea"/>
                          <a:cs typeface="+mn-cs"/>
                        </a:rPr>
                        <a:t>était </a:t>
                      </a:r>
                    </a:p>
                    <a:p>
                      <a:r>
                        <a:rPr lang="fr-FR" sz="1600" kern="1200" dirty="0">
                          <a:solidFill>
                            <a:schemeClr val="tx1"/>
                          </a:solidFill>
                          <a:effectLst/>
                          <a:latin typeface="+mn-lt"/>
                          <a:ea typeface="+mn-ea"/>
                          <a:cs typeface="+mn-cs"/>
                        </a:rPr>
                        <a:t>ont pris</a:t>
                      </a:r>
                      <a:r>
                        <a:rPr lang="fr-FR" sz="1600" dirty="0">
                          <a:effectLst/>
                        </a:rPr>
                        <a:t> </a:t>
                      </a:r>
                      <a:endParaRPr lang="fr-FR" sz="1600" dirty="0"/>
                    </a:p>
                  </a:txBody>
                  <a:tcPr/>
                </a:tc>
                <a:tc>
                  <a:txBody>
                    <a:bodyPr/>
                    <a:lstStyle/>
                    <a:p>
                      <a:r>
                        <a:rPr lang="fr-FR" sz="1600" kern="1200" dirty="0">
                          <a:solidFill>
                            <a:schemeClr val="tx1"/>
                          </a:solidFill>
                          <a:effectLst/>
                          <a:latin typeface="+mn-lt"/>
                          <a:ea typeface="+mn-ea"/>
                          <a:cs typeface="+mn-cs"/>
                        </a:rPr>
                        <a:t>est</a:t>
                      </a:r>
                    </a:p>
                    <a:p>
                      <a:r>
                        <a:rPr lang="fr-FR" sz="1600" kern="1200" dirty="0">
                          <a:solidFill>
                            <a:schemeClr val="tx1"/>
                          </a:solidFill>
                          <a:effectLst/>
                          <a:latin typeface="+mn-lt"/>
                          <a:ea typeface="+mn-ea"/>
                          <a:cs typeface="+mn-cs"/>
                        </a:rPr>
                        <a:t>m’appelle</a:t>
                      </a:r>
                    </a:p>
                    <a:p>
                      <a:r>
                        <a:rPr lang="fr-FR" sz="1600" kern="1200" dirty="0">
                          <a:solidFill>
                            <a:schemeClr val="tx1"/>
                          </a:solidFill>
                          <a:effectLst/>
                          <a:latin typeface="+mn-lt"/>
                          <a:ea typeface="+mn-ea"/>
                          <a:cs typeface="+mn-cs"/>
                        </a:rPr>
                        <a:t>m’entraine</a:t>
                      </a:r>
                    </a:p>
                    <a:p>
                      <a:r>
                        <a:rPr lang="fr-FR" sz="1600" kern="1200" dirty="0">
                          <a:solidFill>
                            <a:schemeClr val="tx1"/>
                          </a:solidFill>
                          <a:effectLst/>
                          <a:latin typeface="+mn-lt"/>
                          <a:ea typeface="+mn-ea"/>
                          <a:cs typeface="+mn-cs"/>
                        </a:rPr>
                        <a:t>se bat</a:t>
                      </a:r>
                    </a:p>
                    <a:p>
                      <a:r>
                        <a:rPr lang="fr-FR" sz="1600" kern="1200" dirty="0">
                          <a:solidFill>
                            <a:schemeClr val="tx1"/>
                          </a:solidFill>
                          <a:effectLst/>
                          <a:latin typeface="+mn-lt"/>
                          <a:ea typeface="+mn-ea"/>
                          <a:cs typeface="+mn-cs"/>
                        </a:rPr>
                        <a:t>disons</a:t>
                      </a:r>
                    </a:p>
                    <a:p>
                      <a:r>
                        <a:rPr lang="fr-FR" sz="1600" kern="1200" dirty="0">
                          <a:solidFill>
                            <a:schemeClr val="tx1"/>
                          </a:solidFill>
                          <a:effectLst/>
                          <a:latin typeface="+mn-lt"/>
                          <a:ea typeface="+mn-ea"/>
                          <a:cs typeface="+mn-cs"/>
                        </a:rPr>
                        <a:t>crachons</a:t>
                      </a:r>
                    </a:p>
                    <a:p>
                      <a:r>
                        <a:rPr lang="fr-FR" sz="1600" kern="1200" dirty="0">
                          <a:solidFill>
                            <a:schemeClr val="tx1"/>
                          </a:solidFill>
                          <a:effectLst/>
                          <a:latin typeface="+mn-lt"/>
                          <a:ea typeface="+mn-ea"/>
                          <a:cs typeface="+mn-cs"/>
                        </a:rPr>
                        <a:t>suis</a:t>
                      </a:r>
                      <a:r>
                        <a:rPr lang="fr-FR" sz="1600" dirty="0">
                          <a:effectLst/>
                        </a:rPr>
                        <a:t> </a:t>
                      </a:r>
                      <a:endParaRPr lang="fr-FR" sz="1600" dirty="0"/>
                    </a:p>
                  </a:txBody>
                  <a:tcPr/>
                </a:tc>
                <a:tc>
                  <a:txBody>
                    <a:bodyPr/>
                    <a:lstStyle/>
                    <a:p>
                      <a:r>
                        <a:rPr lang="fr-FR" sz="1600" kern="1200" dirty="0">
                          <a:solidFill>
                            <a:schemeClr val="tx1"/>
                          </a:solidFill>
                          <a:effectLst/>
                          <a:latin typeface="+mn-lt"/>
                          <a:ea typeface="+mn-ea"/>
                          <a:cs typeface="+mn-cs"/>
                        </a:rPr>
                        <a:t>aurai</a:t>
                      </a:r>
                    </a:p>
                    <a:p>
                      <a:r>
                        <a:rPr lang="fr-FR" sz="1600" kern="1200" dirty="0">
                          <a:solidFill>
                            <a:schemeClr val="tx1"/>
                          </a:solidFill>
                          <a:effectLst/>
                          <a:latin typeface="+mn-lt"/>
                          <a:ea typeface="+mn-ea"/>
                          <a:cs typeface="+mn-cs"/>
                        </a:rPr>
                        <a:t>deviendrai </a:t>
                      </a:r>
                    </a:p>
                    <a:p>
                      <a:r>
                        <a:rPr lang="fr-FR" sz="1600" kern="1200" dirty="0">
                          <a:solidFill>
                            <a:schemeClr val="tx1"/>
                          </a:solidFill>
                          <a:effectLst/>
                          <a:latin typeface="+mn-lt"/>
                          <a:ea typeface="+mn-ea"/>
                          <a:cs typeface="+mn-cs"/>
                        </a:rPr>
                        <a:t>partirai</a:t>
                      </a:r>
                      <a:r>
                        <a:rPr lang="fr-FR" sz="1600" dirty="0">
                          <a:effectLst/>
                        </a:rPr>
                        <a:t> </a:t>
                      </a:r>
                      <a:endParaRPr lang="fr-FR" sz="1600" dirty="0"/>
                    </a:p>
                    <a:p>
                      <a:endParaRPr lang="fr-FR" sz="1600" dirty="0"/>
                    </a:p>
                  </a:txBody>
                  <a:tcPr/>
                </a:tc>
                <a:tc>
                  <a:txBody>
                    <a:bodyPr/>
                    <a:lstStyle/>
                    <a:p>
                      <a:endParaRPr lang="fr-FR" sz="1600" dirty="0"/>
                    </a:p>
                  </a:txBody>
                  <a:tcP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789201929"/>
                  </a:ext>
                </a:extLst>
              </a:tr>
            </a:tbl>
          </a:graphicData>
        </a:graphic>
      </p:graphicFrame>
    </p:spTree>
    <p:extLst>
      <p:ext uri="{BB962C8B-B14F-4D97-AF65-F5344CB8AC3E}">
        <p14:creationId xmlns:p14="http://schemas.microsoft.com/office/powerpoint/2010/main" val="41367498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4148318-8AB6-DBF5-A9DF-02A7AE7568BC}"/>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2624660D-2797-0DD4-AFB4-E0B5603C1A63}"/>
              </a:ext>
            </a:extLst>
          </p:cNvPr>
          <p:cNvSpPr>
            <a:spLocks noGrp="1"/>
          </p:cNvSpPr>
          <p:nvPr>
            <p:ph idx="1"/>
          </p:nvPr>
        </p:nvSpPr>
        <p:spPr/>
        <p:txBody>
          <a:bodyPr/>
          <a:lstStyle/>
          <a:p>
            <a:pPr marL="0" indent="0">
              <a:buNone/>
            </a:pPr>
            <a:endParaRPr lang="fr-FR" dirty="0"/>
          </a:p>
          <a:p>
            <a:pPr marL="0" indent="0">
              <a:buNone/>
            </a:pPr>
            <a:r>
              <a:rPr lang="fr-FR" dirty="0"/>
              <a:t>Je m’entraine sur les remparts de Saint-Malo</a:t>
            </a:r>
          </a:p>
        </p:txBody>
      </p:sp>
    </p:spTree>
    <p:extLst>
      <p:ext uri="{BB962C8B-B14F-4D97-AF65-F5344CB8AC3E}">
        <p14:creationId xmlns:p14="http://schemas.microsoft.com/office/powerpoint/2010/main" val="36901629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3D2EFE-9D24-E8C3-D069-185C3E5E916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46035D1-CE00-5CD6-9976-3318E3345E37}"/>
              </a:ext>
            </a:extLst>
          </p:cNvPr>
          <p:cNvSpPr>
            <a:spLocks noGrp="1"/>
          </p:cNvSpPr>
          <p:nvPr>
            <p:ph type="title"/>
          </p:nvPr>
        </p:nvSpPr>
        <p:spPr/>
        <p:txBody>
          <a:bodyPr/>
          <a:lstStyle/>
          <a:p>
            <a:r>
              <a:rPr lang="fr-FR" dirty="0"/>
              <a:t> </a:t>
            </a:r>
          </a:p>
        </p:txBody>
      </p:sp>
      <p:sp>
        <p:nvSpPr>
          <p:cNvPr id="4" name="AutoShape 257">
            <a:extLst>
              <a:ext uri="{FF2B5EF4-FFF2-40B4-BE49-F238E27FC236}">
                <a16:creationId xmlns:a16="http://schemas.microsoft.com/office/drawing/2014/main" id="{383BA9C3-DB9E-1476-06C1-CDEFB2F92464}"/>
              </a:ext>
            </a:extLst>
          </p:cNvPr>
          <p:cNvSpPr>
            <a:spLocks noGrp="1"/>
          </p:cNvSpPr>
          <p:nvPr>
            <p:ph idx="1"/>
          </p:nvPr>
        </p:nvSpPr>
        <p:spPr bwMode="auto">
          <a:xfrm>
            <a:off x="838198" y="1027906"/>
            <a:ext cx="10515600" cy="605341"/>
          </a:xfrm>
          <a:prstGeom prst="notchedRightArrow">
            <a:avLst>
              <a:gd name="adj1" fmla="val 50000"/>
              <a:gd name="adj2" fmla="val 49980"/>
            </a:avLst>
          </a:prstGeom>
          <a:solidFill>
            <a:schemeClr val="accent1">
              <a:lumMod val="100000"/>
              <a:lumOff val="0"/>
            </a:schemeClr>
          </a:solidFill>
          <a:ln w="12700">
            <a:solidFill>
              <a:schemeClr val="accent1">
                <a:lumMod val="50000"/>
                <a:lumOff val="0"/>
              </a:schemeClr>
            </a:solidFill>
            <a:miter lim="800000"/>
            <a:headEnd/>
            <a:tailEnd/>
          </a:ln>
        </p:spPr>
        <p:txBody>
          <a:bodyPr rot="0" vert="horz" wrap="square" lIns="91440" tIns="45720" rIns="91440" bIns="45720" anchor="ctr" anchorCtr="0" upright="1">
            <a:noAutofit/>
          </a:bodyPr>
          <a:lstStyle/>
          <a:p>
            <a:pPr marL="0" indent="0">
              <a:buNone/>
            </a:pPr>
            <a:r>
              <a:rPr lang="fr-FR" dirty="0"/>
              <a:t> </a:t>
            </a:r>
          </a:p>
        </p:txBody>
      </p:sp>
      <p:graphicFrame>
        <p:nvGraphicFramePr>
          <p:cNvPr id="6" name="Tableau 5">
            <a:extLst>
              <a:ext uri="{FF2B5EF4-FFF2-40B4-BE49-F238E27FC236}">
                <a16:creationId xmlns:a16="http://schemas.microsoft.com/office/drawing/2014/main" id="{CF59ACF4-A7FF-4A89-8F49-0562E220ACCD}"/>
              </a:ext>
            </a:extLst>
          </p:cNvPr>
          <p:cNvGraphicFramePr>
            <a:graphicFrameLocks noGrp="1"/>
          </p:cNvGraphicFramePr>
          <p:nvPr>
            <p:extLst>
              <p:ext uri="{D42A27DB-BD31-4B8C-83A1-F6EECF244321}">
                <p14:modId xmlns:p14="http://schemas.microsoft.com/office/powerpoint/2010/main" val="3155694470"/>
              </p:ext>
            </p:extLst>
          </p:nvPr>
        </p:nvGraphicFramePr>
        <p:xfrm>
          <a:off x="2839082" y="2078861"/>
          <a:ext cx="6309360" cy="2722929"/>
        </p:xfrm>
        <a:graphic>
          <a:graphicData uri="http://schemas.openxmlformats.org/drawingml/2006/table">
            <a:tbl>
              <a:tblPr firstRow="1" bandRow="1">
                <a:tableStyleId>{5940675A-B579-460E-94D1-54222C63F5DA}</a:tableStyleId>
              </a:tblPr>
              <a:tblGrid>
                <a:gridCol w="2103120">
                  <a:extLst>
                    <a:ext uri="{9D8B030D-6E8A-4147-A177-3AD203B41FA5}">
                      <a16:colId xmlns:a16="http://schemas.microsoft.com/office/drawing/2014/main" val="1290790224"/>
                    </a:ext>
                  </a:extLst>
                </a:gridCol>
                <a:gridCol w="2103120">
                  <a:extLst>
                    <a:ext uri="{9D8B030D-6E8A-4147-A177-3AD203B41FA5}">
                      <a16:colId xmlns:a16="http://schemas.microsoft.com/office/drawing/2014/main" val="1975705835"/>
                    </a:ext>
                  </a:extLst>
                </a:gridCol>
                <a:gridCol w="2103120">
                  <a:extLst>
                    <a:ext uri="{9D8B030D-6E8A-4147-A177-3AD203B41FA5}">
                      <a16:colId xmlns:a16="http://schemas.microsoft.com/office/drawing/2014/main" val="3637598682"/>
                    </a:ext>
                  </a:extLst>
                </a:gridCol>
              </a:tblGrid>
              <a:tr h="385730">
                <a:tc>
                  <a:txBody>
                    <a:bodyPr/>
                    <a:lstStyle/>
                    <a:p>
                      <a:pPr algn="ctr"/>
                      <a:r>
                        <a:rPr lang="fr-FR" sz="2400" b="1" dirty="0"/>
                        <a:t>Passé</a:t>
                      </a:r>
                    </a:p>
                  </a:txBody>
                  <a:tcPr/>
                </a:tc>
                <a:tc>
                  <a:txBody>
                    <a:bodyPr/>
                    <a:lstStyle/>
                    <a:p>
                      <a:pPr algn="ctr"/>
                      <a:endParaRPr lang="fr-FR" sz="2400" b="1"/>
                    </a:p>
                  </a:txBody>
                  <a:tcPr>
                    <a:lnB w="12700" cap="flat" cmpd="sng" algn="ctr">
                      <a:noFill/>
                      <a:prstDash val="solid"/>
                      <a:round/>
                      <a:headEnd type="none" w="med" len="med"/>
                      <a:tailEnd type="none" w="med" len="med"/>
                    </a:lnB>
                  </a:tcPr>
                </a:tc>
                <a:tc>
                  <a:txBody>
                    <a:bodyPr/>
                    <a:lstStyle/>
                    <a:p>
                      <a:pPr algn="ctr"/>
                      <a:r>
                        <a:rPr lang="fr-FR" sz="2400" b="1" dirty="0"/>
                        <a:t>Avenir</a:t>
                      </a:r>
                    </a:p>
                  </a:txBody>
                  <a:tcPr/>
                </a:tc>
                <a:extLst>
                  <a:ext uri="{0D108BD9-81ED-4DB2-BD59-A6C34878D82A}">
                    <a16:rowId xmlns:a16="http://schemas.microsoft.com/office/drawing/2014/main" val="1067770876"/>
                  </a:ext>
                </a:extLst>
              </a:tr>
              <a:tr h="385730">
                <a:tc>
                  <a:txBody>
                    <a:bodyPr/>
                    <a:lstStyle/>
                    <a:p>
                      <a:pPr algn="ctr"/>
                      <a:r>
                        <a:rPr lang="fr-FR" dirty="0"/>
                        <a:t>AVANT</a:t>
                      </a:r>
                    </a:p>
                  </a:txBody>
                  <a:tcPr/>
                </a:tc>
                <a:tc>
                  <a:txBody>
                    <a:bodyPr/>
                    <a:lstStyle/>
                    <a:p>
                      <a:pPr algn="ctr"/>
                      <a:r>
                        <a:rPr lang="fr-FR" dirty="0"/>
                        <a:t>EN MÊME TEMPS</a:t>
                      </a:r>
                    </a:p>
                  </a:txBody>
                  <a:tcPr>
                    <a:lnT w="12700" cap="flat" cmpd="sng" algn="ctr">
                      <a:noFill/>
                      <a:prstDash val="solid"/>
                      <a:round/>
                      <a:headEnd type="none" w="med" len="med"/>
                      <a:tailEnd type="none" w="med" len="med"/>
                    </a:lnT>
                  </a:tcPr>
                </a:tc>
                <a:tc>
                  <a:txBody>
                    <a:bodyPr/>
                    <a:lstStyle/>
                    <a:p>
                      <a:pPr algn="ctr"/>
                      <a:r>
                        <a:rPr lang="fr-FR" dirty="0"/>
                        <a:t>APRÈS</a:t>
                      </a:r>
                    </a:p>
                  </a:txBody>
                  <a:tcPr/>
                </a:tc>
                <a:extLst>
                  <a:ext uri="{0D108BD9-81ED-4DB2-BD59-A6C34878D82A}">
                    <a16:rowId xmlns:a16="http://schemas.microsoft.com/office/drawing/2014/main" val="3553502235"/>
                  </a:ext>
                </a:extLst>
              </a:tr>
              <a:tr h="1879999">
                <a:tc>
                  <a:txBody>
                    <a:bodyPr/>
                    <a:lstStyle/>
                    <a:p>
                      <a:r>
                        <a:rPr lang="fr-FR" sz="1600" kern="1200" dirty="0">
                          <a:solidFill>
                            <a:schemeClr val="tx1"/>
                          </a:solidFill>
                          <a:effectLst/>
                          <a:latin typeface="+mn-lt"/>
                          <a:ea typeface="+mn-ea"/>
                          <a:cs typeface="+mn-cs"/>
                        </a:rPr>
                        <a:t>était </a:t>
                      </a:r>
                    </a:p>
                    <a:p>
                      <a:r>
                        <a:rPr lang="fr-FR" sz="1600" kern="1200" dirty="0">
                          <a:solidFill>
                            <a:schemeClr val="tx1"/>
                          </a:solidFill>
                          <a:effectLst/>
                          <a:latin typeface="+mn-lt"/>
                          <a:ea typeface="+mn-ea"/>
                          <a:cs typeface="+mn-cs"/>
                        </a:rPr>
                        <a:t>ont pris</a:t>
                      </a:r>
                      <a:r>
                        <a:rPr lang="fr-FR" sz="1600" dirty="0">
                          <a:effectLst/>
                        </a:rPr>
                        <a:t> </a:t>
                      </a:r>
                      <a:endParaRPr lang="fr-FR" sz="1600" dirty="0"/>
                    </a:p>
                  </a:txBody>
                  <a:tcPr/>
                </a:tc>
                <a:tc>
                  <a:txBody>
                    <a:bodyPr/>
                    <a:lstStyle/>
                    <a:p>
                      <a:r>
                        <a:rPr lang="fr-FR" sz="1600" kern="1200" dirty="0">
                          <a:solidFill>
                            <a:schemeClr val="tx1"/>
                          </a:solidFill>
                          <a:effectLst/>
                          <a:latin typeface="+mn-lt"/>
                          <a:ea typeface="+mn-ea"/>
                          <a:cs typeface="+mn-cs"/>
                        </a:rPr>
                        <a:t>est</a:t>
                      </a:r>
                    </a:p>
                    <a:p>
                      <a:r>
                        <a:rPr lang="fr-FR" sz="1600" kern="1200" dirty="0">
                          <a:solidFill>
                            <a:schemeClr val="tx1"/>
                          </a:solidFill>
                          <a:effectLst/>
                          <a:latin typeface="+mn-lt"/>
                          <a:ea typeface="+mn-ea"/>
                          <a:cs typeface="+mn-cs"/>
                        </a:rPr>
                        <a:t>m’appelle</a:t>
                      </a:r>
                    </a:p>
                    <a:p>
                      <a:r>
                        <a:rPr lang="fr-FR" sz="1600" kern="1200" dirty="0">
                          <a:solidFill>
                            <a:schemeClr val="tx1"/>
                          </a:solidFill>
                          <a:effectLst/>
                          <a:latin typeface="+mn-lt"/>
                          <a:ea typeface="+mn-ea"/>
                          <a:cs typeface="+mn-cs"/>
                        </a:rPr>
                        <a:t>m’entraine</a:t>
                      </a:r>
                    </a:p>
                    <a:p>
                      <a:r>
                        <a:rPr lang="fr-FR" sz="1600" kern="1200" dirty="0">
                          <a:solidFill>
                            <a:schemeClr val="tx1"/>
                          </a:solidFill>
                          <a:effectLst/>
                          <a:latin typeface="+mn-lt"/>
                          <a:ea typeface="+mn-ea"/>
                          <a:cs typeface="+mn-cs"/>
                        </a:rPr>
                        <a:t>se bat</a:t>
                      </a:r>
                    </a:p>
                    <a:p>
                      <a:r>
                        <a:rPr lang="fr-FR" sz="1600" kern="1200" dirty="0">
                          <a:solidFill>
                            <a:schemeClr val="tx1"/>
                          </a:solidFill>
                          <a:effectLst/>
                          <a:latin typeface="+mn-lt"/>
                          <a:ea typeface="+mn-ea"/>
                          <a:cs typeface="+mn-cs"/>
                        </a:rPr>
                        <a:t>disons</a:t>
                      </a:r>
                    </a:p>
                    <a:p>
                      <a:r>
                        <a:rPr lang="fr-FR" sz="1600" kern="1200" dirty="0">
                          <a:solidFill>
                            <a:schemeClr val="tx1"/>
                          </a:solidFill>
                          <a:effectLst/>
                          <a:latin typeface="+mn-lt"/>
                          <a:ea typeface="+mn-ea"/>
                          <a:cs typeface="+mn-cs"/>
                        </a:rPr>
                        <a:t>crachons</a:t>
                      </a:r>
                    </a:p>
                    <a:p>
                      <a:r>
                        <a:rPr lang="fr-FR" sz="1600" kern="1200" dirty="0">
                          <a:solidFill>
                            <a:schemeClr val="tx1"/>
                          </a:solidFill>
                          <a:effectLst/>
                          <a:latin typeface="+mn-lt"/>
                          <a:ea typeface="+mn-ea"/>
                          <a:cs typeface="+mn-cs"/>
                        </a:rPr>
                        <a:t>suis</a:t>
                      </a:r>
                      <a:r>
                        <a:rPr lang="fr-FR" sz="1600" dirty="0">
                          <a:effectLst/>
                        </a:rPr>
                        <a:t> </a:t>
                      </a:r>
                      <a:endParaRPr lang="fr-FR" sz="1600" dirty="0"/>
                    </a:p>
                  </a:txBody>
                  <a:tcPr/>
                </a:tc>
                <a:tc>
                  <a:txBody>
                    <a:bodyPr/>
                    <a:lstStyle/>
                    <a:p>
                      <a:r>
                        <a:rPr lang="fr-FR" sz="1600" kern="1200" dirty="0">
                          <a:solidFill>
                            <a:schemeClr val="tx1"/>
                          </a:solidFill>
                          <a:effectLst/>
                          <a:latin typeface="+mn-lt"/>
                          <a:ea typeface="+mn-ea"/>
                          <a:cs typeface="+mn-cs"/>
                        </a:rPr>
                        <a:t>aurai</a:t>
                      </a:r>
                    </a:p>
                    <a:p>
                      <a:r>
                        <a:rPr lang="fr-FR" sz="1600" kern="1200" dirty="0">
                          <a:solidFill>
                            <a:schemeClr val="tx1"/>
                          </a:solidFill>
                          <a:effectLst/>
                          <a:latin typeface="+mn-lt"/>
                          <a:ea typeface="+mn-ea"/>
                          <a:cs typeface="+mn-cs"/>
                        </a:rPr>
                        <a:t>deviendrai </a:t>
                      </a:r>
                    </a:p>
                    <a:p>
                      <a:r>
                        <a:rPr lang="fr-FR" sz="1600" kern="1200" dirty="0">
                          <a:solidFill>
                            <a:schemeClr val="tx1"/>
                          </a:solidFill>
                          <a:effectLst/>
                          <a:latin typeface="+mn-lt"/>
                          <a:ea typeface="+mn-ea"/>
                          <a:cs typeface="+mn-cs"/>
                        </a:rPr>
                        <a:t>partirai</a:t>
                      </a:r>
                      <a:r>
                        <a:rPr lang="fr-FR" sz="1600" dirty="0">
                          <a:effectLst/>
                        </a:rPr>
                        <a:t> </a:t>
                      </a:r>
                      <a:endParaRPr lang="fr-FR" sz="1600" dirty="0"/>
                    </a:p>
                    <a:p>
                      <a:endParaRPr lang="fr-FR" sz="1600" dirty="0"/>
                    </a:p>
                  </a:txBody>
                  <a:tcPr/>
                </a:tc>
                <a:extLst>
                  <a:ext uri="{0D108BD9-81ED-4DB2-BD59-A6C34878D82A}">
                    <a16:rowId xmlns:a16="http://schemas.microsoft.com/office/drawing/2014/main" val="789201929"/>
                  </a:ext>
                </a:extLst>
              </a:tr>
            </a:tbl>
          </a:graphicData>
        </a:graphic>
      </p:graphicFrame>
      <p:sp>
        <p:nvSpPr>
          <p:cNvPr id="7" name="AutoShape 256">
            <a:extLst>
              <a:ext uri="{FF2B5EF4-FFF2-40B4-BE49-F238E27FC236}">
                <a16:creationId xmlns:a16="http://schemas.microsoft.com/office/drawing/2014/main" id="{BCEF425E-6DC4-029F-72F2-A6421E090C96}"/>
              </a:ext>
            </a:extLst>
          </p:cNvPr>
          <p:cNvSpPr>
            <a:spLocks/>
          </p:cNvSpPr>
          <p:nvPr/>
        </p:nvSpPr>
        <p:spPr bwMode="auto">
          <a:xfrm>
            <a:off x="5993763" y="1562068"/>
            <a:ext cx="204470" cy="276860"/>
          </a:xfrm>
          <a:prstGeom prst="triangle">
            <a:avLst>
              <a:gd name="adj" fmla="val 50000"/>
            </a:avLst>
          </a:prstGeom>
          <a:solidFill>
            <a:schemeClr val="accent2">
              <a:lumMod val="100000"/>
              <a:lumOff val="0"/>
            </a:schemeClr>
          </a:solidFill>
          <a:ln w="12700">
            <a:solidFill>
              <a:schemeClr val="accent2">
                <a:lumMod val="100000"/>
                <a:lumOff val="0"/>
              </a:schemeClr>
            </a:solidFill>
            <a:miter lim="800000"/>
            <a:headEnd/>
            <a:tailEnd/>
          </a:ln>
        </p:spPr>
        <p:txBody>
          <a:bodyPr rot="0" vert="horz" wrap="square" lIns="91440" tIns="45720" rIns="91440" bIns="45720" anchor="ctr" anchorCtr="0" upright="1">
            <a:noAutofit/>
          </a:bodyPr>
          <a:lstStyle/>
          <a:p>
            <a:endParaRPr lang="fr-FR"/>
          </a:p>
        </p:txBody>
      </p:sp>
      <p:pic>
        <p:nvPicPr>
          <p:cNvPr id="8" name="Image 7">
            <a:extLst>
              <a:ext uri="{FF2B5EF4-FFF2-40B4-BE49-F238E27FC236}">
                <a16:creationId xmlns:a16="http://schemas.microsoft.com/office/drawing/2014/main" id="{1D8E3B79-19B8-8416-1554-B69298BDB7AB}"/>
              </a:ext>
            </a:extLst>
          </p:cNvPr>
          <p:cNvPicPr>
            <a:picLocks noChangeAspect="1"/>
          </p:cNvPicPr>
          <p:nvPr/>
        </p:nvPicPr>
        <p:blipFill>
          <a:blip r:embed="rId3"/>
          <a:stretch>
            <a:fillRect/>
          </a:stretch>
        </p:blipFill>
        <p:spPr>
          <a:xfrm>
            <a:off x="5617525" y="483420"/>
            <a:ext cx="752475" cy="487045"/>
          </a:xfrm>
          <a:prstGeom prst="rect">
            <a:avLst/>
          </a:prstGeom>
        </p:spPr>
      </p:pic>
    </p:spTree>
    <p:extLst>
      <p:ext uri="{BB962C8B-B14F-4D97-AF65-F5344CB8AC3E}">
        <p14:creationId xmlns:p14="http://schemas.microsoft.com/office/powerpoint/2010/main" val="37501437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C54341-070C-387D-8E75-D124D5BF80FE}"/>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CA2BF29F-3446-94B1-40F9-A49024A398A4}"/>
              </a:ext>
            </a:extLst>
          </p:cNvPr>
          <p:cNvSpPr>
            <a:spLocks noGrp="1"/>
          </p:cNvSpPr>
          <p:nvPr>
            <p:ph idx="1"/>
          </p:nvPr>
        </p:nvSpPr>
        <p:spPr>
          <a:xfrm>
            <a:off x="838200" y="1253331"/>
            <a:ext cx="10515600" cy="4351338"/>
          </a:xfrm>
        </p:spPr>
        <p:txBody>
          <a:bodyPr/>
          <a:lstStyle/>
          <a:p>
            <a:pPr marL="0" indent="0" algn="just">
              <a:buNone/>
            </a:pPr>
            <a:r>
              <a:rPr lang="fr-FR" sz="2200" dirty="0">
                <a:effectLst/>
                <a:latin typeface="Times New Roman" panose="02020603050405020304" pitchFamily="18" charset="0"/>
                <a:ea typeface="Times New Roman" panose="02020603050405020304" pitchFamily="18" charset="0"/>
              </a:rPr>
              <a:t>Mon papa </a:t>
            </a:r>
            <a:r>
              <a:rPr lang="fr-FR" sz="2200" dirty="0" err="1">
                <a:effectLst/>
                <a:latin typeface="Times New Roman" panose="02020603050405020304" pitchFamily="18" charset="0"/>
                <a:ea typeface="Times New Roman" panose="02020603050405020304" pitchFamily="18" charset="0"/>
              </a:rPr>
              <a:t>Quiquenpleure</a:t>
            </a:r>
            <a:r>
              <a:rPr lang="fr-FR" sz="2200" dirty="0">
                <a:effectLst/>
                <a:latin typeface="Times New Roman" panose="02020603050405020304" pitchFamily="18" charset="0"/>
                <a:ea typeface="Times New Roman" panose="02020603050405020304" pitchFamily="18" charset="0"/>
              </a:rPr>
              <a:t> était corsaire au service du roi de France mais ces maudits Anglais l’ont pris. Il est là-bas. Il est prisonnier en Angleterre. </a:t>
            </a:r>
            <a:endParaRPr lang="fr-FR" sz="2200" dirty="0">
              <a:effectLst/>
              <a:latin typeface="Times New Roman" panose="02020603050405020304" pitchFamily="18" charset="0"/>
              <a:ea typeface="Calibri" panose="020F0502020204030204" pitchFamily="34" charset="0"/>
            </a:endParaRPr>
          </a:p>
          <a:p>
            <a:pPr marL="0" indent="0" algn="just">
              <a:buNone/>
            </a:pPr>
            <a:r>
              <a:rPr lang="fr-FR" sz="2200" dirty="0">
                <a:effectLst/>
                <a:latin typeface="Times New Roman" panose="02020603050405020304" pitchFamily="18" charset="0"/>
                <a:ea typeface="Times New Roman" panose="02020603050405020304" pitchFamily="18" charset="0"/>
              </a:rPr>
              <a:t>Moi, je m’appelle Jean </a:t>
            </a:r>
            <a:r>
              <a:rPr lang="fr-FR" sz="2200" dirty="0" err="1">
                <a:effectLst/>
                <a:latin typeface="Times New Roman" panose="02020603050405020304" pitchFamily="18" charset="0"/>
                <a:ea typeface="Times New Roman" panose="02020603050405020304" pitchFamily="18" charset="0"/>
              </a:rPr>
              <a:t>Quiquenmousse</a:t>
            </a:r>
            <a:r>
              <a:rPr lang="fr-FR" sz="2200" dirty="0">
                <a:effectLst/>
                <a:latin typeface="Times New Roman" panose="02020603050405020304" pitchFamily="18" charset="0"/>
                <a:ea typeface="Times New Roman" panose="02020603050405020304" pitchFamily="18" charset="0"/>
              </a:rPr>
              <a:t>. J’aurai bientôt neuf ans. Ce jour-là, je deviendrai mousse et corsaire au service du roi de France. En attendant, je m’entraine avec les enfants du port sur les remparts de Saint-Malo. On se bat avec des sabres de bois, nous disons des gros mots et crachons à dix pas. Je suis le chef de notre bande car moi, je partirai le premier. </a:t>
            </a:r>
            <a:endParaRPr lang="fr-FR" sz="2200" dirty="0">
              <a:effectLst/>
              <a:latin typeface="Times New Roman" panose="02020603050405020304" pitchFamily="18" charset="0"/>
              <a:ea typeface="Calibri" panose="020F0502020204030204" pitchFamily="34" charset="0"/>
            </a:endParaRPr>
          </a:p>
          <a:p>
            <a:pPr marL="0" indent="0" algn="just">
              <a:buNone/>
            </a:pPr>
            <a:r>
              <a:rPr lang="fr-FR" sz="2200" dirty="0">
                <a:effectLst/>
                <a:latin typeface="Times New Roman" panose="02020603050405020304" pitchFamily="18" charset="0"/>
                <a:ea typeface="Times New Roman" panose="02020603050405020304" pitchFamily="18" charset="0"/>
              </a:rPr>
              <a:t>Toinette, c’est ma fiancée.</a:t>
            </a:r>
            <a:endParaRPr lang="fr-FR" sz="2200" dirty="0">
              <a:effectLst/>
              <a:latin typeface="Times New Roman" panose="02020603050405020304" pitchFamily="18" charset="0"/>
              <a:ea typeface="Calibri" panose="020F0502020204030204" pitchFamily="34" charset="0"/>
            </a:endParaRPr>
          </a:p>
          <a:p>
            <a:pPr marL="0" indent="0" algn="just">
              <a:buNone/>
            </a:pPr>
            <a:r>
              <a:rPr lang="fr-FR" sz="2200" dirty="0">
                <a:effectLst/>
                <a:latin typeface="Times New Roman" panose="02020603050405020304" pitchFamily="18" charset="0"/>
                <a:ea typeface="Times New Roman" panose="02020603050405020304" pitchFamily="18" charset="0"/>
              </a:rPr>
              <a:t>Toinette est une fille étrange. La vieille Anne qui l’élève dit qu’elle l’a trouvée. Des pleurs de bébé </a:t>
            </a:r>
            <a:r>
              <a:rPr lang="fr-FR" sz="2200" dirty="0">
                <a:solidFill>
                  <a:srgbClr val="000000"/>
                </a:solidFill>
                <a:effectLst/>
                <a:latin typeface="Times New Roman" panose="02020603050405020304" pitchFamily="18" charset="0"/>
                <a:ea typeface="Times New Roman" panose="02020603050405020304" pitchFamily="18" charset="0"/>
              </a:rPr>
              <a:t>l’avaient attirée </a:t>
            </a:r>
            <a:r>
              <a:rPr lang="fr-FR" sz="2200" dirty="0">
                <a:effectLst/>
                <a:latin typeface="Times New Roman" panose="02020603050405020304" pitchFamily="18" charset="0"/>
                <a:ea typeface="Times New Roman" panose="02020603050405020304" pitchFamily="18" charset="0"/>
              </a:rPr>
              <a:t>alors la vieille Anne s’était approchée. Près de la grotte elle a vu Toinette, enveloppée de langes de soie à fils dorés. </a:t>
            </a:r>
            <a:endParaRPr lang="fr-FR" sz="2200" dirty="0">
              <a:effectLst/>
              <a:latin typeface="Times New Roman" panose="02020603050405020304" pitchFamily="18" charset="0"/>
              <a:ea typeface="Calibri" panose="020F0502020204030204" pitchFamily="34" charset="0"/>
            </a:endParaRPr>
          </a:p>
          <a:p>
            <a:pPr marL="0" indent="0" algn="just">
              <a:buNone/>
            </a:pPr>
            <a:r>
              <a:rPr lang="fr-FR" sz="2200" dirty="0">
                <a:effectLst/>
                <a:latin typeface="Times New Roman" panose="02020603050405020304" pitchFamily="18" charset="0"/>
                <a:ea typeface="Times New Roman" panose="02020603050405020304" pitchFamily="18" charset="0"/>
              </a:rPr>
              <a:t>C’est une fille étrange, c’est pour ça que je l’aime. Quand je me serai battu contre les Anglais, je reviendrai à Saint-Malo couvert d’or et de blessures et j’épouserai Toinette. </a:t>
            </a:r>
            <a:endParaRPr lang="fr-FR" sz="2200" dirty="0">
              <a:effectLst/>
              <a:latin typeface="Times New Roman" panose="02020603050405020304" pitchFamily="18" charset="0"/>
              <a:ea typeface="Calibri" panose="020F0502020204030204" pitchFamily="34" charset="0"/>
            </a:endParaRPr>
          </a:p>
          <a:p>
            <a:pPr marL="0" indent="0">
              <a:buNone/>
            </a:pPr>
            <a:endParaRPr lang="fr-FR" dirty="0"/>
          </a:p>
        </p:txBody>
      </p:sp>
    </p:spTree>
    <p:extLst>
      <p:ext uri="{BB962C8B-B14F-4D97-AF65-F5344CB8AC3E}">
        <p14:creationId xmlns:p14="http://schemas.microsoft.com/office/powerpoint/2010/main" val="7532202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E41BB6-83E8-1142-DBB0-26187C87D5B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3ADD498-9CB1-C65F-EC9D-CDAF9D6EC8EB}"/>
              </a:ext>
            </a:extLst>
          </p:cNvPr>
          <p:cNvSpPr>
            <a:spLocks noGrp="1"/>
          </p:cNvSpPr>
          <p:nvPr>
            <p:ph type="title"/>
          </p:nvPr>
        </p:nvSpPr>
        <p:spPr/>
        <p:txBody>
          <a:bodyPr/>
          <a:lstStyle/>
          <a:p>
            <a:r>
              <a:rPr lang="fr-FR" dirty="0"/>
              <a:t> </a:t>
            </a:r>
          </a:p>
        </p:txBody>
      </p:sp>
      <p:sp>
        <p:nvSpPr>
          <p:cNvPr id="4" name="AutoShape 257">
            <a:extLst>
              <a:ext uri="{FF2B5EF4-FFF2-40B4-BE49-F238E27FC236}">
                <a16:creationId xmlns:a16="http://schemas.microsoft.com/office/drawing/2014/main" id="{AD63DA46-A0CF-8B99-1EAC-B8B046AD6833}"/>
              </a:ext>
            </a:extLst>
          </p:cNvPr>
          <p:cNvSpPr>
            <a:spLocks noGrp="1"/>
          </p:cNvSpPr>
          <p:nvPr>
            <p:ph idx="1"/>
          </p:nvPr>
        </p:nvSpPr>
        <p:spPr bwMode="auto">
          <a:xfrm>
            <a:off x="838198" y="1027906"/>
            <a:ext cx="10515600" cy="605341"/>
          </a:xfrm>
          <a:prstGeom prst="notchedRightArrow">
            <a:avLst>
              <a:gd name="adj1" fmla="val 50000"/>
              <a:gd name="adj2" fmla="val 49980"/>
            </a:avLst>
          </a:prstGeom>
          <a:solidFill>
            <a:schemeClr val="accent1">
              <a:lumMod val="100000"/>
              <a:lumOff val="0"/>
            </a:schemeClr>
          </a:solidFill>
          <a:ln w="12700">
            <a:solidFill>
              <a:schemeClr val="accent1">
                <a:lumMod val="50000"/>
                <a:lumOff val="0"/>
              </a:schemeClr>
            </a:solidFill>
            <a:miter lim="800000"/>
            <a:headEnd/>
            <a:tailEnd/>
          </a:ln>
        </p:spPr>
        <p:txBody>
          <a:bodyPr rot="0" vert="horz" wrap="square" lIns="91440" tIns="45720" rIns="91440" bIns="45720" anchor="ctr" anchorCtr="0" upright="1">
            <a:noAutofit/>
          </a:bodyPr>
          <a:lstStyle/>
          <a:p>
            <a:pPr marL="0" indent="0">
              <a:buNone/>
            </a:pPr>
            <a:r>
              <a:rPr lang="fr-FR" dirty="0"/>
              <a:t> </a:t>
            </a:r>
          </a:p>
        </p:txBody>
      </p:sp>
      <p:graphicFrame>
        <p:nvGraphicFramePr>
          <p:cNvPr id="6" name="Tableau 5">
            <a:extLst>
              <a:ext uri="{FF2B5EF4-FFF2-40B4-BE49-F238E27FC236}">
                <a16:creationId xmlns:a16="http://schemas.microsoft.com/office/drawing/2014/main" id="{35769D9B-1B6A-5EB8-E2BC-636CEE872FC4}"/>
              </a:ext>
            </a:extLst>
          </p:cNvPr>
          <p:cNvGraphicFramePr>
            <a:graphicFrameLocks noGrp="1"/>
          </p:cNvGraphicFramePr>
          <p:nvPr>
            <p:extLst>
              <p:ext uri="{D42A27DB-BD31-4B8C-83A1-F6EECF244321}">
                <p14:modId xmlns:p14="http://schemas.microsoft.com/office/powerpoint/2010/main" val="1056270108"/>
              </p:ext>
            </p:extLst>
          </p:nvPr>
        </p:nvGraphicFramePr>
        <p:xfrm>
          <a:off x="2839082" y="2078861"/>
          <a:ext cx="6309360" cy="2722929"/>
        </p:xfrm>
        <a:graphic>
          <a:graphicData uri="http://schemas.openxmlformats.org/drawingml/2006/table">
            <a:tbl>
              <a:tblPr firstRow="1" bandRow="1">
                <a:tableStyleId>{5940675A-B579-460E-94D1-54222C63F5DA}</a:tableStyleId>
              </a:tblPr>
              <a:tblGrid>
                <a:gridCol w="2103120">
                  <a:extLst>
                    <a:ext uri="{9D8B030D-6E8A-4147-A177-3AD203B41FA5}">
                      <a16:colId xmlns:a16="http://schemas.microsoft.com/office/drawing/2014/main" val="1290790224"/>
                    </a:ext>
                  </a:extLst>
                </a:gridCol>
                <a:gridCol w="2103120">
                  <a:extLst>
                    <a:ext uri="{9D8B030D-6E8A-4147-A177-3AD203B41FA5}">
                      <a16:colId xmlns:a16="http://schemas.microsoft.com/office/drawing/2014/main" val="1975705835"/>
                    </a:ext>
                  </a:extLst>
                </a:gridCol>
                <a:gridCol w="2103120">
                  <a:extLst>
                    <a:ext uri="{9D8B030D-6E8A-4147-A177-3AD203B41FA5}">
                      <a16:colId xmlns:a16="http://schemas.microsoft.com/office/drawing/2014/main" val="3637598682"/>
                    </a:ext>
                  </a:extLst>
                </a:gridCol>
              </a:tblGrid>
              <a:tr h="385730">
                <a:tc>
                  <a:txBody>
                    <a:bodyPr/>
                    <a:lstStyle/>
                    <a:p>
                      <a:pPr algn="ctr"/>
                      <a:r>
                        <a:rPr lang="fr-FR" sz="2400" b="1" dirty="0"/>
                        <a:t>Passé</a:t>
                      </a:r>
                    </a:p>
                  </a:txBody>
                  <a:tcPr/>
                </a:tc>
                <a:tc>
                  <a:txBody>
                    <a:bodyPr/>
                    <a:lstStyle/>
                    <a:p>
                      <a:pPr algn="ctr"/>
                      <a:endParaRPr lang="fr-FR" sz="2400" b="1"/>
                    </a:p>
                  </a:txBody>
                  <a:tcPr>
                    <a:lnB w="12700" cap="flat" cmpd="sng" algn="ctr">
                      <a:noFill/>
                      <a:prstDash val="solid"/>
                      <a:round/>
                      <a:headEnd type="none" w="med" len="med"/>
                      <a:tailEnd type="none" w="med" len="med"/>
                    </a:lnB>
                  </a:tcPr>
                </a:tc>
                <a:tc>
                  <a:txBody>
                    <a:bodyPr/>
                    <a:lstStyle/>
                    <a:p>
                      <a:pPr algn="ctr"/>
                      <a:r>
                        <a:rPr lang="fr-FR" sz="2400" b="1" dirty="0"/>
                        <a:t>Avenir</a:t>
                      </a:r>
                    </a:p>
                  </a:txBody>
                  <a:tcPr/>
                </a:tc>
                <a:extLst>
                  <a:ext uri="{0D108BD9-81ED-4DB2-BD59-A6C34878D82A}">
                    <a16:rowId xmlns:a16="http://schemas.microsoft.com/office/drawing/2014/main" val="1067770876"/>
                  </a:ext>
                </a:extLst>
              </a:tr>
              <a:tr h="385730">
                <a:tc>
                  <a:txBody>
                    <a:bodyPr/>
                    <a:lstStyle/>
                    <a:p>
                      <a:pPr algn="ctr"/>
                      <a:r>
                        <a:rPr lang="fr-FR" dirty="0"/>
                        <a:t>AVANT</a:t>
                      </a:r>
                    </a:p>
                  </a:txBody>
                  <a:tcPr/>
                </a:tc>
                <a:tc>
                  <a:txBody>
                    <a:bodyPr/>
                    <a:lstStyle/>
                    <a:p>
                      <a:pPr algn="ctr"/>
                      <a:r>
                        <a:rPr lang="fr-FR" dirty="0"/>
                        <a:t>EN MÊME TEMPS</a:t>
                      </a:r>
                    </a:p>
                  </a:txBody>
                  <a:tcPr>
                    <a:lnT w="12700" cap="flat" cmpd="sng" algn="ctr">
                      <a:noFill/>
                      <a:prstDash val="solid"/>
                      <a:round/>
                      <a:headEnd type="none" w="med" len="med"/>
                      <a:tailEnd type="none" w="med" len="med"/>
                    </a:lnT>
                  </a:tcPr>
                </a:tc>
                <a:tc>
                  <a:txBody>
                    <a:bodyPr/>
                    <a:lstStyle/>
                    <a:p>
                      <a:pPr algn="ctr"/>
                      <a:r>
                        <a:rPr lang="fr-FR" dirty="0"/>
                        <a:t>APRÈS</a:t>
                      </a:r>
                    </a:p>
                  </a:txBody>
                  <a:tcPr/>
                </a:tc>
                <a:extLst>
                  <a:ext uri="{0D108BD9-81ED-4DB2-BD59-A6C34878D82A}">
                    <a16:rowId xmlns:a16="http://schemas.microsoft.com/office/drawing/2014/main" val="3553502235"/>
                  </a:ext>
                </a:extLst>
              </a:tr>
              <a:tr h="1879999">
                <a:tc>
                  <a:txBody>
                    <a:bodyPr/>
                    <a:lstStyle/>
                    <a:p>
                      <a:pPr algn="l"/>
                      <a:r>
                        <a:rPr lang="fr-FR" sz="1600" dirty="0">
                          <a:solidFill>
                            <a:srgbClr val="000000"/>
                          </a:solidFill>
                          <a:effectLst/>
                          <a:latin typeface="Times New Roman" panose="02020603050405020304" pitchFamily="18" charset="0"/>
                          <a:ea typeface="Times New Roman" panose="02020603050405020304" pitchFamily="18" charset="0"/>
                        </a:rPr>
                        <a:t>a trouvée</a:t>
                      </a:r>
                      <a:endParaRPr lang="fr-FR" sz="1600" dirty="0">
                        <a:effectLst/>
                        <a:latin typeface="Times New Roman" panose="02020603050405020304" pitchFamily="18" charset="0"/>
                        <a:ea typeface="Calibri" panose="020F0502020204030204" pitchFamily="34" charset="0"/>
                      </a:endParaRPr>
                    </a:p>
                    <a:p>
                      <a:pPr algn="l"/>
                      <a:r>
                        <a:rPr lang="fr-FR" sz="1600" dirty="0">
                          <a:solidFill>
                            <a:srgbClr val="000000"/>
                          </a:solidFill>
                          <a:effectLst/>
                          <a:latin typeface="Times New Roman" panose="02020603050405020304" pitchFamily="18" charset="0"/>
                          <a:ea typeface="Times New Roman" panose="02020603050405020304" pitchFamily="18" charset="0"/>
                        </a:rPr>
                        <a:t>avaient attirée</a:t>
                      </a:r>
                      <a:endParaRPr lang="fr-FR" sz="1600" dirty="0">
                        <a:effectLst/>
                        <a:latin typeface="Times New Roman" panose="02020603050405020304" pitchFamily="18" charset="0"/>
                        <a:ea typeface="Calibri" panose="020F0502020204030204" pitchFamily="34" charset="0"/>
                      </a:endParaRPr>
                    </a:p>
                    <a:p>
                      <a:pPr algn="l"/>
                      <a:r>
                        <a:rPr lang="fr-FR" sz="1600" dirty="0">
                          <a:solidFill>
                            <a:srgbClr val="000000"/>
                          </a:solidFill>
                          <a:effectLst/>
                          <a:latin typeface="Times New Roman" panose="02020603050405020304" pitchFamily="18" charset="0"/>
                          <a:ea typeface="Times New Roman" panose="02020603050405020304" pitchFamily="18" charset="0"/>
                        </a:rPr>
                        <a:t>s’était approchée</a:t>
                      </a:r>
                    </a:p>
                    <a:p>
                      <a:pPr algn="l"/>
                      <a:r>
                        <a:rPr lang="fr-FR" sz="1600" dirty="0">
                          <a:solidFill>
                            <a:srgbClr val="000000"/>
                          </a:solidFill>
                          <a:effectLst/>
                          <a:latin typeface="Times New Roman" panose="02020603050405020304" pitchFamily="18" charset="0"/>
                          <a:ea typeface="Calibri" panose="020F0502020204030204" pitchFamily="34" charset="0"/>
                        </a:rPr>
                        <a:t>a vu</a:t>
                      </a:r>
                    </a:p>
                    <a:p>
                      <a:pPr algn="l"/>
                      <a:r>
                        <a:rPr lang="fr-FR" sz="1600" dirty="0">
                          <a:solidFill>
                            <a:srgbClr val="000000"/>
                          </a:solidFill>
                          <a:effectLst/>
                          <a:latin typeface="Times New Roman" panose="02020603050405020304" pitchFamily="18" charset="0"/>
                          <a:ea typeface="Calibri" panose="020F0502020204030204" pitchFamily="34" charset="0"/>
                        </a:rPr>
                        <a:t>pleurait</a:t>
                      </a:r>
                      <a:endParaRPr lang="fr-FR" sz="1600" dirty="0">
                        <a:effectLst/>
                        <a:latin typeface="Times New Roman" panose="02020603050405020304" pitchFamily="18" charset="0"/>
                        <a:ea typeface="Calibri" panose="020F0502020204030204" pitchFamily="34" charset="0"/>
                      </a:endParaRPr>
                    </a:p>
                  </a:txBody>
                  <a:tcPr marL="89535" marR="89535" marT="0" marB="0"/>
                </a:tc>
                <a:tc>
                  <a:txBody>
                    <a:bodyPr/>
                    <a:lstStyle/>
                    <a:p>
                      <a:pPr algn="ctr"/>
                      <a:r>
                        <a:rPr lang="fr-FR" sz="1600" dirty="0">
                          <a:solidFill>
                            <a:srgbClr val="000000"/>
                          </a:solidFill>
                          <a:effectLst/>
                          <a:latin typeface="Times New Roman" panose="02020603050405020304" pitchFamily="18" charset="0"/>
                          <a:ea typeface="Times New Roman" panose="02020603050405020304" pitchFamily="18" charset="0"/>
                        </a:rPr>
                        <a:t>est</a:t>
                      </a:r>
                      <a:endParaRPr lang="fr-FR" sz="1600" dirty="0">
                        <a:effectLst/>
                        <a:latin typeface="Times New Roman" panose="02020603050405020304" pitchFamily="18" charset="0"/>
                        <a:ea typeface="Calibri" panose="020F0502020204030204" pitchFamily="34" charset="0"/>
                      </a:endParaRPr>
                    </a:p>
                    <a:p>
                      <a:pPr algn="ctr"/>
                      <a:r>
                        <a:rPr lang="fr-FR" sz="1600" dirty="0">
                          <a:solidFill>
                            <a:srgbClr val="000000"/>
                          </a:solidFill>
                          <a:effectLst/>
                          <a:latin typeface="Times New Roman" panose="02020603050405020304" pitchFamily="18" charset="0"/>
                          <a:ea typeface="Times New Roman" panose="02020603050405020304" pitchFamily="18" charset="0"/>
                        </a:rPr>
                        <a:t>élève</a:t>
                      </a:r>
                      <a:endParaRPr lang="fr-FR" sz="1600" dirty="0">
                        <a:effectLst/>
                        <a:latin typeface="Times New Roman" panose="02020603050405020304" pitchFamily="18" charset="0"/>
                        <a:ea typeface="Calibri" panose="020F0502020204030204" pitchFamily="34" charset="0"/>
                      </a:endParaRPr>
                    </a:p>
                    <a:p>
                      <a:pPr algn="ctr"/>
                      <a:r>
                        <a:rPr lang="fr-FR" sz="1600" dirty="0">
                          <a:solidFill>
                            <a:srgbClr val="000000"/>
                          </a:solidFill>
                          <a:effectLst/>
                          <a:latin typeface="Times New Roman" panose="02020603050405020304" pitchFamily="18" charset="0"/>
                          <a:ea typeface="Times New Roman" panose="02020603050405020304" pitchFamily="18" charset="0"/>
                        </a:rPr>
                        <a:t>aime</a:t>
                      </a:r>
                      <a:endParaRPr lang="fr-FR" sz="1600" dirty="0">
                        <a:effectLst/>
                        <a:latin typeface="Times New Roman" panose="02020603050405020304" pitchFamily="18" charset="0"/>
                        <a:ea typeface="Calibri" panose="020F0502020204030204" pitchFamily="34" charset="0"/>
                      </a:endParaRPr>
                    </a:p>
                  </a:txBody>
                  <a:tcPr marL="89535" marR="89535" marT="0" marB="0"/>
                </a:tc>
                <a:tc>
                  <a:txBody>
                    <a:bodyPr/>
                    <a:lstStyle/>
                    <a:p>
                      <a:pPr algn="l"/>
                      <a:r>
                        <a:rPr lang="fr-FR" sz="1600" dirty="0">
                          <a:solidFill>
                            <a:srgbClr val="000000"/>
                          </a:solidFill>
                          <a:effectLst/>
                          <a:latin typeface="Times New Roman" panose="02020603050405020304" pitchFamily="18" charset="0"/>
                          <a:ea typeface="Times New Roman" panose="02020603050405020304" pitchFamily="18" charset="0"/>
                        </a:rPr>
                        <a:t>me serai battu</a:t>
                      </a:r>
                      <a:endParaRPr lang="fr-FR" sz="1600" dirty="0">
                        <a:effectLst/>
                        <a:latin typeface="Times New Roman" panose="02020603050405020304" pitchFamily="18" charset="0"/>
                        <a:ea typeface="Calibri" panose="020F0502020204030204" pitchFamily="34" charset="0"/>
                      </a:endParaRPr>
                    </a:p>
                    <a:p>
                      <a:pPr algn="l"/>
                      <a:r>
                        <a:rPr lang="fr-FR" sz="1600" dirty="0">
                          <a:solidFill>
                            <a:srgbClr val="000000"/>
                          </a:solidFill>
                          <a:effectLst/>
                          <a:latin typeface="Times New Roman" panose="02020603050405020304" pitchFamily="18" charset="0"/>
                          <a:ea typeface="Times New Roman" panose="02020603050405020304" pitchFamily="18" charset="0"/>
                        </a:rPr>
                        <a:t>reviendrai</a:t>
                      </a:r>
                    </a:p>
                    <a:p>
                      <a:pPr algn="l"/>
                      <a:r>
                        <a:rPr lang="fr-FR" sz="1600" dirty="0">
                          <a:solidFill>
                            <a:srgbClr val="000000"/>
                          </a:solidFill>
                          <a:effectLst/>
                          <a:latin typeface="Times New Roman" panose="02020603050405020304" pitchFamily="18" charset="0"/>
                          <a:ea typeface="Calibri" panose="020F0502020204030204" pitchFamily="34" charset="0"/>
                        </a:rPr>
                        <a:t>épouserai</a:t>
                      </a:r>
                      <a:endParaRPr lang="fr-FR" sz="1600" dirty="0">
                        <a:effectLst/>
                        <a:latin typeface="Times New Roman" panose="02020603050405020304" pitchFamily="18" charset="0"/>
                        <a:ea typeface="Calibri" panose="020F0502020204030204" pitchFamily="34" charset="0"/>
                      </a:endParaRPr>
                    </a:p>
                  </a:txBody>
                  <a:tcPr marL="89535" marR="89535" marT="0" marB="0"/>
                </a:tc>
                <a:extLst>
                  <a:ext uri="{0D108BD9-81ED-4DB2-BD59-A6C34878D82A}">
                    <a16:rowId xmlns:a16="http://schemas.microsoft.com/office/drawing/2014/main" val="789201929"/>
                  </a:ext>
                </a:extLst>
              </a:tr>
            </a:tbl>
          </a:graphicData>
        </a:graphic>
      </p:graphicFrame>
      <p:sp>
        <p:nvSpPr>
          <p:cNvPr id="7" name="AutoShape 256">
            <a:extLst>
              <a:ext uri="{FF2B5EF4-FFF2-40B4-BE49-F238E27FC236}">
                <a16:creationId xmlns:a16="http://schemas.microsoft.com/office/drawing/2014/main" id="{FD1059FE-F826-0165-35FD-EAD2BDBAD770}"/>
              </a:ext>
            </a:extLst>
          </p:cNvPr>
          <p:cNvSpPr>
            <a:spLocks/>
          </p:cNvSpPr>
          <p:nvPr/>
        </p:nvSpPr>
        <p:spPr bwMode="auto">
          <a:xfrm>
            <a:off x="5993763" y="1562068"/>
            <a:ext cx="204470" cy="276860"/>
          </a:xfrm>
          <a:prstGeom prst="triangle">
            <a:avLst>
              <a:gd name="adj" fmla="val 50000"/>
            </a:avLst>
          </a:prstGeom>
          <a:solidFill>
            <a:schemeClr val="accent2">
              <a:lumMod val="100000"/>
              <a:lumOff val="0"/>
            </a:schemeClr>
          </a:solidFill>
          <a:ln w="12700">
            <a:solidFill>
              <a:schemeClr val="accent2">
                <a:lumMod val="100000"/>
                <a:lumOff val="0"/>
              </a:schemeClr>
            </a:solidFill>
            <a:miter lim="800000"/>
            <a:headEnd/>
            <a:tailEnd/>
          </a:ln>
        </p:spPr>
        <p:txBody>
          <a:bodyPr rot="0" vert="horz" wrap="square" lIns="91440" tIns="45720" rIns="91440" bIns="45720" anchor="ctr" anchorCtr="0" upright="1">
            <a:noAutofit/>
          </a:bodyPr>
          <a:lstStyle/>
          <a:p>
            <a:endParaRPr lang="fr-FR"/>
          </a:p>
        </p:txBody>
      </p:sp>
      <p:pic>
        <p:nvPicPr>
          <p:cNvPr id="8" name="Image 7">
            <a:extLst>
              <a:ext uri="{FF2B5EF4-FFF2-40B4-BE49-F238E27FC236}">
                <a16:creationId xmlns:a16="http://schemas.microsoft.com/office/drawing/2014/main" id="{95757691-B177-BEE1-D159-D829126ECB3E}"/>
              </a:ext>
            </a:extLst>
          </p:cNvPr>
          <p:cNvPicPr>
            <a:picLocks noChangeAspect="1"/>
          </p:cNvPicPr>
          <p:nvPr/>
        </p:nvPicPr>
        <p:blipFill>
          <a:blip r:embed="rId3"/>
          <a:stretch>
            <a:fillRect/>
          </a:stretch>
        </p:blipFill>
        <p:spPr>
          <a:xfrm>
            <a:off x="5617525" y="483420"/>
            <a:ext cx="752475" cy="487045"/>
          </a:xfrm>
          <a:prstGeom prst="rect">
            <a:avLst/>
          </a:prstGeom>
        </p:spPr>
      </p:pic>
    </p:spTree>
    <p:extLst>
      <p:ext uri="{BB962C8B-B14F-4D97-AF65-F5344CB8AC3E}">
        <p14:creationId xmlns:p14="http://schemas.microsoft.com/office/powerpoint/2010/main" val="37803768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FFE89BC-16C4-B7A2-8C6C-26B1B11A1E68}"/>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C0351BFA-A66B-27B3-2B5F-0056E34171BF}"/>
              </a:ext>
            </a:extLst>
          </p:cNvPr>
          <p:cNvSpPr>
            <a:spLocks noGrp="1"/>
          </p:cNvSpPr>
          <p:nvPr>
            <p:ph idx="1"/>
          </p:nvPr>
        </p:nvSpPr>
        <p:spPr/>
        <p:txBody>
          <a:bodyPr/>
          <a:lstStyle/>
          <a:p>
            <a:pPr marL="0" indent="0">
              <a:buNone/>
            </a:pPr>
            <a:r>
              <a:rPr lang="fr-FR" sz="2200" dirty="0">
                <a:solidFill>
                  <a:srgbClr val="000000"/>
                </a:solidFill>
                <a:effectLst/>
                <a:latin typeface="Times New Roman" panose="02020603050405020304" pitchFamily="18" charset="0"/>
                <a:ea typeface="Times New Roman" panose="02020603050405020304" pitchFamily="18" charset="0"/>
              </a:rPr>
              <a:t>La vieille Anne… elle l’</a:t>
            </a:r>
            <a:r>
              <a:rPr lang="fr-FR" sz="2200" u="sng" dirty="0">
                <a:solidFill>
                  <a:srgbClr val="000000"/>
                </a:solidFill>
                <a:effectLst/>
                <a:latin typeface="Times New Roman" panose="02020603050405020304" pitchFamily="18" charset="0"/>
                <a:ea typeface="Times New Roman" panose="02020603050405020304" pitchFamily="18" charset="0"/>
              </a:rPr>
              <a:t>a trouvée</a:t>
            </a:r>
            <a:r>
              <a:rPr lang="fr-FR" sz="2200" dirty="0">
                <a:solidFill>
                  <a:srgbClr val="000000"/>
                </a:solidFill>
                <a:effectLst/>
                <a:latin typeface="Times New Roman" panose="02020603050405020304" pitchFamily="18" charset="0"/>
                <a:ea typeface="Times New Roman" panose="02020603050405020304" pitchFamily="18" charset="0"/>
              </a:rPr>
              <a:t>. Des pleurs de bébé l’</a:t>
            </a:r>
            <a:r>
              <a:rPr lang="fr-FR" sz="2200" u="sng" dirty="0">
                <a:solidFill>
                  <a:srgbClr val="000000"/>
                </a:solidFill>
                <a:effectLst/>
                <a:latin typeface="Times New Roman" panose="02020603050405020304" pitchFamily="18" charset="0"/>
                <a:ea typeface="Times New Roman" panose="02020603050405020304" pitchFamily="18" charset="0"/>
              </a:rPr>
              <a:t>avaient attirée </a:t>
            </a:r>
            <a:r>
              <a:rPr lang="fr-FR" sz="2200" dirty="0">
                <a:solidFill>
                  <a:srgbClr val="000000"/>
                </a:solidFill>
                <a:effectLst/>
                <a:latin typeface="Times New Roman" panose="02020603050405020304" pitchFamily="18" charset="0"/>
                <a:ea typeface="Times New Roman" panose="02020603050405020304" pitchFamily="18" charset="0"/>
              </a:rPr>
              <a:t>alors la vieille Anne </a:t>
            </a:r>
            <a:r>
              <a:rPr lang="fr-FR" sz="2200" u="sng" dirty="0">
                <a:solidFill>
                  <a:srgbClr val="000000"/>
                </a:solidFill>
                <a:effectLst/>
                <a:latin typeface="Times New Roman" panose="02020603050405020304" pitchFamily="18" charset="0"/>
                <a:ea typeface="Times New Roman" panose="02020603050405020304" pitchFamily="18" charset="0"/>
              </a:rPr>
              <a:t>s’était approchée</a:t>
            </a:r>
            <a:r>
              <a:rPr lang="fr-FR" sz="2200" dirty="0">
                <a:solidFill>
                  <a:srgbClr val="000000"/>
                </a:solidFill>
                <a:effectLst/>
                <a:latin typeface="Times New Roman" panose="02020603050405020304" pitchFamily="18" charset="0"/>
                <a:ea typeface="Times New Roman" panose="02020603050405020304" pitchFamily="18" charset="0"/>
              </a:rPr>
              <a:t>. Près de la grotte elle </a:t>
            </a:r>
            <a:r>
              <a:rPr lang="fr-FR" sz="2200" u="sng" dirty="0">
                <a:solidFill>
                  <a:srgbClr val="000000"/>
                </a:solidFill>
                <a:effectLst/>
                <a:latin typeface="Times New Roman" panose="02020603050405020304" pitchFamily="18" charset="0"/>
                <a:ea typeface="Times New Roman" panose="02020603050405020304" pitchFamily="18" charset="0"/>
              </a:rPr>
              <a:t>a vu</a:t>
            </a:r>
            <a:r>
              <a:rPr lang="fr-FR" sz="2200" dirty="0">
                <a:solidFill>
                  <a:srgbClr val="000000"/>
                </a:solidFill>
                <a:effectLst/>
                <a:latin typeface="Times New Roman" panose="02020603050405020304" pitchFamily="18" charset="0"/>
                <a:ea typeface="Times New Roman" panose="02020603050405020304" pitchFamily="18" charset="0"/>
              </a:rPr>
              <a:t> Toinette, enveloppée de langes de soie à fils dorés. </a:t>
            </a:r>
            <a:endParaRPr lang="fr-FR" sz="2200" dirty="0">
              <a:effectLst/>
              <a:latin typeface="Times New Roman" panose="02020603050405020304" pitchFamily="18" charset="0"/>
              <a:ea typeface="Calibri" panose="020F0502020204030204" pitchFamily="34" charset="0"/>
            </a:endParaRPr>
          </a:p>
          <a:p>
            <a:pPr marL="0" indent="0">
              <a:buNone/>
            </a:pPr>
            <a:endParaRPr lang="fr-FR" dirty="0"/>
          </a:p>
        </p:txBody>
      </p:sp>
    </p:spTree>
    <p:extLst>
      <p:ext uri="{BB962C8B-B14F-4D97-AF65-F5344CB8AC3E}">
        <p14:creationId xmlns:p14="http://schemas.microsoft.com/office/powerpoint/2010/main" val="30463548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372B63-0309-EA9F-8586-8AB3A768459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D88A65C-78A1-BCFC-D07C-0BD5B33B778B}"/>
              </a:ext>
            </a:extLst>
          </p:cNvPr>
          <p:cNvSpPr>
            <a:spLocks noGrp="1"/>
          </p:cNvSpPr>
          <p:nvPr>
            <p:ph type="title"/>
          </p:nvPr>
        </p:nvSpPr>
        <p:spPr/>
        <p:txBody>
          <a:bodyPr/>
          <a:lstStyle/>
          <a:p>
            <a:r>
              <a:rPr lang="fr-FR" dirty="0"/>
              <a:t> </a:t>
            </a:r>
          </a:p>
        </p:txBody>
      </p:sp>
      <p:sp>
        <p:nvSpPr>
          <p:cNvPr id="4" name="AutoShape 257">
            <a:extLst>
              <a:ext uri="{FF2B5EF4-FFF2-40B4-BE49-F238E27FC236}">
                <a16:creationId xmlns:a16="http://schemas.microsoft.com/office/drawing/2014/main" id="{EF048550-546B-2344-38BD-D0884F0C75C4}"/>
              </a:ext>
            </a:extLst>
          </p:cNvPr>
          <p:cNvSpPr>
            <a:spLocks noGrp="1"/>
          </p:cNvSpPr>
          <p:nvPr>
            <p:ph idx="1"/>
          </p:nvPr>
        </p:nvSpPr>
        <p:spPr bwMode="auto">
          <a:xfrm>
            <a:off x="838198" y="1027906"/>
            <a:ext cx="10515600" cy="605341"/>
          </a:xfrm>
          <a:prstGeom prst="notchedRightArrow">
            <a:avLst>
              <a:gd name="adj1" fmla="val 50000"/>
              <a:gd name="adj2" fmla="val 49980"/>
            </a:avLst>
          </a:prstGeom>
          <a:solidFill>
            <a:schemeClr val="accent1">
              <a:lumMod val="100000"/>
              <a:lumOff val="0"/>
            </a:schemeClr>
          </a:solidFill>
          <a:ln w="12700">
            <a:solidFill>
              <a:schemeClr val="accent1">
                <a:lumMod val="50000"/>
                <a:lumOff val="0"/>
              </a:schemeClr>
            </a:solidFill>
            <a:miter lim="800000"/>
            <a:headEnd/>
            <a:tailEnd/>
          </a:ln>
        </p:spPr>
        <p:txBody>
          <a:bodyPr rot="0" vert="horz" wrap="square" lIns="91440" tIns="45720" rIns="91440" bIns="45720" anchor="ctr" anchorCtr="0" upright="1">
            <a:noAutofit/>
          </a:bodyPr>
          <a:lstStyle/>
          <a:p>
            <a:pPr marL="0" indent="0">
              <a:buNone/>
            </a:pPr>
            <a:r>
              <a:rPr lang="fr-FR" dirty="0"/>
              <a:t> </a:t>
            </a:r>
          </a:p>
        </p:txBody>
      </p:sp>
      <p:graphicFrame>
        <p:nvGraphicFramePr>
          <p:cNvPr id="6" name="Tableau 5">
            <a:extLst>
              <a:ext uri="{FF2B5EF4-FFF2-40B4-BE49-F238E27FC236}">
                <a16:creationId xmlns:a16="http://schemas.microsoft.com/office/drawing/2014/main" id="{F53DCD12-A41D-ECCD-EB87-C6B2E0A61F98}"/>
              </a:ext>
            </a:extLst>
          </p:cNvPr>
          <p:cNvGraphicFramePr>
            <a:graphicFrameLocks noGrp="1"/>
          </p:cNvGraphicFramePr>
          <p:nvPr>
            <p:extLst>
              <p:ext uri="{D42A27DB-BD31-4B8C-83A1-F6EECF244321}">
                <p14:modId xmlns:p14="http://schemas.microsoft.com/office/powerpoint/2010/main" val="1888402710"/>
              </p:ext>
            </p:extLst>
          </p:nvPr>
        </p:nvGraphicFramePr>
        <p:xfrm>
          <a:off x="838198" y="1987169"/>
          <a:ext cx="4206240" cy="1860270"/>
        </p:xfrm>
        <a:graphic>
          <a:graphicData uri="http://schemas.openxmlformats.org/drawingml/2006/table">
            <a:tbl>
              <a:tblPr firstRow="1" bandRow="1">
                <a:tableStyleId>{5940675A-B579-460E-94D1-54222C63F5DA}</a:tableStyleId>
              </a:tblPr>
              <a:tblGrid>
                <a:gridCol w="2103120">
                  <a:extLst>
                    <a:ext uri="{9D8B030D-6E8A-4147-A177-3AD203B41FA5}">
                      <a16:colId xmlns:a16="http://schemas.microsoft.com/office/drawing/2014/main" val="3332260177"/>
                    </a:ext>
                  </a:extLst>
                </a:gridCol>
                <a:gridCol w="2103120">
                  <a:extLst>
                    <a:ext uri="{9D8B030D-6E8A-4147-A177-3AD203B41FA5}">
                      <a16:colId xmlns:a16="http://schemas.microsoft.com/office/drawing/2014/main" val="1290790224"/>
                    </a:ext>
                  </a:extLst>
                </a:gridCol>
              </a:tblGrid>
              <a:tr h="385730">
                <a:tc gridSpan="2">
                  <a:txBody>
                    <a:bodyPr/>
                    <a:lstStyle/>
                    <a:p>
                      <a:pPr algn="ctr"/>
                      <a:r>
                        <a:rPr lang="fr-FR" sz="2400" b="1" dirty="0"/>
                        <a:t>Passé</a:t>
                      </a:r>
                    </a:p>
                  </a:txBody>
                  <a:tcPr/>
                </a:tc>
                <a:tc hMerge="1">
                  <a:txBody>
                    <a:bodyPr/>
                    <a:lstStyle/>
                    <a:p>
                      <a:endParaRPr lang="fr-FR" dirty="0"/>
                    </a:p>
                  </a:txBody>
                  <a:tcPr/>
                </a:tc>
                <a:extLst>
                  <a:ext uri="{0D108BD9-81ED-4DB2-BD59-A6C34878D82A}">
                    <a16:rowId xmlns:a16="http://schemas.microsoft.com/office/drawing/2014/main" val="1067770876"/>
                  </a:ext>
                </a:extLst>
              </a:tr>
              <a:tr h="385730">
                <a:tc>
                  <a:txBody>
                    <a:bodyPr/>
                    <a:lstStyle/>
                    <a:p>
                      <a:pPr algn="ctr"/>
                      <a:r>
                        <a:rPr lang="fr-FR" dirty="0"/>
                        <a:t>ENCORE AVANT</a:t>
                      </a:r>
                    </a:p>
                  </a:txBody>
                  <a:tcPr/>
                </a:tc>
                <a:tc>
                  <a:txBody>
                    <a:bodyPr/>
                    <a:lstStyle/>
                    <a:p>
                      <a:pPr algn="ctr"/>
                      <a:r>
                        <a:rPr lang="fr-FR" dirty="0"/>
                        <a:t>AVANT</a:t>
                      </a:r>
                    </a:p>
                  </a:txBody>
                  <a:tcPr/>
                </a:tc>
                <a:extLst>
                  <a:ext uri="{0D108BD9-81ED-4DB2-BD59-A6C34878D82A}">
                    <a16:rowId xmlns:a16="http://schemas.microsoft.com/office/drawing/2014/main" val="3553502235"/>
                  </a:ext>
                </a:extLst>
              </a:tr>
              <a:tr h="1017340">
                <a:tc>
                  <a:txBody>
                    <a:bodyPr/>
                    <a:lstStyle/>
                    <a:p>
                      <a:r>
                        <a:rPr lang="fr-FR" sz="1600" dirty="0"/>
                        <a:t>avaient attirée</a:t>
                      </a:r>
                    </a:p>
                    <a:p>
                      <a:r>
                        <a:rPr lang="fr-FR" sz="1600" dirty="0"/>
                        <a:t>s’était approchée</a:t>
                      </a:r>
                    </a:p>
                  </a:txBody>
                  <a:tcPr/>
                </a:tc>
                <a:tc>
                  <a:txBody>
                    <a:bodyPr/>
                    <a:lstStyle/>
                    <a:p>
                      <a:r>
                        <a:rPr lang="fr-FR" sz="1600" kern="1200" dirty="0">
                          <a:solidFill>
                            <a:schemeClr val="tx1"/>
                          </a:solidFill>
                          <a:effectLst/>
                          <a:latin typeface="+mn-lt"/>
                          <a:ea typeface="+mn-ea"/>
                          <a:cs typeface="+mn-cs"/>
                        </a:rPr>
                        <a:t>a trouvée</a:t>
                      </a:r>
                    </a:p>
                    <a:p>
                      <a:r>
                        <a:rPr lang="fr-FR" sz="1600" kern="1200" dirty="0">
                          <a:solidFill>
                            <a:schemeClr val="tx1"/>
                          </a:solidFill>
                          <a:effectLst/>
                          <a:latin typeface="+mn-lt"/>
                          <a:ea typeface="+mn-ea"/>
                          <a:cs typeface="+mn-cs"/>
                        </a:rPr>
                        <a:t>a vu</a:t>
                      </a:r>
                    </a:p>
                    <a:p>
                      <a:r>
                        <a:rPr lang="fr-FR" sz="1600" kern="1200" dirty="0">
                          <a:solidFill>
                            <a:schemeClr val="tx1"/>
                          </a:solidFill>
                          <a:effectLst/>
                          <a:latin typeface="+mn-lt"/>
                          <a:ea typeface="+mn-ea"/>
                          <a:cs typeface="+mn-cs"/>
                        </a:rPr>
                        <a:t>pleurait</a:t>
                      </a:r>
                    </a:p>
                  </a:txBody>
                  <a:tcPr/>
                </a:tc>
                <a:extLst>
                  <a:ext uri="{0D108BD9-81ED-4DB2-BD59-A6C34878D82A}">
                    <a16:rowId xmlns:a16="http://schemas.microsoft.com/office/drawing/2014/main" val="3222149981"/>
                  </a:ext>
                </a:extLst>
              </a:tr>
            </a:tbl>
          </a:graphicData>
        </a:graphic>
      </p:graphicFrame>
      <p:pic>
        <p:nvPicPr>
          <p:cNvPr id="3" name="Image 2">
            <a:extLst>
              <a:ext uri="{FF2B5EF4-FFF2-40B4-BE49-F238E27FC236}">
                <a16:creationId xmlns:a16="http://schemas.microsoft.com/office/drawing/2014/main" id="{63433E1D-11F8-50E1-DAA9-B0A73AC1F83F}"/>
              </a:ext>
            </a:extLst>
          </p:cNvPr>
          <p:cNvPicPr>
            <a:picLocks noChangeAspect="1"/>
          </p:cNvPicPr>
          <p:nvPr/>
        </p:nvPicPr>
        <p:blipFill>
          <a:blip r:embed="rId3"/>
          <a:stretch>
            <a:fillRect/>
          </a:stretch>
        </p:blipFill>
        <p:spPr>
          <a:xfrm>
            <a:off x="5617525" y="483420"/>
            <a:ext cx="752475" cy="487045"/>
          </a:xfrm>
          <a:prstGeom prst="rect">
            <a:avLst/>
          </a:prstGeom>
        </p:spPr>
      </p:pic>
    </p:spTree>
    <p:extLst>
      <p:ext uri="{BB962C8B-B14F-4D97-AF65-F5344CB8AC3E}">
        <p14:creationId xmlns:p14="http://schemas.microsoft.com/office/powerpoint/2010/main" val="41511916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A031039-F801-5B15-2303-EFF81099A71D}"/>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A5761ACD-8AD3-EB77-BB7C-9FD5BCB0B61E}"/>
              </a:ext>
            </a:extLst>
          </p:cNvPr>
          <p:cNvSpPr>
            <a:spLocks noGrp="1"/>
          </p:cNvSpPr>
          <p:nvPr>
            <p:ph idx="1"/>
          </p:nvPr>
        </p:nvSpPr>
        <p:spPr/>
        <p:txBody>
          <a:bodyPr/>
          <a:lstStyle/>
          <a:p>
            <a:pPr marL="0" indent="0">
              <a:buNone/>
            </a:pPr>
            <a:r>
              <a:rPr lang="fr-FR" sz="2200" dirty="0">
                <a:solidFill>
                  <a:srgbClr val="000000"/>
                </a:solidFill>
                <a:effectLst/>
                <a:latin typeface="Times New Roman" panose="02020603050405020304" pitchFamily="18" charset="0"/>
                <a:ea typeface="Times New Roman" panose="02020603050405020304" pitchFamily="18" charset="0"/>
              </a:rPr>
              <a:t>C’</a:t>
            </a:r>
            <a:r>
              <a:rPr lang="fr-FR" sz="2200" u="sng" dirty="0">
                <a:solidFill>
                  <a:srgbClr val="000000"/>
                </a:solidFill>
                <a:effectLst/>
                <a:latin typeface="Times New Roman" panose="02020603050405020304" pitchFamily="18" charset="0"/>
                <a:ea typeface="Times New Roman" panose="02020603050405020304" pitchFamily="18" charset="0"/>
              </a:rPr>
              <a:t>est</a:t>
            </a:r>
            <a:r>
              <a:rPr lang="fr-FR" sz="2200" dirty="0">
                <a:solidFill>
                  <a:srgbClr val="000000"/>
                </a:solidFill>
                <a:effectLst/>
                <a:latin typeface="Times New Roman" panose="02020603050405020304" pitchFamily="18" charset="0"/>
                <a:ea typeface="Times New Roman" panose="02020603050405020304" pitchFamily="18" charset="0"/>
              </a:rPr>
              <a:t> une fille étrange… Quand je </a:t>
            </a:r>
            <a:r>
              <a:rPr lang="fr-FR" sz="2200" u="sng" dirty="0">
                <a:solidFill>
                  <a:srgbClr val="000000"/>
                </a:solidFill>
                <a:effectLst/>
                <a:latin typeface="Times New Roman" panose="02020603050405020304" pitchFamily="18" charset="0"/>
                <a:ea typeface="Times New Roman" panose="02020603050405020304" pitchFamily="18" charset="0"/>
              </a:rPr>
              <a:t>me serai battu</a:t>
            </a:r>
            <a:r>
              <a:rPr lang="fr-FR" sz="2200" dirty="0">
                <a:solidFill>
                  <a:srgbClr val="000000"/>
                </a:solidFill>
                <a:effectLst/>
                <a:latin typeface="Times New Roman" panose="02020603050405020304" pitchFamily="18" charset="0"/>
                <a:ea typeface="Times New Roman" panose="02020603050405020304" pitchFamily="18" charset="0"/>
              </a:rPr>
              <a:t> contre les Anglais, je </a:t>
            </a:r>
            <a:r>
              <a:rPr lang="fr-FR" sz="2200" u="sng" dirty="0">
                <a:solidFill>
                  <a:srgbClr val="000000"/>
                </a:solidFill>
                <a:effectLst/>
                <a:latin typeface="Times New Roman" panose="02020603050405020304" pitchFamily="18" charset="0"/>
                <a:ea typeface="Times New Roman" panose="02020603050405020304" pitchFamily="18" charset="0"/>
              </a:rPr>
              <a:t>reviendrai</a:t>
            </a:r>
            <a:r>
              <a:rPr lang="fr-FR" sz="2200" dirty="0">
                <a:solidFill>
                  <a:srgbClr val="000000"/>
                </a:solidFill>
                <a:effectLst/>
                <a:latin typeface="Times New Roman" panose="02020603050405020304" pitchFamily="18" charset="0"/>
                <a:ea typeface="Times New Roman" panose="02020603050405020304" pitchFamily="18" charset="0"/>
              </a:rPr>
              <a:t> à Saint-Malo couvert d’or et de blessures et j’</a:t>
            </a:r>
            <a:r>
              <a:rPr lang="fr-FR" sz="2200" u="sng" dirty="0">
                <a:solidFill>
                  <a:srgbClr val="000000"/>
                </a:solidFill>
                <a:effectLst/>
                <a:latin typeface="Times New Roman" panose="02020603050405020304" pitchFamily="18" charset="0"/>
                <a:ea typeface="Times New Roman" panose="02020603050405020304" pitchFamily="18" charset="0"/>
              </a:rPr>
              <a:t>épouserai</a:t>
            </a:r>
            <a:r>
              <a:rPr lang="fr-FR" sz="2200" dirty="0">
                <a:solidFill>
                  <a:srgbClr val="000000"/>
                </a:solidFill>
                <a:effectLst/>
                <a:latin typeface="Times New Roman" panose="02020603050405020304" pitchFamily="18" charset="0"/>
                <a:ea typeface="Times New Roman" panose="02020603050405020304" pitchFamily="18" charset="0"/>
              </a:rPr>
              <a:t> Toinette. </a:t>
            </a:r>
            <a:endParaRPr lang="fr-FR" sz="2200" dirty="0">
              <a:effectLst/>
              <a:latin typeface="Times New Roman" panose="02020603050405020304" pitchFamily="18" charset="0"/>
              <a:ea typeface="Calibri" panose="020F0502020204030204" pitchFamily="34" charset="0"/>
            </a:endParaRPr>
          </a:p>
          <a:p>
            <a:pPr marL="0" indent="0">
              <a:buNone/>
            </a:pPr>
            <a:endParaRPr lang="fr-FR" dirty="0"/>
          </a:p>
        </p:txBody>
      </p:sp>
    </p:spTree>
    <p:extLst>
      <p:ext uri="{BB962C8B-B14F-4D97-AF65-F5344CB8AC3E}">
        <p14:creationId xmlns:p14="http://schemas.microsoft.com/office/powerpoint/2010/main" val="28456025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B8D046-4629-6CA8-A941-F59F7388EBB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E329DCB-551B-4FDD-5449-08CF12BA8E5D}"/>
              </a:ext>
            </a:extLst>
          </p:cNvPr>
          <p:cNvSpPr>
            <a:spLocks noGrp="1"/>
          </p:cNvSpPr>
          <p:nvPr>
            <p:ph type="title"/>
          </p:nvPr>
        </p:nvSpPr>
        <p:spPr/>
        <p:txBody>
          <a:bodyPr/>
          <a:lstStyle/>
          <a:p>
            <a:r>
              <a:rPr lang="fr-FR" dirty="0"/>
              <a:t> </a:t>
            </a:r>
          </a:p>
        </p:txBody>
      </p:sp>
      <p:sp>
        <p:nvSpPr>
          <p:cNvPr id="4" name="AutoShape 257">
            <a:extLst>
              <a:ext uri="{FF2B5EF4-FFF2-40B4-BE49-F238E27FC236}">
                <a16:creationId xmlns:a16="http://schemas.microsoft.com/office/drawing/2014/main" id="{B8888E10-C5FD-6129-F21E-82CA295CD25A}"/>
              </a:ext>
            </a:extLst>
          </p:cNvPr>
          <p:cNvSpPr>
            <a:spLocks noGrp="1"/>
          </p:cNvSpPr>
          <p:nvPr>
            <p:ph idx="1"/>
          </p:nvPr>
        </p:nvSpPr>
        <p:spPr bwMode="auto">
          <a:xfrm>
            <a:off x="838198" y="1027906"/>
            <a:ext cx="10515600" cy="605341"/>
          </a:xfrm>
          <a:prstGeom prst="notchedRightArrow">
            <a:avLst>
              <a:gd name="adj1" fmla="val 50000"/>
              <a:gd name="adj2" fmla="val 49980"/>
            </a:avLst>
          </a:prstGeom>
          <a:solidFill>
            <a:schemeClr val="accent1">
              <a:lumMod val="100000"/>
              <a:lumOff val="0"/>
            </a:schemeClr>
          </a:solidFill>
          <a:ln w="12700">
            <a:solidFill>
              <a:schemeClr val="accent1">
                <a:lumMod val="50000"/>
                <a:lumOff val="0"/>
              </a:schemeClr>
            </a:solidFill>
            <a:miter lim="800000"/>
            <a:headEnd/>
            <a:tailEnd/>
          </a:ln>
        </p:spPr>
        <p:txBody>
          <a:bodyPr rot="0" vert="horz" wrap="square" lIns="91440" tIns="45720" rIns="91440" bIns="45720" anchor="ctr" anchorCtr="0" upright="1">
            <a:noAutofit/>
          </a:bodyPr>
          <a:lstStyle/>
          <a:p>
            <a:pPr marL="0" indent="0">
              <a:buNone/>
            </a:pPr>
            <a:r>
              <a:rPr lang="fr-FR" dirty="0"/>
              <a:t> </a:t>
            </a:r>
          </a:p>
        </p:txBody>
      </p:sp>
      <p:graphicFrame>
        <p:nvGraphicFramePr>
          <p:cNvPr id="6" name="Tableau 5">
            <a:extLst>
              <a:ext uri="{FF2B5EF4-FFF2-40B4-BE49-F238E27FC236}">
                <a16:creationId xmlns:a16="http://schemas.microsoft.com/office/drawing/2014/main" id="{8CA6949C-7878-D92C-7A0A-748CB1C699AC}"/>
              </a:ext>
            </a:extLst>
          </p:cNvPr>
          <p:cNvGraphicFramePr>
            <a:graphicFrameLocks noGrp="1"/>
          </p:cNvGraphicFramePr>
          <p:nvPr>
            <p:extLst>
              <p:ext uri="{D42A27DB-BD31-4B8C-83A1-F6EECF244321}">
                <p14:modId xmlns:p14="http://schemas.microsoft.com/office/powerpoint/2010/main" val="3326480564"/>
              </p:ext>
            </p:extLst>
          </p:nvPr>
        </p:nvGraphicFramePr>
        <p:xfrm>
          <a:off x="7147558" y="1964866"/>
          <a:ext cx="4206240" cy="1860270"/>
        </p:xfrm>
        <a:graphic>
          <a:graphicData uri="http://schemas.openxmlformats.org/drawingml/2006/table">
            <a:tbl>
              <a:tblPr firstRow="1" bandRow="1">
                <a:tableStyleId>{5940675A-B579-460E-94D1-54222C63F5DA}</a:tableStyleId>
              </a:tblPr>
              <a:tblGrid>
                <a:gridCol w="2103120">
                  <a:extLst>
                    <a:ext uri="{9D8B030D-6E8A-4147-A177-3AD203B41FA5}">
                      <a16:colId xmlns:a16="http://schemas.microsoft.com/office/drawing/2014/main" val="3637598682"/>
                    </a:ext>
                  </a:extLst>
                </a:gridCol>
                <a:gridCol w="2103120">
                  <a:extLst>
                    <a:ext uri="{9D8B030D-6E8A-4147-A177-3AD203B41FA5}">
                      <a16:colId xmlns:a16="http://schemas.microsoft.com/office/drawing/2014/main" val="2782350151"/>
                    </a:ext>
                  </a:extLst>
                </a:gridCol>
              </a:tblGrid>
              <a:tr h="385730">
                <a:tc gridSpan="2">
                  <a:txBody>
                    <a:bodyPr/>
                    <a:lstStyle/>
                    <a:p>
                      <a:pPr algn="ctr"/>
                      <a:r>
                        <a:rPr lang="fr-FR" sz="2400" b="1" dirty="0"/>
                        <a:t>Avenir</a:t>
                      </a:r>
                    </a:p>
                  </a:txBody>
                  <a:tcPr/>
                </a:tc>
                <a:tc hMerge="1">
                  <a:txBody>
                    <a:bodyPr/>
                    <a:lstStyle/>
                    <a:p>
                      <a:endParaRPr lang="fr-FR" dirty="0"/>
                    </a:p>
                  </a:txBody>
                  <a:tcPr/>
                </a:tc>
                <a:extLst>
                  <a:ext uri="{0D108BD9-81ED-4DB2-BD59-A6C34878D82A}">
                    <a16:rowId xmlns:a16="http://schemas.microsoft.com/office/drawing/2014/main" val="1067770876"/>
                  </a:ext>
                </a:extLst>
              </a:tr>
              <a:tr h="385730">
                <a:tc>
                  <a:txBody>
                    <a:bodyPr/>
                    <a:lstStyle/>
                    <a:p>
                      <a:pPr algn="ctr"/>
                      <a:r>
                        <a:rPr lang="fr-FR" dirty="0"/>
                        <a:t>AVANT</a:t>
                      </a:r>
                    </a:p>
                  </a:txBody>
                  <a:tcPr/>
                </a:tc>
                <a:tc>
                  <a:txBody>
                    <a:bodyPr/>
                    <a:lstStyle/>
                    <a:p>
                      <a:pPr algn="ctr"/>
                      <a:r>
                        <a:rPr lang="fr-FR" dirty="0"/>
                        <a:t>APRÈS</a:t>
                      </a:r>
                    </a:p>
                  </a:txBody>
                  <a:tcPr/>
                </a:tc>
                <a:extLst>
                  <a:ext uri="{0D108BD9-81ED-4DB2-BD59-A6C34878D82A}">
                    <a16:rowId xmlns:a16="http://schemas.microsoft.com/office/drawing/2014/main" val="3553502235"/>
                  </a:ext>
                </a:extLst>
              </a:tr>
              <a:tr h="1017340">
                <a:tc>
                  <a:txBody>
                    <a:bodyPr/>
                    <a:lstStyle/>
                    <a:p>
                      <a:r>
                        <a:rPr lang="fr-FR" sz="1600" kern="1200" dirty="0">
                          <a:solidFill>
                            <a:schemeClr val="tx1"/>
                          </a:solidFill>
                          <a:effectLst/>
                          <a:latin typeface="+mn-lt"/>
                          <a:ea typeface="+mn-ea"/>
                          <a:cs typeface="+mn-cs"/>
                        </a:rPr>
                        <a:t>serai battu</a:t>
                      </a:r>
                      <a:r>
                        <a:rPr lang="fr-FR" sz="1600" dirty="0">
                          <a:effectLst/>
                        </a:rPr>
                        <a:t> </a:t>
                      </a:r>
                      <a:endParaRPr lang="fr-FR" sz="1600" dirty="0"/>
                    </a:p>
                  </a:txBody>
                  <a:tcPr/>
                </a:tc>
                <a:tc>
                  <a:txBody>
                    <a:bodyPr/>
                    <a:lstStyle/>
                    <a:p>
                      <a:r>
                        <a:rPr lang="fr-FR" sz="1600" kern="1200" dirty="0">
                          <a:solidFill>
                            <a:schemeClr val="tx1"/>
                          </a:solidFill>
                          <a:effectLst/>
                          <a:latin typeface="+mn-lt"/>
                          <a:ea typeface="+mn-ea"/>
                          <a:cs typeface="+mn-cs"/>
                        </a:rPr>
                        <a:t>reviendrai</a:t>
                      </a:r>
                    </a:p>
                    <a:p>
                      <a:r>
                        <a:rPr lang="fr-FR" sz="1600" kern="1200" dirty="0">
                          <a:solidFill>
                            <a:schemeClr val="tx1"/>
                          </a:solidFill>
                          <a:effectLst/>
                          <a:latin typeface="+mn-lt"/>
                          <a:ea typeface="+mn-ea"/>
                          <a:cs typeface="+mn-cs"/>
                        </a:rPr>
                        <a:t>épouserai</a:t>
                      </a:r>
                      <a:r>
                        <a:rPr lang="fr-FR" sz="1600" dirty="0">
                          <a:effectLst/>
                        </a:rPr>
                        <a:t> </a:t>
                      </a:r>
                      <a:endParaRPr lang="fr-FR" sz="1600" dirty="0"/>
                    </a:p>
                  </a:txBody>
                  <a:tcPr/>
                </a:tc>
                <a:extLst>
                  <a:ext uri="{0D108BD9-81ED-4DB2-BD59-A6C34878D82A}">
                    <a16:rowId xmlns:a16="http://schemas.microsoft.com/office/drawing/2014/main" val="3222149981"/>
                  </a:ext>
                </a:extLst>
              </a:tr>
            </a:tbl>
          </a:graphicData>
        </a:graphic>
      </p:graphicFrame>
      <p:pic>
        <p:nvPicPr>
          <p:cNvPr id="8" name="Image 7">
            <a:extLst>
              <a:ext uri="{FF2B5EF4-FFF2-40B4-BE49-F238E27FC236}">
                <a16:creationId xmlns:a16="http://schemas.microsoft.com/office/drawing/2014/main" id="{D5E1A468-7DFE-D2DC-B267-5648E9579B05}"/>
              </a:ext>
            </a:extLst>
          </p:cNvPr>
          <p:cNvPicPr>
            <a:picLocks noChangeAspect="1"/>
          </p:cNvPicPr>
          <p:nvPr/>
        </p:nvPicPr>
        <p:blipFill>
          <a:blip r:embed="rId3"/>
          <a:stretch>
            <a:fillRect/>
          </a:stretch>
        </p:blipFill>
        <p:spPr>
          <a:xfrm>
            <a:off x="5617525" y="483420"/>
            <a:ext cx="752475" cy="487045"/>
          </a:xfrm>
          <a:prstGeom prst="rect">
            <a:avLst/>
          </a:prstGeom>
        </p:spPr>
      </p:pic>
    </p:spTree>
    <p:extLst>
      <p:ext uri="{BB962C8B-B14F-4D97-AF65-F5344CB8AC3E}">
        <p14:creationId xmlns:p14="http://schemas.microsoft.com/office/powerpoint/2010/main" val="25425079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818C63-F7AD-55A7-0599-5744079D96B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A403630-C93E-7D36-E8F3-96127629090F}"/>
              </a:ext>
            </a:extLst>
          </p:cNvPr>
          <p:cNvSpPr>
            <a:spLocks noGrp="1"/>
          </p:cNvSpPr>
          <p:nvPr>
            <p:ph type="title"/>
          </p:nvPr>
        </p:nvSpPr>
        <p:spPr/>
        <p:txBody>
          <a:bodyPr/>
          <a:lstStyle/>
          <a:p>
            <a:r>
              <a:rPr lang="fr-FR" dirty="0"/>
              <a:t> </a:t>
            </a:r>
          </a:p>
        </p:txBody>
      </p:sp>
      <p:sp>
        <p:nvSpPr>
          <p:cNvPr id="4" name="AutoShape 257">
            <a:extLst>
              <a:ext uri="{FF2B5EF4-FFF2-40B4-BE49-F238E27FC236}">
                <a16:creationId xmlns:a16="http://schemas.microsoft.com/office/drawing/2014/main" id="{AC6AA486-7033-D512-9988-C0F49F05803E}"/>
              </a:ext>
            </a:extLst>
          </p:cNvPr>
          <p:cNvSpPr>
            <a:spLocks noGrp="1"/>
          </p:cNvSpPr>
          <p:nvPr>
            <p:ph idx="1"/>
          </p:nvPr>
        </p:nvSpPr>
        <p:spPr bwMode="auto">
          <a:xfrm>
            <a:off x="838198" y="1785164"/>
            <a:ext cx="10515600" cy="605341"/>
          </a:xfrm>
          <a:prstGeom prst="notchedRightArrow">
            <a:avLst>
              <a:gd name="adj1" fmla="val 50000"/>
              <a:gd name="adj2" fmla="val 49980"/>
            </a:avLst>
          </a:prstGeom>
          <a:solidFill>
            <a:schemeClr val="accent1">
              <a:lumMod val="100000"/>
              <a:lumOff val="0"/>
            </a:schemeClr>
          </a:solidFill>
          <a:ln w="12700">
            <a:solidFill>
              <a:schemeClr val="accent1">
                <a:lumMod val="50000"/>
                <a:lumOff val="0"/>
              </a:schemeClr>
            </a:solidFill>
            <a:miter lim="800000"/>
            <a:headEnd/>
            <a:tailEnd/>
          </a:ln>
        </p:spPr>
        <p:txBody>
          <a:bodyPr rot="0" vert="horz" wrap="square" lIns="91440" tIns="45720" rIns="91440" bIns="45720" anchor="ctr" anchorCtr="0" upright="1">
            <a:noAutofit/>
          </a:bodyPr>
          <a:lstStyle/>
          <a:p>
            <a:pPr marL="0" indent="0">
              <a:buNone/>
            </a:pPr>
            <a:r>
              <a:rPr lang="fr-FR" dirty="0"/>
              <a:t> </a:t>
            </a:r>
          </a:p>
        </p:txBody>
      </p:sp>
      <p:graphicFrame>
        <p:nvGraphicFramePr>
          <p:cNvPr id="6" name="Tableau 5">
            <a:extLst>
              <a:ext uri="{FF2B5EF4-FFF2-40B4-BE49-F238E27FC236}">
                <a16:creationId xmlns:a16="http://schemas.microsoft.com/office/drawing/2014/main" id="{1DAAF3D8-99AD-BB85-9294-3401384394FE}"/>
              </a:ext>
            </a:extLst>
          </p:cNvPr>
          <p:cNvGraphicFramePr>
            <a:graphicFrameLocks noGrp="1"/>
          </p:cNvGraphicFramePr>
          <p:nvPr>
            <p:extLst>
              <p:ext uri="{D42A27DB-BD31-4B8C-83A1-F6EECF244321}">
                <p14:modId xmlns:p14="http://schemas.microsoft.com/office/powerpoint/2010/main" val="1081504667"/>
              </p:ext>
            </p:extLst>
          </p:nvPr>
        </p:nvGraphicFramePr>
        <p:xfrm>
          <a:off x="838198" y="3068919"/>
          <a:ext cx="10515600" cy="1799310"/>
        </p:xfrm>
        <a:graphic>
          <a:graphicData uri="http://schemas.openxmlformats.org/drawingml/2006/table">
            <a:tbl>
              <a:tblPr firstRow="1" bandRow="1">
                <a:tableStyleId>{5940675A-B579-460E-94D1-54222C63F5DA}</a:tableStyleId>
              </a:tblPr>
              <a:tblGrid>
                <a:gridCol w="2103120">
                  <a:extLst>
                    <a:ext uri="{9D8B030D-6E8A-4147-A177-3AD203B41FA5}">
                      <a16:colId xmlns:a16="http://schemas.microsoft.com/office/drawing/2014/main" val="3332260177"/>
                    </a:ext>
                  </a:extLst>
                </a:gridCol>
                <a:gridCol w="2103120">
                  <a:extLst>
                    <a:ext uri="{9D8B030D-6E8A-4147-A177-3AD203B41FA5}">
                      <a16:colId xmlns:a16="http://schemas.microsoft.com/office/drawing/2014/main" val="1290790224"/>
                    </a:ext>
                  </a:extLst>
                </a:gridCol>
                <a:gridCol w="2103120">
                  <a:extLst>
                    <a:ext uri="{9D8B030D-6E8A-4147-A177-3AD203B41FA5}">
                      <a16:colId xmlns:a16="http://schemas.microsoft.com/office/drawing/2014/main" val="1975705835"/>
                    </a:ext>
                  </a:extLst>
                </a:gridCol>
                <a:gridCol w="2103120">
                  <a:extLst>
                    <a:ext uri="{9D8B030D-6E8A-4147-A177-3AD203B41FA5}">
                      <a16:colId xmlns:a16="http://schemas.microsoft.com/office/drawing/2014/main" val="3637598682"/>
                    </a:ext>
                  </a:extLst>
                </a:gridCol>
                <a:gridCol w="2103120">
                  <a:extLst>
                    <a:ext uri="{9D8B030D-6E8A-4147-A177-3AD203B41FA5}">
                      <a16:colId xmlns:a16="http://schemas.microsoft.com/office/drawing/2014/main" val="2782350151"/>
                    </a:ext>
                  </a:extLst>
                </a:gridCol>
              </a:tblGrid>
              <a:tr h="385730">
                <a:tc gridSpan="2">
                  <a:txBody>
                    <a:bodyPr/>
                    <a:lstStyle/>
                    <a:p>
                      <a:pPr algn="ctr"/>
                      <a:r>
                        <a:rPr lang="fr-FR" sz="2000" b="1" dirty="0"/>
                        <a:t>Passé</a:t>
                      </a:r>
                    </a:p>
                  </a:txBody>
                  <a:tcPr/>
                </a:tc>
                <a:tc hMerge="1">
                  <a:txBody>
                    <a:bodyPr/>
                    <a:lstStyle/>
                    <a:p>
                      <a:endParaRPr lang="fr-FR" dirty="0"/>
                    </a:p>
                  </a:txBody>
                  <a:tcPr/>
                </a:tc>
                <a:tc rowSpan="2">
                  <a:txBody>
                    <a:bodyPr/>
                    <a:lstStyle/>
                    <a:p>
                      <a:pPr algn="ctr"/>
                      <a:endParaRPr lang="fr-FR" dirty="0"/>
                    </a:p>
                    <a:p>
                      <a:pPr algn="ctr"/>
                      <a:r>
                        <a:rPr lang="fr-FR" dirty="0"/>
                        <a:t>EN MÊME TEMPS</a:t>
                      </a:r>
                    </a:p>
                  </a:txBody>
                  <a:tcPr/>
                </a:tc>
                <a:tc gridSpan="2">
                  <a:txBody>
                    <a:bodyPr/>
                    <a:lstStyle/>
                    <a:p>
                      <a:pPr algn="ctr"/>
                      <a:r>
                        <a:rPr lang="fr-FR" sz="2000" b="1" dirty="0"/>
                        <a:t>Avenir</a:t>
                      </a:r>
                    </a:p>
                  </a:txBody>
                  <a:tcPr/>
                </a:tc>
                <a:tc hMerge="1">
                  <a:txBody>
                    <a:bodyPr/>
                    <a:lstStyle/>
                    <a:p>
                      <a:endParaRPr lang="fr-FR" dirty="0"/>
                    </a:p>
                  </a:txBody>
                  <a:tcPr/>
                </a:tc>
                <a:extLst>
                  <a:ext uri="{0D108BD9-81ED-4DB2-BD59-A6C34878D82A}">
                    <a16:rowId xmlns:a16="http://schemas.microsoft.com/office/drawing/2014/main" val="1067770876"/>
                  </a:ext>
                </a:extLst>
              </a:tr>
              <a:tr h="385730">
                <a:tc>
                  <a:txBody>
                    <a:bodyPr/>
                    <a:lstStyle/>
                    <a:p>
                      <a:pPr algn="ctr"/>
                      <a:r>
                        <a:rPr lang="fr-FR" dirty="0"/>
                        <a:t>ENCORE AVANT</a:t>
                      </a:r>
                    </a:p>
                  </a:txBody>
                  <a:tcPr/>
                </a:tc>
                <a:tc>
                  <a:txBody>
                    <a:bodyPr/>
                    <a:lstStyle/>
                    <a:p>
                      <a:pPr algn="ctr"/>
                      <a:r>
                        <a:rPr lang="fr-FR" dirty="0"/>
                        <a:t>AVANT</a:t>
                      </a:r>
                    </a:p>
                  </a:txBody>
                  <a:tcPr/>
                </a:tc>
                <a:tc vMerge="1">
                  <a:txBody>
                    <a:bodyPr/>
                    <a:lstStyle/>
                    <a:p>
                      <a:endParaRPr dirty="0"/>
                    </a:p>
                  </a:txBody>
                  <a:tcPr>
                    <a:lnT w="12700" cap="flat" cmpd="sng" algn="ctr">
                      <a:noFill/>
                      <a:prstDash val="solid"/>
                      <a:round/>
                      <a:headEnd type="none" w="med" len="med"/>
                      <a:tailEnd type="none" w="med" len="med"/>
                    </a:lnT>
                  </a:tcPr>
                </a:tc>
                <a:tc>
                  <a:txBody>
                    <a:bodyPr/>
                    <a:lstStyle/>
                    <a:p>
                      <a:pPr algn="ctr"/>
                      <a:r>
                        <a:rPr lang="fr-FR" dirty="0"/>
                        <a:t>AVANT</a:t>
                      </a:r>
                    </a:p>
                  </a:txBody>
                  <a:tcPr/>
                </a:tc>
                <a:tc>
                  <a:txBody>
                    <a:bodyPr/>
                    <a:lstStyle/>
                    <a:p>
                      <a:pPr algn="ctr"/>
                      <a:r>
                        <a:rPr lang="fr-FR" dirty="0"/>
                        <a:t>APRÈS</a:t>
                      </a:r>
                    </a:p>
                  </a:txBody>
                  <a:tcPr/>
                </a:tc>
                <a:extLst>
                  <a:ext uri="{0D108BD9-81ED-4DB2-BD59-A6C34878D82A}">
                    <a16:rowId xmlns:a16="http://schemas.microsoft.com/office/drawing/2014/main" val="3553502235"/>
                  </a:ext>
                </a:extLst>
              </a:tr>
              <a:tr h="1017340">
                <a:tc>
                  <a:txBody>
                    <a:bodyPr/>
                    <a:lstStyle/>
                    <a:p>
                      <a:r>
                        <a:rPr lang="fr-FR" sz="1600" dirty="0"/>
                        <a:t>avaient attirée</a:t>
                      </a:r>
                    </a:p>
                    <a:p>
                      <a:r>
                        <a:rPr lang="fr-FR" sz="1600" dirty="0"/>
                        <a:t>s’était approchée</a:t>
                      </a:r>
                    </a:p>
                  </a:txBody>
                  <a:tcPr/>
                </a:tc>
                <a:tc>
                  <a:txBody>
                    <a:bodyPr/>
                    <a:lstStyle/>
                    <a:p>
                      <a:r>
                        <a:rPr lang="fr-FR" sz="1600" kern="1200" dirty="0">
                          <a:solidFill>
                            <a:schemeClr val="tx1"/>
                          </a:solidFill>
                          <a:effectLst/>
                          <a:latin typeface="+mn-lt"/>
                          <a:ea typeface="+mn-ea"/>
                          <a:cs typeface="+mn-cs"/>
                        </a:rPr>
                        <a:t>a trouvée</a:t>
                      </a:r>
                    </a:p>
                    <a:p>
                      <a:r>
                        <a:rPr lang="fr-FR" sz="1600" kern="1200" dirty="0">
                          <a:solidFill>
                            <a:schemeClr val="tx1"/>
                          </a:solidFill>
                          <a:effectLst/>
                          <a:latin typeface="+mn-lt"/>
                          <a:ea typeface="+mn-ea"/>
                          <a:cs typeface="+mn-cs"/>
                        </a:rPr>
                        <a:t>a vu</a:t>
                      </a:r>
                    </a:p>
                    <a:p>
                      <a:r>
                        <a:rPr lang="fr-FR" sz="1600" kern="1200" dirty="0">
                          <a:solidFill>
                            <a:schemeClr val="tx1"/>
                          </a:solidFill>
                          <a:effectLst/>
                          <a:latin typeface="+mn-lt"/>
                          <a:ea typeface="+mn-ea"/>
                          <a:cs typeface="+mn-cs"/>
                        </a:rPr>
                        <a:t>pleurait</a:t>
                      </a:r>
                    </a:p>
                  </a:txBody>
                  <a:tcPr/>
                </a:tc>
                <a:tc>
                  <a:txBody>
                    <a:bodyPr/>
                    <a:lstStyle/>
                    <a:p>
                      <a:r>
                        <a:rPr lang="fr-FR" sz="1600" kern="1200" dirty="0">
                          <a:solidFill>
                            <a:schemeClr val="tx1"/>
                          </a:solidFill>
                          <a:effectLst/>
                          <a:latin typeface="+mn-lt"/>
                          <a:ea typeface="+mn-ea"/>
                          <a:cs typeface="+mn-cs"/>
                        </a:rPr>
                        <a:t>est</a:t>
                      </a:r>
                    </a:p>
                    <a:p>
                      <a:r>
                        <a:rPr lang="fr-FR" sz="1600" kern="1200" dirty="0">
                          <a:solidFill>
                            <a:schemeClr val="tx1"/>
                          </a:solidFill>
                          <a:effectLst/>
                          <a:latin typeface="+mn-lt"/>
                          <a:ea typeface="+mn-ea"/>
                          <a:cs typeface="+mn-cs"/>
                        </a:rPr>
                        <a:t>élève</a:t>
                      </a:r>
                    </a:p>
                    <a:p>
                      <a:r>
                        <a:rPr lang="fr-FR" sz="1600" kern="1200" dirty="0">
                          <a:solidFill>
                            <a:schemeClr val="tx1"/>
                          </a:solidFill>
                          <a:effectLst/>
                          <a:latin typeface="+mn-lt"/>
                          <a:ea typeface="+mn-ea"/>
                          <a:cs typeface="+mn-cs"/>
                        </a:rPr>
                        <a:t>aime</a:t>
                      </a:r>
                      <a:r>
                        <a:rPr lang="fr-FR" sz="1600" dirty="0">
                          <a:effectLst/>
                        </a:rPr>
                        <a:t> </a:t>
                      </a:r>
                      <a:endParaRPr lang="fr-FR" sz="1600" dirty="0"/>
                    </a:p>
                  </a:txBody>
                  <a:tcPr/>
                </a:tc>
                <a:tc>
                  <a:txBody>
                    <a:bodyPr/>
                    <a:lstStyle/>
                    <a:p>
                      <a:r>
                        <a:rPr lang="fr-FR" sz="1600" kern="1200" dirty="0">
                          <a:solidFill>
                            <a:schemeClr val="tx1"/>
                          </a:solidFill>
                          <a:effectLst/>
                          <a:latin typeface="+mn-lt"/>
                          <a:ea typeface="+mn-ea"/>
                          <a:cs typeface="+mn-cs"/>
                        </a:rPr>
                        <a:t>serai battu</a:t>
                      </a:r>
                      <a:r>
                        <a:rPr lang="fr-FR" sz="1600" dirty="0">
                          <a:effectLst/>
                        </a:rPr>
                        <a:t> </a:t>
                      </a:r>
                      <a:endParaRPr lang="fr-FR" sz="1600" dirty="0"/>
                    </a:p>
                  </a:txBody>
                  <a:tcPr/>
                </a:tc>
                <a:tc>
                  <a:txBody>
                    <a:bodyPr/>
                    <a:lstStyle/>
                    <a:p>
                      <a:r>
                        <a:rPr lang="fr-FR" sz="1600" kern="1200" dirty="0">
                          <a:solidFill>
                            <a:schemeClr val="tx1"/>
                          </a:solidFill>
                          <a:effectLst/>
                          <a:latin typeface="+mn-lt"/>
                          <a:ea typeface="+mn-ea"/>
                          <a:cs typeface="+mn-cs"/>
                        </a:rPr>
                        <a:t>reviendrai</a:t>
                      </a:r>
                    </a:p>
                    <a:p>
                      <a:r>
                        <a:rPr lang="fr-FR" sz="1600" kern="1200" dirty="0">
                          <a:solidFill>
                            <a:schemeClr val="tx1"/>
                          </a:solidFill>
                          <a:effectLst/>
                          <a:latin typeface="+mn-lt"/>
                          <a:ea typeface="+mn-ea"/>
                          <a:cs typeface="+mn-cs"/>
                        </a:rPr>
                        <a:t>épouserai</a:t>
                      </a:r>
                      <a:r>
                        <a:rPr lang="fr-FR" sz="1600" dirty="0">
                          <a:effectLst/>
                        </a:rPr>
                        <a:t> </a:t>
                      </a:r>
                      <a:endParaRPr lang="fr-FR" sz="1600" dirty="0"/>
                    </a:p>
                  </a:txBody>
                  <a:tcPr/>
                </a:tc>
                <a:extLst>
                  <a:ext uri="{0D108BD9-81ED-4DB2-BD59-A6C34878D82A}">
                    <a16:rowId xmlns:a16="http://schemas.microsoft.com/office/drawing/2014/main" val="3222149981"/>
                  </a:ext>
                </a:extLst>
              </a:tr>
            </a:tbl>
          </a:graphicData>
        </a:graphic>
      </p:graphicFrame>
      <p:sp>
        <p:nvSpPr>
          <p:cNvPr id="7" name="AutoShape 256">
            <a:extLst>
              <a:ext uri="{FF2B5EF4-FFF2-40B4-BE49-F238E27FC236}">
                <a16:creationId xmlns:a16="http://schemas.microsoft.com/office/drawing/2014/main" id="{8583AEDE-ED55-CA6E-6D5D-EBDA3699E38B}"/>
              </a:ext>
            </a:extLst>
          </p:cNvPr>
          <p:cNvSpPr>
            <a:spLocks/>
          </p:cNvSpPr>
          <p:nvPr/>
        </p:nvSpPr>
        <p:spPr bwMode="auto">
          <a:xfrm>
            <a:off x="5956589" y="2484981"/>
            <a:ext cx="204470" cy="276860"/>
          </a:xfrm>
          <a:prstGeom prst="triangle">
            <a:avLst>
              <a:gd name="adj" fmla="val 50000"/>
            </a:avLst>
          </a:prstGeom>
          <a:solidFill>
            <a:schemeClr val="accent2">
              <a:lumMod val="100000"/>
              <a:lumOff val="0"/>
            </a:schemeClr>
          </a:solidFill>
          <a:ln w="12700">
            <a:solidFill>
              <a:schemeClr val="accent2">
                <a:lumMod val="100000"/>
                <a:lumOff val="0"/>
              </a:schemeClr>
            </a:solidFill>
            <a:miter lim="800000"/>
            <a:headEnd/>
            <a:tailEnd/>
          </a:ln>
        </p:spPr>
        <p:txBody>
          <a:bodyPr rot="0" vert="horz" wrap="square" lIns="91440" tIns="45720" rIns="91440" bIns="45720" anchor="ctr" anchorCtr="0" upright="1">
            <a:noAutofit/>
          </a:bodyPr>
          <a:lstStyle/>
          <a:p>
            <a:endParaRPr lang="fr-FR"/>
          </a:p>
        </p:txBody>
      </p:sp>
      <p:pic>
        <p:nvPicPr>
          <p:cNvPr id="8" name="Image 7">
            <a:extLst>
              <a:ext uri="{FF2B5EF4-FFF2-40B4-BE49-F238E27FC236}">
                <a16:creationId xmlns:a16="http://schemas.microsoft.com/office/drawing/2014/main" id="{7E132EEF-3A5C-1E5D-1D38-76C93706E088}"/>
              </a:ext>
            </a:extLst>
          </p:cNvPr>
          <p:cNvPicPr>
            <a:picLocks noChangeAspect="1"/>
          </p:cNvPicPr>
          <p:nvPr/>
        </p:nvPicPr>
        <p:blipFill>
          <a:blip r:embed="rId3"/>
          <a:stretch>
            <a:fillRect/>
          </a:stretch>
        </p:blipFill>
        <p:spPr>
          <a:xfrm>
            <a:off x="5580351" y="1106750"/>
            <a:ext cx="752475" cy="487045"/>
          </a:xfrm>
          <a:prstGeom prst="rect">
            <a:avLst/>
          </a:prstGeom>
        </p:spPr>
      </p:pic>
    </p:spTree>
    <p:extLst>
      <p:ext uri="{BB962C8B-B14F-4D97-AF65-F5344CB8AC3E}">
        <p14:creationId xmlns:p14="http://schemas.microsoft.com/office/powerpoint/2010/main" val="7863290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3DC3FD-D18F-8894-5A34-A59C2D75903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75F8068-F24C-D37A-5634-6C4C20086B32}"/>
              </a:ext>
            </a:extLst>
          </p:cNvPr>
          <p:cNvSpPr>
            <a:spLocks noGrp="1"/>
          </p:cNvSpPr>
          <p:nvPr>
            <p:ph type="title"/>
          </p:nvPr>
        </p:nvSpPr>
        <p:spPr/>
        <p:txBody>
          <a:bodyPr/>
          <a:lstStyle/>
          <a:p>
            <a:r>
              <a:rPr lang="fr-FR" dirty="0"/>
              <a:t> </a:t>
            </a:r>
          </a:p>
        </p:txBody>
      </p:sp>
      <p:sp>
        <p:nvSpPr>
          <p:cNvPr id="4" name="AutoShape 257">
            <a:extLst>
              <a:ext uri="{FF2B5EF4-FFF2-40B4-BE49-F238E27FC236}">
                <a16:creationId xmlns:a16="http://schemas.microsoft.com/office/drawing/2014/main" id="{C2622AFA-B7FF-7099-D7BB-38B5FDA628F0}"/>
              </a:ext>
            </a:extLst>
          </p:cNvPr>
          <p:cNvSpPr>
            <a:spLocks noGrp="1"/>
          </p:cNvSpPr>
          <p:nvPr>
            <p:ph idx="1"/>
          </p:nvPr>
        </p:nvSpPr>
        <p:spPr bwMode="auto">
          <a:xfrm>
            <a:off x="838198" y="1027906"/>
            <a:ext cx="10515600" cy="605341"/>
          </a:xfrm>
          <a:prstGeom prst="notchedRightArrow">
            <a:avLst>
              <a:gd name="adj1" fmla="val 50000"/>
              <a:gd name="adj2" fmla="val 49980"/>
            </a:avLst>
          </a:prstGeom>
          <a:solidFill>
            <a:schemeClr val="accent1">
              <a:lumMod val="100000"/>
              <a:lumOff val="0"/>
            </a:schemeClr>
          </a:solidFill>
          <a:ln w="12700">
            <a:solidFill>
              <a:schemeClr val="accent1">
                <a:lumMod val="50000"/>
                <a:lumOff val="0"/>
              </a:schemeClr>
            </a:solidFill>
            <a:miter lim="800000"/>
            <a:headEnd/>
            <a:tailEnd/>
          </a:ln>
        </p:spPr>
        <p:txBody>
          <a:bodyPr rot="0" vert="horz" wrap="square" lIns="91440" tIns="45720" rIns="91440" bIns="45720" anchor="ctr" anchorCtr="0" upright="1">
            <a:noAutofit/>
          </a:bodyPr>
          <a:lstStyle/>
          <a:p>
            <a:pPr marL="0" indent="0">
              <a:buNone/>
            </a:pPr>
            <a:r>
              <a:rPr lang="fr-FR" dirty="0"/>
              <a:t> </a:t>
            </a:r>
          </a:p>
        </p:txBody>
      </p:sp>
      <p:graphicFrame>
        <p:nvGraphicFramePr>
          <p:cNvPr id="6" name="Tableau 5">
            <a:extLst>
              <a:ext uri="{FF2B5EF4-FFF2-40B4-BE49-F238E27FC236}">
                <a16:creationId xmlns:a16="http://schemas.microsoft.com/office/drawing/2014/main" id="{44469269-0815-2AE8-8581-F30C89A92F65}"/>
              </a:ext>
            </a:extLst>
          </p:cNvPr>
          <p:cNvGraphicFramePr>
            <a:graphicFrameLocks noGrp="1"/>
          </p:cNvGraphicFramePr>
          <p:nvPr>
            <p:extLst>
              <p:ext uri="{D42A27DB-BD31-4B8C-83A1-F6EECF244321}">
                <p14:modId xmlns:p14="http://schemas.microsoft.com/office/powerpoint/2010/main" val="1441449381"/>
              </p:ext>
            </p:extLst>
          </p:nvPr>
        </p:nvGraphicFramePr>
        <p:xfrm>
          <a:off x="838198" y="1987169"/>
          <a:ext cx="10515600" cy="3679309"/>
        </p:xfrm>
        <a:graphic>
          <a:graphicData uri="http://schemas.openxmlformats.org/drawingml/2006/table">
            <a:tbl>
              <a:tblPr firstRow="1" bandRow="1">
                <a:tableStyleId>{5940675A-B579-460E-94D1-54222C63F5DA}</a:tableStyleId>
              </a:tblPr>
              <a:tblGrid>
                <a:gridCol w="2103120">
                  <a:extLst>
                    <a:ext uri="{9D8B030D-6E8A-4147-A177-3AD203B41FA5}">
                      <a16:colId xmlns:a16="http://schemas.microsoft.com/office/drawing/2014/main" val="3332260177"/>
                    </a:ext>
                  </a:extLst>
                </a:gridCol>
                <a:gridCol w="2103120">
                  <a:extLst>
                    <a:ext uri="{9D8B030D-6E8A-4147-A177-3AD203B41FA5}">
                      <a16:colId xmlns:a16="http://schemas.microsoft.com/office/drawing/2014/main" val="1290790224"/>
                    </a:ext>
                  </a:extLst>
                </a:gridCol>
                <a:gridCol w="2103120">
                  <a:extLst>
                    <a:ext uri="{9D8B030D-6E8A-4147-A177-3AD203B41FA5}">
                      <a16:colId xmlns:a16="http://schemas.microsoft.com/office/drawing/2014/main" val="1975705835"/>
                    </a:ext>
                  </a:extLst>
                </a:gridCol>
                <a:gridCol w="2103120">
                  <a:extLst>
                    <a:ext uri="{9D8B030D-6E8A-4147-A177-3AD203B41FA5}">
                      <a16:colId xmlns:a16="http://schemas.microsoft.com/office/drawing/2014/main" val="3637598682"/>
                    </a:ext>
                  </a:extLst>
                </a:gridCol>
                <a:gridCol w="2103120">
                  <a:extLst>
                    <a:ext uri="{9D8B030D-6E8A-4147-A177-3AD203B41FA5}">
                      <a16:colId xmlns:a16="http://schemas.microsoft.com/office/drawing/2014/main" val="2782350151"/>
                    </a:ext>
                  </a:extLst>
                </a:gridCol>
              </a:tblGrid>
              <a:tr h="385730">
                <a:tc gridSpan="2">
                  <a:txBody>
                    <a:bodyPr/>
                    <a:lstStyle/>
                    <a:p>
                      <a:pPr algn="ctr"/>
                      <a:r>
                        <a:rPr lang="fr-FR" sz="2000" b="1" dirty="0"/>
                        <a:t>Passé</a:t>
                      </a:r>
                    </a:p>
                  </a:txBody>
                  <a:tcPr/>
                </a:tc>
                <a:tc hMerge="1">
                  <a:txBody>
                    <a:bodyPr/>
                    <a:lstStyle/>
                    <a:p>
                      <a:endParaRPr lang="fr-FR" dirty="0"/>
                    </a:p>
                  </a:txBody>
                  <a:tcPr/>
                </a:tc>
                <a:tc rowSpan="2">
                  <a:txBody>
                    <a:bodyPr/>
                    <a:lstStyle/>
                    <a:p>
                      <a:pPr algn="ctr"/>
                      <a:endParaRPr lang="fr-FR" dirty="0"/>
                    </a:p>
                    <a:p>
                      <a:pPr algn="ctr"/>
                      <a:r>
                        <a:rPr lang="fr-FR" dirty="0"/>
                        <a:t>EN MÊME TEMPS</a:t>
                      </a:r>
                    </a:p>
                  </a:txBody>
                  <a:tcPr/>
                </a:tc>
                <a:tc gridSpan="2">
                  <a:txBody>
                    <a:bodyPr/>
                    <a:lstStyle/>
                    <a:p>
                      <a:pPr algn="ctr"/>
                      <a:r>
                        <a:rPr lang="fr-FR" sz="2000" b="1" dirty="0"/>
                        <a:t>Avenir</a:t>
                      </a:r>
                    </a:p>
                  </a:txBody>
                  <a:tcPr/>
                </a:tc>
                <a:tc hMerge="1">
                  <a:txBody>
                    <a:bodyPr/>
                    <a:lstStyle/>
                    <a:p>
                      <a:endParaRPr lang="fr-FR" dirty="0"/>
                    </a:p>
                  </a:txBody>
                  <a:tcPr/>
                </a:tc>
                <a:extLst>
                  <a:ext uri="{0D108BD9-81ED-4DB2-BD59-A6C34878D82A}">
                    <a16:rowId xmlns:a16="http://schemas.microsoft.com/office/drawing/2014/main" val="1067770876"/>
                  </a:ext>
                </a:extLst>
              </a:tr>
              <a:tr h="385730">
                <a:tc>
                  <a:txBody>
                    <a:bodyPr/>
                    <a:lstStyle/>
                    <a:p>
                      <a:pPr algn="ctr"/>
                      <a:r>
                        <a:rPr lang="fr-FR" dirty="0"/>
                        <a:t>ENCORE AVANT</a:t>
                      </a:r>
                    </a:p>
                  </a:txBody>
                  <a:tcPr/>
                </a:tc>
                <a:tc>
                  <a:txBody>
                    <a:bodyPr/>
                    <a:lstStyle/>
                    <a:p>
                      <a:pPr algn="ctr"/>
                      <a:r>
                        <a:rPr lang="fr-FR" dirty="0"/>
                        <a:t>AVANT</a:t>
                      </a:r>
                    </a:p>
                  </a:txBody>
                  <a:tcPr/>
                </a:tc>
                <a:tc vMerge="1">
                  <a:txBody>
                    <a:bodyPr/>
                    <a:lstStyle/>
                    <a:p>
                      <a:endParaRPr dirty="0"/>
                    </a:p>
                  </a:txBody>
                  <a:tcPr>
                    <a:lnT w="12700" cap="flat" cmpd="sng" algn="ctr">
                      <a:noFill/>
                      <a:prstDash val="solid"/>
                      <a:round/>
                      <a:headEnd type="none" w="med" len="med"/>
                      <a:tailEnd type="none" w="med" len="med"/>
                    </a:lnT>
                  </a:tcPr>
                </a:tc>
                <a:tc>
                  <a:txBody>
                    <a:bodyPr/>
                    <a:lstStyle/>
                    <a:p>
                      <a:pPr algn="ctr"/>
                      <a:r>
                        <a:rPr lang="fr-FR" dirty="0"/>
                        <a:t>AVANT</a:t>
                      </a:r>
                    </a:p>
                  </a:txBody>
                  <a:tcPr/>
                </a:tc>
                <a:tc>
                  <a:txBody>
                    <a:bodyPr/>
                    <a:lstStyle/>
                    <a:p>
                      <a:pPr algn="ctr"/>
                      <a:r>
                        <a:rPr lang="fr-FR" dirty="0"/>
                        <a:t>APRÈS</a:t>
                      </a:r>
                    </a:p>
                  </a:txBody>
                  <a:tcPr/>
                </a:tc>
                <a:extLst>
                  <a:ext uri="{0D108BD9-81ED-4DB2-BD59-A6C34878D82A}">
                    <a16:rowId xmlns:a16="http://schemas.microsoft.com/office/drawing/2014/main" val="3553502235"/>
                  </a:ext>
                </a:extLst>
              </a:tr>
              <a:tr h="1879999">
                <a:tc>
                  <a:txBody>
                    <a:bodyPr/>
                    <a:lstStyle/>
                    <a:p>
                      <a:endParaRPr lang="fr-FR" sz="1600"/>
                    </a:p>
                  </a:txBody>
                  <a:tcPr/>
                </a:tc>
                <a:tc>
                  <a:txBody>
                    <a:bodyPr/>
                    <a:lstStyle/>
                    <a:p>
                      <a:r>
                        <a:rPr lang="fr-FR" sz="1600" kern="1200" dirty="0">
                          <a:solidFill>
                            <a:schemeClr val="tx1"/>
                          </a:solidFill>
                          <a:effectLst/>
                          <a:latin typeface="+mn-lt"/>
                          <a:ea typeface="+mn-ea"/>
                          <a:cs typeface="+mn-cs"/>
                        </a:rPr>
                        <a:t>était </a:t>
                      </a:r>
                    </a:p>
                    <a:p>
                      <a:r>
                        <a:rPr lang="fr-FR" sz="1600" kern="1200" dirty="0">
                          <a:solidFill>
                            <a:schemeClr val="tx1"/>
                          </a:solidFill>
                          <a:effectLst/>
                          <a:latin typeface="+mn-lt"/>
                          <a:ea typeface="+mn-ea"/>
                          <a:cs typeface="+mn-cs"/>
                        </a:rPr>
                        <a:t>ont pris</a:t>
                      </a:r>
                      <a:r>
                        <a:rPr lang="fr-FR" sz="1600" dirty="0">
                          <a:effectLst/>
                        </a:rPr>
                        <a:t> </a:t>
                      </a:r>
                      <a:endParaRPr lang="fr-FR" sz="1600" dirty="0"/>
                    </a:p>
                  </a:txBody>
                  <a:tcPr/>
                </a:tc>
                <a:tc>
                  <a:txBody>
                    <a:bodyPr/>
                    <a:lstStyle/>
                    <a:p>
                      <a:r>
                        <a:rPr lang="fr-FR" sz="1600" kern="1200" dirty="0">
                          <a:solidFill>
                            <a:schemeClr val="tx1"/>
                          </a:solidFill>
                          <a:effectLst/>
                          <a:latin typeface="+mn-lt"/>
                          <a:ea typeface="+mn-ea"/>
                          <a:cs typeface="+mn-cs"/>
                        </a:rPr>
                        <a:t>est</a:t>
                      </a:r>
                    </a:p>
                    <a:p>
                      <a:r>
                        <a:rPr lang="fr-FR" sz="1600" kern="1200" dirty="0">
                          <a:solidFill>
                            <a:schemeClr val="tx1"/>
                          </a:solidFill>
                          <a:effectLst/>
                          <a:latin typeface="+mn-lt"/>
                          <a:ea typeface="+mn-ea"/>
                          <a:cs typeface="+mn-cs"/>
                        </a:rPr>
                        <a:t>m’appelle</a:t>
                      </a:r>
                    </a:p>
                    <a:p>
                      <a:r>
                        <a:rPr lang="fr-FR" sz="1600" kern="1200" dirty="0">
                          <a:solidFill>
                            <a:schemeClr val="tx1"/>
                          </a:solidFill>
                          <a:effectLst/>
                          <a:latin typeface="+mn-lt"/>
                          <a:ea typeface="+mn-ea"/>
                          <a:cs typeface="+mn-cs"/>
                        </a:rPr>
                        <a:t>m’entraine</a:t>
                      </a:r>
                    </a:p>
                    <a:p>
                      <a:r>
                        <a:rPr lang="fr-FR" sz="1600" kern="1200" dirty="0">
                          <a:solidFill>
                            <a:schemeClr val="tx1"/>
                          </a:solidFill>
                          <a:effectLst/>
                          <a:latin typeface="+mn-lt"/>
                          <a:ea typeface="+mn-ea"/>
                          <a:cs typeface="+mn-cs"/>
                        </a:rPr>
                        <a:t>se bat</a:t>
                      </a:r>
                    </a:p>
                    <a:p>
                      <a:r>
                        <a:rPr lang="fr-FR" sz="1600" kern="1200" dirty="0">
                          <a:solidFill>
                            <a:schemeClr val="tx1"/>
                          </a:solidFill>
                          <a:effectLst/>
                          <a:latin typeface="+mn-lt"/>
                          <a:ea typeface="+mn-ea"/>
                          <a:cs typeface="+mn-cs"/>
                        </a:rPr>
                        <a:t>disons</a:t>
                      </a:r>
                    </a:p>
                    <a:p>
                      <a:r>
                        <a:rPr lang="fr-FR" sz="1600" kern="1200" dirty="0">
                          <a:solidFill>
                            <a:schemeClr val="tx1"/>
                          </a:solidFill>
                          <a:effectLst/>
                          <a:latin typeface="+mn-lt"/>
                          <a:ea typeface="+mn-ea"/>
                          <a:cs typeface="+mn-cs"/>
                        </a:rPr>
                        <a:t>crachons</a:t>
                      </a:r>
                    </a:p>
                    <a:p>
                      <a:r>
                        <a:rPr lang="fr-FR" sz="1600" kern="1200" dirty="0">
                          <a:solidFill>
                            <a:schemeClr val="tx1"/>
                          </a:solidFill>
                          <a:effectLst/>
                          <a:latin typeface="+mn-lt"/>
                          <a:ea typeface="+mn-ea"/>
                          <a:cs typeface="+mn-cs"/>
                        </a:rPr>
                        <a:t>suis</a:t>
                      </a:r>
                      <a:r>
                        <a:rPr lang="fr-FR" sz="1600" dirty="0">
                          <a:effectLst/>
                        </a:rPr>
                        <a:t> </a:t>
                      </a:r>
                      <a:endParaRPr lang="fr-FR" sz="1600" dirty="0"/>
                    </a:p>
                  </a:txBody>
                  <a:tcPr/>
                </a:tc>
                <a:tc>
                  <a:txBody>
                    <a:bodyPr/>
                    <a:lstStyle/>
                    <a:p>
                      <a:endParaRPr lang="fr-FR" sz="1600" dirty="0"/>
                    </a:p>
                  </a:txBody>
                  <a:tcPr/>
                </a:tc>
                <a:tc>
                  <a:txBody>
                    <a:bodyPr/>
                    <a:lstStyle/>
                    <a:p>
                      <a:r>
                        <a:rPr lang="fr-FR" sz="1600" kern="1200" dirty="0">
                          <a:solidFill>
                            <a:schemeClr val="tx1"/>
                          </a:solidFill>
                          <a:effectLst/>
                          <a:latin typeface="+mn-lt"/>
                          <a:ea typeface="+mn-ea"/>
                          <a:cs typeface="+mn-cs"/>
                        </a:rPr>
                        <a:t>aurai</a:t>
                      </a:r>
                    </a:p>
                    <a:p>
                      <a:r>
                        <a:rPr lang="fr-FR" sz="1600" kern="1200" dirty="0">
                          <a:solidFill>
                            <a:schemeClr val="tx1"/>
                          </a:solidFill>
                          <a:effectLst/>
                          <a:latin typeface="+mn-lt"/>
                          <a:ea typeface="+mn-ea"/>
                          <a:cs typeface="+mn-cs"/>
                        </a:rPr>
                        <a:t>deviendrai partirai</a:t>
                      </a:r>
                      <a:r>
                        <a:rPr lang="fr-FR" sz="1600" dirty="0">
                          <a:effectLst/>
                        </a:rPr>
                        <a:t> </a:t>
                      </a:r>
                      <a:endParaRPr lang="fr-FR" sz="1600" dirty="0"/>
                    </a:p>
                  </a:txBody>
                  <a:tcPr/>
                </a:tc>
                <a:extLst>
                  <a:ext uri="{0D108BD9-81ED-4DB2-BD59-A6C34878D82A}">
                    <a16:rowId xmlns:a16="http://schemas.microsoft.com/office/drawing/2014/main" val="789201929"/>
                  </a:ext>
                </a:extLst>
              </a:tr>
              <a:tr h="1017340">
                <a:tc>
                  <a:txBody>
                    <a:bodyPr/>
                    <a:lstStyle/>
                    <a:p>
                      <a:r>
                        <a:rPr lang="fr-FR" sz="1600" dirty="0"/>
                        <a:t>avaient attirée</a:t>
                      </a:r>
                    </a:p>
                    <a:p>
                      <a:r>
                        <a:rPr lang="fr-FR" sz="1600" dirty="0"/>
                        <a:t>s’était approchée</a:t>
                      </a:r>
                    </a:p>
                  </a:txBody>
                  <a:tcPr/>
                </a:tc>
                <a:tc>
                  <a:txBody>
                    <a:bodyPr/>
                    <a:lstStyle/>
                    <a:p>
                      <a:r>
                        <a:rPr lang="fr-FR" sz="1600" kern="1200" dirty="0">
                          <a:solidFill>
                            <a:schemeClr val="tx1"/>
                          </a:solidFill>
                          <a:effectLst/>
                          <a:latin typeface="+mn-lt"/>
                          <a:ea typeface="+mn-ea"/>
                          <a:cs typeface="+mn-cs"/>
                        </a:rPr>
                        <a:t>a trouvée</a:t>
                      </a:r>
                    </a:p>
                    <a:p>
                      <a:r>
                        <a:rPr lang="fr-FR" sz="1600" kern="1200" dirty="0">
                          <a:solidFill>
                            <a:schemeClr val="tx1"/>
                          </a:solidFill>
                          <a:effectLst/>
                          <a:latin typeface="+mn-lt"/>
                          <a:ea typeface="+mn-ea"/>
                          <a:cs typeface="+mn-cs"/>
                        </a:rPr>
                        <a:t>a vu</a:t>
                      </a:r>
                    </a:p>
                    <a:p>
                      <a:r>
                        <a:rPr lang="fr-FR" sz="1600" kern="1200" dirty="0">
                          <a:solidFill>
                            <a:schemeClr val="tx1"/>
                          </a:solidFill>
                          <a:effectLst/>
                          <a:latin typeface="+mn-lt"/>
                          <a:ea typeface="+mn-ea"/>
                          <a:cs typeface="+mn-cs"/>
                        </a:rPr>
                        <a:t>pleurait</a:t>
                      </a:r>
                    </a:p>
                  </a:txBody>
                  <a:tcPr/>
                </a:tc>
                <a:tc>
                  <a:txBody>
                    <a:bodyPr/>
                    <a:lstStyle/>
                    <a:p>
                      <a:r>
                        <a:rPr lang="fr-FR" sz="1600" kern="1200" dirty="0">
                          <a:solidFill>
                            <a:schemeClr val="tx1"/>
                          </a:solidFill>
                          <a:effectLst/>
                          <a:latin typeface="+mn-lt"/>
                          <a:ea typeface="+mn-ea"/>
                          <a:cs typeface="+mn-cs"/>
                        </a:rPr>
                        <a:t>est</a:t>
                      </a:r>
                    </a:p>
                    <a:p>
                      <a:r>
                        <a:rPr lang="fr-FR" sz="1600" kern="1200" dirty="0">
                          <a:solidFill>
                            <a:schemeClr val="tx1"/>
                          </a:solidFill>
                          <a:effectLst/>
                          <a:latin typeface="+mn-lt"/>
                          <a:ea typeface="+mn-ea"/>
                          <a:cs typeface="+mn-cs"/>
                        </a:rPr>
                        <a:t>élève</a:t>
                      </a:r>
                    </a:p>
                    <a:p>
                      <a:r>
                        <a:rPr lang="fr-FR" sz="1600" kern="1200" dirty="0">
                          <a:solidFill>
                            <a:schemeClr val="tx1"/>
                          </a:solidFill>
                          <a:effectLst/>
                          <a:latin typeface="+mn-lt"/>
                          <a:ea typeface="+mn-ea"/>
                          <a:cs typeface="+mn-cs"/>
                        </a:rPr>
                        <a:t>aime</a:t>
                      </a:r>
                      <a:r>
                        <a:rPr lang="fr-FR" sz="1600" dirty="0">
                          <a:effectLst/>
                        </a:rPr>
                        <a:t> </a:t>
                      </a:r>
                      <a:endParaRPr lang="fr-FR" sz="1600" dirty="0"/>
                    </a:p>
                  </a:txBody>
                  <a:tcPr/>
                </a:tc>
                <a:tc>
                  <a:txBody>
                    <a:bodyPr/>
                    <a:lstStyle/>
                    <a:p>
                      <a:r>
                        <a:rPr lang="fr-FR" sz="1600" kern="1200" dirty="0">
                          <a:solidFill>
                            <a:schemeClr val="tx1"/>
                          </a:solidFill>
                          <a:effectLst/>
                          <a:latin typeface="+mn-lt"/>
                          <a:ea typeface="+mn-ea"/>
                          <a:cs typeface="+mn-cs"/>
                        </a:rPr>
                        <a:t>serai battu</a:t>
                      </a:r>
                      <a:r>
                        <a:rPr lang="fr-FR" sz="1600" dirty="0">
                          <a:effectLst/>
                        </a:rPr>
                        <a:t> </a:t>
                      </a:r>
                      <a:endParaRPr lang="fr-FR" sz="1600" dirty="0"/>
                    </a:p>
                  </a:txBody>
                  <a:tcPr/>
                </a:tc>
                <a:tc>
                  <a:txBody>
                    <a:bodyPr/>
                    <a:lstStyle/>
                    <a:p>
                      <a:r>
                        <a:rPr lang="fr-FR" sz="1600" kern="1200" dirty="0">
                          <a:solidFill>
                            <a:schemeClr val="tx1"/>
                          </a:solidFill>
                          <a:effectLst/>
                          <a:latin typeface="+mn-lt"/>
                          <a:ea typeface="+mn-ea"/>
                          <a:cs typeface="+mn-cs"/>
                        </a:rPr>
                        <a:t>reviendrai</a:t>
                      </a:r>
                    </a:p>
                    <a:p>
                      <a:r>
                        <a:rPr lang="fr-FR" sz="1600" kern="1200" dirty="0">
                          <a:solidFill>
                            <a:schemeClr val="tx1"/>
                          </a:solidFill>
                          <a:effectLst/>
                          <a:latin typeface="+mn-lt"/>
                          <a:ea typeface="+mn-ea"/>
                          <a:cs typeface="+mn-cs"/>
                        </a:rPr>
                        <a:t>épouserai</a:t>
                      </a:r>
                      <a:r>
                        <a:rPr lang="fr-FR" sz="1600" dirty="0">
                          <a:effectLst/>
                        </a:rPr>
                        <a:t> </a:t>
                      </a:r>
                      <a:endParaRPr lang="fr-FR" sz="1600" dirty="0"/>
                    </a:p>
                  </a:txBody>
                  <a:tcPr/>
                </a:tc>
                <a:extLst>
                  <a:ext uri="{0D108BD9-81ED-4DB2-BD59-A6C34878D82A}">
                    <a16:rowId xmlns:a16="http://schemas.microsoft.com/office/drawing/2014/main" val="3222149981"/>
                  </a:ext>
                </a:extLst>
              </a:tr>
            </a:tbl>
          </a:graphicData>
        </a:graphic>
      </p:graphicFrame>
      <p:sp>
        <p:nvSpPr>
          <p:cNvPr id="7" name="AutoShape 256">
            <a:extLst>
              <a:ext uri="{FF2B5EF4-FFF2-40B4-BE49-F238E27FC236}">
                <a16:creationId xmlns:a16="http://schemas.microsoft.com/office/drawing/2014/main" id="{22BA8DAB-452E-559C-DE9C-ECC0DC5ACAC3}"/>
              </a:ext>
            </a:extLst>
          </p:cNvPr>
          <p:cNvSpPr>
            <a:spLocks/>
          </p:cNvSpPr>
          <p:nvPr/>
        </p:nvSpPr>
        <p:spPr bwMode="auto">
          <a:xfrm>
            <a:off x="5993763" y="1562068"/>
            <a:ext cx="204470" cy="276860"/>
          </a:xfrm>
          <a:prstGeom prst="triangle">
            <a:avLst>
              <a:gd name="adj" fmla="val 50000"/>
            </a:avLst>
          </a:prstGeom>
          <a:solidFill>
            <a:schemeClr val="accent2">
              <a:lumMod val="100000"/>
              <a:lumOff val="0"/>
            </a:schemeClr>
          </a:solidFill>
          <a:ln w="12700">
            <a:solidFill>
              <a:schemeClr val="accent2">
                <a:lumMod val="100000"/>
                <a:lumOff val="0"/>
              </a:schemeClr>
            </a:solidFill>
            <a:miter lim="800000"/>
            <a:headEnd/>
            <a:tailEnd/>
          </a:ln>
        </p:spPr>
        <p:txBody>
          <a:bodyPr rot="0" vert="horz" wrap="square" lIns="91440" tIns="45720" rIns="91440" bIns="45720" anchor="ctr" anchorCtr="0" upright="1">
            <a:noAutofit/>
          </a:bodyPr>
          <a:lstStyle/>
          <a:p>
            <a:endParaRPr lang="fr-FR"/>
          </a:p>
        </p:txBody>
      </p:sp>
      <p:pic>
        <p:nvPicPr>
          <p:cNvPr id="8" name="Image 7">
            <a:extLst>
              <a:ext uri="{FF2B5EF4-FFF2-40B4-BE49-F238E27FC236}">
                <a16:creationId xmlns:a16="http://schemas.microsoft.com/office/drawing/2014/main" id="{2CEB20BD-D606-9A33-0E9A-40862967ACCF}"/>
              </a:ext>
            </a:extLst>
          </p:cNvPr>
          <p:cNvPicPr>
            <a:picLocks noChangeAspect="1"/>
          </p:cNvPicPr>
          <p:nvPr/>
        </p:nvPicPr>
        <p:blipFill>
          <a:blip r:embed="rId3"/>
          <a:stretch>
            <a:fillRect/>
          </a:stretch>
        </p:blipFill>
        <p:spPr>
          <a:xfrm>
            <a:off x="5617525" y="483420"/>
            <a:ext cx="752475" cy="487045"/>
          </a:xfrm>
          <a:prstGeom prst="rect">
            <a:avLst/>
          </a:prstGeom>
        </p:spPr>
      </p:pic>
    </p:spTree>
    <p:extLst>
      <p:ext uri="{BB962C8B-B14F-4D97-AF65-F5344CB8AC3E}">
        <p14:creationId xmlns:p14="http://schemas.microsoft.com/office/powerpoint/2010/main" val="1003319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9F77D6-BB90-B40A-5A74-A4C572005F3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7083D9F-B1D6-7F04-050D-E742723BFFD5}"/>
              </a:ext>
            </a:extLst>
          </p:cNvPr>
          <p:cNvSpPr>
            <a:spLocks noGrp="1"/>
          </p:cNvSpPr>
          <p:nvPr>
            <p:ph type="title"/>
          </p:nvPr>
        </p:nvSpPr>
        <p:spPr/>
        <p:txBody>
          <a:bodyPr/>
          <a:lstStyle/>
          <a:p>
            <a:r>
              <a:rPr lang="fr-FR" dirty="0"/>
              <a:t> </a:t>
            </a:r>
          </a:p>
        </p:txBody>
      </p:sp>
      <p:sp>
        <p:nvSpPr>
          <p:cNvPr id="4" name="AutoShape 257">
            <a:extLst>
              <a:ext uri="{FF2B5EF4-FFF2-40B4-BE49-F238E27FC236}">
                <a16:creationId xmlns:a16="http://schemas.microsoft.com/office/drawing/2014/main" id="{966D4CEF-6A0B-D4ED-964A-6D713F4B0D0C}"/>
              </a:ext>
            </a:extLst>
          </p:cNvPr>
          <p:cNvSpPr>
            <a:spLocks noGrp="1"/>
          </p:cNvSpPr>
          <p:nvPr>
            <p:ph idx="1"/>
          </p:nvPr>
        </p:nvSpPr>
        <p:spPr bwMode="auto">
          <a:xfrm>
            <a:off x="838198" y="1027906"/>
            <a:ext cx="10515600" cy="605341"/>
          </a:xfrm>
          <a:prstGeom prst="notchedRightArrow">
            <a:avLst>
              <a:gd name="adj1" fmla="val 50000"/>
              <a:gd name="adj2" fmla="val 49980"/>
            </a:avLst>
          </a:prstGeom>
          <a:solidFill>
            <a:schemeClr val="accent1">
              <a:lumMod val="100000"/>
              <a:lumOff val="0"/>
            </a:schemeClr>
          </a:solidFill>
          <a:ln w="12700">
            <a:solidFill>
              <a:schemeClr val="accent1">
                <a:lumMod val="50000"/>
                <a:lumOff val="0"/>
              </a:schemeClr>
            </a:solidFill>
            <a:miter lim="800000"/>
            <a:headEnd/>
            <a:tailEnd/>
          </a:ln>
        </p:spPr>
        <p:txBody>
          <a:bodyPr rot="0" vert="horz" wrap="square" lIns="91440" tIns="45720" rIns="91440" bIns="45720" anchor="ctr" anchorCtr="0" upright="1">
            <a:noAutofit/>
          </a:bodyPr>
          <a:lstStyle/>
          <a:p>
            <a:pPr marL="0" indent="0">
              <a:buNone/>
            </a:pPr>
            <a:r>
              <a:rPr lang="fr-FR" dirty="0"/>
              <a:t> </a:t>
            </a:r>
          </a:p>
        </p:txBody>
      </p:sp>
      <p:graphicFrame>
        <p:nvGraphicFramePr>
          <p:cNvPr id="6" name="Tableau 5">
            <a:extLst>
              <a:ext uri="{FF2B5EF4-FFF2-40B4-BE49-F238E27FC236}">
                <a16:creationId xmlns:a16="http://schemas.microsoft.com/office/drawing/2014/main" id="{691DB478-7E42-884C-09E2-82EA4E4ACE04}"/>
              </a:ext>
            </a:extLst>
          </p:cNvPr>
          <p:cNvGraphicFramePr>
            <a:graphicFrameLocks noGrp="1"/>
          </p:cNvGraphicFramePr>
          <p:nvPr>
            <p:extLst>
              <p:ext uri="{D42A27DB-BD31-4B8C-83A1-F6EECF244321}">
                <p14:modId xmlns:p14="http://schemas.microsoft.com/office/powerpoint/2010/main" val="2940176848"/>
              </p:ext>
            </p:extLst>
          </p:nvPr>
        </p:nvGraphicFramePr>
        <p:xfrm>
          <a:off x="838198" y="1987169"/>
          <a:ext cx="10515600" cy="4348461"/>
        </p:xfrm>
        <a:graphic>
          <a:graphicData uri="http://schemas.openxmlformats.org/drawingml/2006/table">
            <a:tbl>
              <a:tblPr firstRow="1" bandRow="1">
                <a:tableStyleId>{5940675A-B579-460E-94D1-54222C63F5DA}</a:tableStyleId>
              </a:tblPr>
              <a:tblGrid>
                <a:gridCol w="2103120">
                  <a:extLst>
                    <a:ext uri="{9D8B030D-6E8A-4147-A177-3AD203B41FA5}">
                      <a16:colId xmlns:a16="http://schemas.microsoft.com/office/drawing/2014/main" val="3332260177"/>
                    </a:ext>
                  </a:extLst>
                </a:gridCol>
                <a:gridCol w="2103120">
                  <a:extLst>
                    <a:ext uri="{9D8B030D-6E8A-4147-A177-3AD203B41FA5}">
                      <a16:colId xmlns:a16="http://schemas.microsoft.com/office/drawing/2014/main" val="1290790224"/>
                    </a:ext>
                  </a:extLst>
                </a:gridCol>
                <a:gridCol w="2103120">
                  <a:extLst>
                    <a:ext uri="{9D8B030D-6E8A-4147-A177-3AD203B41FA5}">
                      <a16:colId xmlns:a16="http://schemas.microsoft.com/office/drawing/2014/main" val="1975705835"/>
                    </a:ext>
                  </a:extLst>
                </a:gridCol>
                <a:gridCol w="2103120">
                  <a:extLst>
                    <a:ext uri="{9D8B030D-6E8A-4147-A177-3AD203B41FA5}">
                      <a16:colId xmlns:a16="http://schemas.microsoft.com/office/drawing/2014/main" val="3637598682"/>
                    </a:ext>
                  </a:extLst>
                </a:gridCol>
                <a:gridCol w="2103120">
                  <a:extLst>
                    <a:ext uri="{9D8B030D-6E8A-4147-A177-3AD203B41FA5}">
                      <a16:colId xmlns:a16="http://schemas.microsoft.com/office/drawing/2014/main" val="2782350151"/>
                    </a:ext>
                  </a:extLst>
                </a:gridCol>
              </a:tblGrid>
              <a:tr h="385730">
                <a:tc gridSpan="2">
                  <a:txBody>
                    <a:bodyPr/>
                    <a:lstStyle/>
                    <a:p>
                      <a:pPr algn="ctr"/>
                      <a:r>
                        <a:rPr lang="fr-FR" sz="2000" b="1" dirty="0"/>
                        <a:t>Passé</a:t>
                      </a:r>
                    </a:p>
                  </a:txBody>
                  <a:tcPr>
                    <a:solidFill>
                      <a:schemeClr val="accent5">
                        <a:lumMod val="20000"/>
                        <a:lumOff val="80000"/>
                      </a:schemeClr>
                    </a:solidFill>
                  </a:tcPr>
                </a:tc>
                <a:tc hMerge="1">
                  <a:txBody>
                    <a:bodyPr/>
                    <a:lstStyle/>
                    <a:p>
                      <a:endParaRPr lang="fr-FR" dirty="0"/>
                    </a:p>
                  </a:txBody>
                  <a:tcPr/>
                </a:tc>
                <a:tc rowSpan="2">
                  <a:txBody>
                    <a:bodyPr/>
                    <a:lstStyle/>
                    <a:p>
                      <a:pPr algn="ctr"/>
                      <a:endParaRPr lang="fr-FR" dirty="0"/>
                    </a:p>
                    <a:p>
                      <a:pPr algn="ctr"/>
                      <a:r>
                        <a:rPr lang="fr-FR" dirty="0"/>
                        <a:t>EN MÊME TEMPS</a:t>
                      </a:r>
                    </a:p>
                  </a:txBody>
                  <a:tcPr>
                    <a:solidFill>
                      <a:schemeClr val="accent5">
                        <a:lumMod val="20000"/>
                        <a:lumOff val="80000"/>
                      </a:schemeClr>
                    </a:solidFill>
                  </a:tcPr>
                </a:tc>
                <a:tc gridSpan="2">
                  <a:txBody>
                    <a:bodyPr/>
                    <a:lstStyle/>
                    <a:p>
                      <a:pPr algn="ctr"/>
                      <a:r>
                        <a:rPr lang="fr-FR" sz="2000" b="1" dirty="0"/>
                        <a:t>Avenir</a:t>
                      </a:r>
                    </a:p>
                  </a:txBody>
                  <a:tcPr>
                    <a:solidFill>
                      <a:schemeClr val="accent5">
                        <a:lumMod val="20000"/>
                        <a:lumOff val="80000"/>
                      </a:schemeClr>
                    </a:solidFill>
                  </a:tcPr>
                </a:tc>
                <a:tc hMerge="1">
                  <a:txBody>
                    <a:bodyPr/>
                    <a:lstStyle/>
                    <a:p>
                      <a:endParaRPr lang="fr-FR" dirty="0"/>
                    </a:p>
                  </a:txBody>
                  <a:tcPr/>
                </a:tc>
                <a:extLst>
                  <a:ext uri="{0D108BD9-81ED-4DB2-BD59-A6C34878D82A}">
                    <a16:rowId xmlns:a16="http://schemas.microsoft.com/office/drawing/2014/main" val="1067770876"/>
                  </a:ext>
                </a:extLst>
              </a:tr>
              <a:tr h="385730">
                <a:tc>
                  <a:txBody>
                    <a:bodyPr/>
                    <a:lstStyle/>
                    <a:p>
                      <a:pPr algn="ctr"/>
                      <a:r>
                        <a:rPr lang="fr-FR" dirty="0"/>
                        <a:t>ENCORE AVANT</a:t>
                      </a:r>
                    </a:p>
                  </a:txBody>
                  <a:tcPr>
                    <a:solidFill>
                      <a:schemeClr val="accent5">
                        <a:lumMod val="20000"/>
                        <a:lumOff val="80000"/>
                      </a:schemeClr>
                    </a:solidFill>
                  </a:tcPr>
                </a:tc>
                <a:tc>
                  <a:txBody>
                    <a:bodyPr/>
                    <a:lstStyle/>
                    <a:p>
                      <a:pPr algn="ctr"/>
                      <a:r>
                        <a:rPr lang="fr-FR" dirty="0"/>
                        <a:t>AVANT</a:t>
                      </a:r>
                    </a:p>
                  </a:txBody>
                  <a:tcPr>
                    <a:solidFill>
                      <a:schemeClr val="accent5">
                        <a:lumMod val="20000"/>
                        <a:lumOff val="80000"/>
                      </a:schemeClr>
                    </a:solidFill>
                  </a:tcPr>
                </a:tc>
                <a:tc vMerge="1">
                  <a:txBody>
                    <a:bodyPr/>
                    <a:lstStyle/>
                    <a:p>
                      <a:endParaRPr dirty="0"/>
                    </a:p>
                  </a:txBody>
                  <a:tcPr>
                    <a:lnT w="12700" cap="flat" cmpd="sng" algn="ctr">
                      <a:noFill/>
                      <a:prstDash val="solid"/>
                      <a:round/>
                      <a:headEnd type="none" w="med" len="med"/>
                      <a:tailEnd type="none" w="med" len="med"/>
                    </a:lnT>
                  </a:tcPr>
                </a:tc>
                <a:tc>
                  <a:txBody>
                    <a:bodyPr/>
                    <a:lstStyle/>
                    <a:p>
                      <a:pPr algn="ctr"/>
                      <a:r>
                        <a:rPr lang="fr-FR" dirty="0"/>
                        <a:t>AVANT</a:t>
                      </a:r>
                    </a:p>
                  </a:txBody>
                  <a:tcPr>
                    <a:solidFill>
                      <a:schemeClr val="accent5">
                        <a:lumMod val="20000"/>
                        <a:lumOff val="80000"/>
                      </a:schemeClr>
                    </a:solidFill>
                  </a:tcPr>
                </a:tc>
                <a:tc>
                  <a:txBody>
                    <a:bodyPr/>
                    <a:lstStyle/>
                    <a:p>
                      <a:pPr algn="ctr"/>
                      <a:r>
                        <a:rPr lang="fr-FR" dirty="0"/>
                        <a:t>APRÈS</a:t>
                      </a:r>
                    </a:p>
                  </a:txBody>
                  <a:tcPr>
                    <a:solidFill>
                      <a:schemeClr val="accent5">
                        <a:lumMod val="20000"/>
                        <a:lumOff val="80000"/>
                      </a:schemeClr>
                    </a:solidFill>
                  </a:tcPr>
                </a:tc>
                <a:extLst>
                  <a:ext uri="{0D108BD9-81ED-4DB2-BD59-A6C34878D82A}">
                    <a16:rowId xmlns:a16="http://schemas.microsoft.com/office/drawing/2014/main" val="3553502235"/>
                  </a:ext>
                </a:extLst>
              </a:tr>
              <a:tr h="669152">
                <a:tc>
                  <a:txBody>
                    <a:bodyPr/>
                    <a:lstStyle/>
                    <a:p>
                      <a:pPr algn="ctr"/>
                      <a:r>
                        <a:rPr lang="fr-FR" b="1" dirty="0"/>
                        <a:t>Plus-que-parfait</a:t>
                      </a:r>
                    </a:p>
                  </a:txBody>
                  <a:tcPr>
                    <a:solidFill>
                      <a:schemeClr val="accent5">
                        <a:lumMod val="20000"/>
                        <a:lumOff val="80000"/>
                      </a:schemeClr>
                    </a:solidFill>
                  </a:tcPr>
                </a:tc>
                <a:tc>
                  <a:txBody>
                    <a:bodyPr/>
                    <a:lstStyle/>
                    <a:p>
                      <a:pPr algn="ctr"/>
                      <a:r>
                        <a:rPr lang="fr-FR" b="1" dirty="0"/>
                        <a:t>Imparfait</a:t>
                      </a:r>
                    </a:p>
                    <a:p>
                      <a:pPr algn="ctr"/>
                      <a:r>
                        <a:rPr lang="fr-FR" b="1" dirty="0"/>
                        <a:t>Passé composé</a:t>
                      </a:r>
                    </a:p>
                  </a:txBody>
                  <a:tcPr>
                    <a:solidFill>
                      <a:schemeClr val="accent5">
                        <a:lumMod val="20000"/>
                        <a:lumOff val="80000"/>
                      </a:schemeClr>
                    </a:solidFill>
                  </a:tcPr>
                </a:tc>
                <a:tc>
                  <a:txBody>
                    <a:bodyPr/>
                    <a:lstStyle/>
                    <a:p>
                      <a:pPr algn="ctr"/>
                      <a:r>
                        <a:rPr lang="fr-FR" b="1" dirty="0"/>
                        <a:t>Présent</a:t>
                      </a:r>
                    </a:p>
                  </a:txBody>
                  <a:tcPr>
                    <a:solidFill>
                      <a:schemeClr val="accent5">
                        <a:lumMod val="20000"/>
                        <a:lumOff val="80000"/>
                      </a:schemeClr>
                    </a:solidFill>
                  </a:tcPr>
                </a:tc>
                <a:tc>
                  <a:txBody>
                    <a:bodyPr/>
                    <a:lstStyle/>
                    <a:p>
                      <a:pPr algn="ctr"/>
                      <a:r>
                        <a:rPr lang="fr-FR" b="1" dirty="0"/>
                        <a:t>Futur antérieur</a:t>
                      </a:r>
                    </a:p>
                  </a:txBody>
                  <a:tcPr>
                    <a:solidFill>
                      <a:schemeClr val="accent5">
                        <a:lumMod val="20000"/>
                        <a:lumOff val="80000"/>
                      </a:schemeClr>
                    </a:solidFill>
                  </a:tcPr>
                </a:tc>
                <a:tc>
                  <a:txBody>
                    <a:bodyPr/>
                    <a:lstStyle/>
                    <a:p>
                      <a:pPr algn="ctr"/>
                      <a:r>
                        <a:rPr lang="fr-FR" b="1" dirty="0"/>
                        <a:t>Futur</a:t>
                      </a:r>
                    </a:p>
                  </a:txBody>
                  <a:tcPr>
                    <a:solidFill>
                      <a:schemeClr val="accent5">
                        <a:lumMod val="20000"/>
                        <a:lumOff val="80000"/>
                      </a:schemeClr>
                    </a:solidFill>
                  </a:tcPr>
                </a:tc>
                <a:extLst>
                  <a:ext uri="{0D108BD9-81ED-4DB2-BD59-A6C34878D82A}">
                    <a16:rowId xmlns:a16="http://schemas.microsoft.com/office/drawing/2014/main" val="894107787"/>
                  </a:ext>
                </a:extLst>
              </a:tr>
              <a:tr h="1879999">
                <a:tc>
                  <a:txBody>
                    <a:bodyPr/>
                    <a:lstStyle/>
                    <a:p>
                      <a:endParaRPr lang="fr-FR" sz="1600"/>
                    </a:p>
                  </a:txBody>
                  <a:tcPr/>
                </a:tc>
                <a:tc>
                  <a:txBody>
                    <a:bodyPr/>
                    <a:lstStyle/>
                    <a:p>
                      <a:r>
                        <a:rPr lang="fr-FR" sz="1600" kern="1200" dirty="0">
                          <a:solidFill>
                            <a:schemeClr val="tx1"/>
                          </a:solidFill>
                          <a:effectLst/>
                          <a:latin typeface="+mn-lt"/>
                          <a:ea typeface="+mn-ea"/>
                          <a:cs typeface="+mn-cs"/>
                        </a:rPr>
                        <a:t>était </a:t>
                      </a:r>
                    </a:p>
                    <a:p>
                      <a:r>
                        <a:rPr lang="fr-FR" sz="1600" kern="1200" dirty="0">
                          <a:solidFill>
                            <a:schemeClr val="tx1"/>
                          </a:solidFill>
                          <a:effectLst/>
                          <a:latin typeface="+mn-lt"/>
                          <a:ea typeface="+mn-ea"/>
                          <a:cs typeface="+mn-cs"/>
                        </a:rPr>
                        <a:t>ont pris</a:t>
                      </a:r>
                      <a:r>
                        <a:rPr lang="fr-FR" sz="1600" dirty="0">
                          <a:effectLst/>
                        </a:rPr>
                        <a:t> </a:t>
                      </a:r>
                      <a:endParaRPr lang="fr-FR" sz="1600" dirty="0"/>
                    </a:p>
                  </a:txBody>
                  <a:tcPr/>
                </a:tc>
                <a:tc>
                  <a:txBody>
                    <a:bodyPr/>
                    <a:lstStyle/>
                    <a:p>
                      <a:r>
                        <a:rPr lang="fr-FR" sz="1600" kern="1200" dirty="0">
                          <a:solidFill>
                            <a:schemeClr val="tx1"/>
                          </a:solidFill>
                          <a:effectLst/>
                          <a:latin typeface="+mn-lt"/>
                          <a:ea typeface="+mn-ea"/>
                          <a:cs typeface="+mn-cs"/>
                        </a:rPr>
                        <a:t>est</a:t>
                      </a:r>
                    </a:p>
                    <a:p>
                      <a:r>
                        <a:rPr lang="fr-FR" sz="1600" kern="1200" dirty="0">
                          <a:solidFill>
                            <a:schemeClr val="tx1"/>
                          </a:solidFill>
                          <a:effectLst/>
                          <a:latin typeface="+mn-lt"/>
                          <a:ea typeface="+mn-ea"/>
                          <a:cs typeface="+mn-cs"/>
                        </a:rPr>
                        <a:t>m’appelle</a:t>
                      </a:r>
                    </a:p>
                    <a:p>
                      <a:r>
                        <a:rPr lang="fr-FR" sz="1600" kern="1200" dirty="0">
                          <a:solidFill>
                            <a:schemeClr val="tx1"/>
                          </a:solidFill>
                          <a:effectLst/>
                          <a:latin typeface="+mn-lt"/>
                          <a:ea typeface="+mn-ea"/>
                          <a:cs typeface="+mn-cs"/>
                        </a:rPr>
                        <a:t>m’entraine</a:t>
                      </a:r>
                    </a:p>
                    <a:p>
                      <a:r>
                        <a:rPr lang="fr-FR" sz="1600" kern="1200" dirty="0">
                          <a:solidFill>
                            <a:schemeClr val="tx1"/>
                          </a:solidFill>
                          <a:effectLst/>
                          <a:latin typeface="+mn-lt"/>
                          <a:ea typeface="+mn-ea"/>
                          <a:cs typeface="+mn-cs"/>
                        </a:rPr>
                        <a:t>se bat</a:t>
                      </a:r>
                    </a:p>
                    <a:p>
                      <a:r>
                        <a:rPr lang="fr-FR" sz="1600" kern="1200" dirty="0">
                          <a:solidFill>
                            <a:schemeClr val="tx1"/>
                          </a:solidFill>
                          <a:effectLst/>
                          <a:latin typeface="+mn-lt"/>
                          <a:ea typeface="+mn-ea"/>
                          <a:cs typeface="+mn-cs"/>
                        </a:rPr>
                        <a:t>disons</a:t>
                      </a:r>
                    </a:p>
                    <a:p>
                      <a:r>
                        <a:rPr lang="fr-FR" sz="1600" kern="1200" dirty="0">
                          <a:solidFill>
                            <a:schemeClr val="tx1"/>
                          </a:solidFill>
                          <a:effectLst/>
                          <a:latin typeface="+mn-lt"/>
                          <a:ea typeface="+mn-ea"/>
                          <a:cs typeface="+mn-cs"/>
                        </a:rPr>
                        <a:t>crachons</a:t>
                      </a:r>
                    </a:p>
                    <a:p>
                      <a:r>
                        <a:rPr lang="fr-FR" sz="1600" kern="1200" dirty="0">
                          <a:solidFill>
                            <a:schemeClr val="tx1"/>
                          </a:solidFill>
                          <a:effectLst/>
                          <a:latin typeface="+mn-lt"/>
                          <a:ea typeface="+mn-ea"/>
                          <a:cs typeface="+mn-cs"/>
                        </a:rPr>
                        <a:t>suis</a:t>
                      </a:r>
                      <a:r>
                        <a:rPr lang="fr-FR" sz="1600" dirty="0">
                          <a:effectLst/>
                        </a:rPr>
                        <a:t> </a:t>
                      </a:r>
                      <a:endParaRPr lang="fr-FR" sz="1600" dirty="0"/>
                    </a:p>
                  </a:txBody>
                  <a:tcPr/>
                </a:tc>
                <a:tc>
                  <a:txBody>
                    <a:bodyPr/>
                    <a:lstStyle/>
                    <a:p>
                      <a:endParaRPr lang="fr-FR" sz="1600" dirty="0"/>
                    </a:p>
                  </a:txBody>
                  <a:tcPr/>
                </a:tc>
                <a:tc>
                  <a:txBody>
                    <a:bodyPr/>
                    <a:lstStyle/>
                    <a:p>
                      <a:r>
                        <a:rPr lang="fr-FR" sz="1600" kern="1200" dirty="0">
                          <a:solidFill>
                            <a:schemeClr val="tx1"/>
                          </a:solidFill>
                          <a:effectLst/>
                          <a:latin typeface="+mn-lt"/>
                          <a:ea typeface="+mn-ea"/>
                          <a:cs typeface="+mn-cs"/>
                        </a:rPr>
                        <a:t>aurai</a:t>
                      </a:r>
                    </a:p>
                    <a:p>
                      <a:r>
                        <a:rPr lang="fr-FR" sz="1600" kern="1200" dirty="0">
                          <a:solidFill>
                            <a:schemeClr val="tx1"/>
                          </a:solidFill>
                          <a:effectLst/>
                          <a:latin typeface="+mn-lt"/>
                          <a:ea typeface="+mn-ea"/>
                          <a:cs typeface="+mn-cs"/>
                        </a:rPr>
                        <a:t>deviendrai </a:t>
                      </a:r>
                    </a:p>
                    <a:p>
                      <a:r>
                        <a:rPr lang="fr-FR" sz="1600" kern="1200" dirty="0">
                          <a:solidFill>
                            <a:schemeClr val="tx1"/>
                          </a:solidFill>
                          <a:effectLst/>
                          <a:latin typeface="+mn-lt"/>
                          <a:ea typeface="+mn-ea"/>
                          <a:cs typeface="+mn-cs"/>
                        </a:rPr>
                        <a:t>partirai</a:t>
                      </a:r>
                      <a:r>
                        <a:rPr lang="fr-FR" sz="1600" dirty="0">
                          <a:effectLst/>
                        </a:rPr>
                        <a:t> </a:t>
                      </a:r>
                      <a:endParaRPr lang="fr-FR" sz="1600" dirty="0"/>
                    </a:p>
                  </a:txBody>
                  <a:tcPr/>
                </a:tc>
                <a:extLst>
                  <a:ext uri="{0D108BD9-81ED-4DB2-BD59-A6C34878D82A}">
                    <a16:rowId xmlns:a16="http://schemas.microsoft.com/office/drawing/2014/main" val="789201929"/>
                  </a:ext>
                </a:extLst>
              </a:tr>
              <a:tr h="1017340">
                <a:tc>
                  <a:txBody>
                    <a:bodyPr/>
                    <a:lstStyle/>
                    <a:p>
                      <a:r>
                        <a:rPr lang="fr-FR" sz="1600" dirty="0"/>
                        <a:t>avaient attirée</a:t>
                      </a:r>
                    </a:p>
                    <a:p>
                      <a:r>
                        <a:rPr lang="fr-FR" sz="1600" dirty="0"/>
                        <a:t>s’était approchée</a:t>
                      </a:r>
                    </a:p>
                  </a:txBody>
                  <a:tcPr/>
                </a:tc>
                <a:tc>
                  <a:txBody>
                    <a:bodyPr/>
                    <a:lstStyle/>
                    <a:p>
                      <a:r>
                        <a:rPr lang="fr-FR" sz="1600" kern="1200" dirty="0">
                          <a:solidFill>
                            <a:schemeClr val="tx1"/>
                          </a:solidFill>
                          <a:effectLst/>
                          <a:latin typeface="+mn-lt"/>
                          <a:ea typeface="+mn-ea"/>
                          <a:cs typeface="+mn-cs"/>
                        </a:rPr>
                        <a:t>a trouvée</a:t>
                      </a:r>
                    </a:p>
                    <a:p>
                      <a:r>
                        <a:rPr lang="fr-FR" sz="1600" kern="1200" dirty="0">
                          <a:solidFill>
                            <a:schemeClr val="tx1"/>
                          </a:solidFill>
                          <a:effectLst/>
                          <a:latin typeface="+mn-lt"/>
                          <a:ea typeface="+mn-ea"/>
                          <a:cs typeface="+mn-cs"/>
                        </a:rPr>
                        <a:t>a vu</a:t>
                      </a:r>
                    </a:p>
                    <a:p>
                      <a:r>
                        <a:rPr lang="fr-FR" sz="1600" kern="1200" dirty="0">
                          <a:solidFill>
                            <a:schemeClr val="tx1"/>
                          </a:solidFill>
                          <a:effectLst/>
                          <a:latin typeface="+mn-lt"/>
                          <a:ea typeface="+mn-ea"/>
                          <a:cs typeface="+mn-cs"/>
                        </a:rPr>
                        <a:t>pleurait</a:t>
                      </a:r>
                    </a:p>
                  </a:txBody>
                  <a:tcPr/>
                </a:tc>
                <a:tc>
                  <a:txBody>
                    <a:bodyPr/>
                    <a:lstStyle/>
                    <a:p>
                      <a:r>
                        <a:rPr lang="fr-FR" sz="1600" kern="1200" dirty="0">
                          <a:solidFill>
                            <a:schemeClr val="tx1"/>
                          </a:solidFill>
                          <a:effectLst/>
                          <a:latin typeface="+mn-lt"/>
                          <a:ea typeface="+mn-ea"/>
                          <a:cs typeface="+mn-cs"/>
                        </a:rPr>
                        <a:t>est</a:t>
                      </a:r>
                    </a:p>
                    <a:p>
                      <a:r>
                        <a:rPr lang="fr-FR" sz="1600" kern="1200" dirty="0">
                          <a:solidFill>
                            <a:schemeClr val="tx1"/>
                          </a:solidFill>
                          <a:effectLst/>
                          <a:latin typeface="+mn-lt"/>
                          <a:ea typeface="+mn-ea"/>
                          <a:cs typeface="+mn-cs"/>
                        </a:rPr>
                        <a:t>élève</a:t>
                      </a:r>
                    </a:p>
                    <a:p>
                      <a:r>
                        <a:rPr lang="fr-FR" sz="1600" kern="1200" dirty="0">
                          <a:solidFill>
                            <a:schemeClr val="tx1"/>
                          </a:solidFill>
                          <a:effectLst/>
                          <a:latin typeface="+mn-lt"/>
                          <a:ea typeface="+mn-ea"/>
                          <a:cs typeface="+mn-cs"/>
                        </a:rPr>
                        <a:t>aime</a:t>
                      </a:r>
                      <a:r>
                        <a:rPr lang="fr-FR" sz="1600" dirty="0">
                          <a:effectLst/>
                        </a:rPr>
                        <a:t> </a:t>
                      </a:r>
                      <a:endParaRPr lang="fr-FR" sz="1600" dirty="0"/>
                    </a:p>
                  </a:txBody>
                  <a:tcPr/>
                </a:tc>
                <a:tc>
                  <a:txBody>
                    <a:bodyPr/>
                    <a:lstStyle/>
                    <a:p>
                      <a:r>
                        <a:rPr lang="fr-FR" sz="1600" kern="1200" dirty="0">
                          <a:solidFill>
                            <a:schemeClr val="tx1"/>
                          </a:solidFill>
                          <a:effectLst/>
                          <a:latin typeface="+mn-lt"/>
                          <a:ea typeface="+mn-ea"/>
                          <a:cs typeface="+mn-cs"/>
                        </a:rPr>
                        <a:t>serai battu</a:t>
                      </a:r>
                      <a:r>
                        <a:rPr lang="fr-FR" sz="1600" dirty="0">
                          <a:effectLst/>
                        </a:rPr>
                        <a:t> </a:t>
                      </a:r>
                      <a:endParaRPr lang="fr-FR" sz="1600" dirty="0"/>
                    </a:p>
                  </a:txBody>
                  <a:tcPr/>
                </a:tc>
                <a:tc>
                  <a:txBody>
                    <a:bodyPr/>
                    <a:lstStyle/>
                    <a:p>
                      <a:r>
                        <a:rPr lang="fr-FR" sz="1600" kern="1200" dirty="0">
                          <a:solidFill>
                            <a:schemeClr val="tx1"/>
                          </a:solidFill>
                          <a:effectLst/>
                          <a:latin typeface="+mn-lt"/>
                          <a:ea typeface="+mn-ea"/>
                          <a:cs typeface="+mn-cs"/>
                        </a:rPr>
                        <a:t>reviendrai</a:t>
                      </a:r>
                    </a:p>
                    <a:p>
                      <a:r>
                        <a:rPr lang="fr-FR" sz="1600" kern="1200" dirty="0">
                          <a:solidFill>
                            <a:schemeClr val="tx1"/>
                          </a:solidFill>
                          <a:effectLst/>
                          <a:latin typeface="+mn-lt"/>
                          <a:ea typeface="+mn-ea"/>
                          <a:cs typeface="+mn-cs"/>
                        </a:rPr>
                        <a:t>épouserai</a:t>
                      </a:r>
                      <a:r>
                        <a:rPr lang="fr-FR" sz="1600" dirty="0">
                          <a:effectLst/>
                        </a:rPr>
                        <a:t> </a:t>
                      </a:r>
                      <a:endParaRPr lang="fr-FR" sz="1600" dirty="0"/>
                    </a:p>
                  </a:txBody>
                  <a:tcPr/>
                </a:tc>
                <a:extLst>
                  <a:ext uri="{0D108BD9-81ED-4DB2-BD59-A6C34878D82A}">
                    <a16:rowId xmlns:a16="http://schemas.microsoft.com/office/drawing/2014/main" val="3222149981"/>
                  </a:ext>
                </a:extLst>
              </a:tr>
            </a:tbl>
          </a:graphicData>
        </a:graphic>
      </p:graphicFrame>
      <p:sp>
        <p:nvSpPr>
          <p:cNvPr id="7" name="AutoShape 256">
            <a:extLst>
              <a:ext uri="{FF2B5EF4-FFF2-40B4-BE49-F238E27FC236}">
                <a16:creationId xmlns:a16="http://schemas.microsoft.com/office/drawing/2014/main" id="{C51EFE47-A36D-F85D-9D5D-95421F71E356}"/>
              </a:ext>
            </a:extLst>
          </p:cNvPr>
          <p:cNvSpPr>
            <a:spLocks/>
          </p:cNvSpPr>
          <p:nvPr/>
        </p:nvSpPr>
        <p:spPr bwMode="auto">
          <a:xfrm>
            <a:off x="5993763" y="1562068"/>
            <a:ext cx="204470" cy="276860"/>
          </a:xfrm>
          <a:prstGeom prst="triangle">
            <a:avLst>
              <a:gd name="adj" fmla="val 50000"/>
            </a:avLst>
          </a:prstGeom>
          <a:solidFill>
            <a:schemeClr val="accent2">
              <a:lumMod val="100000"/>
              <a:lumOff val="0"/>
            </a:schemeClr>
          </a:solidFill>
          <a:ln w="12700">
            <a:solidFill>
              <a:schemeClr val="accent2">
                <a:lumMod val="100000"/>
                <a:lumOff val="0"/>
              </a:schemeClr>
            </a:solidFill>
            <a:miter lim="800000"/>
            <a:headEnd/>
            <a:tailEnd/>
          </a:ln>
        </p:spPr>
        <p:txBody>
          <a:bodyPr rot="0" vert="horz" wrap="square" lIns="91440" tIns="45720" rIns="91440" bIns="45720" anchor="ctr" anchorCtr="0" upright="1">
            <a:noAutofit/>
          </a:bodyPr>
          <a:lstStyle/>
          <a:p>
            <a:endParaRPr lang="fr-FR"/>
          </a:p>
        </p:txBody>
      </p:sp>
      <p:pic>
        <p:nvPicPr>
          <p:cNvPr id="8" name="Image 7">
            <a:extLst>
              <a:ext uri="{FF2B5EF4-FFF2-40B4-BE49-F238E27FC236}">
                <a16:creationId xmlns:a16="http://schemas.microsoft.com/office/drawing/2014/main" id="{14A84DCD-5715-1652-7B50-FFA8EBDAB629}"/>
              </a:ext>
            </a:extLst>
          </p:cNvPr>
          <p:cNvPicPr>
            <a:picLocks noChangeAspect="1"/>
          </p:cNvPicPr>
          <p:nvPr/>
        </p:nvPicPr>
        <p:blipFill>
          <a:blip r:embed="rId3"/>
          <a:stretch>
            <a:fillRect/>
          </a:stretch>
        </p:blipFill>
        <p:spPr>
          <a:xfrm>
            <a:off x="5617525" y="483420"/>
            <a:ext cx="752475" cy="487045"/>
          </a:xfrm>
          <a:prstGeom prst="rect">
            <a:avLst/>
          </a:prstGeom>
        </p:spPr>
      </p:pic>
    </p:spTree>
    <p:extLst>
      <p:ext uri="{BB962C8B-B14F-4D97-AF65-F5344CB8AC3E}">
        <p14:creationId xmlns:p14="http://schemas.microsoft.com/office/powerpoint/2010/main" val="36706132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5BF4262-3266-3D23-F84D-E6F7A14C8D10}"/>
              </a:ext>
            </a:extLst>
          </p:cNvPr>
          <p:cNvSpPr>
            <a:spLocks noGrp="1"/>
          </p:cNvSpPr>
          <p:nvPr>
            <p:ph type="title"/>
          </p:nvPr>
        </p:nvSpPr>
        <p:spPr/>
        <p:txBody>
          <a:bodyPr/>
          <a:lstStyle/>
          <a:p>
            <a:endParaRPr lang="fr-FR"/>
          </a:p>
        </p:txBody>
      </p:sp>
      <p:pic>
        <p:nvPicPr>
          <p:cNvPr id="4" name="Espace réservé du contenu 3" descr="Une image contenant croquis, dessin, illustration, Dessin d’enfant&#10;&#10;Description générée automatiquement">
            <a:extLst>
              <a:ext uri="{FF2B5EF4-FFF2-40B4-BE49-F238E27FC236}">
                <a16:creationId xmlns:a16="http://schemas.microsoft.com/office/drawing/2014/main" id="{546732FD-F840-D1DD-1468-B62F79F3CCF8}"/>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835060" y="1795261"/>
            <a:ext cx="2521879" cy="3267478"/>
          </a:xfrm>
          <a:prstGeom prst="rect">
            <a:avLst/>
          </a:prstGeom>
        </p:spPr>
      </p:pic>
    </p:spTree>
    <p:extLst>
      <p:ext uri="{BB962C8B-B14F-4D97-AF65-F5344CB8AC3E}">
        <p14:creationId xmlns:p14="http://schemas.microsoft.com/office/powerpoint/2010/main" val="24486318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6B500A-6CA3-3366-D3F4-96BB69269CF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A2B2502-FC99-795C-CF9F-3643AAFD83F4}"/>
              </a:ext>
            </a:extLst>
          </p:cNvPr>
          <p:cNvSpPr>
            <a:spLocks noGrp="1"/>
          </p:cNvSpPr>
          <p:nvPr>
            <p:ph type="title"/>
          </p:nvPr>
        </p:nvSpPr>
        <p:spPr/>
        <p:txBody>
          <a:bodyPr/>
          <a:lstStyle/>
          <a:p>
            <a:r>
              <a:rPr lang="fr-FR" dirty="0"/>
              <a:t> </a:t>
            </a:r>
          </a:p>
        </p:txBody>
      </p:sp>
      <p:sp>
        <p:nvSpPr>
          <p:cNvPr id="4" name="AutoShape 257">
            <a:extLst>
              <a:ext uri="{FF2B5EF4-FFF2-40B4-BE49-F238E27FC236}">
                <a16:creationId xmlns:a16="http://schemas.microsoft.com/office/drawing/2014/main" id="{D936D2E8-4852-DE2B-B9DC-DAA444BB7C78}"/>
              </a:ext>
            </a:extLst>
          </p:cNvPr>
          <p:cNvSpPr>
            <a:spLocks noGrp="1"/>
          </p:cNvSpPr>
          <p:nvPr>
            <p:ph idx="1"/>
          </p:nvPr>
        </p:nvSpPr>
        <p:spPr bwMode="auto">
          <a:xfrm>
            <a:off x="838198" y="1555670"/>
            <a:ext cx="10515600" cy="605341"/>
          </a:xfrm>
          <a:prstGeom prst="notchedRightArrow">
            <a:avLst>
              <a:gd name="adj1" fmla="val 50000"/>
              <a:gd name="adj2" fmla="val 49980"/>
            </a:avLst>
          </a:prstGeom>
          <a:solidFill>
            <a:schemeClr val="accent1">
              <a:lumMod val="100000"/>
              <a:lumOff val="0"/>
            </a:schemeClr>
          </a:solidFill>
          <a:ln w="12700">
            <a:solidFill>
              <a:schemeClr val="accent1">
                <a:lumMod val="50000"/>
                <a:lumOff val="0"/>
              </a:schemeClr>
            </a:solidFill>
            <a:miter lim="800000"/>
            <a:headEnd/>
            <a:tailEnd/>
          </a:ln>
        </p:spPr>
        <p:txBody>
          <a:bodyPr rot="0" vert="horz" wrap="square" lIns="91440" tIns="45720" rIns="91440" bIns="45720" anchor="ctr" anchorCtr="0" upright="1">
            <a:noAutofit/>
          </a:bodyPr>
          <a:lstStyle/>
          <a:p>
            <a:pPr marL="0" indent="0">
              <a:buNone/>
            </a:pPr>
            <a:r>
              <a:rPr lang="fr-FR" dirty="0"/>
              <a:t> </a:t>
            </a:r>
          </a:p>
        </p:txBody>
      </p:sp>
      <p:graphicFrame>
        <p:nvGraphicFramePr>
          <p:cNvPr id="6" name="Tableau 5">
            <a:extLst>
              <a:ext uri="{FF2B5EF4-FFF2-40B4-BE49-F238E27FC236}">
                <a16:creationId xmlns:a16="http://schemas.microsoft.com/office/drawing/2014/main" id="{A9856D06-20BE-0353-ECEE-CC32A580F1C4}"/>
              </a:ext>
            </a:extLst>
          </p:cNvPr>
          <p:cNvGraphicFramePr>
            <a:graphicFrameLocks noGrp="1"/>
          </p:cNvGraphicFramePr>
          <p:nvPr>
            <p:extLst>
              <p:ext uri="{D42A27DB-BD31-4B8C-83A1-F6EECF244321}">
                <p14:modId xmlns:p14="http://schemas.microsoft.com/office/powerpoint/2010/main" val="422960126"/>
              </p:ext>
            </p:extLst>
          </p:nvPr>
        </p:nvGraphicFramePr>
        <p:xfrm>
          <a:off x="838198" y="2916038"/>
          <a:ext cx="10515600" cy="2940809"/>
        </p:xfrm>
        <a:graphic>
          <a:graphicData uri="http://schemas.openxmlformats.org/drawingml/2006/table">
            <a:tbl>
              <a:tblPr firstRow="1" bandRow="1">
                <a:tableStyleId>{5940675A-B579-460E-94D1-54222C63F5DA}</a:tableStyleId>
              </a:tblPr>
              <a:tblGrid>
                <a:gridCol w="2103120">
                  <a:extLst>
                    <a:ext uri="{9D8B030D-6E8A-4147-A177-3AD203B41FA5}">
                      <a16:colId xmlns:a16="http://schemas.microsoft.com/office/drawing/2014/main" val="3332260177"/>
                    </a:ext>
                  </a:extLst>
                </a:gridCol>
                <a:gridCol w="2103120">
                  <a:extLst>
                    <a:ext uri="{9D8B030D-6E8A-4147-A177-3AD203B41FA5}">
                      <a16:colId xmlns:a16="http://schemas.microsoft.com/office/drawing/2014/main" val="1290790224"/>
                    </a:ext>
                  </a:extLst>
                </a:gridCol>
                <a:gridCol w="2103120">
                  <a:extLst>
                    <a:ext uri="{9D8B030D-6E8A-4147-A177-3AD203B41FA5}">
                      <a16:colId xmlns:a16="http://schemas.microsoft.com/office/drawing/2014/main" val="1975705835"/>
                    </a:ext>
                  </a:extLst>
                </a:gridCol>
                <a:gridCol w="2103120">
                  <a:extLst>
                    <a:ext uri="{9D8B030D-6E8A-4147-A177-3AD203B41FA5}">
                      <a16:colId xmlns:a16="http://schemas.microsoft.com/office/drawing/2014/main" val="3637598682"/>
                    </a:ext>
                  </a:extLst>
                </a:gridCol>
                <a:gridCol w="2103120">
                  <a:extLst>
                    <a:ext uri="{9D8B030D-6E8A-4147-A177-3AD203B41FA5}">
                      <a16:colId xmlns:a16="http://schemas.microsoft.com/office/drawing/2014/main" val="2782350151"/>
                    </a:ext>
                  </a:extLst>
                </a:gridCol>
              </a:tblGrid>
              <a:tr h="385730">
                <a:tc gridSpan="2">
                  <a:txBody>
                    <a:bodyPr/>
                    <a:lstStyle/>
                    <a:p>
                      <a:pPr algn="ctr"/>
                      <a:r>
                        <a:rPr lang="fr-FR" sz="2000" b="1" dirty="0"/>
                        <a:t>Passé</a:t>
                      </a:r>
                    </a:p>
                  </a:txBody>
                  <a:tcPr>
                    <a:solidFill>
                      <a:schemeClr val="accent5">
                        <a:lumMod val="20000"/>
                        <a:lumOff val="80000"/>
                      </a:schemeClr>
                    </a:solidFill>
                  </a:tcPr>
                </a:tc>
                <a:tc hMerge="1">
                  <a:txBody>
                    <a:bodyPr/>
                    <a:lstStyle/>
                    <a:p>
                      <a:endParaRPr lang="fr-FR" dirty="0"/>
                    </a:p>
                  </a:txBody>
                  <a:tcPr/>
                </a:tc>
                <a:tc rowSpan="2">
                  <a:txBody>
                    <a:bodyPr/>
                    <a:lstStyle/>
                    <a:p>
                      <a:pPr algn="ctr"/>
                      <a:endParaRPr lang="fr-FR" dirty="0"/>
                    </a:p>
                    <a:p>
                      <a:pPr algn="ctr"/>
                      <a:r>
                        <a:rPr lang="fr-FR" dirty="0"/>
                        <a:t>EN MÊME TEMPS</a:t>
                      </a:r>
                    </a:p>
                  </a:txBody>
                  <a:tcPr>
                    <a:solidFill>
                      <a:schemeClr val="accent5">
                        <a:lumMod val="20000"/>
                        <a:lumOff val="80000"/>
                      </a:schemeClr>
                    </a:solidFill>
                  </a:tcPr>
                </a:tc>
                <a:tc gridSpan="2">
                  <a:txBody>
                    <a:bodyPr/>
                    <a:lstStyle/>
                    <a:p>
                      <a:pPr algn="ctr"/>
                      <a:r>
                        <a:rPr lang="fr-FR" sz="2000" b="1" dirty="0"/>
                        <a:t>Avenir</a:t>
                      </a:r>
                    </a:p>
                  </a:txBody>
                  <a:tcPr>
                    <a:solidFill>
                      <a:schemeClr val="accent5">
                        <a:lumMod val="20000"/>
                        <a:lumOff val="80000"/>
                      </a:schemeClr>
                    </a:solidFill>
                  </a:tcPr>
                </a:tc>
                <a:tc hMerge="1">
                  <a:txBody>
                    <a:bodyPr/>
                    <a:lstStyle/>
                    <a:p>
                      <a:endParaRPr lang="fr-FR" dirty="0"/>
                    </a:p>
                  </a:txBody>
                  <a:tcPr/>
                </a:tc>
                <a:extLst>
                  <a:ext uri="{0D108BD9-81ED-4DB2-BD59-A6C34878D82A}">
                    <a16:rowId xmlns:a16="http://schemas.microsoft.com/office/drawing/2014/main" val="1067770876"/>
                  </a:ext>
                </a:extLst>
              </a:tr>
              <a:tr h="385730">
                <a:tc>
                  <a:txBody>
                    <a:bodyPr/>
                    <a:lstStyle/>
                    <a:p>
                      <a:pPr algn="ctr"/>
                      <a:r>
                        <a:rPr lang="fr-FR" dirty="0"/>
                        <a:t>ENCORE AVANT</a:t>
                      </a:r>
                    </a:p>
                  </a:txBody>
                  <a:tcPr>
                    <a:solidFill>
                      <a:schemeClr val="accent5">
                        <a:lumMod val="20000"/>
                        <a:lumOff val="80000"/>
                      </a:schemeClr>
                    </a:solidFill>
                  </a:tcPr>
                </a:tc>
                <a:tc>
                  <a:txBody>
                    <a:bodyPr/>
                    <a:lstStyle/>
                    <a:p>
                      <a:pPr algn="ctr"/>
                      <a:r>
                        <a:rPr lang="fr-FR" dirty="0"/>
                        <a:t>AVANT</a:t>
                      </a:r>
                    </a:p>
                  </a:txBody>
                  <a:tcPr>
                    <a:solidFill>
                      <a:schemeClr val="accent5">
                        <a:lumMod val="20000"/>
                        <a:lumOff val="80000"/>
                      </a:schemeClr>
                    </a:solidFill>
                  </a:tcPr>
                </a:tc>
                <a:tc vMerge="1">
                  <a:txBody>
                    <a:bodyPr/>
                    <a:lstStyle/>
                    <a:p>
                      <a:endParaRPr dirty="0"/>
                    </a:p>
                  </a:txBody>
                  <a:tcPr>
                    <a:lnT w="12700" cap="flat" cmpd="sng" algn="ctr">
                      <a:noFill/>
                      <a:prstDash val="solid"/>
                      <a:round/>
                      <a:headEnd type="none" w="med" len="med"/>
                      <a:tailEnd type="none" w="med" len="med"/>
                    </a:lnT>
                  </a:tcPr>
                </a:tc>
                <a:tc>
                  <a:txBody>
                    <a:bodyPr/>
                    <a:lstStyle/>
                    <a:p>
                      <a:pPr algn="ctr"/>
                      <a:r>
                        <a:rPr lang="fr-FR" dirty="0"/>
                        <a:t>AVANT</a:t>
                      </a:r>
                    </a:p>
                  </a:txBody>
                  <a:tcPr>
                    <a:solidFill>
                      <a:schemeClr val="accent5">
                        <a:lumMod val="20000"/>
                        <a:lumOff val="80000"/>
                      </a:schemeClr>
                    </a:solidFill>
                  </a:tcPr>
                </a:tc>
                <a:tc>
                  <a:txBody>
                    <a:bodyPr/>
                    <a:lstStyle/>
                    <a:p>
                      <a:pPr algn="ctr"/>
                      <a:r>
                        <a:rPr lang="fr-FR" dirty="0"/>
                        <a:t>APRÈS</a:t>
                      </a:r>
                    </a:p>
                  </a:txBody>
                  <a:tcPr>
                    <a:solidFill>
                      <a:schemeClr val="accent5">
                        <a:lumMod val="20000"/>
                        <a:lumOff val="80000"/>
                      </a:schemeClr>
                    </a:solidFill>
                  </a:tcPr>
                </a:tc>
                <a:extLst>
                  <a:ext uri="{0D108BD9-81ED-4DB2-BD59-A6C34878D82A}">
                    <a16:rowId xmlns:a16="http://schemas.microsoft.com/office/drawing/2014/main" val="3553502235"/>
                  </a:ext>
                </a:extLst>
              </a:tr>
              <a:tr h="669152">
                <a:tc>
                  <a:txBody>
                    <a:bodyPr/>
                    <a:lstStyle/>
                    <a:p>
                      <a:pPr algn="ctr"/>
                      <a:endParaRPr lang="fr-FR" sz="800" b="1" dirty="0"/>
                    </a:p>
                    <a:p>
                      <a:pPr algn="ctr"/>
                      <a:r>
                        <a:rPr lang="fr-FR" b="1" dirty="0"/>
                        <a:t>Plus-que-parfait</a:t>
                      </a:r>
                    </a:p>
                  </a:txBody>
                  <a:tcPr>
                    <a:solidFill>
                      <a:schemeClr val="accent5">
                        <a:lumMod val="20000"/>
                        <a:lumOff val="80000"/>
                      </a:schemeClr>
                    </a:solidFill>
                  </a:tcPr>
                </a:tc>
                <a:tc>
                  <a:txBody>
                    <a:bodyPr/>
                    <a:lstStyle/>
                    <a:p>
                      <a:pPr algn="ctr"/>
                      <a:endParaRPr lang="fr-FR" sz="800" b="1" dirty="0"/>
                    </a:p>
                    <a:p>
                      <a:pPr algn="ctr"/>
                      <a:r>
                        <a:rPr lang="fr-FR" b="1" dirty="0"/>
                        <a:t>Passé composé</a:t>
                      </a:r>
                    </a:p>
                  </a:txBody>
                  <a:tcPr>
                    <a:solidFill>
                      <a:schemeClr val="accent5">
                        <a:lumMod val="20000"/>
                        <a:lumOff val="80000"/>
                      </a:schemeClr>
                    </a:solidFill>
                  </a:tcPr>
                </a:tc>
                <a:tc>
                  <a:txBody>
                    <a:bodyPr/>
                    <a:lstStyle/>
                    <a:p>
                      <a:pPr algn="ctr"/>
                      <a:endParaRPr lang="fr-FR" sz="800" b="1" dirty="0"/>
                    </a:p>
                    <a:p>
                      <a:pPr algn="ctr"/>
                      <a:r>
                        <a:rPr lang="fr-FR" b="1" dirty="0"/>
                        <a:t>Présent</a:t>
                      </a:r>
                    </a:p>
                  </a:txBody>
                  <a:tcPr>
                    <a:solidFill>
                      <a:schemeClr val="accent5">
                        <a:lumMod val="20000"/>
                        <a:lumOff val="80000"/>
                      </a:schemeClr>
                    </a:solidFill>
                  </a:tcPr>
                </a:tc>
                <a:tc>
                  <a:txBody>
                    <a:bodyPr/>
                    <a:lstStyle/>
                    <a:p>
                      <a:pPr algn="ctr"/>
                      <a:endParaRPr lang="fr-FR" sz="800" b="1" dirty="0"/>
                    </a:p>
                    <a:p>
                      <a:pPr algn="ctr"/>
                      <a:r>
                        <a:rPr lang="fr-FR" b="1" dirty="0"/>
                        <a:t>Futur antérieur</a:t>
                      </a:r>
                    </a:p>
                  </a:txBody>
                  <a:tcPr>
                    <a:solidFill>
                      <a:schemeClr val="accent5">
                        <a:lumMod val="20000"/>
                        <a:lumOff val="80000"/>
                      </a:schemeClr>
                    </a:solidFill>
                  </a:tcPr>
                </a:tc>
                <a:tc>
                  <a:txBody>
                    <a:bodyPr/>
                    <a:lstStyle/>
                    <a:p>
                      <a:pPr algn="ctr"/>
                      <a:endParaRPr lang="fr-FR" sz="800" b="1" dirty="0"/>
                    </a:p>
                    <a:p>
                      <a:pPr algn="ctr"/>
                      <a:r>
                        <a:rPr lang="fr-FR" b="1" dirty="0"/>
                        <a:t>Futur</a:t>
                      </a:r>
                    </a:p>
                  </a:txBody>
                  <a:tcPr>
                    <a:solidFill>
                      <a:schemeClr val="accent5">
                        <a:lumMod val="20000"/>
                        <a:lumOff val="80000"/>
                      </a:schemeClr>
                    </a:solidFill>
                  </a:tcPr>
                </a:tc>
                <a:extLst>
                  <a:ext uri="{0D108BD9-81ED-4DB2-BD59-A6C34878D82A}">
                    <a16:rowId xmlns:a16="http://schemas.microsoft.com/office/drawing/2014/main" val="894107787"/>
                  </a:ext>
                </a:extLst>
              </a:tr>
              <a:tr h="339113">
                <a:tc rowSpan="3">
                  <a:txBody>
                    <a:bodyPr/>
                    <a:lstStyle/>
                    <a:p>
                      <a:endParaRPr lang="fr-FR" sz="1800" dirty="0"/>
                    </a:p>
                    <a:p>
                      <a:r>
                        <a:rPr lang="fr-FR" sz="1800" dirty="0"/>
                        <a:t>elle </a:t>
                      </a:r>
                      <a:r>
                        <a:rPr lang="fr-FR" sz="1800" b="1" dirty="0"/>
                        <a:t>s’était approchée</a:t>
                      </a:r>
                    </a:p>
                  </a:txBody>
                  <a:tcPr/>
                </a:tc>
                <a:tc>
                  <a:txBody>
                    <a:bodyPr/>
                    <a:lstStyle/>
                    <a:p>
                      <a:r>
                        <a:rPr lang="fr-FR" sz="1800" kern="1200" dirty="0">
                          <a:solidFill>
                            <a:schemeClr val="tx1"/>
                          </a:solidFill>
                          <a:effectLst/>
                          <a:latin typeface="+mn-lt"/>
                          <a:ea typeface="+mn-ea"/>
                          <a:cs typeface="+mn-cs"/>
                        </a:rPr>
                        <a:t>ils </a:t>
                      </a:r>
                      <a:r>
                        <a:rPr lang="fr-FR" sz="1800" b="1" kern="1200" dirty="0">
                          <a:solidFill>
                            <a:schemeClr val="tx1"/>
                          </a:solidFill>
                          <a:effectLst/>
                          <a:latin typeface="+mn-lt"/>
                          <a:ea typeface="+mn-ea"/>
                          <a:cs typeface="+mn-cs"/>
                        </a:rPr>
                        <a:t>ont pris</a:t>
                      </a:r>
                    </a:p>
                  </a:txBody>
                  <a:tcPr/>
                </a:tc>
                <a:tc rowSpan="3">
                  <a:txBody>
                    <a:bodyPr/>
                    <a:lstStyle/>
                    <a:p>
                      <a:r>
                        <a:rPr lang="fr-FR" sz="1800" kern="1200" dirty="0">
                          <a:solidFill>
                            <a:schemeClr val="tx1"/>
                          </a:solidFill>
                          <a:effectLst/>
                          <a:latin typeface="+mn-lt"/>
                          <a:ea typeface="+mn-ea"/>
                          <a:cs typeface="+mn-cs"/>
                        </a:rPr>
                        <a:t>je </a:t>
                      </a:r>
                      <a:r>
                        <a:rPr lang="fr-FR" sz="1800" b="1" kern="1200" dirty="0">
                          <a:solidFill>
                            <a:schemeClr val="tx1"/>
                          </a:solidFill>
                          <a:effectLst/>
                          <a:latin typeface="+mn-lt"/>
                          <a:ea typeface="+mn-ea"/>
                          <a:cs typeface="+mn-cs"/>
                        </a:rPr>
                        <a:t>m’appelle</a:t>
                      </a:r>
                      <a:endParaRPr lang="fr-FR" sz="1800" b="1" dirty="0"/>
                    </a:p>
                  </a:txBody>
                  <a:tcPr/>
                </a:tc>
                <a:tc rowSpan="3">
                  <a:txBody>
                    <a:bodyPr/>
                    <a:lstStyle/>
                    <a:p>
                      <a:r>
                        <a:rPr lang="fr-FR" sz="1800" kern="1200" dirty="0">
                          <a:solidFill>
                            <a:schemeClr val="tx1"/>
                          </a:solidFill>
                          <a:effectLst/>
                          <a:latin typeface="+mn-lt"/>
                          <a:ea typeface="+mn-ea"/>
                          <a:cs typeface="+mn-cs"/>
                        </a:rPr>
                        <a:t>quand je me </a:t>
                      </a:r>
                      <a:r>
                        <a:rPr lang="fr-FR" sz="1800" b="1" kern="1200" dirty="0">
                          <a:solidFill>
                            <a:schemeClr val="tx1"/>
                          </a:solidFill>
                          <a:effectLst/>
                          <a:latin typeface="+mn-lt"/>
                          <a:ea typeface="+mn-ea"/>
                          <a:cs typeface="+mn-cs"/>
                        </a:rPr>
                        <a:t>serai battu</a:t>
                      </a:r>
                      <a:r>
                        <a:rPr lang="fr-FR" sz="1800" b="1" dirty="0">
                          <a:effectLst/>
                        </a:rPr>
                        <a:t> </a:t>
                      </a:r>
                      <a:endParaRPr lang="fr-FR" sz="1800" b="1" dirty="0"/>
                    </a:p>
                  </a:txBody>
                  <a:tcPr/>
                </a:tc>
                <a:tc rowSpan="3">
                  <a:txBody>
                    <a:bodyPr/>
                    <a:lstStyle/>
                    <a:p>
                      <a:r>
                        <a:rPr lang="fr-FR" sz="1800" kern="1200" dirty="0">
                          <a:solidFill>
                            <a:schemeClr val="tx1"/>
                          </a:solidFill>
                          <a:effectLst/>
                          <a:latin typeface="+mn-lt"/>
                          <a:ea typeface="+mn-ea"/>
                          <a:cs typeface="+mn-cs"/>
                        </a:rPr>
                        <a:t>je </a:t>
                      </a:r>
                      <a:r>
                        <a:rPr lang="fr-FR" sz="1800" b="1" kern="1200" dirty="0">
                          <a:solidFill>
                            <a:schemeClr val="tx1"/>
                          </a:solidFill>
                          <a:effectLst/>
                          <a:latin typeface="+mn-lt"/>
                          <a:ea typeface="+mn-ea"/>
                          <a:cs typeface="+mn-cs"/>
                        </a:rPr>
                        <a:t>partirai</a:t>
                      </a:r>
                      <a:endParaRPr lang="fr-FR" sz="1800" b="1" dirty="0"/>
                    </a:p>
                  </a:txBody>
                  <a:tcPr/>
                </a:tc>
                <a:extLst>
                  <a:ext uri="{0D108BD9-81ED-4DB2-BD59-A6C34878D82A}">
                    <a16:rowId xmlns:a16="http://schemas.microsoft.com/office/drawing/2014/main" val="3222149981"/>
                  </a:ext>
                </a:extLst>
              </a:tr>
              <a:tr h="483847">
                <a:tc vMerge="1">
                  <a:txBody>
                    <a:bodyPr/>
                    <a:lstStyle/>
                    <a:p>
                      <a:endParaRPr lang="fr-F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800" b="1" dirty="0"/>
                        <a:t>Imparfait</a:t>
                      </a:r>
                    </a:p>
                  </a:txBody>
                  <a:tcPr>
                    <a:solidFill>
                      <a:schemeClr val="accent5">
                        <a:lumMod val="20000"/>
                        <a:lumOff val="80000"/>
                      </a:schemeClr>
                    </a:solidFill>
                  </a:tcPr>
                </a:tc>
                <a:tc vMerge="1">
                  <a:txBody>
                    <a:bodyPr/>
                    <a:lstStyle/>
                    <a:p>
                      <a:endParaRPr lang="fr-FR"/>
                    </a:p>
                  </a:txBody>
                  <a:tcPr/>
                </a:tc>
                <a:tc vMerge="1">
                  <a:txBody>
                    <a:bodyPr/>
                    <a:lstStyle/>
                    <a:p>
                      <a:endParaRPr lang="fr-FR"/>
                    </a:p>
                  </a:txBody>
                  <a:tcPr/>
                </a:tc>
                <a:tc vMerge="1">
                  <a:txBody>
                    <a:bodyPr/>
                    <a:lstStyle/>
                    <a:p>
                      <a:endParaRPr lang="fr-FR"/>
                    </a:p>
                  </a:txBody>
                  <a:tcPr/>
                </a:tc>
                <a:extLst>
                  <a:ext uri="{0D108BD9-81ED-4DB2-BD59-A6C34878D82A}">
                    <a16:rowId xmlns:a16="http://schemas.microsoft.com/office/drawing/2014/main" val="3344460969"/>
                  </a:ext>
                </a:extLst>
              </a:tr>
              <a:tr h="339113">
                <a:tc vMerge="1">
                  <a:txBody>
                    <a:bodyPr/>
                    <a:lstStyle/>
                    <a:p>
                      <a:endParaRPr lang="fr-F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kern="1200" dirty="0">
                          <a:solidFill>
                            <a:schemeClr val="tx1"/>
                          </a:solidFill>
                          <a:effectLst/>
                          <a:latin typeface="+mn-lt"/>
                          <a:ea typeface="+mn-ea"/>
                          <a:cs typeface="+mn-cs"/>
                        </a:rPr>
                        <a:t>elle </a:t>
                      </a:r>
                      <a:r>
                        <a:rPr lang="fr-FR" sz="1800" b="1" kern="1200" dirty="0">
                          <a:solidFill>
                            <a:schemeClr val="tx1"/>
                          </a:solidFill>
                          <a:effectLst/>
                          <a:latin typeface="+mn-lt"/>
                          <a:ea typeface="+mn-ea"/>
                          <a:cs typeface="+mn-cs"/>
                        </a:rPr>
                        <a:t>pleurait</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kern="1200" dirty="0">
                        <a:solidFill>
                          <a:schemeClr val="tx1"/>
                        </a:solidFill>
                        <a:effectLst/>
                        <a:latin typeface="+mn-lt"/>
                        <a:ea typeface="+mn-ea"/>
                        <a:cs typeface="+mn-cs"/>
                      </a:endParaRPr>
                    </a:p>
                  </a:txBody>
                  <a:tcPr/>
                </a:tc>
                <a:tc vMerge="1">
                  <a:txBody>
                    <a:bodyPr/>
                    <a:lstStyle/>
                    <a:p>
                      <a:endParaRPr lang="fr-FR"/>
                    </a:p>
                  </a:txBody>
                  <a:tcPr/>
                </a:tc>
                <a:tc vMerge="1">
                  <a:txBody>
                    <a:bodyPr/>
                    <a:lstStyle/>
                    <a:p>
                      <a:endParaRPr lang="fr-FR"/>
                    </a:p>
                  </a:txBody>
                  <a:tcPr/>
                </a:tc>
                <a:tc vMerge="1">
                  <a:txBody>
                    <a:bodyPr/>
                    <a:lstStyle/>
                    <a:p>
                      <a:endParaRPr lang="fr-FR"/>
                    </a:p>
                  </a:txBody>
                  <a:tcPr/>
                </a:tc>
                <a:extLst>
                  <a:ext uri="{0D108BD9-81ED-4DB2-BD59-A6C34878D82A}">
                    <a16:rowId xmlns:a16="http://schemas.microsoft.com/office/drawing/2014/main" val="2526630375"/>
                  </a:ext>
                </a:extLst>
              </a:tr>
            </a:tbl>
          </a:graphicData>
        </a:graphic>
      </p:graphicFrame>
      <p:sp>
        <p:nvSpPr>
          <p:cNvPr id="7" name="AutoShape 256">
            <a:extLst>
              <a:ext uri="{FF2B5EF4-FFF2-40B4-BE49-F238E27FC236}">
                <a16:creationId xmlns:a16="http://schemas.microsoft.com/office/drawing/2014/main" id="{F40F184A-D063-19E8-9751-5202675EB6C4}"/>
              </a:ext>
            </a:extLst>
          </p:cNvPr>
          <p:cNvSpPr>
            <a:spLocks/>
          </p:cNvSpPr>
          <p:nvPr/>
        </p:nvSpPr>
        <p:spPr bwMode="auto">
          <a:xfrm>
            <a:off x="5932450" y="2157598"/>
            <a:ext cx="437550" cy="605341"/>
          </a:xfrm>
          <a:prstGeom prst="triangle">
            <a:avLst>
              <a:gd name="adj" fmla="val 50000"/>
            </a:avLst>
          </a:prstGeom>
          <a:solidFill>
            <a:schemeClr val="accent2">
              <a:lumMod val="100000"/>
              <a:lumOff val="0"/>
            </a:schemeClr>
          </a:solidFill>
          <a:ln w="12700">
            <a:solidFill>
              <a:schemeClr val="accent2">
                <a:lumMod val="100000"/>
                <a:lumOff val="0"/>
              </a:schemeClr>
            </a:solidFill>
            <a:miter lim="800000"/>
            <a:headEnd/>
            <a:tailEnd/>
          </a:ln>
        </p:spPr>
        <p:txBody>
          <a:bodyPr rot="0" vert="horz" wrap="square" lIns="91440" tIns="45720" rIns="91440" bIns="45720" anchor="ctr" anchorCtr="0" upright="1">
            <a:noAutofit/>
          </a:bodyPr>
          <a:lstStyle/>
          <a:p>
            <a:endParaRPr lang="fr-FR"/>
          </a:p>
        </p:txBody>
      </p:sp>
      <p:pic>
        <p:nvPicPr>
          <p:cNvPr id="8" name="Image 7">
            <a:extLst>
              <a:ext uri="{FF2B5EF4-FFF2-40B4-BE49-F238E27FC236}">
                <a16:creationId xmlns:a16="http://schemas.microsoft.com/office/drawing/2014/main" id="{D8C3FAF6-0725-75D6-C2AB-7C2B17055800}"/>
              </a:ext>
            </a:extLst>
          </p:cNvPr>
          <p:cNvPicPr>
            <a:picLocks noChangeAspect="1"/>
          </p:cNvPicPr>
          <p:nvPr/>
        </p:nvPicPr>
        <p:blipFill>
          <a:blip r:embed="rId3"/>
          <a:stretch>
            <a:fillRect/>
          </a:stretch>
        </p:blipFill>
        <p:spPr>
          <a:xfrm>
            <a:off x="5617525" y="953742"/>
            <a:ext cx="961075" cy="622063"/>
          </a:xfrm>
          <a:prstGeom prst="rect">
            <a:avLst/>
          </a:prstGeom>
        </p:spPr>
      </p:pic>
      <p:sp>
        <p:nvSpPr>
          <p:cNvPr id="3" name="ZoneTexte 2">
            <a:extLst>
              <a:ext uri="{FF2B5EF4-FFF2-40B4-BE49-F238E27FC236}">
                <a16:creationId xmlns:a16="http://schemas.microsoft.com/office/drawing/2014/main" id="{2F2EE3C4-58FD-7075-D268-27094618DA77}"/>
              </a:ext>
            </a:extLst>
          </p:cNvPr>
          <p:cNvSpPr txBox="1"/>
          <p:nvPr/>
        </p:nvSpPr>
        <p:spPr>
          <a:xfrm>
            <a:off x="1405054" y="758283"/>
            <a:ext cx="2663486" cy="430887"/>
          </a:xfrm>
          <a:prstGeom prst="rect">
            <a:avLst/>
          </a:prstGeom>
          <a:noFill/>
        </p:spPr>
        <p:txBody>
          <a:bodyPr wrap="none" rtlCol="0">
            <a:spAutoFit/>
          </a:bodyPr>
          <a:lstStyle/>
          <a:p>
            <a:r>
              <a:rPr lang="fr-FR" sz="2200" b="1" dirty="0"/>
              <a:t>Les temps des verbes</a:t>
            </a:r>
          </a:p>
        </p:txBody>
      </p:sp>
    </p:spTree>
    <p:extLst>
      <p:ext uri="{BB962C8B-B14F-4D97-AF65-F5344CB8AC3E}">
        <p14:creationId xmlns:p14="http://schemas.microsoft.com/office/powerpoint/2010/main" val="23758664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FEBC8E5-E405-6D68-A7E9-5F967BB7745B}"/>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1A8E79F3-E828-BA26-3916-E5AB9F73E364}"/>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dirty="0"/>
              <a:t>			</a:t>
            </a:r>
            <a:r>
              <a:rPr lang="fr-FR" sz="3200" b="1" dirty="0">
                <a:solidFill>
                  <a:schemeClr val="accent2"/>
                </a:solidFill>
              </a:rPr>
              <a:t>As-tu bien compris ?</a:t>
            </a:r>
          </a:p>
        </p:txBody>
      </p:sp>
    </p:spTree>
    <p:extLst>
      <p:ext uri="{BB962C8B-B14F-4D97-AF65-F5344CB8AC3E}">
        <p14:creationId xmlns:p14="http://schemas.microsoft.com/office/powerpoint/2010/main" val="17129582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A2F3F9C-973E-2B84-B4B6-7F491DC4F4BD}"/>
              </a:ext>
            </a:extLst>
          </p:cNvPr>
          <p:cNvSpPr>
            <a:spLocks noGrp="1"/>
          </p:cNvSpPr>
          <p:nvPr>
            <p:ph type="title"/>
          </p:nvPr>
        </p:nvSpPr>
        <p:spPr/>
        <p:txBody>
          <a:bodyPr/>
          <a:lstStyle/>
          <a:p>
            <a:r>
              <a:rPr lang="fr-FR" dirty="0"/>
              <a:t> </a:t>
            </a:r>
          </a:p>
        </p:txBody>
      </p:sp>
      <p:pic>
        <p:nvPicPr>
          <p:cNvPr id="5" name="Espace réservé du contenu 4">
            <a:extLst>
              <a:ext uri="{FF2B5EF4-FFF2-40B4-BE49-F238E27FC236}">
                <a16:creationId xmlns:a16="http://schemas.microsoft.com/office/drawing/2014/main" id="{EB89BB17-5ACE-D76E-F270-9BF4440A046A}"/>
              </a:ext>
            </a:extLst>
          </p:cNvPr>
          <p:cNvPicPr>
            <a:picLocks noGrp="1" noChangeAspect="1"/>
          </p:cNvPicPr>
          <p:nvPr>
            <p:ph idx="1"/>
          </p:nvPr>
        </p:nvPicPr>
        <p:blipFill>
          <a:blip r:embed="rId3"/>
          <a:stretch>
            <a:fillRect/>
          </a:stretch>
        </p:blipFill>
        <p:spPr>
          <a:xfrm>
            <a:off x="838200" y="1138821"/>
            <a:ext cx="10515600" cy="4716674"/>
          </a:xfrm>
        </p:spPr>
      </p:pic>
    </p:spTree>
    <p:extLst>
      <p:ext uri="{BB962C8B-B14F-4D97-AF65-F5344CB8AC3E}">
        <p14:creationId xmlns:p14="http://schemas.microsoft.com/office/powerpoint/2010/main" val="20649882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0FD1FF8-2830-5A82-FD01-C87BA264167E}"/>
              </a:ext>
            </a:extLst>
          </p:cNvPr>
          <p:cNvSpPr>
            <a:spLocks noGrp="1"/>
          </p:cNvSpPr>
          <p:nvPr>
            <p:ph type="title"/>
          </p:nvPr>
        </p:nvSpPr>
        <p:spPr/>
        <p:txBody>
          <a:bodyPr/>
          <a:lstStyle/>
          <a:p>
            <a:r>
              <a:rPr lang="fr-FR" dirty="0"/>
              <a:t> </a:t>
            </a:r>
          </a:p>
        </p:txBody>
      </p:sp>
      <p:pic>
        <p:nvPicPr>
          <p:cNvPr id="5" name="Espace réservé du contenu 4">
            <a:extLst>
              <a:ext uri="{FF2B5EF4-FFF2-40B4-BE49-F238E27FC236}">
                <a16:creationId xmlns:a16="http://schemas.microsoft.com/office/drawing/2014/main" id="{17503F6D-3387-CDF2-CFF5-905C7C4C2073}"/>
              </a:ext>
            </a:extLst>
          </p:cNvPr>
          <p:cNvPicPr>
            <a:picLocks noGrp="1" noChangeAspect="1"/>
          </p:cNvPicPr>
          <p:nvPr>
            <p:ph idx="1"/>
          </p:nvPr>
        </p:nvPicPr>
        <p:blipFill>
          <a:blip r:embed="rId3"/>
          <a:stretch>
            <a:fillRect/>
          </a:stretch>
        </p:blipFill>
        <p:spPr>
          <a:xfrm>
            <a:off x="838200" y="1158426"/>
            <a:ext cx="10515600" cy="4684368"/>
          </a:xfrm>
        </p:spPr>
      </p:pic>
    </p:spTree>
    <p:extLst>
      <p:ext uri="{BB962C8B-B14F-4D97-AF65-F5344CB8AC3E}">
        <p14:creationId xmlns:p14="http://schemas.microsoft.com/office/powerpoint/2010/main" val="20447672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F1D146-2531-8AB6-02DC-70867FB6BE90}"/>
              </a:ext>
            </a:extLst>
          </p:cNvPr>
          <p:cNvSpPr>
            <a:spLocks noGrp="1"/>
          </p:cNvSpPr>
          <p:nvPr>
            <p:ph type="title"/>
          </p:nvPr>
        </p:nvSpPr>
        <p:spPr/>
        <p:txBody>
          <a:bodyPr/>
          <a:lstStyle/>
          <a:p>
            <a:r>
              <a:rPr lang="fr-FR" dirty="0"/>
              <a:t> </a:t>
            </a:r>
          </a:p>
        </p:txBody>
      </p:sp>
      <p:pic>
        <p:nvPicPr>
          <p:cNvPr id="5" name="Espace réservé du contenu 4">
            <a:extLst>
              <a:ext uri="{FF2B5EF4-FFF2-40B4-BE49-F238E27FC236}">
                <a16:creationId xmlns:a16="http://schemas.microsoft.com/office/drawing/2014/main" id="{780ADA23-9B04-3221-FD36-61193E09185C}"/>
              </a:ext>
            </a:extLst>
          </p:cNvPr>
          <p:cNvPicPr>
            <a:picLocks noGrp="1" noChangeAspect="1"/>
          </p:cNvPicPr>
          <p:nvPr>
            <p:ph idx="1"/>
          </p:nvPr>
        </p:nvPicPr>
        <p:blipFill>
          <a:blip r:embed="rId3"/>
          <a:stretch>
            <a:fillRect/>
          </a:stretch>
        </p:blipFill>
        <p:spPr>
          <a:xfrm>
            <a:off x="835279" y="1690688"/>
            <a:ext cx="10349385" cy="3879056"/>
          </a:xfrm>
        </p:spPr>
      </p:pic>
    </p:spTree>
    <p:extLst>
      <p:ext uri="{BB962C8B-B14F-4D97-AF65-F5344CB8AC3E}">
        <p14:creationId xmlns:p14="http://schemas.microsoft.com/office/powerpoint/2010/main" val="739228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E536063-A406-895F-7E6E-A2BEA06E0D09}"/>
              </a:ext>
            </a:extLst>
          </p:cNvPr>
          <p:cNvSpPr>
            <a:spLocks noGrp="1"/>
          </p:cNvSpPr>
          <p:nvPr>
            <p:ph type="title"/>
          </p:nvPr>
        </p:nvSpPr>
        <p:spPr/>
        <p:txBody>
          <a:bodyPr/>
          <a:lstStyle/>
          <a:p>
            <a:r>
              <a:rPr lang="fr-FR" dirty="0"/>
              <a:t> </a:t>
            </a:r>
          </a:p>
        </p:txBody>
      </p:sp>
      <p:pic>
        <p:nvPicPr>
          <p:cNvPr id="5" name="Espace réservé du contenu 4">
            <a:extLst>
              <a:ext uri="{FF2B5EF4-FFF2-40B4-BE49-F238E27FC236}">
                <a16:creationId xmlns:a16="http://schemas.microsoft.com/office/drawing/2014/main" id="{935AC600-26D9-9F8D-5DC0-1EDA16455A3B}"/>
              </a:ext>
            </a:extLst>
          </p:cNvPr>
          <p:cNvPicPr>
            <a:picLocks noGrp="1" noChangeAspect="1"/>
          </p:cNvPicPr>
          <p:nvPr>
            <p:ph idx="1"/>
          </p:nvPr>
        </p:nvPicPr>
        <p:blipFill>
          <a:blip r:embed="rId3"/>
          <a:stretch>
            <a:fillRect/>
          </a:stretch>
        </p:blipFill>
        <p:spPr>
          <a:xfrm>
            <a:off x="846832" y="1851102"/>
            <a:ext cx="10188430" cy="3610692"/>
          </a:xfrm>
        </p:spPr>
      </p:pic>
    </p:spTree>
    <p:extLst>
      <p:ext uri="{BB962C8B-B14F-4D97-AF65-F5344CB8AC3E}">
        <p14:creationId xmlns:p14="http://schemas.microsoft.com/office/powerpoint/2010/main" val="8826736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D6EF7BB-E20A-9F6F-D878-5ADDE9E0815D}"/>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CD8CA120-ECEB-95C3-7540-959D1CC78B6C}"/>
              </a:ext>
            </a:extLst>
          </p:cNvPr>
          <p:cNvPicPr>
            <a:picLocks noGrp="1" noChangeAspect="1"/>
          </p:cNvPicPr>
          <p:nvPr>
            <p:ph idx="1"/>
          </p:nvPr>
        </p:nvPicPr>
        <p:blipFill>
          <a:blip r:embed="rId3"/>
          <a:stretch>
            <a:fillRect/>
          </a:stretch>
        </p:blipFill>
        <p:spPr>
          <a:xfrm>
            <a:off x="1109907" y="1383531"/>
            <a:ext cx="10243893" cy="4325914"/>
          </a:xfrm>
        </p:spPr>
      </p:pic>
    </p:spTree>
    <p:extLst>
      <p:ext uri="{BB962C8B-B14F-4D97-AF65-F5344CB8AC3E}">
        <p14:creationId xmlns:p14="http://schemas.microsoft.com/office/powerpoint/2010/main" val="40849531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0AAD41-BC16-ACBE-C5C7-709020C2758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B13E572-BEBD-93F9-BC89-572BD98D9F19}"/>
              </a:ext>
            </a:extLst>
          </p:cNvPr>
          <p:cNvSpPr>
            <a:spLocks noGrp="1"/>
          </p:cNvSpPr>
          <p:nvPr>
            <p:ph type="title"/>
          </p:nvPr>
        </p:nvSpPr>
        <p:spPr>
          <a:xfrm>
            <a:off x="838200" y="365125"/>
            <a:ext cx="10515600" cy="2199655"/>
          </a:xfrm>
        </p:spPr>
        <p:txBody>
          <a:bodyPr>
            <a:normAutofit/>
          </a:bodyPr>
          <a:lstStyle/>
          <a:p>
            <a:r>
              <a:rPr lang="fr-FR" sz="2200" b="1" dirty="0">
                <a:solidFill>
                  <a:srgbClr val="000000"/>
                </a:solidFill>
                <a:effectLst/>
                <a:latin typeface="Times New Roman" panose="02020603050405020304" pitchFamily="18" charset="0"/>
                <a:ea typeface="Times New Roman" panose="02020603050405020304" pitchFamily="18" charset="0"/>
              </a:rPr>
              <a:t>3. Souligne les verbes et classe-les dans le tableau.</a:t>
            </a:r>
            <a:br>
              <a:rPr lang="fr-FR" sz="2200" dirty="0">
                <a:effectLst/>
                <a:latin typeface="Times New Roman" panose="02020603050405020304" pitchFamily="18" charset="0"/>
                <a:ea typeface="Calibri" panose="020F0502020204030204" pitchFamily="34" charset="0"/>
              </a:rPr>
            </a:br>
            <a:r>
              <a:rPr lang="fr-FR" sz="2200" dirty="0">
                <a:solidFill>
                  <a:srgbClr val="000000"/>
                </a:solidFill>
                <a:effectLst/>
                <a:latin typeface="Times New Roman" panose="02020603050405020304" pitchFamily="18" charset="0"/>
                <a:ea typeface="Times New Roman" panose="02020603050405020304" pitchFamily="18" charset="0"/>
              </a:rPr>
              <a:t> </a:t>
            </a:r>
            <a:br>
              <a:rPr lang="fr-FR" sz="2200" dirty="0">
                <a:effectLst/>
                <a:latin typeface="Times New Roman" panose="02020603050405020304" pitchFamily="18" charset="0"/>
                <a:ea typeface="Calibri" panose="020F0502020204030204" pitchFamily="34" charset="0"/>
              </a:rPr>
            </a:br>
            <a:r>
              <a:rPr lang="fr-FR" sz="2200" dirty="0">
                <a:solidFill>
                  <a:srgbClr val="000000"/>
                </a:solidFill>
                <a:effectLst/>
                <a:latin typeface="Times New Roman" panose="02020603050405020304" pitchFamily="18" charset="0"/>
                <a:ea typeface="Times New Roman" panose="02020603050405020304" pitchFamily="18" charset="0"/>
              </a:rPr>
              <a:t>J’avais déjà parcouru presque la moitié de mon chemin, alors j’ai aperçu le petit chien perdu. L’animal s’était allongé sous la haie et me regardait avec de grands yeux. Je le ramène à la maison et demain, j’aurai fini le travail à la maison, je le ramènerai chez Justin. Il sera sûrement content ! </a:t>
            </a:r>
            <a:endParaRPr lang="fr-FR" sz="2200" dirty="0">
              <a:effectLst/>
              <a:latin typeface="Times New Roman" panose="02020603050405020304" pitchFamily="18" charset="0"/>
              <a:ea typeface="Calibri" panose="020F0502020204030204" pitchFamily="34" charset="0"/>
            </a:endParaRPr>
          </a:p>
        </p:txBody>
      </p:sp>
      <p:graphicFrame>
        <p:nvGraphicFramePr>
          <p:cNvPr id="6" name="Tableau 5">
            <a:extLst>
              <a:ext uri="{FF2B5EF4-FFF2-40B4-BE49-F238E27FC236}">
                <a16:creationId xmlns:a16="http://schemas.microsoft.com/office/drawing/2014/main" id="{E378BF9D-ED6B-A47B-D706-8FC3DAF2D7E2}"/>
              </a:ext>
            </a:extLst>
          </p:cNvPr>
          <p:cNvGraphicFramePr>
            <a:graphicFrameLocks noGrp="1"/>
          </p:cNvGraphicFramePr>
          <p:nvPr>
            <p:extLst>
              <p:ext uri="{D42A27DB-BD31-4B8C-83A1-F6EECF244321}">
                <p14:modId xmlns:p14="http://schemas.microsoft.com/office/powerpoint/2010/main" val="3716113577"/>
              </p:ext>
            </p:extLst>
          </p:nvPr>
        </p:nvGraphicFramePr>
        <p:xfrm>
          <a:off x="838198" y="2916038"/>
          <a:ext cx="10515600" cy="2940809"/>
        </p:xfrm>
        <a:graphic>
          <a:graphicData uri="http://schemas.openxmlformats.org/drawingml/2006/table">
            <a:tbl>
              <a:tblPr firstRow="1" bandRow="1">
                <a:tableStyleId>{5940675A-B579-460E-94D1-54222C63F5DA}</a:tableStyleId>
              </a:tblPr>
              <a:tblGrid>
                <a:gridCol w="2103120">
                  <a:extLst>
                    <a:ext uri="{9D8B030D-6E8A-4147-A177-3AD203B41FA5}">
                      <a16:colId xmlns:a16="http://schemas.microsoft.com/office/drawing/2014/main" val="3332260177"/>
                    </a:ext>
                  </a:extLst>
                </a:gridCol>
                <a:gridCol w="2103120">
                  <a:extLst>
                    <a:ext uri="{9D8B030D-6E8A-4147-A177-3AD203B41FA5}">
                      <a16:colId xmlns:a16="http://schemas.microsoft.com/office/drawing/2014/main" val="1290790224"/>
                    </a:ext>
                  </a:extLst>
                </a:gridCol>
                <a:gridCol w="2103120">
                  <a:extLst>
                    <a:ext uri="{9D8B030D-6E8A-4147-A177-3AD203B41FA5}">
                      <a16:colId xmlns:a16="http://schemas.microsoft.com/office/drawing/2014/main" val="1975705835"/>
                    </a:ext>
                  </a:extLst>
                </a:gridCol>
                <a:gridCol w="2103120">
                  <a:extLst>
                    <a:ext uri="{9D8B030D-6E8A-4147-A177-3AD203B41FA5}">
                      <a16:colId xmlns:a16="http://schemas.microsoft.com/office/drawing/2014/main" val="3637598682"/>
                    </a:ext>
                  </a:extLst>
                </a:gridCol>
                <a:gridCol w="2103120">
                  <a:extLst>
                    <a:ext uri="{9D8B030D-6E8A-4147-A177-3AD203B41FA5}">
                      <a16:colId xmlns:a16="http://schemas.microsoft.com/office/drawing/2014/main" val="2782350151"/>
                    </a:ext>
                  </a:extLst>
                </a:gridCol>
              </a:tblGrid>
              <a:tr h="385730">
                <a:tc gridSpan="2">
                  <a:txBody>
                    <a:bodyPr/>
                    <a:lstStyle/>
                    <a:p>
                      <a:pPr algn="ctr"/>
                      <a:r>
                        <a:rPr lang="fr-FR" sz="2000" b="1" dirty="0"/>
                        <a:t>Passé</a:t>
                      </a:r>
                    </a:p>
                  </a:txBody>
                  <a:tcPr>
                    <a:solidFill>
                      <a:schemeClr val="accent5">
                        <a:lumMod val="20000"/>
                        <a:lumOff val="80000"/>
                      </a:schemeClr>
                    </a:solidFill>
                  </a:tcPr>
                </a:tc>
                <a:tc hMerge="1">
                  <a:txBody>
                    <a:bodyPr/>
                    <a:lstStyle/>
                    <a:p>
                      <a:endParaRPr lang="fr-FR" dirty="0"/>
                    </a:p>
                  </a:txBody>
                  <a:tcPr/>
                </a:tc>
                <a:tc rowSpan="2">
                  <a:txBody>
                    <a:bodyPr/>
                    <a:lstStyle/>
                    <a:p>
                      <a:pPr algn="ctr"/>
                      <a:endParaRPr lang="fr-FR" dirty="0"/>
                    </a:p>
                    <a:p>
                      <a:pPr algn="ctr"/>
                      <a:r>
                        <a:rPr lang="fr-FR" dirty="0"/>
                        <a:t>EN MÊME TEMPS</a:t>
                      </a:r>
                    </a:p>
                  </a:txBody>
                  <a:tcPr>
                    <a:solidFill>
                      <a:schemeClr val="accent5">
                        <a:lumMod val="20000"/>
                        <a:lumOff val="80000"/>
                      </a:schemeClr>
                    </a:solidFill>
                  </a:tcPr>
                </a:tc>
                <a:tc gridSpan="2">
                  <a:txBody>
                    <a:bodyPr/>
                    <a:lstStyle/>
                    <a:p>
                      <a:pPr algn="ctr"/>
                      <a:r>
                        <a:rPr lang="fr-FR" sz="2000" b="1" dirty="0"/>
                        <a:t>Avenir</a:t>
                      </a:r>
                    </a:p>
                  </a:txBody>
                  <a:tcPr>
                    <a:solidFill>
                      <a:schemeClr val="accent5">
                        <a:lumMod val="20000"/>
                        <a:lumOff val="80000"/>
                      </a:schemeClr>
                    </a:solidFill>
                  </a:tcPr>
                </a:tc>
                <a:tc hMerge="1">
                  <a:txBody>
                    <a:bodyPr/>
                    <a:lstStyle/>
                    <a:p>
                      <a:endParaRPr lang="fr-FR" dirty="0"/>
                    </a:p>
                  </a:txBody>
                  <a:tcPr/>
                </a:tc>
                <a:extLst>
                  <a:ext uri="{0D108BD9-81ED-4DB2-BD59-A6C34878D82A}">
                    <a16:rowId xmlns:a16="http://schemas.microsoft.com/office/drawing/2014/main" val="1067770876"/>
                  </a:ext>
                </a:extLst>
              </a:tr>
              <a:tr h="385730">
                <a:tc>
                  <a:txBody>
                    <a:bodyPr/>
                    <a:lstStyle/>
                    <a:p>
                      <a:pPr algn="ctr"/>
                      <a:r>
                        <a:rPr lang="fr-FR" dirty="0"/>
                        <a:t>ENCORE AVANT</a:t>
                      </a:r>
                    </a:p>
                  </a:txBody>
                  <a:tcPr>
                    <a:solidFill>
                      <a:schemeClr val="accent5">
                        <a:lumMod val="20000"/>
                        <a:lumOff val="80000"/>
                      </a:schemeClr>
                    </a:solidFill>
                  </a:tcPr>
                </a:tc>
                <a:tc>
                  <a:txBody>
                    <a:bodyPr/>
                    <a:lstStyle/>
                    <a:p>
                      <a:pPr algn="ctr"/>
                      <a:r>
                        <a:rPr lang="fr-FR" dirty="0"/>
                        <a:t>AVANT</a:t>
                      </a:r>
                    </a:p>
                  </a:txBody>
                  <a:tcPr>
                    <a:solidFill>
                      <a:schemeClr val="accent5">
                        <a:lumMod val="20000"/>
                        <a:lumOff val="80000"/>
                      </a:schemeClr>
                    </a:solidFill>
                  </a:tcPr>
                </a:tc>
                <a:tc vMerge="1">
                  <a:txBody>
                    <a:bodyPr/>
                    <a:lstStyle/>
                    <a:p>
                      <a:endParaRPr dirty="0"/>
                    </a:p>
                  </a:txBody>
                  <a:tcPr>
                    <a:lnT w="12700" cap="flat" cmpd="sng" algn="ctr">
                      <a:noFill/>
                      <a:prstDash val="solid"/>
                      <a:round/>
                      <a:headEnd type="none" w="med" len="med"/>
                      <a:tailEnd type="none" w="med" len="med"/>
                    </a:lnT>
                  </a:tcPr>
                </a:tc>
                <a:tc>
                  <a:txBody>
                    <a:bodyPr/>
                    <a:lstStyle/>
                    <a:p>
                      <a:pPr algn="ctr"/>
                      <a:r>
                        <a:rPr lang="fr-FR" dirty="0"/>
                        <a:t>AVANT</a:t>
                      </a:r>
                    </a:p>
                  </a:txBody>
                  <a:tcPr>
                    <a:solidFill>
                      <a:schemeClr val="accent5">
                        <a:lumMod val="20000"/>
                        <a:lumOff val="80000"/>
                      </a:schemeClr>
                    </a:solidFill>
                  </a:tcPr>
                </a:tc>
                <a:tc>
                  <a:txBody>
                    <a:bodyPr/>
                    <a:lstStyle/>
                    <a:p>
                      <a:pPr algn="ctr"/>
                      <a:r>
                        <a:rPr lang="fr-FR" dirty="0"/>
                        <a:t>APRÈS</a:t>
                      </a:r>
                    </a:p>
                  </a:txBody>
                  <a:tcPr>
                    <a:solidFill>
                      <a:schemeClr val="accent5">
                        <a:lumMod val="20000"/>
                        <a:lumOff val="80000"/>
                      </a:schemeClr>
                    </a:solidFill>
                  </a:tcPr>
                </a:tc>
                <a:extLst>
                  <a:ext uri="{0D108BD9-81ED-4DB2-BD59-A6C34878D82A}">
                    <a16:rowId xmlns:a16="http://schemas.microsoft.com/office/drawing/2014/main" val="3553502235"/>
                  </a:ext>
                </a:extLst>
              </a:tr>
              <a:tr h="669152">
                <a:tc>
                  <a:txBody>
                    <a:bodyPr/>
                    <a:lstStyle/>
                    <a:p>
                      <a:pPr algn="ctr"/>
                      <a:endParaRPr lang="fr-FR" sz="800" b="1" dirty="0"/>
                    </a:p>
                    <a:p>
                      <a:pPr algn="ctr"/>
                      <a:r>
                        <a:rPr lang="fr-FR" b="1" dirty="0"/>
                        <a:t>Plus-que-parfait</a:t>
                      </a:r>
                    </a:p>
                  </a:txBody>
                  <a:tcPr>
                    <a:solidFill>
                      <a:schemeClr val="accent5">
                        <a:lumMod val="20000"/>
                        <a:lumOff val="80000"/>
                      </a:schemeClr>
                    </a:solidFill>
                  </a:tcPr>
                </a:tc>
                <a:tc>
                  <a:txBody>
                    <a:bodyPr/>
                    <a:lstStyle/>
                    <a:p>
                      <a:pPr algn="ctr"/>
                      <a:endParaRPr lang="fr-FR" sz="800" b="1" dirty="0"/>
                    </a:p>
                    <a:p>
                      <a:pPr algn="ctr"/>
                      <a:r>
                        <a:rPr lang="fr-FR" b="1" dirty="0"/>
                        <a:t>Passé composé</a:t>
                      </a:r>
                    </a:p>
                  </a:txBody>
                  <a:tcPr>
                    <a:solidFill>
                      <a:schemeClr val="accent5">
                        <a:lumMod val="20000"/>
                        <a:lumOff val="80000"/>
                      </a:schemeClr>
                    </a:solidFill>
                  </a:tcPr>
                </a:tc>
                <a:tc>
                  <a:txBody>
                    <a:bodyPr/>
                    <a:lstStyle/>
                    <a:p>
                      <a:pPr algn="ctr"/>
                      <a:endParaRPr lang="fr-FR" sz="800" b="1" dirty="0"/>
                    </a:p>
                    <a:p>
                      <a:pPr algn="ctr"/>
                      <a:r>
                        <a:rPr lang="fr-FR" b="1" dirty="0"/>
                        <a:t>Présent</a:t>
                      </a:r>
                    </a:p>
                  </a:txBody>
                  <a:tcPr>
                    <a:solidFill>
                      <a:schemeClr val="accent5">
                        <a:lumMod val="20000"/>
                        <a:lumOff val="80000"/>
                      </a:schemeClr>
                    </a:solidFill>
                  </a:tcPr>
                </a:tc>
                <a:tc>
                  <a:txBody>
                    <a:bodyPr/>
                    <a:lstStyle/>
                    <a:p>
                      <a:pPr algn="ctr"/>
                      <a:endParaRPr lang="fr-FR" sz="800" b="1" dirty="0"/>
                    </a:p>
                    <a:p>
                      <a:pPr algn="ctr"/>
                      <a:r>
                        <a:rPr lang="fr-FR" b="1" dirty="0"/>
                        <a:t>Futur antérieur</a:t>
                      </a:r>
                    </a:p>
                  </a:txBody>
                  <a:tcPr>
                    <a:solidFill>
                      <a:schemeClr val="accent5">
                        <a:lumMod val="20000"/>
                        <a:lumOff val="80000"/>
                      </a:schemeClr>
                    </a:solidFill>
                  </a:tcPr>
                </a:tc>
                <a:tc>
                  <a:txBody>
                    <a:bodyPr/>
                    <a:lstStyle/>
                    <a:p>
                      <a:pPr algn="ctr"/>
                      <a:endParaRPr lang="fr-FR" sz="800" b="1" dirty="0"/>
                    </a:p>
                    <a:p>
                      <a:pPr algn="ctr"/>
                      <a:r>
                        <a:rPr lang="fr-FR" b="1" dirty="0"/>
                        <a:t>Futur</a:t>
                      </a:r>
                    </a:p>
                  </a:txBody>
                  <a:tcPr>
                    <a:solidFill>
                      <a:schemeClr val="accent5">
                        <a:lumMod val="20000"/>
                        <a:lumOff val="80000"/>
                      </a:schemeClr>
                    </a:solidFill>
                  </a:tcPr>
                </a:tc>
                <a:extLst>
                  <a:ext uri="{0D108BD9-81ED-4DB2-BD59-A6C34878D82A}">
                    <a16:rowId xmlns:a16="http://schemas.microsoft.com/office/drawing/2014/main" val="894107787"/>
                  </a:ext>
                </a:extLst>
              </a:tr>
              <a:tr h="339113">
                <a:tc rowSpan="3">
                  <a:txBody>
                    <a:bodyPr/>
                    <a:lstStyle/>
                    <a:p>
                      <a:endParaRPr lang="fr-FR" sz="1800" dirty="0"/>
                    </a:p>
                    <a:p>
                      <a:endParaRPr lang="fr-FR" sz="1800" dirty="0"/>
                    </a:p>
                  </a:txBody>
                  <a:tcPr/>
                </a:tc>
                <a:tc>
                  <a:txBody>
                    <a:bodyPr/>
                    <a:lstStyle/>
                    <a:p>
                      <a:endParaRPr lang="fr-FR" sz="1800" kern="1200" dirty="0">
                        <a:solidFill>
                          <a:schemeClr val="tx1"/>
                        </a:solidFill>
                        <a:effectLst/>
                        <a:latin typeface="+mn-lt"/>
                        <a:ea typeface="+mn-ea"/>
                        <a:cs typeface="+mn-cs"/>
                      </a:endParaRPr>
                    </a:p>
                  </a:txBody>
                  <a:tcPr/>
                </a:tc>
                <a:tc rowSpan="3">
                  <a:txBody>
                    <a:bodyPr/>
                    <a:lstStyle/>
                    <a:p>
                      <a:endParaRPr lang="fr-FR" sz="1800" kern="1200" dirty="0">
                        <a:solidFill>
                          <a:schemeClr val="tx1"/>
                        </a:solidFill>
                        <a:effectLst/>
                        <a:latin typeface="+mn-lt"/>
                        <a:ea typeface="+mn-ea"/>
                        <a:cs typeface="+mn-cs"/>
                      </a:endParaRPr>
                    </a:p>
                  </a:txBody>
                  <a:tcPr/>
                </a:tc>
                <a:tc rowSpan="3">
                  <a:txBody>
                    <a:bodyPr/>
                    <a:lstStyle/>
                    <a:p>
                      <a:endParaRPr lang="fr-FR" sz="1800" kern="1200" dirty="0">
                        <a:solidFill>
                          <a:schemeClr val="tx1"/>
                        </a:solidFill>
                        <a:effectLst/>
                        <a:latin typeface="+mn-lt"/>
                        <a:ea typeface="+mn-ea"/>
                        <a:cs typeface="+mn-cs"/>
                      </a:endParaRPr>
                    </a:p>
                  </a:txBody>
                  <a:tcPr/>
                </a:tc>
                <a:tc rowSpan="3">
                  <a:txBody>
                    <a:bodyPr/>
                    <a:lstStyle/>
                    <a:p>
                      <a:endParaRPr lang="fr-FR" sz="1800" kern="1200" dirty="0">
                        <a:solidFill>
                          <a:schemeClr val="tx1"/>
                        </a:solidFill>
                        <a:effectLst/>
                        <a:latin typeface="+mn-lt"/>
                        <a:ea typeface="+mn-ea"/>
                        <a:cs typeface="+mn-cs"/>
                      </a:endParaRPr>
                    </a:p>
                  </a:txBody>
                  <a:tcPr/>
                </a:tc>
                <a:extLst>
                  <a:ext uri="{0D108BD9-81ED-4DB2-BD59-A6C34878D82A}">
                    <a16:rowId xmlns:a16="http://schemas.microsoft.com/office/drawing/2014/main" val="3222149981"/>
                  </a:ext>
                </a:extLst>
              </a:tr>
              <a:tr h="483847">
                <a:tc vMerge="1">
                  <a:txBody>
                    <a:bodyPr/>
                    <a:lstStyle/>
                    <a:p>
                      <a:endParaRPr lang="fr-F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800" b="1" dirty="0"/>
                        <a:t>Imparfait</a:t>
                      </a:r>
                    </a:p>
                  </a:txBody>
                  <a:tcPr>
                    <a:solidFill>
                      <a:schemeClr val="accent5">
                        <a:lumMod val="20000"/>
                        <a:lumOff val="80000"/>
                      </a:schemeClr>
                    </a:solidFill>
                  </a:tcPr>
                </a:tc>
                <a:tc vMerge="1">
                  <a:txBody>
                    <a:bodyPr/>
                    <a:lstStyle/>
                    <a:p>
                      <a:endParaRPr lang="fr-FR"/>
                    </a:p>
                  </a:txBody>
                  <a:tcPr/>
                </a:tc>
                <a:tc vMerge="1">
                  <a:txBody>
                    <a:bodyPr/>
                    <a:lstStyle/>
                    <a:p>
                      <a:endParaRPr lang="fr-FR"/>
                    </a:p>
                  </a:txBody>
                  <a:tcPr/>
                </a:tc>
                <a:tc vMerge="1">
                  <a:txBody>
                    <a:bodyPr/>
                    <a:lstStyle/>
                    <a:p>
                      <a:endParaRPr lang="fr-FR"/>
                    </a:p>
                  </a:txBody>
                  <a:tcPr/>
                </a:tc>
                <a:extLst>
                  <a:ext uri="{0D108BD9-81ED-4DB2-BD59-A6C34878D82A}">
                    <a16:rowId xmlns:a16="http://schemas.microsoft.com/office/drawing/2014/main" val="3344460969"/>
                  </a:ext>
                </a:extLst>
              </a:tr>
              <a:tr h="339113">
                <a:tc vMerge="1">
                  <a:txBody>
                    <a:bodyPr/>
                    <a:lstStyle/>
                    <a:p>
                      <a:endParaRPr lang="fr-F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kern="1200" dirty="0">
                        <a:solidFill>
                          <a:schemeClr val="tx1"/>
                        </a:solidFill>
                        <a:effectLst/>
                        <a:latin typeface="+mn-lt"/>
                        <a:ea typeface="+mn-ea"/>
                        <a:cs typeface="+mn-cs"/>
                      </a:endParaRPr>
                    </a:p>
                  </a:txBody>
                  <a:tcPr/>
                </a:tc>
                <a:tc vMerge="1">
                  <a:txBody>
                    <a:bodyPr/>
                    <a:lstStyle/>
                    <a:p>
                      <a:endParaRPr lang="fr-FR"/>
                    </a:p>
                  </a:txBody>
                  <a:tcPr/>
                </a:tc>
                <a:tc vMerge="1">
                  <a:txBody>
                    <a:bodyPr/>
                    <a:lstStyle/>
                    <a:p>
                      <a:endParaRPr lang="fr-FR"/>
                    </a:p>
                  </a:txBody>
                  <a:tcPr/>
                </a:tc>
                <a:tc vMerge="1">
                  <a:txBody>
                    <a:bodyPr/>
                    <a:lstStyle/>
                    <a:p>
                      <a:endParaRPr lang="fr-FR"/>
                    </a:p>
                  </a:txBody>
                  <a:tcPr/>
                </a:tc>
                <a:extLst>
                  <a:ext uri="{0D108BD9-81ED-4DB2-BD59-A6C34878D82A}">
                    <a16:rowId xmlns:a16="http://schemas.microsoft.com/office/drawing/2014/main" val="2526630375"/>
                  </a:ext>
                </a:extLst>
              </a:tr>
            </a:tbl>
          </a:graphicData>
        </a:graphic>
      </p:graphicFrame>
    </p:spTree>
    <p:extLst>
      <p:ext uri="{BB962C8B-B14F-4D97-AF65-F5344CB8AC3E}">
        <p14:creationId xmlns:p14="http://schemas.microsoft.com/office/powerpoint/2010/main" val="1133732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58916A-979F-8853-7C84-A515F0DF917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EE77116-D5BA-E147-7BD7-4282B934AF9F}"/>
              </a:ext>
            </a:extLst>
          </p:cNvPr>
          <p:cNvSpPr>
            <a:spLocks noGrp="1"/>
          </p:cNvSpPr>
          <p:nvPr>
            <p:ph type="title"/>
          </p:nvPr>
        </p:nvSpPr>
        <p:spPr>
          <a:xfrm>
            <a:off x="838200" y="365125"/>
            <a:ext cx="10515600" cy="2199655"/>
          </a:xfrm>
        </p:spPr>
        <p:txBody>
          <a:bodyPr>
            <a:normAutofit/>
          </a:bodyPr>
          <a:lstStyle/>
          <a:p>
            <a:r>
              <a:rPr lang="fr-FR" sz="2200" b="1" dirty="0">
                <a:solidFill>
                  <a:srgbClr val="000000"/>
                </a:solidFill>
                <a:effectLst/>
                <a:latin typeface="Times New Roman" panose="02020603050405020304" pitchFamily="18" charset="0"/>
                <a:ea typeface="Times New Roman" panose="02020603050405020304" pitchFamily="18" charset="0"/>
              </a:rPr>
              <a:t>3. Souligne les verbes et classe-les dans le tableau.</a:t>
            </a:r>
            <a:br>
              <a:rPr lang="fr-FR" sz="2200" dirty="0">
                <a:effectLst/>
                <a:latin typeface="Times New Roman" panose="02020603050405020304" pitchFamily="18" charset="0"/>
                <a:ea typeface="Calibri" panose="020F0502020204030204" pitchFamily="34" charset="0"/>
              </a:rPr>
            </a:br>
            <a:r>
              <a:rPr lang="fr-FR" sz="2200" dirty="0">
                <a:solidFill>
                  <a:srgbClr val="000000"/>
                </a:solidFill>
                <a:effectLst/>
                <a:latin typeface="Times New Roman" panose="02020603050405020304" pitchFamily="18" charset="0"/>
                <a:ea typeface="Times New Roman" panose="02020603050405020304" pitchFamily="18" charset="0"/>
              </a:rPr>
              <a:t> </a:t>
            </a:r>
            <a:br>
              <a:rPr lang="fr-FR" sz="2200" dirty="0">
                <a:effectLst/>
                <a:latin typeface="Times New Roman" panose="02020603050405020304" pitchFamily="18" charset="0"/>
                <a:ea typeface="Calibri" panose="020F0502020204030204" pitchFamily="34" charset="0"/>
              </a:rPr>
            </a:br>
            <a:r>
              <a:rPr lang="fr-FR" sz="2200" dirty="0">
                <a:solidFill>
                  <a:srgbClr val="000000"/>
                </a:solidFill>
                <a:effectLst/>
                <a:latin typeface="Times New Roman" panose="02020603050405020304" pitchFamily="18" charset="0"/>
                <a:ea typeface="Times New Roman" panose="02020603050405020304" pitchFamily="18" charset="0"/>
              </a:rPr>
              <a:t>J’</a:t>
            </a:r>
            <a:r>
              <a:rPr lang="fr-FR" sz="2200" u="sng" dirty="0">
                <a:solidFill>
                  <a:srgbClr val="000000"/>
                </a:solidFill>
                <a:effectLst/>
                <a:latin typeface="Times New Roman" panose="02020603050405020304" pitchFamily="18" charset="0"/>
                <a:ea typeface="Times New Roman" panose="02020603050405020304" pitchFamily="18" charset="0"/>
              </a:rPr>
              <a:t>avais</a:t>
            </a:r>
            <a:r>
              <a:rPr lang="fr-FR" sz="2200" dirty="0">
                <a:solidFill>
                  <a:srgbClr val="000000"/>
                </a:solidFill>
                <a:effectLst/>
                <a:latin typeface="Times New Roman" panose="02020603050405020304" pitchFamily="18" charset="0"/>
                <a:ea typeface="Times New Roman" panose="02020603050405020304" pitchFamily="18" charset="0"/>
              </a:rPr>
              <a:t> déjà </a:t>
            </a:r>
            <a:r>
              <a:rPr lang="fr-FR" sz="2200" u="sng" dirty="0">
                <a:solidFill>
                  <a:srgbClr val="000000"/>
                </a:solidFill>
                <a:effectLst/>
                <a:latin typeface="Times New Roman" panose="02020603050405020304" pitchFamily="18" charset="0"/>
                <a:ea typeface="Times New Roman" panose="02020603050405020304" pitchFamily="18" charset="0"/>
              </a:rPr>
              <a:t>parcouru</a:t>
            </a:r>
            <a:r>
              <a:rPr lang="fr-FR" sz="2200" dirty="0">
                <a:solidFill>
                  <a:srgbClr val="000000"/>
                </a:solidFill>
                <a:effectLst/>
                <a:latin typeface="Times New Roman" panose="02020603050405020304" pitchFamily="18" charset="0"/>
                <a:ea typeface="Times New Roman" panose="02020603050405020304" pitchFamily="18" charset="0"/>
              </a:rPr>
              <a:t> presque la moitié de mon chemin, alors j’</a:t>
            </a:r>
            <a:r>
              <a:rPr lang="fr-FR" sz="2200" u="sng" dirty="0">
                <a:solidFill>
                  <a:srgbClr val="000000"/>
                </a:solidFill>
                <a:effectLst/>
                <a:latin typeface="Times New Roman" panose="02020603050405020304" pitchFamily="18" charset="0"/>
                <a:ea typeface="Times New Roman" panose="02020603050405020304" pitchFamily="18" charset="0"/>
              </a:rPr>
              <a:t>ai aperçu </a:t>
            </a:r>
            <a:r>
              <a:rPr lang="fr-FR" sz="2200" dirty="0">
                <a:solidFill>
                  <a:srgbClr val="000000"/>
                </a:solidFill>
                <a:effectLst/>
                <a:latin typeface="Times New Roman" panose="02020603050405020304" pitchFamily="18" charset="0"/>
                <a:ea typeface="Times New Roman" panose="02020603050405020304" pitchFamily="18" charset="0"/>
              </a:rPr>
              <a:t>le petit chien perdu. L’animal </a:t>
            </a:r>
            <a:r>
              <a:rPr lang="fr-FR" sz="2200" u="sng" dirty="0">
                <a:solidFill>
                  <a:srgbClr val="000000"/>
                </a:solidFill>
                <a:effectLst/>
                <a:latin typeface="Times New Roman" panose="02020603050405020304" pitchFamily="18" charset="0"/>
                <a:ea typeface="Times New Roman" panose="02020603050405020304" pitchFamily="18" charset="0"/>
              </a:rPr>
              <a:t>s’était allongé </a:t>
            </a:r>
            <a:r>
              <a:rPr lang="fr-FR" sz="2200" dirty="0">
                <a:solidFill>
                  <a:srgbClr val="000000"/>
                </a:solidFill>
                <a:effectLst/>
                <a:latin typeface="Times New Roman" panose="02020603050405020304" pitchFamily="18" charset="0"/>
                <a:ea typeface="Times New Roman" panose="02020603050405020304" pitchFamily="18" charset="0"/>
              </a:rPr>
              <a:t>sous la haie et me </a:t>
            </a:r>
            <a:r>
              <a:rPr lang="fr-FR" sz="2200" u="sng" dirty="0">
                <a:solidFill>
                  <a:srgbClr val="000000"/>
                </a:solidFill>
                <a:effectLst/>
                <a:latin typeface="Times New Roman" panose="02020603050405020304" pitchFamily="18" charset="0"/>
                <a:ea typeface="Times New Roman" panose="02020603050405020304" pitchFamily="18" charset="0"/>
              </a:rPr>
              <a:t>regardait</a:t>
            </a:r>
            <a:r>
              <a:rPr lang="fr-FR" sz="2200" dirty="0">
                <a:solidFill>
                  <a:srgbClr val="000000"/>
                </a:solidFill>
                <a:effectLst/>
                <a:latin typeface="Times New Roman" panose="02020603050405020304" pitchFamily="18" charset="0"/>
                <a:ea typeface="Times New Roman" panose="02020603050405020304" pitchFamily="18" charset="0"/>
              </a:rPr>
              <a:t> avec de grands yeux. Je le </a:t>
            </a:r>
            <a:r>
              <a:rPr lang="fr-FR" sz="2200" u="sng" dirty="0">
                <a:solidFill>
                  <a:srgbClr val="000000"/>
                </a:solidFill>
                <a:effectLst/>
                <a:latin typeface="Times New Roman" panose="02020603050405020304" pitchFamily="18" charset="0"/>
                <a:ea typeface="Times New Roman" panose="02020603050405020304" pitchFamily="18" charset="0"/>
              </a:rPr>
              <a:t>ramène</a:t>
            </a:r>
            <a:r>
              <a:rPr lang="fr-FR" sz="2200" dirty="0">
                <a:solidFill>
                  <a:srgbClr val="000000"/>
                </a:solidFill>
                <a:effectLst/>
                <a:latin typeface="Times New Roman" panose="02020603050405020304" pitchFamily="18" charset="0"/>
                <a:ea typeface="Times New Roman" panose="02020603050405020304" pitchFamily="18" charset="0"/>
              </a:rPr>
              <a:t> à la maison et demain, j’</a:t>
            </a:r>
            <a:r>
              <a:rPr lang="fr-FR" sz="2200" u="sng" dirty="0">
                <a:solidFill>
                  <a:srgbClr val="000000"/>
                </a:solidFill>
                <a:effectLst/>
                <a:latin typeface="Times New Roman" panose="02020603050405020304" pitchFamily="18" charset="0"/>
                <a:ea typeface="Times New Roman" panose="02020603050405020304" pitchFamily="18" charset="0"/>
              </a:rPr>
              <a:t>aurai fini </a:t>
            </a:r>
            <a:r>
              <a:rPr lang="fr-FR" sz="2200" dirty="0">
                <a:solidFill>
                  <a:srgbClr val="000000"/>
                </a:solidFill>
                <a:effectLst/>
                <a:latin typeface="Times New Roman" panose="02020603050405020304" pitchFamily="18" charset="0"/>
                <a:ea typeface="Times New Roman" panose="02020603050405020304" pitchFamily="18" charset="0"/>
              </a:rPr>
              <a:t>le travail à la maison, je le </a:t>
            </a:r>
            <a:r>
              <a:rPr lang="fr-FR" sz="2200" u="sng" dirty="0">
                <a:solidFill>
                  <a:srgbClr val="000000"/>
                </a:solidFill>
                <a:effectLst/>
                <a:latin typeface="Times New Roman" panose="02020603050405020304" pitchFamily="18" charset="0"/>
                <a:ea typeface="Times New Roman" panose="02020603050405020304" pitchFamily="18" charset="0"/>
              </a:rPr>
              <a:t>ramènerai</a:t>
            </a:r>
            <a:r>
              <a:rPr lang="fr-FR" sz="2200" dirty="0">
                <a:solidFill>
                  <a:srgbClr val="000000"/>
                </a:solidFill>
                <a:effectLst/>
                <a:latin typeface="Times New Roman" panose="02020603050405020304" pitchFamily="18" charset="0"/>
                <a:ea typeface="Times New Roman" panose="02020603050405020304" pitchFamily="18" charset="0"/>
              </a:rPr>
              <a:t> chez Justin. Il </a:t>
            </a:r>
            <a:r>
              <a:rPr lang="fr-FR" sz="2200" u="sng" dirty="0">
                <a:solidFill>
                  <a:srgbClr val="000000"/>
                </a:solidFill>
                <a:effectLst/>
                <a:latin typeface="Times New Roman" panose="02020603050405020304" pitchFamily="18" charset="0"/>
                <a:ea typeface="Times New Roman" panose="02020603050405020304" pitchFamily="18" charset="0"/>
              </a:rPr>
              <a:t>sera</a:t>
            </a:r>
            <a:r>
              <a:rPr lang="fr-FR" sz="2200" dirty="0">
                <a:solidFill>
                  <a:srgbClr val="000000"/>
                </a:solidFill>
                <a:effectLst/>
                <a:latin typeface="Times New Roman" panose="02020603050405020304" pitchFamily="18" charset="0"/>
                <a:ea typeface="Times New Roman" panose="02020603050405020304" pitchFamily="18" charset="0"/>
              </a:rPr>
              <a:t> sûrement content ! </a:t>
            </a:r>
            <a:endParaRPr lang="fr-FR" sz="2200" dirty="0">
              <a:effectLst/>
              <a:latin typeface="Times New Roman" panose="02020603050405020304" pitchFamily="18" charset="0"/>
              <a:ea typeface="Calibri" panose="020F0502020204030204" pitchFamily="34" charset="0"/>
            </a:endParaRPr>
          </a:p>
        </p:txBody>
      </p:sp>
      <p:graphicFrame>
        <p:nvGraphicFramePr>
          <p:cNvPr id="6" name="Tableau 5">
            <a:extLst>
              <a:ext uri="{FF2B5EF4-FFF2-40B4-BE49-F238E27FC236}">
                <a16:creationId xmlns:a16="http://schemas.microsoft.com/office/drawing/2014/main" id="{13553F5B-07F0-1537-EBAB-D7653AB6C72A}"/>
              </a:ext>
            </a:extLst>
          </p:cNvPr>
          <p:cNvGraphicFramePr>
            <a:graphicFrameLocks noGrp="1"/>
          </p:cNvGraphicFramePr>
          <p:nvPr/>
        </p:nvGraphicFramePr>
        <p:xfrm>
          <a:off x="838198" y="2916038"/>
          <a:ext cx="10515600" cy="2940809"/>
        </p:xfrm>
        <a:graphic>
          <a:graphicData uri="http://schemas.openxmlformats.org/drawingml/2006/table">
            <a:tbl>
              <a:tblPr firstRow="1" bandRow="1">
                <a:tableStyleId>{5940675A-B579-460E-94D1-54222C63F5DA}</a:tableStyleId>
              </a:tblPr>
              <a:tblGrid>
                <a:gridCol w="2103120">
                  <a:extLst>
                    <a:ext uri="{9D8B030D-6E8A-4147-A177-3AD203B41FA5}">
                      <a16:colId xmlns:a16="http://schemas.microsoft.com/office/drawing/2014/main" val="3332260177"/>
                    </a:ext>
                  </a:extLst>
                </a:gridCol>
                <a:gridCol w="2103120">
                  <a:extLst>
                    <a:ext uri="{9D8B030D-6E8A-4147-A177-3AD203B41FA5}">
                      <a16:colId xmlns:a16="http://schemas.microsoft.com/office/drawing/2014/main" val="1290790224"/>
                    </a:ext>
                  </a:extLst>
                </a:gridCol>
                <a:gridCol w="2103120">
                  <a:extLst>
                    <a:ext uri="{9D8B030D-6E8A-4147-A177-3AD203B41FA5}">
                      <a16:colId xmlns:a16="http://schemas.microsoft.com/office/drawing/2014/main" val="1975705835"/>
                    </a:ext>
                  </a:extLst>
                </a:gridCol>
                <a:gridCol w="2103120">
                  <a:extLst>
                    <a:ext uri="{9D8B030D-6E8A-4147-A177-3AD203B41FA5}">
                      <a16:colId xmlns:a16="http://schemas.microsoft.com/office/drawing/2014/main" val="3637598682"/>
                    </a:ext>
                  </a:extLst>
                </a:gridCol>
                <a:gridCol w="2103120">
                  <a:extLst>
                    <a:ext uri="{9D8B030D-6E8A-4147-A177-3AD203B41FA5}">
                      <a16:colId xmlns:a16="http://schemas.microsoft.com/office/drawing/2014/main" val="2782350151"/>
                    </a:ext>
                  </a:extLst>
                </a:gridCol>
              </a:tblGrid>
              <a:tr h="385730">
                <a:tc gridSpan="2">
                  <a:txBody>
                    <a:bodyPr/>
                    <a:lstStyle/>
                    <a:p>
                      <a:pPr algn="ctr"/>
                      <a:r>
                        <a:rPr lang="fr-FR" sz="2000" b="1" dirty="0"/>
                        <a:t>Passé</a:t>
                      </a:r>
                    </a:p>
                  </a:txBody>
                  <a:tcPr>
                    <a:solidFill>
                      <a:schemeClr val="accent5">
                        <a:lumMod val="20000"/>
                        <a:lumOff val="80000"/>
                      </a:schemeClr>
                    </a:solidFill>
                  </a:tcPr>
                </a:tc>
                <a:tc hMerge="1">
                  <a:txBody>
                    <a:bodyPr/>
                    <a:lstStyle/>
                    <a:p>
                      <a:endParaRPr lang="fr-FR" dirty="0"/>
                    </a:p>
                  </a:txBody>
                  <a:tcPr/>
                </a:tc>
                <a:tc rowSpan="2">
                  <a:txBody>
                    <a:bodyPr/>
                    <a:lstStyle/>
                    <a:p>
                      <a:pPr algn="ctr"/>
                      <a:endParaRPr lang="fr-FR" dirty="0"/>
                    </a:p>
                    <a:p>
                      <a:pPr algn="ctr"/>
                      <a:r>
                        <a:rPr lang="fr-FR" dirty="0"/>
                        <a:t>EN MÊME TEMPS</a:t>
                      </a:r>
                    </a:p>
                  </a:txBody>
                  <a:tcPr>
                    <a:solidFill>
                      <a:schemeClr val="accent5">
                        <a:lumMod val="20000"/>
                        <a:lumOff val="80000"/>
                      </a:schemeClr>
                    </a:solidFill>
                  </a:tcPr>
                </a:tc>
                <a:tc gridSpan="2">
                  <a:txBody>
                    <a:bodyPr/>
                    <a:lstStyle/>
                    <a:p>
                      <a:pPr algn="ctr"/>
                      <a:r>
                        <a:rPr lang="fr-FR" sz="2000" b="1" dirty="0"/>
                        <a:t>Avenir</a:t>
                      </a:r>
                    </a:p>
                  </a:txBody>
                  <a:tcPr>
                    <a:solidFill>
                      <a:schemeClr val="accent5">
                        <a:lumMod val="20000"/>
                        <a:lumOff val="80000"/>
                      </a:schemeClr>
                    </a:solidFill>
                  </a:tcPr>
                </a:tc>
                <a:tc hMerge="1">
                  <a:txBody>
                    <a:bodyPr/>
                    <a:lstStyle/>
                    <a:p>
                      <a:endParaRPr lang="fr-FR" dirty="0"/>
                    </a:p>
                  </a:txBody>
                  <a:tcPr/>
                </a:tc>
                <a:extLst>
                  <a:ext uri="{0D108BD9-81ED-4DB2-BD59-A6C34878D82A}">
                    <a16:rowId xmlns:a16="http://schemas.microsoft.com/office/drawing/2014/main" val="1067770876"/>
                  </a:ext>
                </a:extLst>
              </a:tr>
              <a:tr h="385730">
                <a:tc>
                  <a:txBody>
                    <a:bodyPr/>
                    <a:lstStyle/>
                    <a:p>
                      <a:pPr algn="ctr"/>
                      <a:r>
                        <a:rPr lang="fr-FR" dirty="0"/>
                        <a:t>ENCORE AVANT</a:t>
                      </a:r>
                    </a:p>
                  </a:txBody>
                  <a:tcPr>
                    <a:solidFill>
                      <a:schemeClr val="accent5">
                        <a:lumMod val="20000"/>
                        <a:lumOff val="80000"/>
                      </a:schemeClr>
                    </a:solidFill>
                  </a:tcPr>
                </a:tc>
                <a:tc>
                  <a:txBody>
                    <a:bodyPr/>
                    <a:lstStyle/>
                    <a:p>
                      <a:pPr algn="ctr"/>
                      <a:r>
                        <a:rPr lang="fr-FR" dirty="0"/>
                        <a:t>AVANT</a:t>
                      </a:r>
                    </a:p>
                  </a:txBody>
                  <a:tcPr>
                    <a:solidFill>
                      <a:schemeClr val="accent5">
                        <a:lumMod val="20000"/>
                        <a:lumOff val="80000"/>
                      </a:schemeClr>
                    </a:solidFill>
                  </a:tcPr>
                </a:tc>
                <a:tc vMerge="1">
                  <a:txBody>
                    <a:bodyPr/>
                    <a:lstStyle/>
                    <a:p>
                      <a:endParaRPr dirty="0"/>
                    </a:p>
                  </a:txBody>
                  <a:tcPr>
                    <a:lnT w="12700" cap="flat" cmpd="sng" algn="ctr">
                      <a:noFill/>
                      <a:prstDash val="solid"/>
                      <a:round/>
                      <a:headEnd type="none" w="med" len="med"/>
                      <a:tailEnd type="none" w="med" len="med"/>
                    </a:lnT>
                  </a:tcPr>
                </a:tc>
                <a:tc>
                  <a:txBody>
                    <a:bodyPr/>
                    <a:lstStyle/>
                    <a:p>
                      <a:pPr algn="ctr"/>
                      <a:r>
                        <a:rPr lang="fr-FR" dirty="0"/>
                        <a:t>AVANT</a:t>
                      </a:r>
                    </a:p>
                  </a:txBody>
                  <a:tcPr>
                    <a:solidFill>
                      <a:schemeClr val="accent5">
                        <a:lumMod val="20000"/>
                        <a:lumOff val="80000"/>
                      </a:schemeClr>
                    </a:solidFill>
                  </a:tcPr>
                </a:tc>
                <a:tc>
                  <a:txBody>
                    <a:bodyPr/>
                    <a:lstStyle/>
                    <a:p>
                      <a:pPr algn="ctr"/>
                      <a:r>
                        <a:rPr lang="fr-FR" dirty="0"/>
                        <a:t>APRÈS</a:t>
                      </a:r>
                    </a:p>
                  </a:txBody>
                  <a:tcPr>
                    <a:solidFill>
                      <a:schemeClr val="accent5">
                        <a:lumMod val="20000"/>
                        <a:lumOff val="80000"/>
                      </a:schemeClr>
                    </a:solidFill>
                  </a:tcPr>
                </a:tc>
                <a:extLst>
                  <a:ext uri="{0D108BD9-81ED-4DB2-BD59-A6C34878D82A}">
                    <a16:rowId xmlns:a16="http://schemas.microsoft.com/office/drawing/2014/main" val="3553502235"/>
                  </a:ext>
                </a:extLst>
              </a:tr>
              <a:tr h="669152">
                <a:tc>
                  <a:txBody>
                    <a:bodyPr/>
                    <a:lstStyle/>
                    <a:p>
                      <a:pPr algn="ctr"/>
                      <a:endParaRPr lang="fr-FR" sz="800" b="1" dirty="0"/>
                    </a:p>
                    <a:p>
                      <a:pPr algn="ctr"/>
                      <a:r>
                        <a:rPr lang="fr-FR" b="1" dirty="0"/>
                        <a:t>Plus-que-parfait</a:t>
                      </a:r>
                    </a:p>
                  </a:txBody>
                  <a:tcPr>
                    <a:solidFill>
                      <a:schemeClr val="accent5">
                        <a:lumMod val="20000"/>
                        <a:lumOff val="80000"/>
                      </a:schemeClr>
                    </a:solidFill>
                  </a:tcPr>
                </a:tc>
                <a:tc>
                  <a:txBody>
                    <a:bodyPr/>
                    <a:lstStyle/>
                    <a:p>
                      <a:pPr algn="ctr"/>
                      <a:endParaRPr lang="fr-FR" sz="800" b="1" dirty="0"/>
                    </a:p>
                    <a:p>
                      <a:pPr algn="ctr"/>
                      <a:r>
                        <a:rPr lang="fr-FR" b="1" dirty="0"/>
                        <a:t>Passé composé</a:t>
                      </a:r>
                    </a:p>
                  </a:txBody>
                  <a:tcPr>
                    <a:solidFill>
                      <a:schemeClr val="accent5">
                        <a:lumMod val="20000"/>
                        <a:lumOff val="80000"/>
                      </a:schemeClr>
                    </a:solidFill>
                  </a:tcPr>
                </a:tc>
                <a:tc>
                  <a:txBody>
                    <a:bodyPr/>
                    <a:lstStyle/>
                    <a:p>
                      <a:pPr algn="ctr"/>
                      <a:endParaRPr lang="fr-FR" sz="800" b="1" dirty="0"/>
                    </a:p>
                    <a:p>
                      <a:pPr algn="ctr"/>
                      <a:r>
                        <a:rPr lang="fr-FR" b="1" dirty="0"/>
                        <a:t>Présent</a:t>
                      </a:r>
                    </a:p>
                  </a:txBody>
                  <a:tcPr>
                    <a:solidFill>
                      <a:schemeClr val="accent5">
                        <a:lumMod val="20000"/>
                        <a:lumOff val="80000"/>
                      </a:schemeClr>
                    </a:solidFill>
                  </a:tcPr>
                </a:tc>
                <a:tc>
                  <a:txBody>
                    <a:bodyPr/>
                    <a:lstStyle/>
                    <a:p>
                      <a:pPr algn="ctr"/>
                      <a:endParaRPr lang="fr-FR" sz="800" b="1" dirty="0"/>
                    </a:p>
                    <a:p>
                      <a:pPr algn="ctr"/>
                      <a:r>
                        <a:rPr lang="fr-FR" b="1" dirty="0"/>
                        <a:t>Futur antérieur</a:t>
                      </a:r>
                    </a:p>
                  </a:txBody>
                  <a:tcPr>
                    <a:solidFill>
                      <a:schemeClr val="accent5">
                        <a:lumMod val="20000"/>
                        <a:lumOff val="80000"/>
                      </a:schemeClr>
                    </a:solidFill>
                  </a:tcPr>
                </a:tc>
                <a:tc>
                  <a:txBody>
                    <a:bodyPr/>
                    <a:lstStyle/>
                    <a:p>
                      <a:pPr algn="ctr"/>
                      <a:endParaRPr lang="fr-FR" sz="800" b="1" dirty="0"/>
                    </a:p>
                    <a:p>
                      <a:pPr algn="ctr"/>
                      <a:r>
                        <a:rPr lang="fr-FR" b="1" dirty="0"/>
                        <a:t>Futur</a:t>
                      </a:r>
                    </a:p>
                  </a:txBody>
                  <a:tcPr>
                    <a:solidFill>
                      <a:schemeClr val="accent5">
                        <a:lumMod val="20000"/>
                        <a:lumOff val="80000"/>
                      </a:schemeClr>
                    </a:solidFill>
                  </a:tcPr>
                </a:tc>
                <a:extLst>
                  <a:ext uri="{0D108BD9-81ED-4DB2-BD59-A6C34878D82A}">
                    <a16:rowId xmlns:a16="http://schemas.microsoft.com/office/drawing/2014/main" val="894107787"/>
                  </a:ext>
                </a:extLst>
              </a:tr>
              <a:tr h="339113">
                <a:tc rowSpan="3">
                  <a:txBody>
                    <a:bodyPr/>
                    <a:lstStyle/>
                    <a:p>
                      <a:endParaRPr lang="fr-FR" sz="1800" dirty="0"/>
                    </a:p>
                    <a:p>
                      <a:endParaRPr lang="fr-FR" sz="1800" dirty="0"/>
                    </a:p>
                  </a:txBody>
                  <a:tcPr/>
                </a:tc>
                <a:tc>
                  <a:txBody>
                    <a:bodyPr/>
                    <a:lstStyle/>
                    <a:p>
                      <a:endParaRPr lang="fr-FR" sz="1800" kern="1200" dirty="0">
                        <a:solidFill>
                          <a:schemeClr val="tx1"/>
                        </a:solidFill>
                        <a:effectLst/>
                        <a:latin typeface="+mn-lt"/>
                        <a:ea typeface="+mn-ea"/>
                        <a:cs typeface="+mn-cs"/>
                      </a:endParaRPr>
                    </a:p>
                  </a:txBody>
                  <a:tcPr/>
                </a:tc>
                <a:tc rowSpan="3">
                  <a:txBody>
                    <a:bodyPr/>
                    <a:lstStyle/>
                    <a:p>
                      <a:endParaRPr lang="fr-FR" sz="1800" kern="1200" dirty="0">
                        <a:solidFill>
                          <a:schemeClr val="tx1"/>
                        </a:solidFill>
                        <a:effectLst/>
                        <a:latin typeface="+mn-lt"/>
                        <a:ea typeface="+mn-ea"/>
                        <a:cs typeface="+mn-cs"/>
                      </a:endParaRPr>
                    </a:p>
                  </a:txBody>
                  <a:tcPr/>
                </a:tc>
                <a:tc rowSpan="3">
                  <a:txBody>
                    <a:bodyPr/>
                    <a:lstStyle/>
                    <a:p>
                      <a:endParaRPr lang="fr-FR" sz="1800" kern="1200" dirty="0">
                        <a:solidFill>
                          <a:schemeClr val="tx1"/>
                        </a:solidFill>
                        <a:effectLst/>
                        <a:latin typeface="+mn-lt"/>
                        <a:ea typeface="+mn-ea"/>
                        <a:cs typeface="+mn-cs"/>
                      </a:endParaRPr>
                    </a:p>
                  </a:txBody>
                  <a:tcPr/>
                </a:tc>
                <a:tc rowSpan="3">
                  <a:txBody>
                    <a:bodyPr/>
                    <a:lstStyle/>
                    <a:p>
                      <a:endParaRPr lang="fr-FR" sz="1800" kern="1200" dirty="0">
                        <a:solidFill>
                          <a:schemeClr val="tx1"/>
                        </a:solidFill>
                        <a:effectLst/>
                        <a:latin typeface="+mn-lt"/>
                        <a:ea typeface="+mn-ea"/>
                        <a:cs typeface="+mn-cs"/>
                      </a:endParaRPr>
                    </a:p>
                  </a:txBody>
                  <a:tcPr/>
                </a:tc>
                <a:extLst>
                  <a:ext uri="{0D108BD9-81ED-4DB2-BD59-A6C34878D82A}">
                    <a16:rowId xmlns:a16="http://schemas.microsoft.com/office/drawing/2014/main" val="3222149981"/>
                  </a:ext>
                </a:extLst>
              </a:tr>
              <a:tr h="483847">
                <a:tc vMerge="1">
                  <a:txBody>
                    <a:bodyPr/>
                    <a:lstStyle/>
                    <a:p>
                      <a:endParaRPr lang="fr-F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800" b="1" dirty="0"/>
                        <a:t>Imparfait</a:t>
                      </a:r>
                    </a:p>
                  </a:txBody>
                  <a:tcPr>
                    <a:solidFill>
                      <a:schemeClr val="accent5">
                        <a:lumMod val="20000"/>
                        <a:lumOff val="80000"/>
                      </a:schemeClr>
                    </a:solidFill>
                  </a:tcPr>
                </a:tc>
                <a:tc vMerge="1">
                  <a:txBody>
                    <a:bodyPr/>
                    <a:lstStyle/>
                    <a:p>
                      <a:endParaRPr lang="fr-FR"/>
                    </a:p>
                  </a:txBody>
                  <a:tcPr/>
                </a:tc>
                <a:tc vMerge="1">
                  <a:txBody>
                    <a:bodyPr/>
                    <a:lstStyle/>
                    <a:p>
                      <a:endParaRPr lang="fr-FR"/>
                    </a:p>
                  </a:txBody>
                  <a:tcPr/>
                </a:tc>
                <a:tc vMerge="1">
                  <a:txBody>
                    <a:bodyPr/>
                    <a:lstStyle/>
                    <a:p>
                      <a:endParaRPr lang="fr-FR"/>
                    </a:p>
                  </a:txBody>
                  <a:tcPr/>
                </a:tc>
                <a:extLst>
                  <a:ext uri="{0D108BD9-81ED-4DB2-BD59-A6C34878D82A}">
                    <a16:rowId xmlns:a16="http://schemas.microsoft.com/office/drawing/2014/main" val="3344460969"/>
                  </a:ext>
                </a:extLst>
              </a:tr>
              <a:tr h="339113">
                <a:tc vMerge="1">
                  <a:txBody>
                    <a:bodyPr/>
                    <a:lstStyle/>
                    <a:p>
                      <a:endParaRPr lang="fr-F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kern="1200" dirty="0">
                        <a:solidFill>
                          <a:schemeClr val="tx1"/>
                        </a:solidFill>
                        <a:effectLst/>
                        <a:latin typeface="+mn-lt"/>
                        <a:ea typeface="+mn-ea"/>
                        <a:cs typeface="+mn-cs"/>
                      </a:endParaRPr>
                    </a:p>
                  </a:txBody>
                  <a:tcPr/>
                </a:tc>
                <a:tc vMerge="1">
                  <a:txBody>
                    <a:bodyPr/>
                    <a:lstStyle/>
                    <a:p>
                      <a:endParaRPr lang="fr-FR"/>
                    </a:p>
                  </a:txBody>
                  <a:tcPr/>
                </a:tc>
                <a:tc vMerge="1">
                  <a:txBody>
                    <a:bodyPr/>
                    <a:lstStyle/>
                    <a:p>
                      <a:endParaRPr lang="fr-FR"/>
                    </a:p>
                  </a:txBody>
                  <a:tcPr/>
                </a:tc>
                <a:tc vMerge="1">
                  <a:txBody>
                    <a:bodyPr/>
                    <a:lstStyle/>
                    <a:p>
                      <a:endParaRPr lang="fr-FR"/>
                    </a:p>
                  </a:txBody>
                  <a:tcPr/>
                </a:tc>
                <a:extLst>
                  <a:ext uri="{0D108BD9-81ED-4DB2-BD59-A6C34878D82A}">
                    <a16:rowId xmlns:a16="http://schemas.microsoft.com/office/drawing/2014/main" val="2526630375"/>
                  </a:ext>
                </a:extLst>
              </a:tr>
            </a:tbl>
          </a:graphicData>
        </a:graphic>
      </p:graphicFrame>
    </p:spTree>
    <p:extLst>
      <p:ext uri="{BB962C8B-B14F-4D97-AF65-F5344CB8AC3E}">
        <p14:creationId xmlns:p14="http://schemas.microsoft.com/office/powerpoint/2010/main" val="13794626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C77E7-A210-C9CD-8673-1F562716C01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ADF8169-C435-B575-306B-98B8F874ABC6}"/>
              </a:ext>
            </a:extLst>
          </p:cNvPr>
          <p:cNvSpPr>
            <a:spLocks noGrp="1"/>
          </p:cNvSpPr>
          <p:nvPr>
            <p:ph type="title"/>
          </p:nvPr>
        </p:nvSpPr>
        <p:spPr>
          <a:xfrm>
            <a:off x="838200" y="365125"/>
            <a:ext cx="10515600" cy="2199655"/>
          </a:xfrm>
        </p:spPr>
        <p:txBody>
          <a:bodyPr>
            <a:normAutofit/>
          </a:bodyPr>
          <a:lstStyle/>
          <a:p>
            <a:r>
              <a:rPr lang="fr-FR" sz="2200" b="1" dirty="0">
                <a:solidFill>
                  <a:srgbClr val="000000"/>
                </a:solidFill>
                <a:effectLst/>
                <a:latin typeface="Times New Roman" panose="02020603050405020304" pitchFamily="18" charset="0"/>
                <a:ea typeface="Times New Roman" panose="02020603050405020304" pitchFamily="18" charset="0"/>
              </a:rPr>
              <a:t>3. Souligne les verbes et classe-les dans le tableau.</a:t>
            </a:r>
            <a:br>
              <a:rPr lang="fr-FR" sz="2200" dirty="0">
                <a:effectLst/>
                <a:latin typeface="Times New Roman" panose="02020603050405020304" pitchFamily="18" charset="0"/>
                <a:ea typeface="Calibri" panose="020F0502020204030204" pitchFamily="34" charset="0"/>
              </a:rPr>
            </a:br>
            <a:r>
              <a:rPr lang="fr-FR" sz="2200" dirty="0">
                <a:solidFill>
                  <a:srgbClr val="000000"/>
                </a:solidFill>
                <a:effectLst/>
                <a:latin typeface="Times New Roman" panose="02020603050405020304" pitchFamily="18" charset="0"/>
                <a:ea typeface="Times New Roman" panose="02020603050405020304" pitchFamily="18" charset="0"/>
              </a:rPr>
              <a:t> </a:t>
            </a:r>
            <a:br>
              <a:rPr lang="fr-FR" sz="2200" dirty="0">
                <a:effectLst/>
                <a:latin typeface="Times New Roman" panose="02020603050405020304" pitchFamily="18" charset="0"/>
                <a:ea typeface="Calibri" panose="020F0502020204030204" pitchFamily="34" charset="0"/>
              </a:rPr>
            </a:br>
            <a:r>
              <a:rPr lang="fr-FR" sz="2200" dirty="0">
                <a:solidFill>
                  <a:srgbClr val="000000"/>
                </a:solidFill>
                <a:effectLst/>
                <a:latin typeface="Times New Roman" panose="02020603050405020304" pitchFamily="18" charset="0"/>
                <a:ea typeface="Times New Roman" panose="02020603050405020304" pitchFamily="18" charset="0"/>
              </a:rPr>
              <a:t>J’</a:t>
            </a:r>
            <a:r>
              <a:rPr lang="fr-FR" sz="2200" u="sng" dirty="0">
                <a:solidFill>
                  <a:srgbClr val="000000"/>
                </a:solidFill>
                <a:effectLst/>
                <a:latin typeface="Times New Roman" panose="02020603050405020304" pitchFamily="18" charset="0"/>
                <a:ea typeface="Times New Roman" panose="02020603050405020304" pitchFamily="18" charset="0"/>
              </a:rPr>
              <a:t>avais</a:t>
            </a:r>
            <a:r>
              <a:rPr lang="fr-FR" sz="2200" dirty="0">
                <a:solidFill>
                  <a:srgbClr val="000000"/>
                </a:solidFill>
                <a:effectLst/>
                <a:latin typeface="Times New Roman" panose="02020603050405020304" pitchFamily="18" charset="0"/>
                <a:ea typeface="Times New Roman" panose="02020603050405020304" pitchFamily="18" charset="0"/>
              </a:rPr>
              <a:t> déjà </a:t>
            </a:r>
            <a:r>
              <a:rPr lang="fr-FR" sz="2200" u="sng" dirty="0">
                <a:solidFill>
                  <a:srgbClr val="000000"/>
                </a:solidFill>
                <a:effectLst/>
                <a:latin typeface="Times New Roman" panose="02020603050405020304" pitchFamily="18" charset="0"/>
                <a:ea typeface="Times New Roman" panose="02020603050405020304" pitchFamily="18" charset="0"/>
              </a:rPr>
              <a:t>parcouru</a:t>
            </a:r>
            <a:r>
              <a:rPr lang="fr-FR" sz="2200" dirty="0">
                <a:solidFill>
                  <a:srgbClr val="000000"/>
                </a:solidFill>
                <a:effectLst/>
                <a:latin typeface="Times New Roman" panose="02020603050405020304" pitchFamily="18" charset="0"/>
                <a:ea typeface="Times New Roman" panose="02020603050405020304" pitchFamily="18" charset="0"/>
              </a:rPr>
              <a:t> presque la moitié de mon chemin, alors j’</a:t>
            </a:r>
            <a:r>
              <a:rPr lang="fr-FR" sz="2200" u="sng" dirty="0">
                <a:solidFill>
                  <a:srgbClr val="000000"/>
                </a:solidFill>
                <a:effectLst/>
                <a:latin typeface="Times New Roman" panose="02020603050405020304" pitchFamily="18" charset="0"/>
                <a:ea typeface="Times New Roman" panose="02020603050405020304" pitchFamily="18" charset="0"/>
              </a:rPr>
              <a:t>ai aperçu </a:t>
            </a:r>
            <a:r>
              <a:rPr lang="fr-FR" sz="2200" dirty="0">
                <a:solidFill>
                  <a:srgbClr val="000000"/>
                </a:solidFill>
                <a:effectLst/>
                <a:latin typeface="Times New Roman" panose="02020603050405020304" pitchFamily="18" charset="0"/>
                <a:ea typeface="Times New Roman" panose="02020603050405020304" pitchFamily="18" charset="0"/>
              </a:rPr>
              <a:t>le petit chien perdu. L’animal </a:t>
            </a:r>
            <a:r>
              <a:rPr lang="fr-FR" sz="2200" u="sng" dirty="0">
                <a:solidFill>
                  <a:srgbClr val="000000"/>
                </a:solidFill>
                <a:effectLst/>
                <a:latin typeface="Times New Roman" panose="02020603050405020304" pitchFamily="18" charset="0"/>
                <a:ea typeface="Times New Roman" panose="02020603050405020304" pitchFamily="18" charset="0"/>
              </a:rPr>
              <a:t>s’était allongé </a:t>
            </a:r>
            <a:r>
              <a:rPr lang="fr-FR" sz="2200" dirty="0">
                <a:solidFill>
                  <a:srgbClr val="000000"/>
                </a:solidFill>
                <a:effectLst/>
                <a:latin typeface="Times New Roman" panose="02020603050405020304" pitchFamily="18" charset="0"/>
                <a:ea typeface="Times New Roman" panose="02020603050405020304" pitchFamily="18" charset="0"/>
              </a:rPr>
              <a:t>sous la haie et me </a:t>
            </a:r>
            <a:r>
              <a:rPr lang="fr-FR" sz="2200" u="sng" dirty="0">
                <a:solidFill>
                  <a:srgbClr val="000000"/>
                </a:solidFill>
                <a:effectLst/>
                <a:latin typeface="Times New Roman" panose="02020603050405020304" pitchFamily="18" charset="0"/>
                <a:ea typeface="Times New Roman" panose="02020603050405020304" pitchFamily="18" charset="0"/>
              </a:rPr>
              <a:t>regardait</a:t>
            </a:r>
            <a:r>
              <a:rPr lang="fr-FR" sz="2200" dirty="0">
                <a:solidFill>
                  <a:srgbClr val="000000"/>
                </a:solidFill>
                <a:effectLst/>
                <a:latin typeface="Times New Roman" panose="02020603050405020304" pitchFamily="18" charset="0"/>
                <a:ea typeface="Times New Roman" panose="02020603050405020304" pitchFamily="18" charset="0"/>
              </a:rPr>
              <a:t> avec de grands yeux. Je le </a:t>
            </a:r>
            <a:r>
              <a:rPr lang="fr-FR" sz="2200" u="sng" dirty="0">
                <a:solidFill>
                  <a:srgbClr val="000000"/>
                </a:solidFill>
                <a:effectLst/>
                <a:latin typeface="Times New Roman" panose="02020603050405020304" pitchFamily="18" charset="0"/>
                <a:ea typeface="Times New Roman" panose="02020603050405020304" pitchFamily="18" charset="0"/>
              </a:rPr>
              <a:t>ramène</a:t>
            </a:r>
            <a:r>
              <a:rPr lang="fr-FR" sz="2200" dirty="0">
                <a:solidFill>
                  <a:srgbClr val="000000"/>
                </a:solidFill>
                <a:effectLst/>
                <a:latin typeface="Times New Roman" panose="02020603050405020304" pitchFamily="18" charset="0"/>
                <a:ea typeface="Times New Roman" panose="02020603050405020304" pitchFamily="18" charset="0"/>
              </a:rPr>
              <a:t> à la maison et demain, j’</a:t>
            </a:r>
            <a:r>
              <a:rPr lang="fr-FR" sz="2200" u="sng" dirty="0">
                <a:solidFill>
                  <a:srgbClr val="000000"/>
                </a:solidFill>
                <a:effectLst/>
                <a:latin typeface="Times New Roman" panose="02020603050405020304" pitchFamily="18" charset="0"/>
                <a:ea typeface="Times New Roman" panose="02020603050405020304" pitchFamily="18" charset="0"/>
              </a:rPr>
              <a:t>aurai fini </a:t>
            </a:r>
            <a:r>
              <a:rPr lang="fr-FR" sz="2200" dirty="0">
                <a:solidFill>
                  <a:srgbClr val="000000"/>
                </a:solidFill>
                <a:effectLst/>
                <a:latin typeface="Times New Roman" panose="02020603050405020304" pitchFamily="18" charset="0"/>
                <a:ea typeface="Times New Roman" panose="02020603050405020304" pitchFamily="18" charset="0"/>
              </a:rPr>
              <a:t>le travail à la maison, je le </a:t>
            </a:r>
            <a:r>
              <a:rPr lang="fr-FR" sz="2200" u="sng" dirty="0">
                <a:solidFill>
                  <a:srgbClr val="000000"/>
                </a:solidFill>
                <a:effectLst/>
                <a:latin typeface="Times New Roman" panose="02020603050405020304" pitchFamily="18" charset="0"/>
                <a:ea typeface="Times New Roman" panose="02020603050405020304" pitchFamily="18" charset="0"/>
              </a:rPr>
              <a:t>ramènerai</a:t>
            </a:r>
            <a:r>
              <a:rPr lang="fr-FR" sz="2200" dirty="0">
                <a:solidFill>
                  <a:srgbClr val="000000"/>
                </a:solidFill>
                <a:effectLst/>
                <a:latin typeface="Times New Roman" panose="02020603050405020304" pitchFamily="18" charset="0"/>
                <a:ea typeface="Times New Roman" panose="02020603050405020304" pitchFamily="18" charset="0"/>
              </a:rPr>
              <a:t> chez Justin. Il </a:t>
            </a:r>
            <a:r>
              <a:rPr lang="fr-FR" sz="2200" u="sng" dirty="0">
                <a:solidFill>
                  <a:srgbClr val="000000"/>
                </a:solidFill>
                <a:effectLst/>
                <a:latin typeface="Times New Roman" panose="02020603050405020304" pitchFamily="18" charset="0"/>
                <a:ea typeface="Times New Roman" panose="02020603050405020304" pitchFamily="18" charset="0"/>
              </a:rPr>
              <a:t>sera</a:t>
            </a:r>
            <a:r>
              <a:rPr lang="fr-FR" sz="2200" dirty="0">
                <a:solidFill>
                  <a:srgbClr val="000000"/>
                </a:solidFill>
                <a:effectLst/>
                <a:latin typeface="Times New Roman" panose="02020603050405020304" pitchFamily="18" charset="0"/>
                <a:ea typeface="Times New Roman" panose="02020603050405020304" pitchFamily="18" charset="0"/>
              </a:rPr>
              <a:t> sûrement content ! </a:t>
            </a:r>
            <a:endParaRPr lang="fr-FR" sz="2200" dirty="0">
              <a:effectLst/>
              <a:latin typeface="Times New Roman" panose="02020603050405020304" pitchFamily="18" charset="0"/>
              <a:ea typeface="Calibri" panose="020F0502020204030204" pitchFamily="34" charset="0"/>
            </a:endParaRPr>
          </a:p>
        </p:txBody>
      </p:sp>
      <p:graphicFrame>
        <p:nvGraphicFramePr>
          <p:cNvPr id="6" name="Tableau 5">
            <a:extLst>
              <a:ext uri="{FF2B5EF4-FFF2-40B4-BE49-F238E27FC236}">
                <a16:creationId xmlns:a16="http://schemas.microsoft.com/office/drawing/2014/main" id="{76EAC825-1880-BEEA-0AFE-6108267DDCED}"/>
              </a:ext>
            </a:extLst>
          </p:cNvPr>
          <p:cNvGraphicFramePr>
            <a:graphicFrameLocks noGrp="1"/>
          </p:cNvGraphicFramePr>
          <p:nvPr>
            <p:extLst>
              <p:ext uri="{D42A27DB-BD31-4B8C-83A1-F6EECF244321}">
                <p14:modId xmlns:p14="http://schemas.microsoft.com/office/powerpoint/2010/main" val="3021762685"/>
              </p:ext>
            </p:extLst>
          </p:nvPr>
        </p:nvGraphicFramePr>
        <p:xfrm>
          <a:off x="838198" y="2916038"/>
          <a:ext cx="10515600" cy="2940809"/>
        </p:xfrm>
        <a:graphic>
          <a:graphicData uri="http://schemas.openxmlformats.org/drawingml/2006/table">
            <a:tbl>
              <a:tblPr firstRow="1" bandRow="1">
                <a:tableStyleId>{5940675A-B579-460E-94D1-54222C63F5DA}</a:tableStyleId>
              </a:tblPr>
              <a:tblGrid>
                <a:gridCol w="2103120">
                  <a:extLst>
                    <a:ext uri="{9D8B030D-6E8A-4147-A177-3AD203B41FA5}">
                      <a16:colId xmlns:a16="http://schemas.microsoft.com/office/drawing/2014/main" val="3332260177"/>
                    </a:ext>
                  </a:extLst>
                </a:gridCol>
                <a:gridCol w="2103120">
                  <a:extLst>
                    <a:ext uri="{9D8B030D-6E8A-4147-A177-3AD203B41FA5}">
                      <a16:colId xmlns:a16="http://schemas.microsoft.com/office/drawing/2014/main" val="1290790224"/>
                    </a:ext>
                  </a:extLst>
                </a:gridCol>
                <a:gridCol w="2103120">
                  <a:extLst>
                    <a:ext uri="{9D8B030D-6E8A-4147-A177-3AD203B41FA5}">
                      <a16:colId xmlns:a16="http://schemas.microsoft.com/office/drawing/2014/main" val="1975705835"/>
                    </a:ext>
                  </a:extLst>
                </a:gridCol>
                <a:gridCol w="2103120">
                  <a:extLst>
                    <a:ext uri="{9D8B030D-6E8A-4147-A177-3AD203B41FA5}">
                      <a16:colId xmlns:a16="http://schemas.microsoft.com/office/drawing/2014/main" val="3637598682"/>
                    </a:ext>
                  </a:extLst>
                </a:gridCol>
                <a:gridCol w="2103120">
                  <a:extLst>
                    <a:ext uri="{9D8B030D-6E8A-4147-A177-3AD203B41FA5}">
                      <a16:colId xmlns:a16="http://schemas.microsoft.com/office/drawing/2014/main" val="2782350151"/>
                    </a:ext>
                  </a:extLst>
                </a:gridCol>
              </a:tblGrid>
              <a:tr h="385730">
                <a:tc gridSpan="2">
                  <a:txBody>
                    <a:bodyPr/>
                    <a:lstStyle/>
                    <a:p>
                      <a:pPr algn="ctr"/>
                      <a:r>
                        <a:rPr lang="fr-FR" sz="2000" b="1" dirty="0"/>
                        <a:t>Passé</a:t>
                      </a:r>
                    </a:p>
                  </a:txBody>
                  <a:tcPr>
                    <a:solidFill>
                      <a:schemeClr val="accent5">
                        <a:lumMod val="20000"/>
                        <a:lumOff val="80000"/>
                      </a:schemeClr>
                    </a:solidFill>
                  </a:tcPr>
                </a:tc>
                <a:tc hMerge="1">
                  <a:txBody>
                    <a:bodyPr/>
                    <a:lstStyle/>
                    <a:p>
                      <a:endParaRPr lang="fr-FR" dirty="0"/>
                    </a:p>
                  </a:txBody>
                  <a:tcPr/>
                </a:tc>
                <a:tc rowSpan="2">
                  <a:txBody>
                    <a:bodyPr/>
                    <a:lstStyle/>
                    <a:p>
                      <a:pPr algn="ctr"/>
                      <a:endParaRPr lang="fr-FR" dirty="0"/>
                    </a:p>
                    <a:p>
                      <a:pPr algn="ctr"/>
                      <a:r>
                        <a:rPr lang="fr-FR" dirty="0"/>
                        <a:t>EN MÊME TEMPS</a:t>
                      </a:r>
                    </a:p>
                  </a:txBody>
                  <a:tcPr>
                    <a:solidFill>
                      <a:schemeClr val="accent5">
                        <a:lumMod val="20000"/>
                        <a:lumOff val="80000"/>
                      </a:schemeClr>
                    </a:solidFill>
                  </a:tcPr>
                </a:tc>
                <a:tc gridSpan="2">
                  <a:txBody>
                    <a:bodyPr/>
                    <a:lstStyle/>
                    <a:p>
                      <a:pPr algn="ctr"/>
                      <a:r>
                        <a:rPr lang="fr-FR" sz="2000" b="1" dirty="0"/>
                        <a:t>Avenir</a:t>
                      </a:r>
                    </a:p>
                  </a:txBody>
                  <a:tcPr>
                    <a:solidFill>
                      <a:schemeClr val="accent5">
                        <a:lumMod val="20000"/>
                        <a:lumOff val="80000"/>
                      </a:schemeClr>
                    </a:solidFill>
                  </a:tcPr>
                </a:tc>
                <a:tc hMerge="1">
                  <a:txBody>
                    <a:bodyPr/>
                    <a:lstStyle/>
                    <a:p>
                      <a:endParaRPr lang="fr-FR" dirty="0"/>
                    </a:p>
                  </a:txBody>
                  <a:tcPr/>
                </a:tc>
                <a:extLst>
                  <a:ext uri="{0D108BD9-81ED-4DB2-BD59-A6C34878D82A}">
                    <a16:rowId xmlns:a16="http://schemas.microsoft.com/office/drawing/2014/main" val="1067770876"/>
                  </a:ext>
                </a:extLst>
              </a:tr>
              <a:tr h="385730">
                <a:tc>
                  <a:txBody>
                    <a:bodyPr/>
                    <a:lstStyle/>
                    <a:p>
                      <a:pPr algn="ctr"/>
                      <a:r>
                        <a:rPr lang="fr-FR" dirty="0"/>
                        <a:t>ENCORE AVANT</a:t>
                      </a:r>
                    </a:p>
                  </a:txBody>
                  <a:tcPr>
                    <a:solidFill>
                      <a:schemeClr val="accent5">
                        <a:lumMod val="20000"/>
                        <a:lumOff val="80000"/>
                      </a:schemeClr>
                    </a:solidFill>
                  </a:tcPr>
                </a:tc>
                <a:tc>
                  <a:txBody>
                    <a:bodyPr/>
                    <a:lstStyle/>
                    <a:p>
                      <a:pPr algn="ctr"/>
                      <a:r>
                        <a:rPr lang="fr-FR" dirty="0"/>
                        <a:t>AVANT</a:t>
                      </a:r>
                    </a:p>
                  </a:txBody>
                  <a:tcPr>
                    <a:solidFill>
                      <a:schemeClr val="accent5">
                        <a:lumMod val="20000"/>
                        <a:lumOff val="80000"/>
                      </a:schemeClr>
                    </a:solidFill>
                  </a:tcPr>
                </a:tc>
                <a:tc vMerge="1">
                  <a:txBody>
                    <a:bodyPr/>
                    <a:lstStyle/>
                    <a:p>
                      <a:endParaRPr dirty="0"/>
                    </a:p>
                  </a:txBody>
                  <a:tcPr>
                    <a:lnT w="12700" cap="flat" cmpd="sng" algn="ctr">
                      <a:noFill/>
                      <a:prstDash val="solid"/>
                      <a:round/>
                      <a:headEnd type="none" w="med" len="med"/>
                      <a:tailEnd type="none" w="med" len="med"/>
                    </a:lnT>
                  </a:tcPr>
                </a:tc>
                <a:tc>
                  <a:txBody>
                    <a:bodyPr/>
                    <a:lstStyle/>
                    <a:p>
                      <a:pPr algn="ctr"/>
                      <a:r>
                        <a:rPr lang="fr-FR" dirty="0"/>
                        <a:t>AVANT</a:t>
                      </a:r>
                    </a:p>
                  </a:txBody>
                  <a:tcPr>
                    <a:solidFill>
                      <a:schemeClr val="accent5">
                        <a:lumMod val="20000"/>
                        <a:lumOff val="80000"/>
                      </a:schemeClr>
                    </a:solidFill>
                  </a:tcPr>
                </a:tc>
                <a:tc>
                  <a:txBody>
                    <a:bodyPr/>
                    <a:lstStyle/>
                    <a:p>
                      <a:pPr algn="ctr"/>
                      <a:r>
                        <a:rPr lang="fr-FR" dirty="0"/>
                        <a:t>APRÈS</a:t>
                      </a:r>
                    </a:p>
                  </a:txBody>
                  <a:tcPr>
                    <a:solidFill>
                      <a:schemeClr val="accent5">
                        <a:lumMod val="20000"/>
                        <a:lumOff val="80000"/>
                      </a:schemeClr>
                    </a:solidFill>
                  </a:tcPr>
                </a:tc>
                <a:extLst>
                  <a:ext uri="{0D108BD9-81ED-4DB2-BD59-A6C34878D82A}">
                    <a16:rowId xmlns:a16="http://schemas.microsoft.com/office/drawing/2014/main" val="3553502235"/>
                  </a:ext>
                </a:extLst>
              </a:tr>
              <a:tr h="669152">
                <a:tc>
                  <a:txBody>
                    <a:bodyPr/>
                    <a:lstStyle/>
                    <a:p>
                      <a:pPr algn="ctr"/>
                      <a:endParaRPr lang="fr-FR" sz="800" b="1" dirty="0"/>
                    </a:p>
                    <a:p>
                      <a:pPr algn="ctr"/>
                      <a:r>
                        <a:rPr lang="fr-FR" b="1" dirty="0"/>
                        <a:t>Plus-que-parfait</a:t>
                      </a:r>
                    </a:p>
                  </a:txBody>
                  <a:tcPr>
                    <a:solidFill>
                      <a:schemeClr val="accent5">
                        <a:lumMod val="20000"/>
                        <a:lumOff val="80000"/>
                      </a:schemeClr>
                    </a:solidFill>
                  </a:tcPr>
                </a:tc>
                <a:tc>
                  <a:txBody>
                    <a:bodyPr/>
                    <a:lstStyle/>
                    <a:p>
                      <a:pPr algn="ctr"/>
                      <a:endParaRPr lang="fr-FR" sz="800" b="1" dirty="0"/>
                    </a:p>
                    <a:p>
                      <a:pPr algn="ctr"/>
                      <a:r>
                        <a:rPr lang="fr-FR" b="1" dirty="0"/>
                        <a:t>Passé composé</a:t>
                      </a:r>
                    </a:p>
                  </a:txBody>
                  <a:tcPr>
                    <a:solidFill>
                      <a:schemeClr val="accent5">
                        <a:lumMod val="20000"/>
                        <a:lumOff val="80000"/>
                      </a:schemeClr>
                    </a:solidFill>
                  </a:tcPr>
                </a:tc>
                <a:tc>
                  <a:txBody>
                    <a:bodyPr/>
                    <a:lstStyle/>
                    <a:p>
                      <a:pPr algn="ctr"/>
                      <a:endParaRPr lang="fr-FR" sz="800" b="1" dirty="0"/>
                    </a:p>
                    <a:p>
                      <a:pPr algn="ctr"/>
                      <a:r>
                        <a:rPr lang="fr-FR" b="1" dirty="0"/>
                        <a:t>Présent</a:t>
                      </a:r>
                    </a:p>
                  </a:txBody>
                  <a:tcPr>
                    <a:solidFill>
                      <a:schemeClr val="accent5">
                        <a:lumMod val="20000"/>
                        <a:lumOff val="80000"/>
                      </a:schemeClr>
                    </a:solidFill>
                  </a:tcPr>
                </a:tc>
                <a:tc>
                  <a:txBody>
                    <a:bodyPr/>
                    <a:lstStyle/>
                    <a:p>
                      <a:pPr algn="ctr"/>
                      <a:endParaRPr lang="fr-FR" sz="800" b="1" dirty="0"/>
                    </a:p>
                    <a:p>
                      <a:pPr algn="ctr"/>
                      <a:r>
                        <a:rPr lang="fr-FR" b="1" dirty="0"/>
                        <a:t>Futur antérieur</a:t>
                      </a:r>
                    </a:p>
                  </a:txBody>
                  <a:tcPr>
                    <a:solidFill>
                      <a:schemeClr val="accent5">
                        <a:lumMod val="20000"/>
                        <a:lumOff val="80000"/>
                      </a:schemeClr>
                    </a:solidFill>
                  </a:tcPr>
                </a:tc>
                <a:tc>
                  <a:txBody>
                    <a:bodyPr/>
                    <a:lstStyle/>
                    <a:p>
                      <a:pPr algn="ctr"/>
                      <a:endParaRPr lang="fr-FR" sz="800" b="1" dirty="0"/>
                    </a:p>
                    <a:p>
                      <a:pPr algn="ctr"/>
                      <a:r>
                        <a:rPr lang="fr-FR" b="1" dirty="0"/>
                        <a:t>Futur</a:t>
                      </a:r>
                    </a:p>
                  </a:txBody>
                  <a:tcPr>
                    <a:solidFill>
                      <a:schemeClr val="accent5">
                        <a:lumMod val="20000"/>
                        <a:lumOff val="80000"/>
                      </a:schemeClr>
                    </a:solidFill>
                  </a:tcPr>
                </a:tc>
                <a:extLst>
                  <a:ext uri="{0D108BD9-81ED-4DB2-BD59-A6C34878D82A}">
                    <a16:rowId xmlns:a16="http://schemas.microsoft.com/office/drawing/2014/main" val="894107787"/>
                  </a:ext>
                </a:extLst>
              </a:tr>
              <a:tr h="339113">
                <a:tc rowSpan="3">
                  <a:txBody>
                    <a:bodyPr/>
                    <a:lstStyle/>
                    <a:p>
                      <a:r>
                        <a:rPr lang="fr-FR" sz="1800" dirty="0"/>
                        <a:t>avais parcouru</a:t>
                      </a:r>
                    </a:p>
                    <a:p>
                      <a:r>
                        <a:rPr lang="fr-FR" sz="1800" dirty="0"/>
                        <a:t>s’était allongé</a:t>
                      </a:r>
                    </a:p>
                  </a:txBody>
                  <a:tcPr/>
                </a:tc>
                <a:tc>
                  <a:txBody>
                    <a:bodyPr/>
                    <a:lstStyle/>
                    <a:p>
                      <a:r>
                        <a:rPr lang="fr-FR" sz="1800" kern="1200" dirty="0">
                          <a:solidFill>
                            <a:schemeClr val="tx1"/>
                          </a:solidFill>
                          <a:effectLst/>
                          <a:latin typeface="+mn-lt"/>
                          <a:ea typeface="+mn-ea"/>
                          <a:cs typeface="+mn-cs"/>
                        </a:rPr>
                        <a:t>ai aperçu</a:t>
                      </a:r>
                    </a:p>
                  </a:txBody>
                  <a:tcPr/>
                </a:tc>
                <a:tc rowSpan="3">
                  <a:txBody>
                    <a:bodyPr/>
                    <a:lstStyle/>
                    <a:p>
                      <a:r>
                        <a:rPr lang="fr-FR" sz="1800" kern="1200" dirty="0">
                          <a:solidFill>
                            <a:schemeClr val="tx1"/>
                          </a:solidFill>
                          <a:effectLst/>
                          <a:latin typeface="+mn-lt"/>
                          <a:ea typeface="+mn-ea"/>
                          <a:cs typeface="+mn-cs"/>
                        </a:rPr>
                        <a:t>ramène</a:t>
                      </a:r>
                    </a:p>
                  </a:txBody>
                  <a:tcPr/>
                </a:tc>
                <a:tc rowSpan="3">
                  <a:txBody>
                    <a:bodyPr/>
                    <a:lstStyle/>
                    <a:p>
                      <a:r>
                        <a:rPr lang="fr-FR" sz="1800" kern="1200" dirty="0">
                          <a:solidFill>
                            <a:schemeClr val="tx1"/>
                          </a:solidFill>
                          <a:effectLst/>
                          <a:latin typeface="+mn-lt"/>
                          <a:ea typeface="+mn-ea"/>
                          <a:cs typeface="+mn-cs"/>
                        </a:rPr>
                        <a:t>aurai fini</a:t>
                      </a:r>
                    </a:p>
                  </a:txBody>
                  <a:tcPr/>
                </a:tc>
                <a:tc rowSpan="3">
                  <a:txBody>
                    <a:bodyPr/>
                    <a:lstStyle/>
                    <a:p>
                      <a:r>
                        <a:rPr lang="fr-FR" sz="1800" kern="1200" dirty="0">
                          <a:solidFill>
                            <a:schemeClr val="tx1"/>
                          </a:solidFill>
                          <a:effectLst/>
                          <a:latin typeface="+mn-lt"/>
                          <a:ea typeface="+mn-ea"/>
                          <a:cs typeface="+mn-cs"/>
                        </a:rPr>
                        <a:t>ramènerai</a:t>
                      </a:r>
                    </a:p>
                    <a:p>
                      <a:r>
                        <a:rPr lang="fr-FR" sz="1800" kern="1200" dirty="0">
                          <a:solidFill>
                            <a:schemeClr val="tx1"/>
                          </a:solidFill>
                          <a:effectLst/>
                          <a:latin typeface="+mn-lt"/>
                          <a:ea typeface="+mn-ea"/>
                          <a:cs typeface="+mn-cs"/>
                        </a:rPr>
                        <a:t>sera</a:t>
                      </a:r>
                    </a:p>
                  </a:txBody>
                  <a:tcPr/>
                </a:tc>
                <a:extLst>
                  <a:ext uri="{0D108BD9-81ED-4DB2-BD59-A6C34878D82A}">
                    <a16:rowId xmlns:a16="http://schemas.microsoft.com/office/drawing/2014/main" val="3222149981"/>
                  </a:ext>
                </a:extLst>
              </a:tr>
              <a:tr h="483847">
                <a:tc vMerge="1">
                  <a:txBody>
                    <a:bodyPr/>
                    <a:lstStyle/>
                    <a:p>
                      <a:endParaRPr lang="fr-F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800" b="1" dirty="0"/>
                        <a:t>Imparfait</a:t>
                      </a:r>
                    </a:p>
                  </a:txBody>
                  <a:tcPr>
                    <a:solidFill>
                      <a:schemeClr val="accent5">
                        <a:lumMod val="20000"/>
                        <a:lumOff val="80000"/>
                      </a:schemeClr>
                    </a:solidFill>
                  </a:tcPr>
                </a:tc>
                <a:tc vMerge="1">
                  <a:txBody>
                    <a:bodyPr/>
                    <a:lstStyle/>
                    <a:p>
                      <a:endParaRPr lang="fr-FR"/>
                    </a:p>
                  </a:txBody>
                  <a:tcPr/>
                </a:tc>
                <a:tc vMerge="1">
                  <a:txBody>
                    <a:bodyPr/>
                    <a:lstStyle/>
                    <a:p>
                      <a:endParaRPr lang="fr-FR"/>
                    </a:p>
                  </a:txBody>
                  <a:tcPr/>
                </a:tc>
                <a:tc vMerge="1">
                  <a:txBody>
                    <a:bodyPr/>
                    <a:lstStyle/>
                    <a:p>
                      <a:endParaRPr lang="fr-FR"/>
                    </a:p>
                  </a:txBody>
                  <a:tcPr/>
                </a:tc>
                <a:extLst>
                  <a:ext uri="{0D108BD9-81ED-4DB2-BD59-A6C34878D82A}">
                    <a16:rowId xmlns:a16="http://schemas.microsoft.com/office/drawing/2014/main" val="3344460969"/>
                  </a:ext>
                </a:extLst>
              </a:tr>
              <a:tr h="339113">
                <a:tc vMerge="1">
                  <a:txBody>
                    <a:bodyPr/>
                    <a:lstStyle/>
                    <a:p>
                      <a:endParaRPr lang="fr-F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kern="1200" dirty="0">
                          <a:solidFill>
                            <a:schemeClr val="tx1"/>
                          </a:solidFill>
                          <a:effectLst/>
                          <a:latin typeface="+mn-lt"/>
                          <a:ea typeface="+mn-ea"/>
                          <a:cs typeface="+mn-cs"/>
                        </a:rPr>
                        <a:t>regardait</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kern="1200" dirty="0">
                        <a:solidFill>
                          <a:schemeClr val="tx1"/>
                        </a:solidFill>
                        <a:effectLst/>
                        <a:latin typeface="+mn-lt"/>
                        <a:ea typeface="+mn-ea"/>
                        <a:cs typeface="+mn-cs"/>
                      </a:endParaRPr>
                    </a:p>
                  </a:txBody>
                  <a:tcPr/>
                </a:tc>
                <a:tc vMerge="1">
                  <a:txBody>
                    <a:bodyPr/>
                    <a:lstStyle/>
                    <a:p>
                      <a:endParaRPr lang="fr-FR"/>
                    </a:p>
                  </a:txBody>
                  <a:tcPr/>
                </a:tc>
                <a:tc vMerge="1">
                  <a:txBody>
                    <a:bodyPr/>
                    <a:lstStyle/>
                    <a:p>
                      <a:endParaRPr lang="fr-FR"/>
                    </a:p>
                  </a:txBody>
                  <a:tcPr/>
                </a:tc>
                <a:tc vMerge="1">
                  <a:txBody>
                    <a:bodyPr/>
                    <a:lstStyle/>
                    <a:p>
                      <a:endParaRPr lang="fr-FR"/>
                    </a:p>
                  </a:txBody>
                  <a:tcPr/>
                </a:tc>
                <a:extLst>
                  <a:ext uri="{0D108BD9-81ED-4DB2-BD59-A6C34878D82A}">
                    <a16:rowId xmlns:a16="http://schemas.microsoft.com/office/drawing/2014/main" val="2526630375"/>
                  </a:ext>
                </a:extLst>
              </a:tr>
            </a:tbl>
          </a:graphicData>
        </a:graphic>
      </p:graphicFrame>
    </p:spTree>
    <p:extLst>
      <p:ext uri="{BB962C8B-B14F-4D97-AF65-F5344CB8AC3E}">
        <p14:creationId xmlns:p14="http://schemas.microsoft.com/office/powerpoint/2010/main" val="32589094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70C09B5-B1CE-30D8-883B-64779C298CC7}"/>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2A3570B8-7518-9CB5-4065-B963CF05A4A9}"/>
              </a:ext>
            </a:extLst>
          </p:cNvPr>
          <p:cNvSpPr>
            <a:spLocks noGrp="1"/>
          </p:cNvSpPr>
          <p:nvPr>
            <p:ph idx="1"/>
          </p:nvPr>
        </p:nvSpPr>
        <p:spPr/>
        <p:txBody>
          <a:bodyPr>
            <a:normAutofit/>
          </a:bodyPr>
          <a:lstStyle/>
          <a:p>
            <a:pPr marL="0" indent="0">
              <a:buNone/>
            </a:pPr>
            <a:r>
              <a:rPr lang="fr-FR" sz="2200" b="1" dirty="0">
                <a:latin typeface="Times New Roman" panose="02020603050405020304" pitchFamily="18" charset="0"/>
                <a:cs typeface="Times New Roman" panose="02020603050405020304" pitchFamily="18" charset="0"/>
              </a:rPr>
              <a:t>Dictée</a:t>
            </a:r>
          </a:p>
          <a:p>
            <a:pPr marL="0" indent="0">
              <a:buNone/>
            </a:pPr>
            <a:r>
              <a:rPr lang="fr-FR" sz="2200" dirty="0">
                <a:latin typeface="Times New Roman" panose="02020603050405020304" pitchFamily="18" charset="0"/>
                <a:cs typeface="Times New Roman" panose="02020603050405020304" pitchFamily="18" charset="0"/>
              </a:rPr>
              <a:t>………………………………………………………………………………………………</a:t>
            </a:r>
          </a:p>
          <a:p>
            <a:pPr marL="0" indent="0">
              <a:buNone/>
            </a:pPr>
            <a:r>
              <a:rPr lang="fr-FR" sz="22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688024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C5DB47-4378-BC65-A0D8-11F0A95C0E5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2238C7A-BA51-272D-D385-90C827D4D882}"/>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F1B580DD-70A5-4493-26A2-A49BE2AC4584}"/>
              </a:ext>
            </a:extLst>
          </p:cNvPr>
          <p:cNvSpPr>
            <a:spLocks noGrp="1"/>
          </p:cNvSpPr>
          <p:nvPr>
            <p:ph idx="1"/>
          </p:nvPr>
        </p:nvSpPr>
        <p:spPr/>
        <p:txBody>
          <a:bodyPr>
            <a:normAutofit/>
          </a:bodyPr>
          <a:lstStyle/>
          <a:p>
            <a:pPr marL="0" indent="0">
              <a:buNone/>
            </a:pPr>
            <a:r>
              <a:rPr lang="fr-FR" sz="2200" b="1" dirty="0">
                <a:latin typeface="Times New Roman" panose="02020603050405020304" pitchFamily="18" charset="0"/>
                <a:cs typeface="Times New Roman" panose="02020603050405020304" pitchFamily="18" charset="0"/>
              </a:rPr>
              <a:t>Dictée</a:t>
            </a:r>
          </a:p>
          <a:p>
            <a:pPr marL="0" indent="0">
              <a:buNone/>
            </a:pPr>
            <a:r>
              <a:rPr lang="fr-FR" sz="2200" dirty="0">
                <a:latin typeface="Times New Roman" panose="02020603050405020304" pitchFamily="18" charset="0"/>
                <a:cs typeface="Times New Roman" panose="02020603050405020304" pitchFamily="18" charset="0"/>
              </a:rPr>
              <a:t>… </a:t>
            </a:r>
            <a:r>
              <a:rPr lang="fr-FR" sz="2400" dirty="0">
                <a:solidFill>
                  <a:schemeClr val="accent2"/>
                </a:solidFill>
                <a:effectLst/>
                <a:latin typeface="Times New Roman" panose="02020603050405020304" pitchFamily="18" charset="0"/>
                <a:ea typeface="Times New Roman" panose="02020603050405020304" pitchFamily="18" charset="0"/>
              </a:rPr>
              <a:t>Je balaie ma chambre pendant que vous balayez les autres pièces poussiéreuses. Nos parents ont déjà balayé la terrasse</a:t>
            </a:r>
            <a:r>
              <a:rPr lang="fr-FR" sz="2400" dirty="0">
                <a:solidFill>
                  <a:srgbClr val="000000"/>
                </a:solidFill>
                <a:effectLst/>
                <a:latin typeface="Times New Roman" panose="02020603050405020304" pitchFamily="18" charset="0"/>
                <a:ea typeface="Times New Roman" panose="02020603050405020304" pitchFamily="18" charset="0"/>
              </a:rPr>
              <a:t>.</a:t>
            </a:r>
            <a:r>
              <a:rPr lang="fr-FR" sz="2400" dirty="0">
                <a:solidFill>
                  <a:srgbClr val="000000"/>
                </a:solidFill>
                <a:latin typeface="Times New Roman" panose="02020603050405020304" pitchFamily="18" charset="0"/>
                <a:ea typeface="Times New Roman" panose="02020603050405020304" pitchFamily="18" charset="0"/>
              </a:rPr>
              <a:t> </a:t>
            </a:r>
            <a:r>
              <a:rPr lang="fr-FR" sz="22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451098633"/>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275</TotalTime>
  <Words>2729</Words>
  <Application>Microsoft Macintosh PowerPoint</Application>
  <PresentationFormat>Grand écran</PresentationFormat>
  <Paragraphs>472</Paragraphs>
  <Slides>32</Slides>
  <Notes>32</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32</vt:i4>
      </vt:variant>
    </vt:vector>
  </HeadingPairs>
  <TitlesOfParts>
    <vt:vector size="38" baseType="lpstr">
      <vt:lpstr>Arial</vt:lpstr>
      <vt:lpstr>Calibri</vt:lpstr>
      <vt:lpstr>Calibri Light</vt:lpstr>
      <vt:lpstr>Symbol</vt:lpstr>
      <vt:lpstr>Times New Roman</vt:lpstr>
      <vt:lpstr>Thème Office</vt:lpstr>
      <vt:lpstr>Le temps des corsaires</vt:lpstr>
      <vt:lpstr>Présentation PowerPoint</vt:lpstr>
      <vt:lpstr>Présentation PowerPoint</vt:lpstr>
      <vt:lpstr>Présentation PowerPoint</vt:lpstr>
      <vt:lpstr> </vt:lpstr>
      <vt:lpstr> </vt:lpstr>
      <vt:lpstr> </vt:lpstr>
      <vt:lpstr> </vt:lpstr>
      <vt:lpstr>Présentation PowerPoint</vt:lpstr>
      <vt:lpstr> </vt:lpstr>
      <vt:lpstr> </vt:lpstr>
      <vt:lpstr> </vt:lpstr>
      <vt:lpstr>Présentation PowerPoint</vt:lpstr>
      <vt:lpstr> </vt:lpstr>
      <vt:lpstr>Présentation PowerPoint</vt:lpstr>
      <vt:lpstr> </vt:lpstr>
      <vt:lpstr> </vt:lpstr>
      <vt:lpstr> </vt:lpstr>
      <vt:lpstr> </vt:lpstr>
      <vt:lpstr>Présentation PowerPoint</vt:lpstr>
      <vt:lpstr> </vt:lpstr>
      <vt:lpstr>Présentation PowerPoint</vt:lpstr>
      <vt:lpstr> </vt:lpstr>
      <vt:lpstr> </vt:lpstr>
      <vt:lpstr> </vt:lpstr>
      <vt:lpstr> </vt:lpstr>
      <vt:lpstr>Présentation PowerPoint</vt:lpstr>
      <vt:lpstr>3. Souligne les verbes et classe-les dans le tableau.   J’avais déjà parcouru presque la moitié de mon chemin, alors j’ai aperçu le petit chien perdu. L’animal s’était allongé sous la haie et me regardait avec de grands yeux. Je le ramène à la maison et demain, j’aurai fini le travail à la maison, je le ramènerai chez Justin. Il sera sûrement content ! </vt:lpstr>
      <vt:lpstr>3. Souligne les verbes et classe-les dans le tableau.   J’avais déjà parcouru presque la moitié de mon chemin, alors j’ai aperçu le petit chien perdu. L’animal s’était allongé sous la haie et me regardait avec de grands yeux. Je le ramène à la maison et demain, j’aurai fini le travail à la maison, je le ramènerai chez Justin. Il sera sûrement content ! </vt:lpstr>
      <vt:lpstr>3. Souligne les verbes et classe-les dans le tableau.   J’avais déjà parcouru presque la moitié de mon chemin, alors j’ai aperçu le petit chien perdu. L’animal s’était allongé sous la haie et me regardait avec de grands yeux. Je le ramène à la maison et demain, j’aurai fini le travail à la maison, je le ramènerai chez Justin. Il sera sûrement content ! </vt:lpstr>
      <vt:lpstr>Présentation PowerPoint</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Pierre Seve</dc:creator>
  <cp:lastModifiedBy>Pierre Seve</cp:lastModifiedBy>
  <cp:revision>11</cp:revision>
  <cp:lastPrinted>2026-02-23T20:54:22Z</cp:lastPrinted>
  <dcterms:created xsi:type="dcterms:W3CDTF">2026-02-23T14:35:38Z</dcterms:created>
  <dcterms:modified xsi:type="dcterms:W3CDTF">2026-02-23T20:54:37Z</dcterms:modified>
</cp:coreProperties>
</file>