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8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38"/>
    <p:restoredTop sz="75475"/>
  </p:normalViewPr>
  <p:slideViewPr>
    <p:cSldViewPr snapToGrid="0">
      <p:cViewPr varScale="1">
        <p:scale>
          <a:sx n="66" d="100"/>
          <a:sy n="66" d="100"/>
        </p:scale>
        <p:origin x="1848" y="176"/>
      </p:cViewPr>
      <p:guideLst/>
    </p:cSldViewPr>
  </p:slideViewPr>
  <p:notesTextViewPr>
    <p:cViewPr>
      <p:scale>
        <a:sx n="1" d="1"/>
        <a:sy n="1" d="1"/>
      </p:scale>
      <p:origin x="0" y="-16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E59A8F-9138-F442-8DA6-100711609E66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1CCB1-659D-9C47-A405-612FA798BD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6139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 GROUPE DU VERBE –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Verbes transitifs / intransitifs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CM2-5 : Comment sont construites les briques du verbe ?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Certaines diapositives ont été dupliquées afin de scinder le commentaire du mode présentateur lorsque le propos est long. Cela vous permettra de poursuivre vos explications de manière plus fluide.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8489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PHASE 1 – Enrôlement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</a:rPr>
              <a:t>Expliquer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</a:rPr>
              <a:t> : « Il s’agit de la petite sœur d’Aristobule, âgée de 4 ans. Elle prévient sa famille de ce qui se passe.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Qu’est-ce que vous pensez de la phrase de la petite fille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Il y a quelque chose qui ne va pas. 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On ne dit pas comme ça, on dit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Mamie fait dormir le bébé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Quel verbe pourrait-on utiliser à la place du 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dormir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? Un verbe de la même famille 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On pourrait utiliser le 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endormir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Mamie endort le bébé.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sz="1200" dirty="0">
              <a:solidFill>
                <a:schemeClr val="tx1"/>
              </a:solidFill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2929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55AE6-B1A0-E14C-AA39-2097CE3BB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F60BC3B-1CC5-3DD3-9C23-71956786A7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6178D94-1FFC-954F-167E-4C42A0261D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Quelle est l’erreur commise par la petite sœur d’Aristobule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On dit que 'quelqu’un dort' mais pas que 'quelqu’un dort quelqu’un d’autre'.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Le 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dormir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s’utilise sans complément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on dort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. Le 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endormir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, lui, s’utilise avec un complément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on endort quelqu’un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ou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on s’endort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(soi-même). »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Annoncer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Aujourd’hui, on va s’intéresser aux verbes et à leurs compléments. »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40C55F-842B-4018-472E-5C8218EDBE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8862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PHASE 2 – </a:t>
            </a:r>
            <a:r>
              <a:rPr lang="fr-FR" sz="1200" b="1" i="1" dirty="0">
                <a:solidFill>
                  <a:schemeClr val="tx1"/>
                </a:solidFill>
                <a:latin typeface="+mn-lt"/>
              </a:rPr>
              <a:t>Observation</a:t>
            </a:r>
            <a:r>
              <a:rPr lang="fr-FR" sz="1200" b="1" dirty="0">
                <a:solidFill>
                  <a:schemeClr val="tx1"/>
                </a:solidFill>
                <a:latin typeface="+mn-lt"/>
              </a:rPr>
              <a:t> – Repérer les groupes du verbe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un rappel de récit pour s’assurer de la compréhension globale. Éventuellement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pourquoi le sac se met à sentir le champignon.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Distribuer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le texte (voir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Fiche photocopiable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) et expliquer : « Dans le texte que je vous donne, les phrases sont séparées, afin de rendre le travail plus facile.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8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2969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168BF-E494-4A4E-3563-2EE58DA24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44C42B9-DBCD-7431-5DEA-6AF1D108BE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7549E1B-AF43-20F0-4491-F91B32D015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Donner la consigne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 « Trouvez les briques de la phrase (de quoi on parle / ce qui se passe).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Résultat attendu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[Voir diapositives suivantes]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B3EEFC-C7E2-8CBC-5F8D-377A8DA6CC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76153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F6269-7BB0-504C-1FDA-ADDF9287E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71F0AE6-CC2A-6803-4A0A-5F31FF1701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4EDDB1-3F46-79FD-47C8-B32D23306A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Expliquer</a:t>
            </a:r>
            <a:r>
              <a:rPr lang="fr-FR" dirty="0">
                <a:solidFill>
                  <a:schemeClr val="tx1"/>
                </a:solidFill>
              </a:rPr>
              <a:t> : « </a:t>
            </a:r>
            <a:r>
              <a:rPr lang="fr-FR" i="1" dirty="0">
                <a:solidFill>
                  <a:schemeClr val="tx1"/>
                </a:solidFill>
              </a:rPr>
              <a:t>Eh oui !</a:t>
            </a:r>
            <a:r>
              <a:rPr lang="fr-FR" i="0" dirty="0">
                <a:solidFill>
                  <a:schemeClr val="tx1"/>
                </a:solidFill>
              </a:rPr>
              <a:t>, est une expression qui n’appartient pas à une brique, qui est en plus. On dit que c’est une 'interjection', qu’on ‘injecte’ entre les éléments de la phrase. Comme un cri, un soupir… </a:t>
            </a:r>
            <a:r>
              <a:rPr lang="fr-FR" i="1" dirty="0">
                <a:solidFill>
                  <a:schemeClr val="tx1"/>
                </a:solidFill>
              </a:rPr>
              <a:t>Aïe</a:t>
            </a:r>
            <a:r>
              <a:rPr lang="fr-FR" i="0" dirty="0">
                <a:solidFill>
                  <a:schemeClr val="tx1"/>
                </a:solidFill>
              </a:rPr>
              <a:t>, </a:t>
            </a:r>
            <a:r>
              <a:rPr lang="fr-FR" i="1" dirty="0">
                <a:solidFill>
                  <a:schemeClr val="tx1"/>
                </a:solidFill>
              </a:rPr>
              <a:t>ouf</a:t>
            </a:r>
            <a:r>
              <a:rPr lang="fr-FR" i="0" dirty="0">
                <a:solidFill>
                  <a:schemeClr val="tx1"/>
                </a:solidFill>
              </a:rPr>
              <a:t>, </a:t>
            </a:r>
            <a:r>
              <a:rPr lang="fr-FR" i="1" dirty="0">
                <a:solidFill>
                  <a:schemeClr val="tx1"/>
                </a:solidFill>
              </a:rPr>
              <a:t>bof</a:t>
            </a:r>
            <a:r>
              <a:rPr lang="fr-FR" i="0" dirty="0">
                <a:solidFill>
                  <a:schemeClr val="tx1"/>
                </a:solidFill>
              </a:rPr>
              <a:t>… sont des interjections. Plus loin dans le texte, il y a </a:t>
            </a:r>
            <a:r>
              <a:rPr lang="fr-FR" i="1" dirty="0">
                <a:solidFill>
                  <a:schemeClr val="tx1"/>
                </a:solidFill>
              </a:rPr>
              <a:t>normal</a:t>
            </a:r>
            <a:r>
              <a:rPr lang="fr-FR" i="0" dirty="0">
                <a:solidFill>
                  <a:schemeClr val="tx1"/>
                </a:solidFill>
              </a:rPr>
              <a:t>, un mot qui est mis en interjection, et </a:t>
            </a:r>
            <a:r>
              <a:rPr lang="fr-FR" i="1" dirty="0" err="1">
                <a:solidFill>
                  <a:schemeClr val="tx1"/>
                </a:solidFill>
              </a:rPr>
              <a:t>Hmm</a:t>
            </a:r>
            <a:r>
              <a:rPr lang="fr-FR" i="0" dirty="0">
                <a:solidFill>
                  <a:schemeClr val="tx1"/>
                </a:solidFill>
              </a:rPr>
              <a:t>… »</a:t>
            </a:r>
            <a:endParaRPr lang="fr-FR" i="1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3E38AD6-BB95-9FC1-16A4-59E3F9FAAA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28411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A356D-2F67-4557-FCB0-BACAD3C60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05D766-4152-E40A-DD8F-6A32E7CD6E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6D51A19-2839-9237-CB39-949D8BA4CF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Expliquer</a:t>
            </a:r>
            <a:r>
              <a:rPr lang="fr-FR" dirty="0"/>
              <a:t> : « Dans la phrase qui indique qui parle, il y a une inversion du sujet. C’est un cas qu’on n’avait pas vu dans la leçon sur les sujets… »</a:t>
            </a:r>
          </a:p>
          <a:p>
            <a:r>
              <a:rPr lang="fr-FR" dirty="0"/>
              <a:t>Éventuellement </a:t>
            </a:r>
            <a:r>
              <a:rPr lang="fr-FR" b="1" dirty="0"/>
              <a:t>ajouter</a:t>
            </a:r>
            <a:r>
              <a:rPr lang="fr-FR" dirty="0"/>
              <a:t> : « Ce cas, vous l’aviez vu en CE2, dans la leçon </a:t>
            </a:r>
            <a:r>
              <a:rPr lang="fr-FR" i="1" dirty="0"/>
              <a:t>Qui parle ? </a:t>
            </a:r>
            <a:r>
              <a:rPr lang="fr-FR" dirty="0"/>
              <a:t>»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5BB5A1-2B8B-23F4-AB52-8F8E0B4098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2045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B94A9-1528-18BE-247F-DA788C931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574BD0C-1C8A-072E-10DB-51DEAB4022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947235A-F2B0-809E-D5FD-286DB49B4F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Expliquer</a:t>
            </a:r>
            <a:r>
              <a:rPr lang="fr-FR" dirty="0">
                <a:solidFill>
                  <a:schemeClr val="tx1"/>
                </a:solidFill>
              </a:rPr>
              <a:t> : « Cette phrase pose une question. On le comprend parce qu’il y a le mot </a:t>
            </a:r>
            <a:r>
              <a:rPr lang="fr-FR" i="1" dirty="0">
                <a:solidFill>
                  <a:schemeClr val="tx1"/>
                </a:solidFill>
              </a:rPr>
              <a:t>quel</a:t>
            </a:r>
            <a:r>
              <a:rPr lang="fr-FR" dirty="0">
                <a:solidFill>
                  <a:schemeClr val="tx1"/>
                </a:solidFill>
              </a:rPr>
              <a:t> et parce que le sujet est après le verbe, au milieu de la brique du verbe…  Il y a une inversion du sujet, comme on a vu dans la leçon CM2-3 </a:t>
            </a:r>
            <a:r>
              <a:rPr lang="fr-FR" i="1" dirty="0">
                <a:solidFill>
                  <a:schemeClr val="tx1"/>
                </a:solidFill>
              </a:rPr>
              <a:t>À quoi reconnaitre le sujet ? </a:t>
            </a:r>
            <a:r>
              <a:rPr lang="fr-FR" dirty="0">
                <a:solidFill>
                  <a:schemeClr val="tx1"/>
                </a:solidFill>
              </a:rPr>
              <a:t>»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C0D247B-796C-EBB2-B512-C50AFB2A3F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5526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0BC34-9EF7-4729-4E0A-CB4E49E68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FB5431B-6075-96CA-7673-4585B87D05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F6E4E9A-18BA-8A72-3A1C-C264E45D37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PHASE 3 – </a:t>
            </a:r>
            <a:r>
              <a:rPr lang="fr-FR" sz="1200" b="1" i="1" dirty="0">
                <a:solidFill>
                  <a:schemeClr val="tx1"/>
                </a:solidFill>
                <a:latin typeface="+mn-lt"/>
              </a:rPr>
              <a:t>Classement</a:t>
            </a:r>
            <a:r>
              <a:rPr lang="fr-FR" sz="1200" b="1" dirty="0">
                <a:solidFill>
                  <a:schemeClr val="tx1"/>
                </a:solidFill>
                <a:latin typeface="+mn-lt"/>
              </a:rPr>
              <a:t> – identifier verbes transitifs et verbes intransitifs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</a:rPr>
              <a:t>Distribuer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</a:rPr>
              <a:t> les étiquettes (cf.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</a:rPr>
              <a:t>Fiche photocopiable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</a:rPr>
              <a:t>) et </a:t>
            </a:r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</a:rPr>
              <a:t>donner la consigne 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</a:rPr>
              <a:t>: « Classez les groupes du verbe selon comment ils sont fabriqués. »</a:t>
            </a:r>
          </a:p>
          <a:p>
            <a:r>
              <a:rPr lang="fr-FR" sz="1200" u="sng" kern="0" dirty="0">
                <a:solidFill>
                  <a:schemeClr val="tx1"/>
                </a:solidFill>
                <a:effectLst/>
                <a:latin typeface="+mn-lt"/>
              </a:rPr>
              <a:t>Résultat probable</a:t>
            </a:r>
          </a:p>
          <a:p>
            <a:r>
              <a:rPr lang="fr-FR" sz="1200" kern="0" dirty="0">
                <a:solidFill>
                  <a:schemeClr val="tx1"/>
                </a:solidFill>
                <a:effectLst/>
                <a:latin typeface="+mn-lt"/>
              </a:rPr>
              <a:t>[Voir diapositive suivante]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28854D-2288-F07F-86AF-B306FC0B34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76925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Vous rappelez-vous comment on appelle ces compléments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Ce sont des compléments d’objets directs.</a:t>
            </a:r>
          </a:p>
          <a:p>
            <a:endParaRPr lang="fr-FR" sz="1200" dirty="0">
              <a:solidFill>
                <a:schemeClr val="tx1"/>
              </a:solidFill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Rappeler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</a:t>
            </a:r>
            <a:r>
              <a:rPr lang="fr-FR" sz="1200" strike="noStrike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Ce sont des compléments du verbe.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On les appelle ‘objets’ non parce que ce sont des choses (ce sont souvent des gens) mais parce qu’ils sont comme ‘jetés’ ‘en face’ du sujet. On retrouve le préfixe 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ob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-, comme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observer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(= regarder ce qu’on garde en face de soi),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obstacle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(= ce qui est en face et qui empêche de passer)…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Ils sont 'directs' parce qu’ils ne sont pas introduits par une préposition. »</a:t>
            </a:r>
          </a:p>
          <a:p>
            <a:pPr algn="just"/>
            <a:endParaRPr lang="fr-FR" sz="1200" dirty="0">
              <a:solidFill>
                <a:schemeClr val="tx1"/>
              </a:solidFill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Lorsque vous regardez le tableau, n’y a-t-il pas une chose surprenante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Réaction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Certains élèves peuvent remarquer que les verbes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sentait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chantonnait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est dans les deux colonnes.  Si ce n’est le cas, leur faire remarquer.</a:t>
            </a:r>
          </a:p>
          <a:p>
            <a:pPr algn="just"/>
            <a:endParaRPr lang="fr-FR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81410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Du point de vue du sens, quelle différence est-ce que vous voyez ? Selon vous, le sous-bois sentait quoi ? 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La première fois, on ne sait pas ce qu’il sent, mais probablement les champignons.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Parfois, il n’est pas nécessaire de préciser le complément du verbe parce que le contexte suffit à comprendre. Ou alors, comme ici, on ne veut pas le dire tout de suite, pour mettre un peu de suspense. Dans ce cas le COD est 'sous-entendu', c’est-à-dire qu’on ne le dit pas, mais qu’on le comprend, c’est comme si on l’ ‘entendait’ quand même, par-dessous.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57554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Est-ce que c’est comme tout à l’heure, l’auteur ne veut pas dire ce que chantonnait Raoul ? Il veut mettre du suspense 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Là, il n’y a pas besoin de savoir ce que Raoul chante. Le fait qu’il chante, ça suffit pour montrer qu’il est heureux.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Parfois, il n’est pas nécessaire de donner un complément au verbe parce que le complément est indifférent pour ce qu’on veut dire, on s’intéresse seulement au personnage, à son comportement.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09546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A4287-B877-7083-0A17-A4048B944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75452FC-6D7D-2C9E-21AA-339A673E5B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51DA2C-D7FE-DB1A-9693-D74497D141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</a:rPr>
              <a:t>Revenir à l’enrôlement et </a:t>
            </a:r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</a:rPr>
              <a:t>demander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</a:rPr>
              <a:t> : « Où va-t-on mettre les verbes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</a:rPr>
              <a:t>dormir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</a:rPr>
              <a:t> et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</a:rPr>
              <a:t>endormir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</a:rPr>
              <a:t> ? » </a:t>
            </a:r>
          </a:p>
          <a:p>
            <a:r>
              <a:rPr lang="fr-FR" sz="1200" u="sng" kern="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 attendue 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Dormir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va avec les verbes sans COD,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endormir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parmi les verbes avec COD.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3F7B234-3241-0F23-037A-F85F2D20CB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52696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38BC2-0144-6C38-D271-D044E9BE2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25C34D6-F6EB-7478-496B-E1F9098336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624F4CC-49C1-DEFA-9335-B2690F958B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0E5D1C7-AEA7-7C87-3A92-46E3496581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43307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Reformuler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avec les élèves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ce qu’on a revu / appris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solidFill>
                <a:schemeClr val="tx1"/>
              </a:solidFill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Comment sont construites les briques du verbe ?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 Certains verbes se construisent avec un complément, d’autres verbes n’ont pas besoin de complément – il n’y a que le verbe dans la brique du verbe ;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 Certains verbes habituellement utilisés avec un COD peuvent l’être sans ce COD ; le COD est alors sous-entendu.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 certains verbes peuvent être employés avec un complément pour raconter une scène en détail, ou sans complément pour seulement indiquer un comportement du personnage.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169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Distribuer</a:t>
            </a:r>
            <a:r>
              <a:rPr lang="fr-FR" dirty="0">
                <a:solidFill>
                  <a:schemeClr val="tx1"/>
                </a:solidFill>
              </a:rPr>
              <a:t> le trace écrite (cf. Fiche photocopiable)</a:t>
            </a:r>
          </a:p>
          <a:p>
            <a:endParaRPr lang="fr-FR" dirty="0">
              <a:solidFill>
                <a:schemeClr val="tx1"/>
              </a:solidFill>
            </a:endParaRPr>
          </a:p>
          <a:p>
            <a:r>
              <a:rPr lang="fr-FR" dirty="0">
                <a:solidFill>
                  <a:schemeClr val="tx1"/>
                </a:solidFill>
              </a:rPr>
              <a:t>« Avec votre crayon vert, soulignez les groupes sujets.</a:t>
            </a:r>
          </a:p>
          <a:p>
            <a:r>
              <a:rPr lang="fr-FR" dirty="0">
                <a:solidFill>
                  <a:schemeClr val="tx1"/>
                </a:solidFill>
              </a:rPr>
              <a:t>Avec votre crayon rouge , soulignez les groupes du verbe.</a:t>
            </a:r>
          </a:p>
          <a:p>
            <a:r>
              <a:rPr lang="fr-FR" dirty="0">
                <a:solidFill>
                  <a:schemeClr val="tx1"/>
                </a:solidFill>
              </a:rPr>
              <a:t>Avec votre crayon marron, soulignez le groupe complément de phrase. »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97706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16906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Pourquoi écrit-on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Luc s’endort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, sans complément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C’est Luc qui endort Luc, qui s’endort lui-même.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C’est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s’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qui remplace le complément.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s’endormir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est un verbe pronominal. Il a un sens réfléchi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se laver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.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20247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Demander</a:t>
            </a:r>
            <a:r>
              <a:rPr lang="fr-FR" dirty="0">
                <a:solidFill>
                  <a:schemeClr val="tx1"/>
                </a:solidFill>
              </a:rPr>
              <a:t> : « Qu’est-ce qu’il y a d’étonnant si on compare ces deux phrases ? »</a:t>
            </a:r>
          </a:p>
          <a:p>
            <a:r>
              <a:rPr lang="fr-FR" u="sng" dirty="0">
                <a:solidFill>
                  <a:schemeClr val="tx1"/>
                </a:solidFill>
              </a:rPr>
              <a:t>Réponse attendue </a:t>
            </a:r>
            <a:r>
              <a:rPr lang="fr-FR" dirty="0">
                <a:solidFill>
                  <a:schemeClr val="tx1"/>
                </a:solidFill>
              </a:rPr>
              <a:t>:</a:t>
            </a:r>
          </a:p>
          <a:p>
            <a:r>
              <a:rPr lang="fr-FR" dirty="0">
                <a:solidFill>
                  <a:schemeClr val="tx1"/>
                </a:solidFill>
              </a:rPr>
              <a:t>Dans la première phrase, </a:t>
            </a:r>
            <a:r>
              <a:rPr lang="fr-FR" i="1" dirty="0">
                <a:solidFill>
                  <a:schemeClr val="tx1"/>
                </a:solidFill>
              </a:rPr>
              <a:t>les champignons </a:t>
            </a:r>
            <a:r>
              <a:rPr lang="fr-FR" dirty="0">
                <a:solidFill>
                  <a:schemeClr val="tx1"/>
                </a:solidFill>
              </a:rPr>
              <a:t>sont COD, dans la seconde ils sont sujet, mais c’est le même verbe.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4581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16549-3B62-C050-F02A-A712DABDC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C6E2F3F-D196-9D62-8D4F-9CE1EA8579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FBAA33C-D607-BF0F-86E7-949285E502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 : « Il y a des verbes bizarres, qui indiquent une relation mais le COD peut devenir sujet… Alors, le verbe n’ a pas de complément. C'est le cas de tous ces verbes. C'est étonnant, n'est-ce pas ? »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588CF95-9906-7E62-5599-46D7E237E2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9840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5161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375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1. Aristobule a raison :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son raisonnement est correct si effectivement c’est bien du savoureux repas que l’on parle. Là où Aristobule se trompe, c’est qu’il a oublié de vérifier avec la grammaire si c’est bien ça le sujet.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Si on découpe la phrase en groupes, on obtient :</a:t>
            </a:r>
          </a:p>
          <a:p>
            <a:pPr algn="just"/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Les restes du savoureux repas que tu m’as préparé // excite mes papilles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Si on fait maigrir le groupe sujet, on se retrouve avec le sujet : </a:t>
            </a:r>
          </a:p>
          <a:p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les restes </a:t>
            </a:r>
            <a:r>
              <a:rPr lang="fr-FR" sz="1200" i="1" strike="sngStrike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du savoureux repas que tu m’as préparé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. Ce sujet correspond à une personne 6, le verbe prend donc la marque de la personne 6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-ent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67724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0039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2.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a.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nulle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est un adjectif attribut (dit comment est la personne dont on parle) qui s’accorde avec le pronom personnel sujet féminin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elle.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Il prend donc la marque du féminin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. L’adjectif au masculin se termine par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-l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, la forme au féminin double donc la consonne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-l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b.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bonne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est un adjectif attribut (dit comment est la personne dont on parle) qui s’accorde avec le pronom personnel sujet féminin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elle.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Il prend donc la marque du féminin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. L’adjectif au masculin se termine par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, la forme au féminin double donc la consonne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–n 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puisqu’il n’est pas du type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–in/-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ine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50128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La difficulté de l’exercice, par rapport à la leçon, est de devoir raisonner sans contexte : il faut imaginer des phrases dans sa tête.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0472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99414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Tu relis les consignes écrites puis tu relies les deux points. Les cercles tracés sont bien ronds.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Points à traiter à privilégier 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 accord dans le GN (D/N/A, D/A/N)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 accord de l’attribut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 accord S/V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 verbes en -e, verbes en -s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 présent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 adjectif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rond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56484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B2303-853A-8CB5-5DA3-8AC159E78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54D6FB1-C986-68AE-23AF-818852E5EC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5DF0795-0CD3-355A-0D22-7C942D179E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>
                <a:solidFill>
                  <a:srgbClr val="000000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Points à traiter à privilégier :</a:t>
            </a:r>
            <a:endParaRPr lang="fr-FR" sz="1200" dirty="0"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fr-FR" sz="1200" dirty="0"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 accord dans le GN (D/N/A, D/A/N)</a:t>
            </a:r>
          </a:p>
          <a:p>
            <a:r>
              <a:rPr lang="fr-FR" sz="1200" dirty="0"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 accord de l’attribut</a:t>
            </a:r>
          </a:p>
          <a:p>
            <a:r>
              <a:rPr lang="fr-FR" sz="1200" dirty="0"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 accord S/V</a:t>
            </a:r>
          </a:p>
          <a:p>
            <a:r>
              <a:rPr lang="fr-FR" sz="1200" dirty="0"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 verbes en -e, verbes en -s</a:t>
            </a:r>
          </a:p>
          <a:p>
            <a:r>
              <a:rPr lang="fr-FR" sz="1200" dirty="0"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 présent</a:t>
            </a:r>
          </a:p>
          <a:p>
            <a:r>
              <a:rPr lang="fr-FR" sz="1200" dirty="0"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- adjectif </a:t>
            </a:r>
            <a:r>
              <a:rPr lang="fr-FR" sz="1200" i="1" dirty="0"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rond</a:t>
            </a:r>
            <a:endParaRPr lang="fr-FR" sz="1200" dirty="0"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BCAA793-26F6-4E9D-2CEC-9C870CA629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1CCB1-659D-9C47-A405-612FA798BDD0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286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AB9F15-98EE-3599-2730-7F84EDFA10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786373-DD73-C4D1-FA35-4257520F55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0A7DAF-1788-7C0C-6FD5-732FEB6DF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2BE4-25D7-8947-85F2-F5B40D2D9474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C98911-F13D-7840-D3B4-2C3278C06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7BD787-EE63-26B7-16AD-1F3C12979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6D146-3818-B140-8076-CC34C1C9E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7670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D8B474-3B49-80EC-6E10-CFAB64898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CD2F42-1B75-EEC8-CF4E-2D05405AE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D5AE7C-43D6-2C3B-D143-55F2D4441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2BE4-25D7-8947-85F2-F5B40D2D9474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789054-F91A-B5C4-CC24-424CBDE1E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5F5129-CC65-0555-7427-9D0D2CA8B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6D146-3818-B140-8076-CC34C1C9E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712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BCDBED-042C-BA0A-5178-2DAFDC385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A338F0-40E0-F13E-B769-0C74F4DEBF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71994AC-B040-66B0-566F-827D5895C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2BE4-25D7-8947-85F2-F5B40D2D9474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A9CD9C-35E0-000C-0CFC-274656924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BF1C685-5DE7-48F6-88C8-D742CCF11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6D146-3818-B140-8076-CC34C1C9E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1722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DFE3B7-A0F7-56C5-4F24-05079F597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546B197-3256-7E63-2F0A-1EFEDF37C4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4E1DDA8-C792-4647-8064-4820F10904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65184-6819-D4F9-C086-D864693C6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2BE4-25D7-8947-85F2-F5B40D2D9474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A049F5D-7EA2-376A-12AE-DE62508C5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973DEE2-B04A-CAA6-0F8F-FBD90F0FC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6D146-3818-B140-8076-CC34C1C9E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8315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D79FEA-3733-ED55-83E1-1865961F9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00B8D87-BD80-7BE9-0C3A-457D7F1AB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89686E6-2C60-F86F-5618-ADCE6E786B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6467BBE-7F7A-14B7-B820-DF11D7E184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3669DA3-6D1B-20F6-2FCD-5DA070A8F1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DB64440-E97E-80D8-8338-724094BE6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2BE4-25D7-8947-85F2-F5B40D2D9474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8D395C8-8209-1780-55E8-E7D6AC3D7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9EEC248-5047-F607-F25C-318575A97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6D146-3818-B140-8076-CC34C1C9E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0297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57EB48-C58F-5178-7869-A58A3F22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1BC10D8-CD1C-4A6E-E11E-F416B445D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2BE4-25D7-8947-85F2-F5B40D2D9474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AE5B608-8554-ABFA-3B07-AB8BBE26A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B754E56-B74F-532B-6486-A31C6D0BD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6D146-3818-B140-8076-CC34C1C9E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2128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79472A4-631B-0413-37EE-B5158980C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2BE4-25D7-8947-85F2-F5B40D2D9474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2F05519-75D6-0191-D918-1F7A11E3F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B05B2D-D465-D0D7-496C-C049410C9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6D146-3818-B140-8076-CC34C1C9E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1431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9E065C-F001-DE7C-DD49-F7D4A73C9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82D666-D291-1B40-0575-E79D48693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534234-F289-C88B-EB6F-92CCEA1A6F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8BAC750-DA27-F98C-6446-8130D747B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2BE4-25D7-8947-85F2-F5B40D2D9474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E59C570-9FD3-CFEA-5524-EDDC5FCC5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0757BA-D82F-B39E-EA5F-F45938722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6D146-3818-B140-8076-CC34C1C9E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916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094164-263E-8847-4AE8-EA2DEA584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BAACB18-989C-6DAB-B478-869DF130E5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D241FD7-D361-C75A-2823-DD155B5C6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2FF4E53-DD45-23CE-C77C-CDE4A2A0A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2BE4-25D7-8947-85F2-F5B40D2D9474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39C2DD-498C-148C-FCEF-9D51BC997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3447D17-08E6-CE63-4670-835039BE6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6D146-3818-B140-8076-CC34C1C9E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861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890CD6-98AE-B488-5DF4-CEBA31BB8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7C7D3F0-9612-0FCD-BFE1-5E026F45BE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E7BF64-1587-A5A8-503F-849ED7C20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2BE4-25D7-8947-85F2-F5B40D2D9474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216A8B1-9884-64A1-B938-8744A4B50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354AE3-9505-83AA-4531-A6874C78A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6D146-3818-B140-8076-CC34C1C9E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9419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B7FFAF7-3123-1A55-61C0-692E62F651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559D0C6-E05C-C17B-0B0C-ACCA38CE12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358E1A-F471-80A1-7183-0BA582FB4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2BE4-25D7-8947-85F2-F5B40D2D9474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AC323E-D1E6-932E-8978-36F20F4D4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C3614B-6D66-595F-9DD3-24B4C1913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6D146-3818-B140-8076-CC34C1C9E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3001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7C727B0-C4B1-AC9D-D3FD-2C86D0CB1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2E11D61-312C-25AD-40F1-EF2C2C798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D54458-D436-94F1-83B5-1E33D2ADB0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62BE4-25D7-8947-85F2-F5B40D2D9474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940FA0-4359-63C0-F209-E8465A4815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BCEE63-3C81-07E6-E2FD-C629D5A3C1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6D146-3818-B140-8076-CC34C1C9E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155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2C0CC9-06DB-1355-F314-E42E461255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890752"/>
          </a:xfrm>
        </p:spPr>
        <p:txBody>
          <a:bodyPr/>
          <a:lstStyle/>
          <a:p>
            <a:r>
              <a:rPr lang="fr-FR" dirty="0"/>
              <a:t>Dormir / endormir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17CC152-C9D7-E7FA-8421-8EE49CB9BD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13115"/>
            <a:ext cx="9144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9F34B4-D099-4DD6-2C0B-FA3BBF03512A}"/>
              </a:ext>
            </a:extLst>
          </p:cNvPr>
          <p:cNvSpPr txBox="1"/>
          <p:nvPr/>
        </p:nvSpPr>
        <p:spPr>
          <a:xfrm>
            <a:off x="1524000" y="1108393"/>
            <a:ext cx="3234690" cy="1207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fr-FR" sz="1800" b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petite fabrique de grammaire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V. Ansart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St. Dégeorges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P. Sève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417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2527AD-8C60-85DA-2E04-E316DEC4A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E04A390-C05B-A318-E1D1-5EB0A9B262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63350" y="1253331"/>
            <a:ext cx="6465300" cy="4351338"/>
          </a:xfrm>
        </p:spPr>
      </p:pic>
    </p:spTree>
    <p:extLst>
      <p:ext uri="{BB962C8B-B14F-4D97-AF65-F5344CB8AC3E}">
        <p14:creationId xmlns:p14="http://schemas.microsoft.com/office/powerpoint/2010/main" val="549734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AA45A-6256-FA25-13D5-45B754D1B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6B549B-19CF-2B32-4B7F-5E9F4BFA7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F409E8F-9F94-4DE9-F8F6-5A6D3B93D3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63350" y="1253331"/>
            <a:ext cx="6465300" cy="4351338"/>
          </a:xfrm>
        </p:spPr>
      </p:pic>
    </p:spTree>
    <p:extLst>
      <p:ext uri="{BB962C8B-B14F-4D97-AF65-F5344CB8AC3E}">
        <p14:creationId xmlns:p14="http://schemas.microsoft.com/office/powerpoint/2010/main" val="3000582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C881C8-2A26-E4F3-60F3-23E93F474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06C8FC-6CBC-AA45-2A6E-D123DB3C0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2750" y="1825625"/>
            <a:ext cx="9144001" cy="4351338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Raoul chantonnait un air à la mode.   Le sentier serpentait entre des tas de végétaux sonores et colorés. « Eh oui, novembre arrive. En automne, les feuilles tombent. Normal. » pensa le garçon. Le sous-bois sentait... </a:t>
            </a:r>
            <a:r>
              <a:rPr lang="fr-FR" sz="2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Hmm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… Soudain, il aperçut des cèpes. Dans quels autres endroits trouverait-il d</a:t>
            </a:r>
            <a:r>
              <a:rPr lang="fr-FR" sz="2200" dirty="0">
                <a:solidFill>
                  <a:srgbClr val="0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es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cèpes aussi beaux ? Quelques instants plus tard, son sac sentait les champignons, et Raoul chantonnait de bonheur.</a:t>
            </a:r>
            <a:endParaRPr lang="fr-FR" sz="2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8931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AA6B8-2406-0E5B-A0E6-CDF3838FF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2EDAA5-2FD4-1724-DC69-3CCBD9C5E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6E771B-B81A-FD66-6E1D-017C8F307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683" y="1253331"/>
            <a:ext cx="9144001" cy="4351338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Raoul chantonnait un air à la mode.  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 sentier serpentait entre des tas de végétaux sonores et colorés.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« Eh oui, novembre arrive.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En automne, les feuilles tombent. Normal. » pensa le garçon.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 sous-bois sentait... </a:t>
            </a:r>
            <a:r>
              <a:rPr lang="fr-FR" sz="2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Hmm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…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Soudain, il aperçut des cèpes.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rgbClr val="0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Dans quels autres endroits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trouverait-il des cèpes aussi beaux ?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rgbClr val="0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Quelques instants plus tard, s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on sac sentait les champignons, et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Raoul chantonnait de bonheur.</a:t>
            </a:r>
            <a:endParaRPr lang="fr-FR" sz="2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00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4ED41-9F6A-6125-1E31-E091B9B08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73FF0F-EE6E-840B-E80A-A6A9FE0BA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2922"/>
            <a:ext cx="10515600" cy="1325563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4B5640-4C42-CF11-33A7-1751A7A7C3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0886" y="1253331"/>
            <a:ext cx="9144001" cy="4351338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Raoul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chantonnait un air à la mode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 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 sentier 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serpentait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entre des tas de végétaux sonores et colorés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« Eh oui, </a:t>
            </a: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novembre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arrive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fr-FR" sz="2200" dirty="0">
              <a:solidFill>
                <a:schemeClr val="accent4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589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E5153-8205-F697-AF30-CE96518E4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AB5D80-98A7-6B2C-3D28-E378F7FA5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2922"/>
            <a:ext cx="10515600" cy="1325563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53EC1C-81D5-4BC3-45E2-9835D7026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0886" y="1253331"/>
            <a:ext cx="9144001" cy="4351338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Raoul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chantonnait un air à la mode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 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 sentier 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serpentait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entre des tas de végétaux sonores et colorés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« Eh oui, </a:t>
            </a: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novembre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arrive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En automne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// </a:t>
            </a: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les feuilles 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tombent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Normal. »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pensa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 garçon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2239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470B5-2E39-AD6D-173C-9A2A2509F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097F75-4205-746B-5BFC-3346671B8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2922"/>
            <a:ext cx="10515600" cy="1325563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B03691-A258-19AC-3445-D71236215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0886" y="1253331"/>
            <a:ext cx="9144001" cy="4351338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Raoul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chantonnait un air à la mode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 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 sentier 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serpentait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entre des tas de végétaux sonores et colorés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« Eh oui, </a:t>
            </a: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novembre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arrive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En automne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// </a:t>
            </a: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les feuilles 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tombent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Normal. »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pensa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 garçon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 sous-bois 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sentait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... </a:t>
            </a:r>
            <a:r>
              <a:rPr lang="fr-FR" sz="2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Hmm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…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Soudain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// </a:t>
            </a: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il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aperçut des cèpes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chemeClr val="accent4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Dans quels autres endroits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trouverait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//-</a:t>
            </a: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il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des cèpes aussi beaux 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 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5029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06BA9-A64E-B28F-7A30-06C33E912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B485B6-9F2D-3DC7-DF0C-24F5CF239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2922"/>
            <a:ext cx="10515600" cy="1325563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45DE0C-EE37-9D5F-66BD-932003DAC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0886" y="1253331"/>
            <a:ext cx="9144001" cy="435133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Raoul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chantonnait un air à la mode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 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 sentier 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serpentait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entre des tas de végétaux sonores et colorés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« Eh oui, </a:t>
            </a: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novembre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arrive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En automne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// </a:t>
            </a: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les feuilles 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tombent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Normal. »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pensa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 garçon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 sous-bois 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sentait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... </a:t>
            </a:r>
            <a:r>
              <a:rPr lang="fr-FR" sz="2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Hmm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…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Soudain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// </a:t>
            </a: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il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aperçut des cèpes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chemeClr val="accent4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Dans quels autres endroits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trouverait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//-</a:t>
            </a: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il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des cèpes aussi beaux 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chemeClr val="accent4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Quelques instants plus tard, </a:t>
            </a:r>
            <a:r>
              <a:rPr lang="fr-FR" sz="22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//</a:t>
            </a:r>
            <a:r>
              <a:rPr lang="fr-FR" sz="2200" dirty="0">
                <a:solidFill>
                  <a:srgbClr val="00B05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s</a:t>
            </a: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on sac 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sentait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les champignons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Raoul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chantonnait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 bonheur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fr-FR" sz="2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2243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358B1C-1E12-E625-85D0-C8BCBE279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8BFC8F12-8B32-2092-E710-7C5835A8BD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5908687"/>
              </p:ext>
            </p:extLst>
          </p:nvPr>
        </p:nvGraphicFramePr>
        <p:xfrm>
          <a:off x="1926076" y="1825625"/>
          <a:ext cx="7840494" cy="2529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20247">
                  <a:extLst>
                    <a:ext uri="{9D8B030D-6E8A-4147-A177-3AD203B41FA5}">
                      <a16:colId xmlns:a16="http://schemas.microsoft.com/office/drawing/2014/main" val="1513740935"/>
                    </a:ext>
                  </a:extLst>
                </a:gridCol>
                <a:gridCol w="3920247">
                  <a:extLst>
                    <a:ext uri="{9D8B030D-6E8A-4147-A177-3AD203B41FA5}">
                      <a16:colId xmlns:a16="http://schemas.microsoft.com/office/drawing/2014/main" val="4116070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/>
                        <a:t>Verbes seuls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/>
                        <a:t>Verbes avec un complément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777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serpentait</a:t>
                      </a:r>
                    </a:p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arrive</a:t>
                      </a:r>
                    </a:p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tombent</a:t>
                      </a:r>
                    </a:p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pensa</a:t>
                      </a:r>
                    </a:p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sentait</a:t>
                      </a:r>
                    </a:p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chantonnait</a:t>
                      </a:r>
                      <a:r>
                        <a:rPr lang="fr-FR" sz="2200" dirty="0">
                          <a:effectLst/>
                        </a:rPr>
                        <a:t> </a:t>
                      </a:r>
                      <a:endParaRPr lang="fr-F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chantonnait un air à la mode </a:t>
                      </a:r>
                    </a:p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aperçut des cèpes</a:t>
                      </a:r>
                    </a:p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trouverait des cèpes aussi beaux</a:t>
                      </a:r>
                    </a:p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sentait les champignons</a:t>
                      </a:r>
                    </a:p>
                    <a:p>
                      <a:endParaRPr lang="fr-F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7583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7789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795496-B0AF-974D-0AFA-419FD1884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338CF3-2031-43EB-B44D-9F7320EC7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Le sous-bois 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sentait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endParaRPr lang="fr-FR" sz="2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Son sac 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sentait les champignons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fr-FR" sz="2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8221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5485B9-57F5-DE1C-88A8-A4020C7AC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0FB5A9B-DB47-3EB9-DB4B-E88451CBF2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Raoul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chantonnait un air à la mode.</a:t>
            </a:r>
            <a:endParaRPr lang="fr-FR" sz="2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Raoul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 chantonnait // </a:t>
            </a:r>
            <a:r>
              <a:rPr lang="fr-FR" sz="2200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 bonheur.</a:t>
            </a:r>
            <a:endParaRPr lang="fr-FR" sz="2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5264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A1948-3D65-8693-B456-F886EECE2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564033-1972-7277-BDC7-8EBDA387A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BFC8C65F-6D1B-A47D-6335-7520F19C83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6826162"/>
              </p:ext>
            </p:extLst>
          </p:nvPr>
        </p:nvGraphicFramePr>
        <p:xfrm>
          <a:off x="1459148" y="1883991"/>
          <a:ext cx="9894652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83530">
                  <a:extLst>
                    <a:ext uri="{9D8B030D-6E8A-4147-A177-3AD203B41FA5}">
                      <a16:colId xmlns:a16="http://schemas.microsoft.com/office/drawing/2014/main" val="1513740935"/>
                    </a:ext>
                  </a:extLst>
                </a:gridCol>
                <a:gridCol w="3625368">
                  <a:extLst>
                    <a:ext uri="{9D8B030D-6E8A-4147-A177-3AD203B41FA5}">
                      <a16:colId xmlns:a16="http://schemas.microsoft.com/office/drawing/2014/main" val="765011435"/>
                    </a:ext>
                  </a:extLst>
                </a:gridCol>
                <a:gridCol w="3885754">
                  <a:extLst>
                    <a:ext uri="{9D8B030D-6E8A-4147-A177-3AD203B41FA5}">
                      <a16:colId xmlns:a16="http://schemas.microsoft.com/office/drawing/2014/main" val="4116070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/>
                        <a:t>Verbes seuls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/>
                        <a:t>Verbes avec ou sans COD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/>
                        <a:t>Verbes avec COD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777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serpentait</a:t>
                      </a:r>
                    </a:p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arrive</a:t>
                      </a:r>
                    </a:p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tombent</a:t>
                      </a:r>
                    </a:p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sentait</a:t>
                      </a:r>
                    </a:p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sentait les champignons</a:t>
                      </a:r>
                    </a:p>
                    <a:p>
                      <a:endParaRPr lang="fr-FR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chantonnait</a:t>
                      </a:r>
                      <a:r>
                        <a:rPr lang="fr-FR" sz="2200" dirty="0">
                          <a:effectLst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chantonnait un air à la mode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aperçut des cèpes</a:t>
                      </a:r>
                    </a:p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trouverait des cèpes aussi beaux</a:t>
                      </a:r>
                    </a:p>
                    <a:p>
                      <a:endParaRPr lang="fr-F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7583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002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27694-3F9D-3723-5C89-E28C98ADB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84683A-CA5D-ADC0-9EA6-4AC962511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785DB126-69C3-60A5-9BFA-7960071852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8683987"/>
              </p:ext>
            </p:extLst>
          </p:nvPr>
        </p:nvGraphicFramePr>
        <p:xfrm>
          <a:off x="1459148" y="1883991"/>
          <a:ext cx="9894652" cy="26407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31916">
                  <a:extLst>
                    <a:ext uri="{9D8B030D-6E8A-4147-A177-3AD203B41FA5}">
                      <a16:colId xmlns:a16="http://schemas.microsoft.com/office/drawing/2014/main" val="1513740935"/>
                    </a:ext>
                  </a:extLst>
                </a:gridCol>
                <a:gridCol w="3579779">
                  <a:extLst>
                    <a:ext uri="{9D8B030D-6E8A-4147-A177-3AD203B41FA5}">
                      <a16:colId xmlns:a16="http://schemas.microsoft.com/office/drawing/2014/main" val="765011435"/>
                    </a:ext>
                  </a:extLst>
                </a:gridCol>
                <a:gridCol w="3882957">
                  <a:extLst>
                    <a:ext uri="{9D8B030D-6E8A-4147-A177-3AD203B41FA5}">
                      <a16:colId xmlns:a16="http://schemas.microsoft.com/office/drawing/2014/main" val="4116070801"/>
                    </a:ext>
                  </a:extLst>
                </a:gridCol>
              </a:tblGrid>
              <a:tr h="381203"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/>
                        <a:t>Verbes seuls</a:t>
                      </a:r>
                    </a:p>
                    <a:p>
                      <a:pPr algn="ctr"/>
                      <a:r>
                        <a:rPr lang="fr-FR" sz="2200" b="0" dirty="0"/>
                        <a:t>ex : dormir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/>
                        <a:t>Verbes avec ou sans COD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/>
                        <a:t>Verbes avec COD</a:t>
                      </a:r>
                    </a:p>
                    <a:p>
                      <a:pPr algn="ctr"/>
                      <a:r>
                        <a:rPr lang="fr-FR" sz="2200" b="0" dirty="0"/>
                        <a:t>ex : endormir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777423"/>
                  </a:ext>
                </a:extLst>
              </a:tr>
              <a:tr h="1878789">
                <a:tc>
                  <a:txBody>
                    <a:bodyPr/>
                    <a:lstStyle/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serpentait</a:t>
                      </a:r>
                    </a:p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arrive</a:t>
                      </a:r>
                    </a:p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tombent</a:t>
                      </a:r>
                    </a:p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sentait</a:t>
                      </a:r>
                    </a:p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sentait les champignons</a:t>
                      </a:r>
                    </a:p>
                    <a:p>
                      <a:endParaRPr lang="fr-FR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chantonnait</a:t>
                      </a:r>
                      <a:r>
                        <a:rPr lang="fr-FR" sz="2200" dirty="0">
                          <a:effectLst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chantonnait un air à la mode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aperçut des cèpes</a:t>
                      </a:r>
                    </a:p>
                    <a:p>
                      <a:r>
                        <a:rPr lang="fr-FR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trouverait des cèpes aussi beaux</a:t>
                      </a:r>
                    </a:p>
                    <a:p>
                      <a:endParaRPr lang="fr-F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7583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8475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DED0A7-1BA5-54B2-2932-5E4A60CA5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Une image contenant croquis, dessin, illustration, Dessin d’enfant&#10;&#10;Description générée automatiquement">
            <a:extLst>
              <a:ext uri="{FF2B5EF4-FFF2-40B4-BE49-F238E27FC236}">
                <a16:creationId xmlns:a16="http://schemas.microsoft.com/office/drawing/2014/main" id="{546732FD-F840-D1DD-1468-B62F79F3CC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534" y="1737571"/>
            <a:ext cx="2610931" cy="338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80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4E3105-E2A9-8C1D-D682-3CFF20E38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A9E65360-D13D-7B84-5196-CD3E20020E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908029"/>
            <a:ext cx="10550696" cy="5106215"/>
          </a:xfrm>
        </p:spPr>
      </p:pic>
    </p:spTree>
    <p:extLst>
      <p:ext uri="{BB962C8B-B14F-4D97-AF65-F5344CB8AC3E}">
        <p14:creationId xmlns:p14="http://schemas.microsoft.com/office/powerpoint/2010/main" val="3127336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4C3F4D-F548-8608-7CB1-892077332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B16FFCD-58E0-9602-2281-6B6A1A875A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	 	</a:t>
            </a:r>
            <a:r>
              <a:rPr lang="fr-FR" sz="3200" b="1" dirty="0">
                <a:solidFill>
                  <a:schemeClr val="accent6">
                    <a:lumMod val="75000"/>
                  </a:schemeClr>
                </a:solidFill>
              </a:rPr>
              <a:t>Pour aller plus loin</a:t>
            </a:r>
          </a:p>
        </p:txBody>
      </p:sp>
    </p:spTree>
    <p:extLst>
      <p:ext uri="{BB962C8B-B14F-4D97-AF65-F5344CB8AC3E}">
        <p14:creationId xmlns:p14="http://schemas.microsoft.com/office/powerpoint/2010/main" val="1340674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9B920-F0C8-F4A0-DE7A-B0A59D8D2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9B4731-2A3A-1EF6-739F-E0ABE30BE0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	</a:t>
            </a:r>
            <a:r>
              <a:rPr lang="fr-FR" sz="2200" dirty="0"/>
              <a:t>Luc s’endort.</a:t>
            </a:r>
          </a:p>
        </p:txBody>
      </p:sp>
    </p:spTree>
    <p:extLst>
      <p:ext uri="{BB962C8B-B14F-4D97-AF65-F5344CB8AC3E}">
        <p14:creationId xmlns:p14="http://schemas.microsoft.com/office/powerpoint/2010/main" val="1301241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422B3C-B67C-BD06-E345-6F87E4C9F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7A8D7F0-E63D-C98A-85D1-01BC643D0F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 garçon </a:t>
            </a:r>
            <a:r>
              <a:rPr lang="fr-FR" sz="22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//</a:t>
            </a: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sentait les champignons.</a:t>
            </a:r>
          </a:p>
          <a:p>
            <a:pPr marL="0" indent="0">
              <a:buNone/>
            </a:pPr>
            <a:r>
              <a:rPr lang="fr-FR" sz="2200" dirty="0">
                <a:solidFill>
                  <a:srgbClr val="0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fr-FR" sz="2200" dirty="0">
                <a:solidFill>
                  <a:srgbClr val="00B05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</a:t>
            </a:r>
            <a:r>
              <a:rPr lang="fr-FR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es champignons 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// </a:t>
            </a:r>
            <a:r>
              <a:rPr lang="fr-FR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sentaient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fort 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// </a:t>
            </a:r>
            <a:r>
              <a:rPr lang="fr-FR" sz="2200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partout autour de lui</a:t>
            </a:r>
            <a:r>
              <a:rPr lang="fr-FR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fr-FR" sz="2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25822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AE05-09FA-6E94-0971-81DF16F3C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5BAEE1-B7AD-8452-1F22-AEBFDCA8A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ECC503-CCEE-8360-F4A6-20676C3F3B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2221"/>
            <a:ext cx="10515600" cy="5184742"/>
          </a:xfrm>
        </p:spPr>
        <p:txBody>
          <a:bodyPr/>
          <a:lstStyle/>
          <a:p>
            <a:pPr marL="0" indent="0">
              <a:buNone/>
            </a:pPr>
            <a:r>
              <a:rPr lang="fr-FR" sz="22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fr-FR" sz="2200" dirty="0">
                <a:solidFill>
                  <a:srgbClr val="00B050"/>
                </a:solidFill>
                <a:effectLst/>
                <a:ea typeface="Cambria" panose="02040503050406030204" pitchFamily="18" charset="0"/>
                <a:cs typeface="Times New Roman" panose="02020603050405020304" pitchFamily="18" charset="0"/>
              </a:rPr>
              <a:t>Le garçon </a:t>
            </a:r>
            <a:r>
              <a:rPr lang="fr-FR" sz="2200" dirty="0">
                <a:effectLst/>
                <a:ea typeface="Cambria" panose="02040503050406030204" pitchFamily="18" charset="0"/>
                <a:cs typeface="Times New Roman" panose="02020603050405020304" pitchFamily="18" charset="0"/>
              </a:rPr>
              <a:t>//</a:t>
            </a:r>
            <a:r>
              <a:rPr lang="fr-FR" sz="2200" dirty="0">
                <a:solidFill>
                  <a:srgbClr val="00B050"/>
                </a:solidFill>
                <a:effectLst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fr-FR" sz="2200" dirty="0">
                <a:solidFill>
                  <a:srgbClr val="FF0000"/>
                </a:solidFill>
                <a:effectLst/>
                <a:ea typeface="Cambria" panose="02040503050406030204" pitchFamily="18" charset="0"/>
                <a:cs typeface="Times New Roman" panose="02020603050405020304" pitchFamily="18" charset="0"/>
              </a:rPr>
              <a:t>sentait les champignons.</a:t>
            </a:r>
          </a:p>
          <a:p>
            <a:pPr marL="0" indent="0">
              <a:buNone/>
            </a:pPr>
            <a:r>
              <a:rPr lang="fr-FR" sz="2200" dirty="0">
                <a:solidFill>
                  <a:srgbClr val="000000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fr-FR" sz="2200" dirty="0">
                <a:solidFill>
                  <a:srgbClr val="00B050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L</a:t>
            </a:r>
            <a:r>
              <a:rPr lang="fr-FR" sz="2200" dirty="0">
                <a:solidFill>
                  <a:srgbClr val="00B050"/>
                </a:solidFill>
                <a:effectLst/>
                <a:ea typeface="Cambria" panose="02040503050406030204" pitchFamily="18" charset="0"/>
                <a:cs typeface="Times New Roman" panose="02020603050405020304" pitchFamily="18" charset="0"/>
              </a:rPr>
              <a:t>es champignons </a:t>
            </a:r>
            <a:r>
              <a:rPr lang="fr-FR" sz="22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Times New Roman" panose="02020603050405020304" pitchFamily="18" charset="0"/>
              </a:rPr>
              <a:t>// </a:t>
            </a:r>
            <a:r>
              <a:rPr lang="fr-FR" sz="2200" dirty="0">
                <a:solidFill>
                  <a:srgbClr val="FF0000"/>
                </a:solidFill>
                <a:effectLst/>
                <a:ea typeface="Cambria" panose="02040503050406030204" pitchFamily="18" charset="0"/>
                <a:cs typeface="Times New Roman" panose="02020603050405020304" pitchFamily="18" charset="0"/>
              </a:rPr>
              <a:t>sentaient</a:t>
            </a:r>
            <a:r>
              <a:rPr lang="fr-FR" sz="22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Times New Roman" panose="02020603050405020304" pitchFamily="18" charset="0"/>
              </a:rPr>
              <a:t> // </a:t>
            </a:r>
            <a:r>
              <a:rPr lang="fr-FR" sz="2200" dirty="0">
                <a:solidFill>
                  <a:srgbClr val="FFC000"/>
                </a:solidFill>
                <a:effectLst/>
                <a:ea typeface="Cambria" panose="02040503050406030204" pitchFamily="18" charset="0"/>
                <a:cs typeface="Times New Roman" panose="02020603050405020304" pitchFamily="18" charset="0"/>
              </a:rPr>
              <a:t>fort </a:t>
            </a:r>
            <a:r>
              <a:rPr lang="fr-FR" sz="22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Times New Roman" panose="02020603050405020304" pitchFamily="18" charset="0"/>
              </a:rPr>
              <a:t>// </a:t>
            </a:r>
            <a:r>
              <a:rPr lang="fr-FR" sz="2200" dirty="0">
                <a:solidFill>
                  <a:srgbClr val="FFC000"/>
                </a:solidFill>
                <a:effectLst/>
                <a:ea typeface="Cambria" panose="02040503050406030204" pitchFamily="18" charset="0"/>
                <a:cs typeface="Times New Roman" panose="02020603050405020304" pitchFamily="18" charset="0"/>
              </a:rPr>
              <a:t>partout autour de lui</a:t>
            </a:r>
            <a:r>
              <a:rPr lang="fr-FR" sz="22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fr-FR" sz="2200" dirty="0">
              <a:effectLst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200" dirty="0"/>
          </a:p>
          <a:p>
            <a:pPr marL="0" indent="0">
              <a:buNone/>
            </a:pPr>
            <a:r>
              <a:rPr lang="fr-FR" sz="2200" dirty="0"/>
              <a:t>	</a:t>
            </a:r>
            <a:r>
              <a:rPr lang="fr-FR" sz="2200" dirty="0">
                <a:solidFill>
                  <a:srgbClr val="00B050"/>
                </a:solidFill>
              </a:rPr>
              <a:t>Ce médicament </a:t>
            </a:r>
            <a:r>
              <a:rPr lang="fr-FR" sz="2200" dirty="0"/>
              <a:t>// </a:t>
            </a:r>
            <a:r>
              <a:rPr lang="fr-FR" sz="2200" dirty="0">
                <a:solidFill>
                  <a:srgbClr val="FF0000"/>
                </a:solidFill>
              </a:rPr>
              <a:t>va guérir le malade</a:t>
            </a:r>
            <a:r>
              <a:rPr lang="fr-FR" sz="2200" dirty="0"/>
              <a:t>.</a:t>
            </a:r>
          </a:p>
          <a:p>
            <a:pPr marL="0" indent="0">
              <a:buNone/>
            </a:pPr>
            <a:r>
              <a:rPr lang="fr-FR" sz="2200" dirty="0"/>
              <a:t>	</a:t>
            </a:r>
            <a:r>
              <a:rPr lang="fr-FR" sz="2200" dirty="0">
                <a:solidFill>
                  <a:srgbClr val="00B050"/>
                </a:solidFill>
              </a:rPr>
              <a:t>Le malade </a:t>
            </a:r>
            <a:r>
              <a:rPr lang="fr-FR" sz="2200" dirty="0"/>
              <a:t>// </a:t>
            </a:r>
            <a:r>
              <a:rPr lang="fr-FR" sz="2200" dirty="0">
                <a:solidFill>
                  <a:srgbClr val="FF0000"/>
                </a:solidFill>
              </a:rPr>
              <a:t>va guérir</a:t>
            </a:r>
            <a:r>
              <a:rPr lang="fr-FR" sz="2200" dirty="0"/>
              <a:t>.</a:t>
            </a:r>
          </a:p>
          <a:p>
            <a:pPr marL="0" indent="0">
              <a:buNone/>
            </a:pPr>
            <a:endParaRPr lang="fr-FR" sz="2200" dirty="0"/>
          </a:p>
          <a:p>
            <a:pPr marL="0" indent="0">
              <a:buNone/>
            </a:pPr>
            <a:r>
              <a:rPr lang="fr-FR" sz="2200" dirty="0"/>
              <a:t>	</a:t>
            </a:r>
            <a:r>
              <a:rPr lang="fr-FR" sz="2200" dirty="0">
                <a:solidFill>
                  <a:srgbClr val="00B050"/>
                </a:solidFill>
              </a:rPr>
              <a:t>Le vent </a:t>
            </a:r>
            <a:r>
              <a:rPr lang="fr-FR" sz="2200" dirty="0"/>
              <a:t>// </a:t>
            </a:r>
            <a:r>
              <a:rPr lang="fr-FR" sz="2200" dirty="0">
                <a:solidFill>
                  <a:srgbClr val="FF0000"/>
                </a:solidFill>
              </a:rPr>
              <a:t>a cassé une branche</a:t>
            </a:r>
            <a:r>
              <a:rPr lang="fr-FR" sz="2200" dirty="0"/>
              <a:t>.</a:t>
            </a:r>
          </a:p>
          <a:p>
            <a:pPr marL="0" indent="0">
              <a:buNone/>
            </a:pPr>
            <a:r>
              <a:rPr lang="fr-FR" sz="2200" dirty="0"/>
              <a:t>	</a:t>
            </a:r>
            <a:r>
              <a:rPr lang="fr-FR" sz="2200" dirty="0">
                <a:solidFill>
                  <a:srgbClr val="00B050"/>
                </a:solidFill>
              </a:rPr>
              <a:t>Une branche </a:t>
            </a:r>
            <a:r>
              <a:rPr lang="fr-FR" sz="2200" dirty="0"/>
              <a:t>// </a:t>
            </a:r>
            <a:r>
              <a:rPr lang="fr-FR" sz="2200" dirty="0">
                <a:solidFill>
                  <a:srgbClr val="FF0000"/>
                </a:solidFill>
              </a:rPr>
              <a:t>a cassé</a:t>
            </a:r>
            <a:r>
              <a:rPr lang="fr-FR" sz="2200" dirty="0"/>
              <a:t>.</a:t>
            </a:r>
          </a:p>
          <a:p>
            <a:pPr marL="0" indent="0">
              <a:buNone/>
            </a:pPr>
            <a:endParaRPr lang="fr-FR" sz="2200" dirty="0"/>
          </a:p>
          <a:p>
            <a:pPr marL="0" indent="0">
              <a:buNone/>
            </a:pPr>
            <a:r>
              <a:rPr lang="fr-FR" sz="2200" dirty="0"/>
              <a:t>	</a:t>
            </a:r>
            <a:r>
              <a:rPr lang="fr-FR" sz="2200" dirty="0">
                <a:solidFill>
                  <a:schemeClr val="accent4"/>
                </a:solidFill>
              </a:rPr>
              <a:t>Par crainte du gel </a:t>
            </a:r>
            <a:r>
              <a:rPr lang="fr-FR" sz="2200" dirty="0"/>
              <a:t>//</a:t>
            </a:r>
            <a:r>
              <a:rPr lang="fr-FR" sz="2200" dirty="0">
                <a:solidFill>
                  <a:srgbClr val="00B050"/>
                </a:solidFill>
              </a:rPr>
              <a:t> on </a:t>
            </a:r>
            <a:r>
              <a:rPr lang="fr-FR" sz="2200" dirty="0"/>
              <a:t>// </a:t>
            </a:r>
            <a:r>
              <a:rPr lang="fr-FR" sz="2200" dirty="0">
                <a:solidFill>
                  <a:srgbClr val="FF0000"/>
                </a:solidFill>
              </a:rPr>
              <a:t>a baissé le niveau de l‘eau </a:t>
            </a:r>
            <a:r>
              <a:rPr lang="fr-FR" sz="2200" dirty="0"/>
              <a:t>// </a:t>
            </a:r>
            <a:r>
              <a:rPr lang="fr-FR" sz="2200" dirty="0">
                <a:solidFill>
                  <a:schemeClr val="accent4"/>
                </a:solidFill>
              </a:rPr>
              <a:t>dans le bassin</a:t>
            </a:r>
            <a:r>
              <a:rPr lang="fr-FR" sz="2200" dirty="0"/>
              <a:t>.</a:t>
            </a:r>
          </a:p>
          <a:p>
            <a:pPr marL="0" indent="0">
              <a:buNone/>
            </a:pPr>
            <a:r>
              <a:rPr lang="fr-FR" sz="2200" dirty="0"/>
              <a:t>	</a:t>
            </a:r>
            <a:r>
              <a:rPr lang="fr-FR" sz="2200" dirty="0">
                <a:solidFill>
                  <a:schemeClr val="accent4"/>
                </a:solidFill>
              </a:rPr>
              <a:t>À cause d’une fuite</a:t>
            </a:r>
            <a:r>
              <a:rPr lang="fr-FR" sz="2200" dirty="0"/>
              <a:t>,// </a:t>
            </a:r>
            <a:r>
              <a:rPr lang="fr-FR" sz="2200" dirty="0">
                <a:solidFill>
                  <a:srgbClr val="00B050"/>
                </a:solidFill>
              </a:rPr>
              <a:t>le niveau de l’eau </a:t>
            </a:r>
            <a:r>
              <a:rPr lang="fr-FR" sz="2200" dirty="0"/>
              <a:t>// </a:t>
            </a:r>
            <a:r>
              <a:rPr lang="fr-FR" sz="2200" dirty="0">
                <a:solidFill>
                  <a:srgbClr val="FF0000"/>
                </a:solidFill>
              </a:rPr>
              <a:t>a baissé </a:t>
            </a:r>
            <a:r>
              <a:rPr lang="fr-FR" sz="2200" dirty="0"/>
              <a:t>// </a:t>
            </a:r>
            <a:r>
              <a:rPr lang="fr-FR" sz="2200" dirty="0">
                <a:solidFill>
                  <a:schemeClr val="accent4"/>
                </a:solidFill>
              </a:rPr>
              <a:t>dans le bassin</a:t>
            </a:r>
            <a:r>
              <a:rPr lang="fr-FR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0790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A5689C-A077-EA0F-4003-C9B8A2C5B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A6C98B-BCFD-83D5-CC14-B63D92EBB0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		</a:t>
            </a:r>
            <a:r>
              <a:rPr lang="fr-FR" sz="3200" b="1" dirty="0">
                <a:solidFill>
                  <a:schemeClr val="accent2"/>
                </a:solidFill>
              </a:rPr>
              <a:t>As-tu bien compris la leçon ?</a:t>
            </a:r>
          </a:p>
        </p:txBody>
      </p:sp>
    </p:spTree>
    <p:extLst>
      <p:ext uri="{BB962C8B-B14F-4D97-AF65-F5344CB8AC3E}">
        <p14:creationId xmlns:p14="http://schemas.microsoft.com/office/powerpoint/2010/main" val="13751402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69E29C-C3C0-D3E5-5726-226670D01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DF5356F-2F1B-119A-9FDE-04345249C7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994833"/>
            <a:ext cx="10515600" cy="4868333"/>
          </a:xfrm>
        </p:spPr>
      </p:pic>
    </p:spTree>
    <p:extLst>
      <p:ext uri="{BB962C8B-B14F-4D97-AF65-F5344CB8AC3E}">
        <p14:creationId xmlns:p14="http://schemas.microsoft.com/office/powerpoint/2010/main" val="18599609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B3559-DB98-82AF-1470-63C829CFC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66DCE3E-04EB-4D26-2A43-6AA6FF2C3B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06319" y="1167272"/>
            <a:ext cx="10247481" cy="4745372"/>
          </a:xfrm>
        </p:spPr>
      </p:pic>
    </p:spTree>
    <p:extLst>
      <p:ext uri="{BB962C8B-B14F-4D97-AF65-F5344CB8AC3E}">
        <p14:creationId xmlns:p14="http://schemas.microsoft.com/office/powerpoint/2010/main" val="33818901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0CEC20-E815-9545-18F9-FCB77514C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D5128E2A-A9AA-DCA7-B469-339DEAFA66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8625" y="1559001"/>
            <a:ext cx="10515600" cy="4004393"/>
          </a:xfrm>
        </p:spPr>
      </p:pic>
    </p:spTree>
    <p:extLst>
      <p:ext uri="{BB962C8B-B14F-4D97-AF65-F5344CB8AC3E}">
        <p14:creationId xmlns:p14="http://schemas.microsoft.com/office/powerpoint/2010/main" val="3291890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7B77F1-CE7E-8E7E-B37A-747EF3475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389035E-0185-2E51-3D36-3ECE771649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31829" y="1945532"/>
            <a:ext cx="10363975" cy="3344812"/>
          </a:xfrm>
        </p:spPr>
      </p:pic>
    </p:spTree>
    <p:extLst>
      <p:ext uri="{BB962C8B-B14F-4D97-AF65-F5344CB8AC3E}">
        <p14:creationId xmlns:p14="http://schemas.microsoft.com/office/powerpoint/2010/main" val="22144593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605DC-43B4-F33C-2DBD-8ED357ABF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029E4F-0CE5-005C-8A89-DBDDD6F1F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8394"/>
            <a:ext cx="10515600" cy="1325563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FB6B6BD-367C-20C7-FC86-0652C15BA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4051"/>
            <a:ext cx="10515600" cy="4873457"/>
          </a:xfrm>
        </p:spPr>
        <p:txBody>
          <a:bodyPr/>
          <a:lstStyle/>
          <a:p>
            <a:pPr marL="0" indent="0">
              <a:buNone/>
            </a:pPr>
            <a:r>
              <a:rPr lang="fr-FR" sz="22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Classe les verbes suivants, selon qu’habituellement, ils s’accompagnent ou non d’un complément d’objet direct (COD).</a:t>
            </a:r>
            <a:endParaRPr lang="fr-FR" sz="2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2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accroitre ; agrandir ; amincir ; apercevoir ; croitre ; grandir ; mincir ; percevoir</a:t>
            </a:r>
            <a:endParaRPr lang="fr-FR" sz="2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87F3F3C9-F536-BB9F-4B40-E1113E6C78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9036213"/>
              </p:ext>
            </p:extLst>
          </p:nvPr>
        </p:nvGraphicFramePr>
        <p:xfrm>
          <a:off x="2548646" y="2998655"/>
          <a:ext cx="7140103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9780">
                  <a:extLst>
                    <a:ext uri="{9D8B030D-6E8A-4147-A177-3AD203B41FA5}">
                      <a16:colId xmlns:a16="http://schemas.microsoft.com/office/drawing/2014/main" val="2959377435"/>
                    </a:ext>
                  </a:extLst>
                </a:gridCol>
                <a:gridCol w="3560323">
                  <a:extLst>
                    <a:ext uri="{9D8B030D-6E8A-4147-A177-3AD203B41FA5}">
                      <a16:colId xmlns:a16="http://schemas.microsoft.com/office/drawing/2014/main" val="1552228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/>
                        <a:t>Verbes avec un COD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/>
                        <a:t>Verbes sans COD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179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22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200" dirty="0"/>
                    </a:p>
                    <a:p>
                      <a:endParaRPr lang="fr-FR" sz="2200" dirty="0"/>
                    </a:p>
                    <a:p>
                      <a:endParaRPr lang="fr-FR" sz="2200" dirty="0"/>
                    </a:p>
                    <a:p>
                      <a:endParaRPr lang="fr-FR" sz="2200" dirty="0"/>
                    </a:p>
                    <a:p>
                      <a:endParaRPr lang="fr-F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304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3037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C6967-16EB-F530-6F1B-D888F69BC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EF449B-4BBE-C6E7-7FF6-3C97A137B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8394"/>
            <a:ext cx="10515600" cy="1325563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5B729F-AD25-F922-0DFA-7EE269C30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4051"/>
            <a:ext cx="10515600" cy="4873457"/>
          </a:xfrm>
        </p:spPr>
        <p:txBody>
          <a:bodyPr/>
          <a:lstStyle/>
          <a:p>
            <a:pPr marL="0" indent="0">
              <a:buNone/>
            </a:pPr>
            <a:r>
              <a:rPr lang="fr-FR" sz="22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Classe les verbes suivants, selon qu’habituellement, ils s’accompagnent ou non d’un complément d’objet direct (COD).</a:t>
            </a:r>
            <a:endParaRPr lang="fr-FR" sz="2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2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accroitre ; agrandir ; amincir ; apercevoir ; croitre ; grandir ; mincir ; percevoir</a:t>
            </a:r>
            <a:endParaRPr lang="fr-FR" sz="2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D0DDBC6-3B2B-AC31-7041-701C488B32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048090"/>
              </p:ext>
            </p:extLst>
          </p:nvPr>
        </p:nvGraphicFramePr>
        <p:xfrm>
          <a:off x="2548646" y="2998655"/>
          <a:ext cx="7140103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9780">
                  <a:extLst>
                    <a:ext uri="{9D8B030D-6E8A-4147-A177-3AD203B41FA5}">
                      <a16:colId xmlns:a16="http://schemas.microsoft.com/office/drawing/2014/main" val="2959377435"/>
                    </a:ext>
                  </a:extLst>
                </a:gridCol>
                <a:gridCol w="3560323">
                  <a:extLst>
                    <a:ext uri="{9D8B030D-6E8A-4147-A177-3AD203B41FA5}">
                      <a16:colId xmlns:a16="http://schemas.microsoft.com/office/drawing/2014/main" val="1552228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/>
                        <a:t>Verbes avec un COD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/>
                        <a:t>Verbes sans COD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179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accroitre 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agrandir 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amincir 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apercevoir 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percevoir</a:t>
                      </a:r>
                      <a:r>
                        <a:rPr lang="fr-FR" sz="2400" dirty="0">
                          <a:solidFill>
                            <a:schemeClr val="accent2"/>
                          </a:solidFill>
                          <a:effectLst/>
                        </a:rPr>
                        <a:t> </a:t>
                      </a:r>
                      <a:endParaRPr lang="fr-FR" sz="22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croitre 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grandir 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mincir</a:t>
                      </a:r>
                      <a:r>
                        <a:rPr lang="fr-FR" sz="2400" dirty="0">
                          <a:solidFill>
                            <a:schemeClr val="accent2"/>
                          </a:solidFill>
                          <a:effectLst/>
                        </a:rPr>
                        <a:t> </a:t>
                      </a:r>
                      <a:endParaRPr lang="fr-FR" sz="2200" dirty="0">
                        <a:solidFill>
                          <a:schemeClr val="accent2"/>
                        </a:solidFill>
                      </a:endParaRPr>
                    </a:p>
                    <a:p>
                      <a:endParaRPr lang="fr-FR" sz="2200" dirty="0"/>
                    </a:p>
                    <a:p>
                      <a:endParaRPr lang="fr-F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304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94228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C7E1A5-1061-97CA-10A1-79E5D332E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66763FE-75EB-81B7-44B5-9AAD221A7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</a:t>
            </a:r>
            <a:r>
              <a:rPr lang="fr-FR" sz="22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Dictée </a:t>
            </a:r>
            <a:endParaRPr lang="fr-FR" sz="2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dirty="0"/>
              <a:t>……………………………………………………………………………………………………………</a:t>
            </a:r>
          </a:p>
          <a:p>
            <a:pPr marL="0" indent="0">
              <a:buNone/>
            </a:pPr>
            <a:r>
              <a:rPr lang="fr-FR" dirty="0"/>
              <a:t>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33763978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028C0-132C-B6F6-0AF5-8BE5BF34D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F20A7C-C855-37CF-424A-16451F899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3768F5-9459-70D2-9EBD-3048785658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</a:t>
            </a:r>
            <a:r>
              <a:rPr lang="fr-FR" sz="22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Dictée </a:t>
            </a:r>
            <a:endParaRPr lang="fr-FR" sz="2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dirty="0"/>
              <a:t>… </a:t>
            </a:r>
            <a:r>
              <a:rPr lang="fr-FR" sz="18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Tu relis les consignes écrites puis tu relies les deux points. Les cercles tracés sont bien ronds.</a:t>
            </a:r>
            <a:r>
              <a:rPr lang="fr-FR" dirty="0">
                <a:solidFill>
                  <a:schemeClr val="accent2"/>
                </a:solidFill>
              </a:rPr>
              <a:t>…………</a:t>
            </a:r>
          </a:p>
          <a:p>
            <a:pPr marL="0" indent="0">
              <a:buNone/>
            </a:pPr>
            <a:r>
              <a:rPr lang="fr-FR" dirty="0"/>
              <a:t>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196165527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</TotalTime>
  <Words>2544</Words>
  <Application>Microsoft Macintosh PowerPoint</Application>
  <PresentationFormat>Grand écran</PresentationFormat>
  <Paragraphs>292</Paragraphs>
  <Slides>29</Slides>
  <Notes>29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Cambria</vt:lpstr>
      <vt:lpstr>Times New Roman</vt:lpstr>
      <vt:lpstr>Thème Office</vt:lpstr>
      <vt:lpstr>Dormir / endormir</vt:lpstr>
      <vt:lpstr> </vt:lpstr>
      <vt:lpstr> </vt:lpstr>
      <vt:lpstr>Présentation PowerPoint</vt:lpstr>
      <vt:lpstr> </vt:lpstr>
      <vt:lpstr> </vt:lpstr>
      <vt:lpstr> </vt:lpstr>
      <vt:lpstr> 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</vt:lpstr>
      <vt:lpstr>Présentation PowerPoint</vt:lpstr>
      <vt:lpstr>Présentation PowerPoint</vt:lpstr>
      <vt:lpstr>Présentation PowerPoint</vt:lpstr>
      <vt:lpstr> </vt:lpstr>
      <vt:lpstr>Présentation PowerPoint</vt:lpstr>
      <vt:lpstr> </vt:lpstr>
      <vt:lpstr> </vt:lpstr>
      <vt:lpstr>Présentation PowerPoint</vt:lpstr>
      <vt:lpstr>Présentation PowerPoint</vt:lpstr>
      <vt:lpstr> </vt:lpstr>
      <vt:lpstr>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Seve</dc:creator>
  <cp:lastModifiedBy>Pierre Seve</cp:lastModifiedBy>
  <cp:revision>9</cp:revision>
  <cp:lastPrinted>2026-02-22T21:28:40Z</cp:lastPrinted>
  <dcterms:created xsi:type="dcterms:W3CDTF">2026-02-21T21:51:02Z</dcterms:created>
  <dcterms:modified xsi:type="dcterms:W3CDTF">2026-02-22T21:28:59Z</dcterms:modified>
</cp:coreProperties>
</file>