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60" r:id="rId4"/>
    <p:sldId id="258" r:id="rId5"/>
    <p:sldId id="261" r:id="rId6"/>
    <p:sldId id="259"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7" r:id="rId21"/>
    <p:sldId id="297" r:id="rId22"/>
    <p:sldId id="278" r:id="rId23"/>
    <p:sldId id="279" r:id="rId24"/>
    <p:sldId id="280" r:id="rId25"/>
    <p:sldId id="281" r:id="rId26"/>
    <p:sldId id="298"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31"/>
    <p:restoredTop sz="72613"/>
  </p:normalViewPr>
  <p:slideViewPr>
    <p:cSldViewPr snapToGrid="0">
      <p:cViewPr varScale="1">
        <p:scale>
          <a:sx n="67" d="100"/>
          <a:sy n="67" d="100"/>
        </p:scale>
        <p:origin x="150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04695D-6471-6442-A040-6232B4B2AD57}" type="datetimeFigureOut">
              <a:rPr lang="fr-FR" smtClean="0"/>
              <a:t>12/02/2026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1ECD5C-9216-7B43-883C-947F2A6C158F}" type="slidenum">
              <a:rPr lang="fr-FR" smtClean="0"/>
              <a:t>‹N°›</a:t>
            </a:fld>
            <a:endParaRPr lang="fr-FR"/>
          </a:p>
        </p:txBody>
      </p:sp>
    </p:spTree>
    <p:extLst>
      <p:ext uri="{BB962C8B-B14F-4D97-AF65-F5344CB8AC3E}">
        <p14:creationId xmlns:p14="http://schemas.microsoft.com/office/powerpoint/2010/main" val="3566570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0"/>
              </a:spcAft>
            </a:pPr>
            <a:r>
              <a:rPr lang="fr-FR" sz="1200" b="1" i="1" dirty="0">
                <a:solidFill>
                  <a:srgbClr val="000000"/>
                </a:solidFill>
                <a:effectLst/>
                <a:latin typeface="+mn-lt"/>
                <a:ea typeface="Calibri" panose="020F0502020204030204" pitchFamily="34" charset="0"/>
                <a:cs typeface="Times New Roman" panose="02020603050405020304" pitchFamily="18" charset="0"/>
              </a:rPr>
              <a:t>LA PHRASE – </a:t>
            </a:r>
            <a:r>
              <a:rPr lang="fr-FR" sz="1200" i="1" dirty="0">
                <a:solidFill>
                  <a:srgbClr val="000000"/>
                </a:solidFill>
                <a:effectLst/>
                <a:latin typeface="+mn-lt"/>
                <a:ea typeface="Calibri" panose="020F0502020204030204" pitchFamily="34" charset="0"/>
                <a:cs typeface="Times New Roman" panose="02020603050405020304" pitchFamily="18" charset="0"/>
              </a:rPr>
              <a:t>Identifier le sujet</a:t>
            </a:r>
            <a:endParaRPr lang="fr-FR" sz="1200" dirty="0">
              <a:effectLst/>
              <a:latin typeface="+mn-lt"/>
              <a:ea typeface="Calibri" panose="020F0502020204030204" pitchFamily="34" charset="0"/>
              <a:cs typeface="Times New Roman" panose="02020603050405020304" pitchFamily="18" charset="0"/>
            </a:endParaRPr>
          </a:p>
          <a:p>
            <a:pPr algn="just">
              <a:spcAft>
                <a:spcPts val="0"/>
              </a:spcAft>
            </a:pPr>
            <a:r>
              <a:rPr lang="fr-FR" sz="1200" b="1" i="1" dirty="0">
                <a:solidFill>
                  <a:srgbClr val="000000"/>
                </a:solidFill>
                <a:effectLst/>
                <a:latin typeface="+mn-lt"/>
                <a:ea typeface="Calibri" panose="020F0502020204030204" pitchFamily="34" charset="0"/>
                <a:cs typeface="Times New Roman" panose="02020603050405020304" pitchFamily="18" charset="0"/>
              </a:rPr>
              <a:t>Leçon 3 : À quoi reconnaitre le sujet grammatical ?</a:t>
            </a:r>
          </a:p>
          <a:p>
            <a:pPr algn="just">
              <a:spcAft>
                <a:spcPts val="0"/>
              </a:spcAft>
            </a:pPr>
            <a:endParaRPr lang="fr-FR" sz="1200" b="1" i="1" dirty="0">
              <a:solidFill>
                <a:srgbClr val="000000"/>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i="1" dirty="0">
                <a:solidFill>
                  <a:srgbClr val="000000"/>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effectLst/>
              <a:latin typeface="+mn-lt"/>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1</a:t>
            </a:fld>
            <a:endParaRPr lang="fr-FR"/>
          </a:p>
        </p:txBody>
      </p:sp>
    </p:spTree>
    <p:extLst>
      <p:ext uri="{BB962C8B-B14F-4D97-AF65-F5344CB8AC3E}">
        <p14:creationId xmlns:p14="http://schemas.microsoft.com/office/powerpoint/2010/main" val="858617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Lire</a:t>
            </a:r>
            <a:r>
              <a:rPr lang="fr-FR" sz="1200" dirty="0">
                <a:solidFill>
                  <a:schemeClr val="tx1"/>
                </a:solidFill>
                <a:effectLst/>
                <a:latin typeface="+mn-lt"/>
                <a:ea typeface="Calibri" panose="020F0502020204030204" pitchFamily="34" charset="0"/>
                <a:cs typeface="Times New Roman" panose="02020603050405020304" pitchFamily="18" charset="0"/>
              </a:rPr>
              <a:t> la phrase suivante </a:t>
            </a:r>
            <a:r>
              <a:rPr lang="fr-FR" sz="1200" b="1" dirty="0">
                <a:solidFill>
                  <a:schemeClr val="tx1"/>
                </a:solidFill>
                <a:effectLst/>
                <a:latin typeface="+mn-lt"/>
                <a:ea typeface="Calibri" panose="020F0502020204030204" pitchFamily="34" charset="0"/>
                <a:cs typeface="Times New Roman" panose="02020603050405020304" pitchFamily="18" charset="0"/>
              </a:rPr>
              <a:t>sans la montrer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indent="449580"/>
            <a:r>
              <a:rPr lang="fr-FR" sz="1200" dirty="0">
                <a:solidFill>
                  <a:schemeClr val="tx1"/>
                </a:solidFill>
                <a:effectLst/>
                <a:latin typeface="+mn-lt"/>
                <a:ea typeface="Calibri" panose="020F0502020204030204" pitchFamily="34" charset="0"/>
                <a:cs typeface="Times New Roman" panose="02020603050405020304" pitchFamily="18" charset="0"/>
              </a:rPr>
              <a:t>En toute fin de soirée monte sur scène cette troupe de comédiens.</a:t>
            </a:r>
          </a:p>
          <a:p>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Écrivez le verbe</a:t>
            </a:r>
            <a:r>
              <a:rPr lang="fr-FR" sz="1200" i="1" dirty="0">
                <a:solidFill>
                  <a:schemeClr val="tx1"/>
                </a:solidFill>
                <a:effectLst/>
                <a:latin typeface="+mn-lt"/>
                <a:ea typeface="Calibri" panose="020F0502020204030204" pitchFamily="34" charset="0"/>
                <a:cs typeface="Times New Roman" panose="02020603050405020304" pitchFamily="18" charset="0"/>
              </a:rPr>
              <a:t> monte </a:t>
            </a:r>
            <a:r>
              <a:rPr lang="fr-FR" sz="1200" dirty="0">
                <a:solidFill>
                  <a:schemeClr val="tx1"/>
                </a:solidFill>
                <a:effectLst/>
                <a:latin typeface="+mn-lt"/>
                <a:ea typeface="Calibri" panose="020F0502020204030204" pitchFamily="34" charset="0"/>
                <a:cs typeface="Times New Roman" panose="02020603050405020304" pitchFamily="18" charset="0"/>
              </a:rPr>
              <a:t>sur votre ardoise. »</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b="1" dirty="0">
                <a:solidFill>
                  <a:schemeClr val="tx1"/>
                </a:solidFill>
                <a:effectLst/>
                <a:latin typeface="+mn-lt"/>
                <a:ea typeface="Calibri" panose="020F0502020204030204" pitchFamily="34" charset="0"/>
                <a:cs typeface="Times New Roman" panose="02020603050405020304" pitchFamily="18" charset="0"/>
              </a:rPr>
              <a:t>Recueillir</a:t>
            </a:r>
            <a:r>
              <a:rPr lang="fr-FR" sz="1200" dirty="0">
                <a:solidFill>
                  <a:schemeClr val="tx1"/>
                </a:solidFill>
                <a:effectLst/>
                <a:latin typeface="+mn-lt"/>
                <a:ea typeface="Calibri" panose="020F0502020204030204" pitchFamily="34" charset="0"/>
                <a:cs typeface="Times New Roman" panose="02020603050405020304" pitchFamily="18" charset="0"/>
              </a:rPr>
              <a:t> les propositions </a:t>
            </a:r>
            <a:r>
              <a:rPr lang="fr-FR" sz="1200" i="1" dirty="0">
                <a:solidFill>
                  <a:schemeClr val="tx1"/>
                </a:solidFill>
                <a:effectLst/>
                <a:latin typeface="+mn-lt"/>
                <a:ea typeface="Calibri" panose="020F0502020204030204" pitchFamily="34" charset="0"/>
                <a:cs typeface="Times New Roman" panose="02020603050405020304" pitchFamily="18" charset="0"/>
              </a:rPr>
              <a:t>monte</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montent</a:t>
            </a:r>
            <a:r>
              <a:rPr lang="fr-FR" sz="1200" dirty="0">
                <a:solidFill>
                  <a:schemeClr val="tx1"/>
                </a:solidFill>
                <a:effectLst/>
                <a:latin typeface="+mn-lt"/>
                <a:ea typeface="Calibri" panose="020F0502020204030204" pitchFamily="34" charset="0"/>
                <a:cs typeface="Times New Roman" panose="02020603050405020304" pitchFamily="18" charset="0"/>
              </a:rPr>
              <a:t>… et demander de les justifier.</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Réponses probables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montent</a:t>
            </a:r>
            <a:r>
              <a:rPr lang="fr-FR" sz="1200" dirty="0">
                <a:solidFill>
                  <a:schemeClr val="tx1"/>
                </a:solidFill>
                <a:effectLst/>
                <a:latin typeface="+mn-lt"/>
                <a:ea typeface="Calibri" panose="020F0502020204030204" pitchFamily="34" charset="0"/>
                <a:cs typeface="Times New Roman" panose="02020603050405020304" pitchFamily="18" charset="0"/>
              </a:rPr>
              <a:t> : le sujet, c’est </a:t>
            </a:r>
            <a:r>
              <a:rPr lang="fr-FR" sz="1200" i="1" dirty="0">
                <a:solidFill>
                  <a:schemeClr val="tx1"/>
                </a:solidFill>
                <a:effectLst/>
                <a:latin typeface="+mn-lt"/>
                <a:ea typeface="Calibri" panose="020F0502020204030204" pitchFamily="34" charset="0"/>
                <a:cs typeface="Times New Roman" panose="02020603050405020304" pitchFamily="18" charset="0"/>
              </a:rPr>
              <a:t>les comédiens</a:t>
            </a:r>
            <a:r>
              <a:rPr lang="fr-FR" sz="1200" dirty="0">
                <a:solidFill>
                  <a:schemeClr val="tx1"/>
                </a:solidFill>
                <a:effectLst/>
                <a:latin typeface="+mn-lt"/>
                <a:ea typeface="Calibri" panose="020F0502020204030204" pitchFamily="34" charset="0"/>
                <a:cs typeface="Times New Roman" panose="02020603050405020304" pitchFamily="18" charset="0"/>
              </a:rPr>
              <a:t>. C’est eux qui montent sur scène, qui font l’action.</a:t>
            </a:r>
          </a:p>
          <a:p>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monte</a:t>
            </a:r>
            <a:r>
              <a:rPr lang="fr-FR" sz="1200" dirty="0">
                <a:solidFill>
                  <a:schemeClr val="tx1"/>
                </a:solidFill>
                <a:effectLst/>
                <a:latin typeface="+mn-lt"/>
                <a:ea typeface="Calibri" panose="020F0502020204030204" pitchFamily="34" charset="0"/>
                <a:cs typeface="Times New Roman" panose="02020603050405020304" pitchFamily="18" charset="0"/>
              </a:rPr>
              <a:t> : le sujet, c’est le mot </a:t>
            </a:r>
            <a:r>
              <a:rPr lang="fr-FR" sz="1200" i="1" dirty="0">
                <a:solidFill>
                  <a:schemeClr val="tx1"/>
                </a:solidFill>
                <a:effectLst/>
                <a:latin typeface="+mn-lt"/>
                <a:ea typeface="Calibri" panose="020F0502020204030204" pitchFamily="34" charset="0"/>
                <a:cs typeface="Times New Roman" panose="02020603050405020304" pitchFamily="18" charset="0"/>
              </a:rPr>
              <a:t>soirée</a:t>
            </a:r>
            <a:r>
              <a:rPr lang="fr-FR" sz="1200" dirty="0">
                <a:solidFill>
                  <a:schemeClr val="tx1"/>
                </a:solidFill>
                <a:effectLst/>
                <a:latin typeface="+mn-lt"/>
                <a:ea typeface="Calibri" panose="020F0502020204030204" pitchFamily="34" charset="0"/>
                <a:cs typeface="Times New Roman" panose="02020603050405020304" pitchFamily="18" charset="0"/>
              </a:rPr>
              <a:t> qui est juste avant le verbe.</a:t>
            </a:r>
          </a:p>
          <a:p>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monte</a:t>
            </a:r>
            <a:r>
              <a:rPr lang="fr-FR" sz="1200" dirty="0">
                <a:solidFill>
                  <a:schemeClr val="tx1"/>
                </a:solidFill>
                <a:effectLst/>
                <a:latin typeface="+mn-lt"/>
                <a:ea typeface="Calibri" panose="020F0502020204030204" pitchFamily="34" charset="0"/>
                <a:cs typeface="Times New Roman" panose="02020603050405020304" pitchFamily="18" charset="0"/>
              </a:rPr>
              <a:t> : le sujet, c’est une troupe. Une troupe, c’est au singulier même s’il y a plusieurs personnes pour faire une troupe.</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Tout à l’heure, on verra comment il faut écrire </a:t>
            </a:r>
            <a:r>
              <a:rPr lang="fr-FR" sz="1200" i="1" dirty="0">
                <a:solidFill>
                  <a:schemeClr val="tx1"/>
                </a:solidFill>
                <a:effectLst/>
                <a:latin typeface="+mn-lt"/>
                <a:ea typeface="Calibri" panose="020F0502020204030204" pitchFamily="34" charset="0"/>
                <a:cs typeface="Times New Roman" panose="02020603050405020304" pitchFamily="18" charset="0"/>
              </a:rPr>
              <a:t>monte</a:t>
            </a:r>
            <a:r>
              <a:rPr lang="fr-FR" sz="1200" dirty="0">
                <a:solidFill>
                  <a:schemeClr val="tx1"/>
                </a:solidFill>
                <a:effectLst/>
                <a:latin typeface="+mn-lt"/>
                <a:ea typeface="Calibri" panose="020F0502020204030204" pitchFamily="34" charset="0"/>
                <a:cs typeface="Times New Roman" panose="02020603050405020304" pitchFamily="18" charset="0"/>
              </a:rPr>
              <a:t> dans la phrase que je vous ai dite. Pour le savoir, il faut trouver le sujet. » </a:t>
            </a:r>
          </a:p>
          <a:p>
            <a:endParaRPr lang="fr-FR"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2</a:t>
            </a:fld>
            <a:endParaRPr lang="fr-FR"/>
          </a:p>
        </p:txBody>
      </p:sp>
    </p:spTree>
    <p:extLst>
      <p:ext uri="{BB962C8B-B14F-4D97-AF65-F5344CB8AC3E}">
        <p14:creationId xmlns:p14="http://schemas.microsoft.com/office/powerpoint/2010/main" val="2862364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1BFEE-96CF-9BB5-62B7-62E372AB9B3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1349604-736A-9D5C-2F58-B82EE86C191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1BEB0F7-3917-642D-F515-266A7712BB9E}"/>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Maintenant, on va se demander de manière générale à quoi on peut reconnaitre le sujet d’une phrase. Qu’est-ce que vous en savez ?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dit de quoi on parle dans la phrase.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Recueillir</a:t>
            </a:r>
            <a:r>
              <a:rPr lang="fr-FR" sz="1200" dirty="0">
                <a:solidFill>
                  <a:schemeClr val="tx1"/>
                </a:solidFill>
                <a:effectLst/>
                <a:latin typeface="+mn-lt"/>
                <a:ea typeface="Calibri" panose="020F0502020204030204" pitchFamily="34" charset="0"/>
                <a:cs typeface="Times New Roman" panose="02020603050405020304" pitchFamily="18" charset="0"/>
              </a:rPr>
              <a:t> les propositions sans les commenter. </a:t>
            </a: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y reviendra. »</a:t>
            </a:r>
          </a:p>
          <a:p>
            <a:endParaRPr lang="fr-FR" dirty="0"/>
          </a:p>
        </p:txBody>
      </p:sp>
      <p:sp>
        <p:nvSpPr>
          <p:cNvPr id="4" name="Espace réservé du numéro de diapositive 3">
            <a:extLst>
              <a:ext uri="{FF2B5EF4-FFF2-40B4-BE49-F238E27FC236}">
                <a16:creationId xmlns:a16="http://schemas.microsoft.com/office/drawing/2014/main" id="{05399FE5-0720-B73E-4F07-77AEB2780115}"/>
              </a:ext>
            </a:extLst>
          </p:cNvPr>
          <p:cNvSpPr>
            <a:spLocks noGrp="1"/>
          </p:cNvSpPr>
          <p:nvPr>
            <p:ph type="sldNum" sz="quarter" idx="5"/>
          </p:nvPr>
        </p:nvSpPr>
        <p:spPr/>
        <p:txBody>
          <a:bodyPr/>
          <a:lstStyle/>
          <a:p>
            <a:fld id="{B21ECD5C-9216-7B43-883C-947F2A6C158F}" type="slidenum">
              <a:rPr lang="fr-FR" smtClean="0"/>
              <a:t>3</a:t>
            </a:fld>
            <a:endParaRPr lang="fr-FR"/>
          </a:p>
        </p:txBody>
      </p:sp>
    </p:spTree>
    <p:extLst>
      <p:ext uri="{BB962C8B-B14F-4D97-AF65-F5344CB8AC3E}">
        <p14:creationId xmlns:p14="http://schemas.microsoft.com/office/powerpoint/2010/main" val="3946061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2 – </a:t>
            </a:r>
            <a:r>
              <a:rPr lang="fr-FR" sz="1200" b="1" i="1" dirty="0">
                <a:solidFill>
                  <a:schemeClr val="tx1"/>
                </a:solidFill>
                <a:latin typeface="+mn-lt"/>
              </a:rPr>
              <a:t>Observation</a:t>
            </a:r>
            <a:r>
              <a:rPr lang="fr-FR" sz="1200" b="1" dirty="0">
                <a:solidFill>
                  <a:schemeClr val="tx1"/>
                </a:solidFill>
                <a:latin typeface="+mn-lt"/>
              </a:rPr>
              <a:t> – Chercher le sujet</a:t>
            </a: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les phrases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et </a:t>
            </a:r>
            <a:r>
              <a:rPr lang="fr-FR" sz="1200" b="1" dirty="0">
                <a:solidFill>
                  <a:schemeClr val="tx1"/>
                </a:solidFill>
                <a:effectLst/>
                <a:latin typeface="+mn-lt"/>
                <a:ea typeface="Calibri" panose="020F0502020204030204" pitchFamily="34" charset="0"/>
              </a:rPr>
              <a:t>d</a:t>
            </a:r>
            <a:r>
              <a:rPr lang="fr-FR" sz="1200" b="1" dirty="0">
                <a:solidFill>
                  <a:schemeClr val="tx1"/>
                </a:solidFill>
                <a:effectLst/>
                <a:latin typeface="+mn-lt"/>
                <a:ea typeface="Calibri" panose="020F0502020204030204" pitchFamily="34" charset="0"/>
                <a:cs typeface="Times New Roman" panose="02020603050405020304" pitchFamily="18" charset="0"/>
              </a:rPr>
              <a:t>onner les consignes </a:t>
            </a:r>
            <a:r>
              <a:rPr lang="fr-FR" sz="1200" dirty="0">
                <a:solidFill>
                  <a:schemeClr val="tx1"/>
                </a:solidFill>
                <a:effectLst/>
                <a:latin typeface="+mn-lt"/>
                <a:ea typeface="Calibri" panose="020F0502020204030204" pitchFamily="34" charset="0"/>
                <a:cs typeface="Times New Roman" panose="02020603050405020304" pitchFamily="18" charset="0"/>
              </a:rPr>
              <a:t>: « Cherchez les briques de la phrase. Soulignez en vert les briques-sujet, en rouge les briques du verbe et en marron les compléments circonstanciels de phrase.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Puis soulignez le sujet du verbe, le mot de la brique-sujet qui impose au verbe la marque de la personne. »</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Éventuellement, </a:t>
            </a:r>
            <a:r>
              <a:rPr lang="fr-FR" sz="1200" b="1" dirty="0">
                <a:solidFill>
                  <a:schemeClr val="tx1"/>
                </a:solidFill>
                <a:effectLst/>
                <a:latin typeface="+mn-lt"/>
                <a:ea typeface="Calibri" panose="020F0502020204030204" pitchFamily="34" charset="0"/>
                <a:cs typeface="Times New Roman" panose="02020603050405020304" pitchFamily="18" charset="0"/>
              </a:rPr>
              <a:t>rappeler</a:t>
            </a:r>
            <a:r>
              <a:rPr lang="fr-FR" sz="1200" dirty="0">
                <a:solidFill>
                  <a:schemeClr val="tx1"/>
                </a:solidFill>
                <a:effectLst/>
                <a:latin typeface="+mn-lt"/>
                <a:ea typeface="Calibri" panose="020F0502020204030204" pitchFamily="34" charset="0"/>
                <a:cs typeface="Times New Roman" panose="02020603050405020304" pitchFamily="18" charset="0"/>
              </a:rPr>
              <a:t> que :</a:t>
            </a:r>
          </a:p>
          <a:p>
            <a:r>
              <a:rPr lang="fr-FR" sz="1200" dirty="0">
                <a:solidFill>
                  <a:schemeClr val="tx1"/>
                </a:solidFill>
                <a:effectLst/>
                <a:latin typeface="+mn-lt"/>
                <a:ea typeface="Calibri" panose="020F0502020204030204" pitchFamily="34" charset="0"/>
                <a:cs typeface="Times New Roman" panose="02020603050405020304" pitchFamily="18" charset="0"/>
              </a:rPr>
              <a:t>- la brique-sujet dit </a:t>
            </a:r>
            <a:r>
              <a:rPr lang="fr-FR" sz="1200" i="1" dirty="0">
                <a:solidFill>
                  <a:schemeClr val="tx1"/>
                </a:solidFill>
                <a:effectLst/>
                <a:latin typeface="+mn-lt"/>
                <a:ea typeface="Calibri" panose="020F0502020204030204" pitchFamily="34" charset="0"/>
                <a:cs typeface="Times New Roman" panose="02020603050405020304" pitchFamily="18" charset="0"/>
              </a:rPr>
              <a:t>de quoi on parle</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 la brique du verbe dit </a:t>
            </a:r>
            <a:r>
              <a:rPr lang="fr-FR" sz="1200" i="1" dirty="0">
                <a:solidFill>
                  <a:schemeClr val="tx1"/>
                </a:solidFill>
                <a:effectLst/>
                <a:latin typeface="+mn-lt"/>
                <a:ea typeface="Calibri" panose="020F0502020204030204" pitchFamily="34" charset="0"/>
                <a:cs typeface="Times New Roman" panose="02020603050405020304" pitchFamily="18" charset="0"/>
              </a:rPr>
              <a:t>ce qui se passe.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pPr algn="just"/>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dirty="0">
                <a:effectLst/>
              </a:rPr>
              <a:t> </a:t>
            </a:r>
            <a:endParaRPr lang="fr-FR"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4</a:t>
            </a:fld>
            <a:endParaRPr lang="fr-FR"/>
          </a:p>
        </p:txBody>
      </p:sp>
    </p:spTree>
    <p:extLst>
      <p:ext uri="{BB962C8B-B14F-4D97-AF65-F5344CB8AC3E}">
        <p14:creationId xmlns:p14="http://schemas.microsoft.com/office/powerpoint/2010/main" val="4021912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8BE6A-4C5A-9D03-2ECD-1533DB86AD7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3B986F-2C04-530F-5C67-BD70BB16ECC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81A81F-835A-C477-0B50-B55FE2FD7940}"/>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vous y êtes-vous pris pour trouver le sujet à l’intérieur de la brique-sujet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Parfois, il est tout seul, avec juste un déterminant.</a:t>
            </a:r>
          </a:p>
          <a:p>
            <a:r>
              <a:rPr lang="fr-FR" sz="1200" dirty="0">
                <a:solidFill>
                  <a:schemeClr val="tx1"/>
                </a:solidFill>
                <a:effectLst/>
                <a:latin typeface="+mn-lt"/>
                <a:ea typeface="Calibri" panose="020F0502020204030204" pitchFamily="34" charset="0"/>
                <a:cs typeface="Times New Roman" panose="02020603050405020304" pitchFamily="18" charset="0"/>
              </a:rPr>
              <a:t>Parfois, il n’est pas seul… alors…</a:t>
            </a:r>
          </a:p>
          <a:p>
            <a:r>
              <a:rPr lang="fr-FR" sz="1200" dirty="0">
                <a:solidFill>
                  <a:schemeClr val="tx1"/>
                </a:solidFill>
                <a:effectLst/>
                <a:latin typeface="+mn-lt"/>
                <a:ea typeface="Calibri" panose="020F0502020204030204" pitchFamily="34" charset="0"/>
                <a:cs typeface="Times New Roman" panose="02020603050405020304" pitchFamily="18" charset="0"/>
              </a:rPr>
              <a:t>- on a cherché le chef de la brique-sujet,</a:t>
            </a:r>
          </a:p>
          <a:p>
            <a:r>
              <a:rPr lang="fr-FR" sz="1200" dirty="0">
                <a:solidFill>
                  <a:schemeClr val="tx1"/>
                </a:solidFill>
                <a:effectLst/>
                <a:latin typeface="+mn-lt"/>
                <a:ea typeface="Calibri" panose="020F0502020204030204" pitchFamily="34" charset="0"/>
                <a:cs typeface="Times New Roman" panose="02020603050405020304" pitchFamily="18" charset="0"/>
              </a:rPr>
              <a:t>- on a enlevé toutes les expansions du nom,</a:t>
            </a:r>
          </a:p>
          <a:p>
            <a:r>
              <a:rPr lang="fr-FR" sz="1200" dirty="0">
                <a:solidFill>
                  <a:schemeClr val="tx1"/>
                </a:solidFill>
                <a:effectLst/>
                <a:latin typeface="+mn-lt"/>
                <a:ea typeface="Calibri" panose="020F0502020204030204" pitchFamily="34" charset="0"/>
                <a:cs typeface="Times New Roman" panose="02020603050405020304" pitchFamily="18" charset="0"/>
              </a:rPr>
              <a:t>- on a fait maigrir la brique-sujet.</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Effectivement, il faut enlever toutes les expansions, il faut faire ‘maigrir’ la brique-sujet.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enlève la proposition relative : </a:t>
            </a:r>
            <a:r>
              <a:rPr lang="fr-FR" sz="1200" i="1" dirty="0">
                <a:solidFill>
                  <a:schemeClr val="tx1"/>
                </a:solidFill>
                <a:effectLst/>
                <a:latin typeface="+mn-lt"/>
                <a:ea typeface="Calibri" panose="020F0502020204030204" pitchFamily="34" charset="0"/>
                <a:cs typeface="Times New Roman" panose="02020603050405020304" pitchFamily="18" charset="0"/>
              </a:rPr>
              <a:t>la </a:t>
            </a:r>
            <a:r>
              <a:rPr lang="fr-FR" sz="1200" i="1" u="sng" dirty="0">
                <a:solidFill>
                  <a:schemeClr val="tx1"/>
                </a:solidFill>
                <a:effectLst/>
                <a:latin typeface="+mn-lt"/>
                <a:ea typeface="Calibri" panose="020F0502020204030204" pitchFamily="34" charset="0"/>
                <a:cs typeface="Times New Roman" panose="02020603050405020304" pitchFamily="18" charset="0"/>
              </a:rPr>
              <a:t>lumière</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i="1" strike="sngStrike" dirty="0">
                <a:solidFill>
                  <a:schemeClr val="tx1"/>
                </a:solidFill>
                <a:effectLst/>
                <a:latin typeface="+mn-lt"/>
                <a:ea typeface="Calibri" panose="020F0502020204030204" pitchFamily="34" charset="0"/>
                <a:cs typeface="Times New Roman" panose="02020603050405020304" pitchFamily="18" charset="0"/>
              </a:rPr>
              <a:t>qui nous éclairait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enlève les compléments du nom</a:t>
            </a:r>
            <a:r>
              <a:rPr lang="fr-FR" sz="1200" i="1" dirty="0">
                <a:solidFill>
                  <a:schemeClr val="tx1"/>
                </a:solidFill>
                <a:effectLst/>
                <a:latin typeface="+mn-lt"/>
                <a:ea typeface="Calibri" panose="020F0502020204030204" pitchFamily="34" charset="0"/>
                <a:cs typeface="Times New Roman" panose="02020603050405020304" pitchFamily="18" charset="0"/>
              </a:rPr>
              <a:t> : Le </a:t>
            </a:r>
            <a:r>
              <a:rPr lang="fr-FR" sz="1200" i="1" u="sng" dirty="0">
                <a:solidFill>
                  <a:schemeClr val="tx1"/>
                </a:solidFill>
                <a:effectLst/>
                <a:latin typeface="+mn-lt"/>
                <a:ea typeface="Calibri" panose="020F0502020204030204" pitchFamily="34" charset="0"/>
                <a:cs typeface="Times New Roman" panose="02020603050405020304" pitchFamily="18" charset="0"/>
              </a:rPr>
              <a:t>carré</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i="1" strike="sngStrike" dirty="0">
                <a:solidFill>
                  <a:schemeClr val="tx1"/>
                </a:solidFill>
                <a:effectLst/>
                <a:latin typeface="+mn-lt"/>
                <a:ea typeface="Calibri" panose="020F0502020204030204" pitchFamily="34" charset="0"/>
                <a:cs typeface="Times New Roman" panose="02020603050405020304" pitchFamily="18" charset="0"/>
              </a:rPr>
              <a:t>des poireaux et des oignons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enlève l’adjectif :</a:t>
            </a:r>
            <a:r>
              <a:rPr lang="fr-FR" sz="1200" i="1" dirty="0">
                <a:solidFill>
                  <a:schemeClr val="tx1"/>
                </a:solidFill>
                <a:effectLst/>
                <a:latin typeface="+mn-lt"/>
                <a:ea typeface="Calibri" panose="020F0502020204030204" pitchFamily="34" charset="0"/>
                <a:cs typeface="Times New Roman" panose="02020603050405020304" pitchFamily="18" charset="0"/>
              </a:rPr>
              <a:t> des </a:t>
            </a:r>
            <a:r>
              <a:rPr lang="fr-FR" sz="1200" i="1" u="sng" dirty="0">
                <a:solidFill>
                  <a:schemeClr val="tx1"/>
                </a:solidFill>
                <a:effectLst/>
                <a:latin typeface="+mn-lt"/>
                <a:ea typeface="Calibri" panose="020F0502020204030204" pitchFamily="34" charset="0"/>
                <a:cs typeface="Times New Roman" panose="02020603050405020304" pitchFamily="18" charset="0"/>
              </a:rPr>
              <a:t>landes</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i="1" strike="sngStrike" dirty="0">
                <a:solidFill>
                  <a:schemeClr val="tx1"/>
                </a:solidFill>
                <a:effectLst/>
                <a:latin typeface="+mn-lt"/>
                <a:ea typeface="Calibri" panose="020F0502020204030204" pitchFamily="34" charset="0"/>
                <a:cs typeface="Times New Roman" panose="02020603050405020304" pitchFamily="18" charset="0"/>
              </a:rPr>
              <a:t>inhabitées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enlève </a:t>
            </a:r>
            <a:r>
              <a:rPr lang="fr-FR" sz="1200" i="1" dirty="0">
                <a:solidFill>
                  <a:schemeClr val="tx1"/>
                </a:solidFill>
                <a:effectLst/>
                <a:latin typeface="+mn-lt"/>
                <a:ea typeface="Calibri" panose="020F0502020204030204" pitchFamily="34" charset="0"/>
                <a:cs typeface="Times New Roman" panose="02020603050405020304" pitchFamily="18" charset="0"/>
              </a:rPr>
              <a:t>vite</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u="sng" dirty="0">
                <a:solidFill>
                  <a:schemeClr val="tx1"/>
                </a:solidFill>
                <a:effectLst/>
                <a:latin typeface="+mn-lt"/>
                <a:ea typeface="Calibri" panose="020F0502020204030204" pitchFamily="34" charset="0"/>
                <a:cs typeface="Times New Roman" panose="02020603050405020304" pitchFamily="18" charset="0"/>
              </a:rPr>
              <a:t>courir</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i="1" strike="sngStrike" dirty="0">
                <a:solidFill>
                  <a:schemeClr val="tx1"/>
                </a:solidFill>
                <a:effectLst/>
                <a:latin typeface="+mn-lt"/>
                <a:ea typeface="Calibri" panose="020F0502020204030204" pitchFamily="34" charset="0"/>
                <a:cs typeface="Times New Roman" panose="02020603050405020304" pitchFamily="18" charset="0"/>
              </a:rPr>
              <a:t>vite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reste à la fin le sujet qui impose au verbe la marque de la personne. »</a:t>
            </a:r>
          </a:p>
          <a:p>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33CD0427-839F-612F-B3AA-75B5714A5BC5}"/>
              </a:ext>
            </a:extLst>
          </p:cNvPr>
          <p:cNvSpPr>
            <a:spLocks noGrp="1"/>
          </p:cNvSpPr>
          <p:nvPr>
            <p:ph type="sldNum" sz="quarter" idx="5"/>
          </p:nvPr>
        </p:nvSpPr>
        <p:spPr/>
        <p:txBody>
          <a:bodyPr/>
          <a:lstStyle/>
          <a:p>
            <a:fld id="{B21ECD5C-9216-7B43-883C-947F2A6C158F}" type="slidenum">
              <a:rPr lang="fr-FR" smtClean="0"/>
              <a:t>5</a:t>
            </a:fld>
            <a:endParaRPr lang="fr-FR"/>
          </a:p>
        </p:txBody>
      </p:sp>
    </p:spTree>
    <p:extLst>
      <p:ext uri="{BB962C8B-B14F-4D97-AF65-F5344CB8AC3E}">
        <p14:creationId xmlns:p14="http://schemas.microsoft.com/office/powerpoint/2010/main" val="3012941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Conclure</a:t>
            </a:r>
            <a:r>
              <a:rPr lang="fr-FR" sz="1200" dirty="0">
                <a:solidFill>
                  <a:schemeClr val="tx1"/>
                </a:solidFill>
                <a:effectLst/>
                <a:latin typeface="+mn-lt"/>
                <a:ea typeface="Calibri" panose="020F0502020204030204" pitchFamily="34" charset="0"/>
                <a:cs typeface="Times New Roman" panose="02020603050405020304" pitchFamily="18" charset="0"/>
              </a:rPr>
              <a:t> : « Voilà la méthode la plus efficace pour trouver le sujet qui impose au verbe la marque de personne. »</a:t>
            </a:r>
          </a:p>
          <a:p>
            <a:endParaRPr lang="fr-FR"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6</a:t>
            </a:fld>
            <a:endParaRPr lang="fr-FR"/>
          </a:p>
        </p:txBody>
      </p:sp>
    </p:spTree>
    <p:extLst>
      <p:ext uri="{BB962C8B-B14F-4D97-AF65-F5344CB8AC3E}">
        <p14:creationId xmlns:p14="http://schemas.microsoft.com/office/powerpoint/2010/main" val="1936534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0"/>
              </a:spcAft>
            </a:pPr>
            <a:r>
              <a:rPr lang="fr-FR" sz="1200" b="1" dirty="0">
                <a:solidFill>
                  <a:schemeClr val="tx1"/>
                </a:solidFill>
                <a:latin typeface="+mn-lt"/>
              </a:rPr>
              <a:t>PHASE 3 – </a:t>
            </a:r>
            <a:r>
              <a:rPr lang="fr-FR" sz="1200" b="1" i="1" dirty="0">
                <a:solidFill>
                  <a:schemeClr val="tx1"/>
                </a:solidFill>
                <a:latin typeface="+mn-lt"/>
              </a:rPr>
              <a:t>Observation</a:t>
            </a:r>
            <a:r>
              <a:rPr lang="fr-FR" sz="1200" b="1" dirty="0">
                <a:solidFill>
                  <a:schemeClr val="tx1"/>
                </a:solidFill>
                <a:latin typeface="+mn-lt"/>
              </a:rPr>
              <a:t> – Des aides à l’identification de la brique-sujet</a:t>
            </a:r>
          </a:p>
          <a:p>
            <a:pPr>
              <a:spcAft>
                <a:spcPts val="0"/>
              </a:spcAft>
            </a:pPr>
            <a:endParaRPr lang="fr-FR" sz="1200" b="1"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Annoncer : « Voici deux affirmations concernant la brique-sujet. Nous allons évaluer leur efficacité pour trouver la brique-sujet. »</a:t>
            </a:r>
          </a:p>
          <a:p>
            <a:endParaRPr lang="fr-FR" b="1"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7</a:t>
            </a:fld>
            <a:endParaRPr lang="fr-FR"/>
          </a:p>
        </p:txBody>
      </p:sp>
    </p:spTree>
    <p:extLst>
      <p:ext uri="{BB962C8B-B14F-4D97-AF65-F5344CB8AC3E}">
        <p14:creationId xmlns:p14="http://schemas.microsoft.com/office/powerpoint/2010/main" val="3382198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Distribuer</a:t>
            </a:r>
            <a:r>
              <a:rPr lang="fr-FR" sz="1200" dirty="0">
                <a:solidFill>
                  <a:schemeClr val="tx1"/>
                </a:solidFill>
                <a:latin typeface="+mn-lt"/>
              </a:rPr>
              <a:t> le tableau vide (cf. </a:t>
            </a:r>
            <a:r>
              <a:rPr lang="fr-FR" sz="1200" i="1" dirty="0">
                <a:solidFill>
                  <a:schemeClr val="tx1"/>
                </a:solidFill>
                <a:latin typeface="+mn-lt"/>
              </a:rPr>
              <a:t>Fiche photocopiable</a:t>
            </a:r>
            <a:r>
              <a:rPr lang="fr-FR" sz="1200" dirty="0">
                <a:solidFill>
                  <a:schemeClr val="tx1"/>
                </a:solidFill>
                <a:latin typeface="+mn-lt"/>
              </a:rPr>
              <a:t>) et </a:t>
            </a:r>
            <a:r>
              <a:rPr lang="fr-FR" sz="1200" b="1" dirty="0">
                <a:solidFill>
                  <a:schemeClr val="tx1"/>
                </a:solidFill>
                <a:latin typeface="+mn-lt"/>
              </a:rPr>
              <a:t>donner la consigne </a:t>
            </a:r>
            <a:r>
              <a:rPr lang="fr-FR" sz="1200" dirty="0">
                <a:solidFill>
                  <a:schemeClr val="tx1"/>
                </a:solidFill>
                <a:latin typeface="+mn-lt"/>
              </a:rPr>
              <a:t>: «</a:t>
            </a:r>
            <a:r>
              <a:rPr lang="fr-FR" sz="1200" dirty="0">
                <a:solidFill>
                  <a:schemeClr val="tx1"/>
                </a:solidFill>
                <a:effectLst/>
                <a:latin typeface="+mn-lt"/>
                <a:ea typeface="Calibri" panose="020F0502020204030204" pitchFamily="34" charset="0"/>
              </a:rPr>
              <a:t>Cochez la case chaque fois que l’affirmation permet de trouver la brique-sujet. »</a:t>
            </a:r>
            <a:r>
              <a:rPr lang="fr-FR" sz="1200" dirty="0">
                <a:solidFill>
                  <a:schemeClr val="tx1"/>
                </a:solidFill>
                <a:effectLst/>
                <a:latin typeface="+mn-lt"/>
              </a:rPr>
              <a:t>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diapositives suivantes]</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8</a:t>
            </a:fld>
            <a:endParaRPr lang="fr-FR"/>
          </a:p>
        </p:txBody>
      </p:sp>
    </p:spTree>
    <p:extLst>
      <p:ext uri="{BB962C8B-B14F-4D97-AF65-F5344CB8AC3E}">
        <p14:creationId xmlns:p14="http://schemas.microsoft.com/office/powerpoint/2010/main" val="4254336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590D9-16A2-867B-9F91-71E2A881732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F06DCB-DBAA-F19B-58E6-BA4054375DB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0775C7B-9805-84D9-1E32-AAF90AE4D96C}"/>
              </a:ext>
            </a:extLst>
          </p:cNvPr>
          <p:cNvSpPr>
            <a:spLocks noGrp="1"/>
          </p:cNvSpPr>
          <p:nvPr>
            <p:ph type="body" idx="1"/>
          </p:nvPr>
        </p:nvSpPr>
        <p:spPr/>
        <p:txBody>
          <a:bodyPr/>
          <a:lstStyle/>
          <a:p>
            <a:r>
              <a:rPr lang="fr-FR" dirty="0">
                <a:solidFill>
                  <a:schemeClr val="tx1"/>
                </a:solidFill>
              </a:rPr>
              <a:t>La vache noire – elle rumine tranquillement.</a:t>
            </a:r>
          </a:p>
          <a:p>
            <a:r>
              <a:rPr lang="fr-FR" dirty="0">
                <a:solidFill>
                  <a:schemeClr val="tx1"/>
                </a:solidFill>
              </a:rPr>
              <a:t>C’est la vache noire qui rumine tranquillement.</a:t>
            </a:r>
          </a:p>
        </p:txBody>
      </p:sp>
      <p:sp>
        <p:nvSpPr>
          <p:cNvPr id="4" name="Espace réservé du numéro de diapositive 3">
            <a:extLst>
              <a:ext uri="{FF2B5EF4-FFF2-40B4-BE49-F238E27FC236}">
                <a16:creationId xmlns:a16="http://schemas.microsoft.com/office/drawing/2014/main" id="{9D081A3A-A96E-0B05-DE7A-321B8D8651DB}"/>
              </a:ext>
            </a:extLst>
          </p:cNvPr>
          <p:cNvSpPr>
            <a:spLocks noGrp="1"/>
          </p:cNvSpPr>
          <p:nvPr>
            <p:ph type="sldNum" sz="quarter" idx="5"/>
          </p:nvPr>
        </p:nvSpPr>
        <p:spPr/>
        <p:txBody>
          <a:bodyPr/>
          <a:lstStyle/>
          <a:p>
            <a:fld id="{B21ECD5C-9216-7B43-883C-947F2A6C158F}" type="slidenum">
              <a:rPr lang="fr-FR" smtClean="0"/>
              <a:t>9</a:t>
            </a:fld>
            <a:endParaRPr lang="fr-FR"/>
          </a:p>
        </p:txBody>
      </p:sp>
    </p:spTree>
    <p:extLst>
      <p:ext uri="{BB962C8B-B14F-4D97-AF65-F5344CB8AC3E}">
        <p14:creationId xmlns:p14="http://schemas.microsoft.com/office/powerpoint/2010/main" val="2233106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F3635-B0C1-9996-FD97-6096860DAB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ABC92DF-FEE4-4EEB-798D-0126D45D840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666B24-6B63-9830-7D4D-A64EC2D07774}"/>
              </a:ext>
            </a:extLst>
          </p:cNvPr>
          <p:cNvSpPr>
            <a:spLocks noGrp="1"/>
          </p:cNvSpPr>
          <p:nvPr>
            <p:ph type="body" idx="1"/>
          </p:nvPr>
        </p:nvSpPr>
        <p:spPr/>
        <p:txBody>
          <a:bodyPr/>
          <a:lstStyle/>
          <a:p>
            <a:r>
              <a:rPr lang="fr-FR" dirty="0">
                <a:solidFill>
                  <a:schemeClr val="tx1"/>
                </a:solidFill>
              </a:rPr>
              <a:t>Le football – il plait autant aux filles qu’aux garçons.</a:t>
            </a:r>
          </a:p>
          <a:p>
            <a:r>
              <a:rPr lang="fr-FR" dirty="0">
                <a:solidFill>
                  <a:schemeClr val="tx1"/>
                </a:solidFill>
              </a:rPr>
              <a:t>C’est le football qui plait autant aux filles qu’aux garçons.</a:t>
            </a:r>
          </a:p>
        </p:txBody>
      </p:sp>
      <p:sp>
        <p:nvSpPr>
          <p:cNvPr id="4" name="Espace réservé du numéro de diapositive 3">
            <a:extLst>
              <a:ext uri="{FF2B5EF4-FFF2-40B4-BE49-F238E27FC236}">
                <a16:creationId xmlns:a16="http://schemas.microsoft.com/office/drawing/2014/main" id="{A947F7EC-0F60-754E-FA06-818A661A5E13}"/>
              </a:ext>
            </a:extLst>
          </p:cNvPr>
          <p:cNvSpPr>
            <a:spLocks noGrp="1"/>
          </p:cNvSpPr>
          <p:nvPr>
            <p:ph type="sldNum" sz="quarter" idx="5"/>
          </p:nvPr>
        </p:nvSpPr>
        <p:spPr/>
        <p:txBody>
          <a:bodyPr/>
          <a:lstStyle/>
          <a:p>
            <a:fld id="{B21ECD5C-9216-7B43-883C-947F2A6C158F}" type="slidenum">
              <a:rPr lang="fr-FR" smtClean="0"/>
              <a:t>10</a:t>
            </a:fld>
            <a:endParaRPr lang="fr-FR"/>
          </a:p>
        </p:txBody>
      </p:sp>
    </p:spTree>
    <p:extLst>
      <p:ext uri="{BB962C8B-B14F-4D97-AF65-F5344CB8AC3E}">
        <p14:creationId xmlns:p14="http://schemas.microsoft.com/office/powerpoint/2010/main" val="2842729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72922-812F-C4A9-6F3A-C0A9B54802B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8A828A3-1F39-042A-428D-5C1A817332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82EC40E-3073-3BBC-7719-23671720603C}"/>
              </a:ext>
            </a:extLst>
          </p:cNvPr>
          <p:cNvSpPr>
            <a:spLocks noGrp="1"/>
          </p:cNvSpPr>
          <p:nvPr>
            <p:ph type="body" idx="1"/>
          </p:nvPr>
        </p:nvSpPr>
        <p:spPr/>
        <p:txBody>
          <a:bodyPr/>
          <a:lstStyle/>
          <a:p>
            <a:r>
              <a:rPr lang="fr-FR" dirty="0">
                <a:solidFill>
                  <a:schemeClr val="tx1"/>
                </a:solidFill>
              </a:rPr>
              <a:t>La tarte aux prunes – elle avait trop cuit.</a:t>
            </a:r>
          </a:p>
          <a:p>
            <a:r>
              <a:rPr lang="fr-FR" dirty="0">
                <a:solidFill>
                  <a:schemeClr val="tx1"/>
                </a:solidFill>
              </a:rPr>
              <a:t>C’est la tarte au prunes qui avait trop cuit.</a:t>
            </a:r>
          </a:p>
        </p:txBody>
      </p:sp>
      <p:sp>
        <p:nvSpPr>
          <p:cNvPr id="4" name="Espace réservé du numéro de diapositive 3">
            <a:extLst>
              <a:ext uri="{FF2B5EF4-FFF2-40B4-BE49-F238E27FC236}">
                <a16:creationId xmlns:a16="http://schemas.microsoft.com/office/drawing/2014/main" id="{0EB1A201-0A1E-504B-FF75-A49C3E3DFE5F}"/>
              </a:ext>
            </a:extLst>
          </p:cNvPr>
          <p:cNvSpPr>
            <a:spLocks noGrp="1"/>
          </p:cNvSpPr>
          <p:nvPr>
            <p:ph type="sldNum" sz="quarter" idx="5"/>
          </p:nvPr>
        </p:nvSpPr>
        <p:spPr/>
        <p:txBody>
          <a:bodyPr/>
          <a:lstStyle/>
          <a:p>
            <a:fld id="{B21ECD5C-9216-7B43-883C-947F2A6C158F}" type="slidenum">
              <a:rPr lang="fr-FR" smtClean="0"/>
              <a:t>11</a:t>
            </a:fld>
            <a:endParaRPr lang="fr-FR"/>
          </a:p>
        </p:txBody>
      </p:sp>
    </p:spTree>
    <p:extLst>
      <p:ext uri="{BB962C8B-B14F-4D97-AF65-F5344CB8AC3E}">
        <p14:creationId xmlns:p14="http://schemas.microsoft.com/office/powerpoint/2010/main" val="2407977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530EE-A3B7-B585-10AA-50F9200D240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BD7128-DF8D-9534-AEEA-E82CFDCA70C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581815-6C16-693B-592A-665852A9D849}"/>
              </a:ext>
            </a:extLst>
          </p:cNvPr>
          <p:cNvSpPr>
            <a:spLocks noGrp="1"/>
          </p:cNvSpPr>
          <p:nvPr>
            <p:ph type="body" idx="1"/>
          </p:nvPr>
        </p:nvSpPr>
        <p:spPr/>
        <p:txBody>
          <a:bodyPr/>
          <a:lstStyle/>
          <a:p>
            <a:r>
              <a:rPr lang="fr-FR" dirty="0"/>
              <a:t>Le boxeur – il a reçu un coup à la mâchoire.</a:t>
            </a:r>
          </a:p>
          <a:p>
            <a:r>
              <a:rPr lang="fr-FR" dirty="0"/>
              <a:t>C’est le boxeur qui a reçu un coup à la mâchoire.</a:t>
            </a:r>
          </a:p>
        </p:txBody>
      </p:sp>
      <p:sp>
        <p:nvSpPr>
          <p:cNvPr id="4" name="Espace réservé du numéro de diapositive 3">
            <a:extLst>
              <a:ext uri="{FF2B5EF4-FFF2-40B4-BE49-F238E27FC236}">
                <a16:creationId xmlns:a16="http://schemas.microsoft.com/office/drawing/2014/main" id="{FF5E1947-7190-01F0-FCA0-CDD2079F6528}"/>
              </a:ext>
            </a:extLst>
          </p:cNvPr>
          <p:cNvSpPr>
            <a:spLocks noGrp="1"/>
          </p:cNvSpPr>
          <p:nvPr>
            <p:ph type="sldNum" sz="quarter" idx="5"/>
          </p:nvPr>
        </p:nvSpPr>
        <p:spPr/>
        <p:txBody>
          <a:bodyPr/>
          <a:lstStyle/>
          <a:p>
            <a:fld id="{B21ECD5C-9216-7B43-883C-947F2A6C158F}" type="slidenum">
              <a:rPr lang="fr-FR" smtClean="0"/>
              <a:t>12</a:t>
            </a:fld>
            <a:endParaRPr lang="fr-FR"/>
          </a:p>
        </p:txBody>
      </p:sp>
    </p:spTree>
    <p:extLst>
      <p:ext uri="{BB962C8B-B14F-4D97-AF65-F5344CB8AC3E}">
        <p14:creationId xmlns:p14="http://schemas.microsoft.com/office/powerpoint/2010/main" val="1561704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207B1-C501-2F4B-75F5-7DE2F89B5E9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762818E-1D29-B853-9A6B-5DAD6ED0B34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6031F4D-9120-DAA9-727B-6B22164A74A9}"/>
              </a:ext>
            </a:extLst>
          </p:cNvPr>
          <p:cNvSpPr>
            <a:spLocks noGrp="1"/>
          </p:cNvSpPr>
          <p:nvPr>
            <p:ph type="body" idx="1"/>
          </p:nvPr>
        </p:nvSpPr>
        <p:spPr/>
        <p:txBody>
          <a:bodyPr/>
          <a:lstStyle/>
          <a:p>
            <a:r>
              <a:rPr lang="fr-FR" dirty="0"/>
              <a:t>Le lit de ma grand-mère – il parait très ancien.</a:t>
            </a:r>
          </a:p>
          <a:p>
            <a:r>
              <a:rPr lang="fr-FR" dirty="0"/>
              <a:t>C’est le lit de ma grand-mère qui parait très ancien.</a:t>
            </a:r>
          </a:p>
        </p:txBody>
      </p:sp>
      <p:sp>
        <p:nvSpPr>
          <p:cNvPr id="4" name="Espace réservé du numéro de diapositive 3">
            <a:extLst>
              <a:ext uri="{FF2B5EF4-FFF2-40B4-BE49-F238E27FC236}">
                <a16:creationId xmlns:a16="http://schemas.microsoft.com/office/drawing/2014/main" id="{1897D83C-22D9-2489-2897-0A4EB333A414}"/>
              </a:ext>
            </a:extLst>
          </p:cNvPr>
          <p:cNvSpPr>
            <a:spLocks noGrp="1"/>
          </p:cNvSpPr>
          <p:nvPr>
            <p:ph type="sldNum" sz="quarter" idx="5"/>
          </p:nvPr>
        </p:nvSpPr>
        <p:spPr/>
        <p:txBody>
          <a:bodyPr/>
          <a:lstStyle/>
          <a:p>
            <a:fld id="{B21ECD5C-9216-7B43-883C-947F2A6C158F}" type="slidenum">
              <a:rPr lang="fr-FR" smtClean="0"/>
              <a:t>13</a:t>
            </a:fld>
            <a:endParaRPr lang="fr-FR"/>
          </a:p>
        </p:txBody>
      </p:sp>
    </p:spTree>
    <p:extLst>
      <p:ext uri="{BB962C8B-B14F-4D97-AF65-F5344CB8AC3E}">
        <p14:creationId xmlns:p14="http://schemas.microsoft.com/office/powerpoint/2010/main" val="3616607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131DA-EF7A-8350-BD56-95F1477F938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1EFC26-3F40-8F6F-589F-87ABFAB78F3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07301A2-74F1-D56D-483C-970004D41D6C}"/>
              </a:ext>
            </a:extLst>
          </p:cNvPr>
          <p:cNvSpPr>
            <a:spLocks noGrp="1"/>
          </p:cNvSpPr>
          <p:nvPr>
            <p:ph type="body" idx="1"/>
          </p:nvPr>
        </p:nvSpPr>
        <p:spPr/>
        <p:txBody>
          <a:bodyPr/>
          <a:lstStyle/>
          <a:p>
            <a:r>
              <a:rPr lang="fr-FR" b="1" dirty="0"/>
              <a:t>Faire remarquer </a:t>
            </a:r>
            <a:r>
              <a:rPr lang="fr-FR" dirty="0"/>
              <a:t>: « La première affirmation ne marche pas. </a:t>
            </a:r>
          </a:p>
          <a:p>
            <a:r>
              <a:rPr lang="fr-FR" dirty="0"/>
              <a:t>Pierre et moi – </a:t>
            </a:r>
            <a:r>
              <a:rPr lang="fr-FR" b="1" dirty="0"/>
              <a:t>nous</a:t>
            </a:r>
            <a:r>
              <a:rPr lang="fr-FR" dirty="0"/>
              <a:t> sommes allés au cinéma hier.</a:t>
            </a:r>
          </a:p>
          <a:p>
            <a:endParaRPr lang="fr-FR" dirty="0"/>
          </a:p>
          <a:p>
            <a:r>
              <a:rPr lang="fr-FR" dirty="0"/>
              <a:t>La seconde marche bien : C’est Pierre et moi qui sommes allés au cinéma hier. »</a:t>
            </a:r>
          </a:p>
        </p:txBody>
      </p:sp>
      <p:sp>
        <p:nvSpPr>
          <p:cNvPr id="4" name="Espace réservé du numéro de diapositive 3">
            <a:extLst>
              <a:ext uri="{FF2B5EF4-FFF2-40B4-BE49-F238E27FC236}">
                <a16:creationId xmlns:a16="http://schemas.microsoft.com/office/drawing/2014/main" id="{C0610891-D298-601E-BCE6-B8BEDF92D8A2}"/>
              </a:ext>
            </a:extLst>
          </p:cNvPr>
          <p:cNvSpPr>
            <a:spLocks noGrp="1"/>
          </p:cNvSpPr>
          <p:nvPr>
            <p:ph type="sldNum" sz="quarter" idx="5"/>
          </p:nvPr>
        </p:nvSpPr>
        <p:spPr/>
        <p:txBody>
          <a:bodyPr/>
          <a:lstStyle/>
          <a:p>
            <a:fld id="{B21ECD5C-9216-7B43-883C-947F2A6C158F}" type="slidenum">
              <a:rPr lang="fr-FR" smtClean="0"/>
              <a:t>14</a:t>
            </a:fld>
            <a:endParaRPr lang="fr-FR"/>
          </a:p>
        </p:txBody>
      </p:sp>
    </p:spTree>
    <p:extLst>
      <p:ext uri="{BB962C8B-B14F-4D97-AF65-F5344CB8AC3E}">
        <p14:creationId xmlns:p14="http://schemas.microsoft.com/office/powerpoint/2010/main" val="2572427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08A79-E7D3-0A4D-0F2A-5FCE018572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A804BFF-65B2-A2CC-CEFE-EE3B43C5DB8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6E3160A-EF72-8A1E-0879-9C2C56A2C6C2}"/>
              </a:ext>
            </a:extLst>
          </p:cNvPr>
          <p:cNvSpPr>
            <a:spLocks noGrp="1"/>
          </p:cNvSpPr>
          <p:nvPr>
            <p:ph type="body" idx="1"/>
          </p:nvPr>
        </p:nvSpPr>
        <p:spPr/>
        <p:txBody>
          <a:bodyPr/>
          <a:lstStyle/>
          <a:p>
            <a:r>
              <a:rPr lang="fr-FR" b="1" dirty="0">
                <a:solidFill>
                  <a:schemeClr val="tx1"/>
                </a:solidFill>
              </a:rPr>
              <a:t>Faire remarquer </a:t>
            </a:r>
            <a:r>
              <a:rPr lang="fr-FR" dirty="0">
                <a:solidFill>
                  <a:schemeClr val="tx1"/>
                </a:solidFill>
              </a:rPr>
              <a:t>:</a:t>
            </a:r>
          </a:p>
          <a:p>
            <a:r>
              <a:rPr lang="fr-FR" i="1" dirty="0">
                <a:solidFill>
                  <a:schemeClr val="tx1"/>
                </a:solidFill>
              </a:rPr>
              <a:t>« On</a:t>
            </a:r>
            <a:r>
              <a:rPr lang="fr-FR" dirty="0">
                <a:solidFill>
                  <a:schemeClr val="tx1"/>
                </a:solidFill>
              </a:rPr>
              <a:t> ne peut pas être remplacé par </a:t>
            </a:r>
            <a:r>
              <a:rPr lang="fr-FR" i="1" dirty="0">
                <a:solidFill>
                  <a:schemeClr val="tx1"/>
                </a:solidFill>
              </a:rPr>
              <a:t>il</a:t>
            </a:r>
            <a:r>
              <a:rPr lang="fr-FR" dirty="0">
                <a:solidFill>
                  <a:schemeClr val="tx1"/>
                </a:solidFill>
              </a:rPr>
              <a:t>, cela change le sens ! D’une généralité on passe à un cas particulier.</a:t>
            </a:r>
          </a:p>
          <a:p>
            <a:endParaRPr lang="fr-FR" dirty="0">
              <a:solidFill>
                <a:schemeClr val="tx1"/>
              </a:solidFill>
            </a:endParaRPr>
          </a:p>
          <a:p>
            <a:r>
              <a:rPr lang="fr-FR" i="1" dirty="0">
                <a:solidFill>
                  <a:schemeClr val="tx1"/>
                </a:solidFill>
              </a:rPr>
              <a:t>C’est on qui</a:t>
            </a:r>
            <a:r>
              <a:rPr lang="fr-FR" dirty="0">
                <a:solidFill>
                  <a:schemeClr val="tx1"/>
                </a:solidFill>
              </a:rPr>
              <a:t>… ?? Ça ne marche pas bien. »</a:t>
            </a:r>
          </a:p>
        </p:txBody>
      </p:sp>
      <p:sp>
        <p:nvSpPr>
          <p:cNvPr id="4" name="Espace réservé du numéro de diapositive 3">
            <a:extLst>
              <a:ext uri="{FF2B5EF4-FFF2-40B4-BE49-F238E27FC236}">
                <a16:creationId xmlns:a16="http://schemas.microsoft.com/office/drawing/2014/main" id="{8625F180-5C6D-EF31-14E8-11CCAA498527}"/>
              </a:ext>
            </a:extLst>
          </p:cNvPr>
          <p:cNvSpPr>
            <a:spLocks noGrp="1"/>
          </p:cNvSpPr>
          <p:nvPr>
            <p:ph type="sldNum" sz="quarter" idx="5"/>
          </p:nvPr>
        </p:nvSpPr>
        <p:spPr/>
        <p:txBody>
          <a:bodyPr/>
          <a:lstStyle/>
          <a:p>
            <a:fld id="{B21ECD5C-9216-7B43-883C-947F2A6C158F}" type="slidenum">
              <a:rPr lang="fr-FR" smtClean="0"/>
              <a:t>15</a:t>
            </a:fld>
            <a:endParaRPr lang="fr-FR"/>
          </a:p>
        </p:txBody>
      </p:sp>
    </p:spTree>
    <p:extLst>
      <p:ext uri="{BB962C8B-B14F-4D97-AF65-F5344CB8AC3E}">
        <p14:creationId xmlns:p14="http://schemas.microsoft.com/office/powerpoint/2010/main" val="3611519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91FF3-BAA4-FD6D-3DB4-C247718D8E0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1AAE78-669F-0F79-9196-68504BDEB3B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29372A1-2D9F-D2C6-9152-0A8D496AA701}"/>
              </a:ext>
            </a:extLst>
          </p:cNvPr>
          <p:cNvSpPr>
            <a:spLocks noGrp="1"/>
          </p:cNvSpPr>
          <p:nvPr>
            <p:ph type="body" idx="1"/>
          </p:nvPr>
        </p:nvSpPr>
        <p:spPr/>
        <p:txBody>
          <a:bodyPr/>
          <a:lstStyle/>
          <a:p>
            <a:r>
              <a:rPr lang="fr-FR" b="0" dirty="0"/>
              <a:t>La lumière qui nous éclairait – elle s’est éteinte d’un coup.</a:t>
            </a:r>
          </a:p>
          <a:p>
            <a:r>
              <a:rPr lang="fr-FR" b="0" dirty="0"/>
              <a:t>C’est la lumière qui nous éclairait qui s’est éteinte d’un coup.</a:t>
            </a:r>
          </a:p>
        </p:txBody>
      </p:sp>
      <p:sp>
        <p:nvSpPr>
          <p:cNvPr id="4" name="Espace réservé du numéro de diapositive 3">
            <a:extLst>
              <a:ext uri="{FF2B5EF4-FFF2-40B4-BE49-F238E27FC236}">
                <a16:creationId xmlns:a16="http://schemas.microsoft.com/office/drawing/2014/main" id="{14989F7E-2DCE-B784-E4B6-68898A346597}"/>
              </a:ext>
            </a:extLst>
          </p:cNvPr>
          <p:cNvSpPr>
            <a:spLocks noGrp="1"/>
          </p:cNvSpPr>
          <p:nvPr>
            <p:ph type="sldNum" sz="quarter" idx="5"/>
          </p:nvPr>
        </p:nvSpPr>
        <p:spPr/>
        <p:txBody>
          <a:bodyPr/>
          <a:lstStyle/>
          <a:p>
            <a:fld id="{B21ECD5C-9216-7B43-883C-947F2A6C158F}" type="slidenum">
              <a:rPr lang="fr-FR" smtClean="0"/>
              <a:t>16</a:t>
            </a:fld>
            <a:endParaRPr lang="fr-FR"/>
          </a:p>
        </p:txBody>
      </p:sp>
    </p:spTree>
    <p:extLst>
      <p:ext uri="{BB962C8B-B14F-4D97-AF65-F5344CB8AC3E}">
        <p14:creationId xmlns:p14="http://schemas.microsoft.com/office/powerpoint/2010/main" val="2080973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4A12D-5DA3-8A32-F013-672F1895442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5A2F24-260E-3125-4CBB-9DC4CA7748C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49830B1-9D29-97CB-0508-6472F8960E6C}"/>
              </a:ext>
            </a:extLst>
          </p:cNvPr>
          <p:cNvSpPr>
            <a:spLocks noGrp="1"/>
          </p:cNvSpPr>
          <p:nvPr>
            <p:ph type="body" idx="1"/>
          </p:nvPr>
        </p:nvSpPr>
        <p:spPr/>
        <p:txBody>
          <a:bodyPr/>
          <a:lstStyle/>
          <a:p>
            <a:r>
              <a:rPr lang="fr-FR" b="0" dirty="0"/>
              <a:t>Le carré des poireaux et des oignons – il recevait toute l’eau de l’arrosoir.</a:t>
            </a:r>
          </a:p>
          <a:p>
            <a:r>
              <a:rPr lang="fr-FR" b="0" dirty="0"/>
              <a:t>C’est le carré des poireaux et des oignons qui recevait toute l’eau de l’arrosoir.</a:t>
            </a:r>
          </a:p>
        </p:txBody>
      </p:sp>
      <p:sp>
        <p:nvSpPr>
          <p:cNvPr id="4" name="Espace réservé du numéro de diapositive 3">
            <a:extLst>
              <a:ext uri="{FF2B5EF4-FFF2-40B4-BE49-F238E27FC236}">
                <a16:creationId xmlns:a16="http://schemas.microsoft.com/office/drawing/2014/main" id="{38E4AC52-9DEA-9645-B689-1D2AA1922CE2}"/>
              </a:ext>
            </a:extLst>
          </p:cNvPr>
          <p:cNvSpPr>
            <a:spLocks noGrp="1"/>
          </p:cNvSpPr>
          <p:nvPr>
            <p:ph type="sldNum" sz="quarter" idx="5"/>
          </p:nvPr>
        </p:nvSpPr>
        <p:spPr/>
        <p:txBody>
          <a:bodyPr/>
          <a:lstStyle/>
          <a:p>
            <a:fld id="{B21ECD5C-9216-7B43-883C-947F2A6C158F}" type="slidenum">
              <a:rPr lang="fr-FR" smtClean="0"/>
              <a:t>17</a:t>
            </a:fld>
            <a:endParaRPr lang="fr-FR"/>
          </a:p>
        </p:txBody>
      </p:sp>
    </p:spTree>
    <p:extLst>
      <p:ext uri="{BB962C8B-B14F-4D97-AF65-F5344CB8AC3E}">
        <p14:creationId xmlns:p14="http://schemas.microsoft.com/office/powerpoint/2010/main" val="960348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6C1BC-DF48-B0B8-0D4C-AF15F2BC61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117B640-AA80-EFB7-9FDA-4F6C79D2940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6E6BBBB-A34E-07C7-6DC9-1DE8549D5CA0}"/>
              </a:ext>
            </a:extLst>
          </p:cNvPr>
          <p:cNvSpPr>
            <a:spLocks noGrp="1"/>
          </p:cNvSpPr>
          <p:nvPr>
            <p:ph type="body" idx="1"/>
          </p:nvPr>
        </p:nvSpPr>
        <p:spPr/>
        <p:txBody>
          <a:bodyPr/>
          <a:lstStyle/>
          <a:p>
            <a:r>
              <a:rPr lang="fr-FR" b="1" dirty="0"/>
              <a:t>Faire remarquer </a:t>
            </a:r>
            <a:r>
              <a:rPr lang="fr-FR" b="0" dirty="0"/>
              <a:t>: </a:t>
            </a:r>
          </a:p>
          <a:p>
            <a:r>
              <a:rPr lang="fr-FR" b="0" dirty="0"/>
              <a:t>L’enfant - *il, dans le silence de la nuit, entendait des bruits suspects. (il faudrait : </a:t>
            </a:r>
            <a:r>
              <a:rPr lang="fr-FR" b="0" i="1" dirty="0"/>
              <a:t>Dans le silence de la nuit, il entendait</a:t>
            </a:r>
            <a:r>
              <a:rPr lang="fr-FR" b="0" dirty="0"/>
              <a:t>…)</a:t>
            </a:r>
          </a:p>
          <a:p>
            <a:endParaRPr lang="fr-FR" b="0" dirty="0"/>
          </a:p>
          <a:p>
            <a:r>
              <a:rPr lang="fr-FR" b="0" dirty="0"/>
              <a:t>Concurrence : C’est l’enfant, dans le silence de la nuit, qui entendait des bruits suspects. (mais le complément circ. ne fait pas partie du sujet)</a:t>
            </a:r>
          </a:p>
          <a:p>
            <a:r>
              <a:rPr lang="fr-FR" b="0" dirty="0"/>
              <a:t>                        C’est l’enfant qui, dans le silence de la nuit, entendait des bruits suspects.</a:t>
            </a:r>
          </a:p>
        </p:txBody>
      </p:sp>
      <p:sp>
        <p:nvSpPr>
          <p:cNvPr id="4" name="Espace réservé du numéro de diapositive 3">
            <a:extLst>
              <a:ext uri="{FF2B5EF4-FFF2-40B4-BE49-F238E27FC236}">
                <a16:creationId xmlns:a16="http://schemas.microsoft.com/office/drawing/2014/main" id="{8739C565-CCD8-BD0B-B899-8706439AFB3C}"/>
              </a:ext>
            </a:extLst>
          </p:cNvPr>
          <p:cNvSpPr>
            <a:spLocks noGrp="1"/>
          </p:cNvSpPr>
          <p:nvPr>
            <p:ph type="sldNum" sz="quarter" idx="5"/>
          </p:nvPr>
        </p:nvSpPr>
        <p:spPr/>
        <p:txBody>
          <a:bodyPr/>
          <a:lstStyle/>
          <a:p>
            <a:fld id="{B21ECD5C-9216-7B43-883C-947F2A6C158F}" type="slidenum">
              <a:rPr lang="fr-FR" smtClean="0"/>
              <a:t>18</a:t>
            </a:fld>
            <a:endParaRPr lang="fr-FR"/>
          </a:p>
        </p:txBody>
      </p:sp>
    </p:spTree>
    <p:extLst>
      <p:ext uri="{BB962C8B-B14F-4D97-AF65-F5344CB8AC3E}">
        <p14:creationId xmlns:p14="http://schemas.microsoft.com/office/powerpoint/2010/main" val="3867804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502C4-7A3C-2CAC-6B05-F289C499BD6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1CA1F4B-58B9-798E-A656-0FC42AE275C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69B8E19-A28D-0D3D-D77C-2CB3BF122950}"/>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Ces affirmations sont-elles toujours utilisables pour trouver la brique-sujet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Elles sont souvent utiles, pas toujours.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Ces affirmations permettent effectivement de trouver souvent la brique-sujet (7 ou 8 fois sur 10, ici). Mais il existe des phrases où ces affirmations ne nous aident pas à trouver la brique-sujet. Une fois qu’on a trouvé la brique-sujet, il faut encore trouver le sujet… en enlevant les expansions, en faisant maigrir la brique-sujet. »</a:t>
            </a:r>
          </a:p>
          <a:p>
            <a:endParaRPr lang="fr-FR" b="0" dirty="0"/>
          </a:p>
        </p:txBody>
      </p:sp>
      <p:sp>
        <p:nvSpPr>
          <p:cNvPr id="4" name="Espace réservé du numéro de diapositive 3">
            <a:extLst>
              <a:ext uri="{FF2B5EF4-FFF2-40B4-BE49-F238E27FC236}">
                <a16:creationId xmlns:a16="http://schemas.microsoft.com/office/drawing/2014/main" id="{AB3628A8-AF42-CD0F-617B-C8A74169192E}"/>
              </a:ext>
            </a:extLst>
          </p:cNvPr>
          <p:cNvSpPr>
            <a:spLocks noGrp="1"/>
          </p:cNvSpPr>
          <p:nvPr>
            <p:ph type="sldNum" sz="quarter" idx="5"/>
          </p:nvPr>
        </p:nvSpPr>
        <p:spPr/>
        <p:txBody>
          <a:bodyPr/>
          <a:lstStyle/>
          <a:p>
            <a:fld id="{B21ECD5C-9216-7B43-883C-947F2A6C158F}" type="slidenum">
              <a:rPr lang="fr-FR" smtClean="0"/>
              <a:t>19</a:t>
            </a:fld>
            <a:endParaRPr lang="fr-FR"/>
          </a:p>
        </p:txBody>
      </p:sp>
    </p:spTree>
    <p:extLst>
      <p:ext uri="{BB962C8B-B14F-4D97-AF65-F5344CB8AC3E}">
        <p14:creationId xmlns:p14="http://schemas.microsoft.com/office/powerpoint/2010/main" val="432577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EC74D-E27A-9ED4-05E4-50F48F03740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174F1AB-D750-A101-F3F1-66E8EF3ED33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44D8F40-CDC8-BF92-0E6C-70700F90363E}"/>
              </a:ext>
            </a:extLst>
          </p:cNvPr>
          <p:cNvSpPr>
            <a:spLocks noGrp="1"/>
          </p:cNvSpPr>
          <p:nvPr>
            <p:ph type="body" idx="1"/>
          </p:nvPr>
        </p:nvSpPr>
        <p:spPr/>
        <p:txBody>
          <a:bodyPr/>
          <a:lstStyle/>
          <a:p>
            <a:pPr>
              <a:spcAft>
                <a:spcPts val="0"/>
              </a:spcAft>
            </a:pPr>
            <a:r>
              <a:rPr lang="fr-FR" sz="1200" b="1" dirty="0">
                <a:solidFill>
                  <a:schemeClr val="tx1"/>
                </a:solidFill>
                <a:latin typeface="+mn-lt"/>
              </a:rPr>
              <a:t>PHASE 3 – </a:t>
            </a:r>
            <a:r>
              <a:rPr lang="fr-FR" sz="1200" b="1" i="1" dirty="0">
                <a:solidFill>
                  <a:schemeClr val="tx1"/>
                </a:solidFill>
                <a:latin typeface="+mn-lt"/>
              </a:rPr>
              <a:t>Observation</a:t>
            </a:r>
            <a:r>
              <a:rPr lang="fr-FR" sz="1200" b="1" dirty="0">
                <a:solidFill>
                  <a:schemeClr val="tx1"/>
                </a:solidFill>
                <a:latin typeface="+mn-lt"/>
              </a:rPr>
              <a:t> – des points de vigilance</a:t>
            </a:r>
          </a:p>
          <a:p>
            <a:pPr>
              <a:spcAft>
                <a:spcPts val="0"/>
              </a:spcAft>
            </a:pPr>
            <a:endParaRPr lang="fr-FR" sz="1200" dirty="0">
              <a:solidFill>
                <a:schemeClr val="tx1"/>
              </a:solidFill>
              <a:latin typeface="+mn-lt"/>
            </a:endParaRPr>
          </a:p>
          <a:p>
            <a:pPr>
              <a:spcAft>
                <a:spcPts val="0"/>
              </a:spcAft>
            </a:pPr>
            <a:r>
              <a:rPr lang="fr-FR" sz="1200" b="1" dirty="0">
                <a:solidFill>
                  <a:schemeClr val="tx1"/>
                </a:solidFill>
                <a:latin typeface="+mn-lt"/>
              </a:rPr>
              <a:t>Lire</a:t>
            </a:r>
            <a:r>
              <a:rPr lang="fr-FR" sz="1200" dirty="0">
                <a:solidFill>
                  <a:schemeClr val="tx1"/>
                </a:solidFill>
                <a:latin typeface="+mn-lt"/>
              </a:rPr>
              <a:t> les deux affirmations affichées.</a:t>
            </a:r>
          </a:p>
          <a:p>
            <a:endParaRPr lang="fr-FR" dirty="0"/>
          </a:p>
        </p:txBody>
      </p:sp>
      <p:sp>
        <p:nvSpPr>
          <p:cNvPr id="4" name="Espace réservé du numéro de diapositive 3">
            <a:extLst>
              <a:ext uri="{FF2B5EF4-FFF2-40B4-BE49-F238E27FC236}">
                <a16:creationId xmlns:a16="http://schemas.microsoft.com/office/drawing/2014/main" id="{D14142EE-7D8C-19AD-25DA-66A57FE8BBBB}"/>
              </a:ext>
            </a:extLst>
          </p:cNvPr>
          <p:cNvSpPr>
            <a:spLocks noGrp="1"/>
          </p:cNvSpPr>
          <p:nvPr>
            <p:ph type="sldNum" sz="quarter" idx="5"/>
          </p:nvPr>
        </p:nvSpPr>
        <p:spPr/>
        <p:txBody>
          <a:bodyPr/>
          <a:lstStyle/>
          <a:p>
            <a:fld id="{B21ECD5C-9216-7B43-883C-947F2A6C158F}" type="slidenum">
              <a:rPr lang="fr-FR" smtClean="0"/>
              <a:t>20</a:t>
            </a:fld>
            <a:endParaRPr lang="fr-FR"/>
          </a:p>
        </p:txBody>
      </p:sp>
    </p:spTree>
    <p:extLst>
      <p:ext uri="{BB962C8B-B14F-4D97-AF65-F5344CB8AC3E}">
        <p14:creationId xmlns:p14="http://schemas.microsoft.com/office/powerpoint/2010/main" val="158894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CEDAD-31FE-D9DB-1E4A-33C5598BA8A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C842187-9F95-0B8F-9D56-6E73261E221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9F6E432-82AB-E1C2-CDAA-E27E4CC681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Regardez les phrases dont on a trouvé les briques tout à l’heure. Est-ce qu’il est toujours vrai que la brique-sujet soit avant le verbe et toujours vrai que la brique-sujet soit un nom, un groupe du nom ou un pronom. Justifiez à partir des phrases que nous avons déjà étudiées. »</a:t>
            </a:r>
          </a:p>
          <a:p>
            <a:pPr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Est-il toujours vrai que la brique-sujet est avant le verbe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 n’est pas toujours vrai. Dans les phrases 4 et 5, le sujet est après le verbe.</a:t>
            </a:r>
          </a:p>
          <a:p>
            <a:pPr algn="just">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Est-il toujours vrai que la brique-sujet est un nom, un groupe du nom ou un pronom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 n’est pas toujours vrai. Dans la phrase 6, le sujet est un verbe à l’infinitif.</a:t>
            </a:r>
          </a:p>
          <a:p>
            <a:endParaRPr lang="fr-FR" dirty="0"/>
          </a:p>
        </p:txBody>
      </p:sp>
      <p:sp>
        <p:nvSpPr>
          <p:cNvPr id="4" name="Espace réservé du numéro de diapositive 3">
            <a:extLst>
              <a:ext uri="{FF2B5EF4-FFF2-40B4-BE49-F238E27FC236}">
                <a16:creationId xmlns:a16="http://schemas.microsoft.com/office/drawing/2014/main" id="{97D7CB67-9E01-DD67-D12A-56032A49DA9A}"/>
              </a:ext>
            </a:extLst>
          </p:cNvPr>
          <p:cNvSpPr>
            <a:spLocks noGrp="1"/>
          </p:cNvSpPr>
          <p:nvPr>
            <p:ph type="sldNum" sz="quarter" idx="5"/>
          </p:nvPr>
        </p:nvSpPr>
        <p:spPr/>
        <p:txBody>
          <a:bodyPr/>
          <a:lstStyle/>
          <a:p>
            <a:fld id="{B21ECD5C-9216-7B43-883C-947F2A6C158F}" type="slidenum">
              <a:rPr lang="fr-FR" smtClean="0"/>
              <a:t>21</a:t>
            </a:fld>
            <a:endParaRPr lang="fr-FR"/>
          </a:p>
        </p:txBody>
      </p:sp>
    </p:spTree>
    <p:extLst>
      <p:ext uri="{BB962C8B-B14F-4D97-AF65-F5344CB8AC3E}">
        <p14:creationId xmlns:p14="http://schemas.microsoft.com/office/powerpoint/2010/main" val="613325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7CAE0-B166-9CE5-C78C-57EAFBBEE7E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DA284CE-1E53-B7A6-0136-2F4D4234EB1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3857BE4-7C37-914D-0573-4DD2737DAD45}"/>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La brique-sujet n’est pas toujours avant le verbe, elle est parfois après le verbe. On dit qu’elle est </a:t>
            </a:r>
            <a:r>
              <a:rPr lang="fr-FR" sz="1200" b="1" dirty="0">
                <a:solidFill>
                  <a:schemeClr val="tx1"/>
                </a:solidFill>
                <a:effectLst/>
                <a:latin typeface="+mn-lt"/>
                <a:ea typeface="Calibri" panose="020F0502020204030204" pitchFamily="34" charset="0"/>
                <a:cs typeface="Times New Roman" panose="02020603050405020304" pitchFamily="18" charset="0"/>
              </a:rPr>
              <a:t>inversée</a:t>
            </a:r>
            <a:r>
              <a:rPr lang="fr-FR" sz="1200" dirty="0">
                <a:solidFill>
                  <a:schemeClr val="tx1"/>
                </a:solidFill>
                <a:effectLst/>
                <a:latin typeface="+mn-lt"/>
                <a:ea typeface="Calibri" panose="020F0502020204030204" pitchFamily="34" charset="0"/>
                <a:cs typeface="Times New Roman" panose="02020603050405020304" pitchFamily="18" charset="0"/>
              </a:rPr>
              <a:t> par rapport à l’ordre le plus fréquent. On parle alors de brique-sujet inversée.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trouve des briques-sujets inversées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souvent dans les phrases interrogatives (phrase 4).</a:t>
            </a:r>
          </a:p>
          <a:p>
            <a:r>
              <a:rPr lang="fr-FR" sz="1200" dirty="0">
                <a:solidFill>
                  <a:schemeClr val="tx1"/>
                </a:solidFill>
                <a:effectLst/>
                <a:latin typeface="+mn-lt"/>
                <a:ea typeface="Calibri" panose="020F0502020204030204" pitchFamily="34" charset="0"/>
                <a:cs typeface="Times New Roman" panose="02020603050405020304" pitchFamily="18" charset="0"/>
              </a:rPr>
              <a:t>- et parfois quand la phrase commence par une brique complément de phrase (phrase 5).</a:t>
            </a:r>
          </a:p>
          <a:p>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brique-sujet n’est pas toujours un nom, un groupe du nom ou un pronom, c’est parfois un verbe à l’infinitif (phrase 6). Dans la phrase 6, c’est un verbe à l’infinitif</a:t>
            </a:r>
            <a:r>
              <a:rPr lang="fr-FR" sz="1200" i="1" dirty="0">
                <a:solidFill>
                  <a:schemeClr val="tx1"/>
                </a:solidFill>
                <a:effectLst/>
                <a:latin typeface="+mn-lt"/>
                <a:ea typeface="Calibri" panose="020F0502020204030204" pitchFamily="34" charset="0"/>
                <a:cs typeface="Times New Roman" panose="02020603050405020304" pitchFamily="18" charset="0"/>
              </a:rPr>
              <a:t> courir</a:t>
            </a:r>
            <a:r>
              <a:rPr lang="fr-FR" sz="1200" dirty="0">
                <a:solidFill>
                  <a:schemeClr val="tx1"/>
                </a:solidFill>
                <a:effectLst/>
                <a:latin typeface="+mn-lt"/>
                <a:ea typeface="Calibri" panose="020F0502020204030204" pitchFamily="34" charset="0"/>
                <a:cs typeface="Times New Roman" panose="02020603050405020304" pitchFamily="18" charset="0"/>
              </a:rPr>
              <a:t> et son complément </a:t>
            </a:r>
            <a:r>
              <a:rPr lang="fr-FR" sz="1200" i="1" dirty="0">
                <a:solidFill>
                  <a:schemeClr val="tx1"/>
                </a:solidFill>
                <a:effectLst/>
                <a:latin typeface="+mn-lt"/>
                <a:ea typeface="Calibri" panose="020F0502020204030204" pitchFamily="34" charset="0"/>
                <a:cs typeface="Times New Roman" panose="02020603050405020304" pitchFamily="18" charset="0"/>
              </a:rPr>
              <a:t>vite</a:t>
            </a:r>
            <a:r>
              <a:rPr lang="fr-FR" sz="1200" dirty="0">
                <a:solidFill>
                  <a:schemeClr val="tx1"/>
                </a:solidFill>
                <a:effectLst/>
                <a:latin typeface="+mn-lt"/>
                <a:ea typeface="Calibri" panose="020F0502020204030204" pitchFamily="34" charset="0"/>
                <a:cs typeface="Times New Roman" panose="02020603050405020304" pitchFamily="18" charset="0"/>
              </a:rPr>
              <a:t> (on parle de ‘groupe infinitif’).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2DB7F378-63A7-7C22-B1AA-45AB5124DBAD}"/>
              </a:ext>
            </a:extLst>
          </p:cNvPr>
          <p:cNvSpPr>
            <a:spLocks noGrp="1"/>
          </p:cNvSpPr>
          <p:nvPr>
            <p:ph type="sldNum" sz="quarter" idx="5"/>
          </p:nvPr>
        </p:nvSpPr>
        <p:spPr/>
        <p:txBody>
          <a:bodyPr/>
          <a:lstStyle/>
          <a:p>
            <a:fld id="{B21ECD5C-9216-7B43-883C-947F2A6C158F}" type="slidenum">
              <a:rPr lang="fr-FR" smtClean="0"/>
              <a:t>22</a:t>
            </a:fld>
            <a:endParaRPr lang="fr-FR"/>
          </a:p>
        </p:txBody>
      </p:sp>
    </p:spTree>
    <p:extLst>
      <p:ext uri="{BB962C8B-B14F-4D97-AF65-F5344CB8AC3E}">
        <p14:creationId xmlns:p14="http://schemas.microsoft.com/office/powerpoint/2010/main" val="935208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4 – </a:t>
            </a:r>
            <a:r>
              <a:rPr lang="fr-FR" sz="1200" b="1" i="1" dirty="0">
                <a:solidFill>
                  <a:schemeClr val="tx1"/>
                </a:solidFill>
                <a:latin typeface="+mn-lt"/>
              </a:rPr>
              <a:t>Complètement</a:t>
            </a:r>
            <a:r>
              <a:rPr lang="fr-FR" sz="1200" b="1" dirty="0">
                <a:solidFill>
                  <a:schemeClr val="tx1"/>
                </a:solidFill>
                <a:latin typeface="+mn-lt"/>
              </a:rPr>
              <a:t> – Un cas très particulier : le verbe impersonnel</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Nous allons étudier un cas très particulier. »</a:t>
            </a:r>
            <a:r>
              <a:rPr lang="fr-FR" sz="1200" dirty="0">
                <a:solidFill>
                  <a:schemeClr val="tx1"/>
                </a:solidFill>
                <a:effectLst/>
                <a:latin typeface="+mn-lt"/>
              </a:rPr>
              <a:t> </a:t>
            </a:r>
            <a:r>
              <a:rPr lang="fr-FR" sz="1200" dirty="0">
                <a:solidFill>
                  <a:schemeClr val="tx1"/>
                </a:solidFill>
                <a:effectLst/>
                <a:latin typeface="+mn-lt"/>
                <a:ea typeface="Calibri" panose="020F0502020204030204" pitchFamily="34" charset="0"/>
              </a:rPr>
              <a:t>et </a:t>
            </a: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Complétez le verbe avec la bonne marque de personne. Justifiez.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manquent </a:t>
            </a:r>
            <a:r>
              <a:rPr lang="fr-FR" sz="1200" dirty="0">
                <a:solidFill>
                  <a:schemeClr val="tx1"/>
                </a:solidFill>
                <a:effectLst/>
                <a:latin typeface="+mn-lt"/>
                <a:ea typeface="Calibri" panose="020F0502020204030204" pitchFamily="34" charset="0"/>
                <a:cs typeface="Times New Roman" panose="02020603050405020304" pitchFamily="18" charset="0"/>
              </a:rPr>
              <a:t>: ce sont deux élèves qui manquent, ils font bien l’action de manquer.</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manque</a:t>
            </a:r>
            <a:r>
              <a:rPr lang="fr-FR" sz="1200" dirty="0">
                <a:solidFill>
                  <a:schemeClr val="tx1"/>
                </a:solidFill>
                <a:effectLst/>
                <a:latin typeface="+mn-lt"/>
                <a:ea typeface="Calibri" panose="020F0502020204030204" pitchFamily="34" charset="0"/>
                <a:cs typeface="Times New Roman" panose="02020603050405020304" pitchFamily="18" charset="0"/>
              </a:rPr>
              <a:t> : il y a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devant le verbe, le sujet, c’est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donc la marque de personne, c’est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23</a:t>
            </a:fld>
            <a:endParaRPr lang="fr-FR"/>
          </a:p>
        </p:txBody>
      </p:sp>
    </p:spTree>
    <p:extLst>
      <p:ext uri="{BB962C8B-B14F-4D97-AF65-F5344CB8AC3E}">
        <p14:creationId xmlns:p14="http://schemas.microsoft.com/office/powerpoint/2010/main" val="23142334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5F75-BD7C-BCE4-38B5-04A454D37A5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237139-964A-0426-F16B-ADB869E7EE5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E7D19E5-52C8-93A3-78E8-805C3C884A01}"/>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Vous avez raison, le sens nous dit que ce sont bien les deux élèves qui manquent, on aurait donc envie de mettre la marque de personne 6 </a:t>
            </a:r>
            <a:r>
              <a:rPr lang="fr-FR" sz="1200" i="1" dirty="0">
                <a:solidFill>
                  <a:schemeClr val="tx1"/>
                </a:solidFill>
                <a:effectLst/>
                <a:latin typeface="+mn-lt"/>
                <a:ea typeface="Calibri" panose="020F0502020204030204" pitchFamily="34" charset="0"/>
                <a:cs typeface="Times New Roman" panose="02020603050405020304" pitchFamily="18" charset="0"/>
              </a:rPr>
              <a:t>-ent</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comme si on écrivait : </a:t>
            </a:r>
            <a:r>
              <a:rPr lang="fr-FR" sz="1200" i="1" dirty="0">
                <a:solidFill>
                  <a:schemeClr val="tx1"/>
                </a:solidFill>
                <a:effectLst/>
                <a:latin typeface="+mn-lt"/>
                <a:ea typeface="Calibri" panose="020F0502020204030204" pitchFamily="34" charset="0"/>
                <a:cs typeface="Times New Roman" panose="02020603050405020304" pitchFamily="18" charset="0"/>
              </a:rPr>
              <a:t>Deux élèves manquent.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Mais la grammaire nous dit autre chose. Il y a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devant le verbe et avec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on met la marque de personne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On écrit donc bien : </a:t>
            </a:r>
            <a:r>
              <a:rPr lang="fr-FR" sz="1200" i="1" dirty="0">
                <a:solidFill>
                  <a:schemeClr val="tx1"/>
                </a:solidFill>
                <a:effectLst/>
                <a:latin typeface="+mn-lt"/>
                <a:ea typeface="Calibri" panose="020F0502020204030204" pitchFamily="34" charset="0"/>
                <a:cs typeface="Times New Roman" panose="02020603050405020304" pitchFamily="18" charset="0"/>
              </a:rPr>
              <a:t>Il manque deux élèves</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rPr>
              <a:t>Ici, </a:t>
            </a:r>
            <a:r>
              <a:rPr lang="fr-FR" sz="1200" i="1" dirty="0">
                <a:solidFill>
                  <a:schemeClr val="tx1"/>
                </a:solidFill>
                <a:effectLst/>
                <a:latin typeface="+mn-lt"/>
                <a:ea typeface="Calibri" panose="020F0502020204030204" pitchFamily="34" charset="0"/>
              </a:rPr>
              <a:t>il</a:t>
            </a:r>
            <a:r>
              <a:rPr lang="fr-FR" sz="1200" dirty="0">
                <a:solidFill>
                  <a:schemeClr val="tx1"/>
                </a:solidFill>
                <a:effectLst/>
                <a:latin typeface="+mn-lt"/>
                <a:ea typeface="Calibri" panose="020F0502020204030204" pitchFamily="34" charset="0"/>
              </a:rPr>
              <a:t> n’est pas vraiment un sujet mais il impose la marque de la personne 3.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E0CAF275-99C0-B9F9-12B6-E00D6468E1F1}"/>
              </a:ext>
            </a:extLst>
          </p:cNvPr>
          <p:cNvSpPr>
            <a:spLocks noGrp="1"/>
          </p:cNvSpPr>
          <p:nvPr>
            <p:ph type="sldNum" sz="quarter" idx="5"/>
          </p:nvPr>
        </p:nvSpPr>
        <p:spPr/>
        <p:txBody>
          <a:bodyPr/>
          <a:lstStyle/>
          <a:p>
            <a:fld id="{B21ECD5C-9216-7B43-883C-947F2A6C158F}" type="slidenum">
              <a:rPr lang="fr-FR" smtClean="0"/>
              <a:t>24</a:t>
            </a:fld>
            <a:endParaRPr lang="fr-FR"/>
          </a:p>
        </p:txBody>
      </p:sp>
    </p:spTree>
    <p:extLst>
      <p:ext uri="{BB962C8B-B14F-4D97-AF65-F5344CB8AC3E}">
        <p14:creationId xmlns:p14="http://schemas.microsoft.com/office/powerpoint/2010/main" val="2155099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20E9A-C303-3E05-E9D3-A5795DB73E4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2D189CC-0DB5-8288-C48C-2974BE6F83B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716AEEB-4A4C-A4F0-8CE2-83FFB1B9EC55}"/>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Continuer l’explication</a:t>
            </a:r>
            <a:r>
              <a:rPr lang="fr-FR" sz="1200" dirty="0">
                <a:solidFill>
                  <a:schemeClr val="tx1"/>
                </a:solidFill>
                <a:effectLst/>
                <a:latin typeface="+mn-lt"/>
                <a:ea typeface="Calibri" panose="020F0502020204030204" pitchFamily="34" charset="0"/>
                <a:cs typeface="Times New Roman" panose="02020603050405020304" pitchFamily="18" charset="0"/>
              </a:rPr>
              <a:t> : « Il y a d’autres verbes comme ça, qu'on peut trouver de deux façons différentes, avec un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ou avec une vraie brique-sujet... Par exemple </a:t>
            </a:r>
            <a:r>
              <a:rPr lang="fr-FR" sz="1200" i="1" dirty="0">
                <a:solidFill>
                  <a:schemeClr val="tx1"/>
                </a:solidFill>
                <a:effectLst/>
                <a:latin typeface="+mn-lt"/>
                <a:ea typeface="Calibri" panose="020F0502020204030204" pitchFamily="34" charset="0"/>
                <a:cs typeface="Times New Roman" panose="02020603050405020304" pitchFamily="18" charset="0"/>
              </a:rPr>
              <a:t>arriver</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a:solidFill>
                  <a:schemeClr val="tx1"/>
                </a:solidFill>
                <a:effectLst/>
                <a:latin typeface="+mn-lt"/>
                <a:ea typeface="Calibri" panose="020F0502020204030204" pitchFamily="34" charset="0"/>
                <a:cs typeface="Times New Roman" panose="02020603050405020304" pitchFamily="18" charset="0"/>
              </a:rPr>
              <a:t>rester</a:t>
            </a:r>
            <a:r>
              <a:rPr lang="fr-FR" sz="1200" dirty="0">
                <a:solidFill>
                  <a:schemeClr val="tx1"/>
                </a:solidFill>
                <a:effectLst/>
                <a:latin typeface="+mn-lt"/>
                <a:ea typeface="Calibri" panose="020F0502020204030204" pitchFamily="34" charset="0"/>
                <a:cs typeface="Times New Roman" panose="02020603050405020304" pitchFamily="18" charset="0"/>
              </a:rPr>
              <a:t>.</a:t>
            </a:r>
          </a:p>
        </p:txBody>
      </p:sp>
      <p:sp>
        <p:nvSpPr>
          <p:cNvPr id="4" name="Espace réservé du numéro de diapositive 3">
            <a:extLst>
              <a:ext uri="{FF2B5EF4-FFF2-40B4-BE49-F238E27FC236}">
                <a16:creationId xmlns:a16="http://schemas.microsoft.com/office/drawing/2014/main" id="{449A30B6-2E3C-EE66-3AF2-5957783E1079}"/>
              </a:ext>
            </a:extLst>
          </p:cNvPr>
          <p:cNvSpPr>
            <a:spLocks noGrp="1"/>
          </p:cNvSpPr>
          <p:nvPr>
            <p:ph type="sldNum" sz="quarter" idx="5"/>
          </p:nvPr>
        </p:nvSpPr>
        <p:spPr/>
        <p:txBody>
          <a:bodyPr/>
          <a:lstStyle/>
          <a:p>
            <a:fld id="{B21ECD5C-9216-7B43-883C-947F2A6C158F}" type="slidenum">
              <a:rPr lang="fr-FR" smtClean="0"/>
              <a:t>25</a:t>
            </a:fld>
            <a:endParaRPr lang="fr-FR"/>
          </a:p>
        </p:txBody>
      </p:sp>
    </p:spTree>
    <p:extLst>
      <p:ext uri="{BB962C8B-B14F-4D97-AF65-F5344CB8AC3E}">
        <p14:creationId xmlns:p14="http://schemas.microsoft.com/office/powerpoint/2010/main" val="84363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C3796-A581-B9F7-2C79-3369B06811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5A0F7F-3AEB-6B5C-94D0-F3619A705E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4500D2-D2A2-8553-C940-F44E41EACBED}"/>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Ce</a:t>
            </a:r>
            <a:r>
              <a:rPr lang="fr-FR" sz="1200" i="1" dirty="0">
                <a:solidFill>
                  <a:schemeClr val="tx1"/>
                </a:solidFill>
                <a:effectLst/>
                <a:latin typeface="+mn-lt"/>
                <a:ea typeface="Calibri" panose="020F0502020204030204" pitchFamily="34" charset="0"/>
                <a:cs typeface="Times New Roman" panose="02020603050405020304" pitchFamily="18" charset="0"/>
              </a:rPr>
              <a:t> il</a:t>
            </a:r>
            <a:r>
              <a:rPr lang="fr-FR" sz="1200" dirty="0">
                <a:solidFill>
                  <a:schemeClr val="tx1"/>
                </a:solidFill>
                <a:effectLst/>
                <a:latin typeface="+mn-lt"/>
                <a:ea typeface="Calibri" panose="020F0502020204030204" pitchFamily="34" charset="0"/>
                <a:cs typeface="Times New Roman" panose="02020603050405020304" pitchFamily="18" charset="0"/>
              </a:rPr>
              <a:t>, c'’est le même </a:t>
            </a:r>
            <a:r>
              <a:rPr lang="fr-FR" sz="1200" i="1" dirty="0">
                <a:solidFill>
                  <a:schemeClr val="tx1"/>
                </a:solidFill>
                <a:effectLst/>
                <a:latin typeface="+mn-lt"/>
                <a:ea typeface="Calibri" panose="020F0502020204030204" pitchFamily="34" charset="0"/>
                <a:cs typeface="Times New Roman" panose="02020603050405020304" pitchFamily="18" charset="0"/>
              </a:rPr>
              <a:t>il </a:t>
            </a:r>
            <a:r>
              <a:rPr lang="fr-FR" sz="1200" dirty="0">
                <a:solidFill>
                  <a:schemeClr val="tx1"/>
                </a:solidFill>
                <a:effectLst/>
                <a:latin typeface="+mn-lt"/>
                <a:ea typeface="Calibri" panose="020F0502020204030204" pitchFamily="34" charset="0"/>
                <a:cs typeface="Times New Roman" panose="02020603050405020304" pitchFamily="18" charset="0"/>
              </a:rPr>
              <a:t>que dans </a:t>
            </a:r>
            <a:r>
              <a:rPr lang="fr-FR" sz="1200" i="1" dirty="0">
                <a:solidFill>
                  <a:schemeClr val="tx1"/>
                </a:solidFill>
                <a:effectLst/>
                <a:latin typeface="+mn-lt"/>
                <a:ea typeface="Calibri" panose="020F0502020204030204" pitchFamily="34" charset="0"/>
                <a:cs typeface="Times New Roman" panose="02020603050405020304" pitchFamily="18" charset="0"/>
              </a:rPr>
              <a:t>il pleut</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faut</a:t>
            </a:r>
            <a:r>
              <a:rPr lang="fr-FR" sz="1200" dirty="0">
                <a:solidFill>
                  <a:schemeClr val="tx1"/>
                </a:solidFill>
                <a:effectLst/>
                <a:latin typeface="+mn-lt"/>
                <a:ea typeface="Calibri" panose="020F0502020204030204" pitchFamily="34" charset="0"/>
                <a:cs typeface="Times New Roman" panose="02020603050405020304" pitchFamily="18" charset="0"/>
              </a:rPr>
              <a:t>… On l’appelle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impersonnel’ parce qu’il ne représente personne, il n’est mis à la place de rien… Il sert juste à dire que le verbe est à la personne 3. </a:t>
            </a:r>
            <a:r>
              <a:rPr lang="fr-FR" sz="1200" dirty="0">
                <a:solidFill>
                  <a:schemeClr val="tx1"/>
                </a:solidFill>
                <a:effectLst/>
                <a:latin typeface="+mn-lt"/>
                <a:ea typeface="Calibri" panose="020F0502020204030204" pitchFamily="34" charset="0"/>
              </a:rPr>
              <a:t>»</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F0E75AC6-0DB8-893D-4C76-3470FF4E580F}"/>
              </a:ext>
            </a:extLst>
          </p:cNvPr>
          <p:cNvSpPr>
            <a:spLocks noGrp="1"/>
          </p:cNvSpPr>
          <p:nvPr>
            <p:ph type="sldNum" sz="quarter" idx="5"/>
          </p:nvPr>
        </p:nvSpPr>
        <p:spPr/>
        <p:txBody>
          <a:bodyPr/>
          <a:lstStyle/>
          <a:p>
            <a:fld id="{B21ECD5C-9216-7B43-883C-947F2A6C158F}" type="slidenum">
              <a:rPr lang="fr-FR" smtClean="0"/>
              <a:t>26</a:t>
            </a:fld>
            <a:endParaRPr lang="fr-FR"/>
          </a:p>
        </p:txBody>
      </p:sp>
    </p:spTree>
    <p:extLst>
      <p:ext uri="{BB962C8B-B14F-4D97-AF65-F5344CB8AC3E}">
        <p14:creationId xmlns:p14="http://schemas.microsoft.com/office/powerpoint/2010/main" val="3808270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PHASE 5 - Revenir sur l’enrôlement.</a:t>
            </a:r>
          </a:p>
          <a:p>
            <a:endParaRPr lang="fr-FR" dirty="0">
              <a:solidFill>
                <a:schemeClr val="tx1"/>
              </a:solidFill>
            </a:endParaRPr>
          </a:p>
          <a:p>
            <a:r>
              <a:rPr lang="fr-FR" b="1" dirty="0">
                <a:solidFill>
                  <a:schemeClr val="tx1"/>
                </a:solidFill>
              </a:rPr>
              <a:t>Donner la consigne </a:t>
            </a:r>
            <a:r>
              <a:rPr lang="fr-FR" dirty="0">
                <a:solidFill>
                  <a:schemeClr val="tx1"/>
                </a:solidFill>
              </a:rPr>
              <a:t>: « Trouvez les briques de la phrase. »</a:t>
            </a:r>
          </a:p>
          <a:p>
            <a:r>
              <a:rPr lang="fr-FR" u="sng" dirty="0">
                <a:solidFill>
                  <a:schemeClr val="tx1"/>
                </a:solidFill>
              </a:rPr>
              <a:t>Réponse attendue </a:t>
            </a:r>
            <a:r>
              <a:rPr lang="fr-FR" dirty="0">
                <a:solidFill>
                  <a:schemeClr val="tx1"/>
                </a:solidFill>
              </a:rPr>
              <a:t>:</a:t>
            </a:r>
          </a:p>
          <a:p>
            <a:r>
              <a:rPr lang="fr-FR" dirty="0">
                <a:solidFill>
                  <a:schemeClr val="tx1"/>
                </a:solidFill>
              </a:rPr>
              <a:t>[Voir diapositive suivante]</a:t>
            </a:r>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27</a:t>
            </a:fld>
            <a:endParaRPr lang="fr-FR"/>
          </a:p>
        </p:txBody>
      </p:sp>
    </p:spTree>
    <p:extLst>
      <p:ext uri="{BB962C8B-B14F-4D97-AF65-F5344CB8AC3E}">
        <p14:creationId xmlns:p14="http://schemas.microsoft.com/office/powerpoint/2010/main" val="2324349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E770D-778C-46B1-FE58-03426742611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3CDF750-650A-84F1-670C-E430B155350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95C3573-82BC-F6C0-2A9F-6A4C11BF203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(Faire) expliquer </a:t>
            </a:r>
            <a:r>
              <a:rPr lang="fr-FR" sz="1200" dirty="0">
                <a:solidFill>
                  <a:schemeClr val="tx1"/>
                </a:solidFill>
                <a:latin typeface="+mn-lt"/>
              </a:rPr>
              <a:t>: </a:t>
            </a:r>
            <a:r>
              <a:rPr lang="fr-FR" sz="1200" dirty="0">
                <a:solidFill>
                  <a:schemeClr val="tx1"/>
                </a:solidFill>
                <a:effectLst/>
                <a:latin typeface="+mn-lt"/>
                <a:ea typeface="Calibri" panose="020F0502020204030204" pitchFamily="34" charset="0"/>
                <a:cs typeface="Times New Roman" panose="02020603050405020304" pitchFamily="18" charset="0"/>
              </a:rPr>
              <a:t>« Après repérage des briques et de la brique-sujet (de quoi ça parle), on fait maigrir la brique-sujet en enlevant l’expansion </a:t>
            </a:r>
            <a:r>
              <a:rPr lang="fr-FR" sz="1200" i="1" dirty="0">
                <a:solidFill>
                  <a:schemeClr val="tx1"/>
                </a:solidFill>
                <a:effectLst/>
                <a:latin typeface="+mn-lt"/>
                <a:ea typeface="Calibri" panose="020F0502020204030204" pitchFamily="34" charset="0"/>
                <a:cs typeface="Times New Roman" panose="02020603050405020304" pitchFamily="18" charset="0"/>
              </a:rPr>
              <a:t>des comédiens</a:t>
            </a:r>
            <a:r>
              <a:rPr lang="fr-FR" sz="1200" dirty="0">
                <a:solidFill>
                  <a:schemeClr val="tx1"/>
                </a:solidFill>
                <a:effectLst/>
                <a:latin typeface="+mn-lt"/>
                <a:ea typeface="Calibri" panose="020F0502020204030204" pitchFamily="34" charset="0"/>
                <a:cs typeface="Times New Roman" panose="02020603050405020304" pitchFamily="18" charset="0"/>
              </a:rPr>
              <a:t>. Le sujet est donc </a:t>
            </a:r>
            <a:r>
              <a:rPr lang="fr-FR" sz="1200" i="1" dirty="0">
                <a:solidFill>
                  <a:schemeClr val="tx1"/>
                </a:solidFill>
                <a:effectLst/>
                <a:latin typeface="+mn-lt"/>
                <a:ea typeface="Calibri" panose="020F0502020204030204" pitchFamily="34" charset="0"/>
                <a:cs typeface="Times New Roman" panose="02020603050405020304" pitchFamily="18" charset="0"/>
              </a:rPr>
              <a:t>cette troupe</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Cette troupe</a:t>
            </a:r>
            <a:r>
              <a:rPr lang="fr-FR" sz="1200" dirty="0">
                <a:solidFill>
                  <a:schemeClr val="tx1"/>
                </a:solidFill>
                <a:effectLst/>
                <a:latin typeface="+mn-lt"/>
                <a:ea typeface="Calibri" panose="020F0502020204030204" pitchFamily="34" charset="0"/>
                <a:cs typeface="Times New Roman" panose="02020603050405020304" pitchFamily="18" charset="0"/>
              </a:rPr>
              <a:t> (P3) impose sa marque de personne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au verbe. </a:t>
            </a:r>
            <a:r>
              <a:rPr lang="fr-FR" sz="1200" i="1" dirty="0">
                <a:solidFill>
                  <a:schemeClr val="tx1"/>
                </a:solidFill>
                <a:effectLst/>
                <a:latin typeface="+mn-lt"/>
                <a:ea typeface="Calibri" panose="020F0502020204030204" pitchFamily="34" charset="0"/>
                <a:cs typeface="Times New Roman" panose="02020603050405020304" pitchFamily="18" charset="0"/>
              </a:rPr>
              <a:t>mont-</a:t>
            </a:r>
            <a:r>
              <a:rPr lang="fr-FR" sz="1200" dirty="0">
                <a:solidFill>
                  <a:schemeClr val="tx1"/>
                </a:solidFill>
                <a:effectLst/>
                <a:latin typeface="+mn-lt"/>
                <a:ea typeface="Calibri" panose="020F0502020204030204" pitchFamily="34" charset="0"/>
                <a:cs typeface="Times New Roman" panose="02020603050405020304" pitchFamily="18" charset="0"/>
              </a:rPr>
              <a:t> s’écrit donc </a:t>
            </a:r>
            <a:r>
              <a:rPr lang="fr-FR" sz="1200" i="1" dirty="0">
                <a:solidFill>
                  <a:schemeClr val="tx1"/>
                </a:solidFill>
                <a:effectLst/>
                <a:latin typeface="+mn-lt"/>
                <a:ea typeface="Calibri" panose="020F0502020204030204" pitchFamily="34" charset="0"/>
                <a:cs typeface="Times New Roman" panose="02020603050405020304" pitchFamily="18" charset="0"/>
              </a:rPr>
              <a:t>monte</a:t>
            </a:r>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a:extLst>
              <a:ext uri="{FF2B5EF4-FFF2-40B4-BE49-F238E27FC236}">
                <a16:creationId xmlns:a16="http://schemas.microsoft.com/office/drawing/2014/main" id="{340D0474-82DD-9EE8-44B5-2F4F2D4BDF2B}"/>
              </a:ext>
            </a:extLst>
          </p:cNvPr>
          <p:cNvSpPr>
            <a:spLocks noGrp="1"/>
          </p:cNvSpPr>
          <p:nvPr>
            <p:ph type="sldNum" sz="quarter" idx="5"/>
          </p:nvPr>
        </p:nvSpPr>
        <p:spPr/>
        <p:txBody>
          <a:bodyPr/>
          <a:lstStyle/>
          <a:p>
            <a:fld id="{B21ECD5C-9216-7B43-883C-947F2A6C158F}" type="slidenum">
              <a:rPr lang="fr-FR" smtClean="0"/>
              <a:t>28</a:t>
            </a:fld>
            <a:endParaRPr lang="fr-FR"/>
          </a:p>
        </p:txBody>
      </p:sp>
    </p:spTree>
    <p:extLst>
      <p:ext uri="{BB962C8B-B14F-4D97-AF65-F5344CB8AC3E}">
        <p14:creationId xmlns:p14="http://schemas.microsoft.com/office/powerpoint/2010/main" val="1598189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44BD4-506F-324F-A8F9-36FA16B1265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BFB552-071C-DB67-46D0-57CFC710AC3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A990D79-C54A-CA07-7E0D-577C1CF944E0}"/>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Rappelez-vous les deux affirmations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 La brique-sujet peut être remplacée par les pronoms </a:t>
            </a:r>
            <a:r>
              <a:rPr lang="fr-FR" sz="1200" i="1" dirty="0">
                <a:solidFill>
                  <a:schemeClr val="tx1"/>
                </a:solidFill>
                <a:effectLst/>
                <a:latin typeface="+mn-lt"/>
                <a:ea typeface="Calibri" panose="020F0502020204030204" pitchFamily="34" charset="0"/>
                <a:cs typeface="Times New Roman" panose="02020603050405020304" pitchFamily="18" charset="0"/>
              </a:rPr>
              <a:t>il / elle / ils / elles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b. La brique-sujet peut être encadrée par </a:t>
            </a:r>
            <a:r>
              <a:rPr lang="fr-FR" sz="1200" i="1" dirty="0">
                <a:solidFill>
                  <a:schemeClr val="tx1"/>
                </a:solidFill>
                <a:effectLst/>
                <a:latin typeface="+mn-lt"/>
                <a:ea typeface="Calibri" panose="020F0502020204030204" pitchFamily="34" charset="0"/>
                <a:cs typeface="Times New Roman" panose="02020603050405020304" pitchFamily="18" charset="0"/>
              </a:rPr>
              <a:t>c’est…qui</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Ici, les deux affirmations a. et b. ne sont pas utiles.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Ici, le sujet est inversé après un complément circonstanciel de phrase. »</a:t>
            </a:r>
          </a:p>
          <a:p>
            <a:endParaRPr lang="fr-FR" dirty="0"/>
          </a:p>
        </p:txBody>
      </p:sp>
      <p:sp>
        <p:nvSpPr>
          <p:cNvPr id="4" name="Espace réservé du numéro de diapositive 3">
            <a:extLst>
              <a:ext uri="{FF2B5EF4-FFF2-40B4-BE49-F238E27FC236}">
                <a16:creationId xmlns:a16="http://schemas.microsoft.com/office/drawing/2014/main" id="{039CDD52-1B2A-00D5-803C-CB2D974FA642}"/>
              </a:ext>
            </a:extLst>
          </p:cNvPr>
          <p:cNvSpPr>
            <a:spLocks noGrp="1"/>
          </p:cNvSpPr>
          <p:nvPr>
            <p:ph type="sldNum" sz="quarter" idx="5"/>
          </p:nvPr>
        </p:nvSpPr>
        <p:spPr/>
        <p:txBody>
          <a:bodyPr/>
          <a:lstStyle/>
          <a:p>
            <a:fld id="{B21ECD5C-9216-7B43-883C-947F2A6C158F}" type="slidenum">
              <a:rPr lang="fr-FR" smtClean="0"/>
              <a:t>29</a:t>
            </a:fld>
            <a:endParaRPr lang="fr-FR"/>
          </a:p>
        </p:txBody>
      </p:sp>
    </p:spTree>
    <p:extLst>
      <p:ext uri="{BB962C8B-B14F-4D97-AF65-F5344CB8AC3E}">
        <p14:creationId xmlns:p14="http://schemas.microsoft.com/office/powerpoint/2010/main" val="24558158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Reformuler</a:t>
            </a:r>
            <a:r>
              <a:rPr lang="fr-FR" sz="1200" dirty="0">
                <a:solidFill>
                  <a:schemeClr val="tx1"/>
                </a:solidFill>
                <a:effectLst/>
                <a:latin typeface="+mn-lt"/>
                <a:ea typeface="Calibri" panose="020F0502020204030204" pitchFamily="34" charset="0"/>
              </a:rPr>
              <a:t> avec les élèves ce que l’on a revu / appris.</a:t>
            </a:r>
            <a:r>
              <a:rPr lang="fr-FR" sz="1200" dirty="0">
                <a:solidFill>
                  <a:schemeClr val="tx1"/>
                </a:solidFill>
                <a:effectLst/>
                <a:latin typeface="+mn-lt"/>
              </a:rPr>
              <a:t> </a:t>
            </a:r>
          </a:p>
          <a:p>
            <a:endParaRPr lang="fr-FR" sz="1200" dirty="0">
              <a:solidFill>
                <a:schemeClr val="tx1"/>
              </a:solidFill>
              <a:effectLst/>
              <a:latin typeface="+mn-lt"/>
            </a:endParaRPr>
          </a:p>
          <a:p>
            <a:r>
              <a:rPr lang="fr-FR" sz="1200" b="1" dirty="0">
                <a:solidFill>
                  <a:schemeClr val="tx1"/>
                </a:solidFill>
                <a:effectLst/>
                <a:latin typeface="+mn-lt"/>
                <a:ea typeface="Calibri" panose="020F0502020204030204" pitchFamily="34" charset="0"/>
                <a:cs typeface="Times New Roman" panose="02020603050405020304" pitchFamily="18" charset="0"/>
              </a:rPr>
              <a:t>Trouver le sujet pour bien accorder le verbe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Méthode la plus efficace pour </a:t>
            </a:r>
            <a:r>
              <a:rPr lang="fr-FR" sz="1200" b="1" dirty="0">
                <a:solidFill>
                  <a:schemeClr val="tx1"/>
                </a:solidFill>
                <a:effectLst/>
                <a:latin typeface="+mn-lt"/>
                <a:ea typeface="Calibri" panose="020F0502020204030204" pitchFamily="34" charset="0"/>
                <a:cs typeface="Times New Roman" panose="02020603050405020304" pitchFamily="18" charset="0"/>
              </a:rPr>
              <a:t>trouver le sujet</a:t>
            </a:r>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1. chercher les briques de la phrase (de quoi ça parle ? qu’est-ce qui se passe ?) ;</a:t>
            </a:r>
          </a:p>
          <a:p>
            <a:r>
              <a:rPr lang="fr-FR" sz="1200" dirty="0">
                <a:solidFill>
                  <a:schemeClr val="tx1"/>
                </a:solidFill>
                <a:effectLst/>
                <a:latin typeface="+mn-lt"/>
                <a:ea typeface="Calibri" panose="020F0502020204030204" pitchFamily="34" charset="0"/>
                <a:cs typeface="Times New Roman" panose="02020603050405020304" pitchFamily="18" charset="0"/>
              </a:rPr>
              <a:t>2. faire maigrir la brique-sujet en enlevant les expansions, en faisant maigrir la brique ;</a:t>
            </a:r>
          </a:p>
          <a:p>
            <a:r>
              <a:rPr lang="fr-FR" sz="1200" dirty="0">
                <a:solidFill>
                  <a:schemeClr val="tx1"/>
                </a:solidFill>
                <a:effectLst/>
                <a:latin typeface="+mn-lt"/>
                <a:ea typeface="Calibri" panose="020F0502020204030204" pitchFamily="34" charset="0"/>
                <a:cs typeface="Times New Roman" panose="02020603050405020304" pitchFamily="18" charset="0"/>
              </a:rPr>
              <a:t>3. ce qui reste, c’est le sujet qui impose la marque de personne au verbe. </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Deux moyens de reconnaissance parfois efficaces pour </a:t>
            </a:r>
            <a:r>
              <a:rPr lang="fr-FR" sz="1200" b="1" dirty="0">
                <a:solidFill>
                  <a:schemeClr val="tx1"/>
                </a:solidFill>
                <a:effectLst/>
                <a:latin typeface="+mn-lt"/>
                <a:ea typeface="Calibri" panose="020F0502020204030204" pitchFamily="34" charset="0"/>
                <a:cs typeface="Times New Roman" panose="02020603050405020304" pitchFamily="18" charset="0"/>
              </a:rPr>
              <a:t>trouver la brique-sujet</a:t>
            </a:r>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 on peut souvent (mais pas toujours) le remplacer par un pronom personnel sujet : </a:t>
            </a:r>
            <a:r>
              <a:rPr lang="fr-FR" sz="1200" i="1" dirty="0">
                <a:solidFill>
                  <a:schemeClr val="tx1"/>
                </a:solidFill>
                <a:effectLst/>
                <a:latin typeface="+mn-lt"/>
                <a:ea typeface="Calibri" panose="020F0502020204030204" pitchFamily="34" charset="0"/>
                <a:cs typeface="Times New Roman" panose="02020603050405020304" pitchFamily="18" charset="0"/>
              </a:rPr>
              <a:t>je</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tu</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elle</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nous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vous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ils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elles</a:t>
            </a:r>
            <a:r>
              <a:rPr lang="fr-FR" sz="1200" dirty="0">
                <a:solidFill>
                  <a:schemeClr val="tx1"/>
                </a:solidFill>
                <a:effectLst/>
                <a:latin typeface="+mn-lt"/>
                <a:ea typeface="Calibri" panose="020F0502020204030204" pitchFamily="34" charset="0"/>
                <a:cs typeface="Times New Roman" panose="02020603050405020304" pitchFamily="18" charset="0"/>
              </a:rPr>
              <a:t> ou le pronom </a:t>
            </a:r>
            <a:r>
              <a:rPr lang="fr-FR" sz="1200" i="1" dirty="0">
                <a:solidFill>
                  <a:schemeClr val="tx1"/>
                </a:solidFill>
                <a:effectLst/>
                <a:latin typeface="+mn-lt"/>
                <a:ea typeface="Calibri" panose="020F0502020204030204" pitchFamily="34" charset="0"/>
                <a:cs typeface="Times New Roman" panose="02020603050405020304" pitchFamily="18" charset="0"/>
              </a:rPr>
              <a:t>on</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 on peut souvent (mais pas toujours) encadrer par </a:t>
            </a:r>
            <a:r>
              <a:rPr lang="fr-FR" sz="1200" i="1" dirty="0">
                <a:solidFill>
                  <a:schemeClr val="tx1"/>
                </a:solidFill>
                <a:effectLst/>
                <a:latin typeface="+mn-lt"/>
                <a:ea typeface="Calibri" panose="020F0502020204030204" pitchFamily="34" charset="0"/>
                <a:cs typeface="Times New Roman" panose="02020603050405020304" pitchFamily="18" charset="0"/>
              </a:rPr>
              <a:t>c’est… qui….</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indent="449580"/>
            <a:r>
              <a:rPr lang="fr-FR" sz="1200" i="1" dirty="0">
                <a:solidFill>
                  <a:schemeClr val="tx1"/>
                </a:solidFill>
                <a:effectLst/>
                <a:latin typeface="+mn-lt"/>
                <a:ea typeface="Calibri" panose="020F0502020204030204" pitchFamily="34" charset="0"/>
                <a:cs typeface="Times New Roman" panose="02020603050405020304" pitchFamily="18" charset="0"/>
              </a:rPr>
              <a:t>La lumière qui nous éclairait s’est éteinte tout à coup.</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indent="449580"/>
            <a:r>
              <a:rPr lang="fr-FR" sz="1200" b="1" dirty="0">
                <a:solidFill>
                  <a:schemeClr val="tx1"/>
                </a:solidFill>
                <a:effectLst/>
                <a:latin typeface="+mn-lt"/>
                <a:ea typeface="Calibri" panose="020F0502020204030204" pitchFamily="34" charset="0"/>
                <a:cs typeface="Times New Roman" panose="02020603050405020304" pitchFamily="18" charset="0"/>
              </a:rPr>
              <a:t>C’est</a:t>
            </a:r>
            <a:r>
              <a:rPr lang="fr-FR" sz="1200" i="1" dirty="0">
                <a:solidFill>
                  <a:schemeClr val="tx1"/>
                </a:solidFill>
                <a:effectLst/>
                <a:latin typeface="+mn-lt"/>
                <a:ea typeface="Calibri" panose="020F0502020204030204" pitchFamily="34" charset="0"/>
                <a:cs typeface="Times New Roman" panose="02020603050405020304" pitchFamily="18" charset="0"/>
              </a:rPr>
              <a:t> la lumière qui nous éclairait </a:t>
            </a:r>
            <a:r>
              <a:rPr lang="fr-FR" sz="1200" b="1" dirty="0">
                <a:solidFill>
                  <a:schemeClr val="tx1"/>
                </a:solidFill>
                <a:effectLst/>
                <a:latin typeface="+mn-lt"/>
                <a:ea typeface="Calibri" panose="020F0502020204030204" pitchFamily="34" charset="0"/>
                <a:cs typeface="Times New Roman" panose="02020603050405020304" pitchFamily="18" charset="0"/>
              </a:rPr>
              <a:t>qui</a:t>
            </a:r>
            <a:r>
              <a:rPr lang="fr-FR" sz="1200" i="1" dirty="0">
                <a:solidFill>
                  <a:schemeClr val="tx1"/>
                </a:solidFill>
                <a:effectLst/>
                <a:latin typeface="+mn-lt"/>
                <a:ea typeface="Calibri" panose="020F0502020204030204" pitchFamily="34" charset="0"/>
                <a:cs typeface="Times New Roman" panose="02020603050405020304" pitchFamily="18" charset="0"/>
              </a:rPr>
              <a:t> s’est éteinte tout à coup.</a:t>
            </a:r>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30</a:t>
            </a:fld>
            <a:endParaRPr lang="fr-FR"/>
          </a:p>
        </p:txBody>
      </p:sp>
    </p:spTree>
    <p:extLst>
      <p:ext uri="{BB962C8B-B14F-4D97-AF65-F5344CB8AC3E}">
        <p14:creationId xmlns:p14="http://schemas.microsoft.com/office/powerpoint/2010/main" val="3399661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68ED3-549F-9CA6-D7A0-788BF8C867E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03C631-AC30-2653-1160-EDE6DEEE6CF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B588C54-E374-2246-074D-CF7DAA14E220}"/>
              </a:ext>
            </a:extLst>
          </p:cNvPr>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cs typeface="Times New Roman" panose="02020603050405020304" pitchFamily="18" charset="0"/>
              </a:rPr>
              <a:t>Une vérification que l’on doit toujours faire :</a:t>
            </a:r>
          </a:p>
          <a:p>
            <a:r>
              <a:rPr lang="fr-FR" sz="1200" dirty="0">
                <a:solidFill>
                  <a:schemeClr val="tx1"/>
                </a:solidFill>
                <a:effectLst/>
                <a:latin typeface="+mn-lt"/>
                <a:ea typeface="Calibri" panose="020F0502020204030204" pitchFamily="34" charset="0"/>
                <a:cs typeface="Times New Roman" panose="02020603050405020304" pitchFamily="18" charset="0"/>
              </a:rPr>
              <a:t>Vérifier que le sujet que l’on pense avoir trouvé correspond bien à la personne du verbe.</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Attention !</a:t>
            </a:r>
          </a:p>
          <a:p>
            <a:r>
              <a:rPr lang="fr-FR" sz="1200" dirty="0">
                <a:solidFill>
                  <a:schemeClr val="tx1"/>
                </a:solidFill>
                <a:effectLst/>
                <a:latin typeface="+mn-lt"/>
                <a:ea typeface="Calibri" panose="020F0502020204030204" pitchFamily="34" charset="0"/>
                <a:cs typeface="Times New Roman" panose="02020603050405020304" pitchFamily="18" charset="0"/>
              </a:rPr>
              <a:t>Parfois le sujet est après le verbe :</a:t>
            </a:r>
          </a:p>
          <a:p>
            <a:pPr indent="449580"/>
            <a:r>
              <a:rPr lang="fr-FR" sz="1200" dirty="0">
                <a:solidFill>
                  <a:schemeClr val="tx1"/>
                </a:solidFill>
                <a:effectLst/>
                <a:latin typeface="+mn-lt"/>
                <a:ea typeface="Calibri" panose="020F0502020204030204" pitchFamily="34" charset="0"/>
                <a:cs typeface="Times New Roman" panose="02020603050405020304" pitchFamily="18" charset="0"/>
              </a:rPr>
              <a:t>- dans certaines phrases interrogatives :</a:t>
            </a:r>
            <a:br>
              <a:rPr lang="fr-FR" sz="1200" dirty="0">
                <a:solidFill>
                  <a:schemeClr val="tx1"/>
                </a:solidFill>
                <a:effectLst/>
                <a:latin typeface="+mn-lt"/>
              </a:rPr>
            </a:b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Que lui voulaient  // ces </a:t>
            </a:r>
            <a:r>
              <a:rPr lang="fr-FR" sz="1200" i="1" u="sng" dirty="0">
                <a:solidFill>
                  <a:schemeClr val="tx1"/>
                </a:solidFill>
                <a:effectLst/>
                <a:latin typeface="+mn-lt"/>
                <a:ea typeface="Calibri" panose="020F0502020204030204" pitchFamily="34" charset="0"/>
                <a:cs typeface="Times New Roman" panose="02020603050405020304" pitchFamily="18" charset="0"/>
              </a:rPr>
              <a:t>gens</a:t>
            </a:r>
            <a:r>
              <a:rPr lang="fr-FR" sz="1200" i="1" dirty="0">
                <a:solidFill>
                  <a:schemeClr val="tx1"/>
                </a:solidFill>
                <a:effectLst/>
                <a:latin typeface="+mn-lt"/>
                <a:ea typeface="Calibri" panose="020F0502020204030204" pitchFamily="34" charset="0"/>
                <a:cs typeface="Times New Roman" panose="02020603050405020304" pitchFamily="18" charset="0"/>
              </a:rPr>
              <a:t> ? </a:t>
            </a:r>
          </a:p>
          <a:p>
            <a:r>
              <a:rPr lang="fr-FR" sz="1200" dirty="0">
                <a:solidFill>
                  <a:schemeClr val="tx1"/>
                </a:solidFill>
                <a:effectLst/>
                <a:latin typeface="+mn-lt"/>
                <a:ea typeface="Calibri" panose="020F0502020204030204" pitchFamily="34" charset="0"/>
                <a:cs typeface="Times New Roman" panose="02020603050405020304" pitchFamily="18" charset="0"/>
              </a:rPr>
              <a:t>         - quand la phrase commence par un complément circonstanciel</a:t>
            </a:r>
            <a:br>
              <a:rPr lang="fr-FR" sz="1200" dirty="0">
                <a:solidFill>
                  <a:schemeClr val="tx1"/>
                </a:solidFill>
                <a:effectLst/>
                <a:latin typeface="+mn-lt"/>
              </a:rPr>
            </a:b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En toute fin de soirée // monte sur scène // cette </a:t>
            </a:r>
            <a:r>
              <a:rPr lang="fr-FR" sz="1200" i="1" u="sng" dirty="0">
                <a:solidFill>
                  <a:schemeClr val="tx1"/>
                </a:solidFill>
                <a:effectLst/>
                <a:latin typeface="+mn-lt"/>
                <a:ea typeface="Calibri" panose="020F0502020204030204" pitchFamily="34" charset="0"/>
                <a:cs typeface="Times New Roman" panose="02020603050405020304" pitchFamily="18" charset="0"/>
              </a:rPr>
              <a:t>troupe</a:t>
            </a:r>
            <a:r>
              <a:rPr lang="fr-FR" sz="1200" i="1" dirty="0">
                <a:solidFill>
                  <a:schemeClr val="tx1"/>
                </a:solidFill>
                <a:effectLst/>
                <a:latin typeface="+mn-lt"/>
                <a:ea typeface="Calibri" panose="020F0502020204030204" pitchFamily="34" charset="0"/>
                <a:cs typeface="Times New Roman" panose="02020603050405020304" pitchFamily="18" charset="0"/>
              </a:rPr>
              <a:t> de comédiens.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Parfois le sujet est un infinitif ou un groupe infinitif :</a:t>
            </a:r>
          </a:p>
          <a:p>
            <a:r>
              <a:rPr lang="fr-FR" sz="1200" dirty="0">
                <a:solidFill>
                  <a:schemeClr val="tx1"/>
                </a:solidFill>
                <a:effectLst/>
                <a:latin typeface="+mn-lt"/>
                <a:ea typeface="Calibri" panose="020F0502020204030204" pitchFamily="34" charset="0"/>
                <a:cs typeface="Times New Roman" panose="02020603050405020304" pitchFamily="18" charset="0"/>
              </a:rPr>
              <a:t>	Au foot, // </a:t>
            </a:r>
            <a:r>
              <a:rPr lang="fr-FR" sz="1200" u="sng" dirty="0">
                <a:solidFill>
                  <a:schemeClr val="tx1"/>
                </a:solidFill>
                <a:effectLst/>
                <a:latin typeface="+mn-lt"/>
                <a:ea typeface="Calibri" panose="020F0502020204030204" pitchFamily="34" charset="0"/>
                <a:cs typeface="Times New Roman" panose="02020603050405020304" pitchFamily="18" charset="0"/>
              </a:rPr>
              <a:t>courir</a:t>
            </a:r>
            <a:r>
              <a:rPr lang="fr-FR" sz="1200" dirty="0">
                <a:solidFill>
                  <a:schemeClr val="tx1"/>
                </a:solidFill>
                <a:effectLst/>
                <a:latin typeface="+mn-lt"/>
                <a:ea typeface="Calibri" panose="020F0502020204030204" pitchFamily="34" charset="0"/>
                <a:cs typeface="Times New Roman" panose="02020603050405020304" pitchFamily="18" charset="0"/>
              </a:rPr>
              <a:t> vite // donne un avantage important.</a:t>
            </a:r>
          </a:p>
          <a:p>
            <a:pPr indent="449580"/>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00EEDCCF-DCD2-107A-45E8-1C6875793BE9}"/>
              </a:ext>
            </a:extLst>
          </p:cNvPr>
          <p:cNvSpPr>
            <a:spLocks noGrp="1"/>
          </p:cNvSpPr>
          <p:nvPr>
            <p:ph type="sldNum" sz="quarter" idx="5"/>
          </p:nvPr>
        </p:nvSpPr>
        <p:spPr/>
        <p:txBody>
          <a:bodyPr/>
          <a:lstStyle/>
          <a:p>
            <a:fld id="{B21ECD5C-9216-7B43-883C-947F2A6C158F}" type="slidenum">
              <a:rPr lang="fr-FR" smtClean="0"/>
              <a:t>31</a:t>
            </a:fld>
            <a:endParaRPr lang="fr-FR"/>
          </a:p>
        </p:txBody>
      </p:sp>
    </p:spTree>
    <p:extLst>
      <p:ext uri="{BB962C8B-B14F-4D97-AF65-F5344CB8AC3E}">
        <p14:creationId xmlns:p14="http://schemas.microsoft.com/office/powerpoint/2010/main" val="30689299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(cf. </a:t>
            </a:r>
            <a:r>
              <a:rPr lang="fr-FR" i="1" dirty="0">
                <a:solidFill>
                  <a:schemeClr val="tx1"/>
                </a:solidFill>
              </a:rPr>
              <a:t>Fiche photocopiable</a:t>
            </a:r>
            <a:r>
              <a:rPr lang="fr-FR" dirty="0">
                <a:solidFill>
                  <a:schemeClr val="tx1"/>
                </a:solidFill>
              </a:rPr>
              <a:t>) la trace écrite.</a:t>
            </a:r>
          </a:p>
          <a:p>
            <a:endParaRPr lang="fr-FR" dirty="0">
              <a:solidFill>
                <a:schemeClr val="tx1"/>
              </a:solidFill>
            </a:endParaRPr>
          </a:p>
          <a:p>
            <a:r>
              <a:rPr lang="fr-FR" dirty="0">
                <a:solidFill>
                  <a:schemeClr val="tx1"/>
                </a:solidFill>
              </a:rPr>
              <a:t>« Avec votre crayon marron, soulignez le complément de phrase.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Avec votre crayon bleu, entourez les marques de personne.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Avec votre crayon rouge, soulignez les briques du verbe.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Avec votre crayon vert, soulignez les briques-sujets, coloriez légèrement les étiquettes et repassez sur la flèche. »</a:t>
            </a:r>
          </a:p>
          <a:p>
            <a:endParaRPr lang="fr-FR"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32</a:t>
            </a:fld>
            <a:endParaRPr lang="fr-FR"/>
          </a:p>
        </p:txBody>
      </p:sp>
    </p:spTree>
    <p:extLst>
      <p:ext uri="{BB962C8B-B14F-4D97-AF65-F5344CB8AC3E}">
        <p14:creationId xmlns:p14="http://schemas.microsoft.com/office/powerpoint/2010/main" val="3636660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33</a:t>
            </a:fld>
            <a:endParaRPr lang="fr-FR"/>
          </a:p>
        </p:txBody>
      </p:sp>
    </p:spTree>
    <p:extLst>
      <p:ext uri="{BB962C8B-B14F-4D97-AF65-F5344CB8AC3E}">
        <p14:creationId xmlns:p14="http://schemas.microsoft.com/office/powerpoint/2010/main" val="32182033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34</a:t>
            </a:fld>
            <a:endParaRPr lang="fr-FR"/>
          </a:p>
        </p:txBody>
      </p:sp>
    </p:spTree>
    <p:extLst>
      <p:ext uri="{BB962C8B-B14F-4D97-AF65-F5344CB8AC3E}">
        <p14:creationId xmlns:p14="http://schemas.microsoft.com/office/powerpoint/2010/main" val="12344107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Aristobule a raison :</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du point de vue du sens, ce sont bien les rouges qui demeurent la meilleure chance. Là où Aristobule se trompe, c’est qu’il oublie de raisonner grammaticalement. S’il cherche les briques de la phrase, il trouve la brique-sujet </a:t>
            </a:r>
            <a:r>
              <a:rPr lang="fr-FR" sz="1200" i="1" dirty="0">
                <a:solidFill>
                  <a:schemeClr val="tx1"/>
                </a:solidFill>
                <a:effectLst/>
                <a:latin typeface="+mn-lt"/>
                <a:ea typeface="Calibri" panose="020F0502020204030204" pitchFamily="34" charset="0"/>
                <a:cs typeface="Times New Roman" panose="02020603050405020304" pitchFamily="18" charset="0"/>
              </a:rPr>
              <a:t>l’équipe des rouges</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L’équipe </a:t>
            </a:r>
            <a:r>
              <a:rPr lang="fr-FR" sz="1200" i="1" strike="sngStrike" dirty="0">
                <a:solidFill>
                  <a:schemeClr val="tx1"/>
                </a:solidFill>
                <a:effectLst/>
                <a:latin typeface="+mn-lt"/>
                <a:ea typeface="Calibri" panose="020F0502020204030204" pitchFamily="34" charset="0"/>
                <a:cs typeface="Times New Roman" panose="02020603050405020304" pitchFamily="18" charset="0"/>
              </a:rPr>
              <a:t>des rouges</a:t>
            </a:r>
            <a:r>
              <a:rPr lang="fr-FR" sz="1200" i="1" dirty="0">
                <a:solidFill>
                  <a:schemeClr val="tx1"/>
                </a:solidFill>
                <a:effectLst/>
                <a:latin typeface="+mn-lt"/>
                <a:ea typeface="Calibri" panose="020F0502020204030204" pitchFamily="34" charset="0"/>
                <a:cs typeface="Times New Roman" panose="02020603050405020304" pitchFamily="18" charset="0"/>
              </a:rPr>
              <a:t> // </a:t>
            </a:r>
            <a:r>
              <a:rPr lang="fr-FR" sz="1200" i="1" dirty="0" err="1">
                <a:solidFill>
                  <a:schemeClr val="tx1"/>
                </a:solidFill>
                <a:effectLst/>
                <a:latin typeface="+mn-lt"/>
                <a:ea typeface="Calibri" panose="020F0502020204030204" pitchFamily="34" charset="0"/>
                <a:cs typeface="Times New Roman" panose="02020603050405020304" pitchFamily="18" charset="0"/>
              </a:rPr>
              <a:t>demeur</a:t>
            </a:r>
            <a:r>
              <a:rPr lang="fr-FR" sz="1200" i="1" dirty="0">
                <a:solidFill>
                  <a:schemeClr val="tx1"/>
                </a:solidFill>
                <a:effectLst/>
                <a:latin typeface="+mn-lt"/>
                <a:ea typeface="Calibri" panose="020F0502020204030204" pitchFamily="34" charset="0"/>
                <a:cs typeface="Times New Roman" panose="02020603050405020304" pitchFamily="18" charset="0"/>
              </a:rPr>
              <a:t>… notre meilleure chance de remporter le tournoi.</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fait ensuite maigrir la brique-sujet en enlevant l’expansion </a:t>
            </a:r>
            <a:r>
              <a:rPr lang="fr-FR" sz="1200" i="1" dirty="0">
                <a:solidFill>
                  <a:schemeClr val="tx1"/>
                </a:solidFill>
                <a:effectLst/>
                <a:latin typeface="+mn-lt"/>
                <a:ea typeface="Calibri" panose="020F0502020204030204" pitchFamily="34" charset="0"/>
                <a:cs typeface="Times New Roman" panose="02020603050405020304" pitchFamily="18" charset="0"/>
              </a:rPr>
              <a:t>des rouges</a:t>
            </a:r>
            <a:r>
              <a:rPr lang="fr-FR" sz="1200" dirty="0">
                <a:solidFill>
                  <a:schemeClr val="tx1"/>
                </a:solidFill>
                <a:effectLst/>
                <a:latin typeface="+mn-lt"/>
                <a:ea typeface="Calibri" panose="020F0502020204030204" pitchFamily="34" charset="0"/>
                <a:cs typeface="Times New Roman" panose="02020603050405020304" pitchFamily="18" charset="0"/>
              </a:rPr>
              <a:t>. Il lui reste alors </a:t>
            </a:r>
            <a:r>
              <a:rPr lang="fr-FR" sz="1200" i="1" dirty="0">
                <a:solidFill>
                  <a:schemeClr val="tx1"/>
                </a:solidFill>
                <a:effectLst/>
                <a:latin typeface="+mn-lt"/>
                <a:ea typeface="Calibri" panose="020F0502020204030204" pitchFamily="34" charset="0"/>
                <a:cs typeface="Times New Roman" panose="02020603050405020304" pitchFamily="18" charset="0"/>
              </a:rPr>
              <a:t>l’équipe</a:t>
            </a:r>
            <a:r>
              <a:rPr lang="fr-FR" sz="1200" dirty="0">
                <a:solidFill>
                  <a:schemeClr val="tx1"/>
                </a:solidFill>
                <a:effectLst/>
                <a:latin typeface="+mn-lt"/>
                <a:ea typeface="Calibri" panose="020F0502020204030204" pitchFamily="34" charset="0"/>
                <a:cs typeface="Times New Roman" panose="02020603050405020304" pitchFamily="18" charset="0"/>
              </a:rPr>
              <a:t> qui est en fait le sujet. Ce sujet correspond à une personne 3, le verbe prend donc la marque de personne 3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35</a:t>
            </a:fld>
            <a:endParaRPr lang="fr-FR"/>
          </a:p>
        </p:txBody>
      </p:sp>
    </p:spTree>
    <p:extLst>
      <p:ext uri="{BB962C8B-B14F-4D97-AF65-F5344CB8AC3E}">
        <p14:creationId xmlns:p14="http://schemas.microsoft.com/office/powerpoint/2010/main" val="23057987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36</a:t>
            </a:fld>
            <a:endParaRPr lang="fr-FR"/>
          </a:p>
        </p:txBody>
      </p:sp>
    </p:spTree>
    <p:extLst>
      <p:ext uri="{BB962C8B-B14F-4D97-AF65-F5344CB8AC3E}">
        <p14:creationId xmlns:p14="http://schemas.microsoft.com/office/powerpoint/2010/main" val="40062747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cs typeface="Times New Roman" panose="02020603050405020304" pitchFamily="18" charset="0"/>
              </a:rPr>
              <a:t>a.</a:t>
            </a:r>
            <a:r>
              <a:rPr lang="fr-FR" sz="1200" b="1"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dormait</a:t>
            </a:r>
            <a:r>
              <a:rPr lang="fr-FR" sz="1200" dirty="0">
                <a:solidFill>
                  <a:schemeClr val="tx1"/>
                </a:solidFill>
                <a:effectLst/>
                <a:latin typeface="+mn-lt"/>
                <a:ea typeface="Calibri" panose="020F0502020204030204" pitchFamily="34" charset="0"/>
                <a:cs typeface="Times New Roman" panose="02020603050405020304" pitchFamily="18" charset="0"/>
              </a:rPr>
              <a:t> est un verbe (dit ce qui se passe) à l’imparfait (dans le passé de celui qui raconte). Sa brique-sujet est </a:t>
            </a:r>
            <a:r>
              <a:rPr lang="fr-FR" sz="1200" i="1" dirty="0">
                <a:solidFill>
                  <a:schemeClr val="tx1"/>
                </a:solidFill>
                <a:effectLst/>
                <a:latin typeface="+mn-lt"/>
                <a:ea typeface="Calibri" panose="020F0502020204030204" pitchFamily="34" charset="0"/>
                <a:cs typeface="Times New Roman" panose="02020603050405020304" pitchFamily="18" charset="0"/>
              </a:rPr>
              <a:t>un clochard</a:t>
            </a:r>
            <a:r>
              <a:rPr lang="fr-FR" sz="1200" dirty="0">
                <a:solidFill>
                  <a:schemeClr val="tx1"/>
                </a:solidFill>
                <a:effectLst/>
                <a:latin typeface="+mn-lt"/>
                <a:ea typeface="Calibri" panose="020F0502020204030204" pitchFamily="34" charset="0"/>
                <a:cs typeface="Times New Roman" panose="02020603050405020304" pitchFamily="18" charset="0"/>
              </a:rPr>
              <a:t> (dit de quoi ça parle). Le sujet est à la personne 3, le verbe s’accorde avec le sujet et prend donc la marque de la personne 3 à l’imparfait </a:t>
            </a:r>
            <a:r>
              <a:rPr lang="fr-FR" sz="1200" i="1" dirty="0">
                <a:solidFill>
                  <a:schemeClr val="tx1"/>
                </a:solidFill>
                <a:effectLst/>
                <a:latin typeface="+mn-lt"/>
                <a:ea typeface="Calibri" panose="020F0502020204030204" pitchFamily="34" charset="0"/>
                <a:cs typeface="Times New Roman" panose="02020603050405020304" pitchFamily="18" charset="0"/>
              </a:rPr>
              <a:t>-t</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b. </a:t>
            </a:r>
            <a:r>
              <a:rPr lang="fr-FR" sz="1200" i="1" dirty="0">
                <a:solidFill>
                  <a:schemeClr val="tx1"/>
                </a:solidFill>
                <a:effectLst/>
                <a:latin typeface="+mn-lt"/>
                <a:ea typeface="Calibri" panose="020F0502020204030204" pitchFamily="34" charset="0"/>
                <a:cs typeface="Times New Roman" panose="02020603050405020304" pitchFamily="18" charset="0"/>
              </a:rPr>
              <a:t>servaient</a:t>
            </a:r>
            <a:r>
              <a:rPr lang="fr-FR" sz="1200" dirty="0">
                <a:solidFill>
                  <a:schemeClr val="tx1"/>
                </a:solidFill>
                <a:effectLst/>
                <a:latin typeface="+mn-lt"/>
                <a:ea typeface="Calibri" panose="020F0502020204030204" pitchFamily="34" charset="0"/>
                <a:cs typeface="Times New Roman" panose="02020603050405020304" pitchFamily="18" charset="0"/>
              </a:rPr>
              <a:t> est un verbe (dit ce qui se passe) à l’imparfait (dans le passé de celui qui raconte). La brique-sujet est </a:t>
            </a:r>
            <a:r>
              <a:rPr lang="fr-FR" sz="1200" i="1" dirty="0">
                <a:solidFill>
                  <a:schemeClr val="tx1"/>
                </a:solidFill>
                <a:effectLst/>
                <a:latin typeface="+mn-lt"/>
                <a:ea typeface="Calibri" panose="020F0502020204030204" pitchFamily="34" charset="0"/>
                <a:cs typeface="Times New Roman" panose="02020603050405020304" pitchFamily="18" charset="0"/>
              </a:rPr>
              <a:t>les talus d’herbes et de fleurs </a:t>
            </a:r>
            <a:r>
              <a:rPr lang="fr-FR" sz="1200" dirty="0">
                <a:solidFill>
                  <a:schemeClr val="tx1"/>
                </a:solidFill>
                <a:effectLst/>
                <a:latin typeface="+mn-lt"/>
                <a:ea typeface="Calibri" panose="020F0502020204030204" pitchFamily="34" charset="0"/>
                <a:cs typeface="Times New Roman" panose="02020603050405020304" pitchFamily="18" charset="0"/>
              </a:rPr>
              <a:t>(de quoi ça parle). Si on la fait maigrir, il  reste le sujet </a:t>
            </a:r>
            <a:r>
              <a:rPr lang="fr-FR" sz="1200" i="1" dirty="0">
                <a:solidFill>
                  <a:schemeClr val="tx1"/>
                </a:solidFill>
                <a:effectLst/>
                <a:latin typeface="+mn-lt"/>
                <a:ea typeface="Calibri" panose="020F0502020204030204" pitchFamily="34" charset="0"/>
                <a:cs typeface="Times New Roman" panose="02020603050405020304" pitchFamily="18" charset="0"/>
              </a:rPr>
              <a:t>les talus</a:t>
            </a:r>
            <a:r>
              <a:rPr lang="fr-FR" sz="1200" dirty="0">
                <a:solidFill>
                  <a:schemeClr val="tx1"/>
                </a:solidFill>
                <a:effectLst/>
                <a:latin typeface="+mn-lt"/>
                <a:ea typeface="Calibri" panose="020F0502020204030204" pitchFamily="34" charset="0"/>
                <a:cs typeface="Times New Roman" panose="02020603050405020304" pitchFamily="18" charset="0"/>
              </a:rPr>
              <a:t>. Le sujet est à la personne 6, le verbe s’accorde avec le sujet et prend donc la marque de la personne 6 à l’imparfait </a:t>
            </a:r>
            <a:r>
              <a:rPr lang="fr-FR" sz="1200" i="1" dirty="0">
                <a:solidFill>
                  <a:schemeClr val="tx1"/>
                </a:solidFill>
                <a:effectLst/>
                <a:latin typeface="+mn-lt"/>
                <a:ea typeface="Calibri" panose="020F0502020204030204" pitchFamily="34" charset="0"/>
                <a:cs typeface="Times New Roman" panose="02020603050405020304" pitchFamily="18" charset="0"/>
              </a:rPr>
              <a:t>-ent</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37</a:t>
            </a:fld>
            <a:endParaRPr lang="fr-FR"/>
          </a:p>
        </p:txBody>
      </p:sp>
    </p:spTree>
    <p:extLst>
      <p:ext uri="{BB962C8B-B14F-4D97-AF65-F5344CB8AC3E}">
        <p14:creationId xmlns:p14="http://schemas.microsoft.com/office/powerpoint/2010/main" val="17305692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38</a:t>
            </a:fld>
            <a:endParaRPr lang="fr-FR"/>
          </a:p>
        </p:txBody>
      </p:sp>
    </p:spTree>
    <p:extLst>
      <p:ext uri="{BB962C8B-B14F-4D97-AF65-F5344CB8AC3E}">
        <p14:creationId xmlns:p14="http://schemas.microsoft.com/office/powerpoint/2010/main" val="16785377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39</a:t>
            </a:fld>
            <a:endParaRPr lang="fr-FR"/>
          </a:p>
        </p:txBody>
      </p:sp>
    </p:spTree>
    <p:extLst>
      <p:ext uri="{BB962C8B-B14F-4D97-AF65-F5344CB8AC3E}">
        <p14:creationId xmlns:p14="http://schemas.microsoft.com/office/powerpoint/2010/main" val="18417809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La nouvelle alarme de mes voisins pénibles hurle depuis dix minutes. Nous lui lançons des pierres pour la faire taire. </a:t>
            </a:r>
          </a:p>
          <a:p>
            <a:pPr>
              <a:spcAft>
                <a:spcPts val="0"/>
              </a:spcAft>
            </a:pPr>
            <a:endParaRPr lang="fr-FR" sz="1200" dirty="0">
              <a:solidFill>
                <a:schemeClr val="tx1"/>
              </a:solidFill>
              <a:latin typeface="+mn-lt"/>
            </a:endParaRPr>
          </a:p>
          <a:p>
            <a:pPr>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spcAft>
                <a:spcPts val="0"/>
              </a:spcAf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accord dans le GN (D/A/N, D/N/A), marque de genre inaudible sur A</a:t>
            </a:r>
          </a:p>
          <a:p>
            <a:pPr>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S/V, rupteur entre S/V (</a:t>
            </a:r>
            <a:r>
              <a:rPr lang="fr-FR" sz="1200" dirty="0" err="1">
                <a:solidFill>
                  <a:schemeClr val="tx1"/>
                </a:solidFill>
                <a:effectLst/>
                <a:latin typeface="+mn-lt"/>
                <a:ea typeface="Calibri" panose="020F0502020204030204" pitchFamily="34" charset="0"/>
                <a:cs typeface="Times New Roman" panose="02020603050405020304" pitchFamily="18" charset="0"/>
              </a:rPr>
              <a:t>Cdn</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verbes en -c/-</a:t>
            </a:r>
            <a:r>
              <a:rPr lang="fr-FR" sz="1200" dirty="0" err="1">
                <a:solidFill>
                  <a:schemeClr val="tx1"/>
                </a:solidFill>
                <a:effectLst/>
                <a:latin typeface="+mn-lt"/>
                <a:ea typeface="Calibri" panose="020F0502020204030204" pitchFamily="34" charset="0"/>
                <a:cs typeface="Times New Roman" panose="02020603050405020304" pitchFamily="18" charset="0"/>
              </a:rPr>
              <a:t>ç</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B21ECD5C-9216-7B43-883C-947F2A6C158F}" type="slidenum">
              <a:rPr lang="fr-FR" smtClean="0"/>
              <a:t>40</a:t>
            </a:fld>
            <a:endParaRPr lang="fr-FR"/>
          </a:p>
        </p:txBody>
      </p:sp>
    </p:spTree>
    <p:extLst>
      <p:ext uri="{BB962C8B-B14F-4D97-AF65-F5344CB8AC3E}">
        <p14:creationId xmlns:p14="http://schemas.microsoft.com/office/powerpoint/2010/main" val="35094349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FBB65-5320-4FD8-BC50-4461C45917C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3B4B0E2-D62A-69E1-62CA-C47A3A04688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80FF93-AD31-2D53-0C73-6EEC1E093A90}"/>
              </a:ext>
            </a:extLst>
          </p:cNvPr>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accord dans le GN (D/A/N, D/N/A), marque de genre inaudible sur A</a:t>
            </a:r>
          </a:p>
          <a:p>
            <a:r>
              <a:rPr lang="fr-FR" sz="1200" dirty="0">
                <a:solidFill>
                  <a:schemeClr val="tx1"/>
                </a:solidFill>
                <a:effectLst/>
                <a:latin typeface="+mn-lt"/>
                <a:ea typeface="Calibri" panose="020F0502020204030204" pitchFamily="34" charset="0"/>
                <a:cs typeface="Times New Roman" panose="02020603050405020304" pitchFamily="18" charset="0"/>
              </a:rPr>
              <a:t>- accord S/V, rupteur entre S/V (</a:t>
            </a:r>
            <a:r>
              <a:rPr lang="fr-FR" sz="1200" dirty="0" err="1">
                <a:solidFill>
                  <a:schemeClr val="tx1"/>
                </a:solidFill>
                <a:effectLst/>
                <a:latin typeface="+mn-lt"/>
                <a:ea typeface="Calibri" panose="020F0502020204030204" pitchFamily="34" charset="0"/>
                <a:cs typeface="Times New Roman" panose="02020603050405020304" pitchFamily="18" charset="0"/>
              </a:rPr>
              <a:t>Cdn</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 verbes en -c/-</a:t>
            </a:r>
            <a:r>
              <a:rPr lang="fr-FR" sz="1200" dirty="0" err="1">
                <a:solidFill>
                  <a:schemeClr val="tx1"/>
                </a:solidFill>
                <a:effectLst/>
                <a:latin typeface="+mn-lt"/>
                <a:ea typeface="Calibri" panose="020F0502020204030204" pitchFamily="34" charset="0"/>
                <a:cs typeface="Times New Roman" panose="02020603050405020304" pitchFamily="18" charset="0"/>
              </a:rPr>
              <a:t>ç</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5FA17C94-5F82-CFED-CB00-6C005151D2B8}"/>
              </a:ext>
            </a:extLst>
          </p:cNvPr>
          <p:cNvSpPr>
            <a:spLocks noGrp="1"/>
          </p:cNvSpPr>
          <p:nvPr>
            <p:ph type="sldNum" sz="quarter" idx="5"/>
          </p:nvPr>
        </p:nvSpPr>
        <p:spPr/>
        <p:txBody>
          <a:bodyPr/>
          <a:lstStyle/>
          <a:p>
            <a:fld id="{B21ECD5C-9216-7B43-883C-947F2A6C158F}" type="slidenum">
              <a:rPr lang="fr-FR" smtClean="0"/>
              <a:t>41</a:t>
            </a:fld>
            <a:endParaRPr lang="fr-FR"/>
          </a:p>
        </p:txBody>
      </p:sp>
    </p:spTree>
    <p:extLst>
      <p:ext uri="{BB962C8B-B14F-4D97-AF65-F5344CB8AC3E}">
        <p14:creationId xmlns:p14="http://schemas.microsoft.com/office/powerpoint/2010/main" val="1028250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259A5-C4A2-8A57-C937-E4E9C726113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1EA75EE-3E36-4AB0-2737-363353071C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6F6416A-0984-EBC9-F485-8ABE7F9431DF}"/>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32204EFD-D38A-838B-DA8D-E53393D15A5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9FD619D-DBD6-CCF4-A1AE-B5A6F9D6BC99}"/>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292627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54A7C8-E699-D27B-89C3-19798059417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A0C1171-CFB7-FBC3-32CC-42E0CB7D58D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6263203-3CA0-6A23-7059-D899D1050B5C}"/>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318F1376-E1A1-9128-0767-6D592251882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CE98F7D-B1C8-228C-5460-0668CB4F50C2}"/>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3774780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F8164F-9944-764B-035A-BBA420C11E5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078DC44-3A7E-7CA0-CC5E-7027E4CE9C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5C1823D-855E-728A-64FB-059683D438A3}"/>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29F1C04E-FA4D-3A65-CA1F-F7939BAD3D7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FEC1BA-C393-7688-531B-F70EC16FA9AF}"/>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415488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3A487B-195A-F0AE-8ED6-5C521197DC8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49074E8-F5C0-62C3-F46D-76E55CC26D4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5701C9A-4180-81A6-52E1-5349CDDF874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05AABCF-67E7-0828-17F8-DED3058DFBD9}"/>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6" name="Espace réservé du pied de page 5">
            <a:extLst>
              <a:ext uri="{FF2B5EF4-FFF2-40B4-BE49-F238E27FC236}">
                <a16:creationId xmlns:a16="http://schemas.microsoft.com/office/drawing/2014/main" id="{88C9FEC6-333F-9FF5-D7A5-7E9D798BE07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B6A5AC5-39B3-8EF9-788A-68A42CEDD662}"/>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3864867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A5920A-EE42-9CFB-D2BC-7A5A515A279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C0DFB78-2C81-96A0-8E6A-92CDF9AF18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AD762AD-CE5D-09F9-C26C-0C658F00504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0A12485-AAD2-D669-1B6E-FD901B1B48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BFBB884-A998-8041-FB74-C17B211C6A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92D6A8-BADD-4EDD-FED6-920C0F3F261E}"/>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8" name="Espace réservé du pied de page 7">
            <a:extLst>
              <a:ext uri="{FF2B5EF4-FFF2-40B4-BE49-F238E27FC236}">
                <a16:creationId xmlns:a16="http://schemas.microsoft.com/office/drawing/2014/main" id="{59F50FF7-3CAD-B911-D81E-EDA018FB9DD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68E746B-7EDC-55F3-AF4D-7BAEE52E6EA5}"/>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763938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CAFC30-E595-BD74-260A-D4BFFD12668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78253E6-BB30-EFC7-167C-16B280A2B3B8}"/>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4" name="Espace réservé du pied de page 3">
            <a:extLst>
              <a:ext uri="{FF2B5EF4-FFF2-40B4-BE49-F238E27FC236}">
                <a16:creationId xmlns:a16="http://schemas.microsoft.com/office/drawing/2014/main" id="{E882E6F6-7D33-869F-5427-95D2211DEBC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38E72FF-F314-2511-0EED-7461B6FD5EB0}"/>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1828810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A040C18-E66E-181B-8A84-9AF10767C4CB}"/>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3" name="Espace réservé du pied de page 2">
            <a:extLst>
              <a:ext uri="{FF2B5EF4-FFF2-40B4-BE49-F238E27FC236}">
                <a16:creationId xmlns:a16="http://schemas.microsoft.com/office/drawing/2014/main" id="{3B147DF3-5319-FEA9-EEF1-C261FEED9A7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E7294C3-B26D-703E-D2D3-011E8B05B43E}"/>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967930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1E5E1-DBE0-01D2-5F9F-AF1328DAB0A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B66867C-724A-35F9-673A-5CC91DA8E6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E740FAC-7600-FB08-F3D4-797E175D3B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3CC0BD4-8659-9668-92D3-3877A76F9FC5}"/>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6" name="Espace réservé du pied de page 5">
            <a:extLst>
              <a:ext uri="{FF2B5EF4-FFF2-40B4-BE49-F238E27FC236}">
                <a16:creationId xmlns:a16="http://schemas.microsoft.com/office/drawing/2014/main" id="{568FFB31-2601-426D-CB82-D42DAF644D0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2B80A1A-3345-CA2F-9E17-9E1BF645DD39}"/>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2944901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F11AFC-49EA-5F32-6CC2-54BA9CDFB5F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9A7C3E-C659-43D5-5106-C377F148B2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A5D5C4A-6DB1-16A3-99F7-C47ADB9875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7E5BE02-681D-C831-5F9E-7BAC4D7022F5}"/>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6" name="Espace réservé du pied de page 5">
            <a:extLst>
              <a:ext uri="{FF2B5EF4-FFF2-40B4-BE49-F238E27FC236}">
                <a16:creationId xmlns:a16="http://schemas.microsoft.com/office/drawing/2014/main" id="{B004ECDD-87A3-DA2D-63C4-6669A116842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668DB-42EA-6386-4FFB-06EDE8920702}"/>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1791141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9704CE-C284-6DDA-19DE-07D2C3D77D2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D1E6B5D-1287-71F8-041E-20D2631A9CB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CEDFAAD-0B21-5834-524A-C3DA87F8D9B7}"/>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0AC557AB-50E4-A8A9-E598-C802755DA0F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2583399-7CE1-E396-ED70-00D4CA51E20C}"/>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2953076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BEB00FE-5BCB-A3E8-EB59-8F12A668BC2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95BE9D1-8BC9-0B6E-737E-F2D00F8CCBE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BC70BEE-A32E-9CA9-EB71-13DEAAF27827}"/>
              </a:ext>
            </a:extLst>
          </p:cNvPr>
          <p:cNvSpPr>
            <a:spLocks noGrp="1"/>
          </p:cNvSpPr>
          <p:nvPr>
            <p:ph type="dt" sz="half" idx="10"/>
          </p:nvPr>
        </p:nvSpPr>
        <p:spPr/>
        <p:txBody>
          <a:bodyPr/>
          <a:lstStyle/>
          <a:p>
            <a:fld id="{7F608C10-9F1F-3E4F-9093-59169BDDA3C9}"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50D3FC07-7E43-DDB8-8387-16A49BA70C2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EF512C-C377-DE32-2A4E-817D15952C08}"/>
              </a:ext>
            </a:extLst>
          </p:cNvPr>
          <p:cNvSpPr>
            <a:spLocks noGrp="1"/>
          </p:cNvSpPr>
          <p:nvPr>
            <p:ph type="sldNum" sz="quarter" idx="12"/>
          </p:nvPr>
        </p:nvSpPr>
        <p:spPr/>
        <p:txBody>
          <a:bodyPr/>
          <a:lstStyle/>
          <a:p>
            <a:fld id="{CA7F1637-0A66-BC43-B199-94AC688525A0}" type="slidenum">
              <a:rPr lang="fr-FR" smtClean="0"/>
              <a:t>‹N°›</a:t>
            </a:fld>
            <a:endParaRPr lang="fr-FR"/>
          </a:p>
        </p:txBody>
      </p:sp>
    </p:spTree>
    <p:extLst>
      <p:ext uri="{BB962C8B-B14F-4D97-AF65-F5344CB8AC3E}">
        <p14:creationId xmlns:p14="http://schemas.microsoft.com/office/powerpoint/2010/main" val="3750414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B6864E0-A8CA-BF74-3685-5C86A27A0E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CC7732D-272E-0695-A005-EF443CC31B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22B79EC-1E6D-FE55-1074-8BA84C221C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608C10-9F1F-3E4F-9093-59169BDDA3C9}"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BEB4C965-C136-2BCD-655E-4ED7F58DFB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B6D1D75-F064-9EBB-80ED-DF65CEE337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7F1637-0A66-BC43-B199-94AC688525A0}" type="slidenum">
              <a:rPr lang="fr-FR" smtClean="0"/>
              <a:t>‹N°›</a:t>
            </a:fld>
            <a:endParaRPr lang="fr-FR"/>
          </a:p>
        </p:txBody>
      </p:sp>
    </p:spTree>
    <p:extLst>
      <p:ext uri="{BB962C8B-B14F-4D97-AF65-F5344CB8AC3E}">
        <p14:creationId xmlns:p14="http://schemas.microsoft.com/office/powerpoint/2010/main" val="3340015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F93B8F-0A2D-7A94-581D-823CDFD253B1}"/>
              </a:ext>
            </a:extLst>
          </p:cNvPr>
          <p:cNvSpPr>
            <a:spLocks noGrp="1"/>
          </p:cNvSpPr>
          <p:nvPr>
            <p:ph type="ctrTitle"/>
          </p:nvPr>
        </p:nvSpPr>
        <p:spPr>
          <a:xfrm>
            <a:off x="1524000" y="1122362"/>
            <a:ext cx="9144000" cy="2801937"/>
          </a:xfrm>
        </p:spPr>
        <p:txBody>
          <a:bodyPr/>
          <a:lstStyle/>
          <a:p>
            <a:r>
              <a:rPr lang="fr-FR" dirty="0"/>
              <a:t>À quoi reconnaitre le sujet ?</a:t>
            </a:r>
          </a:p>
        </p:txBody>
      </p:sp>
      <p:sp>
        <p:nvSpPr>
          <p:cNvPr id="3" name="Sous-titre 2">
            <a:extLst>
              <a:ext uri="{FF2B5EF4-FFF2-40B4-BE49-F238E27FC236}">
                <a16:creationId xmlns:a16="http://schemas.microsoft.com/office/drawing/2014/main" id="{8BBF789D-B4B8-F423-209B-294AC4CA36FC}"/>
              </a:ext>
            </a:extLst>
          </p:cNvPr>
          <p:cNvSpPr>
            <a:spLocks noGrp="1"/>
          </p:cNvSpPr>
          <p:nvPr>
            <p:ph type="subTitle" idx="1"/>
          </p:nvPr>
        </p:nvSpPr>
        <p:spPr>
          <a:xfrm>
            <a:off x="1524000" y="3790950"/>
            <a:ext cx="9144000" cy="1466850"/>
          </a:xfrm>
        </p:spPr>
        <p:txBody>
          <a:bodyPr/>
          <a:lstStyle/>
          <a:p>
            <a:r>
              <a:rPr lang="fr-FR" dirty="0"/>
              <a:t> </a:t>
            </a:r>
          </a:p>
        </p:txBody>
      </p:sp>
      <p:sp>
        <p:nvSpPr>
          <p:cNvPr id="5"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6131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9FF259-DEB3-B0E9-3D80-AFE5D2644E1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893B158-D57A-30C2-8F01-73DCCC3EFE14}"/>
              </a:ext>
            </a:extLst>
          </p:cNvPr>
          <p:cNvSpPr>
            <a:spLocks noGrp="1"/>
          </p:cNvSpPr>
          <p:nvPr>
            <p:ph idx="1"/>
          </p:nvPr>
        </p:nvSpPr>
        <p:spPr/>
        <p:txBody>
          <a:bodyPr/>
          <a:lstStyle/>
          <a:p>
            <a:r>
              <a:rPr lang="fr-FR" dirty="0"/>
              <a:t> </a:t>
            </a:r>
          </a:p>
        </p:txBody>
      </p:sp>
      <p:pic>
        <p:nvPicPr>
          <p:cNvPr id="4" name="Image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5984" y="1568594"/>
            <a:ext cx="1421852" cy="3720812"/>
          </a:xfrm>
          <a:prstGeom prst="rect">
            <a:avLst/>
          </a:prstGeom>
        </p:spPr>
      </p:pic>
    </p:spTree>
    <p:extLst>
      <p:ext uri="{BB962C8B-B14F-4D97-AF65-F5344CB8AC3E}">
        <p14:creationId xmlns:p14="http://schemas.microsoft.com/office/powerpoint/2010/main" val="1682783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276BC-B9FB-63C1-55D9-E4CD5A690D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E1FAE7-5E1F-D153-DFDD-AE50F4FE793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D90BD48-EAB9-4D68-72A2-0B8AC289B8C0}"/>
              </a:ext>
            </a:extLst>
          </p:cNvPr>
          <p:cNvSpPr>
            <a:spLocks noGrp="1"/>
          </p:cNvSpPr>
          <p:nvPr>
            <p:ph idx="1"/>
          </p:nvPr>
        </p:nvSpPr>
        <p:spPr/>
        <p:txBody>
          <a:bodyPr/>
          <a:lstStyle/>
          <a:p>
            <a:r>
              <a:rPr lang="fr-FR" dirty="0"/>
              <a:t> </a:t>
            </a:r>
          </a:p>
        </p:txBody>
      </p:sp>
      <p:pic>
        <p:nvPicPr>
          <p:cNvPr id="4" name="Image 3" descr="Une image contenant dessin, croquis, clipart, Dessin au trait&#10;&#10;Description générée automatiquement">
            <a:extLst>
              <a:ext uri="{FF2B5EF4-FFF2-40B4-BE49-F238E27FC236}">
                <a16:creationId xmlns:a16="http://schemas.microsoft.com/office/drawing/2014/main" id="{60EB9C73-4106-42CE-3F39-783946AAA1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5984" y="1568594"/>
            <a:ext cx="1421852" cy="3720812"/>
          </a:xfrm>
          <a:prstGeom prst="rect">
            <a:avLst/>
          </a:prstGeom>
        </p:spPr>
      </p:pic>
    </p:spTree>
    <p:extLst>
      <p:ext uri="{BB962C8B-B14F-4D97-AF65-F5344CB8AC3E}">
        <p14:creationId xmlns:p14="http://schemas.microsoft.com/office/powerpoint/2010/main" val="1923512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616EA4-DA55-C862-504B-82EA3A0A490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2128F84-E9B4-B728-38E7-BF3AE9C98AAA}"/>
              </a:ext>
            </a:extLst>
          </p:cNvPr>
          <p:cNvSpPr>
            <a:spLocks noGrp="1"/>
          </p:cNvSpPr>
          <p:nvPr>
            <p:ph idx="1"/>
          </p:nvPr>
        </p:nvSpPr>
        <p:spPr/>
        <p:txBody>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 La lumière qui nous éclairait s’est éteinte d’un coup.</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 Le carré des poireaux et des oignons recevait toute l’eau de l’arrosoir.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 L’enfant, dans le silence de la nuit, entendait des bruits suspects.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 Que lui voulaient ces gens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 Tout au bord de la mer s’étalaient des landes inhabitées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6 - Au foot,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courir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vite donne un avantage important.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209272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E5C36-E8C0-238D-5967-829ABB9DCA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5A847D-0C6B-F891-BA3A-59E60B5081E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37F0BB1-A6E0-566D-7621-AC2947CFEEA6}"/>
              </a:ext>
            </a:extLst>
          </p:cNvPr>
          <p:cNvSpPr>
            <a:spLocks noGrp="1"/>
          </p:cNvSpPr>
          <p:nvPr>
            <p:ph idx="1"/>
          </p:nvPr>
        </p:nvSpPr>
        <p:spPr/>
        <p:txBody>
          <a:bodyPr/>
          <a:lstStyle/>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lumière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qui nous éclairait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s’est éteinte d’un coup</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carré</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des poireaux et des oignons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recevait toute l’eau de l’arrosoir</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enfant</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silence de la nuit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entendait des bruits suspects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Que lui voulaient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ces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gens</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Tout au bord de la mer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s’étalaient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des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landes</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inhabitées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6 -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Au foot,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courir</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vite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donne un avantage important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303572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F41A9-1962-31BD-6544-D2BB3583D2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FCBE13-160C-419A-651D-BEACE7298D0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29A5D47-CA68-31C9-BBE9-0EA7CBDDC98B}"/>
              </a:ext>
            </a:extLst>
          </p:cNvPr>
          <p:cNvSpPr>
            <a:spLocks noGrp="1"/>
          </p:cNvSpPr>
          <p:nvPr>
            <p:ph idx="1"/>
          </p:nvPr>
        </p:nvSpPr>
        <p:spPr>
          <a:xfrm>
            <a:off x="665019" y="1825625"/>
            <a:ext cx="10910454" cy="4351338"/>
          </a:xfrm>
        </p:spPr>
        <p:txBody>
          <a:bodyPr/>
          <a:lstStyle/>
          <a:p>
            <a:pPr marL="0" indent="0">
              <a:buNone/>
            </a:pPr>
            <a:r>
              <a:rPr lang="fr-FR" dirty="0"/>
              <a:t>1 - On cherche les briques de la phrase.</a:t>
            </a:r>
          </a:p>
          <a:p>
            <a:pPr marL="0" indent="0">
              <a:buNone/>
            </a:pPr>
            <a:r>
              <a:rPr lang="fr-FR" dirty="0"/>
              <a:t>2 - On fait maigrir la brique-sujet en enlevant les expansions.</a:t>
            </a:r>
          </a:p>
          <a:p>
            <a:pPr marL="0" indent="0">
              <a:buNone/>
            </a:pPr>
            <a:r>
              <a:rPr lang="fr-FR" dirty="0"/>
              <a:t>3 - Ce qui reste, c’est le sujet qui impose au verbe la marque de personne.</a:t>
            </a:r>
          </a:p>
          <a:p>
            <a:endParaRPr lang="fr-FR" dirty="0"/>
          </a:p>
        </p:txBody>
      </p:sp>
    </p:spTree>
    <p:extLst>
      <p:ext uri="{BB962C8B-B14F-4D97-AF65-F5344CB8AC3E}">
        <p14:creationId xmlns:p14="http://schemas.microsoft.com/office/powerpoint/2010/main" val="4028740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FCE94F-2ABA-1BCC-6EF1-E09775A1DBA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7F992B3-1A93-FD08-96D8-6C9D98F3E285}"/>
              </a:ext>
            </a:extLst>
          </p:cNvPr>
          <p:cNvSpPr>
            <a:spLocks noGrp="1"/>
          </p:cNvSpPr>
          <p:nvPr>
            <p:ph idx="1"/>
          </p:nvPr>
        </p:nvSpPr>
        <p:spPr/>
        <p:txBody>
          <a:bodyPr/>
          <a:lstStyle/>
          <a:p>
            <a:pPr marL="0" indent="0" algn="just">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La brique-sujet peut être remplacée par les pronoms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 elle / ils / elles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La brique-sujet peut être encadrée par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c’est…qui</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229367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65F8AF-1212-5FF9-B38E-4009FAFF28DC}"/>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AD7CACA7-CF60-81AF-DB0A-759BA4DA44CD}"/>
              </a:ext>
            </a:extLst>
          </p:cNvPr>
          <p:cNvGraphicFramePr>
            <a:graphicFrameLocks noGrp="1"/>
          </p:cNvGraphicFramePr>
          <p:nvPr>
            <p:ph idx="1"/>
            <p:extLst>
              <p:ext uri="{D42A27DB-BD31-4B8C-83A1-F6EECF244321}">
                <p14:modId xmlns:p14="http://schemas.microsoft.com/office/powerpoint/2010/main" val="1770248286"/>
              </p:ext>
            </p:extLst>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a:tc>
                <a:tc>
                  <a:txBody>
                    <a:bodyPr/>
                    <a:lstStyle/>
                    <a:p>
                      <a:endParaRPr lang="fr-F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a:tc>
                <a:tc>
                  <a:txBody>
                    <a:bodyPr/>
                    <a:lstStyle/>
                    <a:p>
                      <a:endParaRPr lang="fr-F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a:tc>
                <a:tc>
                  <a:txBody>
                    <a:bodyPr/>
                    <a:lstStyle/>
                    <a:p>
                      <a:endParaRPr lang="fr-F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a:tc>
                <a:tc>
                  <a:txBody>
                    <a:bodyPr/>
                    <a:lstStyle/>
                    <a:p>
                      <a:endParaRPr lang="fr-F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a:tc>
                <a:tc>
                  <a:txBody>
                    <a:bodyPr/>
                    <a:lstStyle/>
                    <a:p>
                      <a:endParaRPr lang="fr-F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a:tc>
                <a:tc>
                  <a:txBody>
                    <a:bodyPr/>
                    <a:lstStyle/>
                    <a:p>
                      <a:endParaRPr lang="fr-F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a:tc>
                <a:tc>
                  <a:txBody>
                    <a:bodyPr/>
                    <a:lstStyle/>
                    <a:p>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a:tc>
                <a:tc>
                  <a:txBody>
                    <a:bodyPr/>
                    <a:lstStyle/>
                    <a:p>
                      <a:endParaRPr lang="fr-FR" dirty="0"/>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a:tc>
                <a:tc>
                  <a:txBody>
                    <a:bodyPr/>
                    <a:lstStyle/>
                    <a:p>
                      <a:endParaRPr lang="fr-FR" dirty="0"/>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a:tc>
                <a:tc>
                  <a:txBody>
                    <a:bodyPr/>
                    <a:lstStyle/>
                    <a:p>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372268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939FD-12BD-E8A1-C950-637376D1EE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3BA478-9FE2-98A5-2225-915E676F1D8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AE0216D1-9129-9E50-24BE-9A9460821194}"/>
              </a:ext>
            </a:extLst>
          </p:cNvPr>
          <p:cNvGraphicFramePr>
            <a:graphicFrameLocks noGrp="1"/>
          </p:cNvGraphicFramePr>
          <p:nvPr>
            <p:ph idx="1"/>
            <p:extLst>
              <p:ext uri="{D42A27DB-BD31-4B8C-83A1-F6EECF244321}">
                <p14:modId xmlns:p14="http://schemas.microsoft.com/office/powerpoint/2010/main" val="616715978"/>
              </p:ext>
            </p:extLst>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3622006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7D2A3-16FC-27E0-5D2B-621C45E9DD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193E70-ADB7-54A6-94E2-45FD498D207B}"/>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890E2F1-D95C-45E1-404F-79A5692D2759}"/>
              </a:ext>
            </a:extLst>
          </p:cNvPr>
          <p:cNvGraphicFramePr>
            <a:graphicFrameLocks noGrp="1"/>
          </p:cNvGraphicFramePr>
          <p:nvPr>
            <p:ph idx="1"/>
            <p:extLst>
              <p:ext uri="{D42A27DB-BD31-4B8C-83A1-F6EECF244321}">
                <p14:modId xmlns:p14="http://schemas.microsoft.com/office/powerpoint/2010/main" val="1411882408"/>
              </p:ext>
            </p:extLst>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4017471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F3ADD-727E-2BC8-B781-B262D975794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631A8B-8002-1A8D-755A-7C058F4E47A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5136117-04B1-5AFC-4AC7-D877FCDCA82D}"/>
              </a:ext>
            </a:extLst>
          </p:cNvPr>
          <p:cNvGraphicFramePr>
            <a:graphicFrameLocks noGrp="1"/>
          </p:cNvGraphicFramePr>
          <p:nvPr>
            <p:ph idx="1"/>
            <p:extLst>
              <p:ext uri="{D42A27DB-BD31-4B8C-83A1-F6EECF244321}">
                <p14:modId xmlns:p14="http://schemas.microsoft.com/office/powerpoint/2010/main" val="1223324135"/>
              </p:ext>
            </p:extLst>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660946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EEFCB-F79E-3794-759B-4E1A67EECFF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65746B8-C80B-A4D6-DD01-A1397DE26011}"/>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CAE57E4F-B3BE-D546-5FD8-4F4CA9D06455}"/>
              </a:ext>
            </a:extLst>
          </p:cNvPr>
          <p:cNvGraphicFramePr>
            <a:graphicFrameLocks noGrp="1"/>
          </p:cNvGraphicFramePr>
          <p:nvPr>
            <p:ph idx="1"/>
            <p:extLst>
              <p:ext uri="{D42A27DB-BD31-4B8C-83A1-F6EECF244321}">
                <p14:modId xmlns:p14="http://schemas.microsoft.com/office/powerpoint/2010/main" val="147158114"/>
              </p:ext>
            </p:extLst>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4075717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D071E-6A97-657F-37B9-97A31211BA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8E52314-6AA2-E90B-D700-59FBE36E3328}"/>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2F1B5B34-3B5B-30C1-BF9C-0127DC1C2CDB}"/>
              </a:ext>
            </a:extLst>
          </p:cNvPr>
          <p:cNvGraphicFramePr>
            <a:graphicFrameLocks noGrp="1"/>
          </p:cNvGraphicFramePr>
          <p:nvPr>
            <p:ph idx="1"/>
            <p:extLst>
              <p:ext uri="{D42A27DB-BD31-4B8C-83A1-F6EECF244321}">
                <p14:modId xmlns:p14="http://schemas.microsoft.com/office/powerpoint/2010/main" val="313970429"/>
              </p:ext>
            </p:extLst>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2254153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15B4B-C626-4280-FC32-83B39B9D19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C90D24-97AD-977F-A8BE-463E8D545EEF}"/>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518FAD2-B04F-B0AE-D267-54CC127C3D02}"/>
              </a:ext>
            </a:extLst>
          </p:cNvPr>
          <p:cNvGraphicFramePr>
            <a:graphicFrameLocks noGrp="1"/>
          </p:cNvGraphicFramePr>
          <p:nvPr>
            <p:ph idx="1"/>
            <p:extLst>
              <p:ext uri="{D42A27DB-BD31-4B8C-83A1-F6EECF244321}">
                <p14:modId xmlns:p14="http://schemas.microsoft.com/office/powerpoint/2010/main" val="3623602297"/>
              </p:ext>
            </p:extLst>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3940407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FDE1F-B7F6-5332-BC26-C98EF11B51D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487EBDB-FA57-6716-AA96-B776BEF9C31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8BB7B98-324F-17AB-4251-8C45AD1200E9}"/>
              </a:ext>
            </a:extLst>
          </p:cNvPr>
          <p:cNvGraphicFramePr>
            <a:graphicFrameLocks noGrp="1"/>
          </p:cNvGraphicFramePr>
          <p:nvPr>
            <p:ph idx="1"/>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r>
                        <a:rPr lang="fr-FR" dirty="0"/>
                        <a:t>x</a:t>
                      </a: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1635705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A6E0B-2EB9-938D-D4EF-42513BE9B1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C1AF7-6677-82F5-51D1-E4255B8C33BF}"/>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518BAF94-F6E6-286D-6059-6E314BDA15F6}"/>
              </a:ext>
            </a:extLst>
          </p:cNvPr>
          <p:cNvGraphicFramePr>
            <a:graphicFrameLocks noGrp="1"/>
          </p:cNvGraphicFramePr>
          <p:nvPr>
            <p:ph idx="1"/>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r>
                        <a:rPr lang="fr-FR" dirty="0"/>
                        <a:t>x</a:t>
                      </a: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2377852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6EA93-99FA-C5F5-64C1-FD608A675B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859C06-37FB-6B6B-B2F3-2576620CA3D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DD80C4E-529E-9612-86C4-17132E9760B3}"/>
              </a:ext>
            </a:extLst>
          </p:cNvPr>
          <p:cNvGraphicFramePr>
            <a:graphicFrameLocks noGrp="1"/>
          </p:cNvGraphicFramePr>
          <p:nvPr>
            <p:ph idx="1"/>
            <p:extLst>
              <p:ext uri="{D42A27DB-BD31-4B8C-83A1-F6EECF244321}">
                <p14:modId xmlns:p14="http://schemas.microsoft.com/office/powerpoint/2010/main" val="3191849077"/>
              </p:ext>
            </p:extLst>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r>
                        <a:rPr lang="fr-FR" dirty="0"/>
                        <a:t>x</a:t>
                      </a: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1801004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B23C5-0EBB-7E80-5A03-FF27FB4795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654E2CD-4820-BEE0-2FC8-A9233FBEB3DD}"/>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F7DB219-78E5-A42F-6E5E-4C4CE17CE535}"/>
              </a:ext>
            </a:extLst>
          </p:cNvPr>
          <p:cNvGraphicFramePr>
            <a:graphicFrameLocks noGrp="1"/>
          </p:cNvGraphicFramePr>
          <p:nvPr>
            <p:ph idx="1"/>
            <p:extLst>
              <p:ext uri="{D42A27DB-BD31-4B8C-83A1-F6EECF244321}">
                <p14:modId xmlns:p14="http://schemas.microsoft.com/office/powerpoint/2010/main" val="2166273205"/>
              </p:ext>
            </p:extLst>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r>
                        <a:rPr lang="fr-FR" dirty="0"/>
                        <a:t>x</a:t>
                      </a: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3781414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DA186-E1A6-C719-D69B-8629A6CE88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105516A-9D6D-B94A-3C25-EAE8F8449A5A}"/>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4581B8C4-710E-37A3-1C34-DE9EE8F61353}"/>
              </a:ext>
            </a:extLst>
          </p:cNvPr>
          <p:cNvGraphicFramePr>
            <a:graphicFrameLocks noGrp="1"/>
          </p:cNvGraphicFramePr>
          <p:nvPr>
            <p:ph idx="1"/>
          </p:nvPr>
        </p:nvGraphicFramePr>
        <p:xfrm>
          <a:off x="623454" y="960120"/>
          <a:ext cx="10730345" cy="4937760"/>
        </p:xfrm>
        <a:graphic>
          <a:graphicData uri="http://schemas.openxmlformats.org/drawingml/2006/table">
            <a:tbl>
              <a:tblPr firstRow="1" bandRow="1">
                <a:tableStyleId>{5940675A-B579-460E-94D1-54222C63F5DA}</a:tableStyleId>
              </a:tblPr>
              <a:tblGrid>
                <a:gridCol w="5943601">
                  <a:extLst>
                    <a:ext uri="{9D8B030D-6E8A-4147-A177-3AD203B41FA5}">
                      <a16:colId xmlns:a16="http://schemas.microsoft.com/office/drawing/2014/main" val="1264240735"/>
                    </a:ext>
                  </a:extLst>
                </a:gridCol>
                <a:gridCol w="2676079">
                  <a:extLst>
                    <a:ext uri="{9D8B030D-6E8A-4147-A177-3AD203B41FA5}">
                      <a16:colId xmlns:a16="http://schemas.microsoft.com/office/drawing/2014/main" val="1303311941"/>
                    </a:ext>
                  </a:extLst>
                </a:gridCol>
                <a:gridCol w="2110665">
                  <a:extLst>
                    <a:ext uri="{9D8B030D-6E8A-4147-A177-3AD203B41FA5}">
                      <a16:colId xmlns:a16="http://schemas.microsoft.com/office/drawing/2014/main" val="2767512281"/>
                    </a:ext>
                  </a:extLst>
                </a:gridCol>
              </a:tblGrid>
              <a:tr h="343378">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la brique-sujet peut être remplacée par les pronoms </a:t>
                      </a:r>
                      <a:r>
                        <a:rPr lang="fr-FR" i="1" dirty="0"/>
                        <a:t>il/elle/ils/elles</a:t>
                      </a:r>
                      <a:r>
                        <a:rPr lang="fr-FR" dirty="0"/>
                        <a:t>.</a:t>
                      </a:r>
                    </a:p>
                  </a:txBody>
                  <a:tcPr/>
                </a:tc>
                <a:tc>
                  <a:txBody>
                    <a:bodyPr/>
                    <a:lstStyle/>
                    <a:p>
                      <a:r>
                        <a:rPr lang="fr-FR" dirty="0"/>
                        <a:t>La brique-sujet peut être encadrée par </a:t>
                      </a:r>
                      <a:r>
                        <a:rPr lang="fr-FR" i="1" dirty="0"/>
                        <a:t>c’est… qui</a:t>
                      </a:r>
                      <a:r>
                        <a:rPr lang="fr-FR" dirty="0"/>
                        <a:t>… </a:t>
                      </a:r>
                    </a:p>
                  </a:txBody>
                  <a:tcPr/>
                </a:tc>
                <a:extLst>
                  <a:ext uri="{0D108BD9-81ED-4DB2-BD59-A6C34878D82A}">
                    <a16:rowId xmlns:a16="http://schemas.microsoft.com/office/drawing/2014/main" val="2635754281"/>
                  </a:ext>
                </a:extLst>
              </a:tr>
              <a:tr h="343378">
                <a:tc>
                  <a:txBody>
                    <a:bodyPr/>
                    <a:lstStyle/>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vache noire rumine tranquillement.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89090881"/>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football plait autant aux filles qu’aux garçons.</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4117415732"/>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tarte aux prunes avait trop cuit.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596216023"/>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boxeur a reçu un coup à la mâchoire.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162538135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lit de ma grand-mère semble très ancien.</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365830488"/>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Pierre et moi sommes allés au cinéma hier.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r>
                        <a:rPr lang="fr-FR" dirty="0"/>
                        <a:t>x</a:t>
                      </a:r>
                    </a:p>
                  </a:txBody>
                  <a:tcPr/>
                </a:tc>
                <a:extLst>
                  <a:ext uri="{0D108BD9-81ED-4DB2-BD59-A6C34878D82A}">
                    <a16:rowId xmlns:a16="http://schemas.microsoft.com/office/drawing/2014/main" val="98313697"/>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a toujours besoin d’un plus petit que soi.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2179648896"/>
                  </a:ext>
                </a:extLst>
              </a:tr>
              <a:tr h="343378">
                <a:tc>
                  <a:txBody>
                    <a:bodyPr/>
                    <a:lstStyle/>
                    <a:p>
                      <a:pPr algn="just"/>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lumière qui nous éclairait s’est éteinte d’un coup.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926859765"/>
                  </a:ext>
                </a:extLst>
              </a:tr>
              <a:tr h="343378">
                <a:tc>
                  <a:txBody>
                    <a:bodyPr/>
                    <a:lstStyle/>
                    <a:p>
                      <a:r>
                        <a:rPr lang="fr-FR"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a:t>
                      </a:r>
                      <a:r>
                        <a:rPr lang="fr-FR" sz="18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carré des poireaux et des oignons recevait toute l’eau de l’arrosoir.</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dirty="0"/>
                        <a:t>x</a:t>
                      </a:r>
                    </a:p>
                  </a:txBody>
                  <a:tcPr/>
                </a:tc>
                <a:tc>
                  <a:txBody>
                    <a:bodyPr/>
                    <a:lstStyle/>
                    <a:p>
                      <a:pPr algn="ctr"/>
                      <a:r>
                        <a:rPr lang="fr-FR" dirty="0"/>
                        <a:t>x</a:t>
                      </a:r>
                    </a:p>
                  </a:txBody>
                  <a:tcPr/>
                </a:tc>
                <a:extLst>
                  <a:ext uri="{0D108BD9-81ED-4DB2-BD59-A6C34878D82A}">
                    <a16:rowId xmlns:a16="http://schemas.microsoft.com/office/drawing/2014/main" val="2749229992"/>
                  </a:ext>
                </a:extLst>
              </a:tr>
              <a:tr h="343378">
                <a:tc>
                  <a:txBody>
                    <a:bodyPr/>
                    <a:lstStyle/>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L’enfant, dans le silence de la nuit, entendait des bruits suspects.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98637718"/>
                  </a:ext>
                </a:extLst>
              </a:tr>
            </a:tbl>
          </a:graphicData>
        </a:graphic>
      </p:graphicFrame>
    </p:spTree>
    <p:extLst>
      <p:ext uri="{BB962C8B-B14F-4D97-AF65-F5344CB8AC3E}">
        <p14:creationId xmlns:p14="http://schemas.microsoft.com/office/powerpoint/2010/main" val="4039485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27A57-0CCE-7B5C-1A13-EBBDFD567B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51F0FFC-AD4E-A286-591E-1C03C53F42D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CA39D10-ABE3-0DDF-3D4B-24715233E3F8}"/>
              </a:ext>
            </a:extLst>
          </p:cNvPr>
          <p:cNvSpPr>
            <a:spLocks noGrp="1"/>
          </p:cNvSpPr>
          <p:nvPr>
            <p:ph idx="1"/>
          </p:nvPr>
        </p:nvSpPr>
        <p:spPr>
          <a:xfrm>
            <a:off x="838200" y="1027906"/>
            <a:ext cx="10515600" cy="4877594"/>
          </a:xfrm>
        </p:spPr>
        <p:txBody>
          <a:bodyPr/>
          <a:lstStyle/>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Certains élèves affirment que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La brique-sujet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La brique-sujet est un nom, un groupe du nom ou un pronom. </a:t>
            </a: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184386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74A42-1327-5764-F260-E56617FF55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A3B857-7E0A-EB72-0918-AD71DF047DE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16D8E18-CDD8-9EBA-EF66-F899E5CAB092}"/>
              </a:ext>
            </a:extLst>
          </p:cNvPr>
          <p:cNvSpPr>
            <a:spLocks noGrp="1"/>
          </p:cNvSpPr>
          <p:nvPr>
            <p:ph idx="1"/>
          </p:nvPr>
        </p:nvSpPr>
        <p:spPr>
          <a:xfrm>
            <a:off x="838200" y="1027906"/>
            <a:ext cx="10515600" cy="4877594"/>
          </a:xfrm>
        </p:spPr>
        <p:txBody>
          <a:bodyPr/>
          <a:lstStyle/>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Certains élèves affirment que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La brique-sujet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La brique-sujet est un nom, un groupe du nom ou un pronom. </a:t>
            </a: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 La lumière qui nous éclairait s’est éteinte d’un coup.</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 Le carré des poireaux et des oignons recevait toute l’eau de l’arrosoir.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 L’enfant, dans le silence de la nuit, entendait des bruits suspects.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 Que lui voulaient ces gens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 Tout au bord de la mer s’étalaient des landes inhabitées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6 - Au foot,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courir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vite donne un avantage important.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103191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38144-D338-9E39-D1C4-6020FB307C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44A848F-A951-D188-63D2-08F292F4052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9815E85-3B7E-7A16-C437-27060E75219B}"/>
              </a:ext>
            </a:extLst>
          </p:cNvPr>
          <p:cNvSpPr>
            <a:spLocks noGrp="1"/>
          </p:cNvSpPr>
          <p:nvPr>
            <p:ph idx="1"/>
          </p:nvPr>
        </p:nvSpPr>
        <p:spPr>
          <a:xfrm>
            <a:off x="838200" y="1027906"/>
            <a:ext cx="10515600" cy="4877594"/>
          </a:xfrm>
        </p:spPr>
        <p:txBody>
          <a:bodyPr/>
          <a:lstStyle/>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Certains élèves affirment que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La brique-sujet est avant le verbe.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La brique-sujet est un nom, un groupe du nom ou un pronom. </a:t>
            </a: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lumière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qui nous éclairait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s’est éteinte d’un coup</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carré</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des poireaux et des oignons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recevait toute l’eau de l’arrosoir</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enfant</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 silence de la nuit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entendait des bruits suspects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Que lui voulaient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ces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gens</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Tout au bord de la mer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s’étalaient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des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landes</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inhabitées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6 -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Au foot,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courir</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vite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donne un avantage important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12974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C421CD-BDDA-E30C-C299-D935152B17D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40CF5F2-B2FF-C495-E324-95DAE7104698}"/>
              </a:ext>
            </a:extLst>
          </p:cNvPr>
          <p:cNvSpPr>
            <a:spLocks noGrp="1"/>
          </p:cNvSpPr>
          <p:nvPr>
            <p:ph idx="1"/>
          </p:nvPr>
        </p:nvSpPr>
        <p:spPr/>
        <p:txBody>
          <a:bodyPr/>
          <a:lstStyle/>
          <a:p>
            <a:pPr marL="0" indent="0">
              <a:buNone/>
            </a:pPr>
            <a:endParaRPr lang="fr-FR" dirty="0"/>
          </a:p>
          <a:p>
            <a:pPr marL="0" indent="0">
              <a:buNone/>
            </a:pPr>
            <a:r>
              <a:rPr lang="fr-FR" dirty="0"/>
              <a:t>	</a:t>
            </a:r>
            <a:r>
              <a:rPr lang="fr-FR" sz="2400" dirty="0"/>
              <a:t>Il </a:t>
            </a:r>
            <a:r>
              <a:rPr lang="fr-FR" sz="2400" dirty="0" err="1"/>
              <a:t>manqu</a:t>
            </a:r>
            <a:r>
              <a:rPr lang="fr-FR" sz="2400" dirty="0"/>
              <a:t>… deux élèves.</a:t>
            </a:r>
          </a:p>
        </p:txBody>
      </p:sp>
    </p:spTree>
    <p:extLst>
      <p:ext uri="{BB962C8B-B14F-4D97-AF65-F5344CB8AC3E}">
        <p14:creationId xmlns:p14="http://schemas.microsoft.com/office/powerpoint/2010/main" val="3259870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25AB9-1415-4F2E-3558-7B9D370AB7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F5151D-8D75-8E40-D9F3-744AB4A4107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FBB6097-34C1-083A-4480-9C4068E2D11B}"/>
              </a:ext>
            </a:extLst>
          </p:cNvPr>
          <p:cNvSpPr>
            <a:spLocks noGrp="1"/>
          </p:cNvSpPr>
          <p:nvPr>
            <p:ph idx="1"/>
          </p:nvPr>
        </p:nvSpPr>
        <p:spPr/>
        <p:txBody>
          <a:bodyPr/>
          <a:lstStyle/>
          <a:p>
            <a:pPr marL="0" indent="0">
              <a:buNone/>
            </a:pPr>
            <a:endParaRPr lang="fr-FR" dirty="0"/>
          </a:p>
          <a:p>
            <a:pPr marL="0" indent="0">
              <a:buNone/>
            </a:pPr>
            <a:r>
              <a:rPr lang="fr-FR" dirty="0"/>
              <a:t>	</a:t>
            </a:r>
            <a:r>
              <a:rPr lang="fr-FR" sz="2400" dirty="0"/>
              <a:t>Il manqu</a:t>
            </a:r>
            <a:r>
              <a:rPr lang="fr-FR" sz="2400" dirty="0">
                <a:solidFill>
                  <a:srgbClr val="00B0F0"/>
                </a:solidFill>
              </a:rPr>
              <a:t>e</a:t>
            </a:r>
            <a:r>
              <a:rPr lang="fr-FR" sz="2400" dirty="0"/>
              <a:t> deux élèves.</a:t>
            </a:r>
          </a:p>
          <a:p>
            <a:pPr marL="0" indent="0">
              <a:buNone/>
            </a:pPr>
            <a:r>
              <a:rPr lang="fr-FR" sz="2400" dirty="0"/>
              <a:t>	Deux élèves manqu</a:t>
            </a:r>
            <a:r>
              <a:rPr lang="fr-FR" sz="2400" dirty="0">
                <a:solidFill>
                  <a:srgbClr val="00B0F0"/>
                </a:solidFill>
              </a:rPr>
              <a:t>ent</a:t>
            </a:r>
            <a:r>
              <a:rPr lang="fr-FR" sz="2400" dirty="0"/>
              <a:t> aujourd’hui.</a:t>
            </a:r>
          </a:p>
        </p:txBody>
      </p:sp>
    </p:spTree>
    <p:extLst>
      <p:ext uri="{BB962C8B-B14F-4D97-AF65-F5344CB8AC3E}">
        <p14:creationId xmlns:p14="http://schemas.microsoft.com/office/powerpoint/2010/main" val="3145072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C449D-0EDF-A69D-25AA-96E74FB397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5266AB-0D45-8901-F2BB-2F22D50B1E1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3C29350-5C45-6F24-CC9B-A9CFEA072962}"/>
              </a:ext>
            </a:extLst>
          </p:cNvPr>
          <p:cNvSpPr>
            <a:spLocks noGrp="1"/>
          </p:cNvSpPr>
          <p:nvPr>
            <p:ph idx="1"/>
          </p:nvPr>
        </p:nvSpPr>
        <p:spPr/>
        <p:txBody>
          <a:bodyPr/>
          <a:lstStyle/>
          <a:p>
            <a:pPr marL="0" indent="0">
              <a:buNone/>
            </a:pPr>
            <a:r>
              <a:rPr lang="fr-FR" dirty="0"/>
              <a:t>	</a:t>
            </a:r>
            <a:r>
              <a:rPr lang="fr-FR" sz="2400" dirty="0"/>
              <a:t>Il manqu</a:t>
            </a:r>
            <a:r>
              <a:rPr lang="fr-FR" sz="2400" dirty="0">
                <a:solidFill>
                  <a:srgbClr val="00B0F0"/>
                </a:solidFill>
              </a:rPr>
              <a:t>e</a:t>
            </a:r>
            <a:r>
              <a:rPr lang="fr-FR" sz="2400" dirty="0"/>
              <a:t> deux élèves.</a:t>
            </a:r>
          </a:p>
          <a:p>
            <a:pPr marL="0" indent="0">
              <a:buNone/>
            </a:pPr>
            <a:r>
              <a:rPr lang="fr-FR" sz="2400" dirty="0"/>
              <a:t>	Deux élèves manqu</a:t>
            </a:r>
            <a:r>
              <a:rPr lang="fr-FR" sz="2400" dirty="0">
                <a:solidFill>
                  <a:srgbClr val="00B0F0"/>
                </a:solidFill>
              </a:rPr>
              <a:t>ent</a:t>
            </a:r>
            <a:r>
              <a:rPr lang="fr-FR" sz="2400" dirty="0"/>
              <a:t> aujourd’hui.</a:t>
            </a:r>
          </a:p>
          <a:p>
            <a:pPr marL="0" indent="0">
              <a:buNone/>
            </a:pPr>
            <a:endParaRPr lang="fr-FR" sz="2400" dirty="0"/>
          </a:p>
          <a:p>
            <a:pPr marL="0" indent="0">
              <a:buNone/>
            </a:pPr>
            <a:r>
              <a:rPr lang="fr-FR" sz="2400" dirty="0"/>
              <a:t>Il m’es</a:t>
            </a:r>
            <a:r>
              <a:rPr lang="fr-FR" sz="2400" dirty="0">
                <a:solidFill>
                  <a:srgbClr val="00B0F0"/>
                </a:solidFill>
              </a:rPr>
              <a:t>t</a:t>
            </a:r>
            <a:r>
              <a:rPr lang="fr-FR" sz="2400" dirty="0"/>
              <a:t> arrivé une drôle d’aventure – une drôle d’aventure m’es</a:t>
            </a:r>
            <a:r>
              <a:rPr lang="fr-FR" sz="2400" dirty="0">
                <a:solidFill>
                  <a:srgbClr val="00B0F0"/>
                </a:solidFill>
              </a:rPr>
              <a:t>t</a:t>
            </a:r>
            <a:r>
              <a:rPr lang="fr-FR" sz="2400" dirty="0"/>
              <a:t> arrivée hier.</a:t>
            </a:r>
          </a:p>
          <a:p>
            <a:pPr marL="0" indent="0">
              <a:buNone/>
            </a:pPr>
            <a:r>
              <a:rPr lang="fr-FR" sz="2400" dirty="0"/>
              <a:t>Il restai</a:t>
            </a:r>
            <a:r>
              <a:rPr lang="fr-FR" sz="2400" dirty="0">
                <a:solidFill>
                  <a:srgbClr val="00B0F0"/>
                </a:solidFill>
              </a:rPr>
              <a:t>t</a:t>
            </a:r>
            <a:r>
              <a:rPr lang="fr-FR" sz="2400" dirty="0"/>
              <a:t> deux kilomètres à parcourir – deux kilomètres restai</a:t>
            </a:r>
            <a:r>
              <a:rPr lang="fr-FR" sz="2400" dirty="0">
                <a:solidFill>
                  <a:srgbClr val="00B0F0"/>
                </a:solidFill>
              </a:rPr>
              <a:t>ent</a:t>
            </a:r>
            <a:r>
              <a:rPr lang="fr-FR" sz="2400" dirty="0"/>
              <a:t> à parcourir.</a:t>
            </a:r>
          </a:p>
        </p:txBody>
      </p:sp>
    </p:spTree>
    <p:extLst>
      <p:ext uri="{BB962C8B-B14F-4D97-AF65-F5344CB8AC3E}">
        <p14:creationId xmlns:p14="http://schemas.microsoft.com/office/powerpoint/2010/main" val="713972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4868F-44FC-01AA-7C94-62704ACA3A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9B1873-E054-C3AC-F46A-EA1AF57C011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A28CB04-C69C-AAAF-DF80-C482DFB637DB}"/>
              </a:ext>
            </a:extLst>
          </p:cNvPr>
          <p:cNvSpPr>
            <a:spLocks noGrp="1"/>
          </p:cNvSpPr>
          <p:nvPr>
            <p:ph idx="1"/>
          </p:nvPr>
        </p:nvSpPr>
        <p:spPr/>
        <p:txBody>
          <a:bodyPr/>
          <a:lstStyle/>
          <a:p>
            <a:pPr marL="0" indent="0">
              <a:buNone/>
            </a:pPr>
            <a:r>
              <a:rPr lang="fr-FR" dirty="0"/>
              <a:t>	</a:t>
            </a:r>
            <a:r>
              <a:rPr lang="fr-FR" sz="2400" dirty="0"/>
              <a:t>Il manqu</a:t>
            </a:r>
            <a:r>
              <a:rPr lang="fr-FR" sz="2400" dirty="0">
                <a:solidFill>
                  <a:srgbClr val="00B0F0"/>
                </a:solidFill>
              </a:rPr>
              <a:t>e</a:t>
            </a:r>
            <a:r>
              <a:rPr lang="fr-FR" sz="2400" dirty="0"/>
              <a:t> deux élèves.</a:t>
            </a:r>
          </a:p>
          <a:p>
            <a:pPr marL="0" indent="0">
              <a:buNone/>
            </a:pPr>
            <a:r>
              <a:rPr lang="fr-FR" sz="2400" dirty="0"/>
              <a:t>	Deux élèves manqu</a:t>
            </a:r>
            <a:r>
              <a:rPr lang="fr-FR" sz="2400" dirty="0">
                <a:solidFill>
                  <a:srgbClr val="00B0F0"/>
                </a:solidFill>
              </a:rPr>
              <a:t>ent</a:t>
            </a:r>
            <a:r>
              <a:rPr lang="fr-FR" sz="2400" dirty="0"/>
              <a:t> aujourd’hui.</a:t>
            </a:r>
          </a:p>
          <a:p>
            <a:pPr marL="0" indent="0">
              <a:buNone/>
            </a:pPr>
            <a:endParaRPr lang="fr-FR" sz="2400" dirty="0"/>
          </a:p>
          <a:p>
            <a:pPr marL="0" indent="0">
              <a:buNone/>
            </a:pPr>
            <a:r>
              <a:rPr lang="fr-FR" sz="2400" dirty="0"/>
              <a:t>Il m’es</a:t>
            </a:r>
            <a:r>
              <a:rPr lang="fr-FR" sz="2400" dirty="0">
                <a:solidFill>
                  <a:srgbClr val="00B0F0"/>
                </a:solidFill>
              </a:rPr>
              <a:t>t</a:t>
            </a:r>
            <a:r>
              <a:rPr lang="fr-FR" sz="2400" dirty="0"/>
              <a:t> arrivé une drôle d’aventure – une drôle d’aventure m’es</a:t>
            </a:r>
            <a:r>
              <a:rPr lang="fr-FR" sz="2400" dirty="0">
                <a:solidFill>
                  <a:srgbClr val="00B0F0"/>
                </a:solidFill>
              </a:rPr>
              <a:t>t</a:t>
            </a:r>
            <a:r>
              <a:rPr lang="fr-FR" sz="2400" dirty="0"/>
              <a:t> arrivée hier.</a:t>
            </a:r>
          </a:p>
          <a:p>
            <a:pPr marL="0" indent="0">
              <a:buNone/>
            </a:pPr>
            <a:r>
              <a:rPr lang="fr-FR" sz="2400" dirty="0"/>
              <a:t>Il restai</a:t>
            </a:r>
            <a:r>
              <a:rPr lang="fr-FR" sz="2400" dirty="0">
                <a:solidFill>
                  <a:srgbClr val="00B0F0"/>
                </a:solidFill>
              </a:rPr>
              <a:t>t</a:t>
            </a:r>
            <a:r>
              <a:rPr lang="fr-FR" sz="2400" dirty="0"/>
              <a:t> deux kilomètres à parcourir – deux kilomètres restai</a:t>
            </a:r>
            <a:r>
              <a:rPr lang="fr-FR" sz="2400" dirty="0">
                <a:solidFill>
                  <a:srgbClr val="00B0F0"/>
                </a:solidFill>
              </a:rPr>
              <a:t>ent</a:t>
            </a:r>
            <a:r>
              <a:rPr lang="fr-FR" sz="2400" dirty="0"/>
              <a:t> à parcourir.</a:t>
            </a:r>
          </a:p>
          <a:p>
            <a:pPr marL="0" indent="0">
              <a:buNone/>
            </a:pPr>
            <a:endParaRPr lang="fr-FR" sz="2400" dirty="0"/>
          </a:p>
          <a:p>
            <a:pPr marL="0" indent="0">
              <a:buNone/>
            </a:pPr>
            <a:r>
              <a:rPr lang="fr-FR" sz="2400" dirty="0"/>
              <a:t>	Il pleu</a:t>
            </a:r>
            <a:r>
              <a:rPr lang="fr-FR" sz="2400" dirty="0">
                <a:solidFill>
                  <a:srgbClr val="00B0F0"/>
                </a:solidFill>
              </a:rPr>
              <a:t>t</a:t>
            </a:r>
            <a:r>
              <a:rPr lang="fr-FR" sz="2400" dirty="0"/>
              <a:t>.</a:t>
            </a:r>
          </a:p>
          <a:p>
            <a:pPr marL="0" indent="0">
              <a:buNone/>
            </a:pPr>
            <a:r>
              <a:rPr lang="fr-FR" sz="2400" dirty="0"/>
              <a:t>	Il fau</a:t>
            </a:r>
            <a:r>
              <a:rPr lang="fr-FR" sz="2400" dirty="0">
                <a:solidFill>
                  <a:srgbClr val="00B0F0"/>
                </a:solidFill>
              </a:rPr>
              <a:t>t</a:t>
            </a:r>
            <a:r>
              <a:rPr lang="fr-FR" sz="2400" dirty="0"/>
              <a:t>…</a:t>
            </a:r>
          </a:p>
          <a:p>
            <a:pPr marL="0" indent="0">
              <a:buNone/>
            </a:pPr>
            <a:r>
              <a:rPr lang="fr-FR" sz="2400" dirty="0"/>
              <a:t>	Il s’ag</a:t>
            </a:r>
            <a:r>
              <a:rPr lang="fr-FR" sz="2400" dirty="0">
                <a:solidFill>
                  <a:srgbClr val="00B0F0"/>
                </a:solidFill>
              </a:rPr>
              <a:t>it</a:t>
            </a:r>
            <a:r>
              <a:rPr lang="fr-FR" sz="2400" dirty="0"/>
              <a:t> de…</a:t>
            </a:r>
          </a:p>
        </p:txBody>
      </p:sp>
    </p:spTree>
    <p:extLst>
      <p:ext uri="{BB962C8B-B14F-4D97-AF65-F5344CB8AC3E}">
        <p14:creationId xmlns:p14="http://schemas.microsoft.com/office/powerpoint/2010/main" val="2597775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B3EB03-231B-B20B-C5A8-C9F10CCDE12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4B53CEB-BB1A-D65F-9906-3A311B44CB4E}"/>
              </a:ext>
            </a:extLst>
          </p:cNvPr>
          <p:cNvSpPr>
            <a:spLocks noGrp="1"/>
          </p:cNvSpPr>
          <p:nvPr>
            <p:ph idx="1"/>
          </p:nvPr>
        </p:nvSpPr>
        <p:spPr/>
        <p:txBody>
          <a:bodyPr/>
          <a:lstStyle/>
          <a:p>
            <a:pPr marL="0" indent="0">
              <a:buNone/>
            </a:pPr>
            <a:endParaRPr lang="fr-FR" dirty="0"/>
          </a:p>
          <a:p>
            <a:pPr marL="0" indent="0">
              <a:buNone/>
            </a:pPr>
            <a:r>
              <a:rPr lang="fr-FR" dirty="0"/>
              <a:t>En toute fin de soirée mont… sur scène cette troupe de comédiens.</a:t>
            </a:r>
          </a:p>
        </p:txBody>
      </p:sp>
    </p:spTree>
    <p:extLst>
      <p:ext uri="{BB962C8B-B14F-4D97-AF65-F5344CB8AC3E}">
        <p14:creationId xmlns:p14="http://schemas.microsoft.com/office/powerpoint/2010/main" val="1719661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109A8-CAF8-7396-6F3A-4F6C457FFF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FB45B25-1BC3-760F-39EA-D9C77E412B6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FF854F2-BD96-FCB1-55B0-1FCD95BED510}"/>
              </a:ext>
            </a:extLst>
          </p:cNvPr>
          <p:cNvSpPr>
            <a:spLocks noGrp="1"/>
          </p:cNvSpPr>
          <p:nvPr>
            <p:ph idx="1"/>
          </p:nvPr>
        </p:nvSpPr>
        <p:spPr>
          <a:xfrm>
            <a:off x="838200" y="1825625"/>
            <a:ext cx="10668000" cy="4351338"/>
          </a:xfrm>
        </p:spPr>
        <p:txBody>
          <a:bodyPr/>
          <a:lstStyle/>
          <a:p>
            <a:pPr marL="0" indent="0">
              <a:buNone/>
            </a:pPr>
            <a:endParaRPr lang="fr-FR" dirty="0"/>
          </a:p>
          <a:p>
            <a:pPr marL="0" indent="0">
              <a:buNone/>
            </a:pPr>
            <a:r>
              <a:rPr lang="fr-FR" dirty="0">
                <a:solidFill>
                  <a:schemeClr val="accent2"/>
                </a:solidFill>
              </a:rPr>
              <a:t>En toute fin de soirée </a:t>
            </a:r>
            <a:r>
              <a:rPr lang="fr-FR" dirty="0"/>
              <a:t>// </a:t>
            </a:r>
            <a:r>
              <a:rPr lang="fr-FR" dirty="0">
                <a:solidFill>
                  <a:srgbClr val="FF0000"/>
                </a:solidFill>
              </a:rPr>
              <a:t>mont… sur scène </a:t>
            </a:r>
            <a:r>
              <a:rPr lang="fr-FR" dirty="0"/>
              <a:t>// </a:t>
            </a:r>
            <a:r>
              <a:rPr lang="fr-FR" dirty="0">
                <a:solidFill>
                  <a:srgbClr val="00B050"/>
                </a:solidFill>
              </a:rPr>
              <a:t>cette troupe de comédiens</a:t>
            </a:r>
            <a:r>
              <a:rPr lang="fr-FR" dirty="0"/>
              <a:t>.</a:t>
            </a:r>
          </a:p>
        </p:txBody>
      </p:sp>
    </p:spTree>
    <p:extLst>
      <p:ext uri="{BB962C8B-B14F-4D97-AF65-F5344CB8AC3E}">
        <p14:creationId xmlns:p14="http://schemas.microsoft.com/office/powerpoint/2010/main" val="3444818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AACF7-776D-D734-6BFD-7E252FE74D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CA4523-BE1F-E908-B0B7-88F7342BE83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D8518E6-7DA5-3264-B0F3-FC81B564008C}"/>
              </a:ext>
            </a:extLst>
          </p:cNvPr>
          <p:cNvSpPr>
            <a:spLocks noGrp="1"/>
          </p:cNvSpPr>
          <p:nvPr>
            <p:ph idx="1"/>
          </p:nvPr>
        </p:nvSpPr>
        <p:spPr>
          <a:xfrm>
            <a:off x="838200" y="1825625"/>
            <a:ext cx="10668000" cy="4351338"/>
          </a:xfrm>
        </p:spPr>
        <p:txBody>
          <a:bodyPr/>
          <a:lstStyle/>
          <a:p>
            <a:pPr marL="0" indent="0">
              <a:buNone/>
            </a:pPr>
            <a:endParaRPr lang="fr-FR" dirty="0"/>
          </a:p>
          <a:p>
            <a:pPr marL="0" indent="0">
              <a:buNone/>
            </a:pPr>
            <a:r>
              <a:rPr lang="fr-FR" dirty="0">
                <a:solidFill>
                  <a:schemeClr val="accent2"/>
                </a:solidFill>
              </a:rPr>
              <a:t>En toute fin de soirée </a:t>
            </a:r>
            <a:r>
              <a:rPr lang="fr-FR" dirty="0"/>
              <a:t>// </a:t>
            </a:r>
            <a:r>
              <a:rPr lang="fr-FR" dirty="0">
                <a:solidFill>
                  <a:srgbClr val="FF0000"/>
                </a:solidFill>
              </a:rPr>
              <a:t>mont</a:t>
            </a:r>
            <a:r>
              <a:rPr lang="fr-FR" dirty="0">
                <a:solidFill>
                  <a:srgbClr val="00B0F0"/>
                </a:solidFill>
              </a:rPr>
              <a:t>e</a:t>
            </a:r>
            <a:r>
              <a:rPr lang="fr-FR" dirty="0">
                <a:solidFill>
                  <a:srgbClr val="FF0000"/>
                </a:solidFill>
              </a:rPr>
              <a:t> sur scène </a:t>
            </a:r>
            <a:r>
              <a:rPr lang="fr-FR" dirty="0"/>
              <a:t>// </a:t>
            </a:r>
            <a:r>
              <a:rPr lang="fr-FR" dirty="0">
                <a:solidFill>
                  <a:srgbClr val="00B050"/>
                </a:solidFill>
              </a:rPr>
              <a:t>cette </a:t>
            </a:r>
            <a:r>
              <a:rPr lang="fr-FR" b="1" dirty="0">
                <a:solidFill>
                  <a:srgbClr val="00B050"/>
                </a:solidFill>
              </a:rPr>
              <a:t>troupe</a:t>
            </a:r>
            <a:r>
              <a:rPr lang="fr-FR" dirty="0">
                <a:solidFill>
                  <a:srgbClr val="00B050"/>
                </a:solidFill>
              </a:rPr>
              <a:t> </a:t>
            </a:r>
            <a:r>
              <a:rPr lang="fr-FR" strike="sngStrike" dirty="0">
                <a:solidFill>
                  <a:srgbClr val="00B050"/>
                </a:solidFill>
              </a:rPr>
              <a:t>de comédiens</a:t>
            </a:r>
            <a:r>
              <a:rPr lang="fr-FR" dirty="0"/>
              <a:t>.</a:t>
            </a:r>
          </a:p>
        </p:txBody>
      </p:sp>
    </p:spTree>
    <p:extLst>
      <p:ext uri="{BB962C8B-B14F-4D97-AF65-F5344CB8AC3E}">
        <p14:creationId xmlns:p14="http://schemas.microsoft.com/office/powerpoint/2010/main" val="1759867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366CE1-BF97-C50E-D85E-4F9DBE286814}"/>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02175" y="1623087"/>
            <a:ext cx="2787650" cy="3611825"/>
          </a:xfrm>
          <a:prstGeom prst="rect">
            <a:avLst/>
          </a:prstGeom>
        </p:spPr>
      </p:pic>
    </p:spTree>
    <p:extLst>
      <p:ext uri="{BB962C8B-B14F-4D97-AF65-F5344CB8AC3E}">
        <p14:creationId xmlns:p14="http://schemas.microsoft.com/office/powerpoint/2010/main" val="3319089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42DF5-1260-1EB7-BDC4-543657DDA5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810A241-45C0-C733-8198-729141605EF6}"/>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96821881-3CE5-FE58-792D-2423CCC2BF6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02175" y="1623087"/>
            <a:ext cx="2787650" cy="3611825"/>
          </a:xfrm>
          <a:prstGeom prst="rect">
            <a:avLst/>
          </a:prstGeom>
        </p:spPr>
      </p:pic>
    </p:spTree>
    <p:extLst>
      <p:ext uri="{BB962C8B-B14F-4D97-AF65-F5344CB8AC3E}">
        <p14:creationId xmlns:p14="http://schemas.microsoft.com/office/powerpoint/2010/main" val="2695900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AB33FF-869F-1597-26A7-8C07DFF791B0}"/>
              </a:ext>
            </a:extLst>
          </p:cNvPr>
          <p:cNvSpPr>
            <a:spLocks noGrp="1"/>
          </p:cNvSpPr>
          <p:nvPr>
            <p:ph type="title"/>
          </p:nvPr>
        </p:nvSpPr>
        <p:spPr/>
        <p:txBody>
          <a:bodyPr/>
          <a:lstStyle/>
          <a:p>
            <a:r>
              <a:rPr lang="fr-FR" dirty="0"/>
              <a:t> </a:t>
            </a:r>
          </a:p>
        </p:txBody>
      </p:sp>
      <p:pic>
        <p:nvPicPr>
          <p:cNvPr id="9" name="Espace réservé du contenu 8">
            <a:extLst>
              <a:ext uri="{FF2B5EF4-FFF2-40B4-BE49-F238E27FC236}">
                <a16:creationId xmlns:a16="http://schemas.microsoft.com/office/drawing/2014/main" id="{EAF0413C-7B80-B425-82F9-99B735C6B7F1}"/>
              </a:ext>
            </a:extLst>
          </p:cNvPr>
          <p:cNvPicPr>
            <a:picLocks noGrp="1" noChangeAspect="1"/>
          </p:cNvPicPr>
          <p:nvPr>
            <p:ph idx="1"/>
          </p:nvPr>
        </p:nvPicPr>
        <p:blipFill>
          <a:blip r:embed="rId3"/>
          <a:stretch>
            <a:fillRect/>
          </a:stretch>
        </p:blipFill>
        <p:spPr>
          <a:xfrm>
            <a:off x="1551087" y="642938"/>
            <a:ext cx="8815906" cy="5730875"/>
          </a:xfrm>
        </p:spPr>
      </p:pic>
    </p:spTree>
    <p:extLst>
      <p:ext uri="{BB962C8B-B14F-4D97-AF65-F5344CB8AC3E}">
        <p14:creationId xmlns:p14="http://schemas.microsoft.com/office/powerpoint/2010/main" val="417933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8AE150-688C-63CF-FAE9-785B2A15EA9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2323702-81C2-C8F4-D24B-B29F4036800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b="1" dirty="0">
                <a:solidFill>
                  <a:schemeClr val="accent2"/>
                </a:solidFill>
              </a:rPr>
              <a:t>As-tu bien compris ?</a:t>
            </a:r>
          </a:p>
        </p:txBody>
      </p:sp>
    </p:spTree>
    <p:extLst>
      <p:ext uri="{BB962C8B-B14F-4D97-AF65-F5344CB8AC3E}">
        <p14:creationId xmlns:p14="http://schemas.microsoft.com/office/powerpoint/2010/main" val="35469854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4B1521-6BB4-E793-7C49-6B3D1F8166B9}"/>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D1319DC0-009E-F29F-FCA8-B1B65387EAEF}"/>
              </a:ext>
            </a:extLst>
          </p:cNvPr>
          <p:cNvPicPr>
            <a:picLocks noGrp="1" noChangeAspect="1"/>
          </p:cNvPicPr>
          <p:nvPr>
            <p:ph idx="1"/>
          </p:nvPr>
        </p:nvPicPr>
        <p:blipFill>
          <a:blip r:embed="rId3"/>
          <a:stretch>
            <a:fillRect/>
          </a:stretch>
        </p:blipFill>
        <p:spPr>
          <a:xfrm>
            <a:off x="1249863" y="1185862"/>
            <a:ext cx="9692273" cy="4486275"/>
          </a:xfrm>
        </p:spPr>
      </p:pic>
    </p:spTree>
    <p:extLst>
      <p:ext uri="{BB962C8B-B14F-4D97-AF65-F5344CB8AC3E}">
        <p14:creationId xmlns:p14="http://schemas.microsoft.com/office/powerpoint/2010/main" val="31992083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C83B54-D4C0-9D97-AB97-2A26D9593794}"/>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91C28176-80D2-3A6E-1473-C17EE5C6BA03}"/>
              </a:ext>
            </a:extLst>
          </p:cNvPr>
          <p:cNvPicPr>
            <a:picLocks noGrp="1" noChangeAspect="1"/>
          </p:cNvPicPr>
          <p:nvPr>
            <p:ph idx="1"/>
          </p:nvPr>
        </p:nvPicPr>
        <p:blipFill>
          <a:blip r:embed="rId3"/>
          <a:stretch>
            <a:fillRect/>
          </a:stretch>
        </p:blipFill>
        <p:spPr>
          <a:xfrm>
            <a:off x="838200" y="1185862"/>
            <a:ext cx="10109399" cy="4486275"/>
          </a:xfrm>
        </p:spPr>
      </p:pic>
    </p:spTree>
    <p:extLst>
      <p:ext uri="{BB962C8B-B14F-4D97-AF65-F5344CB8AC3E}">
        <p14:creationId xmlns:p14="http://schemas.microsoft.com/office/powerpoint/2010/main" val="27820417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C8C0CD-FEEA-0340-A537-F64CF55E97D6}"/>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D8EFB914-F866-D6D9-B176-9CD04058E90A}"/>
              </a:ext>
            </a:extLst>
          </p:cNvPr>
          <p:cNvPicPr>
            <a:picLocks noGrp="1" noChangeAspect="1"/>
          </p:cNvPicPr>
          <p:nvPr>
            <p:ph idx="1"/>
          </p:nvPr>
        </p:nvPicPr>
        <p:blipFill>
          <a:blip r:embed="rId3"/>
          <a:stretch>
            <a:fillRect/>
          </a:stretch>
        </p:blipFill>
        <p:spPr>
          <a:xfrm>
            <a:off x="958850" y="1956594"/>
            <a:ext cx="10274300" cy="4089400"/>
          </a:xfrm>
        </p:spPr>
      </p:pic>
    </p:spTree>
    <p:extLst>
      <p:ext uri="{BB962C8B-B14F-4D97-AF65-F5344CB8AC3E}">
        <p14:creationId xmlns:p14="http://schemas.microsoft.com/office/powerpoint/2010/main" val="2954719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9E00E2-3603-1424-FEBF-4075F57DDE69}"/>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F290AEBF-EA02-4521-72C2-9BF57467BAA2}"/>
              </a:ext>
            </a:extLst>
          </p:cNvPr>
          <p:cNvPicPr>
            <a:picLocks noGrp="1" noChangeAspect="1"/>
          </p:cNvPicPr>
          <p:nvPr>
            <p:ph idx="1"/>
          </p:nvPr>
        </p:nvPicPr>
        <p:blipFill>
          <a:blip r:embed="rId3"/>
          <a:stretch>
            <a:fillRect/>
          </a:stretch>
        </p:blipFill>
        <p:spPr>
          <a:xfrm>
            <a:off x="850900" y="1690688"/>
            <a:ext cx="10502900" cy="3924300"/>
          </a:xfrm>
        </p:spPr>
      </p:pic>
    </p:spTree>
    <p:extLst>
      <p:ext uri="{BB962C8B-B14F-4D97-AF65-F5344CB8AC3E}">
        <p14:creationId xmlns:p14="http://schemas.microsoft.com/office/powerpoint/2010/main" val="2594282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C2EA5F-ED02-C693-A126-82208D8C00D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BC56C9F-F9D7-5137-23D3-80BA6604E5AA}"/>
              </a:ext>
            </a:extLst>
          </p:cNvPr>
          <p:cNvSpPr>
            <a:spLocks noGrp="1"/>
          </p:cNvSpPr>
          <p:nvPr>
            <p:ph idx="1"/>
          </p:nvPr>
        </p:nvSpPr>
        <p:spPr>
          <a:xfrm>
            <a:off x="838200" y="1253331"/>
            <a:ext cx="10515600" cy="4351338"/>
          </a:xfrm>
        </p:spPr>
        <p:txBody>
          <a:bodyPr/>
          <a:lstStyle/>
          <a:p>
            <a:pPr marL="0" indent="0">
              <a:buNone/>
            </a:pPr>
            <a:r>
              <a:rPr lang="fr-FR"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Souligne en vert la brique-sujet, en rouge la brique du verbe et en marron le complément circonstanciel. Puis entoure le sujet.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Au fond du jardin patientait le jeune chat.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Le dernier candidat, dans la plus grande inquiétude, attendait son tour.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L’enfant dont tu me parles se plaint de ses camarades.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Applaudir ton frère restera la meilleure chose à faire.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Au restaurant, souhaitez-vous une table bien placée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 Une grande partie des oiseaux de mon jardin s’est envolée après ce coup de fusil.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6414053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BC66E-1D0F-F242-0966-1FED6765269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9F6A3F-0F61-7E45-D316-AF5DA6BF69D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8CD79F4-DCF9-FE5B-36AB-5A08352EC6DA}"/>
              </a:ext>
            </a:extLst>
          </p:cNvPr>
          <p:cNvSpPr>
            <a:spLocks noGrp="1"/>
          </p:cNvSpPr>
          <p:nvPr>
            <p:ph idx="1"/>
          </p:nvPr>
        </p:nvSpPr>
        <p:spPr>
          <a:xfrm>
            <a:off x="838200" y="1253331"/>
            <a:ext cx="10515600" cy="4351338"/>
          </a:xfrm>
        </p:spPr>
        <p:txBody>
          <a:bodyPr/>
          <a:lstStyle/>
          <a:p>
            <a:pPr marL="0" indent="0">
              <a:buNone/>
            </a:pPr>
            <a:r>
              <a:rPr lang="fr-FR"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Souligne en vert la brique-sujet, en rouge la brique du verbe et en marron le complément circonstanciel. Puis entoure le sujet.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Au fond du jardin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patientait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jeune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chat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dernier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candidat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la plus grande inquiétude</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attendait son tour</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enfant</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dont tu me parles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 plaint de ses camarades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Applaudir</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ton frère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restera la meilleure chose à faire</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Au restaurant,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souhaitez-</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vous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une table bien placée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grande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partie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des oiseaux de mon jardin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s’est envolée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après ce coup de fusil.</a:t>
            </a:r>
            <a:endParaRPr lang="fr-FR" sz="20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0005326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F8FF7D-C7F8-E920-10B0-A496F17131A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B8AED12-2528-AA39-A990-4EA2D158ED98}"/>
              </a:ext>
            </a:extLst>
          </p:cNvPr>
          <p:cNvSpPr>
            <a:spLocks noGrp="1"/>
          </p:cNvSpPr>
          <p:nvPr>
            <p:ph idx="1"/>
          </p:nvPr>
        </p:nvSpPr>
        <p:spPr/>
        <p:txBody>
          <a:bodyPr>
            <a:normAutofit/>
          </a:bodyPr>
          <a:lstStyle/>
          <a:p>
            <a:pPr marL="0" indent="0">
              <a:buNone/>
            </a:pPr>
            <a:r>
              <a:rPr lang="fr-FR" sz="2000" dirty="0"/>
              <a:t>4. Dictée</a:t>
            </a:r>
          </a:p>
          <a:p>
            <a:pPr marL="0" indent="0">
              <a:buNone/>
            </a:pPr>
            <a:r>
              <a:rPr lang="fr-FR" sz="2000" dirty="0"/>
              <a:t>…………………………………………………………………………………………………………………………………………………………</a:t>
            </a:r>
          </a:p>
          <a:p>
            <a:pPr marL="0" indent="0">
              <a:buNone/>
            </a:pPr>
            <a:r>
              <a:rPr lang="fr-FR" sz="2000" dirty="0"/>
              <a:t>…………………………………………………………………………………………………………………………………………………………</a:t>
            </a:r>
          </a:p>
        </p:txBody>
      </p:sp>
    </p:spTree>
    <p:extLst>
      <p:ext uri="{BB962C8B-B14F-4D97-AF65-F5344CB8AC3E}">
        <p14:creationId xmlns:p14="http://schemas.microsoft.com/office/powerpoint/2010/main" val="34541256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DD933-17CC-A608-1E76-21A6038E10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F425DB-232C-45B1-A236-C498A6BA9D6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617646D-78B3-5967-688C-12EBECED7E14}"/>
              </a:ext>
            </a:extLst>
          </p:cNvPr>
          <p:cNvSpPr>
            <a:spLocks noGrp="1"/>
          </p:cNvSpPr>
          <p:nvPr>
            <p:ph idx="1"/>
          </p:nvPr>
        </p:nvSpPr>
        <p:spPr/>
        <p:txBody>
          <a:bodyPr>
            <a:normAutofit/>
          </a:bodyPr>
          <a:lstStyle/>
          <a:p>
            <a:pPr marL="0" indent="0">
              <a:buNone/>
            </a:pPr>
            <a:r>
              <a:rPr lang="fr-FR" sz="2000" dirty="0"/>
              <a:t>4. Dictée</a:t>
            </a:r>
          </a:p>
          <a:p>
            <a:pPr marL="0" indent="0">
              <a:buNone/>
            </a:pPr>
            <a:r>
              <a:rPr lang="fr-FR" sz="2000" dirty="0"/>
              <a: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 nouvelle alarme de mes voisins pénibles hurle depuis dix minutes. Nous lui lançons des pierres pour la faire taire. </a:t>
            </a:r>
            <a:r>
              <a:rPr lang="fr-FR" sz="2000" dirty="0"/>
              <a:t>………………………………………………………………………………………………………………………</a:t>
            </a:r>
          </a:p>
        </p:txBody>
      </p:sp>
    </p:spTree>
    <p:extLst>
      <p:ext uri="{BB962C8B-B14F-4D97-AF65-F5344CB8AC3E}">
        <p14:creationId xmlns:p14="http://schemas.microsoft.com/office/powerpoint/2010/main" val="285688387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TotalTime>
  <Words>5243</Words>
  <Application>Microsoft Macintosh PowerPoint</Application>
  <PresentationFormat>Grand écran</PresentationFormat>
  <Paragraphs>569</Paragraphs>
  <Slides>41</Slides>
  <Notes>41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41</vt:i4>
      </vt:variant>
    </vt:vector>
  </HeadingPairs>
  <TitlesOfParts>
    <vt:vector size="46" baseType="lpstr">
      <vt:lpstr>Arial</vt:lpstr>
      <vt:lpstr>Calibri</vt:lpstr>
      <vt:lpstr>Calibri Light</vt:lpstr>
      <vt:lpstr>Times New Roman</vt:lpstr>
      <vt:lpstr>Thème Office</vt:lpstr>
      <vt:lpstr>À quoi reconnaitre le sujet ?</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 </vt:lpstr>
      <vt:lpstr> </vt:lpstr>
      <vt:lpstr>Présentation PowerPoint</vt:lpstr>
      <vt:lpstr>Présentation PowerPoint</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15</cp:revision>
  <cp:lastPrinted>2026-02-12T09:15:00Z</cp:lastPrinted>
  <dcterms:created xsi:type="dcterms:W3CDTF">2026-02-11T17:35:47Z</dcterms:created>
  <dcterms:modified xsi:type="dcterms:W3CDTF">2026-02-12T09:15:11Z</dcterms:modified>
</cp:coreProperties>
</file>