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56" r:id="rId2"/>
    <p:sldId id="257" r:id="rId3"/>
    <p:sldId id="286" r:id="rId4"/>
    <p:sldId id="297" r:id="rId5"/>
    <p:sldId id="298" r:id="rId6"/>
    <p:sldId id="299" r:id="rId7"/>
    <p:sldId id="300" r:id="rId8"/>
    <p:sldId id="281" r:id="rId9"/>
    <p:sldId id="258" r:id="rId10"/>
    <p:sldId id="259" r:id="rId11"/>
    <p:sldId id="260" r:id="rId12"/>
    <p:sldId id="262" r:id="rId13"/>
    <p:sldId id="263" r:id="rId14"/>
    <p:sldId id="264" r:id="rId15"/>
    <p:sldId id="266" r:id="rId16"/>
    <p:sldId id="267" r:id="rId17"/>
    <p:sldId id="278" r:id="rId18"/>
    <p:sldId id="268" r:id="rId19"/>
    <p:sldId id="269" r:id="rId20"/>
    <p:sldId id="270" r:id="rId21"/>
    <p:sldId id="272" r:id="rId22"/>
    <p:sldId id="273" r:id="rId23"/>
    <p:sldId id="274" r:id="rId24"/>
    <p:sldId id="293" r:id="rId25"/>
    <p:sldId id="275" r:id="rId26"/>
    <p:sldId id="294" r:id="rId27"/>
    <p:sldId id="276" r:id="rId28"/>
    <p:sldId id="277" r:id="rId29"/>
    <p:sldId id="279" r:id="rId30"/>
    <p:sldId id="283" r:id="rId31"/>
    <p:sldId id="282" r:id="rId32"/>
    <p:sldId id="284" r:id="rId33"/>
    <p:sldId id="285" r:id="rId34"/>
    <p:sldId id="301" r:id="rId35"/>
    <p:sldId id="280" r:id="rId36"/>
    <p:sldId id="314" r:id="rId37"/>
    <p:sldId id="289" r:id="rId38"/>
    <p:sldId id="312" r:id="rId39"/>
    <p:sldId id="313" r:id="rId40"/>
    <p:sldId id="290" r:id="rId41"/>
    <p:sldId id="302" r:id="rId42"/>
    <p:sldId id="303" r:id="rId43"/>
    <p:sldId id="304" r:id="rId44"/>
    <p:sldId id="305" r:id="rId45"/>
    <p:sldId id="306" r:id="rId46"/>
    <p:sldId id="307" r:id="rId47"/>
    <p:sldId id="308" r:id="rId48"/>
    <p:sldId id="309" r:id="rId49"/>
    <p:sldId id="310" r:id="rId50"/>
    <p:sldId id="311" r:id="rId5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365"/>
    <p:restoredTop sz="69732"/>
  </p:normalViewPr>
  <p:slideViewPr>
    <p:cSldViewPr snapToGrid="0">
      <p:cViewPr varScale="1">
        <p:scale>
          <a:sx n="60" d="100"/>
          <a:sy n="60" d="100"/>
        </p:scale>
        <p:origin x="148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317038-2EC8-8940-A95A-FE433F308752}" type="datetimeFigureOut">
              <a:rPr lang="fr-FR" smtClean="0"/>
              <a:t>19/02/2026</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2B0956-818C-F949-BAAE-F25ECCE281C0}" type="slidenum">
              <a:rPr lang="fr-FR" smtClean="0"/>
              <a:t>‹N°›</a:t>
            </a:fld>
            <a:endParaRPr lang="fr-FR" dirty="0"/>
          </a:p>
        </p:txBody>
      </p:sp>
    </p:spTree>
    <p:extLst>
      <p:ext uri="{BB962C8B-B14F-4D97-AF65-F5344CB8AC3E}">
        <p14:creationId xmlns:p14="http://schemas.microsoft.com/office/powerpoint/2010/main" val="1958726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i="1" dirty="0">
                <a:latin typeface="+mn-lt"/>
              </a:rPr>
              <a:t>SEGMENTER</a:t>
            </a:r>
            <a:r>
              <a:rPr lang="fr-FR" sz="1200" i="1" dirty="0">
                <a:latin typeface="+mn-lt"/>
              </a:rPr>
              <a:t> – Reprendre l’information</a:t>
            </a:r>
          </a:p>
          <a:p>
            <a:r>
              <a:rPr lang="fr-FR" sz="1200" i="0" dirty="0">
                <a:latin typeface="+mn-lt"/>
              </a:rPr>
              <a:t>CM1 – </a:t>
            </a:r>
            <a:r>
              <a:rPr lang="fr-FR" sz="1200" i="1" dirty="0">
                <a:latin typeface="+mn-lt"/>
              </a:rPr>
              <a:t>Comment aider le lecteur à ne pas se perdre dans le texte ?</a:t>
            </a:r>
          </a:p>
          <a:p>
            <a:endParaRPr lang="fr-FR" sz="1200" i="1"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dirty="0">
                <a:solidFill>
                  <a:srgbClr val="000000"/>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en deux parties lorsque le propos est long. Cela vous permettra de poursuivre vos explications de manière plus fluide. </a:t>
            </a:r>
            <a:endParaRPr lang="fr-FR" sz="1200" dirty="0">
              <a:effectLst/>
              <a:latin typeface="+mn-lt"/>
              <a:ea typeface="Calibri" panose="020F0502020204030204" pitchFamily="34" charset="0"/>
              <a:cs typeface="Times New Roman" panose="02020603050405020304" pitchFamily="18" charset="0"/>
            </a:endParaRPr>
          </a:p>
          <a:p>
            <a:endParaRPr lang="fr-FR" i="0"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1</a:t>
            </a:fld>
            <a:endParaRPr lang="fr-FR" dirty="0"/>
          </a:p>
        </p:txBody>
      </p:sp>
    </p:spTree>
    <p:extLst>
      <p:ext uri="{BB962C8B-B14F-4D97-AF65-F5344CB8AC3E}">
        <p14:creationId xmlns:p14="http://schemas.microsoft.com/office/powerpoint/2010/main" val="1368427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PHASE 1 - Enrôlement</a:t>
            </a:r>
          </a:p>
          <a:p>
            <a:endParaRPr lang="fr-FR" dirty="0">
              <a:solidFill>
                <a:schemeClr val="tx1"/>
              </a:solidFill>
            </a:endParaRPr>
          </a:p>
          <a:p>
            <a:r>
              <a:rPr lang="fr-FR" dirty="0">
                <a:solidFill>
                  <a:schemeClr val="tx1"/>
                </a:solidFill>
              </a:rPr>
              <a:t>Annoncer : « Parfois, le lecteur peut être un peu perdu dans tout ce qu’on lui raconte. Aujourd’hui, on va voir qu’on peut l’aider un peu.</a:t>
            </a:r>
          </a:p>
          <a:p>
            <a:r>
              <a:rPr lang="fr-FR" dirty="0">
                <a:solidFill>
                  <a:schemeClr val="tx1"/>
                </a:solidFill>
              </a:rPr>
              <a:t>Je vais vous montrer un texte un peu bizarre, et qui n’est pas facile à comprendre. Vous allez me dire pourquoi. »</a:t>
            </a:r>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2</a:t>
            </a:fld>
            <a:endParaRPr lang="fr-FR" dirty="0"/>
          </a:p>
        </p:txBody>
      </p:sp>
    </p:spTree>
    <p:extLst>
      <p:ext uri="{BB962C8B-B14F-4D97-AF65-F5344CB8AC3E}">
        <p14:creationId xmlns:p14="http://schemas.microsoft.com/office/powerpoint/2010/main" val="704708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Pour faire le texte que je vais vous montrer, j’ai pris le début de cet album. Il n’est pas facile à comprendre »</a:t>
            </a:r>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3</a:t>
            </a:fld>
            <a:endParaRPr lang="fr-FR" dirty="0"/>
          </a:p>
        </p:txBody>
      </p:sp>
    </p:spTree>
    <p:extLst>
      <p:ext uri="{BB962C8B-B14F-4D97-AF65-F5344CB8AC3E}">
        <p14:creationId xmlns:p14="http://schemas.microsoft.com/office/powerpoint/2010/main" val="1475193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lgn="just">
              <a:buNone/>
            </a:pPr>
            <a:r>
              <a:rPr lang="fr-FR" b="1" dirty="0"/>
              <a:t>Lire</a:t>
            </a:r>
            <a:r>
              <a:rPr lang="fr-FR" dirty="0"/>
              <a:t> sans montrer le texte : « </a:t>
            </a:r>
            <a:r>
              <a:rPr lang="fr-FR"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 soleil se levait.</a:t>
            </a:r>
            <a:r>
              <a:rPr lang="fr-FR"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Dans le trou des Ratinos, au pied de la colline, les Ratinos terminaient leur nuit. »</a:t>
            </a:r>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4</a:t>
            </a:fld>
            <a:endParaRPr lang="fr-FR" dirty="0"/>
          </a:p>
        </p:txBody>
      </p:sp>
    </p:spTree>
    <p:extLst>
      <p:ext uri="{BB962C8B-B14F-4D97-AF65-F5344CB8AC3E}">
        <p14:creationId xmlns:p14="http://schemas.microsoft.com/office/powerpoint/2010/main" val="987958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lgn="just">
              <a:buNone/>
            </a:pPr>
            <a:r>
              <a:rPr lang="fr-FR" sz="1200" b="1" dirty="0">
                <a:solidFill>
                  <a:schemeClr val="tx1"/>
                </a:solidFill>
                <a:latin typeface="+mn-lt"/>
                <a:ea typeface="Calibri" panose="020F0502020204030204" pitchFamily="34" charset="0"/>
                <a:cs typeface="Times New Roman" panose="02020603050405020304" pitchFamily="18" charset="0"/>
              </a:rPr>
              <a:t>Lire</a:t>
            </a:r>
            <a:r>
              <a:rPr lang="fr-FR" sz="1200" dirty="0">
                <a:solidFill>
                  <a:schemeClr val="tx1"/>
                </a:solidFill>
                <a:latin typeface="+mn-lt"/>
                <a:ea typeface="Calibri" panose="020F0502020204030204" pitchFamily="34" charset="0"/>
                <a:cs typeface="Times New Roman" panose="02020603050405020304" pitchFamily="18" charset="0"/>
              </a:rPr>
              <a:t> : «  </a:t>
            </a:r>
            <a:r>
              <a:rPr lang="fr-FR" sz="1200" dirty="0">
                <a:solidFill>
                  <a:schemeClr val="tx1"/>
                </a:solidFill>
                <a:effectLst/>
                <a:latin typeface="+mn-lt"/>
                <a:ea typeface="Calibri" panose="020F0502020204030204" pitchFamily="34" charset="0"/>
                <a:cs typeface="Times New Roman" panose="02020603050405020304" pitchFamily="18" charset="0"/>
              </a:rPr>
              <a:t>tout à coup un tremblement de terre secoua les Ratinos comme feuilles au vent et réveilla les Ratinos en sursaut. »</a:t>
            </a:r>
            <a:endParaRPr lang="fr-FR"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5</a:t>
            </a:fld>
            <a:endParaRPr lang="fr-FR" dirty="0"/>
          </a:p>
        </p:txBody>
      </p:sp>
    </p:spTree>
    <p:extLst>
      <p:ext uri="{BB962C8B-B14F-4D97-AF65-F5344CB8AC3E}">
        <p14:creationId xmlns:p14="http://schemas.microsoft.com/office/powerpoint/2010/main" val="3498618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lgn="just">
              <a:buNone/>
            </a:pPr>
            <a:r>
              <a:rPr lang="fr-FR" b="1" dirty="0">
                <a:solidFill>
                  <a:schemeClr val="tx1"/>
                </a:solidFill>
                <a:latin typeface="+mn-lt"/>
              </a:rPr>
              <a:t>Lire</a:t>
            </a:r>
            <a:r>
              <a:rPr lang="fr-FR" dirty="0">
                <a:solidFill>
                  <a:schemeClr val="tx1"/>
                </a:solidFill>
                <a:latin typeface="+mn-lt"/>
              </a:rPr>
              <a:t> : « </a:t>
            </a:r>
            <a:r>
              <a:rPr lang="fr-FR" sz="1200" dirty="0">
                <a:solidFill>
                  <a:schemeClr val="tx1"/>
                </a:solidFill>
                <a:effectLst/>
                <a:latin typeface="+mn-lt"/>
                <a:cs typeface="Times New Roman" panose="02020603050405020304" pitchFamily="18" charset="0"/>
              </a:rPr>
              <a:t>U</a:t>
            </a:r>
            <a:r>
              <a:rPr lang="fr-FR" sz="1200" dirty="0">
                <a:solidFill>
                  <a:schemeClr val="tx1"/>
                </a:solidFill>
                <a:effectLst/>
                <a:latin typeface="+mn-lt"/>
                <a:ea typeface="Calibri" panose="020F0502020204030204" pitchFamily="34" charset="0"/>
                <a:cs typeface="Times New Roman" panose="02020603050405020304" pitchFamily="18" charset="0"/>
              </a:rPr>
              <a:t>n Ratinos alla jusqu'à l'entrée pour voir d'où venait cette secousse.</a:t>
            </a:r>
            <a:r>
              <a:rPr lang="fr-FR" sz="1200" dirty="0">
                <a:solidFill>
                  <a:schemeClr val="tx1"/>
                </a:solidFill>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‘’Coucou’’, lui fit un éléphant. L’éléphant regardait le Ratinos</a:t>
            </a:r>
          </a:p>
          <a:p>
            <a:pPr marL="0" indent="0" algn="just">
              <a:buNone/>
            </a:pPr>
            <a:r>
              <a:rPr lang="fr-FR" sz="1200" dirty="0">
                <a:solidFill>
                  <a:schemeClr val="tx1"/>
                </a:solidFill>
                <a:effectLst/>
                <a:latin typeface="+mn-lt"/>
                <a:ea typeface="Calibri" panose="020F0502020204030204" pitchFamily="34" charset="0"/>
                <a:cs typeface="Times New Roman" panose="02020603050405020304" pitchFamily="18" charset="0"/>
              </a:rPr>
              <a:t>gentiment. »</a:t>
            </a:r>
            <a:endParaRPr lang="fr-FR"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6</a:t>
            </a:fld>
            <a:endParaRPr lang="fr-FR" dirty="0"/>
          </a:p>
        </p:txBody>
      </p:sp>
    </p:spTree>
    <p:extLst>
      <p:ext uri="{BB962C8B-B14F-4D97-AF65-F5344CB8AC3E}">
        <p14:creationId xmlns:p14="http://schemas.microsoft.com/office/powerpoint/2010/main" val="3463278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lgn="just">
              <a:buNone/>
            </a:pPr>
            <a:r>
              <a:rPr lang="fr-FR" b="1" dirty="0">
                <a:solidFill>
                  <a:schemeClr val="tx1"/>
                </a:solidFill>
                <a:latin typeface="+mn-lt"/>
              </a:rPr>
              <a:t>Lire</a:t>
            </a:r>
            <a:r>
              <a:rPr lang="fr-FR" dirty="0">
                <a:solidFill>
                  <a:schemeClr val="tx1"/>
                </a:solidFill>
                <a:latin typeface="+mn-lt"/>
              </a:rPr>
              <a:t> : « </a:t>
            </a:r>
            <a:r>
              <a:rPr lang="fr-FR" sz="1200" dirty="0">
                <a:solidFill>
                  <a:schemeClr val="tx1"/>
                </a:solidFill>
                <a:effectLst/>
                <a:latin typeface="+mn-lt"/>
                <a:ea typeface="Calibri" panose="020F0502020204030204" pitchFamily="34" charset="0"/>
                <a:cs typeface="Times New Roman" panose="02020603050405020304" pitchFamily="18" charset="0"/>
              </a:rPr>
              <a:t>les Ratinos sortirent pour examiner cet éléphant qui avait ébranlé la demeure des Ratinos.</a:t>
            </a:r>
            <a:r>
              <a:rPr lang="fr-FR" sz="1200" dirty="0">
                <a:solidFill>
                  <a:schemeClr val="tx1"/>
                </a:solidFill>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‘’Toi, tu n'es pas d'ici, dirent les Ratinos à l’éléphant, tu nous</a:t>
            </a:r>
          </a:p>
          <a:p>
            <a:pPr marL="0" indent="0" algn="just">
              <a:buNone/>
            </a:pPr>
            <a:r>
              <a:rPr lang="fr-FR" sz="1200" dirty="0">
                <a:solidFill>
                  <a:schemeClr val="tx1"/>
                </a:solidFill>
                <a:effectLst/>
                <a:latin typeface="+mn-lt"/>
                <a:ea typeface="Calibri" panose="020F0502020204030204" pitchFamily="34" charset="0"/>
                <a:cs typeface="Times New Roman" panose="02020603050405020304" pitchFamily="18" charset="0"/>
              </a:rPr>
              <a:t>déranges. Tu ferais mieux de rentrer chez toi !’’ L'éléphant fit la sourde oreille. »</a:t>
            </a:r>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7</a:t>
            </a:fld>
            <a:endParaRPr lang="fr-FR" dirty="0"/>
          </a:p>
        </p:txBody>
      </p:sp>
    </p:spTree>
    <p:extLst>
      <p:ext uri="{BB962C8B-B14F-4D97-AF65-F5344CB8AC3E}">
        <p14:creationId xmlns:p14="http://schemas.microsoft.com/office/powerpoint/2010/main" val="683610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Demander </a:t>
            </a:r>
            <a:r>
              <a:rPr lang="fr-FR" b="0" dirty="0">
                <a:solidFill>
                  <a:schemeClr val="tx1"/>
                </a:solidFill>
              </a:rPr>
              <a:t>: « Relisez le texte dans votre tête. »</a:t>
            </a:r>
          </a:p>
          <a:p>
            <a:endParaRPr lang="fr-FR" b="0" dirty="0">
              <a:solidFill>
                <a:schemeClr val="tx1"/>
              </a:solidFill>
            </a:endParaRPr>
          </a:p>
          <a:p>
            <a:r>
              <a:rPr lang="fr-FR" b="0" dirty="0">
                <a:solidFill>
                  <a:schemeClr val="tx1"/>
                </a:solidFill>
              </a:rPr>
              <a:t>« Pourquoi je vous ai dit que le texte n’était pas facile à comprendre ? Quel est le problème ? »</a:t>
            </a:r>
          </a:p>
          <a:p>
            <a:r>
              <a:rPr lang="fr-FR" b="0" u="sng" dirty="0">
                <a:solidFill>
                  <a:schemeClr val="tx1"/>
                </a:solidFill>
              </a:rPr>
              <a:t>Réponse attendue </a:t>
            </a:r>
            <a:r>
              <a:rPr lang="fr-FR" b="0" dirty="0">
                <a:solidFill>
                  <a:schemeClr val="tx1"/>
                </a:solidFill>
              </a:rPr>
              <a:t>: </a:t>
            </a:r>
          </a:p>
          <a:p>
            <a:r>
              <a:rPr lang="fr-FR" b="0" dirty="0">
                <a:solidFill>
                  <a:schemeClr val="tx1"/>
                </a:solidFill>
              </a:rPr>
              <a:t>- il manque les points et les majuscules</a:t>
            </a:r>
          </a:p>
          <a:p>
            <a:r>
              <a:rPr lang="fr-FR" b="0" dirty="0">
                <a:solidFill>
                  <a:schemeClr val="tx1"/>
                </a:solidFill>
              </a:rPr>
              <a:t>- il y a beaucoup de répétitions</a:t>
            </a:r>
          </a:p>
          <a:p>
            <a:endParaRPr lang="fr-FR" b="0" dirty="0">
              <a:solidFill>
                <a:schemeClr val="tx1"/>
              </a:solidFill>
            </a:endParaRPr>
          </a:p>
          <a:p>
            <a:r>
              <a:rPr lang="fr-FR" b="1" dirty="0">
                <a:solidFill>
                  <a:schemeClr val="tx1"/>
                </a:solidFill>
              </a:rPr>
              <a:t>Annoncer</a:t>
            </a:r>
            <a:r>
              <a:rPr lang="fr-FR" b="0" dirty="0">
                <a:solidFill>
                  <a:schemeClr val="tx1"/>
                </a:solidFill>
              </a:rPr>
              <a:t> : « On va le réécrire, pour qu’il soit plus facile à comprendre. »</a:t>
            </a:r>
          </a:p>
          <a:p>
            <a:endParaRPr lang="fr-FR" b="1" dirty="0"/>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8</a:t>
            </a:fld>
            <a:endParaRPr lang="fr-FR" dirty="0"/>
          </a:p>
        </p:txBody>
      </p:sp>
    </p:spTree>
    <p:extLst>
      <p:ext uri="{BB962C8B-B14F-4D97-AF65-F5344CB8AC3E}">
        <p14:creationId xmlns:p14="http://schemas.microsoft.com/office/powerpoint/2010/main" val="1440952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PHASE 2 – Observation – Restaurer la segmentation en phrase</a:t>
            </a:r>
          </a:p>
          <a:p>
            <a:endParaRPr lang="fr-FR" dirty="0">
              <a:solidFill>
                <a:schemeClr val="tx1"/>
              </a:solidFill>
            </a:endParaRPr>
          </a:p>
          <a:p>
            <a:r>
              <a:rPr lang="fr-FR" b="1" dirty="0">
                <a:solidFill>
                  <a:schemeClr val="tx1"/>
                </a:solidFill>
              </a:rPr>
              <a:t>Distribuer</a:t>
            </a:r>
            <a:r>
              <a:rPr lang="fr-FR" dirty="0">
                <a:solidFill>
                  <a:schemeClr val="tx1"/>
                </a:solidFill>
              </a:rPr>
              <a:t> le texte (cf. </a:t>
            </a:r>
            <a:r>
              <a:rPr lang="fr-FR" i="1" dirty="0">
                <a:solidFill>
                  <a:schemeClr val="tx1"/>
                </a:solidFill>
              </a:rPr>
              <a:t>Fiche photocopiable</a:t>
            </a:r>
            <a:r>
              <a:rPr lang="fr-FR" dirty="0">
                <a:solidFill>
                  <a:schemeClr val="tx1"/>
                </a:solidFill>
              </a:rPr>
              <a:t>)</a:t>
            </a:r>
          </a:p>
          <a:p>
            <a:r>
              <a:rPr lang="fr-FR" b="1" dirty="0">
                <a:solidFill>
                  <a:schemeClr val="tx1"/>
                </a:solidFill>
              </a:rPr>
              <a:t>Donner la consigne </a:t>
            </a:r>
            <a:r>
              <a:rPr lang="fr-FR" dirty="0">
                <a:solidFill>
                  <a:schemeClr val="tx1"/>
                </a:solidFill>
              </a:rPr>
              <a:t>: « Mettez les points et les majuscules qui manquent. »</a:t>
            </a:r>
          </a:p>
          <a:p>
            <a:endParaRPr lang="fr-FR" dirty="0">
              <a:solidFill>
                <a:schemeClr val="tx1"/>
              </a:solidFill>
            </a:endParaRPr>
          </a:p>
          <a:p>
            <a:r>
              <a:rPr lang="fr-FR" b="1" dirty="0">
                <a:solidFill>
                  <a:schemeClr val="tx1"/>
                </a:solidFill>
              </a:rPr>
              <a:t>Laisser quelques minutes </a:t>
            </a:r>
            <a:r>
              <a:rPr lang="fr-FR" dirty="0">
                <a:solidFill>
                  <a:schemeClr val="tx1"/>
                </a:solidFill>
              </a:rPr>
              <a:t>à la réflexion à 2, puis procéder à une mise en commun phrase après phrase.</a:t>
            </a:r>
          </a:p>
          <a:p>
            <a:endParaRPr lang="fr-FR" dirty="0"/>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9</a:t>
            </a:fld>
            <a:endParaRPr lang="fr-FR" dirty="0"/>
          </a:p>
        </p:txBody>
      </p:sp>
    </p:spTree>
    <p:extLst>
      <p:ext uri="{BB962C8B-B14F-4D97-AF65-F5344CB8AC3E}">
        <p14:creationId xmlns:p14="http://schemas.microsoft.com/office/powerpoint/2010/main" val="3757156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Pourquoi mettre un point après ‘leur nuit’ (l. 1 / 2) ? »</a:t>
            </a:r>
          </a:p>
          <a:p>
            <a:r>
              <a:rPr lang="fr-FR" u="sng" dirty="0">
                <a:solidFill>
                  <a:schemeClr val="tx1"/>
                </a:solidFill>
              </a:rPr>
              <a:t>Réponse attendue </a:t>
            </a:r>
            <a:r>
              <a:rPr lang="fr-FR" dirty="0">
                <a:solidFill>
                  <a:schemeClr val="tx1"/>
                </a:solidFill>
              </a:rPr>
              <a:t>:</a:t>
            </a:r>
          </a:p>
          <a:p>
            <a:r>
              <a:rPr lang="fr-FR" dirty="0">
                <a:solidFill>
                  <a:schemeClr val="tx1"/>
                </a:solidFill>
              </a:rPr>
              <a:t>Ce serait bizarre de dire qu’on termine sa nuit « tout à coup ». « Tout à coup », ça va mieux avec un tremblement de terre.</a:t>
            </a:r>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10</a:t>
            </a:fld>
            <a:endParaRPr lang="fr-FR" dirty="0"/>
          </a:p>
        </p:txBody>
      </p:sp>
    </p:spTree>
    <p:extLst>
      <p:ext uri="{BB962C8B-B14F-4D97-AF65-F5344CB8AC3E}">
        <p14:creationId xmlns:p14="http://schemas.microsoft.com/office/powerpoint/2010/main" val="550165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Pourquoi mettre un point après ‘en sursaut’ (l. 4) ? »</a:t>
            </a:r>
          </a:p>
          <a:p>
            <a:r>
              <a:rPr lang="fr-FR" u="sng" dirty="0">
                <a:solidFill>
                  <a:schemeClr val="tx1"/>
                </a:solidFill>
              </a:rPr>
              <a:t>Réponse attendue </a:t>
            </a:r>
            <a:r>
              <a:rPr lang="fr-FR" dirty="0">
                <a:solidFill>
                  <a:schemeClr val="tx1"/>
                </a:solidFill>
              </a:rPr>
              <a:t>:</a:t>
            </a:r>
          </a:p>
          <a:p>
            <a:r>
              <a:rPr lang="fr-FR" dirty="0">
                <a:solidFill>
                  <a:schemeClr val="tx1"/>
                </a:solidFill>
              </a:rPr>
              <a:t>Ce serait bizarre de dire qu’on va quelque part « en sursaut». « en sursaut », ça va mieux avec le fait de se réveiller.</a:t>
            </a:r>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11</a:t>
            </a:fld>
            <a:endParaRPr lang="fr-FR" dirty="0"/>
          </a:p>
        </p:txBody>
      </p:sp>
    </p:spTree>
    <p:extLst>
      <p:ext uri="{BB962C8B-B14F-4D97-AF65-F5344CB8AC3E}">
        <p14:creationId xmlns:p14="http://schemas.microsoft.com/office/powerpoint/2010/main" val="3443326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Pourquoi mettre un point après ‘cette secousse’ (l. 5) ? »</a:t>
            </a:r>
          </a:p>
          <a:p>
            <a:r>
              <a:rPr lang="fr-FR" u="sng" dirty="0"/>
              <a:t>Réponse attendue </a:t>
            </a:r>
            <a:r>
              <a:rPr lang="fr-FR" dirty="0"/>
              <a:t>:</a:t>
            </a:r>
          </a:p>
          <a:p>
            <a:r>
              <a:rPr lang="fr-FR" dirty="0"/>
              <a:t>Après, il y a l’éléphant qui parle. C’est forcément une autre phrase quand il parle.</a:t>
            </a:r>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12</a:t>
            </a:fld>
            <a:endParaRPr lang="fr-FR" dirty="0"/>
          </a:p>
        </p:txBody>
      </p:sp>
    </p:spTree>
    <p:extLst>
      <p:ext uri="{BB962C8B-B14F-4D97-AF65-F5344CB8AC3E}">
        <p14:creationId xmlns:p14="http://schemas.microsoft.com/office/powerpoint/2010/main" val="3397779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Pourquoi mettre un point après ‘fit un éléphant’ (l. 5) ? »</a:t>
            </a:r>
          </a:p>
          <a:p>
            <a:r>
              <a:rPr lang="fr-FR" u="sng" dirty="0"/>
              <a:t>Réponse attendue </a:t>
            </a:r>
            <a:r>
              <a:rPr lang="fr-FR" dirty="0"/>
              <a:t>:</a:t>
            </a:r>
          </a:p>
          <a:p>
            <a:r>
              <a:rPr lang="fr-FR" dirty="0"/>
              <a:t>Il y a deux fois ‘l’éléphant’. Il n’est pas possible de mettre deux fois ‘l’éléphant’ sans mettre de ‘et’ ou sans commencer une nouvelle phrase.</a:t>
            </a:r>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13</a:t>
            </a:fld>
            <a:endParaRPr lang="fr-FR" dirty="0"/>
          </a:p>
        </p:txBody>
      </p:sp>
    </p:spTree>
    <p:extLst>
      <p:ext uri="{BB962C8B-B14F-4D97-AF65-F5344CB8AC3E}">
        <p14:creationId xmlns:p14="http://schemas.microsoft.com/office/powerpoint/2010/main" val="1480102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Pourquoi mettre un point après ‘gentiment’ (l. 6) ? »</a:t>
            </a:r>
          </a:p>
          <a:p>
            <a:r>
              <a:rPr lang="fr-FR" u="sng" dirty="0"/>
              <a:t>Réponses attendues </a:t>
            </a:r>
            <a:r>
              <a:rPr lang="fr-FR" dirty="0"/>
              <a:t>:</a:t>
            </a:r>
          </a:p>
          <a:p>
            <a:r>
              <a:rPr lang="fr-FR" dirty="0"/>
              <a:t>Les Ratinos sont plutôt fâchés, c’est plutôt l’éléphant qui est gentil.</a:t>
            </a:r>
          </a:p>
          <a:p>
            <a:r>
              <a:rPr lang="fr-FR" dirty="0"/>
              <a:t>Ce serait bizarre de dire « sortirent gentiment ». C’est plus normal de dire « regarder gentiment ».</a:t>
            </a:r>
          </a:p>
          <a:p>
            <a:r>
              <a:rPr lang="fr-FR" dirty="0"/>
              <a:t>Il y a forcément un point avant « Les Ratinos sortirent » parce qu’on change de sujet, c’est une nouvelle phrase.</a:t>
            </a:r>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14</a:t>
            </a:fld>
            <a:endParaRPr lang="fr-FR" dirty="0"/>
          </a:p>
        </p:txBody>
      </p:sp>
    </p:spTree>
    <p:extLst>
      <p:ext uri="{BB962C8B-B14F-4D97-AF65-F5344CB8AC3E}">
        <p14:creationId xmlns:p14="http://schemas.microsoft.com/office/powerpoint/2010/main" val="1535299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Pourquoi mettre un point après ‘la demeure des Ratinos’ (l. 7) ? »</a:t>
            </a:r>
          </a:p>
          <a:p>
            <a:r>
              <a:rPr lang="fr-FR" u="sng" dirty="0"/>
              <a:t>Réponse attendue </a:t>
            </a:r>
            <a:r>
              <a:rPr lang="fr-FR" dirty="0"/>
              <a:t>:</a:t>
            </a:r>
          </a:p>
          <a:p>
            <a:r>
              <a:rPr lang="fr-FR" dirty="0"/>
              <a:t>C’est comme tout à l’heure : après, il y a les Ratinos qui parlent. C’est une autre phrase.</a:t>
            </a:r>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15</a:t>
            </a:fld>
            <a:endParaRPr lang="fr-FR" dirty="0"/>
          </a:p>
        </p:txBody>
      </p:sp>
    </p:spTree>
    <p:extLst>
      <p:ext uri="{BB962C8B-B14F-4D97-AF65-F5344CB8AC3E}">
        <p14:creationId xmlns:p14="http://schemas.microsoft.com/office/powerpoint/2010/main" val="2391292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Pourquoi mettre un point après ‘chez toi’ (l. 8) ? »</a:t>
            </a:r>
          </a:p>
          <a:p>
            <a:r>
              <a:rPr lang="fr-FR" u="sng" dirty="0"/>
              <a:t>Réponse attendue </a:t>
            </a:r>
            <a:r>
              <a:rPr lang="fr-FR" dirty="0"/>
              <a:t>:</a:t>
            </a:r>
          </a:p>
          <a:p>
            <a:r>
              <a:rPr lang="fr-FR" dirty="0"/>
              <a:t>Les Ratinos ont fini de parler. Après, c’est une autre phrase.</a:t>
            </a:r>
          </a:p>
          <a:p>
            <a:endParaRPr lang="fr-FR" dirty="0"/>
          </a:p>
          <a:p>
            <a:r>
              <a:rPr lang="fr-FR" b="1" dirty="0"/>
              <a:t>Rappeler</a:t>
            </a:r>
            <a:r>
              <a:rPr lang="fr-FR" dirty="0"/>
              <a:t> qu’il faut aussi un point à la fin du texte.</a:t>
            </a:r>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16</a:t>
            </a:fld>
            <a:endParaRPr lang="fr-FR" dirty="0"/>
          </a:p>
        </p:txBody>
      </p:sp>
    </p:spTree>
    <p:extLst>
      <p:ext uri="{BB962C8B-B14F-4D97-AF65-F5344CB8AC3E}">
        <p14:creationId xmlns:p14="http://schemas.microsoft.com/office/powerpoint/2010/main" val="3275440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Moment de synthèse</a:t>
            </a:r>
          </a:p>
          <a:p>
            <a:endParaRPr lang="fr-FR" sz="1200" b="1" dirty="0">
              <a:solidFill>
                <a:schemeClr val="tx1"/>
              </a:solidFill>
              <a:latin typeface="+mn-lt"/>
            </a:endParaRPr>
          </a:p>
          <a:p>
            <a:r>
              <a:rPr lang="fr-FR" sz="1200" b="0" dirty="0">
                <a:solidFill>
                  <a:schemeClr val="tx1"/>
                </a:solidFill>
                <a:latin typeface="+mn-lt"/>
              </a:rPr>
              <a:t>- On change de phrase quand on change de sujets et qu’il n’y a pas de « et » entre les deux morceaux.</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 sens aide souvent pour savoir comment faire avec les compléments circonstanciels de phrase.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refuse « terminaient leur nuit tout à coup », « en sursaut un Ratinos alla jusqu’à l’entrée » ou « gentiment les Ratinos sortirent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Les guillemets indiquent des changements de ceux qui parlent, et donc des changements de phrases.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L’absence de </a:t>
            </a:r>
            <a:r>
              <a:rPr lang="fr-FR" sz="1200" i="0" dirty="0">
                <a:solidFill>
                  <a:schemeClr val="tx1"/>
                </a:solidFill>
                <a:effectLst/>
                <a:latin typeface="+mn-lt"/>
                <a:ea typeface="Calibri" panose="020F0502020204030204" pitchFamily="34" charset="0"/>
                <a:cs typeface="Times New Roman" panose="02020603050405020304" pitchFamily="18" charset="0"/>
              </a:rPr>
              <a:t>« et » </a:t>
            </a:r>
            <a:r>
              <a:rPr lang="fr-FR" sz="1200" dirty="0">
                <a:solidFill>
                  <a:schemeClr val="tx1"/>
                </a:solidFill>
                <a:effectLst/>
                <a:latin typeface="+mn-lt"/>
                <a:ea typeface="Calibri" panose="020F0502020204030204" pitchFamily="34" charset="0"/>
                <a:cs typeface="Times New Roman" panose="02020603050405020304" pitchFamily="18" charset="0"/>
              </a:rPr>
              <a:t>(l. 5) oblige à mettre un point entre les deux mentions de « l’éléphant »</a:t>
            </a:r>
          </a:p>
          <a:p>
            <a:endParaRPr lang="fr-FR" b="1"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17</a:t>
            </a:fld>
            <a:endParaRPr lang="fr-FR" dirty="0"/>
          </a:p>
        </p:txBody>
      </p:sp>
    </p:spTree>
    <p:extLst>
      <p:ext uri="{BB962C8B-B14F-4D97-AF65-F5344CB8AC3E}">
        <p14:creationId xmlns:p14="http://schemas.microsoft.com/office/powerpoint/2010/main" val="2174257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3 – </a:t>
            </a:r>
            <a:r>
              <a:rPr lang="fr-FR" sz="1200" b="1" i="1" dirty="0">
                <a:solidFill>
                  <a:schemeClr val="tx1"/>
                </a:solidFill>
                <a:latin typeface="+mn-lt"/>
              </a:rPr>
              <a:t>Production</a:t>
            </a:r>
            <a:r>
              <a:rPr lang="fr-FR" sz="1200" b="1" dirty="0">
                <a:solidFill>
                  <a:schemeClr val="tx1"/>
                </a:solidFill>
                <a:latin typeface="+mn-lt"/>
              </a:rPr>
              <a:t> - </a:t>
            </a:r>
            <a:r>
              <a:rPr lang="fr-FR" sz="1200" b="1" kern="0" dirty="0">
                <a:solidFill>
                  <a:schemeClr val="tx1"/>
                </a:solidFill>
                <a:effectLst/>
                <a:latin typeface="+mn-lt"/>
                <a:ea typeface="Calibri" panose="020F0502020204030204" pitchFamily="34" charset="0"/>
              </a:rPr>
              <a:t>Utiliser pronoms et substituts lexicaux pour reprendre l’information</a:t>
            </a:r>
            <a:r>
              <a:rPr lang="fr-FR" sz="1200" dirty="0">
                <a:solidFill>
                  <a:schemeClr val="tx1"/>
                </a:solidFill>
                <a:effectLst/>
                <a:latin typeface="+mn-lt"/>
              </a:rPr>
              <a:t> </a:t>
            </a:r>
          </a:p>
          <a:p>
            <a:endParaRPr lang="fr-FR" sz="1200" dirty="0">
              <a:solidFill>
                <a:schemeClr val="tx1"/>
              </a:solidFill>
              <a:effectLst/>
              <a:latin typeface="+mn-lt"/>
            </a:endParaRPr>
          </a:p>
          <a:p>
            <a:r>
              <a:rPr lang="fr-FR" sz="1200" b="1" dirty="0">
                <a:solidFill>
                  <a:schemeClr val="tx1"/>
                </a:solidFill>
                <a:effectLst/>
                <a:latin typeface="+mn-lt"/>
              </a:rPr>
              <a:t>Donner la consigne </a:t>
            </a:r>
            <a:r>
              <a:rPr lang="fr-FR" sz="1200" dirty="0">
                <a:solidFill>
                  <a:schemeClr val="tx1"/>
                </a:solidFill>
                <a:effectLst/>
                <a:latin typeface="+mn-lt"/>
              </a:rPr>
              <a:t>: </a:t>
            </a:r>
            <a:r>
              <a:rPr lang="fr-FR" sz="1200" kern="0" dirty="0">
                <a:solidFill>
                  <a:schemeClr val="tx1"/>
                </a:solidFill>
                <a:effectLst/>
                <a:latin typeface="+mn-lt"/>
                <a:ea typeface="Calibri" panose="020F0502020204030204" pitchFamily="34" charset="0"/>
              </a:rPr>
              <a:t>« Cherchez des moyens pour éviter les répétitions. »</a:t>
            </a:r>
            <a:r>
              <a:rPr lang="fr-FR" sz="1200" dirty="0">
                <a:solidFill>
                  <a:schemeClr val="tx1"/>
                </a:solidFill>
                <a:effectLst/>
                <a:latin typeface="+mn-lt"/>
              </a:rPr>
              <a:t> </a:t>
            </a:r>
          </a:p>
          <a:p>
            <a:endParaRPr lang="fr-FR" sz="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Laisser quelques minutes </a:t>
            </a:r>
            <a:r>
              <a:rPr lang="fr-FR" sz="1200" dirty="0">
                <a:solidFill>
                  <a:schemeClr val="tx1"/>
                </a:solidFill>
                <a:latin typeface="+mn-lt"/>
              </a:rPr>
              <a:t>à la réflexion à 2, puis procéder à une mise en commun phrase après phrase.</a:t>
            </a:r>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18</a:t>
            </a:fld>
            <a:endParaRPr lang="fr-FR" dirty="0"/>
          </a:p>
        </p:txBody>
      </p:sp>
    </p:spTree>
    <p:extLst>
      <p:ext uri="{BB962C8B-B14F-4D97-AF65-F5344CB8AC3E}">
        <p14:creationId xmlns:p14="http://schemas.microsoft.com/office/powerpoint/2010/main" val="24877794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L.2 : faire constater l’hésitation entre « Dans le trou des Ratinos, ils terminaient leur nuit. «  et « Dans leur trou, les Ratinos terminaient leur nuit. »</a:t>
            </a:r>
          </a:p>
          <a:p>
            <a:endParaRPr lang="fr-FR" dirty="0">
              <a:solidFill>
                <a:schemeClr val="tx1"/>
              </a:solidFill>
            </a:endParaRPr>
          </a:p>
          <a:p>
            <a:r>
              <a:rPr lang="fr-FR" dirty="0">
                <a:solidFill>
                  <a:schemeClr val="tx1"/>
                </a:solidFill>
              </a:rPr>
              <a:t>« Quelle est la formule qui parait la mieux ? »</a:t>
            </a:r>
          </a:p>
          <a:p>
            <a:r>
              <a:rPr lang="fr-FR" u="sng" dirty="0">
                <a:solidFill>
                  <a:schemeClr val="tx1"/>
                </a:solidFill>
              </a:rPr>
              <a:t>Réponse attendue </a:t>
            </a:r>
            <a:r>
              <a:rPr lang="fr-FR" dirty="0">
                <a:solidFill>
                  <a:schemeClr val="tx1"/>
                </a:solidFill>
              </a:rPr>
              <a:t>:</a:t>
            </a:r>
          </a:p>
          <a:p>
            <a:r>
              <a:rPr lang="fr-FR" dirty="0">
                <a:solidFill>
                  <a:schemeClr val="tx1"/>
                </a:solidFill>
              </a:rPr>
              <a:t>Celle avec « leur ». Sinon, avec un « ils » on peut penser qu’il s’agit d’autres personnages qui sont venus squatter chez les Ratinos. »</a:t>
            </a:r>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19</a:t>
            </a:fld>
            <a:endParaRPr lang="fr-FR" dirty="0"/>
          </a:p>
        </p:txBody>
      </p:sp>
    </p:spTree>
    <p:extLst>
      <p:ext uri="{BB962C8B-B14F-4D97-AF65-F5344CB8AC3E}">
        <p14:creationId xmlns:p14="http://schemas.microsoft.com/office/powerpoint/2010/main" val="18086461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Est-ce qu’on peut supprimer ‘Ratinos’ à la ligne 3 ?»</a:t>
            </a:r>
          </a:p>
          <a:p>
            <a:r>
              <a:rPr lang="fr-FR" u="sng" dirty="0">
                <a:solidFill>
                  <a:schemeClr val="tx1"/>
                </a:solidFill>
              </a:rPr>
              <a:t>Réponse attendue </a:t>
            </a:r>
            <a:r>
              <a:rPr lang="fr-FR" dirty="0">
                <a:solidFill>
                  <a:schemeClr val="tx1"/>
                </a:solidFill>
              </a:rPr>
              <a:t>:</a:t>
            </a:r>
          </a:p>
          <a:p>
            <a:r>
              <a:rPr lang="fr-FR" dirty="0">
                <a:solidFill>
                  <a:schemeClr val="tx1"/>
                </a:solidFill>
              </a:rPr>
              <a:t>Oui. Il en est question juste avant, on parle toujours des mêmes personnages, il n’y aura pas de problème de compréhension.</a:t>
            </a:r>
          </a:p>
          <a:p>
            <a:endParaRPr lang="fr-FR" dirty="0">
              <a:solidFill>
                <a:schemeClr val="tx1"/>
              </a:solidFill>
            </a:endParaRPr>
          </a:p>
          <a:p>
            <a:r>
              <a:rPr lang="fr-FR" dirty="0">
                <a:solidFill>
                  <a:schemeClr val="tx1"/>
                </a:solidFill>
              </a:rPr>
              <a:t>« Comment on va dire ? »</a:t>
            </a:r>
          </a:p>
          <a:p>
            <a:r>
              <a:rPr lang="fr-FR" u="sng" dirty="0">
                <a:solidFill>
                  <a:schemeClr val="tx1"/>
                </a:solidFill>
              </a:rPr>
              <a:t>Réponse attendue </a:t>
            </a:r>
            <a:r>
              <a:rPr lang="fr-FR" dirty="0">
                <a:solidFill>
                  <a:schemeClr val="tx1"/>
                </a:solidFill>
              </a:rPr>
              <a:t>:</a:t>
            </a:r>
          </a:p>
          <a:p>
            <a:r>
              <a:rPr lang="fr-FR" dirty="0">
                <a:solidFill>
                  <a:schemeClr val="tx1"/>
                </a:solidFill>
              </a:rPr>
              <a:t>« Un tremblement de terre </a:t>
            </a:r>
            <a:r>
              <a:rPr lang="fr-FR" b="1" dirty="0">
                <a:solidFill>
                  <a:schemeClr val="tx1"/>
                </a:solidFill>
              </a:rPr>
              <a:t>les</a:t>
            </a:r>
            <a:r>
              <a:rPr lang="fr-FR" dirty="0">
                <a:solidFill>
                  <a:schemeClr val="tx1"/>
                </a:solidFill>
              </a:rPr>
              <a:t> secoua comme feuilles au vent »</a:t>
            </a:r>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20</a:t>
            </a:fld>
            <a:endParaRPr lang="fr-FR" dirty="0"/>
          </a:p>
        </p:txBody>
      </p:sp>
    </p:spTree>
    <p:extLst>
      <p:ext uri="{BB962C8B-B14F-4D97-AF65-F5344CB8AC3E}">
        <p14:creationId xmlns:p14="http://schemas.microsoft.com/office/powerpoint/2010/main" val="20379718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Est-ce qu’on peut supprimer ‘les Ratinos’ à la ligne 4 ?»</a:t>
            </a:r>
          </a:p>
          <a:p>
            <a:r>
              <a:rPr lang="fr-FR" u="sng" dirty="0">
                <a:solidFill>
                  <a:schemeClr val="tx1"/>
                </a:solidFill>
              </a:rPr>
              <a:t>Réponse attendue </a:t>
            </a:r>
            <a:r>
              <a:rPr lang="fr-FR" dirty="0">
                <a:solidFill>
                  <a:schemeClr val="tx1"/>
                </a:solidFill>
              </a:rPr>
              <a:t>:</a:t>
            </a:r>
          </a:p>
          <a:p>
            <a:r>
              <a:rPr lang="fr-FR" dirty="0">
                <a:solidFill>
                  <a:schemeClr val="tx1"/>
                </a:solidFill>
              </a:rPr>
              <a:t>Oui. On parle toujours des mêmes personnages, il y a un « et ». Il n’y aura pas de problème de compréhension.</a:t>
            </a:r>
          </a:p>
          <a:p>
            <a:endParaRPr lang="fr-FR" dirty="0">
              <a:solidFill>
                <a:schemeClr val="tx1"/>
              </a:solidFill>
            </a:endParaRPr>
          </a:p>
          <a:p>
            <a:r>
              <a:rPr lang="fr-FR" dirty="0">
                <a:solidFill>
                  <a:schemeClr val="tx1"/>
                </a:solidFill>
              </a:rPr>
              <a:t>« Comment on va dire ? »</a:t>
            </a:r>
          </a:p>
          <a:p>
            <a:r>
              <a:rPr lang="fr-FR" u="sng" dirty="0">
                <a:solidFill>
                  <a:schemeClr val="tx1"/>
                </a:solidFill>
              </a:rPr>
              <a:t>Réponse attendue </a:t>
            </a:r>
            <a:r>
              <a:rPr lang="fr-FR" dirty="0">
                <a:solidFill>
                  <a:schemeClr val="tx1"/>
                </a:solidFill>
              </a:rPr>
              <a:t>:</a:t>
            </a:r>
          </a:p>
          <a:p>
            <a:r>
              <a:rPr lang="fr-FR" dirty="0">
                <a:solidFill>
                  <a:schemeClr val="tx1"/>
                </a:solidFill>
              </a:rPr>
              <a:t>« et les réveilla en sursaut »</a:t>
            </a:r>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21</a:t>
            </a:fld>
            <a:endParaRPr lang="fr-FR" dirty="0"/>
          </a:p>
        </p:txBody>
      </p:sp>
    </p:spTree>
    <p:extLst>
      <p:ext uri="{BB962C8B-B14F-4D97-AF65-F5344CB8AC3E}">
        <p14:creationId xmlns:p14="http://schemas.microsoft.com/office/powerpoint/2010/main" val="7754575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Est-ce qu’on peut supprimer ‘Ratinos’ dans ‘Un Ratinos’ à la ligne 4 ?»</a:t>
            </a:r>
          </a:p>
          <a:p>
            <a:r>
              <a:rPr lang="fr-FR" u="sng" dirty="0">
                <a:solidFill>
                  <a:schemeClr val="tx1"/>
                </a:solidFill>
              </a:rPr>
              <a:t>Réponse attendue </a:t>
            </a:r>
            <a:r>
              <a:rPr lang="fr-FR" dirty="0">
                <a:solidFill>
                  <a:schemeClr val="tx1"/>
                </a:solidFill>
              </a:rPr>
              <a:t>:</a:t>
            </a:r>
          </a:p>
          <a:p>
            <a:r>
              <a:rPr lang="fr-FR" dirty="0">
                <a:solidFill>
                  <a:schemeClr val="tx1"/>
                </a:solidFill>
              </a:rPr>
              <a:t>On ne peut pas mettre « il », on n’en a pas encore parlé (il y a « un »), c’est un Ratinos particulier. « L’un d’entre eux » ?</a:t>
            </a:r>
          </a:p>
          <a:p>
            <a:endParaRPr lang="fr-FR" dirty="0">
              <a:solidFill>
                <a:schemeClr val="tx1"/>
              </a:solidFill>
            </a:endParaRPr>
          </a:p>
          <a:p>
            <a:r>
              <a:rPr lang="fr-FR" dirty="0">
                <a:solidFill>
                  <a:schemeClr val="tx1"/>
                </a:solidFill>
              </a:rPr>
              <a:t>« Est-ce qu’on peut trouver mieux pour dire sa particularité ? »</a:t>
            </a:r>
          </a:p>
          <a:p>
            <a:r>
              <a:rPr lang="fr-FR" u="sng" dirty="0">
                <a:solidFill>
                  <a:schemeClr val="tx1"/>
                </a:solidFill>
              </a:rPr>
              <a:t>Multiples réponses possibles</a:t>
            </a:r>
          </a:p>
          <a:p>
            <a:r>
              <a:rPr lang="fr-FR" u="none" dirty="0">
                <a:solidFill>
                  <a:schemeClr val="tx1"/>
                </a:solidFill>
              </a:rPr>
              <a:t>Un qui n’avait pas peur – un petit curieux – un chef …</a:t>
            </a:r>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22</a:t>
            </a:fld>
            <a:endParaRPr lang="fr-FR" dirty="0"/>
          </a:p>
        </p:txBody>
      </p:sp>
    </p:spTree>
    <p:extLst>
      <p:ext uri="{BB962C8B-B14F-4D97-AF65-F5344CB8AC3E}">
        <p14:creationId xmlns:p14="http://schemas.microsoft.com/office/powerpoint/2010/main" val="33770507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Est-ce qu’on peut supprimer un des deux ‘éléphant’ à la ligne 5 ? Lequel des deux ? Et ‘le Ratinos’ à la même ligne. »</a:t>
            </a:r>
          </a:p>
          <a:p>
            <a:r>
              <a:rPr lang="fr-FR" u="sng" dirty="0">
                <a:solidFill>
                  <a:schemeClr val="tx1"/>
                </a:solidFill>
              </a:rPr>
              <a:t>Réponse attendue </a:t>
            </a:r>
            <a:r>
              <a:rPr lang="fr-FR" dirty="0">
                <a:solidFill>
                  <a:schemeClr val="tx1"/>
                </a:solidFill>
              </a:rPr>
              <a:t>:</a:t>
            </a:r>
          </a:p>
          <a:p>
            <a:r>
              <a:rPr lang="fr-FR" dirty="0">
                <a:solidFill>
                  <a:schemeClr val="tx1"/>
                </a:solidFill>
              </a:rPr>
              <a:t>On peut mettre « il » pour le deuxième ‘éléphant’. On ne peut pas mettre un pronom pour le premier ‘</a:t>
            </a:r>
            <a:r>
              <a:rPr lang="fr-FR" i="0" dirty="0">
                <a:solidFill>
                  <a:schemeClr val="tx1"/>
                </a:solidFill>
              </a:rPr>
              <a:t>éléphant’</a:t>
            </a:r>
            <a:r>
              <a:rPr lang="fr-FR" dirty="0">
                <a:solidFill>
                  <a:schemeClr val="tx1"/>
                </a:solidFill>
              </a:rPr>
              <a:t> parce qu’on n’en a pas encore parlé. D’ailleurs, il y a ‘un’ devant.</a:t>
            </a:r>
          </a:p>
          <a:p>
            <a:r>
              <a:rPr lang="fr-FR" dirty="0">
                <a:solidFill>
                  <a:schemeClr val="tx1"/>
                </a:solidFill>
              </a:rPr>
              <a:t>On peut mettre un pronom à la place du Ratinos : on en a déjà parlé dans la phrase précédente.</a:t>
            </a:r>
          </a:p>
          <a:p>
            <a:r>
              <a:rPr lang="fr-FR" dirty="0">
                <a:solidFill>
                  <a:schemeClr val="tx1"/>
                </a:solidFill>
              </a:rPr>
              <a:t>On dirait « Il le regardait gentiment. »</a:t>
            </a:r>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23</a:t>
            </a:fld>
            <a:endParaRPr lang="fr-FR" dirty="0"/>
          </a:p>
        </p:txBody>
      </p:sp>
    </p:spTree>
    <p:extLst>
      <p:ext uri="{BB962C8B-B14F-4D97-AF65-F5344CB8AC3E}">
        <p14:creationId xmlns:p14="http://schemas.microsoft.com/office/powerpoint/2010/main" val="5682456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Faire constater </a:t>
            </a:r>
            <a:r>
              <a:rPr lang="fr-FR" dirty="0">
                <a:solidFill>
                  <a:schemeClr val="tx1"/>
                </a:solidFill>
              </a:rPr>
              <a:t>l’ambigüité possible en e</a:t>
            </a:r>
            <a:r>
              <a:rPr lang="fr-FR" b="1" u="none" dirty="0">
                <a:solidFill>
                  <a:schemeClr val="tx1"/>
                </a:solidFill>
              </a:rPr>
              <a:t>xpliquant</a:t>
            </a:r>
            <a:r>
              <a:rPr lang="fr-FR" u="none" dirty="0">
                <a:solidFill>
                  <a:schemeClr val="tx1"/>
                </a:solidFill>
              </a:rPr>
              <a:t> : « Maintenant qu’on a bien découpé les phrases, on voit que dans la phrase juste avant, on parle de l’éléphant et aussi du Ratinos curieux (cf. ‘lui’). </a:t>
            </a:r>
            <a:r>
              <a:rPr lang="fr-FR" i="1" u="none" dirty="0">
                <a:solidFill>
                  <a:schemeClr val="tx1"/>
                </a:solidFill>
              </a:rPr>
              <a:t>Ratinos</a:t>
            </a:r>
            <a:r>
              <a:rPr lang="fr-FR" u="none" dirty="0">
                <a:solidFill>
                  <a:schemeClr val="tx1"/>
                </a:solidFill>
              </a:rPr>
              <a:t> et </a:t>
            </a:r>
            <a:r>
              <a:rPr lang="fr-FR" i="1" u="none" dirty="0">
                <a:solidFill>
                  <a:schemeClr val="tx1"/>
                </a:solidFill>
              </a:rPr>
              <a:t>éléphant</a:t>
            </a:r>
            <a:r>
              <a:rPr lang="fr-FR" u="none" dirty="0">
                <a:solidFill>
                  <a:schemeClr val="tx1"/>
                </a:solidFill>
              </a:rPr>
              <a:t> sont l’un et l’autre au masculin singulier, du coup on ne sait pas bien qui est ‘il’ et qui est ‘le’. L’éléphant regarde le Ratinos gentiment ? Ou le Ratinos regarde l’éléphant gentiment ? »</a:t>
            </a:r>
            <a:endParaRPr lang="fr-FR" dirty="0">
              <a:solidFill>
                <a:schemeClr val="tx1"/>
              </a:solidFill>
            </a:endParaRPr>
          </a:p>
          <a:p>
            <a:endParaRPr lang="fr-FR" dirty="0">
              <a:solidFill>
                <a:schemeClr val="tx1"/>
              </a:solidFill>
            </a:endParaRPr>
          </a:p>
          <a:p>
            <a:r>
              <a:rPr lang="fr-FR" b="1" dirty="0">
                <a:solidFill>
                  <a:schemeClr val="tx1"/>
                </a:solidFill>
              </a:rPr>
              <a:t>Demander</a:t>
            </a:r>
            <a:r>
              <a:rPr lang="fr-FR" dirty="0">
                <a:solidFill>
                  <a:schemeClr val="tx1"/>
                </a:solidFill>
              </a:rPr>
              <a:t> : « Est-ce qu’on ne peut pas trouver quelque chose d’autre  pour désigner l’éléphant ? »</a:t>
            </a:r>
          </a:p>
          <a:p>
            <a:endParaRPr lang="fr-FR" dirty="0">
              <a:solidFill>
                <a:schemeClr val="tx1"/>
              </a:solidFill>
            </a:endParaRPr>
          </a:p>
          <a:p>
            <a:r>
              <a:rPr lang="fr-FR" u="sng" dirty="0">
                <a:solidFill>
                  <a:schemeClr val="tx1"/>
                </a:solidFill>
              </a:rPr>
              <a:t>Multiples réponses possibles</a:t>
            </a:r>
          </a:p>
          <a:p>
            <a:r>
              <a:rPr lang="fr-FR" u="none" dirty="0">
                <a:solidFill>
                  <a:schemeClr val="tx1"/>
                </a:solidFill>
              </a:rPr>
              <a:t>La grosse bête – le pachyderme – le tremblement de terre…</a:t>
            </a:r>
          </a:p>
          <a:p>
            <a:endParaRPr lang="fr-FR" u="none"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24</a:t>
            </a:fld>
            <a:endParaRPr lang="fr-FR" dirty="0"/>
          </a:p>
        </p:txBody>
      </p:sp>
    </p:spTree>
    <p:extLst>
      <p:ext uri="{BB962C8B-B14F-4D97-AF65-F5344CB8AC3E}">
        <p14:creationId xmlns:p14="http://schemas.microsoft.com/office/powerpoint/2010/main" val="5949602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Est-ce qu’on peut supprimer ‘les Ratinos’’ à la ligne 6 ? »</a:t>
            </a:r>
          </a:p>
          <a:p>
            <a:r>
              <a:rPr lang="fr-FR" u="sng" dirty="0">
                <a:solidFill>
                  <a:schemeClr val="tx1"/>
                </a:solidFill>
              </a:rPr>
              <a:t>Réponse probable </a:t>
            </a:r>
            <a:r>
              <a:rPr lang="fr-FR" dirty="0">
                <a:solidFill>
                  <a:schemeClr val="tx1"/>
                </a:solidFill>
              </a:rPr>
              <a:t>:</a:t>
            </a:r>
          </a:p>
          <a:p>
            <a:r>
              <a:rPr lang="fr-FR" dirty="0">
                <a:solidFill>
                  <a:schemeClr val="tx1"/>
                </a:solidFill>
              </a:rPr>
              <a:t>On peut mettre « ils » </a:t>
            </a:r>
          </a:p>
          <a:p>
            <a:endParaRPr lang="fr-FR" dirty="0">
              <a:solidFill>
                <a:schemeClr val="tx1"/>
              </a:solidFill>
            </a:endParaRPr>
          </a:p>
          <a:p>
            <a:r>
              <a:rPr lang="fr-FR" b="1" dirty="0">
                <a:solidFill>
                  <a:schemeClr val="tx1"/>
                </a:solidFill>
              </a:rPr>
              <a:t>Lire</a:t>
            </a:r>
            <a:r>
              <a:rPr lang="fr-FR" dirty="0">
                <a:solidFill>
                  <a:schemeClr val="tx1"/>
                </a:solidFill>
              </a:rPr>
              <a:t> le passage ainsi modifié et faire constater la difficulté : « Si on dit comme cela, qui désignerait ce ‘ils’ ? »</a:t>
            </a:r>
          </a:p>
          <a:p>
            <a:r>
              <a:rPr lang="fr-FR" u="sng" dirty="0">
                <a:solidFill>
                  <a:schemeClr val="tx1"/>
                </a:solidFill>
              </a:rPr>
              <a:t>Réponse attendue </a:t>
            </a:r>
            <a:r>
              <a:rPr lang="fr-FR" dirty="0">
                <a:solidFill>
                  <a:schemeClr val="tx1"/>
                </a:solidFill>
              </a:rPr>
              <a:t>:</a:t>
            </a:r>
          </a:p>
          <a:p>
            <a:r>
              <a:rPr lang="fr-FR" dirty="0">
                <a:solidFill>
                  <a:schemeClr val="tx1"/>
                </a:solidFill>
              </a:rPr>
              <a:t>Ça désignerait l’éléphant et le Ratinos qui n’avait pas peur… </a:t>
            </a:r>
          </a:p>
          <a:p>
            <a:endParaRPr lang="fr-FR" dirty="0">
              <a:solidFill>
                <a:schemeClr val="tx1"/>
              </a:solidFill>
            </a:endParaRPr>
          </a:p>
          <a:p>
            <a:r>
              <a:rPr lang="fr-FR" b="1" dirty="0">
                <a:solidFill>
                  <a:schemeClr val="tx1"/>
                </a:solidFill>
              </a:rPr>
              <a:t>Proposer</a:t>
            </a:r>
            <a:r>
              <a:rPr lang="fr-FR" dirty="0">
                <a:solidFill>
                  <a:schemeClr val="tx1"/>
                </a:solidFill>
              </a:rPr>
              <a:t> : « On peut laisser comme cela : ça fait un moment qu’on n’a plus parlé des Ratinos, ou on peut dire ‘les autres’</a:t>
            </a:r>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25</a:t>
            </a:fld>
            <a:endParaRPr lang="fr-FR" dirty="0"/>
          </a:p>
        </p:txBody>
      </p:sp>
    </p:spTree>
    <p:extLst>
      <p:ext uri="{BB962C8B-B14F-4D97-AF65-F5344CB8AC3E}">
        <p14:creationId xmlns:p14="http://schemas.microsoft.com/office/powerpoint/2010/main" val="26999851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Est-ce qu’on peut mettre un pronom pour remplacer ‘cet éléphant’ à la ligne 6 ? »</a:t>
            </a:r>
          </a:p>
          <a:p>
            <a:r>
              <a:rPr lang="fr-FR" u="sng" dirty="0">
                <a:solidFill>
                  <a:schemeClr val="tx1"/>
                </a:solidFill>
              </a:rPr>
              <a:t>Réponse attendue </a:t>
            </a:r>
            <a:r>
              <a:rPr lang="fr-FR" dirty="0">
                <a:solidFill>
                  <a:schemeClr val="tx1"/>
                </a:solidFill>
              </a:rPr>
              <a:t>:</a:t>
            </a:r>
          </a:p>
          <a:p>
            <a:r>
              <a:rPr lang="fr-FR" dirty="0">
                <a:solidFill>
                  <a:schemeClr val="tx1"/>
                </a:solidFill>
              </a:rPr>
              <a:t>Non, on ne peut pas.</a:t>
            </a:r>
          </a:p>
          <a:p>
            <a:endParaRPr lang="fr-FR" dirty="0">
              <a:solidFill>
                <a:schemeClr val="tx1"/>
              </a:solidFill>
            </a:endParaRPr>
          </a:p>
          <a:p>
            <a:r>
              <a:rPr lang="fr-FR" b="1" dirty="0">
                <a:solidFill>
                  <a:schemeClr val="tx1"/>
                </a:solidFill>
              </a:rPr>
              <a:t>Expliquer</a:t>
            </a:r>
            <a:r>
              <a:rPr lang="fr-FR" dirty="0">
                <a:solidFill>
                  <a:schemeClr val="tx1"/>
                </a:solidFill>
              </a:rPr>
              <a:t> : « On ne peut pas remplacer par un pronom juste ‘cet éléphant’. C’est parce que c’est un groupe nominal très étendu. C’est tout le groupe qu’il faudrait remplacer. On dirait : ‘Les Ratinos sortirent pour l’examiner.’ Mais on ne saurait plus alors pourquoi les Ratinos sont fâchés ensuite, parce que c’est dit dans le morceau qui étend le groupe du nom ‘cet éléphant </a:t>
            </a:r>
            <a:r>
              <a:rPr lang="fr-FR" i="1" dirty="0">
                <a:solidFill>
                  <a:schemeClr val="tx1"/>
                </a:solidFill>
              </a:rPr>
              <a:t>qui avait ébranlé la demeure des Ratinos</a:t>
            </a:r>
            <a:r>
              <a:rPr lang="fr-FR" dirty="0">
                <a:solidFill>
                  <a:schemeClr val="tx1"/>
                </a:solidFill>
              </a:rPr>
              <a:t>’… »</a:t>
            </a:r>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26</a:t>
            </a:fld>
            <a:endParaRPr lang="fr-FR" dirty="0"/>
          </a:p>
        </p:txBody>
      </p:sp>
    </p:spTree>
    <p:extLst>
      <p:ext uri="{BB962C8B-B14F-4D97-AF65-F5344CB8AC3E}">
        <p14:creationId xmlns:p14="http://schemas.microsoft.com/office/powerpoint/2010/main" val="27762726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Est-ce qu’on peut supprimer ‘les Ratinos’ dans  ‘la demeure des Ratinos’ à la ligne 7 ? »</a:t>
            </a:r>
          </a:p>
          <a:p>
            <a:r>
              <a:rPr lang="fr-FR" u="sng" dirty="0">
                <a:solidFill>
                  <a:schemeClr val="tx1"/>
                </a:solidFill>
              </a:rPr>
              <a:t>Réponse attendue  </a:t>
            </a:r>
            <a:r>
              <a:rPr lang="fr-FR" dirty="0">
                <a:solidFill>
                  <a:schemeClr val="tx1"/>
                </a:solidFill>
              </a:rPr>
              <a:t>:</a:t>
            </a:r>
          </a:p>
          <a:p>
            <a:r>
              <a:rPr lang="fr-FR" dirty="0">
                <a:solidFill>
                  <a:schemeClr val="tx1"/>
                </a:solidFill>
              </a:rPr>
              <a:t>On peut mettre « leur demeure » </a:t>
            </a:r>
          </a:p>
          <a:p>
            <a:endParaRPr lang="fr-FR" dirty="0">
              <a:solidFill>
                <a:schemeClr val="tx1"/>
              </a:solidFill>
            </a:endParaRPr>
          </a:p>
          <a:p>
            <a:r>
              <a:rPr lang="fr-FR" dirty="0">
                <a:solidFill>
                  <a:schemeClr val="tx1"/>
                </a:solidFill>
              </a:rPr>
              <a:t>« Et dans ‘dirent les Ratinos’ ? »</a:t>
            </a:r>
          </a:p>
          <a:p>
            <a:r>
              <a:rPr lang="fr-FR" u="sng" dirty="0">
                <a:solidFill>
                  <a:schemeClr val="tx1"/>
                </a:solidFill>
              </a:rPr>
              <a:t>Réponse attendue </a:t>
            </a:r>
            <a:r>
              <a:rPr lang="fr-FR" dirty="0">
                <a:solidFill>
                  <a:schemeClr val="tx1"/>
                </a:solidFill>
              </a:rPr>
              <a:t>:</a:t>
            </a:r>
          </a:p>
          <a:p>
            <a:r>
              <a:rPr lang="fr-FR" dirty="0">
                <a:solidFill>
                  <a:schemeClr val="tx1"/>
                </a:solidFill>
              </a:rPr>
              <a:t>On peut mettre un pronom : « dirent-ils ».</a:t>
            </a:r>
          </a:p>
          <a:p>
            <a:endParaRPr lang="fr-FR" dirty="0">
              <a:solidFill>
                <a:schemeClr val="tx1"/>
              </a:solidFill>
            </a:endParaRPr>
          </a:p>
          <a:p>
            <a:r>
              <a:rPr lang="fr-FR" dirty="0">
                <a:solidFill>
                  <a:schemeClr val="tx1"/>
                </a:solidFill>
              </a:rPr>
              <a:t>« Et dans la même ligne, est-ce qu’on peut changer ‘à l’éléphant’ ? Est-ce que ça ne fait pas une difficulté comme tout à l’heure ? »</a:t>
            </a:r>
          </a:p>
          <a:p>
            <a:r>
              <a:rPr lang="fr-FR" u="sng" dirty="0">
                <a:solidFill>
                  <a:schemeClr val="tx1"/>
                </a:solidFill>
              </a:rPr>
              <a:t>Réponse attendue </a:t>
            </a:r>
            <a:r>
              <a:rPr lang="fr-FR" dirty="0">
                <a:solidFill>
                  <a:schemeClr val="tx1"/>
                </a:solidFill>
              </a:rPr>
              <a:t>:</a:t>
            </a:r>
          </a:p>
          <a:p>
            <a:r>
              <a:rPr lang="fr-FR" dirty="0">
                <a:solidFill>
                  <a:schemeClr val="tx1"/>
                </a:solidFill>
              </a:rPr>
              <a:t>Oui, on peut changer, mettre « lui »</a:t>
            </a:r>
          </a:p>
          <a:p>
            <a:r>
              <a:rPr lang="fr-FR" dirty="0">
                <a:solidFill>
                  <a:schemeClr val="tx1"/>
                </a:solidFill>
              </a:rPr>
              <a:t>Ça ne fait pas de difficulté, parce que le « ils » est au pluriel, alors ça renvoie aux Ratinos, alors que « lui » est au singulier, alors ça renvoie à l’éléphant.</a:t>
            </a:r>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27</a:t>
            </a:fld>
            <a:endParaRPr lang="fr-FR" dirty="0"/>
          </a:p>
        </p:txBody>
      </p:sp>
    </p:spTree>
    <p:extLst>
      <p:ext uri="{BB962C8B-B14F-4D97-AF65-F5344CB8AC3E}">
        <p14:creationId xmlns:p14="http://schemas.microsoft.com/office/powerpoint/2010/main" val="35096049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Est-ce qu’on peut supprimer ‘L’éléphant’ à la dernière ligne ? »</a:t>
            </a:r>
          </a:p>
          <a:p>
            <a:r>
              <a:rPr lang="fr-FR" u="sng" dirty="0">
                <a:solidFill>
                  <a:schemeClr val="tx1"/>
                </a:solidFill>
              </a:rPr>
              <a:t>Réponse attendue  </a:t>
            </a:r>
            <a:r>
              <a:rPr lang="fr-FR" dirty="0">
                <a:solidFill>
                  <a:schemeClr val="tx1"/>
                </a:solidFill>
              </a:rPr>
              <a:t>:</a:t>
            </a:r>
          </a:p>
          <a:p>
            <a:r>
              <a:rPr lang="fr-FR" dirty="0">
                <a:solidFill>
                  <a:schemeClr val="tx1"/>
                </a:solidFill>
              </a:rPr>
              <a:t>On peut mettre « il », mais on peut aussi laisser comme cela, ou mettre une autre expression : la grosse bête, le nouveau venu…. </a:t>
            </a:r>
          </a:p>
          <a:p>
            <a:endParaRPr lang="fr-FR" dirty="0"/>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28</a:t>
            </a:fld>
            <a:endParaRPr lang="fr-FR" dirty="0"/>
          </a:p>
        </p:txBody>
      </p:sp>
    </p:spTree>
    <p:extLst>
      <p:ext uri="{BB962C8B-B14F-4D97-AF65-F5344CB8AC3E}">
        <p14:creationId xmlns:p14="http://schemas.microsoft.com/office/powerpoint/2010/main" val="13746770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Moment de synthèse</a:t>
            </a:r>
          </a:p>
          <a:p>
            <a:endParaRPr lang="fr-FR" sz="1200" b="1" dirty="0">
              <a:solidFill>
                <a:schemeClr val="tx1"/>
              </a:solidFill>
              <a:latin typeface="+mn-lt"/>
            </a:endParaRPr>
          </a:p>
          <a:p>
            <a:r>
              <a:rPr lang="fr-FR" sz="1200" b="0" dirty="0">
                <a:solidFill>
                  <a:schemeClr val="tx1"/>
                </a:solidFill>
                <a:latin typeface="+mn-lt"/>
              </a:rPr>
              <a:t>- Parfois, pour éviter une répétition, on peut utiliser un déterminant possessif plutôt qu’’il pronom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Dans le trou des Ratinos, ils… = Dans leur trou, les Ratinos…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La demeure des Ratinos = leur demeure</a:t>
            </a:r>
            <a:endParaRPr lang="fr-FR" sz="1200" b="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Une ambigüité est possible quand deux pronoms portent les mêmes marques de genre et de nombre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Il le regardait… : Qui regarde qui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On n’est pas obligé d’employer un pronom, on peut faire varier la façon de désigner un personnage :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L’éléphant -&gt; la grosse bête -&gt; le balourd</a:t>
            </a:r>
          </a:p>
          <a:p>
            <a:endParaRPr lang="fr-FR" b="0"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29</a:t>
            </a:fld>
            <a:endParaRPr lang="fr-FR" dirty="0"/>
          </a:p>
        </p:txBody>
      </p:sp>
    </p:spTree>
    <p:extLst>
      <p:ext uri="{BB962C8B-B14F-4D97-AF65-F5344CB8AC3E}">
        <p14:creationId xmlns:p14="http://schemas.microsoft.com/office/powerpoint/2010/main" val="14993769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4 – Production – Établir des paragraphes</a:t>
            </a: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Pourquoi est-ce que la première phrase est toute seule sur la première ligne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parce que ça parle du moment de la journée, ce n’est pas encore l’histoire avec les personnages.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Cette première phrase, c’est comme un paragraphe : c’est un morceau du texte qui a son rôle dans le texte : il indique le moment de la journée où ça se passe. »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On va voir si on peut faire d’autres paragraphes dans la suite du texte. »</a:t>
            </a:r>
          </a:p>
          <a:p>
            <a:pPr algn="just"/>
            <a:endParaRPr lang="fr-FR" dirty="0"/>
          </a:p>
          <a:p>
            <a:endParaRPr lang="fr-FR" dirty="0"/>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30</a:t>
            </a:fld>
            <a:endParaRPr lang="fr-FR" dirty="0"/>
          </a:p>
        </p:txBody>
      </p:sp>
    </p:spTree>
    <p:extLst>
      <p:ext uri="{BB962C8B-B14F-4D97-AF65-F5344CB8AC3E}">
        <p14:creationId xmlns:p14="http://schemas.microsoft.com/office/powerpoint/2010/main" val="8539343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Expliquer</a:t>
            </a:r>
            <a:r>
              <a:rPr lang="fr-FR" dirty="0">
                <a:solidFill>
                  <a:schemeClr val="tx1"/>
                </a:solidFill>
              </a:rPr>
              <a:t> : « Maintenant on connait bien le texte, on n’a plus besoin de mettre les n° des lignes. »</a:t>
            </a:r>
          </a:p>
          <a:p>
            <a:endParaRPr lang="fr-FR" dirty="0">
              <a:solidFill>
                <a:schemeClr val="tx1"/>
              </a:solidFill>
            </a:endParaRPr>
          </a:p>
          <a:p>
            <a:r>
              <a:rPr lang="fr-FR" dirty="0">
                <a:solidFill>
                  <a:schemeClr val="tx1"/>
                </a:solidFill>
              </a:rPr>
              <a:t>« Où est-ce qu’on pourrait faire un paragraphe ? De quoi est-ce qu’on parle ensuite ? »</a:t>
            </a:r>
          </a:p>
          <a:p>
            <a:r>
              <a:rPr lang="fr-FR" u="sng" dirty="0">
                <a:solidFill>
                  <a:schemeClr val="tx1"/>
                </a:solidFill>
              </a:rPr>
              <a:t>Réponse probable </a:t>
            </a:r>
            <a:r>
              <a:rPr lang="fr-FR" dirty="0">
                <a:solidFill>
                  <a:schemeClr val="tx1"/>
                </a:solidFill>
              </a:rPr>
              <a:t>:</a:t>
            </a:r>
          </a:p>
          <a:p>
            <a:r>
              <a:rPr lang="fr-FR" dirty="0">
                <a:solidFill>
                  <a:schemeClr val="tx1"/>
                </a:solidFill>
              </a:rPr>
              <a:t>On parle des Ratinos qui dormaient et qui se font réveiller.</a:t>
            </a:r>
          </a:p>
          <a:p>
            <a:endParaRPr lang="fr-FR" dirty="0">
              <a:solidFill>
                <a:schemeClr val="tx1"/>
              </a:solidFill>
            </a:endParaRPr>
          </a:p>
          <a:p>
            <a:r>
              <a:rPr lang="fr-FR" dirty="0">
                <a:solidFill>
                  <a:schemeClr val="tx1"/>
                </a:solidFill>
              </a:rPr>
              <a:t>« Et après ? »</a:t>
            </a:r>
          </a:p>
          <a:p>
            <a:r>
              <a:rPr lang="fr-FR" u="sng" dirty="0">
                <a:solidFill>
                  <a:schemeClr val="tx1"/>
                </a:solidFill>
              </a:rPr>
              <a:t>Réponse attendue </a:t>
            </a:r>
            <a:r>
              <a:rPr lang="fr-FR" dirty="0">
                <a:solidFill>
                  <a:schemeClr val="tx1"/>
                </a:solidFill>
              </a:rPr>
              <a:t>:</a:t>
            </a:r>
          </a:p>
          <a:p>
            <a:r>
              <a:rPr lang="fr-FR" dirty="0">
                <a:solidFill>
                  <a:schemeClr val="tx1"/>
                </a:solidFill>
              </a:rPr>
              <a:t>Après c’est le petit curieux qui va voir ce que c’est.</a:t>
            </a:r>
          </a:p>
          <a:p>
            <a:endParaRPr lang="fr-FR" dirty="0">
              <a:solidFill>
                <a:schemeClr val="tx1"/>
              </a:solidFill>
            </a:endParaRPr>
          </a:p>
          <a:p>
            <a:r>
              <a:rPr lang="fr-FR" b="1" dirty="0">
                <a:solidFill>
                  <a:schemeClr val="tx1"/>
                </a:solidFill>
              </a:rPr>
              <a:t>Expliquer</a:t>
            </a:r>
            <a:r>
              <a:rPr lang="fr-FR" dirty="0">
                <a:solidFill>
                  <a:schemeClr val="tx1"/>
                </a:solidFill>
              </a:rPr>
              <a:t> : « Alors, il y a un nouveau personnage, il se passe quelque chose de nouveau. On peut faire un paragraphe pour séparer, pour que le lecteur sache bien que c’est quelque chose de nouveau.</a:t>
            </a:r>
          </a:p>
          <a:p>
            <a:endParaRPr lang="fr-FR" dirty="0"/>
          </a:p>
          <a:p>
            <a:endParaRPr lang="fr-FR" dirty="0"/>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31</a:t>
            </a:fld>
            <a:endParaRPr lang="fr-FR" dirty="0"/>
          </a:p>
        </p:txBody>
      </p:sp>
    </p:spTree>
    <p:extLst>
      <p:ext uri="{BB962C8B-B14F-4D97-AF65-F5344CB8AC3E}">
        <p14:creationId xmlns:p14="http://schemas.microsoft.com/office/powerpoint/2010/main" val="189736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Où est-ce qu’on pourrait faire un paragraphe ? De quoi est-ce qu’on parle ensuite ? À quel moment est-ce qu’il se passe quelque chose de nouveau ? »</a:t>
            </a:r>
          </a:p>
          <a:p>
            <a:r>
              <a:rPr lang="fr-FR" u="sng" dirty="0">
                <a:solidFill>
                  <a:schemeClr val="tx1"/>
                </a:solidFill>
              </a:rPr>
              <a:t>Réponse possible</a:t>
            </a:r>
          </a:p>
          <a:p>
            <a:r>
              <a:rPr lang="fr-FR" dirty="0">
                <a:solidFill>
                  <a:schemeClr val="tx1"/>
                </a:solidFill>
              </a:rPr>
              <a:t>Il y a un éléphant qui est gentil.</a:t>
            </a:r>
          </a:p>
          <a:p>
            <a:endParaRPr lang="fr-FR" dirty="0">
              <a:solidFill>
                <a:schemeClr val="tx1"/>
              </a:solidFill>
            </a:endParaRPr>
          </a:p>
          <a:p>
            <a:r>
              <a:rPr lang="fr-FR" dirty="0">
                <a:solidFill>
                  <a:schemeClr val="tx1"/>
                </a:solidFill>
              </a:rPr>
              <a:t>« Et où est-ce qu’après il y a quelque chose de nouveau ? »</a:t>
            </a:r>
          </a:p>
          <a:p>
            <a:r>
              <a:rPr lang="fr-FR" u="sng" dirty="0">
                <a:solidFill>
                  <a:schemeClr val="tx1"/>
                </a:solidFill>
              </a:rPr>
              <a:t>Réponse attendue </a:t>
            </a:r>
            <a:r>
              <a:rPr lang="fr-FR" dirty="0">
                <a:solidFill>
                  <a:schemeClr val="tx1"/>
                </a:solidFill>
              </a:rPr>
              <a:t>:</a:t>
            </a:r>
          </a:p>
          <a:p>
            <a:r>
              <a:rPr lang="fr-FR" dirty="0">
                <a:solidFill>
                  <a:schemeClr val="tx1"/>
                </a:solidFill>
              </a:rPr>
              <a:t>C’est quand les autres sortent pour voir eux aussi.</a:t>
            </a:r>
          </a:p>
          <a:p>
            <a:endParaRPr lang="fr-FR" dirty="0">
              <a:solidFill>
                <a:schemeClr val="tx1"/>
              </a:solidFill>
            </a:endParaRPr>
          </a:p>
          <a:p>
            <a:r>
              <a:rPr lang="fr-FR" dirty="0">
                <a:solidFill>
                  <a:schemeClr val="tx1"/>
                </a:solidFill>
              </a:rPr>
              <a:t>« Et eux, est-ce qu’ils sont gentils ? »</a:t>
            </a:r>
          </a:p>
          <a:p>
            <a:r>
              <a:rPr lang="fr-FR" u="sng" dirty="0">
                <a:solidFill>
                  <a:schemeClr val="tx1"/>
                </a:solidFill>
              </a:rPr>
              <a:t>Réponse attendue </a:t>
            </a:r>
            <a:r>
              <a:rPr lang="fr-FR" dirty="0">
                <a:solidFill>
                  <a:schemeClr val="tx1"/>
                </a:solidFill>
              </a:rPr>
              <a:t>:</a:t>
            </a:r>
          </a:p>
          <a:p>
            <a:r>
              <a:rPr lang="fr-FR" dirty="0">
                <a:solidFill>
                  <a:schemeClr val="tx1"/>
                </a:solidFill>
              </a:rPr>
              <a:t>Non. Ils lui disent de partir.</a:t>
            </a:r>
          </a:p>
          <a:p>
            <a:endParaRPr lang="fr-FR" dirty="0">
              <a:solidFill>
                <a:schemeClr val="tx1"/>
              </a:solidFill>
            </a:endParaRPr>
          </a:p>
          <a:p>
            <a:r>
              <a:rPr lang="fr-FR" dirty="0">
                <a:solidFill>
                  <a:schemeClr val="tx1"/>
                </a:solidFill>
              </a:rPr>
              <a:t>« Alors, il se passe deux choses : d’abord la rencontre entre le petit curieux et l’éléphant, et cette rencontre se passe bien. Ensuite la rencontre entre les autres et l’éléphant, et cette rencontre-là se passe mal. </a:t>
            </a:r>
          </a:p>
          <a:p>
            <a:r>
              <a:rPr lang="fr-FR" dirty="0">
                <a:solidFill>
                  <a:schemeClr val="tx1"/>
                </a:solidFill>
              </a:rPr>
              <a:t>On va faire deux paragraphes pour bien séparer ces deux moments. »</a:t>
            </a:r>
          </a:p>
          <a:p>
            <a:endParaRPr lang="fr-FR" u="sng" dirty="0"/>
          </a:p>
          <a:p>
            <a:endParaRPr lang="fr-FR" dirty="0"/>
          </a:p>
          <a:p>
            <a:endParaRPr lang="fr-FR" dirty="0"/>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32</a:t>
            </a:fld>
            <a:endParaRPr lang="fr-FR" dirty="0"/>
          </a:p>
        </p:txBody>
      </p:sp>
    </p:spTree>
    <p:extLst>
      <p:ext uri="{BB962C8B-B14F-4D97-AF65-F5344CB8AC3E}">
        <p14:creationId xmlns:p14="http://schemas.microsoft.com/office/powerpoint/2010/main" val="34542607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u="sng" dirty="0"/>
          </a:p>
          <a:p>
            <a:endParaRPr lang="fr-FR" dirty="0"/>
          </a:p>
          <a:p>
            <a:endParaRPr lang="fr-FR" dirty="0"/>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33</a:t>
            </a:fld>
            <a:endParaRPr lang="fr-FR" dirty="0"/>
          </a:p>
        </p:txBody>
      </p:sp>
    </p:spTree>
    <p:extLst>
      <p:ext uri="{BB962C8B-B14F-4D97-AF65-F5344CB8AC3E}">
        <p14:creationId xmlns:p14="http://schemas.microsoft.com/office/powerpoint/2010/main" val="32617750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7EFF5-5F67-027A-4F09-9D0BF20CE9A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29DB37C-01BF-F52F-D9DF-DD6FDCED411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8218AD1-3DBF-E217-8E7E-F4419F42CDC5}"/>
              </a:ext>
            </a:extLst>
          </p:cNvPr>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 Quelle est la version la plus facile à lire ? Pourquoi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 texte avec les paragraphes est plus facile à lire, on suit mieux ce qui se passe dans l’histoire.</a:t>
            </a:r>
          </a:p>
          <a:p>
            <a:endParaRPr lang="fr-FR" b="0" dirty="0"/>
          </a:p>
          <a:p>
            <a:endParaRPr lang="fr-FR" dirty="0"/>
          </a:p>
          <a:p>
            <a:endParaRPr lang="fr-FR" dirty="0"/>
          </a:p>
          <a:p>
            <a:endParaRPr lang="fr-FR" dirty="0"/>
          </a:p>
        </p:txBody>
      </p:sp>
      <p:sp>
        <p:nvSpPr>
          <p:cNvPr id="4" name="Espace réservé du numéro de diapositive 3">
            <a:extLst>
              <a:ext uri="{FF2B5EF4-FFF2-40B4-BE49-F238E27FC236}">
                <a16:creationId xmlns:a16="http://schemas.microsoft.com/office/drawing/2014/main" id="{ACA56056-648A-E6D9-29F9-7E2101A41BE0}"/>
              </a:ext>
            </a:extLst>
          </p:cNvPr>
          <p:cNvSpPr>
            <a:spLocks noGrp="1"/>
          </p:cNvSpPr>
          <p:nvPr>
            <p:ph type="sldNum" sz="quarter" idx="5"/>
          </p:nvPr>
        </p:nvSpPr>
        <p:spPr/>
        <p:txBody>
          <a:bodyPr/>
          <a:lstStyle/>
          <a:p>
            <a:fld id="{CA2B0956-818C-F949-BAAE-F25ECCE281C0}" type="slidenum">
              <a:rPr lang="fr-FR" smtClean="0"/>
              <a:t>34</a:t>
            </a:fld>
            <a:endParaRPr lang="fr-FR" dirty="0"/>
          </a:p>
        </p:txBody>
      </p:sp>
    </p:spTree>
    <p:extLst>
      <p:ext uri="{BB962C8B-B14F-4D97-AF65-F5344CB8AC3E}">
        <p14:creationId xmlns:p14="http://schemas.microsoft.com/office/powerpoint/2010/main" val="33234566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Revenir </a:t>
            </a:r>
            <a:r>
              <a:rPr lang="fr-FR" sz="1200" dirty="0">
                <a:solidFill>
                  <a:schemeClr val="tx1"/>
                </a:solidFill>
                <a:effectLst/>
                <a:latin typeface="+mn-lt"/>
                <a:ea typeface="Calibri" panose="020F0502020204030204" pitchFamily="34" charset="0"/>
                <a:cs typeface="Times New Roman" panose="02020603050405020304" pitchFamily="18" charset="0"/>
              </a:rPr>
              <a:t>sur les remarques de la phase d’enrôlement et les valider ou pas.</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Reformuler </a:t>
            </a:r>
            <a:r>
              <a:rPr lang="fr-FR" sz="1200" dirty="0">
                <a:solidFill>
                  <a:schemeClr val="tx1"/>
                </a:solidFill>
                <a:effectLst/>
                <a:latin typeface="+mn-lt"/>
                <a:ea typeface="Calibri" panose="020F0502020204030204" pitchFamily="34" charset="0"/>
                <a:cs typeface="Times New Roman" panose="02020603050405020304" pitchFamily="18" charset="0"/>
              </a:rPr>
              <a:t>avec les élèves ce qu’on a appris.</a:t>
            </a:r>
          </a:p>
          <a:p>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Pour aider le lecteur à bien suivre une histoire, il faut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découper en phrases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éviter les répétitions</a:t>
            </a:r>
          </a:p>
          <a:p>
            <a:pPr marL="444500" algn="just"/>
            <a:r>
              <a:rPr lang="fr-FR" sz="1200" dirty="0">
                <a:solidFill>
                  <a:schemeClr val="tx1"/>
                </a:solidFill>
                <a:effectLst/>
                <a:latin typeface="+mn-lt"/>
                <a:ea typeface="Calibri" panose="020F0502020204030204" pitchFamily="34" charset="0"/>
                <a:cs typeface="Times New Roman" panose="02020603050405020304" pitchFamily="18" charset="0"/>
              </a:rPr>
              <a:t>en mettant des pronoms personnels quand c’est possible et quand ça ne crée pas une difficulté ou une ambigüité</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en trouvant une autre façon de désigner un personnage : </a:t>
            </a:r>
            <a:r>
              <a:rPr lang="fr-FR" sz="1200" i="1" dirty="0">
                <a:solidFill>
                  <a:schemeClr val="tx1"/>
                </a:solidFill>
                <a:effectLst/>
                <a:latin typeface="+mn-lt"/>
                <a:ea typeface="Calibri" panose="020F0502020204030204" pitchFamily="34" charset="0"/>
                <a:cs typeface="Times New Roman" panose="02020603050405020304" pitchFamily="18" charset="0"/>
              </a:rPr>
              <a:t>la grosse bête, l’un d’entre eux</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découper en paragraphes quand on raconte un nouveau moment de l’histoire, un nouvel événement, l’arrivée d’un nouveau personnage, une nouvelle rencontre…</a:t>
            </a:r>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35</a:t>
            </a:fld>
            <a:endParaRPr lang="fr-FR" dirty="0"/>
          </a:p>
        </p:txBody>
      </p:sp>
    </p:spTree>
    <p:extLst>
      <p:ext uri="{BB962C8B-B14F-4D97-AF65-F5344CB8AC3E}">
        <p14:creationId xmlns:p14="http://schemas.microsoft.com/office/powerpoint/2010/main" val="19856566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36</a:t>
            </a:fld>
            <a:endParaRPr lang="fr-FR" dirty="0"/>
          </a:p>
        </p:txBody>
      </p:sp>
    </p:spTree>
    <p:extLst>
      <p:ext uri="{BB962C8B-B14F-4D97-AF65-F5344CB8AC3E}">
        <p14:creationId xmlns:p14="http://schemas.microsoft.com/office/powerpoint/2010/main" val="23152357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Lire l’album de Claude Boujon</a:t>
            </a:r>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37</a:t>
            </a:fld>
            <a:endParaRPr lang="fr-FR" dirty="0"/>
          </a:p>
        </p:txBody>
      </p:sp>
    </p:spTree>
    <p:extLst>
      <p:ext uri="{BB962C8B-B14F-4D97-AF65-F5344CB8AC3E}">
        <p14:creationId xmlns:p14="http://schemas.microsoft.com/office/powerpoint/2010/main" val="14346777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Calibri" panose="020F0502020204030204" pitchFamily="34" charset="0"/>
              </a:rPr>
              <a:t>Demander</a:t>
            </a:r>
            <a:r>
              <a:rPr lang="fr-FR" sz="1200" dirty="0">
                <a:solidFill>
                  <a:schemeClr val="tx1"/>
                </a:solidFill>
                <a:effectLst/>
                <a:latin typeface="+mn-lt"/>
                <a:ea typeface="Calibri" panose="020F0502020204030204" pitchFamily="34" charset="0"/>
                <a:cs typeface="Calibri" panose="020F0502020204030204" pitchFamily="34" charset="0"/>
              </a:rPr>
              <a:t> : « Pouvez-vous expliquer ce que vous avez fait quand vous avez repris le texte pour éviter les répétitions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Calibri" panose="020F0502020204030204" pitchFamily="34" charset="0"/>
                <a:cs typeface="Calibri" panose="020F0502020204030204" pitchFamily="34" charset="0"/>
              </a:rPr>
              <a:t>Réponse attendue </a:t>
            </a:r>
            <a:r>
              <a:rPr lang="fr-FR" sz="1200" dirty="0">
                <a:solidFill>
                  <a:schemeClr val="tx1"/>
                </a:solidFill>
                <a:effectLst/>
                <a:latin typeface="+mn-lt"/>
                <a:ea typeface="Calibri" panose="020F0502020204030204" pitchFamily="34" charset="0"/>
                <a:cs typeface="Calibri" panose="020F0502020204030204" pitchFamily="34"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Calibri" panose="020F0502020204030204" pitchFamily="34" charset="0"/>
              </a:rPr>
              <a:t>On a recherché d’autres façons de dire. On a réfléchi à ce qui était possible et à ce qui ne l’était pas.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38</a:t>
            </a:fld>
            <a:endParaRPr lang="fr-FR" dirty="0"/>
          </a:p>
        </p:txBody>
      </p:sp>
    </p:spTree>
    <p:extLst>
      <p:ext uri="{BB962C8B-B14F-4D97-AF65-F5344CB8AC3E}">
        <p14:creationId xmlns:p14="http://schemas.microsoft.com/office/powerpoint/2010/main" val="34258078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0" dirty="0">
                <a:solidFill>
                  <a:schemeClr val="tx1"/>
                </a:solidFill>
                <a:effectLst/>
                <a:latin typeface="+mn-lt"/>
                <a:ea typeface="Calibri" panose="020F0502020204030204" pitchFamily="34" charset="0"/>
              </a:rPr>
              <a:t>Expliquer le pictogramme </a:t>
            </a:r>
            <a:r>
              <a:rPr lang="fr-FR" sz="1200" kern="0" dirty="0">
                <a:solidFill>
                  <a:schemeClr val="tx1"/>
                </a:solidFill>
                <a:effectLst/>
                <a:latin typeface="+mn-lt"/>
                <a:ea typeface="Calibri" panose="020F0502020204030204" pitchFamily="34" charset="0"/>
              </a:rPr>
              <a:t>: « Ça ressemble au pictogramme de la variation : quand on transforme, on change aussi un texte de départ. Il y a la lettre T pour indiquer qu’il ne s’agit pas de mots, mais de texte. »</a:t>
            </a:r>
            <a:r>
              <a:rPr lang="fr-FR" sz="1200" dirty="0">
                <a:solidFill>
                  <a:schemeClr val="tx1"/>
                </a:solidFill>
                <a:effectLst/>
                <a:latin typeface="+mn-lt"/>
              </a:rPr>
              <a:t> </a:t>
            </a:r>
          </a:p>
          <a:p>
            <a:endParaRPr lang="fr-FR" sz="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La manipulation qu’on a fait s’appelle une transformation. Pour nous, c’est une façon de comprendre qu’il y a plusieurs façons de dire les choses et de chercher la façon qui va le mieux dans le texte qu’on veut écrire. Quand on lit, parfois on peut se demander s’il n’y a pas une autre façon de dire plus simple, et se demander ensuite pourquoi l’auteur a choisi cette façon-là plutôt que la plus simple. »</a:t>
            </a:r>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39</a:t>
            </a:fld>
            <a:endParaRPr lang="fr-FR" dirty="0"/>
          </a:p>
        </p:txBody>
      </p:sp>
    </p:spTree>
    <p:extLst>
      <p:ext uri="{BB962C8B-B14F-4D97-AF65-F5344CB8AC3E}">
        <p14:creationId xmlns:p14="http://schemas.microsoft.com/office/powerpoint/2010/main" val="18304105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40</a:t>
            </a:fld>
            <a:endParaRPr lang="fr-FR" dirty="0"/>
          </a:p>
        </p:txBody>
      </p:sp>
    </p:spTree>
    <p:extLst>
      <p:ext uri="{BB962C8B-B14F-4D97-AF65-F5344CB8AC3E}">
        <p14:creationId xmlns:p14="http://schemas.microsoft.com/office/powerpoint/2010/main" val="41393601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41</a:t>
            </a:fld>
            <a:endParaRPr lang="fr-FR" dirty="0"/>
          </a:p>
        </p:txBody>
      </p:sp>
    </p:spTree>
    <p:extLst>
      <p:ext uri="{BB962C8B-B14F-4D97-AF65-F5344CB8AC3E}">
        <p14:creationId xmlns:p14="http://schemas.microsoft.com/office/powerpoint/2010/main" val="28809917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42</a:t>
            </a:fld>
            <a:endParaRPr lang="fr-FR" dirty="0"/>
          </a:p>
        </p:txBody>
      </p:sp>
    </p:spTree>
    <p:extLst>
      <p:ext uri="{BB962C8B-B14F-4D97-AF65-F5344CB8AC3E}">
        <p14:creationId xmlns:p14="http://schemas.microsoft.com/office/powerpoint/2010/main" val="8865577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43</a:t>
            </a:fld>
            <a:endParaRPr lang="fr-FR" dirty="0"/>
          </a:p>
        </p:txBody>
      </p:sp>
    </p:spTree>
    <p:extLst>
      <p:ext uri="{BB962C8B-B14F-4D97-AF65-F5344CB8AC3E}">
        <p14:creationId xmlns:p14="http://schemas.microsoft.com/office/powerpoint/2010/main" val="37854568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44</a:t>
            </a:fld>
            <a:endParaRPr lang="fr-FR" dirty="0"/>
          </a:p>
        </p:txBody>
      </p:sp>
    </p:spTree>
    <p:extLst>
      <p:ext uri="{BB962C8B-B14F-4D97-AF65-F5344CB8AC3E}">
        <p14:creationId xmlns:p14="http://schemas.microsoft.com/office/powerpoint/2010/main" val="19985335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On peut faire remarquer le nombre de reprise par substituts (à savoir : 4) par rapport au nombre de pronoms (4) et de déterminants possessifs (3).</a:t>
            </a:r>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45</a:t>
            </a:fld>
            <a:endParaRPr lang="fr-FR" dirty="0"/>
          </a:p>
        </p:txBody>
      </p:sp>
    </p:spTree>
    <p:extLst>
      <p:ext uri="{BB962C8B-B14F-4D97-AF65-F5344CB8AC3E}">
        <p14:creationId xmlns:p14="http://schemas.microsoft.com/office/powerpoint/2010/main" val="19794409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46</a:t>
            </a:fld>
            <a:endParaRPr lang="fr-FR" dirty="0"/>
          </a:p>
        </p:txBody>
      </p:sp>
    </p:spTree>
    <p:extLst>
      <p:ext uri="{BB962C8B-B14F-4D97-AF65-F5344CB8AC3E}">
        <p14:creationId xmlns:p14="http://schemas.microsoft.com/office/powerpoint/2010/main" val="27988919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47</a:t>
            </a:fld>
            <a:endParaRPr lang="fr-FR" dirty="0"/>
          </a:p>
        </p:txBody>
      </p:sp>
    </p:spTree>
    <p:extLst>
      <p:ext uri="{BB962C8B-B14F-4D97-AF65-F5344CB8AC3E}">
        <p14:creationId xmlns:p14="http://schemas.microsoft.com/office/powerpoint/2010/main" val="18892663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48</a:t>
            </a:fld>
            <a:endParaRPr lang="fr-FR" dirty="0"/>
          </a:p>
        </p:txBody>
      </p:sp>
    </p:spTree>
    <p:extLst>
      <p:ext uri="{BB962C8B-B14F-4D97-AF65-F5344CB8AC3E}">
        <p14:creationId xmlns:p14="http://schemas.microsoft.com/office/powerpoint/2010/main" val="35177805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latin typeface="+mn-lt"/>
              </a:rPr>
              <a:t>Six </a:t>
            </a:r>
            <a:r>
              <a:rPr lang="fr-FR" sz="1200" kern="0" dirty="0">
                <a:solidFill>
                  <a:schemeClr val="tx1"/>
                </a:solidFill>
                <a:effectLst/>
                <a:latin typeface="+mn-lt"/>
                <a:ea typeface="Calibri" panose="020F0502020204030204" pitchFamily="34" charset="0"/>
              </a:rPr>
              <a:t>matchs, six victoires ! Comme chaque année, l’équipe de filles remporte ces batailles acharnées.</a:t>
            </a:r>
            <a:r>
              <a:rPr lang="fr-FR" sz="1200" dirty="0">
                <a:solidFill>
                  <a:schemeClr val="tx1"/>
                </a:solidFill>
                <a:effectLst/>
                <a:latin typeface="+mn-lt"/>
              </a:rPr>
              <a:t> </a:t>
            </a:r>
          </a:p>
          <a:p>
            <a:endParaRPr lang="fr-FR" sz="1200" dirty="0">
              <a:solidFill>
                <a:schemeClr val="tx1"/>
              </a:solidFill>
              <a:effectLst/>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D/N/A, locutions déterminatives </a:t>
            </a:r>
            <a:r>
              <a:rPr lang="fr-FR" sz="1200" i="1" dirty="0">
                <a:solidFill>
                  <a:schemeClr val="tx1"/>
                </a:solidFill>
                <a:effectLst/>
                <a:latin typeface="+mn-lt"/>
                <a:ea typeface="Calibri" panose="020F0502020204030204" pitchFamily="34" charset="0"/>
                <a:cs typeface="Times New Roman" panose="02020603050405020304" pitchFamily="18" charset="0"/>
              </a:rPr>
              <a:t>l’équipe de</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chaque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S/V (complément du nom rupteur S/V)</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déterminant démonstratif</a:t>
            </a:r>
          </a:p>
          <a:p>
            <a:pPr algn="jus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 m devant m, b, p </a:t>
            </a:r>
          </a:p>
          <a:p>
            <a:endParaRPr lang="fr-FR" dirty="0"/>
          </a:p>
        </p:txBody>
      </p:sp>
      <p:sp>
        <p:nvSpPr>
          <p:cNvPr id="4" name="Espace réservé du numéro de diapositive 3"/>
          <p:cNvSpPr>
            <a:spLocks noGrp="1"/>
          </p:cNvSpPr>
          <p:nvPr>
            <p:ph type="sldNum" sz="quarter" idx="5"/>
          </p:nvPr>
        </p:nvSpPr>
        <p:spPr/>
        <p:txBody>
          <a:bodyPr/>
          <a:lstStyle/>
          <a:p>
            <a:fld id="{CA2B0956-818C-F949-BAAE-F25ECCE281C0}" type="slidenum">
              <a:rPr lang="fr-FR" smtClean="0"/>
              <a:t>49</a:t>
            </a:fld>
            <a:endParaRPr lang="fr-FR" dirty="0"/>
          </a:p>
        </p:txBody>
      </p:sp>
    </p:spTree>
    <p:extLst>
      <p:ext uri="{BB962C8B-B14F-4D97-AF65-F5344CB8AC3E}">
        <p14:creationId xmlns:p14="http://schemas.microsoft.com/office/powerpoint/2010/main" val="21043557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287DD-D5BD-8731-49E6-C0C8A79A4BC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7DA94BD-6B32-F84D-AF62-141889F540A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A408F7A-1FBA-9709-02A7-83632306F3FB}"/>
              </a:ext>
            </a:extLst>
          </p:cNvPr>
          <p:cNvSpPr>
            <a:spLocks noGrp="1"/>
          </p:cNvSpPr>
          <p:nvPr>
            <p:ph type="body" idx="1"/>
          </p:nvPr>
        </p:nvSpPr>
        <p:spPr/>
        <p:txBody>
          <a:bodyPr/>
          <a:lstStyle/>
          <a:p>
            <a:r>
              <a:rPr lang="fr-FR" sz="1200" dirty="0">
                <a:solidFill>
                  <a:schemeClr val="tx1"/>
                </a:solidFill>
                <a:latin typeface="+mn-lt"/>
              </a:rPr>
              <a:t>Six </a:t>
            </a:r>
            <a:r>
              <a:rPr lang="fr-FR" sz="1200" kern="0" dirty="0">
                <a:solidFill>
                  <a:schemeClr val="tx1"/>
                </a:solidFill>
                <a:effectLst/>
                <a:latin typeface="+mn-lt"/>
                <a:ea typeface="Calibri" panose="020F0502020204030204" pitchFamily="34" charset="0"/>
              </a:rPr>
              <a:t>matchs, six victoires ! Comme chaque année, l’équipe de filles remporte ces batailles acharnées.</a:t>
            </a:r>
            <a:r>
              <a:rPr lang="fr-FR" sz="1200" dirty="0">
                <a:solidFill>
                  <a:schemeClr val="tx1"/>
                </a:solidFill>
                <a:effectLst/>
                <a:latin typeface="+mn-lt"/>
              </a:rPr>
              <a:t> </a:t>
            </a:r>
          </a:p>
          <a:p>
            <a:endParaRPr lang="fr-FR" sz="1200" dirty="0">
              <a:solidFill>
                <a:schemeClr val="tx1"/>
              </a:solidFill>
              <a:effectLst/>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D/N/A, locutions déterminatives </a:t>
            </a:r>
            <a:r>
              <a:rPr lang="fr-FR" sz="1200" i="1" dirty="0">
                <a:solidFill>
                  <a:schemeClr val="tx1"/>
                </a:solidFill>
                <a:effectLst/>
                <a:latin typeface="+mn-lt"/>
                <a:ea typeface="Calibri" panose="020F0502020204030204" pitchFamily="34" charset="0"/>
                <a:cs typeface="Times New Roman" panose="02020603050405020304" pitchFamily="18" charset="0"/>
              </a:rPr>
              <a:t>l’équipe de</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chaque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S/V (complément du nom rupteur S/V)</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déterminant démonstratif</a:t>
            </a:r>
          </a:p>
          <a:p>
            <a:pPr algn="jus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 m devant m, b, p </a:t>
            </a:r>
          </a:p>
          <a:p>
            <a:endParaRPr lang="fr-FR" dirty="0"/>
          </a:p>
        </p:txBody>
      </p:sp>
      <p:sp>
        <p:nvSpPr>
          <p:cNvPr id="4" name="Espace réservé du numéro de diapositive 3">
            <a:extLst>
              <a:ext uri="{FF2B5EF4-FFF2-40B4-BE49-F238E27FC236}">
                <a16:creationId xmlns:a16="http://schemas.microsoft.com/office/drawing/2014/main" id="{40DF2348-DE1E-F890-4B91-C55461C0E868}"/>
              </a:ext>
            </a:extLst>
          </p:cNvPr>
          <p:cNvSpPr>
            <a:spLocks noGrp="1"/>
          </p:cNvSpPr>
          <p:nvPr>
            <p:ph type="sldNum" sz="quarter" idx="5"/>
          </p:nvPr>
        </p:nvSpPr>
        <p:spPr/>
        <p:txBody>
          <a:bodyPr/>
          <a:lstStyle/>
          <a:p>
            <a:fld id="{CA2B0956-818C-F949-BAAE-F25ECCE281C0}" type="slidenum">
              <a:rPr lang="fr-FR" smtClean="0"/>
              <a:t>50</a:t>
            </a:fld>
            <a:endParaRPr lang="fr-FR" dirty="0"/>
          </a:p>
        </p:txBody>
      </p:sp>
    </p:spTree>
    <p:extLst>
      <p:ext uri="{BB962C8B-B14F-4D97-AF65-F5344CB8AC3E}">
        <p14:creationId xmlns:p14="http://schemas.microsoft.com/office/powerpoint/2010/main" val="643496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27F9FF-B65F-A969-411A-A683EB1063F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A2C6702-B4C6-2070-5EBC-C60C73602A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9041A67-0D32-C093-0881-09C1B92FE36D}"/>
              </a:ext>
            </a:extLst>
          </p:cNvPr>
          <p:cNvSpPr>
            <a:spLocks noGrp="1"/>
          </p:cNvSpPr>
          <p:nvPr>
            <p:ph type="dt" sz="half" idx="10"/>
          </p:nvPr>
        </p:nvSpPr>
        <p:spPr/>
        <p:txBody>
          <a:bodyPr/>
          <a:lstStyle/>
          <a:p>
            <a:fld id="{E492F2C9-CA73-D74F-A5DD-AB5DD07212D7}" type="datetimeFigureOut">
              <a:rPr lang="fr-FR" smtClean="0"/>
              <a:t>19/02/2026</a:t>
            </a:fld>
            <a:endParaRPr lang="fr-FR" dirty="0"/>
          </a:p>
        </p:txBody>
      </p:sp>
      <p:sp>
        <p:nvSpPr>
          <p:cNvPr id="5" name="Espace réservé du pied de page 4">
            <a:extLst>
              <a:ext uri="{FF2B5EF4-FFF2-40B4-BE49-F238E27FC236}">
                <a16:creationId xmlns:a16="http://schemas.microsoft.com/office/drawing/2014/main" id="{938B158F-6574-CA39-85B3-68A82C7D31FC}"/>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46225A64-6F95-8C52-DDF1-04E6F0F0E61E}"/>
              </a:ext>
            </a:extLst>
          </p:cNvPr>
          <p:cNvSpPr>
            <a:spLocks noGrp="1"/>
          </p:cNvSpPr>
          <p:nvPr>
            <p:ph type="sldNum" sz="quarter" idx="12"/>
          </p:nvPr>
        </p:nvSpPr>
        <p:spPr/>
        <p:txBody>
          <a:bodyPr/>
          <a:lstStyle/>
          <a:p>
            <a:fld id="{8DBE07C8-DD2B-AE4B-9457-A6704B405010}" type="slidenum">
              <a:rPr lang="fr-FR" smtClean="0"/>
              <a:t>‹N°›</a:t>
            </a:fld>
            <a:endParaRPr lang="fr-FR" dirty="0"/>
          </a:p>
        </p:txBody>
      </p:sp>
    </p:spTree>
    <p:extLst>
      <p:ext uri="{BB962C8B-B14F-4D97-AF65-F5344CB8AC3E}">
        <p14:creationId xmlns:p14="http://schemas.microsoft.com/office/powerpoint/2010/main" val="1584674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81FBFC-404F-1E2E-3370-00BD8A4CFA6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CFBC00-CEF9-4638-C9C0-114695F050B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DC6E53B-B762-1EFF-53DD-8F74632D7369}"/>
              </a:ext>
            </a:extLst>
          </p:cNvPr>
          <p:cNvSpPr>
            <a:spLocks noGrp="1"/>
          </p:cNvSpPr>
          <p:nvPr>
            <p:ph type="dt" sz="half" idx="10"/>
          </p:nvPr>
        </p:nvSpPr>
        <p:spPr/>
        <p:txBody>
          <a:bodyPr/>
          <a:lstStyle/>
          <a:p>
            <a:fld id="{E492F2C9-CA73-D74F-A5DD-AB5DD07212D7}" type="datetimeFigureOut">
              <a:rPr lang="fr-FR" smtClean="0"/>
              <a:t>19/02/2026</a:t>
            </a:fld>
            <a:endParaRPr lang="fr-FR" dirty="0"/>
          </a:p>
        </p:txBody>
      </p:sp>
      <p:sp>
        <p:nvSpPr>
          <p:cNvPr id="5" name="Espace réservé du pied de page 4">
            <a:extLst>
              <a:ext uri="{FF2B5EF4-FFF2-40B4-BE49-F238E27FC236}">
                <a16:creationId xmlns:a16="http://schemas.microsoft.com/office/drawing/2014/main" id="{877EB15F-8FC7-3959-F86A-B703A624C4A2}"/>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C14D9EE7-6BA1-0C2A-699C-DC4051709C74}"/>
              </a:ext>
            </a:extLst>
          </p:cNvPr>
          <p:cNvSpPr>
            <a:spLocks noGrp="1"/>
          </p:cNvSpPr>
          <p:nvPr>
            <p:ph type="sldNum" sz="quarter" idx="12"/>
          </p:nvPr>
        </p:nvSpPr>
        <p:spPr/>
        <p:txBody>
          <a:bodyPr/>
          <a:lstStyle/>
          <a:p>
            <a:fld id="{8DBE07C8-DD2B-AE4B-9457-A6704B405010}" type="slidenum">
              <a:rPr lang="fr-FR" smtClean="0"/>
              <a:t>‹N°›</a:t>
            </a:fld>
            <a:endParaRPr lang="fr-FR" dirty="0"/>
          </a:p>
        </p:txBody>
      </p:sp>
    </p:spTree>
    <p:extLst>
      <p:ext uri="{BB962C8B-B14F-4D97-AF65-F5344CB8AC3E}">
        <p14:creationId xmlns:p14="http://schemas.microsoft.com/office/powerpoint/2010/main" val="2463917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B22AD-F626-E3EF-9739-54937121282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0E1C599-8848-96EC-C98C-D39A50B9CE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10ADC7-704D-5812-5E90-8D2AD2FA0A57}"/>
              </a:ext>
            </a:extLst>
          </p:cNvPr>
          <p:cNvSpPr>
            <a:spLocks noGrp="1"/>
          </p:cNvSpPr>
          <p:nvPr>
            <p:ph type="dt" sz="half" idx="10"/>
          </p:nvPr>
        </p:nvSpPr>
        <p:spPr/>
        <p:txBody>
          <a:bodyPr/>
          <a:lstStyle/>
          <a:p>
            <a:fld id="{E492F2C9-CA73-D74F-A5DD-AB5DD07212D7}" type="datetimeFigureOut">
              <a:rPr lang="fr-FR" smtClean="0"/>
              <a:t>19/02/2026</a:t>
            </a:fld>
            <a:endParaRPr lang="fr-FR" dirty="0"/>
          </a:p>
        </p:txBody>
      </p:sp>
      <p:sp>
        <p:nvSpPr>
          <p:cNvPr id="5" name="Espace réservé du pied de page 4">
            <a:extLst>
              <a:ext uri="{FF2B5EF4-FFF2-40B4-BE49-F238E27FC236}">
                <a16:creationId xmlns:a16="http://schemas.microsoft.com/office/drawing/2014/main" id="{6F868A9A-4902-8FDB-2141-871708A97E33}"/>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DBFEB4BE-C21B-AA3B-3555-02B73077F50D}"/>
              </a:ext>
            </a:extLst>
          </p:cNvPr>
          <p:cNvSpPr>
            <a:spLocks noGrp="1"/>
          </p:cNvSpPr>
          <p:nvPr>
            <p:ph type="sldNum" sz="quarter" idx="12"/>
          </p:nvPr>
        </p:nvSpPr>
        <p:spPr/>
        <p:txBody>
          <a:bodyPr/>
          <a:lstStyle/>
          <a:p>
            <a:fld id="{8DBE07C8-DD2B-AE4B-9457-A6704B405010}" type="slidenum">
              <a:rPr lang="fr-FR" smtClean="0"/>
              <a:t>‹N°›</a:t>
            </a:fld>
            <a:endParaRPr lang="fr-FR" dirty="0"/>
          </a:p>
        </p:txBody>
      </p:sp>
    </p:spTree>
    <p:extLst>
      <p:ext uri="{BB962C8B-B14F-4D97-AF65-F5344CB8AC3E}">
        <p14:creationId xmlns:p14="http://schemas.microsoft.com/office/powerpoint/2010/main" val="165257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3728CC-F56C-C566-5BD8-8D3733BC849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A22F23A-7BE1-EF0E-D5C2-AAAAA91CABF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8C23369-7B12-8276-4132-9AD55E9650B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64C5E32-E744-303F-CB74-A6B5D6CE6EF7}"/>
              </a:ext>
            </a:extLst>
          </p:cNvPr>
          <p:cNvSpPr>
            <a:spLocks noGrp="1"/>
          </p:cNvSpPr>
          <p:nvPr>
            <p:ph type="dt" sz="half" idx="10"/>
          </p:nvPr>
        </p:nvSpPr>
        <p:spPr/>
        <p:txBody>
          <a:bodyPr/>
          <a:lstStyle/>
          <a:p>
            <a:fld id="{E492F2C9-CA73-D74F-A5DD-AB5DD07212D7}" type="datetimeFigureOut">
              <a:rPr lang="fr-FR" smtClean="0"/>
              <a:t>19/02/2026</a:t>
            </a:fld>
            <a:endParaRPr lang="fr-FR" dirty="0"/>
          </a:p>
        </p:txBody>
      </p:sp>
      <p:sp>
        <p:nvSpPr>
          <p:cNvPr id="6" name="Espace réservé du pied de page 5">
            <a:extLst>
              <a:ext uri="{FF2B5EF4-FFF2-40B4-BE49-F238E27FC236}">
                <a16:creationId xmlns:a16="http://schemas.microsoft.com/office/drawing/2014/main" id="{C3FE73EC-E20A-C783-7396-964DB3A52767}"/>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D66EEC4A-6EC2-712D-F2B2-92046648923B}"/>
              </a:ext>
            </a:extLst>
          </p:cNvPr>
          <p:cNvSpPr>
            <a:spLocks noGrp="1"/>
          </p:cNvSpPr>
          <p:nvPr>
            <p:ph type="sldNum" sz="quarter" idx="12"/>
          </p:nvPr>
        </p:nvSpPr>
        <p:spPr/>
        <p:txBody>
          <a:bodyPr/>
          <a:lstStyle/>
          <a:p>
            <a:fld id="{8DBE07C8-DD2B-AE4B-9457-A6704B405010}" type="slidenum">
              <a:rPr lang="fr-FR" smtClean="0"/>
              <a:t>‹N°›</a:t>
            </a:fld>
            <a:endParaRPr lang="fr-FR" dirty="0"/>
          </a:p>
        </p:txBody>
      </p:sp>
    </p:spTree>
    <p:extLst>
      <p:ext uri="{BB962C8B-B14F-4D97-AF65-F5344CB8AC3E}">
        <p14:creationId xmlns:p14="http://schemas.microsoft.com/office/powerpoint/2010/main" val="4261363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C4697C-EAAE-D5E6-58D4-6E6905195BA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49EA8A0-E70F-7EC5-658D-E852F49D49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4CDEC39-3FB0-F6FF-88B0-BCF51A3AC22A}"/>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70BF325-9406-6D89-E19A-059B32BEE5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0AB8742-D8D8-50C6-98FC-B7E3356563C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21EAD75-0C3C-DC38-D9E7-F5227D13E3BB}"/>
              </a:ext>
            </a:extLst>
          </p:cNvPr>
          <p:cNvSpPr>
            <a:spLocks noGrp="1"/>
          </p:cNvSpPr>
          <p:nvPr>
            <p:ph type="dt" sz="half" idx="10"/>
          </p:nvPr>
        </p:nvSpPr>
        <p:spPr/>
        <p:txBody>
          <a:bodyPr/>
          <a:lstStyle/>
          <a:p>
            <a:fld id="{E492F2C9-CA73-D74F-A5DD-AB5DD07212D7}" type="datetimeFigureOut">
              <a:rPr lang="fr-FR" smtClean="0"/>
              <a:t>19/02/2026</a:t>
            </a:fld>
            <a:endParaRPr lang="fr-FR" dirty="0"/>
          </a:p>
        </p:txBody>
      </p:sp>
      <p:sp>
        <p:nvSpPr>
          <p:cNvPr id="8" name="Espace réservé du pied de page 7">
            <a:extLst>
              <a:ext uri="{FF2B5EF4-FFF2-40B4-BE49-F238E27FC236}">
                <a16:creationId xmlns:a16="http://schemas.microsoft.com/office/drawing/2014/main" id="{86549CB5-414D-F013-EDB8-5D0D4030FBE3}"/>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a16="http://schemas.microsoft.com/office/drawing/2014/main" id="{75845753-047A-F4CC-F946-959D91BA9D3E}"/>
              </a:ext>
            </a:extLst>
          </p:cNvPr>
          <p:cNvSpPr>
            <a:spLocks noGrp="1"/>
          </p:cNvSpPr>
          <p:nvPr>
            <p:ph type="sldNum" sz="quarter" idx="12"/>
          </p:nvPr>
        </p:nvSpPr>
        <p:spPr/>
        <p:txBody>
          <a:bodyPr/>
          <a:lstStyle/>
          <a:p>
            <a:fld id="{8DBE07C8-DD2B-AE4B-9457-A6704B405010}" type="slidenum">
              <a:rPr lang="fr-FR" smtClean="0"/>
              <a:t>‹N°›</a:t>
            </a:fld>
            <a:endParaRPr lang="fr-FR" dirty="0"/>
          </a:p>
        </p:txBody>
      </p:sp>
    </p:spTree>
    <p:extLst>
      <p:ext uri="{BB962C8B-B14F-4D97-AF65-F5344CB8AC3E}">
        <p14:creationId xmlns:p14="http://schemas.microsoft.com/office/powerpoint/2010/main" val="1219546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EDE6AB-4F66-C561-5B0F-FDCBAD8EB50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7341473-89C9-67C2-60BF-17AEEB770D41}"/>
              </a:ext>
            </a:extLst>
          </p:cNvPr>
          <p:cNvSpPr>
            <a:spLocks noGrp="1"/>
          </p:cNvSpPr>
          <p:nvPr>
            <p:ph type="dt" sz="half" idx="10"/>
          </p:nvPr>
        </p:nvSpPr>
        <p:spPr/>
        <p:txBody>
          <a:bodyPr/>
          <a:lstStyle/>
          <a:p>
            <a:fld id="{E492F2C9-CA73-D74F-A5DD-AB5DD07212D7}" type="datetimeFigureOut">
              <a:rPr lang="fr-FR" smtClean="0"/>
              <a:t>19/02/2026</a:t>
            </a:fld>
            <a:endParaRPr lang="fr-FR" dirty="0"/>
          </a:p>
        </p:txBody>
      </p:sp>
      <p:sp>
        <p:nvSpPr>
          <p:cNvPr id="4" name="Espace réservé du pied de page 3">
            <a:extLst>
              <a:ext uri="{FF2B5EF4-FFF2-40B4-BE49-F238E27FC236}">
                <a16:creationId xmlns:a16="http://schemas.microsoft.com/office/drawing/2014/main" id="{EC93707A-C0A4-F9FE-16EA-DE5AF8102A64}"/>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a16="http://schemas.microsoft.com/office/drawing/2014/main" id="{FF17473B-2F40-1A07-1430-420241587154}"/>
              </a:ext>
            </a:extLst>
          </p:cNvPr>
          <p:cNvSpPr>
            <a:spLocks noGrp="1"/>
          </p:cNvSpPr>
          <p:nvPr>
            <p:ph type="sldNum" sz="quarter" idx="12"/>
          </p:nvPr>
        </p:nvSpPr>
        <p:spPr/>
        <p:txBody>
          <a:bodyPr/>
          <a:lstStyle/>
          <a:p>
            <a:fld id="{8DBE07C8-DD2B-AE4B-9457-A6704B405010}" type="slidenum">
              <a:rPr lang="fr-FR" smtClean="0"/>
              <a:t>‹N°›</a:t>
            </a:fld>
            <a:endParaRPr lang="fr-FR" dirty="0"/>
          </a:p>
        </p:txBody>
      </p:sp>
    </p:spTree>
    <p:extLst>
      <p:ext uri="{BB962C8B-B14F-4D97-AF65-F5344CB8AC3E}">
        <p14:creationId xmlns:p14="http://schemas.microsoft.com/office/powerpoint/2010/main" val="4192696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69FB56F-083E-5874-F3C4-07CF935668E5}"/>
              </a:ext>
            </a:extLst>
          </p:cNvPr>
          <p:cNvSpPr>
            <a:spLocks noGrp="1"/>
          </p:cNvSpPr>
          <p:nvPr>
            <p:ph type="dt" sz="half" idx="10"/>
          </p:nvPr>
        </p:nvSpPr>
        <p:spPr/>
        <p:txBody>
          <a:bodyPr/>
          <a:lstStyle/>
          <a:p>
            <a:fld id="{E492F2C9-CA73-D74F-A5DD-AB5DD07212D7}" type="datetimeFigureOut">
              <a:rPr lang="fr-FR" smtClean="0"/>
              <a:t>19/02/2026</a:t>
            </a:fld>
            <a:endParaRPr lang="fr-FR" dirty="0"/>
          </a:p>
        </p:txBody>
      </p:sp>
      <p:sp>
        <p:nvSpPr>
          <p:cNvPr id="3" name="Espace réservé du pied de page 2">
            <a:extLst>
              <a:ext uri="{FF2B5EF4-FFF2-40B4-BE49-F238E27FC236}">
                <a16:creationId xmlns:a16="http://schemas.microsoft.com/office/drawing/2014/main" id="{8B867A61-AAA6-FD58-D913-CBADEF9FBAA6}"/>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CEB252-DA37-ED3C-F856-D6C5304E3A00}"/>
              </a:ext>
            </a:extLst>
          </p:cNvPr>
          <p:cNvSpPr>
            <a:spLocks noGrp="1"/>
          </p:cNvSpPr>
          <p:nvPr>
            <p:ph type="sldNum" sz="quarter" idx="12"/>
          </p:nvPr>
        </p:nvSpPr>
        <p:spPr/>
        <p:txBody>
          <a:bodyPr/>
          <a:lstStyle/>
          <a:p>
            <a:fld id="{8DBE07C8-DD2B-AE4B-9457-A6704B405010}" type="slidenum">
              <a:rPr lang="fr-FR" smtClean="0"/>
              <a:t>‹N°›</a:t>
            </a:fld>
            <a:endParaRPr lang="fr-FR" dirty="0"/>
          </a:p>
        </p:txBody>
      </p:sp>
    </p:spTree>
    <p:extLst>
      <p:ext uri="{BB962C8B-B14F-4D97-AF65-F5344CB8AC3E}">
        <p14:creationId xmlns:p14="http://schemas.microsoft.com/office/powerpoint/2010/main" val="3134698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50C937-5438-816A-A81B-795F03A100A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C8BE8AE-4676-72EA-6657-E9D46E8E85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6441A9E-6F1A-368E-717A-47D2F5933D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8E4D866-16A2-2039-BE88-438F43E3D623}"/>
              </a:ext>
            </a:extLst>
          </p:cNvPr>
          <p:cNvSpPr>
            <a:spLocks noGrp="1"/>
          </p:cNvSpPr>
          <p:nvPr>
            <p:ph type="dt" sz="half" idx="10"/>
          </p:nvPr>
        </p:nvSpPr>
        <p:spPr/>
        <p:txBody>
          <a:bodyPr/>
          <a:lstStyle/>
          <a:p>
            <a:fld id="{E492F2C9-CA73-D74F-A5DD-AB5DD07212D7}" type="datetimeFigureOut">
              <a:rPr lang="fr-FR" smtClean="0"/>
              <a:t>19/02/2026</a:t>
            </a:fld>
            <a:endParaRPr lang="fr-FR" dirty="0"/>
          </a:p>
        </p:txBody>
      </p:sp>
      <p:sp>
        <p:nvSpPr>
          <p:cNvPr id="6" name="Espace réservé du pied de page 5">
            <a:extLst>
              <a:ext uri="{FF2B5EF4-FFF2-40B4-BE49-F238E27FC236}">
                <a16:creationId xmlns:a16="http://schemas.microsoft.com/office/drawing/2014/main" id="{114D99EC-35B7-9F42-C4BA-D75A65A36A7B}"/>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9B40A431-DCCD-F2AD-48AE-B3D8AE9593C4}"/>
              </a:ext>
            </a:extLst>
          </p:cNvPr>
          <p:cNvSpPr>
            <a:spLocks noGrp="1"/>
          </p:cNvSpPr>
          <p:nvPr>
            <p:ph type="sldNum" sz="quarter" idx="12"/>
          </p:nvPr>
        </p:nvSpPr>
        <p:spPr/>
        <p:txBody>
          <a:bodyPr/>
          <a:lstStyle/>
          <a:p>
            <a:fld id="{8DBE07C8-DD2B-AE4B-9457-A6704B405010}" type="slidenum">
              <a:rPr lang="fr-FR" smtClean="0"/>
              <a:t>‹N°›</a:t>
            </a:fld>
            <a:endParaRPr lang="fr-FR" dirty="0"/>
          </a:p>
        </p:txBody>
      </p:sp>
    </p:spTree>
    <p:extLst>
      <p:ext uri="{BB962C8B-B14F-4D97-AF65-F5344CB8AC3E}">
        <p14:creationId xmlns:p14="http://schemas.microsoft.com/office/powerpoint/2010/main" val="1852444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C584EF-4EFD-DF33-B408-64B5B49395B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ED949D1-5766-438C-29CA-C4FC211604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3A114F69-3B70-78AA-67E6-0CD0A06BF9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2B47D9B-B232-AF48-280A-A0B4CB23EF63}"/>
              </a:ext>
            </a:extLst>
          </p:cNvPr>
          <p:cNvSpPr>
            <a:spLocks noGrp="1"/>
          </p:cNvSpPr>
          <p:nvPr>
            <p:ph type="dt" sz="half" idx="10"/>
          </p:nvPr>
        </p:nvSpPr>
        <p:spPr/>
        <p:txBody>
          <a:bodyPr/>
          <a:lstStyle/>
          <a:p>
            <a:fld id="{E492F2C9-CA73-D74F-A5DD-AB5DD07212D7}" type="datetimeFigureOut">
              <a:rPr lang="fr-FR" smtClean="0"/>
              <a:t>19/02/2026</a:t>
            </a:fld>
            <a:endParaRPr lang="fr-FR" dirty="0"/>
          </a:p>
        </p:txBody>
      </p:sp>
      <p:sp>
        <p:nvSpPr>
          <p:cNvPr id="6" name="Espace réservé du pied de page 5">
            <a:extLst>
              <a:ext uri="{FF2B5EF4-FFF2-40B4-BE49-F238E27FC236}">
                <a16:creationId xmlns:a16="http://schemas.microsoft.com/office/drawing/2014/main" id="{9EA70D4E-B984-2B04-D2FF-7D5E89E09D2C}"/>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DA55E034-D7D6-2E84-BFA8-278C0714C4D4}"/>
              </a:ext>
            </a:extLst>
          </p:cNvPr>
          <p:cNvSpPr>
            <a:spLocks noGrp="1"/>
          </p:cNvSpPr>
          <p:nvPr>
            <p:ph type="sldNum" sz="quarter" idx="12"/>
          </p:nvPr>
        </p:nvSpPr>
        <p:spPr/>
        <p:txBody>
          <a:bodyPr/>
          <a:lstStyle/>
          <a:p>
            <a:fld id="{8DBE07C8-DD2B-AE4B-9457-A6704B405010}" type="slidenum">
              <a:rPr lang="fr-FR" smtClean="0"/>
              <a:t>‹N°›</a:t>
            </a:fld>
            <a:endParaRPr lang="fr-FR" dirty="0"/>
          </a:p>
        </p:txBody>
      </p:sp>
    </p:spTree>
    <p:extLst>
      <p:ext uri="{BB962C8B-B14F-4D97-AF65-F5344CB8AC3E}">
        <p14:creationId xmlns:p14="http://schemas.microsoft.com/office/powerpoint/2010/main" val="2201299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FDD283-62DF-5BBA-56BB-E3063C7A93D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A6BB528-1BF3-07AF-27FC-19EC29521EC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A561D2B-EF54-3B07-E7BA-1A6B9525A528}"/>
              </a:ext>
            </a:extLst>
          </p:cNvPr>
          <p:cNvSpPr>
            <a:spLocks noGrp="1"/>
          </p:cNvSpPr>
          <p:nvPr>
            <p:ph type="dt" sz="half" idx="10"/>
          </p:nvPr>
        </p:nvSpPr>
        <p:spPr/>
        <p:txBody>
          <a:bodyPr/>
          <a:lstStyle/>
          <a:p>
            <a:fld id="{E492F2C9-CA73-D74F-A5DD-AB5DD07212D7}" type="datetimeFigureOut">
              <a:rPr lang="fr-FR" smtClean="0"/>
              <a:t>19/02/2026</a:t>
            </a:fld>
            <a:endParaRPr lang="fr-FR" dirty="0"/>
          </a:p>
        </p:txBody>
      </p:sp>
      <p:sp>
        <p:nvSpPr>
          <p:cNvPr id="5" name="Espace réservé du pied de page 4">
            <a:extLst>
              <a:ext uri="{FF2B5EF4-FFF2-40B4-BE49-F238E27FC236}">
                <a16:creationId xmlns:a16="http://schemas.microsoft.com/office/drawing/2014/main" id="{8559375E-BD1F-C61B-E0C9-976ED263CDC7}"/>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6587A2CF-C10F-701C-4709-99BD9B9E5D87}"/>
              </a:ext>
            </a:extLst>
          </p:cNvPr>
          <p:cNvSpPr>
            <a:spLocks noGrp="1"/>
          </p:cNvSpPr>
          <p:nvPr>
            <p:ph type="sldNum" sz="quarter" idx="12"/>
          </p:nvPr>
        </p:nvSpPr>
        <p:spPr/>
        <p:txBody>
          <a:bodyPr/>
          <a:lstStyle/>
          <a:p>
            <a:fld id="{8DBE07C8-DD2B-AE4B-9457-A6704B405010}" type="slidenum">
              <a:rPr lang="fr-FR" smtClean="0"/>
              <a:t>‹N°›</a:t>
            </a:fld>
            <a:endParaRPr lang="fr-FR" dirty="0"/>
          </a:p>
        </p:txBody>
      </p:sp>
    </p:spTree>
    <p:extLst>
      <p:ext uri="{BB962C8B-B14F-4D97-AF65-F5344CB8AC3E}">
        <p14:creationId xmlns:p14="http://schemas.microsoft.com/office/powerpoint/2010/main" val="3362565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0DB4598-16FF-E6D1-ADC0-F328CD5ABC1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4058C7A-0FA7-71E3-4939-909D48E89CF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2339A2D-C24A-52C6-5FCD-BED964231504}"/>
              </a:ext>
            </a:extLst>
          </p:cNvPr>
          <p:cNvSpPr>
            <a:spLocks noGrp="1"/>
          </p:cNvSpPr>
          <p:nvPr>
            <p:ph type="dt" sz="half" idx="10"/>
          </p:nvPr>
        </p:nvSpPr>
        <p:spPr/>
        <p:txBody>
          <a:bodyPr/>
          <a:lstStyle/>
          <a:p>
            <a:fld id="{E492F2C9-CA73-D74F-A5DD-AB5DD07212D7}" type="datetimeFigureOut">
              <a:rPr lang="fr-FR" smtClean="0"/>
              <a:t>19/02/2026</a:t>
            </a:fld>
            <a:endParaRPr lang="fr-FR" dirty="0"/>
          </a:p>
        </p:txBody>
      </p:sp>
      <p:sp>
        <p:nvSpPr>
          <p:cNvPr id="5" name="Espace réservé du pied de page 4">
            <a:extLst>
              <a:ext uri="{FF2B5EF4-FFF2-40B4-BE49-F238E27FC236}">
                <a16:creationId xmlns:a16="http://schemas.microsoft.com/office/drawing/2014/main" id="{716EDE41-F411-B30F-BB38-8FDDF84D52CA}"/>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AE8630B8-2C1A-8054-8CBB-022A699ED05F}"/>
              </a:ext>
            </a:extLst>
          </p:cNvPr>
          <p:cNvSpPr>
            <a:spLocks noGrp="1"/>
          </p:cNvSpPr>
          <p:nvPr>
            <p:ph type="sldNum" sz="quarter" idx="12"/>
          </p:nvPr>
        </p:nvSpPr>
        <p:spPr/>
        <p:txBody>
          <a:bodyPr/>
          <a:lstStyle/>
          <a:p>
            <a:fld id="{8DBE07C8-DD2B-AE4B-9457-A6704B405010}" type="slidenum">
              <a:rPr lang="fr-FR" smtClean="0"/>
              <a:t>‹N°›</a:t>
            </a:fld>
            <a:endParaRPr lang="fr-FR" dirty="0"/>
          </a:p>
        </p:txBody>
      </p:sp>
    </p:spTree>
    <p:extLst>
      <p:ext uri="{BB962C8B-B14F-4D97-AF65-F5344CB8AC3E}">
        <p14:creationId xmlns:p14="http://schemas.microsoft.com/office/powerpoint/2010/main" val="757833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ED376FD-4D90-4AE3-602E-E192D48882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9F0A130-CE6C-79F5-FEFB-E8C38AED0C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A301A50-DB03-C053-708B-167563A496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2F2C9-CA73-D74F-A5DD-AB5DD07212D7}" type="datetimeFigureOut">
              <a:rPr lang="fr-FR" smtClean="0"/>
              <a:t>19/02/2026</a:t>
            </a:fld>
            <a:endParaRPr lang="fr-FR" dirty="0"/>
          </a:p>
        </p:txBody>
      </p:sp>
      <p:sp>
        <p:nvSpPr>
          <p:cNvPr id="5" name="Espace réservé du pied de page 4">
            <a:extLst>
              <a:ext uri="{FF2B5EF4-FFF2-40B4-BE49-F238E27FC236}">
                <a16:creationId xmlns:a16="http://schemas.microsoft.com/office/drawing/2014/main" id="{DD5286E8-9B61-F357-CBD1-5F7F2A57C7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EE022839-9479-156E-DB5B-E6F6379CD6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BE07C8-DD2B-AE4B-9457-A6704B405010}" type="slidenum">
              <a:rPr lang="fr-FR" smtClean="0"/>
              <a:t>‹N°›</a:t>
            </a:fld>
            <a:endParaRPr lang="fr-FR" dirty="0"/>
          </a:p>
        </p:txBody>
      </p:sp>
    </p:spTree>
    <p:extLst>
      <p:ext uri="{BB962C8B-B14F-4D97-AF65-F5344CB8AC3E}">
        <p14:creationId xmlns:p14="http://schemas.microsoft.com/office/powerpoint/2010/main" val="1784818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82A443-97A8-DEF9-E7BE-F00737B3E49B}"/>
              </a:ext>
            </a:extLst>
          </p:cNvPr>
          <p:cNvSpPr>
            <a:spLocks noGrp="1"/>
          </p:cNvSpPr>
          <p:nvPr>
            <p:ph type="ctrTitle"/>
          </p:nvPr>
        </p:nvSpPr>
        <p:spPr/>
        <p:txBody>
          <a:bodyPr/>
          <a:lstStyle/>
          <a:p>
            <a:r>
              <a:rPr lang="fr-FR" dirty="0"/>
              <a:t>Ratinos et compagnie</a:t>
            </a:r>
          </a:p>
        </p:txBody>
      </p:sp>
      <p:sp>
        <p:nvSpPr>
          <p:cNvPr id="4" name="Sous-titre 3">
            <a:extLst>
              <a:ext uri="{FF2B5EF4-FFF2-40B4-BE49-F238E27FC236}">
                <a16:creationId xmlns:a16="http://schemas.microsoft.com/office/drawing/2014/main" id="{459F34B4-D099-4DD6-2C0B-FA3BBF03512A}"/>
              </a:ext>
            </a:extLst>
          </p:cNvPr>
          <p:cNvSpPr txBox="1">
            <a:spLocks noGrp="1"/>
          </p:cNvSpPr>
          <p:nvPr>
            <p:ph type="subTitle" idx="1"/>
          </p:nvPr>
        </p:nvSpPr>
        <p:spPr>
          <a:xfrm>
            <a:off x="1302663" y="841913"/>
            <a:ext cx="3259482" cy="147425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5304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982A6C-A086-2BA3-FED5-5ACDC7A1AA2F}"/>
              </a:ext>
            </a:extLst>
          </p:cNvPr>
          <p:cNvSpPr>
            <a:spLocks noGrp="1"/>
          </p:cNvSpPr>
          <p:nvPr>
            <p:ph type="title"/>
          </p:nvPr>
        </p:nvSpPr>
        <p:spPr/>
        <p:txBody>
          <a:bodyPr/>
          <a:lstStyle/>
          <a:p>
            <a:endParaRPr lang="fr-FR" dirty="0"/>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AA72E6A0-2FC9-A1EB-A59A-FB66476E0792}"/>
              </a:ext>
            </a:extLst>
          </p:cNvPr>
          <p:cNvPicPr>
            <a:picLocks noGrp="1" noChangeAspect="1"/>
          </p:cNvPicPr>
          <p:nvPr>
            <p:ph idx="1"/>
          </p:nvPr>
        </p:nvPicPr>
        <p:blipFill rotWithShape="1">
          <a:blip r:embed="rId3" cstate="print">
            <a:extLst>
              <a:ext uri="{BEBA8EAE-BF5A-486C-A8C5-ECC9F3942E4B}">
                <a14:imgProps xmlns:a14="http://schemas.microsoft.com/office/drawing/2010/main">
                  <a14:imgLayer r:embed="rId4">
                    <a14:imgEffect>
                      <a14:backgroundRemoval t="36450" b="99729" l="10000" r="90000">
                        <a14:foregroundMark x1="51200" y1="42954" x2="66000" y2="66260"/>
                        <a14:foregroundMark x1="66000" y1="66260" x2="11600" y2="87669"/>
                        <a14:foregroundMark x1="38000" y1="54743" x2="52400" y2="54743"/>
                        <a14:foregroundMark x1="72400" y1="66667" x2="73200" y2="78049"/>
                        <a14:foregroundMark x1="74400" y1="53523" x2="79600" y2="75610"/>
                        <a14:foregroundMark x1="69200" y1="72900" x2="62800" y2="99593"/>
                        <a14:foregroundMark x1="82400" y1="94715" x2="22000" y2="95664"/>
                        <a14:foregroundMark x1="22000" y1="95664" x2="22000" y2="95664"/>
                        <a14:foregroundMark x1="71600" y1="96206" x2="10000" y2="94715"/>
                        <a14:foregroundMark x1="12400" y1="95393" x2="14400" y2="99864"/>
                        <a14:foregroundMark x1="31200" y1="57724" x2="17600" y2="68157"/>
                        <a14:foregroundMark x1="17600" y1="68157" x2="19600" y2="64905"/>
                        <a14:foregroundMark x1="29200" y1="44444" x2="56400" y2="36721"/>
                        <a14:foregroundMark x1="49600" y1="39431" x2="21200" y2="48645"/>
                        <a14:foregroundMark x1="46800" y1="39431" x2="40000" y2="37263"/>
                        <a14:foregroundMark x1="48400" y1="36450" x2="50000" y2="39566"/>
                        <a14:foregroundMark x1="28800" y1="42818" x2="26800" y2="54472"/>
                        <a14:foregroundMark x1="26800" y1="54472" x2="37600" y2="59485"/>
                        <a14:foregroundMark x1="26000" y1="67480" x2="29200" y2="81707"/>
                        <a14:foregroundMark x1="29200" y1="81707" x2="29600" y2="81707"/>
                        <a14:foregroundMark x1="27600" y1="70867" x2="21200" y2="81030"/>
                        <a14:foregroundMark x1="76400" y1="96748" x2="85600" y2="96612"/>
                      </a14:backgroundRemoval>
                    </a14:imgEffect>
                  </a14:imgLayer>
                </a14:imgProps>
              </a:ext>
              <a:ext uri="{28A0092B-C50C-407E-A947-70E740481C1C}">
                <a14:useLocalDpi xmlns:a14="http://schemas.microsoft.com/office/drawing/2010/main" val="0"/>
              </a:ext>
            </a:extLst>
          </a:blip>
          <a:srcRect t="36215"/>
          <a:stretch/>
        </p:blipFill>
        <p:spPr>
          <a:xfrm>
            <a:off x="5092700" y="2117882"/>
            <a:ext cx="2006600" cy="3766823"/>
          </a:xfrm>
          <a:prstGeom prst="rect">
            <a:avLst/>
          </a:prstGeom>
        </p:spPr>
      </p:pic>
    </p:spTree>
    <p:extLst>
      <p:ext uri="{BB962C8B-B14F-4D97-AF65-F5344CB8AC3E}">
        <p14:creationId xmlns:p14="http://schemas.microsoft.com/office/powerpoint/2010/main" val="1171334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BD943A-3A50-FE03-8A2C-5DC7F3675AFB}"/>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A53DEA91-EABF-6693-F462-72AC78D9ABA8}"/>
              </a:ext>
            </a:extLst>
          </p:cNvPr>
          <p:cNvSpPr>
            <a:spLocks noGrp="1"/>
          </p:cNvSpPr>
          <p:nvPr>
            <p:ph idx="1"/>
          </p:nvPr>
        </p:nvSpPr>
        <p:spPr/>
        <p:txBody>
          <a:bodyPr/>
          <a:lstStyle/>
          <a:p>
            <a:endParaRPr lang="fr-FR" dirty="0"/>
          </a:p>
        </p:txBody>
      </p:sp>
      <p:pic>
        <p:nvPicPr>
          <p:cNvPr id="4" name="Image 3">
            <a:extLst>
              <a:ext uri="{FF2B5EF4-FFF2-40B4-BE49-F238E27FC236}">
                <a16:creationId xmlns:a16="http://schemas.microsoft.com/office/drawing/2014/main" id="{0785D1D0-ADE3-BFBF-3C31-8A4805DF169F}"/>
              </a:ext>
            </a:extLst>
          </p:cNvPr>
          <p:cNvPicPr>
            <a:picLocks noChangeAspect="1"/>
          </p:cNvPicPr>
          <p:nvPr/>
        </p:nvPicPr>
        <p:blipFill>
          <a:blip r:embed="rId3"/>
          <a:stretch>
            <a:fillRect/>
          </a:stretch>
        </p:blipFill>
        <p:spPr>
          <a:xfrm>
            <a:off x="3860800" y="365125"/>
            <a:ext cx="4673793" cy="5872202"/>
          </a:xfrm>
          <a:prstGeom prst="rect">
            <a:avLst/>
          </a:prstGeom>
        </p:spPr>
      </p:pic>
    </p:spTree>
    <p:extLst>
      <p:ext uri="{BB962C8B-B14F-4D97-AF65-F5344CB8AC3E}">
        <p14:creationId xmlns:p14="http://schemas.microsoft.com/office/powerpoint/2010/main" val="3142741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59BDF7-7BE1-FC30-4AA0-F61600DC38D0}"/>
              </a:ext>
            </a:extLst>
          </p:cNvPr>
          <p:cNvSpPr>
            <a:spLocks noGrp="1"/>
          </p:cNvSpPr>
          <p:nvPr>
            <p:ph type="title"/>
          </p:nvPr>
        </p:nvSpPr>
        <p:spPr/>
        <p:txBody>
          <a:bodyPr/>
          <a:lstStyle/>
          <a:p>
            <a:endParaRPr lang="fr-FR" dirty="0"/>
          </a:p>
        </p:txBody>
      </p:sp>
      <p:pic>
        <p:nvPicPr>
          <p:cNvPr id="5" name="Espace réservé du contenu 4">
            <a:extLst>
              <a:ext uri="{FF2B5EF4-FFF2-40B4-BE49-F238E27FC236}">
                <a16:creationId xmlns:a16="http://schemas.microsoft.com/office/drawing/2014/main" id="{1501C404-E4DE-F077-9330-D51B4815F54F}"/>
              </a:ext>
            </a:extLst>
          </p:cNvPr>
          <p:cNvPicPr>
            <a:picLocks noGrp="1" noChangeAspect="1"/>
          </p:cNvPicPr>
          <p:nvPr>
            <p:ph idx="1"/>
          </p:nvPr>
        </p:nvPicPr>
        <p:blipFill>
          <a:blip r:embed="rId3"/>
          <a:stretch>
            <a:fillRect/>
          </a:stretch>
        </p:blipFill>
        <p:spPr>
          <a:xfrm>
            <a:off x="4168588" y="580460"/>
            <a:ext cx="4464424" cy="6019700"/>
          </a:xfrm>
        </p:spPr>
      </p:pic>
      <p:sp>
        <p:nvSpPr>
          <p:cNvPr id="6" name="Rectangle 5">
            <a:extLst>
              <a:ext uri="{FF2B5EF4-FFF2-40B4-BE49-F238E27FC236}">
                <a16:creationId xmlns:a16="http://schemas.microsoft.com/office/drawing/2014/main" id="{183E11E9-D0F4-7F5E-EF90-85E1E6389937}"/>
              </a:ext>
            </a:extLst>
          </p:cNvPr>
          <p:cNvSpPr/>
          <p:nvPr/>
        </p:nvSpPr>
        <p:spPr>
          <a:xfrm>
            <a:off x="5403273" y="1080655"/>
            <a:ext cx="2743200" cy="61003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903425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BFFFD8-A1F7-4264-98F2-C8E0DBB26BA7}"/>
              </a:ext>
            </a:extLst>
          </p:cNvPr>
          <p:cNvSpPr>
            <a:spLocks noGrp="1"/>
          </p:cNvSpPr>
          <p:nvPr>
            <p:ph type="title"/>
          </p:nvPr>
        </p:nvSpPr>
        <p:spPr/>
        <p:txBody>
          <a:bodyPr/>
          <a:lstStyle/>
          <a:p>
            <a:endParaRPr lang="fr-FR" dirty="0"/>
          </a:p>
        </p:txBody>
      </p:sp>
      <p:pic>
        <p:nvPicPr>
          <p:cNvPr id="5" name="Espace réservé du contenu 4">
            <a:extLst>
              <a:ext uri="{FF2B5EF4-FFF2-40B4-BE49-F238E27FC236}">
                <a16:creationId xmlns:a16="http://schemas.microsoft.com/office/drawing/2014/main" id="{76CD38D4-B1D3-A496-7D35-E73DDC68D16A}"/>
              </a:ext>
            </a:extLst>
          </p:cNvPr>
          <p:cNvPicPr>
            <a:picLocks noGrp="1" noChangeAspect="1"/>
          </p:cNvPicPr>
          <p:nvPr>
            <p:ph idx="1"/>
          </p:nvPr>
        </p:nvPicPr>
        <p:blipFill>
          <a:blip r:embed="rId3"/>
          <a:stretch>
            <a:fillRect/>
          </a:stretch>
        </p:blipFill>
        <p:spPr>
          <a:xfrm>
            <a:off x="2710724" y="1253331"/>
            <a:ext cx="6770552" cy="4351338"/>
          </a:xfrm>
        </p:spPr>
      </p:pic>
      <p:sp>
        <p:nvSpPr>
          <p:cNvPr id="6" name="Rectangle 5">
            <a:extLst>
              <a:ext uri="{FF2B5EF4-FFF2-40B4-BE49-F238E27FC236}">
                <a16:creationId xmlns:a16="http://schemas.microsoft.com/office/drawing/2014/main" id="{8C7CA676-7BCD-0D53-A5F9-9E4B3FDB9F44}"/>
              </a:ext>
            </a:extLst>
          </p:cNvPr>
          <p:cNvSpPr/>
          <p:nvPr/>
        </p:nvSpPr>
        <p:spPr>
          <a:xfrm>
            <a:off x="3275215" y="1590935"/>
            <a:ext cx="2161309" cy="498764"/>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803250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A17F5-38D6-A203-204B-3FE7C5D6C661}"/>
              </a:ext>
            </a:extLst>
          </p:cNvPr>
          <p:cNvSpPr>
            <a:spLocks noGrp="1"/>
          </p:cNvSpPr>
          <p:nvPr>
            <p:ph type="title"/>
          </p:nvPr>
        </p:nvSpPr>
        <p:spPr/>
        <p:txBody>
          <a:bodyPr/>
          <a:lstStyle/>
          <a:p>
            <a:endParaRPr lang="fr-FR" dirty="0"/>
          </a:p>
        </p:txBody>
      </p:sp>
      <p:pic>
        <p:nvPicPr>
          <p:cNvPr id="5" name="Espace réservé du contenu 4">
            <a:extLst>
              <a:ext uri="{FF2B5EF4-FFF2-40B4-BE49-F238E27FC236}">
                <a16:creationId xmlns:a16="http://schemas.microsoft.com/office/drawing/2014/main" id="{85F6DD28-0FCB-D19D-9E18-C6D0F5103F9A}"/>
              </a:ext>
            </a:extLst>
          </p:cNvPr>
          <p:cNvPicPr>
            <a:picLocks noGrp="1" noChangeAspect="1"/>
          </p:cNvPicPr>
          <p:nvPr>
            <p:ph idx="1"/>
          </p:nvPr>
        </p:nvPicPr>
        <p:blipFill>
          <a:blip r:embed="rId3"/>
          <a:stretch>
            <a:fillRect/>
          </a:stretch>
        </p:blipFill>
        <p:spPr>
          <a:xfrm>
            <a:off x="2658361" y="1027906"/>
            <a:ext cx="6875277" cy="4351338"/>
          </a:xfrm>
        </p:spPr>
      </p:pic>
      <p:sp>
        <p:nvSpPr>
          <p:cNvPr id="6" name="Rectangle 5">
            <a:extLst>
              <a:ext uri="{FF2B5EF4-FFF2-40B4-BE49-F238E27FC236}">
                <a16:creationId xmlns:a16="http://schemas.microsoft.com/office/drawing/2014/main" id="{C3063C8A-C24B-AD59-BAE8-44BFE6246883}"/>
              </a:ext>
            </a:extLst>
          </p:cNvPr>
          <p:cNvSpPr/>
          <p:nvPr/>
        </p:nvSpPr>
        <p:spPr>
          <a:xfrm>
            <a:off x="3075709" y="1396538"/>
            <a:ext cx="2111433" cy="6317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310328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428D6-5F4A-29FD-69AF-AD5224630384}"/>
              </a:ext>
            </a:extLst>
          </p:cNvPr>
          <p:cNvSpPr>
            <a:spLocks noGrp="1"/>
          </p:cNvSpPr>
          <p:nvPr>
            <p:ph type="title"/>
          </p:nvPr>
        </p:nvSpPr>
        <p:spPr/>
        <p:txBody>
          <a:bodyPr/>
          <a:lstStyle/>
          <a:p>
            <a:endParaRPr lang="fr-FR" dirty="0"/>
          </a:p>
        </p:txBody>
      </p:sp>
      <p:pic>
        <p:nvPicPr>
          <p:cNvPr id="5" name="Espace réservé du contenu 4">
            <a:extLst>
              <a:ext uri="{FF2B5EF4-FFF2-40B4-BE49-F238E27FC236}">
                <a16:creationId xmlns:a16="http://schemas.microsoft.com/office/drawing/2014/main" id="{02710BD7-B956-CEEE-5FF6-9AF1B699410C}"/>
              </a:ext>
            </a:extLst>
          </p:cNvPr>
          <p:cNvPicPr>
            <a:picLocks noGrp="1" noChangeAspect="1"/>
          </p:cNvPicPr>
          <p:nvPr>
            <p:ph idx="1"/>
          </p:nvPr>
        </p:nvPicPr>
        <p:blipFill>
          <a:blip r:embed="rId3"/>
          <a:stretch>
            <a:fillRect/>
          </a:stretch>
        </p:blipFill>
        <p:spPr>
          <a:xfrm>
            <a:off x="2746936" y="1825625"/>
            <a:ext cx="6698127" cy="4351338"/>
          </a:xfrm>
        </p:spPr>
      </p:pic>
      <p:sp>
        <p:nvSpPr>
          <p:cNvPr id="6" name="Rectangle 5">
            <a:extLst>
              <a:ext uri="{FF2B5EF4-FFF2-40B4-BE49-F238E27FC236}">
                <a16:creationId xmlns:a16="http://schemas.microsoft.com/office/drawing/2014/main" id="{2719D3BA-A952-0B65-95DC-20DD086A40C5}"/>
              </a:ext>
            </a:extLst>
          </p:cNvPr>
          <p:cNvSpPr/>
          <p:nvPr/>
        </p:nvSpPr>
        <p:spPr>
          <a:xfrm>
            <a:off x="3125585" y="2161309"/>
            <a:ext cx="1961804" cy="10806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649413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p:txBody>
          <a:bodyPr>
            <a:normAutofit/>
          </a:bodyPr>
          <a:lstStyle/>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Le soleil se levait.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Dans le trou des Ratinos, au pied de la colline, les Ratinos terminaient leur nuit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tout à coup un tremblement de terre secoua les Ratinos comme feuilles au vent et </a:t>
            </a: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réveilla les Ratinos en sursaut un Ratinos alla jusqu'à l'entrée pour voir d'où venait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coucou », lui fit un éléphant l’éléphant regardait le Ratinos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6</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gentiment les Ratinos sortirent pour examiner cet éléphant qui avait ébranlé la</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7</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8</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397387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p:txBody>
          <a:bodyPr>
            <a:normAutofit/>
          </a:bodyPr>
          <a:lstStyle/>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Le soleil se levait.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Dans le trou des Ratinos, au pied de la colline, les Ratinos terminaient leur nuit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tout à coup un tremblement de terre secoua les Ratinos comme feuilles au vent et </a:t>
            </a: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réveilla les Ratinos en sursaut un Ratinos alla jusqu'à l'entrée pour voir d'où venait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coucou », lui fit un éléphant l’éléphant regardait le Ratinos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6</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gentiment les Ratinos sortirent pour examiner cet éléphant qui avait ébranlé la</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7</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8</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373651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p:txBody>
          <a:bodyPr>
            <a:normAutofit/>
          </a:bodyPr>
          <a:lstStyle/>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Le soleil se levait.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Dans le trou des Ratinos, au pied de la colline, les Ratinos terminaient leur nuit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secoua les Ratinos comme feuilles au vent et </a:t>
            </a: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réveilla les Ratinos en sursaut un Ratinos alla jusqu'à l'entrée pour voir d'où venait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coucou », lui fit un éléphant l’éléphant regardait le Ratinos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6</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gentiment les Ratinos sortirent pour examiner cet éléphant qui avait ébranlé la</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7</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8</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393546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838200" y="1825625"/>
            <a:ext cx="10744200" cy="4351338"/>
          </a:xfrm>
        </p:spPr>
        <p:txBody>
          <a:bodyPr>
            <a:normAutofit/>
          </a:bodyPr>
          <a:lstStyle/>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Le soleil se levait.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Dans le trou des Ratinos, au pied de la colline, les Ratinos terminaient leur nuit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secoua les Ratinos comme feuilles au vent et </a:t>
            </a: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réveilla les Ratinos en sursaut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U</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 Ratinos alla jusqu'à l'entrée pour voir d'où venait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coucou », lui fit un éléphant l’éléphant regardait le Ratinos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6</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gentiment les Ratinos sortirent pour examiner cet éléphant qui avait ébranlé la</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7</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8</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587921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838200" y="1825625"/>
            <a:ext cx="10744200" cy="4351338"/>
          </a:xfrm>
        </p:spPr>
        <p:txBody>
          <a:bodyPr>
            <a:normAutofit/>
          </a:bodyPr>
          <a:lstStyle/>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Le soleil se levait.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Dans le trou des Ratinos, au pied de la colline, les Ratinos terminaient leur nuit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secoua les Ratinos comme feuilles au vent et </a:t>
            </a: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réveilla les Ratinos en sursaut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U</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 Ratinos alla jusqu'à l'entrée pour voir d'où venait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C</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oucou », lui fit un éléphant l’éléphant regardait le Ratinos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6</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gentiment les Ratinos sortirent pour examiner cet éléphant qui avait ébranlé la</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7</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8</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333103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838200" y="1825625"/>
            <a:ext cx="10744200" cy="4351338"/>
          </a:xfrm>
        </p:spPr>
        <p:txBody>
          <a:bodyPr>
            <a:normAutofit/>
          </a:bodyPr>
          <a:lstStyle/>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Le soleil se levait.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Dans le trou des Ratinos, au pied de la colline, les Ratinos terminaient leur nuit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secoua les Ratinos comme feuilles au vent et </a:t>
            </a: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réveilla les Ratinos en sursaut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U</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 Ratinos alla jusqu'à l'entrée pour voir d'où venait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C</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oucou », lui fit un éléphant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’éléphant regardait le Ratinos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6</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gentiment les Ratinos sortirent pour examiner cet éléphant qui avait ébranlé la</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7</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8</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587997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838200" y="1825625"/>
            <a:ext cx="10744200" cy="4351338"/>
          </a:xfrm>
        </p:spPr>
        <p:txBody>
          <a:bodyPr>
            <a:normAutofit/>
          </a:bodyPr>
          <a:lstStyle/>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Le soleil se levait.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Dans le trou des Ratinos, au pied de la colline, les Ratinos terminaient leur nuit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secoua les Ratinos comme feuilles au vent et </a:t>
            </a: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réveilla les Ratinos en sursaut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U</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 Ratinos alla jusqu'à l'entrée pour voir d'où venait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C</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oucou », lui fit un éléphant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’éléphant regardait le Ratinos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6</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gentiment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 Ratinos sortirent pour examiner cet éléphant qui avait ébranlé la</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7</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8</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567119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838200" y="1825625"/>
            <a:ext cx="10744200" cy="4351338"/>
          </a:xfrm>
        </p:spPr>
        <p:txBody>
          <a:bodyPr>
            <a:normAutofit/>
          </a:bodyPr>
          <a:lstStyle/>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Le soleil se levait.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Dans le trou des Ratinos, au pied de la colline, les Ratinos terminaient leur nuit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secoua les Ratinos comme feuilles au vent et </a:t>
            </a: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réveilla les Ratinos en sursaut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U</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 Ratinos alla jusqu'à l'entrée pour voir d'où venait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C</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oucou », lui fit un éléphant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’éléphant regardait le Ratinos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6</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gentiment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 Ratinos sortirent pour examiner cet éléphant qui avait ébranlé la</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7</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oi, tu n'es pas d'ici, dirent les Ratinos à l’éléphant, tu nous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8</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411710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838200" y="1825625"/>
            <a:ext cx="10744200" cy="4351338"/>
          </a:xfrm>
        </p:spPr>
        <p:txBody>
          <a:bodyPr>
            <a:normAutofit/>
          </a:bodyPr>
          <a:lstStyle/>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Le soleil se levait.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Dans le trou des Ratinos, au pied de la colline, les Ratinos terminaient leur nuit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secoua les Ratinos comme feuilles au vent et </a:t>
            </a: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réveilla les Ratinos en sursaut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U</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 Ratinos alla jusqu'à l'entrée pour voir d'où venait </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C</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oucou », lui fit un éléphant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’éléphant regardait le Ratinos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6</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gentiment</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 Ratinos sortirent pour examiner cet éléphant qui avait ébranlé la</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7</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oi, tu n'es pas d'ici, dirent les Ratinos à l’éléphant, tu nous</a:t>
            </a:r>
          </a:p>
          <a:p>
            <a:pPr marL="0" indent="0" algn="jus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8</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L</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'éléphant fit la sourde oreille</a:t>
            </a:r>
            <a:r>
              <a:rPr lang="fr-FR" sz="24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783457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841131-7BBB-C267-B9A5-0316DF677CB8}"/>
              </a:ext>
            </a:extLst>
          </p:cNvPr>
          <p:cNvSpPr>
            <a:spLocks noGrp="1"/>
          </p:cNvSpPr>
          <p:nvPr>
            <p:ph type="title"/>
          </p:nvPr>
        </p:nvSpPr>
        <p:spPr/>
        <p:txBody>
          <a:bodyPr/>
          <a:lstStyle/>
          <a:p>
            <a:endParaRPr lang="fr-FR" dirty="0"/>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32564" y="2221682"/>
            <a:ext cx="2256064" cy="2840969"/>
          </a:xfrm>
          <a:prstGeom prst="rect">
            <a:avLst/>
          </a:prstGeom>
        </p:spPr>
      </p:pic>
    </p:spTree>
    <p:extLst>
      <p:ext uri="{BB962C8B-B14F-4D97-AF65-F5344CB8AC3E}">
        <p14:creationId xmlns:p14="http://schemas.microsoft.com/office/powerpoint/2010/main" val="1099511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838200" y="1825625"/>
            <a:ext cx="10744200" cy="4351338"/>
          </a:xfrm>
        </p:spPr>
        <p:txBody>
          <a:bodyPr>
            <a:normAutofit/>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1 Le soleil se levait.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2 Dans le trou des Ratinos, au pied de la colline, les Ratinos terminaient leur nuit.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3 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secoua les Ratinos comme feuilles au vent et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4 réveilla les Ratinos en sursaut. </a:t>
            </a:r>
            <a:r>
              <a:rPr lang="fr-FR" sz="2400" dirty="0">
                <a:latin typeface="Times New Roman" panose="02020603050405020304" pitchFamily="18" charset="0"/>
                <a:ea typeface="Calibri" panose="020F0502020204030204" pitchFamily="34" charset="0"/>
                <a:cs typeface="Times New Roman" panose="02020603050405020304" pitchFamily="18" charset="0"/>
              </a:rPr>
              <a:t>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Ratinos alla jusqu'à l'entrée pour voir d'où venait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5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Coucou », lui fit un éléphant.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’éléphant regardait le Ratinos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6</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gentiment.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es Ratinos sortirent pour examiner cet éléphant qui avait ébranlé la</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7</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8</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p>
          <a:p>
            <a:pPr marL="0" indent="0">
              <a:buNone/>
            </a:pPr>
            <a:endParaRPr lang="fr-FR" dirty="0"/>
          </a:p>
        </p:txBody>
      </p:sp>
    </p:spTree>
    <p:extLst>
      <p:ext uri="{BB962C8B-B14F-4D97-AF65-F5344CB8AC3E}">
        <p14:creationId xmlns:p14="http://schemas.microsoft.com/office/powerpoint/2010/main" val="2118888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838200" y="1825625"/>
            <a:ext cx="10744200" cy="4351338"/>
          </a:xfrm>
        </p:spPr>
        <p:txBody>
          <a:bodyPr>
            <a:normAutofit/>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1 Le soleil se levait.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2 Dans le trou des Ratinos, au pied de la colline, les Ratinos terminaient leur nuit.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3 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secoua les Ratinos comme feuilles au vent et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4 réveilla les Ratinos en sursaut. </a:t>
            </a:r>
            <a:r>
              <a:rPr lang="fr-FR" sz="2400" dirty="0">
                <a:latin typeface="Times New Roman" panose="02020603050405020304" pitchFamily="18" charset="0"/>
                <a:ea typeface="Calibri" panose="020F0502020204030204" pitchFamily="34" charset="0"/>
                <a:cs typeface="Times New Roman" panose="02020603050405020304" pitchFamily="18" charset="0"/>
              </a:rPr>
              <a:t>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Ratinos alla jusqu'à l'entrée pour voir d'où venait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5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Coucou », lui fit un éléphant.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’éléphant regardait le Ratinos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6</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gentiment.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es Ratinos sortirent pour examiner cet éléphant qui avait ébranlé la</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7</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8</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p>
          <a:p>
            <a:pPr marL="0" indent="0">
              <a:buNone/>
            </a:pPr>
            <a:endParaRPr lang="fr-FR" dirty="0"/>
          </a:p>
        </p:txBody>
      </p:sp>
    </p:spTree>
    <p:extLst>
      <p:ext uri="{BB962C8B-B14F-4D97-AF65-F5344CB8AC3E}">
        <p14:creationId xmlns:p14="http://schemas.microsoft.com/office/powerpoint/2010/main" val="3626570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838200" y="1825625"/>
            <a:ext cx="10744200" cy="4351338"/>
          </a:xfrm>
        </p:spPr>
        <p:txBody>
          <a:bodyPr>
            <a:normAutofit/>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1 Le soleil se levait.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2 Dans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leur</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trou, au pied de la colline, les Ratinos terminaient leur nuit.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3 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secoua les Ratinos comme feuilles au vent et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4 réveilla les Ratinos en sursaut. </a:t>
            </a:r>
            <a:r>
              <a:rPr lang="fr-FR" sz="2400" dirty="0">
                <a:latin typeface="Times New Roman" panose="02020603050405020304" pitchFamily="18" charset="0"/>
                <a:ea typeface="Calibri" panose="020F0502020204030204" pitchFamily="34" charset="0"/>
                <a:cs typeface="Times New Roman" panose="02020603050405020304" pitchFamily="18" charset="0"/>
              </a:rPr>
              <a:t>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Ratinos alla jusqu'à l'entrée pour voir d'où venait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5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Coucou », lui fit un éléphant.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’éléphant regardait le Ratinos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6</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gentiment.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es Ratinos sortirent pour examiner cet éléphant qui avait ébranlé la</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7</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8</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p>
          <a:p>
            <a:pPr marL="0" indent="0">
              <a:buNone/>
            </a:pPr>
            <a:endParaRPr lang="fr-FR" dirty="0"/>
          </a:p>
        </p:txBody>
      </p:sp>
    </p:spTree>
    <p:extLst>
      <p:ext uri="{BB962C8B-B14F-4D97-AF65-F5344CB8AC3E}">
        <p14:creationId xmlns:p14="http://schemas.microsoft.com/office/powerpoint/2010/main" val="1343314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838200" y="1825625"/>
            <a:ext cx="10744200" cy="4351338"/>
          </a:xfrm>
        </p:spPr>
        <p:txBody>
          <a:bodyPr>
            <a:normAutofit/>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1 Le soleil se levait.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2 Dans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leur</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trou, au pied de la colline, les Ratinos terminaient leur nuit.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3 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secoua comme feuilles au vent et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4 réveilla les Ratinos en sursaut. </a:t>
            </a:r>
            <a:r>
              <a:rPr lang="fr-FR" sz="2400" dirty="0">
                <a:latin typeface="Times New Roman" panose="02020603050405020304" pitchFamily="18" charset="0"/>
                <a:ea typeface="Calibri" panose="020F0502020204030204" pitchFamily="34" charset="0"/>
                <a:cs typeface="Times New Roman" panose="02020603050405020304" pitchFamily="18" charset="0"/>
              </a:rPr>
              <a:t>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Ratinos alla jusqu'à l'entrée pour voir d'où venait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5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Coucou », lui fit un éléphant.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’éléphant regardait le Ratinos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6</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gentiment.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es Ratinos sortirent pour examiner cet éléphant qui avait ébranlé la</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7</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8</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p>
          <a:p>
            <a:pPr marL="0" indent="0">
              <a:buNone/>
            </a:pPr>
            <a:endParaRPr lang="fr-FR" dirty="0"/>
          </a:p>
        </p:txBody>
      </p:sp>
    </p:spTree>
    <p:extLst>
      <p:ext uri="{BB962C8B-B14F-4D97-AF65-F5344CB8AC3E}">
        <p14:creationId xmlns:p14="http://schemas.microsoft.com/office/powerpoint/2010/main" val="30783956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838200" y="1825625"/>
            <a:ext cx="10744200" cy="4351338"/>
          </a:xfrm>
        </p:spPr>
        <p:txBody>
          <a:bodyPr>
            <a:normAutofit/>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1 Le soleil se levait.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2 Dans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leur</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trou, au pied de la colline, les Ratinos terminaient leur nuit.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3 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secoua comme feuilles au vent et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4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réveilla en sursaut. </a:t>
            </a:r>
            <a:r>
              <a:rPr lang="fr-FR" sz="2400" dirty="0">
                <a:latin typeface="Times New Roman" panose="02020603050405020304" pitchFamily="18" charset="0"/>
                <a:ea typeface="Calibri" panose="020F0502020204030204" pitchFamily="34" charset="0"/>
                <a:cs typeface="Times New Roman" panose="02020603050405020304" pitchFamily="18" charset="0"/>
              </a:rPr>
              <a:t>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Ratinos alla jusqu'à l'entrée pour voir d'où venait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5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Coucou », lui fit un éléphant.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’éléphant regardait le Ratinos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6</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gentiment.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es Ratinos sortirent pour examiner cet éléphant qui avait ébranlé la</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7</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8</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p>
          <a:p>
            <a:pPr marL="0" indent="0">
              <a:buNone/>
            </a:pPr>
            <a:endParaRPr lang="fr-FR" dirty="0"/>
          </a:p>
        </p:txBody>
      </p:sp>
    </p:spTree>
    <p:extLst>
      <p:ext uri="{BB962C8B-B14F-4D97-AF65-F5344CB8AC3E}">
        <p14:creationId xmlns:p14="http://schemas.microsoft.com/office/powerpoint/2010/main" val="3122213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631371" y="1825625"/>
            <a:ext cx="11125200" cy="4351338"/>
          </a:xfrm>
        </p:spPr>
        <p:txBody>
          <a:bodyPr>
            <a:normAutofit/>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1 Le soleil se levait.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2 Dans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leur</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trou, au pied de la colline, les Ratinos terminaient leur nuit.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3 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secoua comme feuilles au vent et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4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réveilla en sursaut. </a:t>
            </a:r>
            <a:r>
              <a:rPr lang="fr-FR" sz="2400" dirty="0">
                <a:latin typeface="Times New Roman" panose="02020603050405020304" pitchFamily="18" charset="0"/>
                <a:ea typeface="Calibri" panose="020F0502020204030204" pitchFamily="34" charset="0"/>
                <a:cs typeface="Times New Roman" panose="02020603050405020304" pitchFamily="18" charset="0"/>
              </a:rPr>
              <a:t>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qui n’avait pas peur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alla jusqu'à l'entrée pour voir d'où venait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5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Coucou », lui fit un éléphant.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’éléphant regardait le Ratinos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6</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gentiment.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es Ratinos sortirent pour examiner cet éléphant qui avait ébranlé la</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7</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8</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p>
          <a:p>
            <a:pPr marL="0" indent="0">
              <a:buNone/>
            </a:pPr>
            <a:endParaRPr lang="fr-FR" dirty="0"/>
          </a:p>
        </p:txBody>
      </p:sp>
    </p:spTree>
    <p:extLst>
      <p:ext uri="{BB962C8B-B14F-4D97-AF65-F5344CB8AC3E}">
        <p14:creationId xmlns:p14="http://schemas.microsoft.com/office/powerpoint/2010/main" val="1321137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631371" y="1825625"/>
            <a:ext cx="11125200" cy="4351338"/>
          </a:xfrm>
        </p:spPr>
        <p:txBody>
          <a:bodyPr>
            <a:normAutofit/>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1 Le soleil se levait.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2 Dans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leur</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trou, au pied de la colline, les Ratinos terminaient leur nuit.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3 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secoua comme feuilles au vent et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4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réveilla en sursaut. </a:t>
            </a:r>
            <a:r>
              <a:rPr lang="fr-FR" sz="2400" dirty="0">
                <a:latin typeface="Times New Roman" panose="02020603050405020304" pitchFamily="18" charset="0"/>
                <a:ea typeface="Calibri" panose="020F0502020204030204" pitchFamily="34" charset="0"/>
                <a:cs typeface="Times New Roman" panose="02020603050405020304" pitchFamily="18" charset="0"/>
              </a:rPr>
              <a:t>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qui n’avait pas peur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alla jusqu'à l'entrée pour voir d'où venait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5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Coucou », lui fit un éléphant.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’éléphant regardait le Ratinos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6</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gentiment.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es Ratinos sortirent pour examiner cet éléphant qui avait ébranlé la</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7</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8</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p>
          <a:p>
            <a:pPr marL="0" indent="0">
              <a:buNone/>
            </a:pPr>
            <a:endParaRPr lang="fr-FR" dirty="0"/>
          </a:p>
        </p:txBody>
      </p:sp>
    </p:spTree>
    <p:extLst>
      <p:ext uri="{BB962C8B-B14F-4D97-AF65-F5344CB8AC3E}">
        <p14:creationId xmlns:p14="http://schemas.microsoft.com/office/powerpoint/2010/main" val="332995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631371" y="1825625"/>
            <a:ext cx="11125200" cy="4351338"/>
          </a:xfrm>
        </p:spPr>
        <p:txBody>
          <a:bodyPr>
            <a:normAutofit/>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1 Le soleil se levait.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2 Dans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leur</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trou, au pied de la colline, les Ratinos terminaient leur nuit.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3 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secoua comme feuilles au vent et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4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réveilla en sursaut. </a:t>
            </a:r>
            <a:r>
              <a:rPr lang="fr-FR" sz="2400" dirty="0">
                <a:latin typeface="Times New Roman" panose="02020603050405020304" pitchFamily="18" charset="0"/>
                <a:ea typeface="Calibri" panose="020F0502020204030204" pitchFamily="34" charset="0"/>
                <a:cs typeface="Times New Roman" panose="02020603050405020304" pitchFamily="18" charset="0"/>
              </a:rPr>
              <a:t>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qui n’avait pas peur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alla jusqu'à l'entrée pour voir d'où venait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5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Coucou », lui fit un éléphant. </a:t>
            </a:r>
            <a:r>
              <a:rPr lang="fr-FR" sz="24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La grosse bête le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regardait</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6</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gentiment.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es Ratinos sortirent pour examiner cet éléphant qui avait ébranlé la</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7</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8</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p>
          <a:p>
            <a:pPr marL="0" indent="0">
              <a:buNone/>
            </a:pPr>
            <a:endParaRPr lang="fr-FR" dirty="0"/>
          </a:p>
        </p:txBody>
      </p:sp>
    </p:spTree>
    <p:extLst>
      <p:ext uri="{BB962C8B-B14F-4D97-AF65-F5344CB8AC3E}">
        <p14:creationId xmlns:p14="http://schemas.microsoft.com/office/powerpoint/2010/main" val="1920378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631371" y="1825625"/>
            <a:ext cx="11125200" cy="4351338"/>
          </a:xfrm>
        </p:spPr>
        <p:txBody>
          <a:bodyPr>
            <a:normAutofit/>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1 Le soleil se levait.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2 Dans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leur</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trou, au pied de la colline, les Ratinos terminaient leur nuit.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3 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secoua comme feuilles au vent et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4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réveilla en sursaut. </a:t>
            </a:r>
            <a:r>
              <a:rPr lang="fr-FR" sz="2400" dirty="0">
                <a:latin typeface="Times New Roman" panose="02020603050405020304" pitchFamily="18" charset="0"/>
                <a:ea typeface="Calibri" panose="020F0502020204030204" pitchFamily="34" charset="0"/>
                <a:cs typeface="Times New Roman" panose="02020603050405020304" pitchFamily="18" charset="0"/>
              </a:rPr>
              <a:t>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qui n’avait pas peur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alla jusqu'à l'entrée pour voir d'où venait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5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Coucou », lui fit un éléphant. </a:t>
            </a:r>
            <a:r>
              <a:rPr lang="fr-FR" sz="24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La grosse bête le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regardait</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6</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gentiment.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es </a:t>
            </a:r>
            <a:r>
              <a:rPr lang="fr-FR" sz="24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autres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sortirent pour examiner cet éléphant qui avait ébranlé la</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7</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8</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p>
          <a:p>
            <a:pPr marL="0" indent="0">
              <a:buNone/>
            </a:pPr>
            <a:endParaRPr lang="fr-FR" dirty="0"/>
          </a:p>
        </p:txBody>
      </p:sp>
    </p:spTree>
    <p:extLst>
      <p:ext uri="{BB962C8B-B14F-4D97-AF65-F5344CB8AC3E}">
        <p14:creationId xmlns:p14="http://schemas.microsoft.com/office/powerpoint/2010/main" val="1831120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631371" y="1825625"/>
            <a:ext cx="11125200" cy="4351338"/>
          </a:xfrm>
        </p:spPr>
        <p:txBody>
          <a:bodyPr>
            <a:normAutofit/>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1 Le soleil se levait.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2 Dans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leur</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trou, au pied de la colline, les Ratinos terminaient leur nuit.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3 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secoua comme feuilles au vent et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4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réveilla en sursaut. </a:t>
            </a:r>
            <a:r>
              <a:rPr lang="fr-FR" sz="2400" dirty="0">
                <a:latin typeface="Times New Roman" panose="02020603050405020304" pitchFamily="18" charset="0"/>
                <a:ea typeface="Calibri" panose="020F0502020204030204" pitchFamily="34" charset="0"/>
                <a:cs typeface="Times New Roman" panose="02020603050405020304" pitchFamily="18" charset="0"/>
              </a:rPr>
              <a:t>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qui n’avait pas peur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alla jusqu'à l'entrée pour voir d'où venait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5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Coucou », lui fit un éléphant. </a:t>
            </a:r>
            <a:r>
              <a:rPr lang="fr-FR" sz="24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La grosse bête le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regardait</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6</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gentiment.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es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autres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sortirent pour examiner cet éléphant qui avait ébranlé la</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7</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demeure des Ratinos.</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8</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p>
          <a:p>
            <a:pPr marL="0" indent="0">
              <a:buNone/>
            </a:pPr>
            <a:endParaRPr lang="fr-FR" dirty="0"/>
          </a:p>
        </p:txBody>
      </p:sp>
    </p:spTree>
    <p:extLst>
      <p:ext uri="{BB962C8B-B14F-4D97-AF65-F5344CB8AC3E}">
        <p14:creationId xmlns:p14="http://schemas.microsoft.com/office/powerpoint/2010/main" val="2481557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631371" y="1825625"/>
            <a:ext cx="11125200" cy="4351338"/>
          </a:xfrm>
        </p:spPr>
        <p:txBody>
          <a:bodyPr>
            <a:normAutofit/>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1 Le soleil se levait.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2 Dans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leur</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trou, au pied de la colline, les Ratinos terminaient leur nuit.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3 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secoua comme feuilles au vent et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4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réveilla en sursaut. </a:t>
            </a:r>
            <a:r>
              <a:rPr lang="fr-FR" sz="2400" dirty="0">
                <a:latin typeface="Times New Roman" panose="02020603050405020304" pitchFamily="18" charset="0"/>
                <a:ea typeface="Calibri" panose="020F0502020204030204" pitchFamily="34" charset="0"/>
                <a:cs typeface="Times New Roman" panose="02020603050405020304" pitchFamily="18" charset="0"/>
              </a:rPr>
              <a:t>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qui n’avait pas peur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alla jusqu'à l'entrée pour voir d'où venait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5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Coucou », lui fit un éléphant. </a:t>
            </a:r>
            <a:r>
              <a:rPr lang="fr-FR" sz="24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La grosse bête </a:t>
            </a:r>
            <a:r>
              <a:rPr lang="fr-FR" sz="2400" dirty="0">
                <a:latin typeface="Times New Roman" panose="02020603050405020304" pitchFamily="18" charset="0"/>
                <a:ea typeface="Calibri" panose="020F0502020204030204" pitchFamily="34" charset="0"/>
                <a:cs typeface="Times New Roman" panose="02020603050405020304" pitchFamily="18" charset="0"/>
              </a:rPr>
              <a:t>le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regardait</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6</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gentiment.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es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autres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sortirent pour examiner cet éléphant qui avait ébranlé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leur</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7</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demeure. « Toi, tu n'es pas d'ici,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lui</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dirent-</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tu nous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8</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p>
          <a:p>
            <a:pPr marL="0" indent="0">
              <a:buNone/>
            </a:pPr>
            <a:endParaRPr lang="fr-FR" dirty="0"/>
          </a:p>
        </p:txBody>
      </p:sp>
    </p:spTree>
    <p:extLst>
      <p:ext uri="{BB962C8B-B14F-4D97-AF65-F5344CB8AC3E}">
        <p14:creationId xmlns:p14="http://schemas.microsoft.com/office/powerpoint/2010/main" val="33785222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FAFB4C-427D-88D3-3AD6-0B3641594090}"/>
              </a:ext>
            </a:extLst>
          </p:cNvPr>
          <p:cNvSpPr>
            <a:spLocks noGrp="1"/>
          </p:cNvSpPr>
          <p:nvPr>
            <p:ph type="title"/>
          </p:nvPr>
        </p:nvSpPr>
        <p:spPr/>
        <p:txBody>
          <a:bodyPr/>
          <a:lstStyle/>
          <a:p>
            <a:endParaRPr lang="fr-FR" dirty="0"/>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166506" y="2171688"/>
            <a:ext cx="2364921" cy="2978049"/>
          </a:xfrm>
          <a:prstGeom prst="rect">
            <a:avLst/>
          </a:prstGeom>
        </p:spPr>
      </p:pic>
    </p:spTree>
    <p:extLst>
      <p:ext uri="{BB962C8B-B14F-4D97-AF65-F5344CB8AC3E}">
        <p14:creationId xmlns:p14="http://schemas.microsoft.com/office/powerpoint/2010/main" val="2966614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631371" y="1825625"/>
            <a:ext cx="11125200" cy="4351338"/>
          </a:xfrm>
        </p:spPr>
        <p:txBody>
          <a:bodyPr>
            <a:normAutofit/>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1 Le soleil se levait.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2 Dans leur trou, au pied de la colline, les Ratinos terminaient leur nuit.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3 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les secoua comme feuilles au vent et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4 les réveilla en sursaut. </a:t>
            </a:r>
            <a:r>
              <a:rPr lang="fr-FR" sz="2400" dirty="0">
                <a:latin typeface="Times New Roman" panose="02020603050405020304" pitchFamily="18" charset="0"/>
                <a:ea typeface="Calibri" panose="020F0502020204030204" pitchFamily="34" charset="0"/>
                <a:cs typeface="Times New Roman" panose="02020603050405020304" pitchFamily="18" charset="0"/>
              </a:rPr>
              <a:t>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qui n’avait pas peur alla jusqu'à l'entrée pour voir d'où venait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5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Coucou », lui fit un éléphant. </a:t>
            </a:r>
            <a:r>
              <a:rPr lang="fr-FR" sz="2400" dirty="0">
                <a:latin typeface="Times New Roman" panose="02020603050405020304" pitchFamily="18" charset="0"/>
                <a:ea typeface="Calibri" panose="020F0502020204030204" pitchFamily="34" charset="0"/>
                <a:cs typeface="Times New Roman" panose="02020603050405020304" pitchFamily="18" charset="0"/>
              </a:rPr>
              <a:t>La grosse bête le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regardait</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6</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gentiment.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es autres sortirent pour examiner cet éléphant qui avait ébranlé leur</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7</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demeure. « Toi, tu n'es pas d'ici, lui dirent-ils, tu nous</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8</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déranges, tu ferais mieux de rentrer chez toi. » L'éléphant fit la sourde oreille.</a:t>
            </a:r>
          </a:p>
          <a:p>
            <a:pPr marL="0" indent="0">
              <a:buNone/>
            </a:pPr>
            <a:endParaRPr lang="fr-FR" dirty="0"/>
          </a:p>
        </p:txBody>
      </p:sp>
    </p:spTree>
    <p:extLst>
      <p:ext uri="{BB962C8B-B14F-4D97-AF65-F5344CB8AC3E}">
        <p14:creationId xmlns:p14="http://schemas.microsoft.com/office/powerpoint/2010/main" val="1119844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838200" y="1825625"/>
            <a:ext cx="10261600" cy="4351338"/>
          </a:xfrm>
        </p:spPr>
        <p:txBody>
          <a:bodyPr>
            <a:normAutofit/>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Le soleil se levait.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Dans leur trou, au pied de la colline, les Ratinos terminaient leur nuit. </a:t>
            </a:r>
            <a:r>
              <a:rPr lang="fr-FR" sz="2400" dirty="0">
                <a:latin typeface="Times New Roman" panose="02020603050405020304" pitchFamily="18" charset="0"/>
                <a:ea typeface="Calibri" panose="020F0502020204030204" pitchFamily="34" charset="0"/>
                <a:cs typeface="Times New Roman" panose="02020603050405020304" pitchFamily="18" charset="0"/>
              </a:rPr>
              <a:t>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les secoua comme feuilles au vent et les réveilla en sursaut. </a:t>
            </a:r>
            <a:r>
              <a:rPr lang="fr-FR" sz="2400" dirty="0">
                <a:latin typeface="Times New Roman" panose="02020603050405020304" pitchFamily="18" charset="0"/>
                <a:ea typeface="Calibri" panose="020F0502020204030204" pitchFamily="34" charset="0"/>
                <a:cs typeface="Times New Roman" panose="02020603050405020304" pitchFamily="18" charset="0"/>
              </a:rPr>
              <a:t>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qui n’avait pas peur alla jusqu'à l'entrée pour voir d'où venait 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Coucou », lui fit un éléphant. </a:t>
            </a:r>
            <a:r>
              <a:rPr lang="fr-FR" sz="2400" dirty="0">
                <a:latin typeface="Times New Roman" panose="02020603050405020304" pitchFamily="18" charset="0"/>
                <a:ea typeface="Calibri" panose="020F0502020204030204" pitchFamily="34" charset="0"/>
                <a:cs typeface="Times New Roman" panose="02020603050405020304" pitchFamily="18" charset="0"/>
              </a:rPr>
              <a:t>La grosse bête le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regardait gentiment.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es autres sortirent pour examiner cet éléphant qui avait ébranlé leur demeure. « Toi, tu n'es pas d'ici, lui dirent-ils, tu nous déranges, tu ferais mieux de rentrer chez toi. » L'éléphant fit la sourde oreille.</a:t>
            </a:r>
          </a:p>
          <a:p>
            <a:pPr marL="0" indent="0">
              <a:buNone/>
            </a:pPr>
            <a:endParaRPr lang="fr-FR" dirty="0"/>
          </a:p>
        </p:txBody>
      </p:sp>
    </p:spTree>
    <p:extLst>
      <p:ext uri="{BB962C8B-B14F-4D97-AF65-F5344CB8AC3E}">
        <p14:creationId xmlns:p14="http://schemas.microsoft.com/office/powerpoint/2010/main" val="1009581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838200" y="1825625"/>
            <a:ext cx="10083800" cy="4351338"/>
          </a:xfrm>
        </p:spPr>
        <p:txBody>
          <a:bodyPr>
            <a:normAutofit/>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Le soleil se levait.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Dans leur trou, au pied de la colline, les Ratinos terminaient leur nuit. </a:t>
            </a:r>
            <a:r>
              <a:rPr lang="fr-FR" sz="2400" dirty="0">
                <a:latin typeface="Times New Roman" panose="02020603050405020304" pitchFamily="18" charset="0"/>
                <a:ea typeface="Calibri" panose="020F0502020204030204" pitchFamily="34" charset="0"/>
                <a:cs typeface="Times New Roman" panose="02020603050405020304" pitchFamily="18" charset="0"/>
              </a:rPr>
              <a:t>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les secoua comme feuilles au vent et les réveilla en sursaut.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qui n’avait pas peur alla jusqu'à l'entrée pour voir d'où venait 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Coucou », lui fit un éléphant. </a:t>
            </a:r>
            <a:r>
              <a:rPr lang="fr-FR" sz="2400" dirty="0">
                <a:latin typeface="Times New Roman" panose="02020603050405020304" pitchFamily="18" charset="0"/>
                <a:ea typeface="Calibri" panose="020F0502020204030204" pitchFamily="34" charset="0"/>
                <a:cs typeface="Times New Roman" panose="02020603050405020304" pitchFamily="18" charset="0"/>
              </a:rPr>
              <a:t>La grosse bête le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regardait gentiment. </a:t>
            </a: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es autres sortirent pour examiner cet éléphant qui avait ébranlé leur demeure. « Toi, tu n'es pas d'ici, lui dirent-ils, tu nous déranges, tu ferais mieux de rentrer chez toi. » L'éléphant fit la sourde oreille.</a:t>
            </a:r>
          </a:p>
          <a:p>
            <a:pPr marL="0" indent="0">
              <a:buNone/>
            </a:pPr>
            <a:endParaRPr lang="fr-FR" dirty="0"/>
          </a:p>
        </p:txBody>
      </p:sp>
    </p:spTree>
    <p:extLst>
      <p:ext uri="{BB962C8B-B14F-4D97-AF65-F5344CB8AC3E}">
        <p14:creationId xmlns:p14="http://schemas.microsoft.com/office/powerpoint/2010/main" val="18965777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68181-53D4-E360-1E45-5C4B1C653930}"/>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636FE94-0F25-5F9D-6CA2-7EE33CD525B1}"/>
              </a:ext>
            </a:extLst>
          </p:cNvPr>
          <p:cNvSpPr>
            <a:spLocks noGrp="1"/>
          </p:cNvSpPr>
          <p:nvPr>
            <p:ph idx="1"/>
          </p:nvPr>
        </p:nvSpPr>
        <p:spPr>
          <a:xfrm>
            <a:off x="1041400" y="1825625"/>
            <a:ext cx="10058400" cy="4351338"/>
          </a:xfrm>
        </p:spPr>
        <p:txBody>
          <a:bodyPr>
            <a:normAutofit/>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Le soleil se levait.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Dans leur trou, au pied de la colline, les Ratinos terminaient leur nuit. </a:t>
            </a:r>
            <a:r>
              <a:rPr lang="fr-FR" sz="2400" dirty="0">
                <a:latin typeface="Times New Roman" panose="02020603050405020304" pitchFamily="18" charset="0"/>
                <a:ea typeface="Calibri" panose="020F0502020204030204" pitchFamily="34" charset="0"/>
                <a:cs typeface="Times New Roman" panose="02020603050405020304" pitchFamily="18" charset="0"/>
              </a:rPr>
              <a:t>T</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les secoua comme feuilles au vent et les réveilla en sursaut.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 qui n’avait pas peur alla jusqu'à l'entrée pour voir d'où venait cette secousse.</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Coucou », lui fit un éléphant. </a:t>
            </a:r>
            <a:r>
              <a:rPr lang="fr-FR" sz="2400" dirty="0">
                <a:latin typeface="Times New Roman" panose="02020603050405020304" pitchFamily="18" charset="0"/>
                <a:ea typeface="Calibri" panose="020F0502020204030204" pitchFamily="34" charset="0"/>
                <a:cs typeface="Times New Roman" panose="02020603050405020304" pitchFamily="18" charset="0"/>
              </a:rPr>
              <a:t>La grosse bête le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regardait gentiment.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es autres sortirent pour examiner cet éléphant qui avait ébranlé leur demeure. </a:t>
            </a:r>
          </a:p>
          <a:p>
            <a:pPr marL="0" indent="0" algn="just">
              <a:spcBef>
                <a:spcPts val="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Toi, tu n'es pas d'ici, lui dirent-ils, tu nous déranges, tu ferais mieux de rentrer chez toi. » L'éléphant fit la sourde oreille.</a:t>
            </a:r>
          </a:p>
          <a:p>
            <a:pPr marL="0" indent="0">
              <a:buNone/>
            </a:pPr>
            <a:endParaRPr lang="fr-FR" dirty="0"/>
          </a:p>
        </p:txBody>
      </p:sp>
    </p:spTree>
    <p:extLst>
      <p:ext uri="{BB962C8B-B14F-4D97-AF65-F5344CB8AC3E}">
        <p14:creationId xmlns:p14="http://schemas.microsoft.com/office/powerpoint/2010/main" val="16378930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2F22F-EB4A-5395-D85A-4AC07B1C2D5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452F26E-4218-F2E6-8468-67F5024413F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5936B1C-B9F8-36D5-35BA-6DB9F1B5A588}"/>
              </a:ext>
            </a:extLst>
          </p:cNvPr>
          <p:cNvSpPr>
            <a:spLocks noGrp="1"/>
          </p:cNvSpPr>
          <p:nvPr>
            <p:ph sz="half" idx="1"/>
          </p:nvPr>
        </p:nvSpPr>
        <p:spPr>
          <a:xfrm>
            <a:off x="838200" y="1219200"/>
            <a:ext cx="5181600" cy="4957763"/>
          </a:xfrm>
        </p:spPr>
        <p:txBody>
          <a:bodyPr>
            <a:normAutofit fontScale="92500" lnSpcReduction="10000"/>
          </a:bodyPr>
          <a:lstStyle/>
          <a:p>
            <a:pPr marL="0" indent="0" algn="just">
              <a:spcBef>
                <a:spcPts val="0"/>
              </a:spcBef>
              <a:buNone/>
            </a:pPr>
            <a:r>
              <a:rPr lang="fr-FR"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 soleil se levait.</a:t>
            </a:r>
            <a:endParaRPr lang="fr-FR"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Dans le trou des Ratinos, au pied de la colline, les Ratinos terminaient leur nuit </a:t>
            </a:r>
          </a:p>
          <a:p>
            <a:pPr marL="0" indent="0" algn="just">
              <a:spcBef>
                <a:spcPts val="0"/>
              </a:spcBef>
              <a:buNone/>
            </a:pPr>
            <a:r>
              <a:rPr lang="fr-FR"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tout à coup un tremblement de terre secoua les Ratinos comme feuilles au vent et réveilla les Ratinos en sursaut un Ratinos alla jusqu'à l'entrée pour voir d'où venait cette secousse</a:t>
            </a:r>
            <a:r>
              <a:rPr lang="fr-FR" sz="2600" dirty="0">
                <a:latin typeface="Times New Roman" panose="02020603050405020304" pitchFamily="18" charset="0"/>
                <a:ea typeface="Calibri" panose="020F0502020204030204" pitchFamily="34" charset="0"/>
                <a:cs typeface="Times New Roman" panose="02020603050405020304" pitchFamily="18" charset="0"/>
              </a:rPr>
              <a:t> </a:t>
            </a:r>
            <a:r>
              <a:rPr lang="fr-FR"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coucou », lui fit un éléphant l’éléphant regardait le Ratinos gentiment les Ratinos sortirent pour examiner cet éléphant qui avait ébranlé la demeure des Ratinos</a:t>
            </a:r>
            <a:r>
              <a:rPr lang="fr-FR" sz="2600" dirty="0">
                <a:latin typeface="Times New Roman" panose="02020603050405020304" pitchFamily="18" charset="0"/>
                <a:ea typeface="Calibri" panose="020F0502020204030204" pitchFamily="34" charset="0"/>
                <a:cs typeface="Times New Roman" panose="02020603050405020304" pitchFamily="18" charset="0"/>
              </a:rPr>
              <a:t> </a:t>
            </a:r>
            <a:r>
              <a:rPr lang="fr-FR"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toi, tu n'es pas d'ici, dirent les Ratinos à l’éléphant, tu nous déranges, tu ferais mieux de rentrer chez toi » l'éléphant fit la sourde oreille</a:t>
            </a:r>
            <a:endParaRPr lang="fr-FR"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
        <p:nvSpPr>
          <p:cNvPr id="5" name="Espace réservé du contenu 4">
            <a:extLst>
              <a:ext uri="{FF2B5EF4-FFF2-40B4-BE49-F238E27FC236}">
                <a16:creationId xmlns:a16="http://schemas.microsoft.com/office/drawing/2014/main" id="{9CA97352-7E2A-1EC3-B5C2-ECCFB4EF3298}"/>
              </a:ext>
            </a:extLst>
          </p:cNvPr>
          <p:cNvSpPr>
            <a:spLocks noGrp="1"/>
          </p:cNvSpPr>
          <p:nvPr>
            <p:ph sz="half" idx="2"/>
          </p:nvPr>
        </p:nvSpPr>
        <p:spPr>
          <a:xfrm>
            <a:off x="6172200" y="660400"/>
            <a:ext cx="5181600" cy="5516563"/>
          </a:xfrm>
        </p:spPr>
        <p:txBody>
          <a:bodyPr>
            <a:normAutofit fontScale="92500" lnSpcReduction="10000"/>
          </a:bodyPr>
          <a:lstStyle/>
          <a:p>
            <a:pPr marL="0" indent="0" algn="just">
              <a:buNone/>
            </a:pP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Le soleil se levait.</a:t>
            </a:r>
          </a:p>
          <a:p>
            <a:pPr marL="0" indent="0" algn="just">
              <a:buNone/>
            </a:pP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Dans leur trou, au pied de la colline, les Ratinos terminaient leur nuit. </a:t>
            </a:r>
            <a:r>
              <a:rPr lang="fr-FR" sz="2600" dirty="0">
                <a:latin typeface="Times New Roman" panose="02020603050405020304" pitchFamily="18" charset="0"/>
                <a:ea typeface="Calibri" panose="020F0502020204030204" pitchFamily="34" charset="0"/>
                <a:cs typeface="Times New Roman" panose="02020603050405020304" pitchFamily="18" charset="0"/>
              </a:rPr>
              <a:t>T</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out à coup un tremblement de terre les secoua comme feuilles au vent et les réveilla en sursaut. </a:t>
            </a:r>
          </a:p>
          <a:p>
            <a:pPr marL="0" indent="0" algn="just">
              <a:buNone/>
            </a:pPr>
            <a:r>
              <a:rPr lang="fr-FR" sz="2600" dirty="0">
                <a:latin typeface="Times New Roman" panose="02020603050405020304" pitchFamily="18" charset="0"/>
                <a:ea typeface="Calibri" panose="020F0502020204030204" pitchFamily="34" charset="0"/>
                <a:cs typeface="Times New Roman" panose="02020603050405020304" pitchFamily="18" charset="0"/>
              </a:rPr>
              <a:t>U</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n qui n’avait pas peur alla jusqu'à l'entrée pour voir d'où venait cette secousse.</a:t>
            </a:r>
            <a:r>
              <a:rPr lang="fr-FR" sz="2600" dirty="0">
                <a:latin typeface="Times New Roman" panose="02020603050405020304" pitchFamily="18" charset="0"/>
                <a:ea typeface="Calibri" panose="020F0502020204030204" pitchFamily="34" charset="0"/>
                <a:cs typeface="Times New Roman" panose="02020603050405020304" pitchFamily="18" charset="0"/>
              </a:rPr>
              <a:t> </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Coucou », lui fit un éléphant. </a:t>
            </a:r>
            <a:r>
              <a:rPr lang="fr-FR" sz="2600" dirty="0">
                <a:latin typeface="Times New Roman" panose="02020603050405020304" pitchFamily="18" charset="0"/>
                <a:ea typeface="Calibri" panose="020F0502020204030204" pitchFamily="34" charset="0"/>
                <a:cs typeface="Times New Roman" panose="02020603050405020304" pitchFamily="18" charset="0"/>
              </a:rPr>
              <a:t>La grosse bête le</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regardait gentiment. </a:t>
            </a:r>
          </a:p>
          <a:p>
            <a:pPr marL="0" indent="0" algn="just">
              <a:buNone/>
            </a:pPr>
            <a:r>
              <a:rPr lang="fr-FR" sz="2600" dirty="0">
                <a:latin typeface="Times New Roman" panose="02020603050405020304" pitchFamily="18" charset="0"/>
                <a:ea typeface="Calibri" panose="020F0502020204030204" pitchFamily="34" charset="0"/>
                <a:cs typeface="Times New Roman" panose="02020603050405020304" pitchFamily="18" charset="0"/>
              </a:rPr>
              <a:t>L</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es autres sortirent pour examiner cet éléphant qui avait ébranlé leur demeure. </a:t>
            </a:r>
          </a:p>
          <a:p>
            <a:pPr marL="0" indent="0" algn="just">
              <a:spcBef>
                <a:spcPts val="0"/>
              </a:spcBef>
              <a:buNone/>
            </a:pP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Toi, tu n'es pas d'ici, lui dirent-ils, tu nous déranges, tu ferais mieux de rentrer chez toi. » L'éléphant fit la sourde oreille.</a:t>
            </a:r>
          </a:p>
          <a:p>
            <a:pPr marL="0" indent="0">
              <a:buNone/>
            </a:pPr>
            <a:endParaRPr lang="fr-FR" dirty="0"/>
          </a:p>
        </p:txBody>
      </p:sp>
    </p:spTree>
    <p:extLst>
      <p:ext uri="{BB962C8B-B14F-4D97-AF65-F5344CB8AC3E}">
        <p14:creationId xmlns:p14="http://schemas.microsoft.com/office/powerpoint/2010/main" val="40917383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22F04F-6802-4343-1858-E2EE5D54FA7D}"/>
              </a:ext>
            </a:extLst>
          </p:cNvPr>
          <p:cNvSpPr>
            <a:spLocks noGrp="1"/>
          </p:cNvSpPr>
          <p:nvPr>
            <p:ph type="title"/>
          </p:nvPr>
        </p:nvSpPr>
        <p:spPr/>
        <p:txBody>
          <a:bodyPr/>
          <a:lstStyle/>
          <a:p>
            <a:endParaRPr lang="fr-FR" dirty="0"/>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02175" y="1623087"/>
            <a:ext cx="2787650" cy="3611825"/>
          </a:xfrm>
          <a:prstGeom prst="rect">
            <a:avLst/>
          </a:prstGeom>
        </p:spPr>
      </p:pic>
    </p:spTree>
    <p:extLst>
      <p:ext uri="{BB962C8B-B14F-4D97-AF65-F5344CB8AC3E}">
        <p14:creationId xmlns:p14="http://schemas.microsoft.com/office/powerpoint/2010/main" val="1801333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53909A-8790-D4DF-4EF6-D7B9A51E579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E19132D-37E9-9300-D93D-8D2722660BFB}"/>
              </a:ext>
            </a:extLst>
          </p:cNvPr>
          <p:cNvSpPr>
            <a:spLocks noGrp="1"/>
          </p:cNvSpPr>
          <p:nvPr>
            <p:ph idx="1"/>
          </p:nvPr>
        </p:nvSpPr>
        <p:spPr>
          <a:xfrm>
            <a:off x="838200" y="1212112"/>
            <a:ext cx="10515600" cy="4964851"/>
          </a:xfrm>
        </p:spPr>
        <p:txBody>
          <a:bodyPr>
            <a:normAutofit/>
          </a:bodyPr>
          <a:lstStyle/>
          <a:p>
            <a:pPr marL="0" indent="0" algn="just">
              <a:buNone/>
            </a:pPr>
            <a:r>
              <a:rPr lang="fr-FR" sz="1800" u="none" strike="noStrik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Découper un texte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u="none" strike="noStrik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Pour aider le lecteur à bien suivre une histoire, il faut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découper en phrases,</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éviter les répétitions,</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 mettant des pronoms personnels quand c’est possible et quand ça ne crée pas une difficulté ou    </a:t>
            </a:r>
          </a:p>
          <a:p>
            <a:pPr marL="0" indent="0" algn="just">
              <a:spcBef>
                <a:spcPts val="0"/>
              </a:spcBef>
              <a:buNone/>
            </a:pPr>
            <a:r>
              <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une ambigüité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spcAft>
                <a:spcPts val="600"/>
              </a:spcAft>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l’éléphant réveilla les Ratinos -&gt; il les réveilla </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 utilisant un déterminant possessif :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demeure des Ratinos -&gt; leur demeure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Dans le trou des Ratinos, les Ratinos… -&gt; Dans leur trou, les Ratinos…</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 trouvant un autre nom pour désigner un personnage :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grosse bête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découper en paragraphes quand on raconte un nouveau moment de l’histoire.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6719410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D5A205-29CE-98B0-E802-1748EDF3292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A6FDF8D-B51B-F949-21A8-52555B863929}"/>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b="1" dirty="0">
                <a:solidFill>
                  <a:schemeClr val="accent2"/>
                </a:solidFill>
              </a:rPr>
              <a:t>  				Prolongement</a:t>
            </a:r>
          </a:p>
        </p:txBody>
      </p:sp>
    </p:spTree>
    <p:extLst>
      <p:ext uri="{BB962C8B-B14F-4D97-AF65-F5344CB8AC3E}">
        <p14:creationId xmlns:p14="http://schemas.microsoft.com/office/powerpoint/2010/main" val="26654977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BEFB41-12F6-C73D-9C86-2E4FEB9A10B2}"/>
              </a:ext>
            </a:extLst>
          </p:cNvPr>
          <p:cNvSpPr>
            <a:spLocks noGrp="1"/>
          </p:cNvSpPr>
          <p:nvPr>
            <p:ph type="title"/>
          </p:nvPr>
        </p:nvSpPr>
        <p:spPr/>
        <p:txBody>
          <a:bodyPr/>
          <a:lstStyle/>
          <a:p>
            <a:endParaRPr lang="fr-FR" dirty="0"/>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59523" y="1544050"/>
            <a:ext cx="1272953" cy="3769899"/>
          </a:xfrm>
          <a:prstGeom prst="rect">
            <a:avLst/>
          </a:prstGeom>
        </p:spPr>
      </p:pic>
    </p:spTree>
    <p:extLst>
      <p:ext uri="{BB962C8B-B14F-4D97-AF65-F5344CB8AC3E}">
        <p14:creationId xmlns:p14="http://schemas.microsoft.com/office/powerpoint/2010/main" val="25935342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AC96CF-6115-C5DD-47FA-99D238FC0528}"/>
              </a:ext>
            </a:extLst>
          </p:cNvPr>
          <p:cNvSpPr>
            <a:spLocks noGrp="1"/>
          </p:cNvSpPr>
          <p:nvPr>
            <p:ph type="title"/>
          </p:nvPr>
        </p:nvSpPr>
        <p:spPr/>
        <p:txBody>
          <a:bodyPr/>
          <a:lstStyle/>
          <a:p>
            <a:endParaRPr lang="fr-FR" dirty="0"/>
          </a:p>
        </p:txBody>
      </p:sp>
      <p:sp>
        <p:nvSpPr>
          <p:cNvPr id="4" name="Zone de texte 1">
            <a:extLst>
              <a:ext uri="{FF2B5EF4-FFF2-40B4-BE49-F238E27FC236}">
                <a16:creationId xmlns:a16="http://schemas.microsoft.com/office/drawing/2014/main" id="{A9E970AA-FA7D-6E28-B0E0-4C08D8CF95D8}"/>
              </a:ext>
            </a:extLst>
          </p:cNvPr>
          <p:cNvSpPr txBox="1">
            <a:spLocks noGrp="1"/>
          </p:cNvSpPr>
          <p:nvPr>
            <p:ph idx="1"/>
          </p:nvPr>
        </p:nvSpPr>
        <p:spPr>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4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4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 =&gt; ?</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7990931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3EC616-78BC-ED55-50C6-EFEB931F4522}"/>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E85B6D84-A9D7-D9EF-B231-FD0B439762BE}"/>
              </a:ext>
            </a:extLst>
          </p:cNvPr>
          <p:cNvSpPr>
            <a:spLocks noGrp="1"/>
          </p:cNvSpPr>
          <p:nvPr>
            <p:ph idx="1"/>
          </p:nvPr>
        </p:nvSpPr>
        <p:spPr/>
        <p:txBody>
          <a:bodyPr/>
          <a:lstStyle/>
          <a:p>
            <a:pPr marL="0" indent="0">
              <a:buNone/>
            </a:pPr>
            <a:endParaRPr lang="fr-FR" dirty="0"/>
          </a:p>
          <a:p>
            <a:pPr marL="0" indent="0">
              <a:buNone/>
            </a:pPr>
            <a:endParaRPr lang="fr-FR" dirty="0"/>
          </a:p>
          <a:p>
            <a:pPr marL="0" indent="0" algn="ctr">
              <a:buNone/>
            </a:pPr>
            <a:r>
              <a:rPr lang="fr-FR" sz="3600" dirty="0">
                <a:solidFill>
                  <a:schemeClr val="accent2"/>
                </a:solidFill>
              </a:rPr>
              <a:t>As-tu bien compris ?</a:t>
            </a:r>
          </a:p>
        </p:txBody>
      </p:sp>
    </p:spTree>
    <p:extLst>
      <p:ext uri="{BB962C8B-B14F-4D97-AF65-F5344CB8AC3E}">
        <p14:creationId xmlns:p14="http://schemas.microsoft.com/office/powerpoint/2010/main" val="19134947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5B2C27-2EA0-215B-8CB4-8D99A8C3704A}"/>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9A3A21F8-A378-8DCF-C310-AFC69A9FF374}"/>
              </a:ext>
            </a:extLst>
          </p:cNvPr>
          <p:cNvPicPr>
            <a:picLocks noGrp="1" noChangeAspect="1"/>
          </p:cNvPicPr>
          <p:nvPr>
            <p:ph idx="1"/>
          </p:nvPr>
        </p:nvPicPr>
        <p:blipFill>
          <a:blip r:embed="rId3"/>
          <a:stretch>
            <a:fillRect/>
          </a:stretch>
        </p:blipFill>
        <p:spPr>
          <a:xfrm>
            <a:off x="1284347" y="962080"/>
            <a:ext cx="9135560" cy="5214883"/>
          </a:xfrm>
        </p:spPr>
      </p:pic>
    </p:spTree>
    <p:extLst>
      <p:ext uri="{BB962C8B-B14F-4D97-AF65-F5344CB8AC3E}">
        <p14:creationId xmlns:p14="http://schemas.microsoft.com/office/powerpoint/2010/main" val="553415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5C8B69-D7E6-BA49-BEFB-3A88577E46F8}"/>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62E5A5E1-78C3-37EA-F64C-9F9DAE353580}"/>
              </a:ext>
            </a:extLst>
          </p:cNvPr>
          <p:cNvPicPr>
            <a:picLocks noGrp="1" noChangeAspect="1"/>
          </p:cNvPicPr>
          <p:nvPr>
            <p:ph idx="1"/>
          </p:nvPr>
        </p:nvPicPr>
        <p:blipFill>
          <a:blip r:embed="rId3"/>
          <a:stretch>
            <a:fillRect/>
          </a:stretch>
        </p:blipFill>
        <p:spPr>
          <a:xfrm>
            <a:off x="1281944" y="690640"/>
            <a:ext cx="9542000" cy="5486323"/>
          </a:xfrm>
        </p:spPr>
      </p:pic>
    </p:spTree>
    <p:extLst>
      <p:ext uri="{BB962C8B-B14F-4D97-AF65-F5344CB8AC3E}">
        <p14:creationId xmlns:p14="http://schemas.microsoft.com/office/powerpoint/2010/main" val="32239551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EC7432-B731-7D6A-57FC-D5D883BD52F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AB39C91-A6FA-8117-439D-253E1FB9CA11}"/>
              </a:ext>
            </a:extLst>
          </p:cNvPr>
          <p:cNvSpPr>
            <a:spLocks noGrp="1"/>
          </p:cNvSpPr>
          <p:nvPr>
            <p:ph idx="1"/>
          </p:nvPr>
        </p:nvSpPr>
        <p:spPr>
          <a:xfrm>
            <a:off x="838200" y="765544"/>
            <a:ext cx="10515600" cy="5411419"/>
          </a:xfrm>
        </p:spPr>
        <p:txBody>
          <a:bodyPr>
            <a:normAutofit fontScale="85000" lnSpcReduction="20000"/>
          </a:bodyPr>
          <a:lstStyle/>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2. a. Souligne en bleu tous les termes qui désignent l’éléphant, en rouge tous ceux qui désignent les Ratinos, en vert tous ceux qui désignent le Ratinos que l’éléphant soulève.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Le gros empoté n’en faisait qu’à sa tête. Il n’avait pas du tout l’intention de partir. Bien au contraire, il observait les Ratinos de plus en plus près. Et quand il souleva de terre un membre de la tribu pour compter les poils de sa moustache, bonjour le vertige pour l’acrobate involontaire. Pire encore, l’énorme animal, qui bouchait ses oreilles aux plaintes des Ratinos, les ouvrait toutes grandes pour écouter leurs conversations privées. « Bonjour l’indiscrétion », lui criaient les espionnés.</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2. b. Recopie les façons de désigner les personnages qui apportent aussi une information.</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b="1" dirty="0">
                <a:latin typeface="Times New Roman" panose="02020603050405020304" pitchFamily="18" charset="0"/>
                <a:ea typeface="Calibri" panose="020F0502020204030204" pitchFamily="34" charset="0"/>
                <a:cs typeface="Times New Roman" panose="02020603050405020304" pitchFamily="18" charset="0"/>
              </a:rPr>
              <a:t>2. c.</a:t>
            </a:r>
            <a:r>
              <a:rPr lang="fr-FR" sz="2400" b="1" kern="0" dirty="0">
                <a:effectLst/>
                <a:latin typeface="Times New Roman" panose="02020603050405020304" pitchFamily="18" charset="0"/>
                <a:ea typeface="Calibri" panose="020F0502020204030204" pitchFamily="34" charset="0"/>
              </a:rPr>
              <a:t> Retrouve les deux paragraphes puis entoure-les. Précise les deux moments de l’histoire.</a:t>
            </a:r>
            <a:r>
              <a:rPr lang="fr-FR" sz="2400" dirty="0">
                <a:effectLst/>
              </a:rPr>
              <a: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Moment 1 : …………………………………………………………………………………………</a:t>
            </a:r>
          </a:p>
          <a:p>
            <a:pPr marL="0" indent="0" algn="just">
              <a:buNone/>
            </a:pPr>
            <a:r>
              <a:rPr lang="fr-FR" sz="2400" dirty="0">
                <a:latin typeface="Times New Roman" panose="02020603050405020304" pitchFamily="18" charset="0"/>
                <a:ea typeface="Calibri" panose="020F0502020204030204" pitchFamily="34" charset="0"/>
                <a:cs typeface="Times New Roman" panose="02020603050405020304" pitchFamily="18" charset="0"/>
              </a:rPr>
              <a:t>Moment 2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6425132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8362C-DEF8-9A54-458E-ED22D3EBA49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7F9791-581B-EED7-DFC1-AC8F1C4D6898}"/>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0C088BF-7C6F-5186-0755-7DD573286068}"/>
              </a:ext>
            </a:extLst>
          </p:cNvPr>
          <p:cNvSpPr>
            <a:spLocks noGrp="1"/>
          </p:cNvSpPr>
          <p:nvPr>
            <p:ph idx="1"/>
          </p:nvPr>
        </p:nvSpPr>
        <p:spPr>
          <a:xfrm>
            <a:off x="838200" y="765544"/>
            <a:ext cx="10515600" cy="5411419"/>
          </a:xfrm>
        </p:spPr>
        <p:txBody>
          <a:bodyPr>
            <a:normAutofit fontScale="85000" lnSpcReduction="10000"/>
          </a:bodyPr>
          <a:lstStyle/>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2. a. Souligne en bleu tous les termes qui désignent l’éléphant, en rouge tous ceux qui désignent les Ratinos, en vert tous ceux qui désignent le Ratinos que l’éléphant soulève.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Le gros empoté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n’en faisait qu’à </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tête. </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n’avait pas du tout l’intention de partir. Bien au contraire, </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observait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les Ratinos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de plus en plus près. Et quand </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souleva de terre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 membre de la tribu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pour compter les poils de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moustache, bonjour le vertige pour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l’acrobate involontaire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Pire encore, </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l’énorme animal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qui bouchait </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ses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oreilles aux plaintes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des Ratinos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les ouvrait toutes grandes pour écouter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leurs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conversations privées. « Bonjour l’indiscrétion », </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lui</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criaient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les espionnés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endParaRPr lang="fr-FR" sz="24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800" kern="0" dirty="0">
              <a:effectLst/>
              <a:latin typeface="Times New Roman" panose="02020603050405020304" pitchFamily="18" charset="0"/>
              <a:ea typeface="Calibri" panose="020F0502020204030204" pitchFamily="34" charset="0"/>
            </a:endParaRPr>
          </a:p>
          <a:p>
            <a:pPr algn="just"/>
            <a:endParaRPr lang="fr-FR" sz="1800" kern="0" dirty="0">
              <a:effectLst/>
              <a:latin typeface="Times New Roman" panose="02020603050405020304" pitchFamily="18" charset="0"/>
              <a:ea typeface="Calibri" panose="020F0502020204030204" pitchFamily="34" charset="0"/>
            </a:endParaRPr>
          </a:p>
          <a:p>
            <a:pPr algn="just"/>
            <a:endParaRPr lang="fr-FR" sz="1800" kern="0" dirty="0">
              <a:latin typeface="Times New Roman" panose="02020603050405020304" pitchFamily="18" charset="0"/>
              <a:ea typeface="Calibri" panose="020F0502020204030204" pitchFamily="34" charset="0"/>
            </a:endParaRPr>
          </a:p>
          <a:p>
            <a:pPr algn="just"/>
            <a:endParaRPr lang="fr-FR" sz="1800" kern="0" dirty="0">
              <a:effectLst/>
              <a:latin typeface="Times New Roman" panose="02020603050405020304" pitchFamily="18" charset="0"/>
              <a:ea typeface="Calibri" panose="020F0502020204030204" pitchFamily="34" charset="0"/>
            </a:endParaRPr>
          </a:p>
          <a:p>
            <a:pPr algn="just"/>
            <a:endParaRPr lang="fr-FR" sz="1800" kern="0" dirty="0">
              <a:effectLst/>
              <a:latin typeface="Times New Roman" panose="02020603050405020304" pitchFamily="18" charset="0"/>
              <a:ea typeface="Calibri" panose="020F0502020204030204" pitchFamily="34" charset="0"/>
            </a:endParaRPr>
          </a:p>
          <a:p>
            <a:pPr algn="just"/>
            <a:br>
              <a:rPr lang="fr-FR" sz="1800" kern="0" dirty="0">
                <a:effectLst/>
                <a:latin typeface="Times New Roman" panose="02020603050405020304" pitchFamily="18" charset="0"/>
                <a:ea typeface="Calibri" panose="020F0502020204030204" pitchFamily="34" charset="0"/>
              </a:rPr>
            </a:b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endParaRPr lang="fr-FR" dirty="0"/>
          </a:p>
        </p:txBody>
      </p:sp>
    </p:spTree>
    <p:extLst>
      <p:ext uri="{BB962C8B-B14F-4D97-AF65-F5344CB8AC3E}">
        <p14:creationId xmlns:p14="http://schemas.microsoft.com/office/powerpoint/2010/main" val="39400897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AB76B-BB21-38AC-E909-50E85BB5FE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2913A50-33C1-C9AC-DA21-E33B0744790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7AC62BB-4A7C-1D03-294A-6112482FB79A}"/>
              </a:ext>
            </a:extLst>
          </p:cNvPr>
          <p:cNvSpPr>
            <a:spLocks noGrp="1"/>
          </p:cNvSpPr>
          <p:nvPr>
            <p:ph idx="1"/>
          </p:nvPr>
        </p:nvSpPr>
        <p:spPr>
          <a:xfrm>
            <a:off x="838200" y="765544"/>
            <a:ext cx="10515600" cy="5727331"/>
          </a:xfrm>
        </p:spPr>
        <p:txBody>
          <a:bodyPr>
            <a:normAutofit fontScale="85000" lnSpcReduction="20000"/>
          </a:bodyPr>
          <a:lstStyle/>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2. a. Souligne en bleu tous les termes qui désignent l’éléphant, en rouge tous ceux qui désignent les Ratinos, en vert tous ceux qui désignent le Ratinos que l’éléphant soulève.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Le gros empoté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n’en faisait qu’à </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tête. </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n’avait pas du tout l’intention de partir. Bien au contraire, </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observait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les Ratinos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de plus en plus près. Et quand </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souleva de terre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 membre de la tribu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pour compter les poils de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moustache, bonjour le vertige pour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l’acrobate involontaire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Pire encore, </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l’énorme animal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qui bouchait </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ses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oreilles aux plaintes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des Ratinos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les ouvrait toutes grandes pour écouter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leurs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conversations privées. « Bonjour l’indiscrétion », </a:t>
            </a:r>
            <a:r>
              <a:rPr lang="fr-FR" sz="24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lui</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criaient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les espionnés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2. b. Recopie les façons de désigner les personnages qui apportent aussi une information.</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 gros empoté</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l’énorme animal</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un membre de la tribu</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 espionnés</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l’acrobate involontaire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4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800" kern="0" dirty="0">
              <a:effectLst/>
              <a:latin typeface="Times New Roman" panose="02020603050405020304" pitchFamily="18" charset="0"/>
              <a:ea typeface="Calibri" panose="020F0502020204030204" pitchFamily="34" charset="0"/>
            </a:endParaRPr>
          </a:p>
          <a:p>
            <a:pPr algn="just"/>
            <a:endParaRPr lang="fr-FR" sz="1800" kern="0" dirty="0">
              <a:latin typeface="Times New Roman" panose="02020603050405020304" pitchFamily="18" charset="0"/>
              <a:ea typeface="Calibri" panose="020F0502020204030204" pitchFamily="34" charset="0"/>
            </a:endParaRPr>
          </a:p>
          <a:p>
            <a:pPr marL="0" indent="0" algn="just">
              <a:buNone/>
            </a:pPr>
            <a:br>
              <a:rPr lang="fr-FR" sz="1800" kern="0" dirty="0">
                <a:effectLst/>
                <a:latin typeface="Times New Roman" panose="02020603050405020304" pitchFamily="18" charset="0"/>
                <a:ea typeface="Calibri" panose="020F0502020204030204" pitchFamily="34" charset="0"/>
              </a:rPr>
            </a:b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endParaRPr lang="fr-FR" dirty="0"/>
          </a:p>
        </p:txBody>
      </p:sp>
    </p:spTree>
    <p:extLst>
      <p:ext uri="{BB962C8B-B14F-4D97-AF65-F5344CB8AC3E}">
        <p14:creationId xmlns:p14="http://schemas.microsoft.com/office/powerpoint/2010/main" val="33573964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75218-C34E-4628-A09D-CED98632F4B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97AD17-4793-70FF-0A74-B606AF6C7B3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142EBDC-7668-663C-4A31-DABDE1FACD20}"/>
              </a:ext>
            </a:extLst>
          </p:cNvPr>
          <p:cNvSpPr>
            <a:spLocks noGrp="1"/>
          </p:cNvSpPr>
          <p:nvPr>
            <p:ph idx="1"/>
          </p:nvPr>
        </p:nvSpPr>
        <p:spPr>
          <a:xfrm>
            <a:off x="838200" y="765544"/>
            <a:ext cx="10515600" cy="5890437"/>
          </a:xfrm>
        </p:spPr>
        <p:txBody>
          <a:bodyPr>
            <a:normAutofit fontScale="77500" lnSpcReduction="20000"/>
          </a:bodyPr>
          <a:lstStyle/>
          <a:p>
            <a:pPr marL="0" indent="0" algn="just">
              <a:buNone/>
            </a:pPr>
            <a:r>
              <a:rPr lang="fr-FR" sz="2600" b="1" dirty="0">
                <a:effectLst/>
                <a:latin typeface="Times New Roman" panose="02020603050405020304" pitchFamily="18" charset="0"/>
                <a:ea typeface="Calibri" panose="020F0502020204030204" pitchFamily="34" charset="0"/>
                <a:cs typeface="Times New Roman" panose="02020603050405020304" pitchFamily="18" charset="0"/>
              </a:rPr>
              <a:t>2. a. Souligne en bleu tous les termes qui désignent l’éléphant, en rouge tous ceux qui désignent les Ratinos, en vert tous ceux qui désignent le Ratinos que l’éléphant soulève.</a:t>
            </a:r>
            <a:endParaRPr lang="fr-FR"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6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6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Le gros empoté </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n’en faisait qu’à </a:t>
            </a:r>
            <a:r>
              <a:rPr lang="fr-FR" sz="26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sa</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tête. </a:t>
            </a:r>
            <a:r>
              <a:rPr lang="fr-FR" sz="26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n’avait pas du tout l’intention de partir. Bien au contraire, </a:t>
            </a:r>
            <a:r>
              <a:rPr lang="fr-FR" sz="26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observait </a:t>
            </a:r>
            <a:r>
              <a:rPr lang="fr-FR" sz="2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les Ratinos </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de plus en plus près. Et quand </a:t>
            </a:r>
            <a:r>
              <a:rPr lang="fr-FR" sz="26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il</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souleva de terre </a:t>
            </a:r>
            <a:r>
              <a:rPr lang="fr-FR" sz="2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 membre de la tribu </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pour compter les poils de </a:t>
            </a:r>
            <a:r>
              <a:rPr lang="fr-FR" sz="2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moustache, bonjour le vertige pour </a:t>
            </a:r>
            <a:r>
              <a:rPr lang="fr-FR" sz="2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l’acrobate involontaire</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Pire encore, </a:t>
            </a:r>
            <a:r>
              <a:rPr lang="fr-FR" sz="26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l’énorme animal</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qui bouchait </a:t>
            </a:r>
            <a:r>
              <a:rPr lang="fr-FR" sz="26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ses </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oreilles aux plaintes </a:t>
            </a:r>
            <a:r>
              <a:rPr lang="fr-FR" sz="2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des Ratinos</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les ouvrait toutes grandes pour écouter </a:t>
            </a:r>
            <a:r>
              <a:rPr lang="fr-FR" sz="2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leurs</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conversations privées. « Bonjour l’indiscrétion », </a:t>
            </a:r>
            <a:r>
              <a:rPr lang="fr-FR" sz="26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lui</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criaient </a:t>
            </a:r>
            <a:r>
              <a:rPr lang="fr-FR" sz="2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les espionnés</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600" b="1" dirty="0">
                <a:effectLst/>
                <a:latin typeface="Times New Roman" panose="02020603050405020304" pitchFamily="18" charset="0"/>
                <a:ea typeface="Calibri" panose="020F0502020204030204" pitchFamily="34" charset="0"/>
                <a:cs typeface="Times New Roman" panose="02020603050405020304" pitchFamily="18" charset="0"/>
              </a:rPr>
              <a:t>2. b. Recopie les façons de désigner les personnages qui apportent aussi une information.</a:t>
            </a:r>
            <a:endParaRPr lang="fr-FR"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6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 gros empoté</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6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l’énorme animal</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6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un membre de la tribu</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6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 espionnés</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6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l’acrobate involontaire</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endParaRPr lang="fr-FR"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600" b="1" dirty="0">
                <a:latin typeface="Times New Roman" panose="02020603050405020304" pitchFamily="18" charset="0"/>
                <a:ea typeface="Calibri" panose="020F0502020204030204" pitchFamily="34" charset="0"/>
                <a:cs typeface="Times New Roman" panose="02020603050405020304" pitchFamily="18" charset="0"/>
              </a:rPr>
              <a:t>2. c.</a:t>
            </a:r>
            <a:r>
              <a:rPr lang="fr-FR" sz="2600" b="1" kern="0" dirty="0">
                <a:effectLst/>
                <a:latin typeface="Times New Roman" panose="02020603050405020304" pitchFamily="18" charset="0"/>
                <a:ea typeface="Calibri" panose="020F0502020204030204" pitchFamily="34" charset="0"/>
              </a:rPr>
              <a:t> Retrouve les deux paragraphes puis entoure-les. Précise les deux moments de l’histoire.</a:t>
            </a:r>
            <a:r>
              <a:rPr lang="fr-FR" sz="2600" dirty="0">
                <a:effectLst/>
              </a:rPr>
              <a:t> </a:t>
            </a:r>
          </a:p>
          <a:p>
            <a:pPr marL="0" indent="0" algn="just">
              <a:buNone/>
            </a:pP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Moment 1 : … </a:t>
            </a:r>
            <a:r>
              <a:rPr lang="fr-FR" sz="26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L’éléphant observe les Ratinos</a:t>
            </a:r>
            <a:r>
              <a:rPr lang="fr-FR" sz="2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600" dirty="0">
                <a:latin typeface="Times New Roman" panose="02020603050405020304" pitchFamily="18" charset="0"/>
                <a:ea typeface="Calibri" panose="020F0502020204030204" pitchFamily="34" charset="0"/>
                <a:cs typeface="Times New Roman" panose="02020603050405020304" pitchFamily="18" charset="0"/>
              </a:rPr>
              <a:t>Moment 2 : … </a:t>
            </a:r>
            <a:r>
              <a:rPr lang="fr-FR" sz="2600"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L’éléphant espionne les Ratinos</a:t>
            </a:r>
            <a:r>
              <a:rPr lang="fr-FR" sz="2600" dirty="0">
                <a:latin typeface="Times New Roman" panose="02020603050405020304" pitchFamily="18" charset="0"/>
                <a:ea typeface="Calibri" panose="020F0502020204030204" pitchFamily="34" charset="0"/>
                <a:cs typeface="Times New Roman" panose="02020603050405020304" pitchFamily="18" charset="0"/>
              </a:rPr>
              <a:t>………………………………………………………</a:t>
            </a:r>
            <a:endParaRPr lang="fr-FR" sz="26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br>
              <a:rPr lang="fr-FR" sz="1800" kern="0" dirty="0">
                <a:effectLst/>
                <a:latin typeface="Times New Roman" panose="02020603050405020304" pitchFamily="18" charset="0"/>
                <a:ea typeface="Calibri" panose="020F0502020204030204" pitchFamily="34" charset="0"/>
              </a:rPr>
            </a:b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endParaRPr lang="fr-FR" dirty="0"/>
          </a:p>
        </p:txBody>
      </p:sp>
    </p:spTree>
    <p:extLst>
      <p:ext uri="{BB962C8B-B14F-4D97-AF65-F5344CB8AC3E}">
        <p14:creationId xmlns:p14="http://schemas.microsoft.com/office/powerpoint/2010/main" val="28833175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8866B8-B4C2-AF95-4083-A34FBF984D5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EDBBD72-61CB-9745-4CAA-84BC060BC1E4}"/>
              </a:ext>
            </a:extLst>
          </p:cNvPr>
          <p:cNvSpPr>
            <a:spLocks noGrp="1"/>
          </p:cNvSpPr>
          <p:nvPr>
            <p:ph idx="1"/>
          </p:nvPr>
        </p:nvSpPr>
        <p:spPr>
          <a:xfrm>
            <a:off x="838200" y="1446028"/>
            <a:ext cx="10515600" cy="4730935"/>
          </a:xfrm>
        </p:spPr>
        <p:txBody>
          <a:bodyPr/>
          <a:lstStyle/>
          <a:p>
            <a:pPr marL="0" indent="0" algn="just">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3. Réécris ce texte d’élève en évitant les répétitions sans créer de l’ambiguïté.</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Par une belle journée ensoleillée, Benoît, Stéphanie et Antoine se préparent à pique-niquer.</a:t>
            </a: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Les enfants marchent un moment, aperçoivent un pré et décident de s’installer dans le pré.</a:t>
            </a: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Stéphanie et Benoît prennent la couverture et déplient la couverture. Ensuite, Antoine aide Stéphanie et Benoît à mettre le couvert.</a:t>
            </a: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En attendant l’heure du déjeuner, les trois amis vont se tremper les pieds dans l’eau. L’eau est fraîche et les trois amis s’amusent à s’éclabousser.</a:t>
            </a: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Après ce jeu, ils préparent le repas puis dévorent le repas avec appétit.</a:t>
            </a:r>
          </a:p>
          <a:p>
            <a:pPr marL="0" indent="0">
              <a:buNone/>
            </a:pPr>
            <a:endParaRPr lang="fr-FR" dirty="0"/>
          </a:p>
        </p:txBody>
      </p:sp>
    </p:spTree>
    <p:extLst>
      <p:ext uri="{BB962C8B-B14F-4D97-AF65-F5344CB8AC3E}">
        <p14:creationId xmlns:p14="http://schemas.microsoft.com/office/powerpoint/2010/main" val="27239388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F4D19-3C44-B775-DD33-FC62E1D14EA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7F6FA1-4D24-F74B-7B84-CB5E379B06B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9B24F1A-3A16-2308-58F7-3B05AF157645}"/>
              </a:ext>
            </a:extLst>
          </p:cNvPr>
          <p:cNvSpPr>
            <a:spLocks noGrp="1"/>
          </p:cNvSpPr>
          <p:nvPr>
            <p:ph idx="1"/>
          </p:nvPr>
        </p:nvSpPr>
        <p:spPr>
          <a:xfrm>
            <a:off x="838200" y="1446028"/>
            <a:ext cx="10515600" cy="4730935"/>
          </a:xfrm>
        </p:spPr>
        <p:txBody>
          <a:bodyPr/>
          <a:lstStyle/>
          <a:p>
            <a:pPr marL="0" indent="0" algn="just">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3. Réécris ce texte d’élève en évitant les répétitions sans créer de l’ambiguïté.</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Par une belle journée ensoleillée, Benoît, Stéphanie et Antoine se préparent à pique-niquer.</a:t>
            </a: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Les enfants marchent un moment, aperçoivent un pré et décident de s’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y</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installer (dans le pré).</a:t>
            </a: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Stéphanie et Benoît prennent la couverture et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la</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déplient (la couverture). Ensuite, Antoine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aide (Stéphanie et Benoît) à mettre le couvert.</a:t>
            </a: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En attendant l’heure du déjeuner, les trois amis vont se tremper les pieds dans l’eau. (L’eau)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Elle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est fraîche et (les trois amis)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ils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s’amusent à s’éclabousser.</a:t>
            </a:r>
          </a:p>
          <a:p>
            <a:pPr marL="0" indent="0" algn="just">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Après ce jeu, ils préparent le repas puis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dévorent (le repas) avec appétit.</a:t>
            </a:r>
          </a:p>
          <a:p>
            <a:pPr marL="0" indent="0">
              <a:buNone/>
            </a:pPr>
            <a:endParaRPr lang="fr-FR" dirty="0"/>
          </a:p>
        </p:txBody>
      </p:sp>
    </p:spTree>
    <p:extLst>
      <p:ext uri="{BB962C8B-B14F-4D97-AF65-F5344CB8AC3E}">
        <p14:creationId xmlns:p14="http://schemas.microsoft.com/office/powerpoint/2010/main" val="18172935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514B85-AAB8-73D2-D2EE-5F1A4E1D5AA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5909681-2614-D425-1C8B-3A1863F90464}"/>
              </a:ext>
            </a:extLst>
          </p:cNvPr>
          <p:cNvSpPr>
            <a:spLocks noGrp="1"/>
          </p:cNvSpPr>
          <p:nvPr>
            <p:ph idx="1"/>
          </p:nvPr>
        </p:nvSpPr>
        <p:spPr/>
        <p:txBody>
          <a:bodyPr/>
          <a:lstStyle/>
          <a:p>
            <a:pPr marL="0" indent="0">
              <a:buNone/>
            </a:pPr>
            <a:r>
              <a:rPr lang="fr-FR" sz="2000" dirty="0"/>
              <a:t>4. Dictée :</a:t>
            </a:r>
          </a:p>
          <a:p>
            <a:pPr marL="0" indent="0">
              <a:buNone/>
            </a:pPr>
            <a:r>
              <a:rPr lang="fr-FR" sz="2000" dirty="0"/>
              <a:t>…………………………………………………………………………………………………………………………………………………………………………………………………………………………………………………………………………………………………………………………</a:t>
            </a:r>
          </a:p>
        </p:txBody>
      </p:sp>
    </p:spTree>
    <p:extLst>
      <p:ext uri="{BB962C8B-B14F-4D97-AF65-F5344CB8AC3E}">
        <p14:creationId xmlns:p14="http://schemas.microsoft.com/office/powerpoint/2010/main" val="26186799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71099-4D3D-6D92-260E-89B0A3EF9C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D718F8A-A07F-0438-376F-13BC874003D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40EA64A-AB67-B657-9682-889F06597DCE}"/>
              </a:ext>
            </a:extLst>
          </p:cNvPr>
          <p:cNvSpPr>
            <a:spLocks noGrp="1"/>
          </p:cNvSpPr>
          <p:nvPr>
            <p:ph idx="1"/>
          </p:nvPr>
        </p:nvSpPr>
        <p:spPr/>
        <p:txBody>
          <a:bodyPr/>
          <a:lstStyle/>
          <a:p>
            <a:pPr marL="0" indent="0">
              <a:buNone/>
            </a:pPr>
            <a:r>
              <a:rPr lang="fr-FR" sz="2000" dirty="0"/>
              <a:t>4. Dictée :</a:t>
            </a:r>
          </a:p>
          <a:p>
            <a:pPr marL="0" indent="0">
              <a:buNone/>
            </a:pPr>
            <a:r>
              <a:rPr lang="fr-FR" sz="2000" dirty="0"/>
              <a:t>…… </a:t>
            </a:r>
            <a:r>
              <a:rPr lang="fr-FR" sz="2000" dirty="0">
                <a:solidFill>
                  <a:schemeClr val="accent2"/>
                </a:solidFill>
                <a:latin typeface="+mn-lt"/>
              </a:rPr>
              <a:t>Six </a:t>
            </a:r>
            <a:r>
              <a:rPr lang="fr-FR" sz="2000" kern="0" dirty="0">
                <a:solidFill>
                  <a:schemeClr val="accent2"/>
                </a:solidFill>
                <a:effectLst/>
                <a:latin typeface="+mn-lt"/>
                <a:ea typeface="Calibri" panose="020F0502020204030204" pitchFamily="34" charset="0"/>
              </a:rPr>
              <a:t>matchs, six victoires ! Comme chaque année, l’équipe de filles remporte ces batailles acharnées.</a:t>
            </a:r>
            <a:r>
              <a:rPr lang="fr-FR" sz="2000" dirty="0">
                <a:solidFill>
                  <a:schemeClr val="accent2"/>
                </a:solidFill>
                <a:effectLst/>
                <a:latin typeface="+mn-lt"/>
              </a:rPr>
              <a:t> </a:t>
            </a:r>
            <a:r>
              <a:rPr lang="fr-FR" sz="2000" dirty="0"/>
              <a:t>……………………………………………………………………………………………………………………………</a:t>
            </a:r>
          </a:p>
        </p:txBody>
      </p:sp>
    </p:spTree>
    <p:extLst>
      <p:ext uri="{BB962C8B-B14F-4D97-AF65-F5344CB8AC3E}">
        <p14:creationId xmlns:p14="http://schemas.microsoft.com/office/powerpoint/2010/main" val="21413258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2510</TotalTime>
  <Words>7124</Words>
  <Application>Microsoft Macintosh PowerPoint</Application>
  <PresentationFormat>Grand écran</PresentationFormat>
  <Paragraphs>574</Paragraphs>
  <Slides>50</Slides>
  <Notes>50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50</vt:i4>
      </vt:variant>
    </vt:vector>
  </HeadingPairs>
  <TitlesOfParts>
    <vt:vector size="55" baseType="lpstr">
      <vt:lpstr>Arial</vt:lpstr>
      <vt:lpstr>Calibri</vt:lpstr>
      <vt:lpstr>Calibri Light</vt:lpstr>
      <vt:lpstr>Times New Roman</vt:lpstr>
      <vt:lpstr>Thème Office</vt:lpstr>
      <vt:lpstr>Ratinos et compagnie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Présentation PowerPoint</vt:lpstr>
      <vt:lpstr> </vt:lpstr>
      <vt:lpstr> </vt:lpstr>
      <vt:lpstr>Présentation PowerPoint</vt:lpstr>
      <vt:lpstr>Présentation PowerPoint</vt:lpstr>
      <vt:lpstr>Présentation PowerPoint</vt:lpstr>
      <vt:lpstr> </vt:lpstr>
      <vt:lpstr> </vt:lpstr>
      <vt:lpstr> </vt:lpstr>
      <vt:lpstr>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Ratinos et compagnie</dc:title>
  <dc:creator>Pierre Seve</dc:creator>
  <cp:lastModifiedBy>Pierre Seve</cp:lastModifiedBy>
  <cp:revision>20</cp:revision>
  <cp:lastPrinted>2026-02-19T16:48:57Z</cp:lastPrinted>
  <dcterms:created xsi:type="dcterms:W3CDTF">2023-11-23T17:06:55Z</dcterms:created>
  <dcterms:modified xsi:type="dcterms:W3CDTF">2026-02-19T16:49:03Z</dcterms:modified>
</cp:coreProperties>
</file>