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56" r:id="rId2"/>
    <p:sldId id="257" r:id="rId3"/>
    <p:sldId id="258" r:id="rId4"/>
    <p:sldId id="259" r:id="rId5"/>
    <p:sldId id="260" r:id="rId6"/>
    <p:sldId id="262" r:id="rId7"/>
    <p:sldId id="261" r:id="rId8"/>
    <p:sldId id="264" r:id="rId9"/>
    <p:sldId id="265" r:id="rId10"/>
    <p:sldId id="263" r:id="rId11"/>
    <p:sldId id="266" r:id="rId12"/>
    <p:sldId id="268" r:id="rId13"/>
    <p:sldId id="300" r:id="rId14"/>
    <p:sldId id="269" r:id="rId15"/>
    <p:sldId id="270" r:id="rId16"/>
    <p:sldId id="271" r:id="rId17"/>
    <p:sldId id="272" r:id="rId18"/>
    <p:sldId id="273" r:id="rId19"/>
    <p:sldId id="274" r:id="rId20"/>
    <p:sldId id="275" r:id="rId21"/>
    <p:sldId id="276" r:id="rId22"/>
    <p:sldId id="278" r:id="rId23"/>
    <p:sldId id="279" r:id="rId24"/>
    <p:sldId id="280" r:id="rId25"/>
    <p:sldId id="282" r:id="rId26"/>
    <p:sldId id="281" r:id="rId27"/>
    <p:sldId id="283" r:id="rId28"/>
    <p:sldId id="284" r:id="rId29"/>
    <p:sldId id="285" r:id="rId30"/>
    <p:sldId id="301" r:id="rId31"/>
    <p:sldId id="302" r:id="rId32"/>
    <p:sldId id="303" r:id="rId33"/>
    <p:sldId id="304" r:id="rId34"/>
    <p:sldId id="286" r:id="rId35"/>
    <p:sldId id="287" r:id="rId36"/>
    <p:sldId id="288" r:id="rId37"/>
    <p:sldId id="289" r:id="rId38"/>
    <p:sldId id="290" r:id="rId39"/>
    <p:sldId id="291" r:id="rId40"/>
    <p:sldId id="292" r:id="rId41"/>
    <p:sldId id="294" r:id="rId42"/>
    <p:sldId id="293" r:id="rId43"/>
    <p:sldId id="295" r:id="rId44"/>
    <p:sldId id="296" r:id="rId45"/>
    <p:sldId id="297" r:id="rId46"/>
    <p:sldId id="298" r:id="rId47"/>
    <p:sldId id="299"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58"/>
    <p:restoredTop sz="69450"/>
  </p:normalViewPr>
  <p:slideViewPr>
    <p:cSldViewPr snapToGrid="0">
      <p:cViewPr varScale="1">
        <p:scale>
          <a:sx n="60" d="100"/>
          <a:sy n="60" d="100"/>
        </p:scale>
        <p:origin x="176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F698EF-8B27-3941-B95A-124D4C08720A}" type="datetimeFigureOut">
              <a:rPr lang="fr-FR" smtClean="0"/>
              <a:t>11/02/2026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A01E09-0E8A-FA4C-B7BC-9C0DAA49BEBD}" type="slidenum">
              <a:rPr lang="fr-FR" smtClean="0"/>
              <a:t>‹N°›</a:t>
            </a:fld>
            <a:endParaRPr lang="fr-FR"/>
          </a:p>
        </p:txBody>
      </p:sp>
    </p:spTree>
    <p:extLst>
      <p:ext uri="{BB962C8B-B14F-4D97-AF65-F5344CB8AC3E}">
        <p14:creationId xmlns:p14="http://schemas.microsoft.com/office/powerpoint/2010/main" val="2909784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DISTINGUER LES CLASSES GRAMMATICALES – LA PHRASE – </a:t>
            </a:r>
            <a:r>
              <a:rPr lang="fr-FR" sz="1200" i="1" dirty="0">
                <a:solidFill>
                  <a:schemeClr val="tx1"/>
                </a:solidFill>
                <a:effectLst/>
                <a:latin typeface="+mn-lt"/>
                <a:ea typeface="Calibri" panose="020F0502020204030204" pitchFamily="34" charset="0"/>
                <a:cs typeface="Times New Roman" panose="02020603050405020304" pitchFamily="18" charset="0"/>
              </a:rPr>
              <a:t>Sous-domaine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CM2-1 : Comment les mots varient-ils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1</a:t>
            </a:fld>
            <a:endParaRPr lang="fr-FR"/>
          </a:p>
        </p:txBody>
      </p:sp>
    </p:spTree>
    <p:extLst>
      <p:ext uri="{BB962C8B-B14F-4D97-AF65-F5344CB8AC3E}">
        <p14:creationId xmlns:p14="http://schemas.microsoft.com/office/powerpoint/2010/main" val="3142258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0000"/>
              </a:lnSpc>
              <a:spcAft>
                <a:spcPts val="0"/>
              </a:spcAft>
            </a:pPr>
            <a:r>
              <a:rPr lang="fr-FR" sz="1200" b="1" dirty="0">
                <a:solidFill>
                  <a:schemeClr val="tx1"/>
                </a:solidFill>
                <a:latin typeface="+mn-lt"/>
              </a:rPr>
              <a:t>1 – Enrôlement</a:t>
            </a:r>
          </a:p>
          <a:p>
            <a:pPr>
              <a:lnSpc>
                <a:spcPct val="100000"/>
              </a:lnSpc>
              <a:spcAft>
                <a:spcPts val="0"/>
              </a:spcAft>
            </a:pPr>
            <a:endParaRPr lang="fr-FR" sz="1200" dirty="0">
              <a:solidFill>
                <a:schemeClr val="tx1"/>
              </a:solidFill>
              <a:latin typeface="+mn-lt"/>
            </a:endParaRPr>
          </a:p>
          <a:p>
            <a:pPr algn="just">
              <a:lnSpc>
                <a:spcPct val="100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Lorsque l’on écrit, certains mots varient, d’autres ne varient jamais. Il est important de connaitre ceux qui varient et ceux qui ne varient jamais pour pouvoir écrire correctement. Quelles sont les classes de mots qui varient ? Comment varient-ils ? »</a:t>
            </a:r>
          </a:p>
          <a:p>
            <a:pPr algn="just">
              <a:lnSpc>
                <a:spcPct val="100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Réponses probables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les noms (singulier/pluriel)</a:t>
            </a:r>
          </a:p>
          <a:p>
            <a:pPr algn="just">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les adjectifs (singulier/pluriel ; masculin/féminin)</a:t>
            </a:r>
          </a:p>
          <a:p>
            <a:pPr algn="just">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les déterminants (singulier/pluriel ; masculin/féminin)</a:t>
            </a:r>
          </a:p>
          <a:p>
            <a:pPr algn="just">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les verbes (conjugaison)</a:t>
            </a:r>
          </a:p>
          <a:p>
            <a:pPr algn="just">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00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Quels sont les classes de mots qui ne varient pas ? »</a:t>
            </a:r>
          </a:p>
          <a:p>
            <a:pPr algn="just">
              <a:lnSpc>
                <a:spcPct val="100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les adverbes</a:t>
            </a:r>
          </a:p>
          <a:p>
            <a:pPr algn="just">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les prépositions</a:t>
            </a:r>
          </a:p>
          <a:p>
            <a:pPr algn="just">
              <a:lnSpc>
                <a:spcPct val="100000"/>
              </a:lnSpc>
              <a:spcAft>
                <a:spcPts val="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La classe y reviendra. »</a:t>
            </a:r>
          </a:p>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2</a:t>
            </a:fld>
            <a:endParaRPr lang="fr-FR"/>
          </a:p>
        </p:txBody>
      </p:sp>
    </p:spTree>
    <p:extLst>
      <p:ext uri="{BB962C8B-B14F-4D97-AF65-F5344CB8AC3E}">
        <p14:creationId xmlns:p14="http://schemas.microsoft.com/office/powerpoint/2010/main" val="3920134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2 - Variation – Identifier les critères de variation selon les classes de mots et les accords au sein de la phrase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spcAft>
                <a:spcPts val="0"/>
              </a:spcAft>
            </a:pPr>
            <a:endParaRPr lang="fr-FR" sz="1200" dirty="0">
              <a:solidFill>
                <a:schemeClr val="tx1"/>
              </a:solidFill>
              <a:latin typeface="+mn-lt"/>
            </a:endParaRPr>
          </a:p>
          <a:p>
            <a:pPr>
              <a:spcAft>
                <a:spcPts val="0"/>
              </a:spcAft>
            </a:pPr>
            <a:r>
              <a:rPr lang="fr-FR" sz="1200" b="1" dirty="0">
                <a:solidFill>
                  <a:schemeClr val="tx1"/>
                </a:solidFill>
                <a:latin typeface="+mn-lt"/>
              </a:rPr>
              <a:t>Préciser</a:t>
            </a:r>
            <a:r>
              <a:rPr lang="fr-FR" sz="1200" dirty="0">
                <a:solidFill>
                  <a:schemeClr val="tx1"/>
                </a:solidFill>
                <a:latin typeface="+mn-lt"/>
              </a:rPr>
              <a:t> le sens de </a:t>
            </a:r>
            <a:r>
              <a:rPr lang="fr-FR" sz="1200" i="1" dirty="0">
                <a:solidFill>
                  <a:schemeClr val="tx1"/>
                </a:solidFill>
                <a:latin typeface="+mn-lt"/>
              </a:rPr>
              <a:t>mitée</a:t>
            </a:r>
            <a:r>
              <a:rPr lang="fr-FR" sz="1200" dirty="0">
                <a:solidFill>
                  <a:schemeClr val="tx1"/>
                </a:solidFill>
                <a:latin typeface="+mn-lt"/>
              </a:rPr>
              <a:t> : « Une couverture est mitée quand elle a été mangée par des petits papillons qui mangent la laine. Elle est alors avec des petits trous. Ça arrive souvent quand la couverture est restée longtemps dans un placard. » </a:t>
            </a:r>
          </a:p>
          <a:p>
            <a:pPr>
              <a:spcAft>
                <a:spcPts val="0"/>
              </a:spcAft>
            </a:pPr>
            <a:endParaRPr lang="fr-FR" sz="1200" dirty="0">
              <a:solidFill>
                <a:schemeClr val="tx1"/>
              </a:solidFill>
              <a:latin typeface="+mn-lt"/>
            </a:endParaRPr>
          </a:p>
          <a:p>
            <a:pPr>
              <a:spcAft>
                <a:spcPts val="0"/>
              </a:spcAft>
            </a:pPr>
            <a:r>
              <a:rPr lang="fr-FR" sz="1200" b="1" dirty="0">
                <a:solidFill>
                  <a:schemeClr val="tx1"/>
                </a:solidFill>
                <a:latin typeface="+mn-lt"/>
              </a:rPr>
              <a:t>Demander</a:t>
            </a:r>
            <a:r>
              <a:rPr lang="fr-FR" sz="1200" dirty="0">
                <a:solidFill>
                  <a:schemeClr val="tx1"/>
                </a:solidFill>
                <a:latin typeface="+mn-lt"/>
              </a:rPr>
              <a:t> : « À quelle classe grammaticale appartient chacun des mots de cette phrase ? »</a:t>
            </a:r>
          </a:p>
          <a:p>
            <a:pPr>
              <a:spcAft>
                <a:spcPts val="0"/>
              </a:spcAft>
            </a:pPr>
            <a:r>
              <a:rPr lang="fr-FR" sz="1200" u="sng" dirty="0">
                <a:solidFill>
                  <a:schemeClr val="tx1"/>
                </a:solidFill>
                <a:latin typeface="+mn-lt"/>
              </a:rPr>
              <a:t>Réponse attendue </a:t>
            </a:r>
            <a:r>
              <a:rPr lang="fr-FR" sz="1200" dirty="0">
                <a:solidFill>
                  <a:schemeClr val="tx1"/>
                </a:solidFill>
                <a:latin typeface="+mn-lt"/>
              </a:rPr>
              <a:t>: </a:t>
            </a:r>
          </a:p>
          <a:p>
            <a:pPr>
              <a:spcAft>
                <a:spcPts val="0"/>
              </a:spcAft>
            </a:pPr>
            <a:r>
              <a:rPr lang="fr-FR" sz="1200" dirty="0">
                <a:solidFill>
                  <a:schemeClr val="tx1"/>
                </a:solidFill>
                <a:latin typeface="+mn-lt"/>
              </a:rPr>
              <a:t>il : pronom personnel</a:t>
            </a:r>
          </a:p>
          <a:p>
            <a:pPr>
              <a:spcAft>
                <a:spcPts val="0"/>
              </a:spcAft>
            </a:pPr>
            <a:r>
              <a:rPr lang="fr-FR" sz="1200" dirty="0">
                <a:solidFill>
                  <a:schemeClr val="tx1"/>
                </a:solidFill>
                <a:latin typeface="+mn-lt"/>
              </a:rPr>
              <a:t>dort : verbe</a:t>
            </a:r>
          </a:p>
          <a:p>
            <a:pPr>
              <a:spcAft>
                <a:spcPts val="0"/>
              </a:spcAft>
            </a:pPr>
            <a:r>
              <a:rPr lang="fr-FR" sz="1200" dirty="0">
                <a:solidFill>
                  <a:schemeClr val="tx1"/>
                </a:solidFill>
                <a:latin typeface="+mn-lt"/>
              </a:rPr>
              <a:t>tranquillement : adverbe</a:t>
            </a:r>
          </a:p>
          <a:p>
            <a:pPr>
              <a:spcAft>
                <a:spcPts val="0"/>
              </a:spcAft>
            </a:pPr>
            <a:r>
              <a:rPr lang="fr-FR" sz="1200" dirty="0">
                <a:solidFill>
                  <a:schemeClr val="tx1"/>
                </a:solidFill>
                <a:latin typeface="+mn-lt"/>
              </a:rPr>
              <a:t>sur : préposition</a:t>
            </a:r>
          </a:p>
          <a:p>
            <a:pPr>
              <a:spcAft>
                <a:spcPts val="0"/>
              </a:spcAft>
            </a:pPr>
            <a:r>
              <a:rPr lang="fr-FR" sz="1200" dirty="0">
                <a:solidFill>
                  <a:schemeClr val="tx1"/>
                </a:solidFill>
                <a:latin typeface="+mn-lt"/>
              </a:rPr>
              <a:t>sa : déterminant possessif</a:t>
            </a:r>
          </a:p>
          <a:p>
            <a:pPr>
              <a:spcAft>
                <a:spcPts val="0"/>
              </a:spcAft>
            </a:pPr>
            <a:r>
              <a:rPr lang="fr-FR" sz="1200" dirty="0">
                <a:solidFill>
                  <a:schemeClr val="tx1"/>
                </a:solidFill>
                <a:latin typeface="+mn-lt"/>
              </a:rPr>
              <a:t>couverture : nom</a:t>
            </a:r>
          </a:p>
          <a:p>
            <a:pPr>
              <a:spcAft>
                <a:spcPts val="0"/>
              </a:spcAft>
            </a:pPr>
            <a:r>
              <a:rPr lang="fr-FR" sz="1200" dirty="0">
                <a:solidFill>
                  <a:schemeClr val="tx1"/>
                </a:solidFill>
                <a:latin typeface="+mn-lt"/>
              </a:rPr>
              <a:t>mitée : adjectif</a:t>
            </a:r>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3</a:t>
            </a:fld>
            <a:endParaRPr lang="fr-FR"/>
          </a:p>
        </p:txBody>
      </p:sp>
    </p:spTree>
    <p:extLst>
      <p:ext uri="{BB962C8B-B14F-4D97-AF65-F5344CB8AC3E}">
        <p14:creationId xmlns:p14="http://schemas.microsoft.com/office/powerpoint/2010/main" val="3090597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22F67-88BC-B701-11E2-95347AADCDA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A3027C6-2B2C-F93E-8AC7-4611C2EE49E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5CC2FAA-7611-4673-186E-584358C3FB6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Réécrivez la phrase en remplaçant le pronom personnel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par :</a:t>
            </a:r>
            <a:r>
              <a:rPr lang="fr-FR" sz="1200" i="1" dirty="0">
                <a:solidFill>
                  <a:schemeClr val="tx1"/>
                </a:solidFill>
                <a:effectLst/>
                <a:latin typeface="+mn-lt"/>
                <a:ea typeface="Calibri" panose="020F0502020204030204" pitchFamily="34" charset="0"/>
                <a:cs typeface="Times New Roman" panose="02020603050405020304" pitchFamily="18" charset="0"/>
              </a:rPr>
              <a:t> elle ; </a:t>
            </a:r>
            <a:r>
              <a:rPr lang="fr-FR" sz="1200" i="0" dirty="0">
                <a:solidFill>
                  <a:schemeClr val="tx1"/>
                </a:solidFill>
                <a:effectLst/>
                <a:latin typeface="+mn-lt"/>
                <a:ea typeface="Calibri" panose="020F0502020204030204" pitchFamily="34" charset="0"/>
                <a:cs typeface="Times New Roman" panose="02020603050405020304" pitchFamily="18" charset="0"/>
              </a:rPr>
              <a:t>puis</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par : </a:t>
            </a:r>
            <a:r>
              <a:rPr lang="fr-FR" sz="1200" i="1" dirty="0">
                <a:solidFill>
                  <a:schemeClr val="tx1"/>
                </a:solidFill>
                <a:effectLst/>
                <a:latin typeface="+mn-lt"/>
                <a:ea typeface="Calibri" panose="020F0502020204030204" pitchFamily="34" charset="0"/>
                <a:cs typeface="Times New Roman" panose="02020603050405020304" pitchFamily="18" charset="0"/>
              </a:rPr>
              <a:t>vous</a:t>
            </a:r>
            <a:r>
              <a:rPr lang="fr-FR" sz="1200" dirty="0">
                <a:solidFill>
                  <a:schemeClr val="tx1"/>
                </a:solidFill>
                <a:effectLst/>
                <a:latin typeface="+mn-lt"/>
                <a:ea typeface="Calibri" panose="020F0502020204030204" pitchFamily="34" charset="0"/>
                <a:cs typeface="Times New Roman" panose="02020603050405020304" pitchFamily="18" charset="0"/>
              </a:rPr>
              <a:t> ; puis par :</a:t>
            </a:r>
            <a:r>
              <a:rPr lang="fr-FR" sz="1200" i="1" dirty="0">
                <a:solidFill>
                  <a:schemeClr val="tx1"/>
                </a:solidFill>
                <a:effectLst/>
                <a:latin typeface="+mn-lt"/>
                <a:ea typeface="Calibri" panose="020F0502020204030204" pitchFamily="34" charset="0"/>
                <a:cs typeface="Times New Roman" panose="02020603050405020304" pitchFamily="18" charset="0"/>
              </a:rPr>
              <a:t> ils.</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Qu’est-ce qui change de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elle</a:t>
            </a:r>
            <a:r>
              <a:rPr lang="fr-FR" sz="1200" dirty="0">
                <a:solidFill>
                  <a:schemeClr val="tx1"/>
                </a:solidFill>
                <a:effectLst/>
                <a:latin typeface="+mn-lt"/>
                <a:ea typeface="Calibri" panose="020F0502020204030204" pitchFamily="34" charset="0"/>
                <a:cs typeface="Times New Roman" panose="02020603050405020304" pitchFamily="18" charset="0"/>
              </a:rPr>
              <a:t> ? Qu’est-ce qui change de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vous</a:t>
            </a:r>
            <a:r>
              <a:rPr lang="fr-FR" sz="1200" dirty="0">
                <a:solidFill>
                  <a:schemeClr val="tx1"/>
                </a:solidFill>
                <a:effectLst/>
                <a:latin typeface="+mn-lt"/>
                <a:ea typeface="Calibri" panose="020F0502020204030204" pitchFamily="34" charset="0"/>
                <a:cs typeface="Times New Roman" panose="02020603050405020304" pitchFamily="18" charset="0"/>
              </a:rPr>
              <a:t> ? Qu’est-ce qui change de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ils</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De </a:t>
            </a:r>
            <a:r>
              <a:rPr lang="fr-FR" sz="1200" i="1" dirty="0">
                <a:solidFill>
                  <a:schemeClr val="tx1"/>
                </a:solidFill>
                <a:effectLst/>
                <a:latin typeface="+mn-lt"/>
                <a:ea typeface="Calibri" panose="020F0502020204030204" pitchFamily="34" charset="0"/>
                <a:cs typeface="Times New Roman" panose="02020603050405020304" pitchFamily="18" charset="0"/>
              </a:rPr>
              <a:t>il </a:t>
            </a:r>
            <a:r>
              <a:rPr lang="fr-FR" sz="1200" dirty="0">
                <a:solidFill>
                  <a:schemeClr val="tx1"/>
                </a:solidFill>
                <a:effectLst/>
                <a:latin typeface="+mn-lt"/>
                <a:ea typeface="Calibri" panose="020F0502020204030204" pitchFamily="34" charset="0"/>
                <a:cs typeface="Times New Roman" panose="02020603050405020304" pitchFamily="18" charset="0"/>
              </a:rPr>
              <a:t>à </a:t>
            </a:r>
            <a:r>
              <a:rPr lang="fr-FR" sz="1200" i="1" dirty="0">
                <a:solidFill>
                  <a:schemeClr val="tx1"/>
                </a:solidFill>
                <a:effectLst/>
                <a:latin typeface="+mn-lt"/>
                <a:ea typeface="Calibri" panose="020F0502020204030204" pitchFamily="34" charset="0"/>
                <a:cs typeface="Times New Roman" panose="02020603050405020304" pitchFamily="18" charset="0"/>
              </a:rPr>
              <a:t>elle </a:t>
            </a:r>
            <a:r>
              <a:rPr lang="fr-FR" sz="1200" dirty="0">
                <a:solidFill>
                  <a:schemeClr val="tx1"/>
                </a:solidFill>
                <a:effectLst/>
                <a:latin typeface="+mn-lt"/>
                <a:ea typeface="Calibri" panose="020F0502020204030204" pitchFamily="34" charset="0"/>
                <a:cs typeface="Times New Roman" panose="02020603050405020304" pitchFamily="18" charset="0"/>
              </a:rPr>
              <a:t>: on change le genre. </a:t>
            </a:r>
          </a:p>
          <a:p>
            <a:pPr marL="0" marR="0" lvl="0" indent="0" algn="just" defTabSz="914400" rtl="0" eaLnBrk="1" fontAlgn="auto" latinLnBrk="0" hangingPunct="1">
              <a:lnSpc>
                <a:spcPct val="115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De </a:t>
            </a:r>
            <a:r>
              <a:rPr lang="fr-FR" sz="1200" i="1" dirty="0">
                <a:solidFill>
                  <a:schemeClr val="tx1"/>
                </a:solidFill>
                <a:effectLst/>
                <a:latin typeface="+mn-lt"/>
                <a:ea typeface="Calibri" panose="020F0502020204030204" pitchFamily="34" charset="0"/>
                <a:cs typeface="Times New Roman" panose="02020603050405020304" pitchFamily="18" charset="0"/>
              </a:rPr>
              <a:t>il </a:t>
            </a:r>
            <a:r>
              <a:rPr lang="fr-FR" sz="1200" dirty="0">
                <a:solidFill>
                  <a:schemeClr val="tx1"/>
                </a:solidFill>
                <a:effectLst/>
                <a:latin typeface="+mn-lt"/>
                <a:ea typeface="Calibri" panose="020F0502020204030204" pitchFamily="34" charset="0"/>
                <a:cs typeface="Times New Roman" panose="02020603050405020304" pitchFamily="18" charset="0"/>
              </a:rPr>
              <a:t>à </a:t>
            </a:r>
            <a:r>
              <a:rPr lang="fr-FR" sz="1200" i="1" dirty="0">
                <a:solidFill>
                  <a:schemeClr val="tx1"/>
                </a:solidFill>
                <a:effectLst/>
                <a:latin typeface="+mn-lt"/>
                <a:ea typeface="Calibri" panose="020F0502020204030204" pitchFamily="34" charset="0"/>
                <a:cs typeface="Times New Roman" panose="02020603050405020304" pitchFamily="18" charset="0"/>
              </a:rPr>
              <a:t>vous</a:t>
            </a:r>
            <a:r>
              <a:rPr lang="fr-FR" sz="1200" dirty="0">
                <a:solidFill>
                  <a:schemeClr val="tx1"/>
                </a:solidFill>
                <a:effectLst/>
                <a:latin typeface="+mn-lt"/>
                <a:ea typeface="Calibri" panose="020F0502020204030204" pitchFamily="34" charset="0"/>
                <a:cs typeface="Times New Roman" panose="02020603050405020304" pitchFamily="18" charset="0"/>
              </a:rPr>
              <a:t> : on change la personne grammaticale.</a:t>
            </a:r>
          </a:p>
          <a:p>
            <a:pPr marL="0" marR="0" lvl="0" indent="0" algn="just" defTabSz="914400" rtl="0" eaLnBrk="1" fontAlgn="auto" latinLnBrk="0" hangingPunct="1">
              <a:lnSpc>
                <a:spcPct val="115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De </a:t>
            </a:r>
            <a:r>
              <a:rPr lang="fr-FR" sz="1200" i="1" dirty="0">
                <a:solidFill>
                  <a:schemeClr val="tx1"/>
                </a:solidFill>
                <a:effectLst/>
                <a:latin typeface="+mn-lt"/>
                <a:ea typeface="Calibri" panose="020F0502020204030204" pitchFamily="34" charset="0"/>
                <a:cs typeface="Times New Roman" panose="02020603050405020304" pitchFamily="18" charset="0"/>
              </a:rPr>
              <a:t>il </a:t>
            </a:r>
            <a:r>
              <a:rPr lang="fr-FR" sz="1200" dirty="0">
                <a:solidFill>
                  <a:schemeClr val="tx1"/>
                </a:solidFill>
                <a:effectLst/>
                <a:latin typeface="+mn-lt"/>
                <a:ea typeface="Calibri" panose="020F0502020204030204" pitchFamily="34" charset="0"/>
                <a:cs typeface="Times New Roman" panose="02020603050405020304" pitchFamily="18" charset="0"/>
              </a:rPr>
              <a:t>à </a:t>
            </a:r>
            <a:r>
              <a:rPr lang="fr-FR" sz="1200" i="1" dirty="0">
                <a:solidFill>
                  <a:schemeClr val="tx1"/>
                </a:solidFill>
                <a:effectLst/>
                <a:latin typeface="+mn-lt"/>
                <a:ea typeface="Calibri" panose="020F0502020204030204" pitchFamily="34" charset="0"/>
                <a:cs typeface="Times New Roman" panose="02020603050405020304" pitchFamily="18" charset="0"/>
              </a:rPr>
              <a:t>ils</a:t>
            </a:r>
            <a:r>
              <a:rPr lang="fr-FR" sz="1200" dirty="0">
                <a:solidFill>
                  <a:schemeClr val="tx1"/>
                </a:solidFill>
                <a:effectLst/>
                <a:latin typeface="+mn-lt"/>
                <a:ea typeface="Calibri" panose="020F0502020204030204" pitchFamily="34" charset="0"/>
                <a:cs typeface="Times New Roman" panose="02020603050405020304" pitchFamily="18" charset="0"/>
              </a:rPr>
              <a:t> : on change le nombre.</a:t>
            </a:r>
          </a:p>
          <a:p>
            <a:pPr algn="just">
              <a:lnSpc>
                <a:spcPct val="115000"/>
              </a:lnSpc>
              <a:spcAft>
                <a:spcPts val="10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35A59415-C193-A7F6-DA7D-A98553C2C2AD}"/>
              </a:ext>
            </a:extLst>
          </p:cNvPr>
          <p:cNvSpPr>
            <a:spLocks noGrp="1"/>
          </p:cNvSpPr>
          <p:nvPr>
            <p:ph type="sldNum" sz="quarter" idx="5"/>
          </p:nvPr>
        </p:nvSpPr>
        <p:spPr/>
        <p:txBody>
          <a:bodyPr/>
          <a:lstStyle/>
          <a:p>
            <a:fld id="{BDA01E09-0E8A-FA4C-B7BC-9C0DAA49BEBD}" type="slidenum">
              <a:rPr lang="fr-FR" smtClean="0"/>
              <a:t>4</a:t>
            </a:fld>
            <a:endParaRPr lang="fr-FR"/>
          </a:p>
        </p:txBody>
      </p:sp>
    </p:spTree>
    <p:extLst>
      <p:ext uri="{BB962C8B-B14F-4D97-AF65-F5344CB8AC3E}">
        <p14:creationId xmlns:p14="http://schemas.microsoft.com/office/powerpoint/2010/main" val="2580668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95D3E-A9C6-DAF6-68FC-F695FEC7FBC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65FF26F-9FC7-39B0-9E40-F5861B4414A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BD18F62-B1EE-6AD9-FF73-B15E8B2280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a:t>
            </a:r>
          </a:p>
        </p:txBody>
      </p:sp>
      <p:sp>
        <p:nvSpPr>
          <p:cNvPr id="4" name="Espace réservé du numéro de diapositive 3">
            <a:extLst>
              <a:ext uri="{FF2B5EF4-FFF2-40B4-BE49-F238E27FC236}">
                <a16:creationId xmlns:a16="http://schemas.microsoft.com/office/drawing/2014/main" id="{D5CBB1BD-09D3-2841-48F1-43F515EEECAB}"/>
              </a:ext>
            </a:extLst>
          </p:cNvPr>
          <p:cNvSpPr>
            <a:spLocks noGrp="1"/>
          </p:cNvSpPr>
          <p:nvPr>
            <p:ph type="sldNum" sz="quarter" idx="5"/>
          </p:nvPr>
        </p:nvSpPr>
        <p:spPr/>
        <p:txBody>
          <a:bodyPr/>
          <a:lstStyle/>
          <a:p>
            <a:fld id="{BDA01E09-0E8A-FA4C-B7BC-9C0DAA49BEBD}" type="slidenum">
              <a:rPr lang="fr-FR" smtClean="0"/>
              <a:t>5</a:t>
            </a:fld>
            <a:endParaRPr lang="fr-FR"/>
          </a:p>
        </p:txBody>
      </p:sp>
    </p:spTree>
    <p:extLst>
      <p:ext uri="{BB962C8B-B14F-4D97-AF65-F5344CB8AC3E}">
        <p14:creationId xmlns:p14="http://schemas.microsoft.com/office/powerpoint/2010/main" val="3518369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6985A-2515-EDBB-3371-5A10FA6A20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98D7C19-B753-6EA1-0C08-1E8EA0D7941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73CA1B0-74D2-A09E-9053-0271AF1EFB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Quand on change </a:t>
            </a:r>
            <a:r>
              <a:rPr lang="fr-FR" sz="1200" i="1" dirty="0">
                <a:solidFill>
                  <a:schemeClr val="tx1"/>
                </a:solidFill>
                <a:effectLst/>
                <a:latin typeface="+mn-lt"/>
                <a:ea typeface="Calibri" panose="020F0502020204030204" pitchFamily="34" charset="0"/>
                <a:cs typeface="Times New Roman" panose="02020603050405020304" pitchFamily="18" charset="0"/>
              </a:rPr>
              <a:t>il </a:t>
            </a:r>
            <a:r>
              <a:rPr lang="fr-FR" sz="1200" dirty="0">
                <a:solidFill>
                  <a:schemeClr val="tx1"/>
                </a:solidFill>
                <a:effectLst/>
                <a:latin typeface="+mn-lt"/>
                <a:ea typeface="Calibri" panose="020F0502020204030204" pitchFamily="34" charset="0"/>
                <a:cs typeface="Times New Roman" panose="02020603050405020304" pitchFamily="18" charset="0"/>
              </a:rPr>
              <a:t>en </a:t>
            </a:r>
            <a:r>
              <a:rPr lang="fr-FR" sz="1200" i="1" dirty="0">
                <a:solidFill>
                  <a:schemeClr val="tx1"/>
                </a:solidFill>
                <a:effectLst/>
                <a:latin typeface="+mn-lt"/>
                <a:ea typeface="Calibri" panose="020F0502020204030204" pitchFamily="34" charset="0"/>
                <a:cs typeface="Times New Roman" panose="02020603050405020304" pitchFamily="18" charset="0"/>
              </a:rPr>
              <a:t>elle</a:t>
            </a:r>
            <a:r>
              <a:rPr lang="fr-FR" sz="1200" dirty="0">
                <a:solidFill>
                  <a:schemeClr val="tx1"/>
                </a:solidFill>
                <a:effectLst/>
                <a:latin typeface="+mn-lt"/>
                <a:ea typeface="Calibri" panose="020F0502020204030204" pitchFamily="34" charset="0"/>
                <a:cs typeface="Times New Roman" panose="02020603050405020304" pitchFamily="18" charset="0"/>
              </a:rPr>
              <a:t>, on fait varier en genre (du masculin au féminin), pas en personne.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Quels sont les mots qui varient en même temps ? Pourquoi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Rien ne change. </a:t>
            </a:r>
            <a:r>
              <a:rPr lang="fr-FR" sz="1200" i="1" dirty="0">
                <a:solidFill>
                  <a:schemeClr val="tx1"/>
                </a:solidFill>
                <a:effectLst/>
                <a:latin typeface="+mn-lt"/>
                <a:ea typeface="Calibri" panose="020F0502020204030204" pitchFamily="34" charset="0"/>
                <a:cs typeface="Times New Roman" panose="02020603050405020304" pitchFamily="18" charset="0"/>
              </a:rPr>
              <a:t>Il </a:t>
            </a:r>
            <a:r>
              <a:rPr lang="fr-FR" sz="1200" dirty="0">
                <a:solidFill>
                  <a:schemeClr val="tx1"/>
                </a:solidFill>
                <a:effectLst/>
                <a:latin typeface="+mn-lt"/>
                <a:ea typeface="Calibri" panose="020F0502020204030204" pitchFamily="34" charset="0"/>
                <a:cs typeface="Times New Roman" panose="02020603050405020304" pitchFamily="18" charset="0"/>
              </a:rPr>
              <a:t>et </a:t>
            </a:r>
            <a:r>
              <a:rPr lang="fr-FR" sz="1200" i="1" dirty="0">
                <a:solidFill>
                  <a:schemeClr val="tx1"/>
                </a:solidFill>
                <a:effectLst/>
                <a:latin typeface="+mn-lt"/>
                <a:ea typeface="Calibri" panose="020F0502020204030204" pitchFamily="34" charset="0"/>
                <a:cs typeface="Times New Roman" panose="02020603050405020304" pitchFamily="18" charset="0"/>
              </a:rPr>
              <a:t>elle</a:t>
            </a:r>
            <a:r>
              <a:rPr lang="fr-FR" sz="1200" dirty="0">
                <a:solidFill>
                  <a:schemeClr val="tx1"/>
                </a:solidFill>
                <a:effectLst/>
                <a:latin typeface="+mn-lt"/>
                <a:ea typeface="Calibri" panose="020F0502020204030204" pitchFamily="34" charset="0"/>
                <a:cs typeface="Times New Roman" panose="02020603050405020304" pitchFamily="18" charset="0"/>
              </a:rPr>
              <a:t>, c’est la même personne grammaticale.</a:t>
            </a:r>
          </a:p>
        </p:txBody>
      </p:sp>
      <p:sp>
        <p:nvSpPr>
          <p:cNvPr id="4" name="Espace réservé du numéro de diapositive 3">
            <a:extLst>
              <a:ext uri="{FF2B5EF4-FFF2-40B4-BE49-F238E27FC236}">
                <a16:creationId xmlns:a16="http://schemas.microsoft.com/office/drawing/2014/main" id="{10ECC0A1-6B31-B64F-D658-79E56693372A}"/>
              </a:ext>
            </a:extLst>
          </p:cNvPr>
          <p:cNvSpPr>
            <a:spLocks noGrp="1"/>
          </p:cNvSpPr>
          <p:nvPr>
            <p:ph type="sldNum" sz="quarter" idx="5"/>
          </p:nvPr>
        </p:nvSpPr>
        <p:spPr/>
        <p:txBody>
          <a:bodyPr/>
          <a:lstStyle/>
          <a:p>
            <a:fld id="{BDA01E09-0E8A-FA4C-B7BC-9C0DAA49BEBD}" type="slidenum">
              <a:rPr lang="fr-FR" smtClean="0"/>
              <a:t>6</a:t>
            </a:fld>
            <a:endParaRPr lang="fr-FR"/>
          </a:p>
        </p:txBody>
      </p:sp>
    </p:spTree>
    <p:extLst>
      <p:ext uri="{BB962C8B-B14F-4D97-AF65-F5344CB8AC3E}">
        <p14:creationId xmlns:p14="http://schemas.microsoft.com/office/powerpoint/2010/main" val="380625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6220C-8E72-0E4D-BF74-B8AD5F1FAC2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5D3FAE2-07E4-82D5-1A0B-DD86BAE841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60004AB-3501-46AF-94F6-FE17C42BC0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Quand on change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en </a:t>
            </a:r>
            <a:r>
              <a:rPr lang="fr-FR" sz="1200" i="1" dirty="0">
                <a:solidFill>
                  <a:schemeClr val="tx1"/>
                </a:solidFill>
                <a:effectLst/>
                <a:latin typeface="+mn-lt"/>
                <a:ea typeface="Calibri" panose="020F0502020204030204" pitchFamily="34" charset="0"/>
                <a:cs typeface="Times New Roman" panose="02020603050405020304" pitchFamily="18" charset="0"/>
              </a:rPr>
              <a:t>vous</a:t>
            </a:r>
            <a:r>
              <a:rPr lang="fr-FR" sz="1200" dirty="0">
                <a:solidFill>
                  <a:schemeClr val="tx1"/>
                </a:solidFill>
                <a:effectLst/>
                <a:latin typeface="+mn-lt"/>
                <a:ea typeface="Calibri" panose="020F0502020204030204" pitchFamily="34" charset="0"/>
                <a:cs typeface="Times New Roman" panose="02020603050405020304" pitchFamily="18" charset="0"/>
              </a:rPr>
              <a:t>, on fait varier en personne grammaticale (de P3 à P5).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Quels sont les mots qui varient en même temps ? Pourquoi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Le verbe change de marque de personne, le verbe </a:t>
            </a:r>
            <a:r>
              <a:rPr lang="fr-FR" sz="1200" i="1" dirty="0">
                <a:solidFill>
                  <a:schemeClr val="tx1"/>
                </a:solidFill>
                <a:effectLst/>
                <a:latin typeface="+mn-lt"/>
                <a:ea typeface="Calibri" panose="020F0502020204030204" pitchFamily="34" charset="0"/>
                <a:cs typeface="Times New Roman" panose="02020603050405020304" pitchFamily="18" charset="0"/>
              </a:rPr>
              <a:t>dormez </a:t>
            </a:r>
            <a:r>
              <a:rPr lang="fr-FR" sz="1200" dirty="0">
                <a:solidFill>
                  <a:schemeClr val="tx1"/>
                </a:solidFill>
                <a:effectLst/>
                <a:latin typeface="+mn-lt"/>
                <a:ea typeface="Calibri" panose="020F0502020204030204" pitchFamily="34" charset="0"/>
                <a:cs typeface="Times New Roman" panose="02020603050405020304" pitchFamily="18" charset="0"/>
              </a:rPr>
              <a:t>s’accorde avec le pronom personnel sujet </a:t>
            </a:r>
            <a:r>
              <a:rPr lang="fr-FR" sz="1200" i="1" dirty="0">
                <a:solidFill>
                  <a:schemeClr val="tx1"/>
                </a:solidFill>
                <a:effectLst/>
                <a:latin typeface="+mn-lt"/>
                <a:ea typeface="Calibri" panose="020F0502020204030204" pitchFamily="34" charset="0"/>
                <a:cs typeface="Times New Roman" panose="02020603050405020304" pitchFamily="18" charset="0"/>
              </a:rPr>
              <a:t>vous</a:t>
            </a:r>
            <a:r>
              <a:rPr lang="fr-FR" sz="1200" dirty="0">
                <a:solidFill>
                  <a:schemeClr val="tx1"/>
                </a:solidFill>
                <a:effectLst/>
                <a:latin typeface="+mn-lt"/>
                <a:ea typeface="Calibri" panose="020F0502020204030204" pitchFamily="34" charset="0"/>
                <a:cs typeface="Times New Roman" panose="02020603050405020304" pitchFamily="18" charset="0"/>
              </a:rPr>
              <a:t>. Le déterminant possessif </a:t>
            </a:r>
            <a:r>
              <a:rPr lang="fr-FR" sz="1200" i="1" dirty="0">
                <a:solidFill>
                  <a:schemeClr val="tx1"/>
                </a:solidFill>
                <a:effectLst/>
                <a:latin typeface="+mn-lt"/>
                <a:ea typeface="Calibri" panose="020F0502020204030204" pitchFamily="34" charset="0"/>
                <a:cs typeface="Times New Roman" panose="02020603050405020304" pitchFamily="18" charset="0"/>
              </a:rPr>
              <a:t>sa </a:t>
            </a:r>
            <a:r>
              <a:rPr lang="fr-FR" sz="1200" dirty="0">
                <a:solidFill>
                  <a:schemeClr val="tx1"/>
                </a:solidFill>
                <a:effectLst/>
                <a:latin typeface="+mn-lt"/>
                <a:ea typeface="Calibri" panose="020F0502020204030204" pitchFamily="34" charset="0"/>
                <a:cs typeface="Times New Roman" panose="02020603050405020304" pitchFamily="18" charset="0"/>
              </a:rPr>
              <a:t>se</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change en </a:t>
            </a:r>
            <a:r>
              <a:rPr lang="fr-FR" sz="1200" i="1" dirty="0">
                <a:solidFill>
                  <a:schemeClr val="tx1"/>
                </a:solidFill>
                <a:effectLst/>
                <a:latin typeface="+mn-lt"/>
                <a:ea typeface="Calibri" panose="020F0502020204030204" pitchFamily="34" charset="0"/>
                <a:cs typeface="Times New Roman" panose="02020603050405020304" pitchFamily="18" charset="0"/>
              </a:rPr>
              <a:t>votre</a:t>
            </a:r>
            <a:r>
              <a:rPr lang="fr-FR" sz="1200" dirty="0">
                <a:solidFill>
                  <a:schemeClr val="tx1"/>
                </a:solidFill>
                <a:effectLst/>
                <a:latin typeface="+mn-lt"/>
                <a:ea typeface="Calibri" panose="020F0502020204030204" pitchFamily="34" charset="0"/>
                <a:cs typeface="Times New Roman" panose="02020603050405020304" pitchFamily="18" charset="0"/>
              </a:rPr>
              <a:t>.</a:t>
            </a:r>
          </a:p>
        </p:txBody>
      </p:sp>
      <p:sp>
        <p:nvSpPr>
          <p:cNvPr id="4" name="Espace réservé du numéro de diapositive 3">
            <a:extLst>
              <a:ext uri="{FF2B5EF4-FFF2-40B4-BE49-F238E27FC236}">
                <a16:creationId xmlns:a16="http://schemas.microsoft.com/office/drawing/2014/main" id="{DFA6658F-40D8-BE98-85AF-1B00A49BB857}"/>
              </a:ext>
            </a:extLst>
          </p:cNvPr>
          <p:cNvSpPr>
            <a:spLocks noGrp="1"/>
          </p:cNvSpPr>
          <p:nvPr>
            <p:ph type="sldNum" sz="quarter" idx="5"/>
          </p:nvPr>
        </p:nvSpPr>
        <p:spPr/>
        <p:txBody>
          <a:bodyPr/>
          <a:lstStyle/>
          <a:p>
            <a:fld id="{BDA01E09-0E8A-FA4C-B7BC-9C0DAA49BEBD}" type="slidenum">
              <a:rPr lang="fr-FR" smtClean="0"/>
              <a:t>7</a:t>
            </a:fld>
            <a:endParaRPr lang="fr-FR"/>
          </a:p>
        </p:txBody>
      </p:sp>
    </p:spTree>
    <p:extLst>
      <p:ext uri="{BB962C8B-B14F-4D97-AF65-F5344CB8AC3E}">
        <p14:creationId xmlns:p14="http://schemas.microsoft.com/office/powerpoint/2010/main" val="3995119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Demander</a:t>
            </a:r>
            <a:r>
              <a:rPr lang="fr-FR" dirty="0">
                <a:solidFill>
                  <a:schemeClr val="tx1"/>
                </a:solidFill>
              </a:rPr>
              <a:t> : « Comment on peut compléter ce tableau ? »</a:t>
            </a:r>
          </a:p>
          <a:p>
            <a:r>
              <a:rPr lang="fr-FR" u="sng" dirty="0">
                <a:solidFill>
                  <a:schemeClr val="tx1"/>
                </a:solidFill>
              </a:rPr>
              <a:t>Réponse attendue</a:t>
            </a:r>
          </a:p>
          <a:p>
            <a:r>
              <a:rPr lang="fr-FR" dirty="0">
                <a:solidFill>
                  <a:schemeClr val="tx1"/>
                </a:solidFill>
              </a:rPr>
              <a:t>[Voir diapositive suivante]</a:t>
            </a:r>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8</a:t>
            </a:fld>
            <a:endParaRPr lang="fr-FR"/>
          </a:p>
        </p:txBody>
      </p:sp>
    </p:spTree>
    <p:extLst>
      <p:ext uri="{BB962C8B-B14F-4D97-AF65-F5344CB8AC3E}">
        <p14:creationId xmlns:p14="http://schemas.microsoft.com/office/powerpoint/2010/main" val="2604618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499A-10A2-C418-EC2E-8B12752980C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3381B3-07EF-6540-8E9D-381BD8AF1FA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6854B71-52D3-97E3-FD7D-E64761C49E4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Expliquer : « Lorsque l’on remplace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par </a:t>
            </a:r>
            <a:r>
              <a:rPr lang="fr-FR" sz="1200" i="1" dirty="0">
                <a:solidFill>
                  <a:schemeClr val="tx1"/>
                </a:solidFill>
                <a:effectLst/>
                <a:latin typeface="+mn-lt"/>
                <a:ea typeface="Calibri" panose="020F0502020204030204" pitchFamily="34" charset="0"/>
                <a:cs typeface="Times New Roman" panose="02020603050405020304" pitchFamily="18" charset="0"/>
              </a:rPr>
              <a:t>vous</a:t>
            </a:r>
            <a:r>
              <a:rPr lang="fr-FR" sz="1200" dirty="0">
                <a:solidFill>
                  <a:schemeClr val="tx1"/>
                </a:solidFill>
                <a:effectLst/>
                <a:latin typeface="+mn-lt"/>
                <a:ea typeface="Calibri" panose="020F0502020204030204" pitchFamily="34" charset="0"/>
                <a:cs typeface="Times New Roman" panose="02020603050405020304" pitchFamily="18" charset="0"/>
              </a:rPr>
              <a:t>, on remplace également </a:t>
            </a:r>
            <a:r>
              <a:rPr lang="fr-FR" sz="1200" i="1" dirty="0">
                <a:solidFill>
                  <a:schemeClr val="tx1"/>
                </a:solidFill>
                <a:effectLst/>
                <a:latin typeface="+mn-lt"/>
                <a:ea typeface="Calibri" panose="020F0502020204030204" pitchFamily="34" charset="0"/>
                <a:cs typeface="Times New Roman" panose="02020603050405020304" pitchFamily="18" charset="0"/>
              </a:rPr>
              <a:t>sa</a:t>
            </a:r>
            <a:r>
              <a:rPr lang="fr-FR" sz="1200" dirty="0">
                <a:solidFill>
                  <a:schemeClr val="tx1"/>
                </a:solidFill>
                <a:effectLst/>
                <a:latin typeface="+mn-lt"/>
                <a:ea typeface="Calibri" panose="020F0502020204030204" pitchFamily="34" charset="0"/>
                <a:cs typeface="Times New Roman" panose="02020603050405020304" pitchFamily="18" charset="0"/>
              </a:rPr>
              <a:t> par </a:t>
            </a:r>
            <a:r>
              <a:rPr lang="fr-FR" sz="1200" i="1" dirty="0">
                <a:solidFill>
                  <a:schemeClr val="tx1"/>
                </a:solidFill>
                <a:effectLst/>
                <a:latin typeface="+mn-lt"/>
                <a:ea typeface="Calibri" panose="020F0502020204030204" pitchFamily="34" charset="0"/>
                <a:cs typeface="Times New Roman" panose="02020603050405020304" pitchFamily="18" charset="0"/>
              </a:rPr>
              <a:t>votre</a:t>
            </a:r>
            <a:r>
              <a:rPr lang="fr-FR" sz="1200" dirty="0">
                <a:solidFill>
                  <a:schemeClr val="tx1"/>
                </a:solidFill>
                <a:effectLst/>
                <a:latin typeface="+mn-lt"/>
                <a:ea typeface="Calibri" panose="020F0502020204030204" pitchFamily="34" charset="0"/>
                <a:cs typeface="Times New Roman" panose="02020603050405020304" pitchFamily="18" charset="0"/>
              </a:rPr>
              <a:t>. Dans les deux cas, on fait varier en personne. Les déterminants possessifs varient en personne. »</a:t>
            </a:r>
          </a:p>
          <a:p>
            <a:endParaRPr lang="fr-FR" dirty="0"/>
          </a:p>
        </p:txBody>
      </p:sp>
      <p:sp>
        <p:nvSpPr>
          <p:cNvPr id="4" name="Espace réservé du numéro de diapositive 3">
            <a:extLst>
              <a:ext uri="{FF2B5EF4-FFF2-40B4-BE49-F238E27FC236}">
                <a16:creationId xmlns:a16="http://schemas.microsoft.com/office/drawing/2014/main" id="{A2AB4CF8-FE86-F9DA-8611-94ED1CE64611}"/>
              </a:ext>
            </a:extLst>
          </p:cNvPr>
          <p:cNvSpPr>
            <a:spLocks noGrp="1"/>
          </p:cNvSpPr>
          <p:nvPr>
            <p:ph type="sldNum" sz="quarter" idx="5"/>
          </p:nvPr>
        </p:nvSpPr>
        <p:spPr/>
        <p:txBody>
          <a:bodyPr/>
          <a:lstStyle/>
          <a:p>
            <a:fld id="{BDA01E09-0E8A-FA4C-B7BC-9C0DAA49BEBD}" type="slidenum">
              <a:rPr lang="fr-FR" smtClean="0"/>
              <a:t>9</a:t>
            </a:fld>
            <a:endParaRPr lang="fr-FR"/>
          </a:p>
        </p:txBody>
      </p:sp>
    </p:spTree>
    <p:extLst>
      <p:ext uri="{BB962C8B-B14F-4D97-AF65-F5344CB8AC3E}">
        <p14:creationId xmlns:p14="http://schemas.microsoft.com/office/powerpoint/2010/main" val="3988538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F5DE3-7E96-1E8D-BB85-A5738D2D989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1427F67-28C6-5981-389C-C9A108B06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2993EB5-187F-E03E-F7F8-865A16A58B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Quand on change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en </a:t>
            </a:r>
            <a:r>
              <a:rPr lang="fr-FR" sz="1200" i="1" dirty="0">
                <a:solidFill>
                  <a:schemeClr val="tx1"/>
                </a:solidFill>
                <a:effectLst/>
                <a:latin typeface="+mn-lt"/>
                <a:ea typeface="Calibri" panose="020F0502020204030204" pitchFamily="34" charset="0"/>
                <a:cs typeface="Times New Roman" panose="02020603050405020304" pitchFamily="18" charset="0"/>
              </a:rPr>
              <a:t>vous</a:t>
            </a:r>
            <a:r>
              <a:rPr lang="fr-FR" sz="1200" dirty="0">
                <a:solidFill>
                  <a:schemeClr val="tx1"/>
                </a:solidFill>
                <a:effectLst/>
                <a:latin typeface="+mn-lt"/>
                <a:ea typeface="Calibri" panose="020F0502020204030204" pitchFamily="34" charset="0"/>
                <a:cs typeface="Times New Roman" panose="02020603050405020304" pitchFamily="18" charset="0"/>
              </a:rPr>
              <a:t>, on fait varier en personne grammaticale (de P3 à P5). Quand on change </a:t>
            </a:r>
            <a:r>
              <a:rPr lang="fr-FR" sz="1200" i="1" dirty="0">
                <a:solidFill>
                  <a:schemeClr val="tx1"/>
                </a:solidFill>
                <a:effectLst/>
                <a:latin typeface="+mn-lt"/>
                <a:ea typeface="Calibri" panose="020F0502020204030204" pitchFamily="34" charset="0"/>
                <a:cs typeface="Times New Roman" panose="02020603050405020304" pitchFamily="18" charset="0"/>
              </a:rPr>
              <a:t>il </a:t>
            </a:r>
            <a:r>
              <a:rPr lang="fr-FR" sz="1200" dirty="0">
                <a:solidFill>
                  <a:schemeClr val="tx1"/>
                </a:solidFill>
                <a:effectLst/>
                <a:latin typeface="+mn-lt"/>
                <a:ea typeface="Calibri" panose="020F0502020204030204" pitchFamily="34" charset="0"/>
                <a:cs typeface="Times New Roman" panose="02020603050405020304" pitchFamily="18" charset="0"/>
              </a:rPr>
              <a:t>en </a:t>
            </a:r>
            <a:r>
              <a:rPr lang="fr-FR" sz="1200" i="1" dirty="0">
                <a:solidFill>
                  <a:schemeClr val="tx1"/>
                </a:solidFill>
                <a:effectLst/>
                <a:latin typeface="+mn-lt"/>
                <a:ea typeface="Calibri" panose="020F0502020204030204" pitchFamily="34" charset="0"/>
                <a:cs typeface="Times New Roman" panose="02020603050405020304" pitchFamily="18" charset="0"/>
              </a:rPr>
              <a:t>elle</a:t>
            </a:r>
            <a:r>
              <a:rPr lang="fr-FR" sz="1200" dirty="0">
                <a:solidFill>
                  <a:schemeClr val="tx1"/>
                </a:solidFill>
                <a:effectLst/>
                <a:latin typeface="+mn-lt"/>
                <a:ea typeface="Calibri" panose="020F0502020204030204" pitchFamily="34" charset="0"/>
                <a:cs typeface="Times New Roman" panose="02020603050405020304" pitchFamily="18" charset="0"/>
              </a:rPr>
              <a:t>, on fait varier en genre (du masculin au féminin), pas en personne. Et quand on change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en </a:t>
            </a:r>
            <a:r>
              <a:rPr lang="fr-FR" sz="1200" i="1" dirty="0">
                <a:solidFill>
                  <a:schemeClr val="tx1"/>
                </a:solidFill>
                <a:effectLst/>
                <a:latin typeface="+mn-lt"/>
                <a:ea typeface="Calibri" panose="020F0502020204030204" pitchFamily="34" charset="0"/>
                <a:cs typeface="Times New Roman" panose="02020603050405020304" pitchFamily="18" charset="0"/>
              </a:rPr>
              <a:t>ils</a:t>
            </a:r>
            <a:r>
              <a:rPr lang="fr-FR" sz="1200" dirty="0">
                <a:solidFill>
                  <a:schemeClr val="tx1"/>
                </a:solidFill>
                <a:effectLst/>
                <a:latin typeface="+mn-lt"/>
                <a:ea typeface="Calibri" panose="020F0502020204030204" pitchFamily="34" charset="0"/>
                <a:cs typeface="Times New Roman" panose="02020603050405020304" pitchFamily="18" charset="0"/>
              </a:rPr>
              <a:t> on fait varier en nombre et en personne grammaticale (de P3 à P6). Le pronom personnel varie en personne, et – uniquement aux personnes 3 et 6 – il varie aussi en genre et en nombre.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Quels sont les mots qui varient en même temps ? Pourquoi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Le verbe change de marque de personne, le verbe </a:t>
            </a:r>
            <a:r>
              <a:rPr lang="fr-FR" sz="1200" i="1" dirty="0">
                <a:solidFill>
                  <a:schemeClr val="tx1"/>
                </a:solidFill>
                <a:effectLst/>
                <a:latin typeface="+mn-lt"/>
                <a:ea typeface="Calibri" panose="020F0502020204030204" pitchFamily="34" charset="0"/>
                <a:cs typeface="Times New Roman" panose="02020603050405020304" pitchFamily="18" charset="0"/>
              </a:rPr>
              <a:t>dorment</a:t>
            </a:r>
            <a:r>
              <a:rPr lang="fr-FR" sz="1200" dirty="0">
                <a:solidFill>
                  <a:schemeClr val="tx1"/>
                </a:solidFill>
                <a:effectLst/>
                <a:latin typeface="+mn-lt"/>
                <a:ea typeface="Calibri" panose="020F0502020204030204" pitchFamily="34" charset="0"/>
                <a:cs typeface="Times New Roman" panose="02020603050405020304" pitchFamily="18" charset="0"/>
              </a:rPr>
              <a:t> s’accorde avec le pronom personnel sujet </a:t>
            </a:r>
            <a:r>
              <a:rPr lang="fr-FR" sz="1200" i="1" dirty="0">
                <a:solidFill>
                  <a:schemeClr val="tx1"/>
                </a:solidFill>
                <a:effectLst/>
                <a:latin typeface="+mn-lt"/>
                <a:ea typeface="Calibri" panose="020F0502020204030204" pitchFamily="34" charset="0"/>
                <a:cs typeface="Times New Roman" panose="02020603050405020304" pitchFamily="18" charset="0"/>
              </a:rPr>
              <a:t>ils</a:t>
            </a:r>
            <a:r>
              <a:rPr lang="fr-FR" sz="1200" dirty="0">
                <a:solidFill>
                  <a:schemeClr val="tx1"/>
                </a:solidFill>
                <a:effectLst/>
                <a:latin typeface="+mn-lt"/>
                <a:ea typeface="Calibri" panose="020F0502020204030204" pitchFamily="34" charset="0"/>
                <a:cs typeface="Times New Roman" panose="02020603050405020304" pitchFamily="18" charset="0"/>
              </a:rPr>
              <a:t>. Le déterminant possessif </a:t>
            </a:r>
            <a:r>
              <a:rPr lang="fr-FR" sz="1200" i="1" dirty="0">
                <a:solidFill>
                  <a:schemeClr val="tx1"/>
                </a:solidFill>
                <a:effectLst/>
                <a:latin typeface="+mn-lt"/>
                <a:ea typeface="Calibri" panose="020F0502020204030204" pitchFamily="34" charset="0"/>
                <a:cs typeface="Times New Roman" panose="02020603050405020304" pitchFamily="18" charset="0"/>
              </a:rPr>
              <a:t>sa</a:t>
            </a:r>
            <a:r>
              <a:rPr lang="fr-FR" sz="1200" dirty="0">
                <a:solidFill>
                  <a:schemeClr val="tx1"/>
                </a:solidFill>
                <a:effectLst/>
                <a:latin typeface="+mn-lt"/>
                <a:ea typeface="Calibri" panose="020F0502020204030204" pitchFamily="34" charset="0"/>
                <a:cs typeface="Times New Roman" panose="02020603050405020304" pitchFamily="18" charset="0"/>
              </a:rPr>
              <a:t> se change en </a:t>
            </a:r>
            <a:r>
              <a:rPr lang="fr-FR" sz="1200" i="1" dirty="0">
                <a:solidFill>
                  <a:schemeClr val="tx1"/>
                </a:solidFill>
                <a:effectLst/>
                <a:latin typeface="+mn-lt"/>
                <a:ea typeface="Calibri" panose="020F0502020204030204" pitchFamily="34" charset="0"/>
                <a:cs typeface="Times New Roman" panose="02020603050405020304" pitchFamily="18" charset="0"/>
              </a:rPr>
              <a:t>leur</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343D1FE5-0902-FAFD-4B5B-EE598A5202DE}"/>
              </a:ext>
            </a:extLst>
          </p:cNvPr>
          <p:cNvSpPr>
            <a:spLocks noGrp="1"/>
          </p:cNvSpPr>
          <p:nvPr>
            <p:ph type="sldNum" sz="quarter" idx="5"/>
          </p:nvPr>
        </p:nvSpPr>
        <p:spPr/>
        <p:txBody>
          <a:bodyPr/>
          <a:lstStyle/>
          <a:p>
            <a:fld id="{BDA01E09-0E8A-FA4C-B7BC-9C0DAA49BEBD}" type="slidenum">
              <a:rPr lang="fr-FR" smtClean="0"/>
              <a:t>10</a:t>
            </a:fld>
            <a:endParaRPr lang="fr-FR"/>
          </a:p>
        </p:txBody>
      </p:sp>
    </p:spTree>
    <p:extLst>
      <p:ext uri="{BB962C8B-B14F-4D97-AF65-F5344CB8AC3E}">
        <p14:creationId xmlns:p14="http://schemas.microsoft.com/office/powerpoint/2010/main" val="3704109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FCD82-B9D9-0D57-507E-AA5C2A21EFE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1C90E3-5A6E-3314-8480-380A7736CF0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99BA4B8-D0D7-26F7-8E50-C2B9F031F9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a:t>
            </a:r>
          </a:p>
        </p:txBody>
      </p:sp>
      <p:sp>
        <p:nvSpPr>
          <p:cNvPr id="4" name="Espace réservé du numéro de diapositive 3">
            <a:extLst>
              <a:ext uri="{FF2B5EF4-FFF2-40B4-BE49-F238E27FC236}">
                <a16:creationId xmlns:a16="http://schemas.microsoft.com/office/drawing/2014/main" id="{019C6D3F-80A0-371A-B81F-1F8C6D264C88}"/>
              </a:ext>
            </a:extLst>
          </p:cNvPr>
          <p:cNvSpPr>
            <a:spLocks noGrp="1"/>
          </p:cNvSpPr>
          <p:nvPr>
            <p:ph type="sldNum" sz="quarter" idx="5"/>
          </p:nvPr>
        </p:nvSpPr>
        <p:spPr/>
        <p:txBody>
          <a:bodyPr/>
          <a:lstStyle/>
          <a:p>
            <a:fld id="{BDA01E09-0E8A-FA4C-B7BC-9C0DAA49BEBD}" type="slidenum">
              <a:rPr lang="fr-FR" smtClean="0"/>
              <a:t>11</a:t>
            </a:fld>
            <a:endParaRPr lang="fr-FR"/>
          </a:p>
        </p:txBody>
      </p:sp>
    </p:spTree>
    <p:extLst>
      <p:ext uri="{BB962C8B-B14F-4D97-AF65-F5344CB8AC3E}">
        <p14:creationId xmlns:p14="http://schemas.microsoft.com/office/powerpoint/2010/main" val="1007748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832D9-C94B-4629-50F7-9DC36BEE10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111BF76-D5C7-D9F3-90AF-DD4B510F422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C3C5081-02CF-8F3F-FC31-5A9D313058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Réécrivez la phrase en remplaçant le verbe </a:t>
            </a:r>
            <a:r>
              <a:rPr lang="fr-FR" sz="1200" i="1" dirty="0">
                <a:solidFill>
                  <a:schemeClr val="tx1"/>
                </a:solidFill>
                <a:effectLst/>
                <a:latin typeface="+mn-lt"/>
                <a:ea typeface="Calibri" panose="020F0502020204030204" pitchFamily="34" charset="0"/>
                <a:cs typeface="Times New Roman" panose="02020603050405020304" pitchFamily="18" charset="0"/>
              </a:rPr>
              <a:t>dort</a:t>
            </a:r>
            <a:r>
              <a:rPr lang="fr-FR" sz="1200" dirty="0">
                <a:solidFill>
                  <a:schemeClr val="tx1"/>
                </a:solidFill>
                <a:effectLst/>
                <a:latin typeface="+mn-lt"/>
                <a:ea typeface="Calibri" panose="020F0502020204030204" pitchFamily="34" charset="0"/>
                <a:cs typeface="Times New Roman" panose="02020603050405020304" pitchFamily="18" charset="0"/>
              </a:rPr>
              <a:t> par </a:t>
            </a:r>
            <a:r>
              <a:rPr lang="fr-FR" sz="1200" i="1" dirty="0">
                <a:solidFill>
                  <a:schemeClr val="tx1"/>
                </a:solidFill>
                <a:effectLst/>
                <a:latin typeface="+mn-lt"/>
                <a:ea typeface="Calibri" panose="020F0502020204030204" pitchFamily="34" charset="0"/>
                <a:cs typeface="Times New Roman" panose="02020603050405020304" pitchFamily="18" charset="0"/>
              </a:rPr>
              <a:t>dormions</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a:p>
            <a:pPr algn="just">
              <a:lnSpc>
                <a:spcPct val="115000"/>
              </a:lnSpc>
              <a:spcAft>
                <a:spcPts val="10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804C3F80-1579-C5FA-930F-0B7B77C71056}"/>
              </a:ext>
            </a:extLst>
          </p:cNvPr>
          <p:cNvSpPr>
            <a:spLocks noGrp="1"/>
          </p:cNvSpPr>
          <p:nvPr>
            <p:ph type="sldNum" sz="quarter" idx="5"/>
          </p:nvPr>
        </p:nvSpPr>
        <p:spPr/>
        <p:txBody>
          <a:bodyPr/>
          <a:lstStyle/>
          <a:p>
            <a:fld id="{BDA01E09-0E8A-FA4C-B7BC-9C0DAA49BEBD}" type="slidenum">
              <a:rPr lang="fr-FR" smtClean="0"/>
              <a:t>12</a:t>
            </a:fld>
            <a:endParaRPr lang="fr-FR"/>
          </a:p>
        </p:txBody>
      </p:sp>
    </p:spTree>
    <p:extLst>
      <p:ext uri="{BB962C8B-B14F-4D97-AF65-F5344CB8AC3E}">
        <p14:creationId xmlns:p14="http://schemas.microsoft.com/office/powerpoint/2010/main" val="1915952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606BD-F09F-C378-2420-1256B088C96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3C86BE-D959-521F-773A-B49AFB6187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6A43B1C-15A7-0727-B1C6-5D26FD956E4A}"/>
              </a:ext>
            </a:extLst>
          </p:cNvPr>
          <p:cNvSpPr>
            <a:spLocks noGrp="1"/>
          </p:cNvSpPr>
          <p:nvPr>
            <p:ph type="body" idx="1"/>
          </p:nvPr>
        </p:nvSpPr>
        <p:spPr/>
        <p:txBody>
          <a:bodyPr/>
          <a:lstStyle/>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a-t-on fait varier </a:t>
            </a:r>
            <a:r>
              <a:rPr lang="fr-FR" sz="1200" i="1" dirty="0">
                <a:solidFill>
                  <a:schemeClr val="tx1"/>
                </a:solidFill>
                <a:effectLst/>
                <a:latin typeface="+mn-lt"/>
                <a:ea typeface="Calibri" panose="020F0502020204030204" pitchFamily="34" charset="0"/>
                <a:cs typeface="Times New Roman" panose="02020603050405020304" pitchFamily="18" charset="0"/>
              </a:rPr>
              <a:t>dort </a:t>
            </a:r>
            <a:r>
              <a:rPr lang="fr-FR" sz="1200" dirty="0">
                <a:solidFill>
                  <a:schemeClr val="tx1"/>
                </a:solidFill>
                <a:effectLst/>
                <a:latin typeface="+mn-lt"/>
                <a:ea typeface="Calibri" panose="020F0502020204030204" pitchFamily="34" charset="0"/>
                <a:cs typeface="Times New Roman" panose="02020603050405020304" pitchFamily="18" charset="0"/>
              </a:rPr>
              <a:t>? Qu’est-ce qui a changé de </a:t>
            </a:r>
            <a:r>
              <a:rPr lang="fr-FR" sz="1200" i="1" dirty="0">
                <a:solidFill>
                  <a:schemeClr val="tx1"/>
                </a:solidFill>
                <a:effectLst/>
                <a:latin typeface="+mn-lt"/>
                <a:ea typeface="Calibri" panose="020F0502020204030204" pitchFamily="34" charset="0"/>
                <a:cs typeface="Times New Roman" panose="02020603050405020304" pitchFamily="18" charset="0"/>
              </a:rPr>
              <a:t>dort </a:t>
            </a:r>
            <a:r>
              <a:rPr lang="fr-FR" sz="1200" dirty="0">
                <a:solidFill>
                  <a:schemeClr val="tx1"/>
                </a:solidFill>
                <a:effectLst/>
                <a:latin typeface="+mn-lt"/>
                <a:ea typeface="Calibri" panose="020F0502020204030204" pitchFamily="34" charset="0"/>
                <a:cs typeface="Times New Roman" panose="02020603050405020304" pitchFamily="18" charset="0"/>
              </a:rPr>
              <a:t>à </a:t>
            </a:r>
            <a:r>
              <a:rPr lang="fr-FR" sz="1200" i="1" dirty="0">
                <a:solidFill>
                  <a:schemeClr val="tx1"/>
                </a:solidFill>
                <a:effectLst/>
                <a:latin typeface="+mn-lt"/>
                <a:ea typeface="Calibri" panose="020F0502020204030204" pitchFamily="34" charset="0"/>
                <a:cs typeface="Times New Roman" panose="02020603050405020304" pitchFamily="18" charset="0"/>
              </a:rPr>
              <a:t>dormions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De </a:t>
            </a:r>
            <a:r>
              <a:rPr lang="fr-FR" sz="1200" i="1" dirty="0">
                <a:solidFill>
                  <a:schemeClr val="tx1"/>
                </a:solidFill>
                <a:effectLst/>
                <a:latin typeface="+mn-lt"/>
                <a:ea typeface="Calibri" panose="020F0502020204030204" pitchFamily="34" charset="0"/>
                <a:cs typeface="Times New Roman" panose="02020603050405020304" pitchFamily="18" charset="0"/>
              </a:rPr>
              <a:t>dort</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dormions</a:t>
            </a:r>
            <a:r>
              <a:rPr lang="fr-FR" sz="1200" dirty="0">
                <a:solidFill>
                  <a:schemeClr val="tx1"/>
                </a:solidFill>
                <a:effectLst/>
                <a:latin typeface="+mn-lt"/>
                <a:ea typeface="Calibri" panose="020F0502020204030204" pitchFamily="34" charset="0"/>
                <a:cs typeface="Times New Roman" panose="02020603050405020304" pitchFamily="18" charset="0"/>
              </a:rPr>
              <a:t> : on a changé le temps et la personne.</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Quand on change </a:t>
            </a:r>
            <a:r>
              <a:rPr lang="fr-FR" sz="1200" i="1" dirty="0">
                <a:solidFill>
                  <a:schemeClr val="tx1"/>
                </a:solidFill>
                <a:effectLst/>
                <a:latin typeface="+mn-lt"/>
                <a:ea typeface="Calibri" panose="020F0502020204030204" pitchFamily="34" charset="0"/>
                <a:cs typeface="Times New Roman" panose="02020603050405020304" pitchFamily="18" charset="0"/>
              </a:rPr>
              <a:t>dort</a:t>
            </a:r>
            <a:r>
              <a:rPr lang="fr-FR" sz="1200" dirty="0">
                <a:solidFill>
                  <a:schemeClr val="tx1"/>
                </a:solidFill>
                <a:effectLst/>
                <a:latin typeface="+mn-lt"/>
                <a:ea typeface="Calibri" panose="020F0502020204030204" pitchFamily="34" charset="0"/>
                <a:cs typeface="Times New Roman" panose="02020603050405020304" pitchFamily="18" charset="0"/>
              </a:rPr>
              <a:t> en </a:t>
            </a:r>
            <a:r>
              <a:rPr lang="fr-FR" sz="1200" i="1" dirty="0">
                <a:solidFill>
                  <a:schemeClr val="tx1"/>
                </a:solidFill>
                <a:effectLst/>
                <a:latin typeface="+mn-lt"/>
                <a:ea typeface="Calibri" panose="020F0502020204030204" pitchFamily="34" charset="0"/>
                <a:cs typeface="Times New Roman" panose="02020603050405020304" pitchFamily="18" charset="0"/>
              </a:rPr>
              <a:t>dormions</a:t>
            </a:r>
            <a:r>
              <a:rPr lang="fr-FR" sz="1200" dirty="0">
                <a:solidFill>
                  <a:schemeClr val="tx1"/>
                </a:solidFill>
                <a:effectLst/>
                <a:latin typeface="+mn-lt"/>
                <a:ea typeface="Calibri" panose="020F0502020204030204" pitchFamily="34" charset="0"/>
                <a:cs typeface="Times New Roman" panose="02020603050405020304" pitchFamily="18" charset="0"/>
              </a:rPr>
              <a:t>, on fait varier en temps (du présent à l’imparfait) et en personne (de P3 à P4). Le verbe varie en personne et en temps. »</a:t>
            </a:r>
          </a:p>
          <a:p>
            <a:pPr algn="just">
              <a:lnSpc>
                <a:spcPct val="115000"/>
              </a:lnSpc>
              <a:spcAft>
                <a:spcPts val="10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E26457B5-7FD9-377B-3E93-CAFF1280DE12}"/>
              </a:ext>
            </a:extLst>
          </p:cNvPr>
          <p:cNvSpPr>
            <a:spLocks noGrp="1"/>
          </p:cNvSpPr>
          <p:nvPr>
            <p:ph type="sldNum" sz="quarter" idx="5"/>
          </p:nvPr>
        </p:nvSpPr>
        <p:spPr/>
        <p:txBody>
          <a:bodyPr/>
          <a:lstStyle/>
          <a:p>
            <a:fld id="{BDA01E09-0E8A-FA4C-B7BC-9C0DAA49BEBD}" type="slidenum">
              <a:rPr lang="fr-FR" smtClean="0"/>
              <a:t>13</a:t>
            </a:fld>
            <a:endParaRPr lang="fr-FR"/>
          </a:p>
        </p:txBody>
      </p:sp>
    </p:spTree>
    <p:extLst>
      <p:ext uri="{BB962C8B-B14F-4D97-AF65-F5344CB8AC3E}">
        <p14:creationId xmlns:p14="http://schemas.microsoft.com/office/powerpoint/2010/main" val="1205001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14</a:t>
            </a:fld>
            <a:endParaRPr lang="fr-FR"/>
          </a:p>
        </p:txBody>
      </p:sp>
    </p:spTree>
    <p:extLst>
      <p:ext uri="{BB962C8B-B14F-4D97-AF65-F5344CB8AC3E}">
        <p14:creationId xmlns:p14="http://schemas.microsoft.com/office/powerpoint/2010/main" val="3975998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C0D9E-9572-EF95-28A3-7CCB600E85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2D24807-9478-A2EF-56B0-83129F71937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AB45095-2711-9D77-5329-0CD0FD7DD06A}"/>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Quels sont les mots qui varient en même temps que le verbe ? Pourquoi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Avec </a:t>
            </a:r>
            <a:r>
              <a:rPr lang="fr-FR" sz="1200" i="1" dirty="0">
                <a:solidFill>
                  <a:schemeClr val="tx1"/>
                </a:solidFill>
                <a:effectLst/>
                <a:latin typeface="+mn-lt"/>
                <a:ea typeface="Calibri" panose="020F0502020204030204" pitchFamily="34" charset="0"/>
                <a:cs typeface="Times New Roman" panose="02020603050405020304" pitchFamily="18" charset="0"/>
              </a:rPr>
              <a:t>dormions</a:t>
            </a:r>
            <a:r>
              <a:rPr lang="fr-FR" sz="1200" dirty="0">
                <a:solidFill>
                  <a:schemeClr val="tx1"/>
                </a:solidFill>
                <a:effectLst/>
                <a:latin typeface="+mn-lt"/>
                <a:ea typeface="Calibri" panose="020F0502020204030204" pitchFamily="34" charset="0"/>
                <a:cs typeface="Times New Roman" panose="02020603050405020304" pitchFamily="18" charset="0"/>
              </a:rPr>
              <a:t> : le pronom personnel sujet change. Le verbe s’accorde avec le sujet, il faut donc que le sujet soit aussi à la personne 4. Le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sa</a:t>
            </a:r>
            <a:r>
              <a:rPr lang="fr-FR" sz="1200" dirty="0">
                <a:solidFill>
                  <a:schemeClr val="tx1"/>
                </a:solidFill>
                <a:effectLst/>
                <a:latin typeface="+mn-lt"/>
                <a:ea typeface="Calibri" panose="020F0502020204030204" pitchFamily="34" charset="0"/>
                <a:cs typeface="Times New Roman" panose="02020603050405020304" pitchFamily="18" charset="0"/>
              </a:rPr>
              <a:t> change aussi, il varie en personne.</a:t>
            </a:r>
          </a:p>
          <a:p>
            <a:pPr algn="just">
              <a:lnSpc>
                <a:spcPct val="115000"/>
              </a:lnSpc>
              <a:spcAft>
                <a:spcPts val="10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95D1AD43-AB35-4638-E7C9-16C24753AE92}"/>
              </a:ext>
            </a:extLst>
          </p:cNvPr>
          <p:cNvSpPr>
            <a:spLocks noGrp="1"/>
          </p:cNvSpPr>
          <p:nvPr>
            <p:ph type="sldNum" sz="quarter" idx="5"/>
          </p:nvPr>
        </p:nvSpPr>
        <p:spPr/>
        <p:txBody>
          <a:bodyPr/>
          <a:lstStyle/>
          <a:p>
            <a:fld id="{BDA01E09-0E8A-FA4C-B7BC-9C0DAA49BEBD}" type="slidenum">
              <a:rPr lang="fr-FR" smtClean="0"/>
              <a:t>15</a:t>
            </a:fld>
            <a:endParaRPr lang="fr-FR"/>
          </a:p>
        </p:txBody>
      </p:sp>
    </p:spTree>
    <p:extLst>
      <p:ext uri="{BB962C8B-B14F-4D97-AF65-F5344CB8AC3E}">
        <p14:creationId xmlns:p14="http://schemas.microsoft.com/office/powerpoint/2010/main" val="1096865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A4003-2990-B0D3-45CD-44BB022D319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C050F6A-FDF6-F7A6-0F85-49F9FB375BC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8F73C99-286C-91EE-03F8-FC5DB733271A}"/>
              </a:ext>
            </a:extLst>
          </p:cNvPr>
          <p:cNvSpPr>
            <a:spLocks noGrp="1"/>
          </p:cNvSpPr>
          <p:nvPr>
            <p:ph type="body" idx="1"/>
          </p:nvPr>
        </p:nvSpPr>
        <p:spPr/>
        <p:txBody>
          <a:bodyPr/>
          <a:lstStyle/>
          <a:p>
            <a:pPr algn="just">
              <a:lnSpc>
                <a:spcPct val="115000"/>
              </a:lnSpc>
              <a:spcAft>
                <a:spcPts val="10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5D6A4603-1087-B382-FB80-18202FBA1CAF}"/>
              </a:ext>
            </a:extLst>
          </p:cNvPr>
          <p:cNvSpPr>
            <a:spLocks noGrp="1"/>
          </p:cNvSpPr>
          <p:nvPr>
            <p:ph type="sldNum" sz="quarter" idx="5"/>
          </p:nvPr>
        </p:nvSpPr>
        <p:spPr/>
        <p:txBody>
          <a:bodyPr/>
          <a:lstStyle/>
          <a:p>
            <a:fld id="{BDA01E09-0E8A-FA4C-B7BC-9C0DAA49BEBD}" type="slidenum">
              <a:rPr lang="fr-FR" smtClean="0"/>
              <a:t>16</a:t>
            </a:fld>
            <a:endParaRPr lang="fr-FR"/>
          </a:p>
        </p:txBody>
      </p:sp>
    </p:spTree>
    <p:extLst>
      <p:ext uri="{BB962C8B-B14F-4D97-AF65-F5344CB8AC3E}">
        <p14:creationId xmlns:p14="http://schemas.microsoft.com/office/powerpoint/2010/main" val="262297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FC887-1DC1-3710-ECCB-1269B549D3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1CED114-B032-C84F-C534-FFFA2BCE10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81ED0E6-4D8D-FF2C-E555-2FCB019576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Réécrivez la phrase en remplaçant le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sa</a:t>
            </a:r>
            <a:r>
              <a:rPr lang="fr-FR" sz="1200" dirty="0">
                <a:solidFill>
                  <a:schemeClr val="tx1"/>
                </a:solidFill>
                <a:effectLst/>
                <a:latin typeface="+mn-lt"/>
                <a:ea typeface="Calibri" panose="020F0502020204030204" pitchFamily="34" charset="0"/>
                <a:cs typeface="Times New Roman" panose="02020603050405020304" pitchFamily="18" charset="0"/>
              </a:rPr>
              <a:t> par </a:t>
            </a:r>
            <a:r>
              <a:rPr lang="fr-FR" sz="1200" i="1" dirty="0">
                <a:solidFill>
                  <a:schemeClr val="tx1"/>
                </a:solidFill>
                <a:effectLst/>
                <a:latin typeface="+mn-lt"/>
                <a:ea typeface="Calibri" panose="020F0502020204030204" pitchFamily="34" charset="0"/>
                <a:cs typeface="Times New Roman" panose="02020603050405020304" pitchFamily="18" charset="0"/>
              </a:rPr>
              <a:t>ses </a:t>
            </a:r>
            <a:r>
              <a:rPr lang="fr-FR" sz="1200" i="0" dirty="0">
                <a:solidFill>
                  <a:schemeClr val="tx1"/>
                </a:solidFill>
                <a:effectLst/>
                <a:latin typeface="+mn-lt"/>
                <a:ea typeface="Calibri" panose="020F0502020204030204" pitchFamily="34" charset="0"/>
                <a:cs typeface="Times New Roman" panose="02020603050405020304" pitchFamily="18" charset="0"/>
              </a:rPr>
              <a:t>; puis par </a:t>
            </a:r>
            <a:r>
              <a:rPr lang="fr-FR" sz="1200" i="1" dirty="0">
                <a:solidFill>
                  <a:schemeClr val="tx1"/>
                </a:solidFill>
                <a:effectLst/>
                <a:latin typeface="+mn-lt"/>
                <a:ea typeface="Calibri" panose="020F0502020204030204" pitchFamily="34" charset="0"/>
                <a:cs typeface="Times New Roman" panose="02020603050405020304" pitchFamily="18" charset="0"/>
              </a:rPr>
              <a:t>son</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a:p>
            <a:pPr algn="just">
              <a:lnSpc>
                <a:spcPct val="115000"/>
              </a:lnSpc>
              <a:spcAft>
                <a:spcPts val="10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3F7DE6A7-3521-F245-24F7-266B0D95490D}"/>
              </a:ext>
            </a:extLst>
          </p:cNvPr>
          <p:cNvSpPr>
            <a:spLocks noGrp="1"/>
          </p:cNvSpPr>
          <p:nvPr>
            <p:ph type="sldNum" sz="quarter" idx="5"/>
          </p:nvPr>
        </p:nvSpPr>
        <p:spPr/>
        <p:txBody>
          <a:bodyPr/>
          <a:lstStyle/>
          <a:p>
            <a:fld id="{BDA01E09-0E8A-FA4C-B7BC-9C0DAA49BEBD}" type="slidenum">
              <a:rPr lang="fr-FR" smtClean="0"/>
              <a:t>17</a:t>
            </a:fld>
            <a:endParaRPr lang="fr-FR"/>
          </a:p>
        </p:txBody>
      </p:sp>
    </p:spTree>
    <p:extLst>
      <p:ext uri="{BB962C8B-B14F-4D97-AF65-F5344CB8AC3E}">
        <p14:creationId xmlns:p14="http://schemas.microsoft.com/office/powerpoint/2010/main" val="1480166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4D349-E95F-4F61-7142-B3D7BC9331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811759-A6EC-9F8F-AB9D-F4298761FF0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D792AF2-B006-4376-2DDA-DB1330930D6B}"/>
              </a:ext>
            </a:extLst>
          </p:cNvPr>
          <p:cNvSpPr>
            <a:spLocks noGrp="1"/>
          </p:cNvSpPr>
          <p:nvPr>
            <p:ph type="body" idx="1"/>
          </p:nvPr>
        </p:nvSpPr>
        <p:spPr/>
        <p:txBody>
          <a:bodyPr/>
          <a:lstStyle/>
          <a:p>
            <a:pPr algn="just">
              <a:lnSpc>
                <a:spcPct val="115000"/>
              </a:lnSpc>
              <a:spcAft>
                <a:spcPts val="10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DAE76FB7-CDE9-B66F-7394-4EF14BB8520F}"/>
              </a:ext>
            </a:extLst>
          </p:cNvPr>
          <p:cNvSpPr>
            <a:spLocks noGrp="1"/>
          </p:cNvSpPr>
          <p:nvPr>
            <p:ph type="sldNum" sz="quarter" idx="5"/>
          </p:nvPr>
        </p:nvSpPr>
        <p:spPr/>
        <p:txBody>
          <a:bodyPr/>
          <a:lstStyle/>
          <a:p>
            <a:fld id="{BDA01E09-0E8A-FA4C-B7BC-9C0DAA49BEBD}" type="slidenum">
              <a:rPr lang="fr-FR" smtClean="0"/>
              <a:t>18</a:t>
            </a:fld>
            <a:endParaRPr lang="fr-FR"/>
          </a:p>
        </p:txBody>
      </p:sp>
    </p:spTree>
    <p:extLst>
      <p:ext uri="{BB962C8B-B14F-4D97-AF65-F5344CB8AC3E}">
        <p14:creationId xmlns:p14="http://schemas.microsoft.com/office/powerpoint/2010/main" val="1843195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2B2B2-8F3C-5F07-F77C-4DE8C7A82C7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ADC32DE-EA79-F8EE-467C-16DA11D9C7D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9B031FE-AA25-E37D-4D85-0F77AFF39327}"/>
              </a:ext>
            </a:extLst>
          </p:cNvPr>
          <p:cNvSpPr>
            <a:spLocks noGrp="1"/>
          </p:cNvSpPr>
          <p:nvPr>
            <p:ph type="body" idx="1"/>
          </p:nvPr>
        </p:nvSpPr>
        <p:spPr/>
        <p:txBody>
          <a:bodyPr/>
          <a:lstStyle/>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a-t-on fait varier </a:t>
            </a:r>
            <a:r>
              <a:rPr lang="fr-FR" sz="1200" i="1" dirty="0">
                <a:solidFill>
                  <a:schemeClr val="tx1"/>
                </a:solidFill>
                <a:effectLst/>
                <a:latin typeface="+mn-lt"/>
                <a:ea typeface="Calibri" panose="020F0502020204030204" pitchFamily="34" charset="0"/>
                <a:cs typeface="Times New Roman" panose="02020603050405020304" pitchFamily="18" charset="0"/>
              </a:rPr>
              <a:t>sa </a:t>
            </a:r>
            <a:r>
              <a:rPr lang="fr-FR" sz="1200" dirty="0">
                <a:solidFill>
                  <a:schemeClr val="tx1"/>
                </a:solidFill>
                <a:effectLst/>
                <a:latin typeface="+mn-lt"/>
                <a:ea typeface="Calibri" panose="020F0502020204030204" pitchFamily="34" charset="0"/>
                <a:cs typeface="Times New Roman" panose="02020603050405020304" pitchFamily="18" charset="0"/>
              </a:rPr>
              <a:t>? Qu’est-ce qui a changé de </a:t>
            </a:r>
            <a:r>
              <a:rPr lang="fr-FR" sz="1200" i="1" dirty="0">
                <a:solidFill>
                  <a:schemeClr val="tx1"/>
                </a:solidFill>
                <a:effectLst/>
                <a:latin typeface="+mn-lt"/>
                <a:ea typeface="Calibri" panose="020F0502020204030204" pitchFamily="34" charset="0"/>
                <a:cs typeface="Times New Roman" panose="02020603050405020304" pitchFamily="18" charset="0"/>
              </a:rPr>
              <a:t>sa</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ses</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Avec </a:t>
            </a:r>
            <a:r>
              <a:rPr lang="fr-FR" sz="1200" i="1" dirty="0">
                <a:solidFill>
                  <a:schemeClr val="tx1"/>
                </a:solidFill>
                <a:effectLst/>
                <a:latin typeface="+mn-lt"/>
                <a:ea typeface="Calibri" panose="020F0502020204030204" pitchFamily="34" charset="0"/>
                <a:cs typeface="Times New Roman" panose="02020603050405020304" pitchFamily="18" charset="0"/>
              </a:rPr>
              <a:t>ses </a:t>
            </a:r>
            <a:r>
              <a:rPr lang="fr-FR" sz="1200" dirty="0">
                <a:solidFill>
                  <a:schemeClr val="tx1"/>
                </a:solidFill>
                <a:effectLst/>
                <a:latin typeface="+mn-lt"/>
                <a:ea typeface="Calibri" panose="020F0502020204030204" pitchFamily="34" charset="0"/>
                <a:cs typeface="Times New Roman" panose="02020603050405020304" pitchFamily="18" charset="0"/>
              </a:rPr>
              <a:t>: on a changé le nombre.</a:t>
            </a:r>
          </a:p>
          <a:p>
            <a:pPr algn="just">
              <a:lnSpc>
                <a:spcPct val="115000"/>
              </a:lnSpc>
              <a:spcAft>
                <a:spcPts val="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Quels sont les mots qui varient en même temps ? Pourquoi ?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Le nom</a:t>
            </a:r>
            <a:r>
              <a:rPr lang="fr-FR" sz="1200" i="1" dirty="0">
                <a:solidFill>
                  <a:schemeClr val="tx1"/>
                </a:solidFill>
                <a:effectLst/>
                <a:latin typeface="+mn-lt"/>
                <a:ea typeface="Calibri" panose="020F0502020204030204" pitchFamily="34" charset="0"/>
                <a:cs typeface="Times New Roman" panose="02020603050405020304" pitchFamily="18" charset="0"/>
              </a:rPr>
              <a:t> couverture</a:t>
            </a:r>
            <a:r>
              <a:rPr lang="fr-FR" sz="1200" dirty="0">
                <a:solidFill>
                  <a:schemeClr val="tx1"/>
                </a:solidFill>
                <a:effectLst/>
                <a:latin typeface="+mn-lt"/>
                <a:ea typeface="Calibri" panose="020F0502020204030204" pitchFamily="34" charset="0"/>
                <a:cs typeface="Times New Roman" panose="02020603050405020304" pitchFamily="18" charset="0"/>
              </a:rPr>
              <a:t>, tout comme l’adjectif </a:t>
            </a:r>
            <a:r>
              <a:rPr lang="fr-FR" sz="1200" i="1" dirty="0">
                <a:solidFill>
                  <a:schemeClr val="tx1"/>
                </a:solidFill>
                <a:effectLst/>
                <a:latin typeface="+mn-lt"/>
                <a:ea typeface="Calibri" panose="020F0502020204030204" pitchFamily="34" charset="0"/>
                <a:cs typeface="Times New Roman" panose="02020603050405020304" pitchFamily="18" charset="0"/>
              </a:rPr>
              <a:t>mité</a:t>
            </a:r>
            <a:r>
              <a:rPr lang="fr-FR" sz="1200" dirty="0">
                <a:solidFill>
                  <a:schemeClr val="tx1"/>
                </a:solidFill>
                <a:effectLst/>
                <a:latin typeface="+mn-lt"/>
                <a:ea typeface="Calibri" panose="020F0502020204030204" pitchFamily="34" charset="0"/>
                <a:cs typeface="Times New Roman" panose="02020603050405020304" pitchFamily="18" charset="0"/>
              </a:rPr>
              <a:t>, passent au pluriel. C’est l’accord en nombre dans le groupe du nom.</a:t>
            </a:r>
          </a:p>
          <a:p>
            <a:pPr algn="just">
              <a:lnSpc>
                <a:spcPct val="115000"/>
              </a:lnSpc>
              <a:spcAft>
                <a:spcPts val="10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4EC48734-DC74-33D5-61F6-EFAF0EFFA766}"/>
              </a:ext>
            </a:extLst>
          </p:cNvPr>
          <p:cNvSpPr>
            <a:spLocks noGrp="1"/>
          </p:cNvSpPr>
          <p:nvPr>
            <p:ph type="sldNum" sz="quarter" idx="5"/>
          </p:nvPr>
        </p:nvSpPr>
        <p:spPr/>
        <p:txBody>
          <a:bodyPr/>
          <a:lstStyle/>
          <a:p>
            <a:fld id="{BDA01E09-0E8A-FA4C-B7BC-9C0DAA49BEBD}" type="slidenum">
              <a:rPr lang="fr-FR" smtClean="0"/>
              <a:t>19</a:t>
            </a:fld>
            <a:endParaRPr lang="fr-FR"/>
          </a:p>
        </p:txBody>
      </p:sp>
    </p:spTree>
    <p:extLst>
      <p:ext uri="{BB962C8B-B14F-4D97-AF65-F5344CB8AC3E}">
        <p14:creationId xmlns:p14="http://schemas.microsoft.com/office/powerpoint/2010/main" val="141470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30F1F-1F6D-CAEE-C94B-832A3C9B0F0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9D600DD-84BC-B994-492C-DAB4D144C16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016495-0F3F-5562-D058-16BB5910FD5A}"/>
              </a:ext>
            </a:extLst>
          </p:cNvPr>
          <p:cNvSpPr>
            <a:spLocks noGrp="1"/>
          </p:cNvSpPr>
          <p:nvPr>
            <p:ph type="body" idx="1"/>
          </p:nvPr>
        </p:nvSpPr>
        <p:spPr/>
        <p:txBody>
          <a:bodyPr/>
          <a:lstStyle/>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Demander : « Comment a-t-on fait varier </a:t>
            </a:r>
            <a:r>
              <a:rPr lang="fr-FR" sz="1200" i="1" dirty="0">
                <a:solidFill>
                  <a:schemeClr val="tx1"/>
                </a:solidFill>
                <a:effectLst/>
                <a:latin typeface="+mn-lt"/>
                <a:ea typeface="Calibri" panose="020F0502020204030204" pitchFamily="34" charset="0"/>
                <a:cs typeface="Times New Roman" panose="02020603050405020304" pitchFamily="18" charset="0"/>
              </a:rPr>
              <a:t>sa </a:t>
            </a:r>
            <a:r>
              <a:rPr lang="fr-FR" sz="1200" dirty="0">
                <a:solidFill>
                  <a:schemeClr val="tx1"/>
                </a:solidFill>
                <a:effectLst/>
                <a:latin typeface="+mn-lt"/>
                <a:ea typeface="Calibri" panose="020F0502020204030204" pitchFamily="34" charset="0"/>
                <a:cs typeface="Times New Roman" panose="02020603050405020304" pitchFamily="18" charset="0"/>
              </a:rPr>
              <a:t>? Qu’est-ce qui a changé de </a:t>
            </a:r>
            <a:r>
              <a:rPr lang="fr-FR" sz="1200" i="1" dirty="0">
                <a:solidFill>
                  <a:schemeClr val="tx1"/>
                </a:solidFill>
                <a:effectLst/>
                <a:latin typeface="+mn-lt"/>
                <a:ea typeface="Calibri" panose="020F0502020204030204" pitchFamily="34" charset="0"/>
                <a:cs typeface="Times New Roman" panose="02020603050405020304" pitchFamily="18" charset="0"/>
              </a:rPr>
              <a:t>sa </a:t>
            </a:r>
            <a:r>
              <a:rPr lang="fr-FR" sz="1200" dirty="0">
                <a:solidFill>
                  <a:schemeClr val="tx1"/>
                </a:solidFill>
                <a:effectLst/>
                <a:latin typeface="+mn-lt"/>
                <a:ea typeface="Calibri" panose="020F0502020204030204" pitchFamily="34" charset="0"/>
                <a:cs typeface="Times New Roman" panose="02020603050405020304" pitchFamily="18" charset="0"/>
              </a:rPr>
              <a:t>à </a:t>
            </a:r>
            <a:r>
              <a:rPr lang="fr-FR" sz="1200" i="1" dirty="0">
                <a:solidFill>
                  <a:schemeClr val="tx1"/>
                </a:solidFill>
                <a:effectLst/>
                <a:latin typeface="+mn-lt"/>
                <a:ea typeface="Calibri" panose="020F0502020204030204" pitchFamily="34" charset="0"/>
                <a:cs typeface="Times New Roman" panose="02020603050405020304" pitchFamily="18" charset="0"/>
              </a:rPr>
              <a:t>son</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Avec </a:t>
            </a:r>
            <a:r>
              <a:rPr lang="fr-FR" sz="1200" i="1" dirty="0">
                <a:solidFill>
                  <a:schemeClr val="tx1"/>
                </a:solidFill>
                <a:effectLst/>
                <a:latin typeface="+mn-lt"/>
                <a:ea typeface="Calibri" panose="020F0502020204030204" pitchFamily="34" charset="0"/>
                <a:cs typeface="Times New Roman" panose="02020603050405020304" pitchFamily="18" charset="0"/>
              </a:rPr>
              <a:t>son</a:t>
            </a:r>
            <a:r>
              <a:rPr lang="fr-FR" sz="1200" dirty="0">
                <a:solidFill>
                  <a:schemeClr val="tx1"/>
                </a:solidFill>
                <a:effectLst/>
                <a:latin typeface="+mn-lt"/>
                <a:ea typeface="Calibri" panose="020F0502020204030204" pitchFamily="34" charset="0"/>
                <a:cs typeface="Times New Roman" panose="02020603050405020304" pitchFamily="18" charset="0"/>
              </a:rPr>
              <a:t> : on a changé le genre.</a:t>
            </a:r>
          </a:p>
          <a:p>
            <a:pPr algn="just">
              <a:lnSpc>
                <a:spcPct val="115000"/>
              </a:lnSpc>
              <a:spcAft>
                <a:spcPts val="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Quels sont les mots qui varient en même temps ? Pourquoi ?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On est obligé de trouver un autre nom, un nom masculin, </a:t>
            </a:r>
            <a:r>
              <a:rPr lang="fr-FR" sz="1200" i="1" dirty="0">
                <a:solidFill>
                  <a:schemeClr val="tx1"/>
                </a:solidFill>
                <a:effectLst/>
                <a:latin typeface="+mn-lt"/>
                <a:ea typeface="Calibri" panose="020F0502020204030204" pitchFamily="34" charset="0"/>
                <a:cs typeface="Times New Roman" panose="02020603050405020304" pitchFamily="18" charset="0"/>
              </a:rPr>
              <a:t>coussin</a:t>
            </a:r>
            <a:r>
              <a:rPr lang="fr-FR" sz="1200" dirty="0">
                <a:solidFill>
                  <a:schemeClr val="tx1"/>
                </a:solidFill>
                <a:effectLst/>
                <a:latin typeface="+mn-lt"/>
                <a:ea typeface="Calibri" panose="020F0502020204030204" pitchFamily="34" charset="0"/>
                <a:cs typeface="Times New Roman" panose="02020603050405020304" pitchFamily="18" charset="0"/>
              </a:rPr>
              <a:t> par exemple et l’adjectif </a:t>
            </a:r>
            <a:r>
              <a:rPr lang="fr-FR" sz="1200" i="1" dirty="0">
                <a:solidFill>
                  <a:schemeClr val="tx1"/>
                </a:solidFill>
                <a:effectLst/>
                <a:latin typeface="+mn-lt"/>
                <a:ea typeface="Calibri" panose="020F0502020204030204" pitchFamily="34" charset="0"/>
                <a:cs typeface="Times New Roman" panose="02020603050405020304" pitchFamily="18" charset="0"/>
              </a:rPr>
              <a:t>mité</a:t>
            </a:r>
            <a:r>
              <a:rPr lang="fr-FR" sz="1200" dirty="0">
                <a:solidFill>
                  <a:schemeClr val="tx1"/>
                </a:solidFill>
                <a:effectLst/>
                <a:latin typeface="+mn-lt"/>
                <a:ea typeface="Calibri" panose="020F0502020204030204" pitchFamily="34" charset="0"/>
                <a:cs typeface="Times New Roman" panose="02020603050405020304" pitchFamily="18" charset="0"/>
              </a:rPr>
              <a:t> passe au masculin. C’est l’accord en genre dans le groupe du nom.</a:t>
            </a:r>
          </a:p>
          <a:p>
            <a:pPr algn="just">
              <a:lnSpc>
                <a:spcPct val="115000"/>
              </a:lnSpc>
              <a:spcAft>
                <a:spcPts val="10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2BBB9318-57CC-9A01-5B18-17449EDB2F89}"/>
              </a:ext>
            </a:extLst>
          </p:cNvPr>
          <p:cNvSpPr>
            <a:spLocks noGrp="1"/>
          </p:cNvSpPr>
          <p:nvPr>
            <p:ph type="sldNum" sz="quarter" idx="5"/>
          </p:nvPr>
        </p:nvSpPr>
        <p:spPr/>
        <p:txBody>
          <a:bodyPr/>
          <a:lstStyle/>
          <a:p>
            <a:fld id="{BDA01E09-0E8A-FA4C-B7BC-9C0DAA49BEBD}" type="slidenum">
              <a:rPr lang="fr-FR" smtClean="0"/>
              <a:t>20</a:t>
            </a:fld>
            <a:endParaRPr lang="fr-FR"/>
          </a:p>
        </p:txBody>
      </p:sp>
    </p:spTree>
    <p:extLst>
      <p:ext uri="{BB962C8B-B14F-4D97-AF65-F5344CB8AC3E}">
        <p14:creationId xmlns:p14="http://schemas.microsoft.com/office/powerpoint/2010/main" val="263534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F47E2-A888-9FFD-D164-43E53A8A6F8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A2FDC21-B823-9B47-0A8F-86E2CBCAECD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B402F2D-5C2A-8FCA-4CFD-0F124A1D8178}"/>
              </a:ext>
            </a:extLst>
          </p:cNvPr>
          <p:cNvSpPr>
            <a:spLocks noGrp="1"/>
          </p:cNvSpPr>
          <p:nvPr>
            <p:ph type="body" idx="1"/>
          </p:nvPr>
        </p:nvSpPr>
        <p:spPr/>
        <p:txBody>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Quand on change </a:t>
            </a:r>
            <a:r>
              <a:rPr lang="fr-FR" sz="1200" i="1" dirty="0">
                <a:solidFill>
                  <a:schemeClr val="tx1"/>
                </a:solidFill>
                <a:effectLst/>
                <a:latin typeface="+mn-lt"/>
                <a:ea typeface="Calibri" panose="020F0502020204030204" pitchFamily="34" charset="0"/>
                <a:cs typeface="Times New Roman" panose="02020603050405020304" pitchFamily="18" charset="0"/>
              </a:rPr>
              <a:t>sa </a:t>
            </a:r>
            <a:r>
              <a:rPr lang="fr-FR" sz="1200" dirty="0">
                <a:solidFill>
                  <a:schemeClr val="tx1"/>
                </a:solidFill>
                <a:effectLst/>
                <a:latin typeface="+mn-lt"/>
                <a:ea typeface="Calibri" panose="020F0502020204030204" pitchFamily="34" charset="0"/>
                <a:cs typeface="Times New Roman" panose="02020603050405020304" pitchFamily="18" charset="0"/>
              </a:rPr>
              <a:t>en </a:t>
            </a:r>
            <a:r>
              <a:rPr lang="fr-FR" sz="1200" i="1" dirty="0">
                <a:solidFill>
                  <a:schemeClr val="tx1"/>
                </a:solidFill>
                <a:effectLst/>
                <a:latin typeface="+mn-lt"/>
                <a:ea typeface="Calibri" panose="020F0502020204030204" pitchFamily="34" charset="0"/>
                <a:cs typeface="Times New Roman" panose="02020603050405020304" pitchFamily="18" charset="0"/>
              </a:rPr>
              <a:t>ses</a:t>
            </a:r>
            <a:r>
              <a:rPr lang="fr-FR" sz="1200" dirty="0">
                <a:solidFill>
                  <a:schemeClr val="tx1"/>
                </a:solidFill>
                <a:effectLst/>
                <a:latin typeface="+mn-lt"/>
                <a:ea typeface="Calibri" panose="020F0502020204030204" pitchFamily="34" charset="0"/>
                <a:cs typeface="Times New Roman" panose="02020603050405020304" pitchFamily="18" charset="0"/>
              </a:rPr>
              <a:t>, on fait varier en nombre (de singulier à pluriel). Quand on change </a:t>
            </a:r>
            <a:r>
              <a:rPr lang="fr-FR" sz="1200" i="1" dirty="0">
                <a:solidFill>
                  <a:schemeClr val="tx1"/>
                </a:solidFill>
                <a:effectLst/>
                <a:latin typeface="+mn-lt"/>
                <a:ea typeface="Calibri" panose="020F0502020204030204" pitchFamily="34" charset="0"/>
                <a:cs typeface="Times New Roman" panose="02020603050405020304" pitchFamily="18" charset="0"/>
              </a:rPr>
              <a:t>sa</a:t>
            </a:r>
            <a:r>
              <a:rPr lang="fr-FR" sz="1200" dirty="0">
                <a:solidFill>
                  <a:schemeClr val="tx1"/>
                </a:solidFill>
                <a:effectLst/>
                <a:latin typeface="+mn-lt"/>
                <a:ea typeface="Calibri" panose="020F0502020204030204" pitchFamily="34" charset="0"/>
                <a:cs typeface="Times New Roman" panose="02020603050405020304" pitchFamily="18" charset="0"/>
              </a:rPr>
              <a:t> en </a:t>
            </a:r>
            <a:r>
              <a:rPr lang="fr-FR" sz="1200" i="1" dirty="0">
                <a:solidFill>
                  <a:schemeClr val="tx1"/>
                </a:solidFill>
                <a:effectLst/>
                <a:latin typeface="+mn-lt"/>
                <a:ea typeface="Calibri" panose="020F0502020204030204" pitchFamily="34" charset="0"/>
                <a:cs typeface="Times New Roman" panose="02020603050405020304" pitchFamily="18" charset="0"/>
              </a:rPr>
              <a:t>son</a:t>
            </a:r>
            <a:r>
              <a:rPr lang="fr-FR" sz="1200" dirty="0">
                <a:solidFill>
                  <a:schemeClr val="tx1"/>
                </a:solidFill>
                <a:effectLst/>
                <a:latin typeface="+mn-lt"/>
                <a:ea typeface="Calibri" panose="020F0502020204030204" pitchFamily="34" charset="0"/>
                <a:cs typeface="Times New Roman" panose="02020603050405020304" pitchFamily="18" charset="0"/>
              </a:rPr>
              <a:t> , on fait en genre (du féminin au masculin). Le déterminant possessif varie en genre et en nombre.</a:t>
            </a:r>
          </a:p>
          <a:p>
            <a:pPr marL="0" marR="0" lvl="0" indent="0" algn="just" defTabSz="914400" rtl="0" eaLnBrk="1" fontAlgn="auto" latinLnBrk="0" hangingPunct="1">
              <a:lnSpc>
                <a:spcPct val="115000"/>
              </a:lnSpc>
              <a:spcBef>
                <a:spcPts val="0"/>
              </a:spcBef>
              <a:spcAft>
                <a:spcPts val="100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 nom ne varie pas en genre, il varie seulement en nombre. Si le déterminant change de genre, ça veut dire qu'on a aussi changé de nom.</a:t>
            </a:r>
          </a:p>
          <a:p>
            <a:pPr marL="0" marR="0" lvl="0" indent="0" algn="just" defTabSz="914400" rtl="0" eaLnBrk="1" fontAlgn="auto" latinLnBrk="0" hangingPunct="1">
              <a:lnSpc>
                <a:spcPct val="115000"/>
              </a:lnSpc>
              <a:spcBef>
                <a:spcPts val="0"/>
              </a:spcBef>
              <a:spcAft>
                <a:spcPts val="100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L’adjectif varie en nombre et il varie en genre.</a:t>
            </a:r>
          </a:p>
          <a:p>
            <a:pPr marL="0" marR="0" lvl="0" indent="0" algn="just" defTabSz="914400" rtl="0" eaLnBrk="1" fontAlgn="auto" latinLnBrk="0" hangingPunct="1">
              <a:lnSpc>
                <a:spcPct val="115000"/>
              </a:lnSpc>
              <a:spcBef>
                <a:spcPts val="0"/>
              </a:spcBef>
              <a:spcAft>
                <a:spcPts val="100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CED30F12-63BF-0481-BCC1-B8CF51A8ACD9}"/>
              </a:ext>
            </a:extLst>
          </p:cNvPr>
          <p:cNvSpPr>
            <a:spLocks noGrp="1"/>
          </p:cNvSpPr>
          <p:nvPr>
            <p:ph type="sldNum" sz="quarter" idx="5"/>
          </p:nvPr>
        </p:nvSpPr>
        <p:spPr/>
        <p:txBody>
          <a:bodyPr/>
          <a:lstStyle/>
          <a:p>
            <a:fld id="{BDA01E09-0E8A-FA4C-B7BC-9C0DAA49BEBD}" type="slidenum">
              <a:rPr lang="fr-FR" smtClean="0"/>
              <a:t>21</a:t>
            </a:fld>
            <a:endParaRPr lang="fr-FR"/>
          </a:p>
        </p:txBody>
      </p:sp>
    </p:spTree>
    <p:extLst>
      <p:ext uri="{BB962C8B-B14F-4D97-AF65-F5344CB8AC3E}">
        <p14:creationId xmlns:p14="http://schemas.microsoft.com/office/powerpoint/2010/main" val="2514304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7D551-C3FF-93A0-6042-ABDA405C4C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1630876-500B-A0C6-C303-F48D9F5437B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0ED3AD-20B2-DE50-866E-F52CDF22B803}"/>
              </a:ext>
            </a:extLst>
          </p:cNvPr>
          <p:cNvSpPr>
            <a:spLocks noGrp="1"/>
          </p:cNvSpPr>
          <p:nvPr>
            <p:ph type="body" idx="1"/>
          </p:nvPr>
        </p:nvSpPr>
        <p:spPr/>
        <p:txBody>
          <a:bodyPr/>
          <a:lstStyle/>
          <a:p>
            <a:pPr algn="just">
              <a:lnSpc>
                <a:spcPct val="114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Dans toutes les variations que nous avons faites, comment</a:t>
            </a:r>
            <a:r>
              <a:rPr lang="fr-FR" sz="1200" i="1" dirty="0">
                <a:solidFill>
                  <a:schemeClr val="tx1"/>
                </a:solidFill>
                <a:effectLst/>
                <a:latin typeface="+mn-lt"/>
                <a:ea typeface="Calibri" panose="020F0502020204030204" pitchFamily="34" charset="0"/>
                <a:cs typeface="Times New Roman" panose="02020603050405020304" pitchFamily="18" charset="0"/>
              </a:rPr>
              <a:t> tranquillement</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sur</a:t>
            </a:r>
            <a:r>
              <a:rPr lang="fr-FR" sz="1200" dirty="0">
                <a:solidFill>
                  <a:schemeClr val="tx1"/>
                </a:solidFill>
                <a:effectLst/>
                <a:latin typeface="+mn-lt"/>
                <a:ea typeface="Calibri" panose="020F0502020204030204" pitchFamily="34" charset="0"/>
                <a:cs typeface="Times New Roman" panose="02020603050405020304" pitchFamily="18" charset="0"/>
              </a:rPr>
              <a:t> ont-ils varié ? »</a:t>
            </a:r>
          </a:p>
          <a:p>
            <a:pPr algn="just">
              <a:lnSpc>
                <a:spcPct val="114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4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Ces deux mots n’ont jamais varié.</a:t>
            </a:r>
          </a:p>
          <a:p>
            <a:pPr algn="just">
              <a:lnSpc>
                <a:spcPct val="114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4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Pourquoi n’ont-ils jamais varié ? »</a:t>
            </a:r>
          </a:p>
          <a:p>
            <a:pPr algn="just">
              <a:lnSpc>
                <a:spcPct val="114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4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Ils ne peuvent pas varier en genre, en nombre, en personne ou en temps.</a:t>
            </a:r>
          </a:p>
          <a:p>
            <a:pPr algn="just">
              <a:lnSpc>
                <a:spcPct val="114000"/>
              </a:lnSpc>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Tranquillement </a:t>
            </a:r>
            <a:r>
              <a:rPr lang="fr-FR" sz="1200" dirty="0">
                <a:solidFill>
                  <a:schemeClr val="tx1"/>
                </a:solidFill>
                <a:effectLst/>
                <a:latin typeface="+mn-lt"/>
                <a:ea typeface="Calibri" panose="020F0502020204030204" pitchFamily="34" charset="0"/>
                <a:cs typeface="Times New Roman" panose="02020603050405020304" pitchFamily="18" charset="0"/>
              </a:rPr>
              <a:t>est un adverbe, il est invariable.</a:t>
            </a:r>
            <a:r>
              <a:rPr lang="fr-FR" sz="1200" i="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Sur</a:t>
            </a:r>
            <a:r>
              <a:rPr lang="fr-FR" sz="1200" dirty="0">
                <a:solidFill>
                  <a:schemeClr val="tx1"/>
                </a:solidFill>
                <a:effectLst/>
                <a:latin typeface="+mn-lt"/>
                <a:ea typeface="Calibri" panose="020F0502020204030204" pitchFamily="34" charset="0"/>
                <a:cs typeface="Times New Roman" panose="02020603050405020304" pitchFamily="18" charset="0"/>
              </a:rPr>
              <a:t> est une préposition, elle est invariable.</a:t>
            </a:r>
          </a:p>
          <a:p>
            <a:pPr algn="just">
              <a:lnSpc>
                <a:spcPct val="114000"/>
              </a:lnSpc>
              <a:spcAft>
                <a:spcPts val="0"/>
              </a:spcAft>
            </a:pPr>
            <a:r>
              <a:rPr lang="fr-FR" sz="1200" b="1" dirty="0">
                <a:solidFill>
                  <a:schemeClr val="tx1"/>
                </a:solidFill>
                <a:effectLst/>
                <a:latin typeface="+mn-lt"/>
                <a:ea typeface="Calibri" panose="020F0502020204030204" pitchFamily="34" charset="0"/>
                <a:cs typeface="Calibri" panose="020F0502020204030204" pitchFamily="34"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4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Les adverbes et les prépositions ne varient jamais, ils sont invariables, ils s’écrivent toujours de la même manière. »</a:t>
            </a:r>
          </a:p>
          <a:p>
            <a:pPr marL="0" marR="0" lvl="0" indent="0" algn="just" defTabSz="914400" rtl="0" eaLnBrk="1" fontAlgn="auto" latinLnBrk="0" hangingPunct="1">
              <a:lnSpc>
                <a:spcPct val="115000"/>
              </a:lnSpc>
              <a:spcBef>
                <a:spcPts val="0"/>
              </a:spcBef>
              <a:spcAft>
                <a:spcPts val="100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86C54A44-FD0F-DB79-C384-A26C7D81BF08}"/>
              </a:ext>
            </a:extLst>
          </p:cNvPr>
          <p:cNvSpPr>
            <a:spLocks noGrp="1"/>
          </p:cNvSpPr>
          <p:nvPr>
            <p:ph type="sldNum" sz="quarter" idx="5"/>
          </p:nvPr>
        </p:nvSpPr>
        <p:spPr/>
        <p:txBody>
          <a:bodyPr/>
          <a:lstStyle/>
          <a:p>
            <a:fld id="{BDA01E09-0E8A-FA4C-B7BC-9C0DAA49BEBD}" type="slidenum">
              <a:rPr lang="fr-FR" smtClean="0"/>
              <a:t>22</a:t>
            </a:fld>
            <a:endParaRPr lang="fr-FR"/>
          </a:p>
        </p:txBody>
      </p:sp>
    </p:spTree>
    <p:extLst>
      <p:ext uri="{BB962C8B-B14F-4D97-AF65-F5344CB8AC3E}">
        <p14:creationId xmlns:p14="http://schemas.microsoft.com/office/powerpoint/2010/main" val="1825948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PHASE 3 – Mise en œuvre</a:t>
            </a:r>
          </a:p>
          <a:p>
            <a:endParaRPr lang="fr-FR" dirty="0">
              <a:solidFill>
                <a:schemeClr val="tx1"/>
              </a:solidFill>
            </a:endParaRPr>
          </a:p>
          <a:p>
            <a:r>
              <a:rPr lang="fr-FR" b="1" dirty="0">
                <a:solidFill>
                  <a:schemeClr val="tx1"/>
                </a:solidFill>
              </a:rPr>
              <a:t>Annoncer</a:t>
            </a:r>
            <a:r>
              <a:rPr lang="fr-FR" dirty="0">
                <a:solidFill>
                  <a:schemeClr val="tx1"/>
                </a:solidFill>
              </a:rPr>
              <a:t> : « Nous allons jouer. Voici la phrase et les étiquettes avec lesquelles nous allons jouer. » Montrer en même temps les étiquettes-papiers (cf. </a:t>
            </a:r>
            <a:r>
              <a:rPr lang="fr-FR" i="1" dirty="0">
                <a:solidFill>
                  <a:schemeClr val="tx1"/>
                </a:solidFill>
              </a:rPr>
              <a:t>Fiche photocopiable 2</a:t>
            </a:r>
            <a:r>
              <a:rPr lang="fr-FR" dirty="0">
                <a:solidFill>
                  <a:schemeClr val="tx1"/>
                </a:solidFill>
              </a:rPr>
              <a:t>)</a:t>
            </a:r>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23</a:t>
            </a:fld>
            <a:endParaRPr lang="fr-FR"/>
          </a:p>
        </p:txBody>
      </p:sp>
    </p:spTree>
    <p:extLst>
      <p:ext uri="{BB962C8B-B14F-4D97-AF65-F5344CB8AC3E}">
        <p14:creationId xmlns:p14="http://schemas.microsoft.com/office/powerpoint/2010/main" val="14559767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BD18A-F896-FE2B-0678-CE8A27F0A3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9F73679-D5D8-3E14-DE34-BF13ED67508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218A50A-A8A7-2435-BEE8-93F8EC146F19}"/>
              </a:ext>
            </a:extLst>
          </p:cNvPr>
          <p:cNvSpPr>
            <a:spLocks noGrp="1"/>
          </p:cNvSpPr>
          <p:nvPr>
            <p:ph type="body" idx="1"/>
          </p:nvPr>
        </p:nvSpPr>
        <p:spPr/>
        <p:txBody>
          <a:bodyPr/>
          <a:lstStyle/>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Niveau 1</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Tirer</a:t>
            </a:r>
            <a:r>
              <a:rPr lang="fr-FR" sz="1200" dirty="0">
                <a:solidFill>
                  <a:schemeClr val="tx1"/>
                </a:solidFill>
                <a:effectLst/>
                <a:latin typeface="+mn-lt"/>
                <a:ea typeface="Calibri" panose="020F0502020204030204" pitchFamily="34" charset="0"/>
                <a:cs typeface="Times New Roman" panose="02020603050405020304" pitchFamily="18" charset="0"/>
              </a:rPr>
              <a:t> plusieurs étiquettes et </a:t>
            </a:r>
            <a:r>
              <a:rPr lang="fr-FR" sz="1200" b="1" dirty="0">
                <a:solidFill>
                  <a:schemeClr val="tx1"/>
                </a:solidFill>
                <a:effectLst/>
                <a:latin typeface="+mn-lt"/>
                <a:ea typeface="Calibri" panose="020F0502020204030204" pitchFamily="34" charset="0"/>
                <a:cs typeface="Times New Roman" panose="02020603050405020304" pitchFamily="18" charset="0"/>
              </a:rPr>
              <a:t>les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b="1" dirty="0">
                <a:solidFill>
                  <a:schemeClr val="tx1"/>
                </a:solidFill>
                <a:effectLst/>
                <a:latin typeface="+mn-lt"/>
                <a:ea typeface="Calibri" panose="020F0502020204030204" pitchFamily="34" charset="0"/>
                <a:cs typeface="Times New Roman" panose="02020603050405020304" pitchFamily="18" charset="0"/>
              </a:rPr>
              <a:t>placer</a:t>
            </a:r>
            <a:r>
              <a:rPr lang="fr-FR" sz="1200" dirty="0">
                <a:solidFill>
                  <a:schemeClr val="tx1"/>
                </a:solidFill>
                <a:effectLst/>
                <a:latin typeface="+mn-lt"/>
                <a:ea typeface="Calibri" panose="020F0502020204030204" pitchFamily="34" charset="0"/>
                <a:cs typeface="Times New Roman" panose="02020603050405020304" pitchFamily="18" charset="0"/>
              </a:rPr>
              <a:t> sous un ou plusieurs mots de la phrase puis </a:t>
            </a: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Réécrivez sur votre ardoise la phrase en faisant varier les mots conformément aux étiquettes. »</a:t>
            </a:r>
          </a:p>
          <a:p>
            <a:pPr>
              <a:spcAft>
                <a:spcPts val="0"/>
              </a:spcAft>
            </a:pPr>
            <a:endParaRPr lang="fr-FR" sz="1200" dirty="0">
              <a:solidFill>
                <a:schemeClr val="tx1"/>
              </a:solidFill>
              <a:latin typeface="+mn-lt"/>
            </a:endParaRPr>
          </a:p>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Niveau 2</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0" indent="0" algn="just">
              <a:lnSpc>
                <a:spcPct val="115000"/>
              </a:lnSpc>
              <a:spcAft>
                <a:spcPts val="0"/>
              </a:spcAft>
              <a:buFontTx/>
              <a:buNone/>
            </a:pPr>
            <a:r>
              <a:rPr lang="fr-FR" sz="1200" dirty="0">
                <a:solidFill>
                  <a:schemeClr val="tx1"/>
                </a:solidFill>
                <a:effectLst/>
                <a:latin typeface="+mn-lt"/>
                <a:ea typeface="Calibri" panose="020F0502020204030204" pitchFamily="34" charset="0"/>
                <a:cs typeface="Times New Roman" panose="02020603050405020304" pitchFamily="18" charset="0"/>
              </a:rPr>
              <a:t>- à un élève de tirer plusieurs étiquettes et de les placer sous un ou plusieurs mots de la phrase.</a:t>
            </a:r>
          </a:p>
          <a:p>
            <a:pPr marL="0" indent="0" algn="just">
              <a:lnSpc>
                <a:spcPct val="115000"/>
              </a:lnSpc>
              <a:spcAft>
                <a:spcPts val="0"/>
              </a:spcAft>
              <a:buFontTx/>
              <a:buNone/>
            </a:pPr>
            <a:r>
              <a:rPr lang="fr-FR" sz="1200" dirty="0">
                <a:solidFill>
                  <a:schemeClr val="tx1"/>
                </a:solidFill>
                <a:effectLst/>
                <a:latin typeface="+mn-lt"/>
                <a:ea typeface="Calibri" panose="020F0502020204030204" pitchFamily="34" charset="0"/>
                <a:cs typeface="Times New Roman" panose="02020603050405020304" pitchFamily="18" charset="0"/>
              </a:rPr>
              <a:t>- à la classe de valider le placement des étiquettes (‘</a:t>
            </a:r>
            <a:r>
              <a:rPr lang="fr-FR" sz="1200" i="1" dirty="0">
                <a:solidFill>
                  <a:schemeClr val="tx1"/>
                </a:solidFill>
                <a:effectLst/>
                <a:latin typeface="+mn-lt"/>
                <a:ea typeface="Calibri" panose="020F0502020204030204" pitchFamily="34" charset="0"/>
                <a:cs typeface="Times New Roman" panose="02020603050405020304" pitchFamily="18" charset="0"/>
              </a:rPr>
              <a:t>Faire varier en temps’</a:t>
            </a:r>
            <a:r>
              <a:rPr lang="fr-FR" sz="1200" dirty="0">
                <a:solidFill>
                  <a:schemeClr val="tx1"/>
                </a:solidFill>
                <a:effectLst/>
                <a:latin typeface="+mn-lt"/>
                <a:ea typeface="Calibri" panose="020F0502020204030204" pitchFamily="34" charset="0"/>
                <a:cs typeface="Times New Roman" panose="02020603050405020304" pitchFamily="18" charset="0"/>
              </a:rPr>
              <a:t> ne peut aller que sous un verbe)</a:t>
            </a:r>
          </a:p>
          <a:p>
            <a:pPr marL="0" indent="0" algn="just">
              <a:lnSpc>
                <a:spcPct val="115000"/>
              </a:lnSpc>
              <a:spcAft>
                <a:spcPts val="0"/>
              </a:spcAft>
              <a:buFontTx/>
              <a:buNone/>
            </a:pPr>
            <a:r>
              <a:rPr lang="fr-FR" sz="1200" b="0" dirty="0">
                <a:solidFill>
                  <a:schemeClr val="tx1"/>
                </a:solidFill>
                <a:effectLst/>
                <a:latin typeface="+mn-lt"/>
                <a:ea typeface="Calibri" panose="020F0502020204030204" pitchFamily="34" charset="0"/>
                <a:cs typeface="Times New Roman" panose="02020603050405020304" pitchFamily="18" charset="0"/>
              </a:rPr>
              <a:t>Puis</a:t>
            </a:r>
            <a:r>
              <a:rPr lang="fr-FR" sz="1200" b="1" dirty="0">
                <a:solidFill>
                  <a:schemeClr val="tx1"/>
                </a:solidFill>
                <a:effectLst/>
                <a:latin typeface="+mn-lt"/>
                <a:ea typeface="Calibri" panose="020F0502020204030204" pitchFamily="34" charset="0"/>
                <a:cs typeface="Times New Roman" panose="02020603050405020304" pitchFamily="18" charset="0"/>
              </a:rPr>
              <a:t> donner la consigne</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CA39D2A0-828C-CFF9-0D82-1866B5872BE2}"/>
              </a:ext>
            </a:extLst>
          </p:cNvPr>
          <p:cNvSpPr>
            <a:spLocks noGrp="1"/>
          </p:cNvSpPr>
          <p:nvPr>
            <p:ph type="sldNum" sz="quarter" idx="5"/>
          </p:nvPr>
        </p:nvSpPr>
        <p:spPr/>
        <p:txBody>
          <a:bodyPr/>
          <a:lstStyle/>
          <a:p>
            <a:fld id="{BDA01E09-0E8A-FA4C-B7BC-9C0DAA49BEBD}" type="slidenum">
              <a:rPr lang="fr-FR" smtClean="0"/>
              <a:t>24</a:t>
            </a:fld>
            <a:endParaRPr lang="fr-FR"/>
          </a:p>
        </p:txBody>
      </p:sp>
    </p:spTree>
    <p:extLst>
      <p:ext uri="{BB962C8B-B14F-4D97-AF65-F5344CB8AC3E}">
        <p14:creationId xmlns:p14="http://schemas.microsoft.com/office/powerpoint/2010/main" val="37795901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1A4CA-6B94-2D1E-7DF2-7CEFFC5D19F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C2F2820-03CD-1506-01B3-0F8C5921319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856E222-3021-74B8-8540-A8BE94C1CD74}"/>
              </a:ext>
            </a:extLst>
          </p:cNvPr>
          <p:cNvSpPr>
            <a:spLocks noGrp="1"/>
          </p:cNvSpPr>
          <p:nvPr>
            <p:ph type="body" idx="1"/>
          </p:nvPr>
        </p:nvSpPr>
        <p:spPr/>
        <p:txBody>
          <a:bodyPr/>
          <a:lstStyle/>
          <a:p>
            <a:r>
              <a:rPr lang="fr-FR" b="1" dirty="0">
                <a:solidFill>
                  <a:schemeClr val="tx1"/>
                </a:solidFill>
                <a:latin typeface="+mn-lt"/>
              </a:rPr>
              <a:t>Distribuer</a:t>
            </a:r>
            <a:r>
              <a:rPr lang="fr-FR" dirty="0">
                <a:solidFill>
                  <a:schemeClr val="tx1"/>
                </a:solidFill>
                <a:latin typeface="+mn-lt"/>
              </a:rPr>
              <a:t> le tableau vide et la liste des mots (cf. </a:t>
            </a:r>
            <a:r>
              <a:rPr lang="fr-FR" i="1" dirty="0">
                <a:solidFill>
                  <a:schemeClr val="tx1"/>
                </a:solidFill>
                <a:latin typeface="+mn-lt"/>
              </a:rPr>
              <a:t>Fiche photocopiable 1</a:t>
            </a:r>
            <a:r>
              <a:rPr lang="fr-FR" dirty="0">
                <a:solidFill>
                  <a:schemeClr val="tx1"/>
                </a:solidFill>
                <a:latin typeface="+mn-lt"/>
              </a:rPr>
              <a:t>) </a:t>
            </a:r>
          </a:p>
          <a:p>
            <a:r>
              <a:rPr lang="fr-FR" b="1" dirty="0">
                <a:solidFill>
                  <a:schemeClr val="tx1"/>
                </a:solidFill>
                <a:latin typeface="+mn-lt"/>
              </a:rPr>
              <a:t>Donner les consignes </a:t>
            </a:r>
            <a:r>
              <a:rPr lang="fr-FR" dirty="0">
                <a:solidFill>
                  <a:schemeClr val="tx1"/>
                </a:solidFill>
                <a:latin typeface="+mn-lt"/>
              </a:rPr>
              <a:t>: « N’inscrivez rien dans les cases grisées.</a:t>
            </a:r>
            <a:r>
              <a:rPr lang="fr-FR" sz="1200" dirty="0">
                <a:solidFill>
                  <a:schemeClr val="tx1"/>
                </a:solidFill>
                <a:effectLst/>
                <a:latin typeface="+mn-lt"/>
                <a:ea typeface="Calibri" panose="020F0502020204030204" pitchFamily="34" charset="0"/>
              </a:rPr>
              <a:t> Dans les cases blanches sur votre feuille et colorées au tableau, placez au bon endroit les mots </a:t>
            </a:r>
            <a:r>
              <a:rPr lang="fr-FR" sz="1200" i="1" dirty="0">
                <a:solidFill>
                  <a:schemeClr val="tx1"/>
                </a:solidFill>
                <a:effectLst/>
                <a:latin typeface="+mn-lt"/>
                <a:ea typeface="Calibri" panose="020F0502020204030204" pitchFamily="34" charset="0"/>
              </a:rPr>
              <a:t>déterminant</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déterminant</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possessif</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adverbe, verbe, nom, préposition,</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adjectif</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pronom</a:t>
            </a:r>
            <a:r>
              <a:rPr lang="fr-FR" sz="1200" dirty="0">
                <a:solidFill>
                  <a:schemeClr val="tx1"/>
                </a:solidFill>
                <a:effectLst/>
                <a:latin typeface="+mn-lt"/>
                <a:ea typeface="Calibri" panose="020F0502020204030204" pitchFamily="34" charset="0"/>
              </a:rPr>
              <a:t>. Vous avez le droit de mettre un même mot dans plusieurs cases et plusieurs mots par case. »</a:t>
            </a:r>
            <a:r>
              <a:rPr lang="fr-FR" dirty="0">
                <a:solidFill>
                  <a:schemeClr val="tx1"/>
                </a:solidFill>
                <a:effectLst/>
                <a:latin typeface="+mn-lt"/>
              </a:rPr>
              <a:t> </a:t>
            </a:r>
          </a:p>
          <a:p>
            <a:r>
              <a:rPr lang="fr-FR" u="sng" dirty="0">
                <a:solidFill>
                  <a:schemeClr val="tx1"/>
                </a:solidFill>
                <a:effectLst/>
                <a:latin typeface="+mn-lt"/>
              </a:rPr>
              <a:t>Réponse attendue </a:t>
            </a:r>
            <a:r>
              <a:rPr lang="fr-FR" dirty="0">
                <a:solidFill>
                  <a:schemeClr val="tx1"/>
                </a:solidFill>
                <a:effectLst/>
                <a:latin typeface="+mn-lt"/>
              </a:rPr>
              <a:t>:</a:t>
            </a:r>
          </a:p>
          <a:p>
            <a:r>
              <a:rPr lang="fr-FR" dirty="0">
                <a:solidFill>
                  <a:schemeClr val="tx1"/>
                </a:solidFill>
                <a:effectLst/>
                <a:latin typeface="+mn-lt"/>
              </a:rPr>
              <a:t>[Voir diapositive suivante]</a:t>
            </a:r>
            <a:endParaRPr lang="fr-FR"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DC677919-BB7F-B360-B3D3-AAD6ABD2E6E3}"/>
              </a:ext>
            </a:extLst>
          </p:cNvPr>
          <p:cNvSpPr>
            <a:spLocks noGrp="1"/>
          </p:cNvSpPr>
          <p:nvPr>
            <p:ph type="sldNum" sz="quarter" idx="5"/>
          </p:nvPr>
        </p:nvSpPr>
        <p:spPr/>
        <p:txBody>
          <a:bodyPr/>
          <a:lstStyle/>
          <a:p>
            <a:fld id="{BDA01E09-0E8A-FA4C-B7BC-9C0DAA49BEBD}" type="slidenum">
              <a:rPr lang="fr-FR" smtClean="0"/>
              <a:t>25</a:t>
            </a:fld>
            <a:endParaRPr lang="fr-FR"/>
          </a:p>
        </p:txBody>
      </p:sp>
    </p:spTree>
    <p:extLst>
      <p:ext uri="{BB962C8B-B14F-4D97-AF65-F5344CB8AC3E}">
        <p14:creationId xmlns:p14="http://schemas.microsoft.com/office/powerpoint/2010/main" val="3587626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r>
              <a:rPr lang="fr-FR" sz="1200" b="1" dirty="0">
                <a:solidFill>
                  <a:schemeClr val="tx1"/>
                </a:solidFill>
                <a:effectLst/>
                <a:latin typeface="+mn-lt"/>
                <a:ea typeface="Calibri" panose="020F0502020204030204" pitchFamily="34" charset="0"/>
              </a:rPr>
              <a:t>Revenir</a:t>
            </a:r>
            <a:r>
              <a:rPr lang="fr-FR" sz="1200" dirty="0">
                <a:solidFill>
                  <a:schemeClr val="tx1"/>
                </a:solidFill>
                <a:effectLst/>
                <a:latin typeface="+mn-lt"/>
                <a:ea typeface="Calibri" panose="020F0502020204030204" pitchFamily="34" charset="0"/>
              </a:rPr>
              <a:t> sur l’enrôlement (classes de mots qui varient et critères de variation proposés par les élèves à la phase 1).</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26</a:t>
            </a:fld>
            <a:endParaRPr lang="fr-FR"/>
          </a:p>
        </p:txBody>
      </p:sp>
    </p:spTree>
    <p:extLst>
      <p:ext uri="{BB962C8B-B14F-4D97-AF65-F5344CB8AC3E}">
        <p14:creationId xmlns:p14="http://schemas.microsoft.com/office/powerpoint/2010/main" val="6550691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Reformuler</a:t>
            </a:r>
            <a:r>
              <a:rPr lang="fr-FR" sz="1200" dirty="0">
                <a:solidFill>
                  <a:schemeClr val="tx1"/>
                </a:solidFill>
                <a:effectLst/>
                <a:latin typeface="+mn-lt"/>
                <a:ea typeface="Calibri" panose="020F0502020204030204" pitchFamily="34" charset="0"/>
                <a:cs typeface="Times New Roman" panose="02020603050405020304" pitchFamily="18" charset="0"/>
              </a:rPr>
              <a:t> avec les élèves ce qu’on a revu.</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Quelles sont les classes de mots qui varient ? Comment varient-ils ?</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Un nom varie seulement en nombre, son genre est fixe.</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Les adjectifs et la plupart des déterminants varient en nombre et en genre selon le nom chef du groupe du nom.</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Le pronom personnel et le déterminant possessif varient en nombre, en genre et en personne.</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Le verbe varie en personne et en temps.</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Les adverbes et les prépositions ne varient pas.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27</a:t>
            </a:fld>
            <a:endParaRPr lang="fr-FR"/>
          </a:p>
        </p:txBody>
      </p:sp>
    </p:spTree>
    <p:extLst>
      <p:ext uri="{BB962C8B-B14F-4D97-AF65-F5344CB8AC3E}">
        <p14:creationId xmlns:p14="http://schemas.microsoft.com/office/powerpoint/2010/main" val="994579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D2E1B-FCCE-A2BB-ADAF-92FA6D8B36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190CCBE-75F0-44B3-0B8B-08538DF900E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CB643F8-5D52-408B-5E86-36B7B3106441}"/>
              </a:ext>
            </a:extLst>
          </p:cNvPr>
          <p:cNvSpPr>
            <a:spLocks noGrp="1"/>
          </p:cNvSpPr>
          <p:nvPr>
            <p:ph type="body" idx="1"/>
          </p:nvPr>
        </p:nvSpPr>
        <p:spPr/>
        <p:txBody>
          <a:bodyPr/>
          <a:lstStyle/>
          <a:p>
            <a:r>
              <a:rPr lang="fr-FR" dirty="0"/>
              <a:t>Trace écrite possible 1</a:t>
            </a:r>
          </a:p>
          <a:p>
            <a:endParaRPr lang="fr-FR" dirty="0"/>
          </a:p>
          <a:p>
            <a:r>
              <a:rPr lang="fr-FR" b="1" dirty="0">
                <a:solidFill>
                  <a:schemeClr val="tx1"/>
                </a:solidFill>
              </a:rPr>
              <a:t>Distribuer</a:t>
            </a:r>
            <a:r>
              <a:rPr lang="fr-FR" dirty="0">
                <a:solidFill>
                  <a:schemeClr val="tx1"/>
                </a:solidFill>
              </a:rPr>
              <a:t> la trace écrite (cf. </a:t>
            </a:r>
            <a:r>
              <a:rPr lang="fr-FR" i="1" dirty="0">
                <a:solidFill>
                  <a:schemeClr val="tx1"/>
                </a:solidFill>
              </a:rPr>
              <a:t>Fiche photocopiable 1</a:t>
            </a:r>
            <a:r>
              <a:rPr lang="fr-FR" dirty="0">
                <a:solidFill>
                  <a:schemeClr val="tx1"/>
                </a:solidFill>
              </a:rPr>
              <a:t>). </a:t>
            </a:r>
            <a:r>
              <a:rPr lang="fr-FR" b="1" dirty="0">
                <a:solidFill>
                  <a:schemeClr val="tx1"/>
                </a:solidFill>
              </a:rPr>
              <a:t>Proposer</a:t>
            </a:r>
            <a:r>
              <a:rPr lang="fr-FR" dirty="0">
                <a:solidFill>
                  <a:schemeClr val="tx1"/>
                </a:solidFill>
              </a:rPr>
              <a:t> : « Si vous le souhaitez, vous pouvez colorier les cases comme au tableau. »</a:t>
            </a:r>
          </a:p>
        </p:txBody>
      </p:sp>
      <p:sp>
        <p:nvSpPr>
          <p:cNvPr id="4" name="Espace réservé du numéro de diapositive 3">
            <a:extLst>
              <a:ext uri="{FF2B5EF4-FFF2-40B4-BE49-F238E27FC236}">
                <a16:creationId xmlns:a16="http://schemas.microsoft.com/office/drawing/2014/main" id="{E2FF20B2-1B59-A5FE-C901-15E72A162D87}"/>
              </a:ext>
            </a:extLst>
          </p:cNvPr>
          <p:cNvSpPr>
            <a:spLocks noGrp="1"/>
          </p:cNvSpPr>
          <p:nvPr>
            <p:ph type="sldNum" sz="quarter" idx="5"/>
          </p:nvPr>
        </p:nvSpPr>
        <p:spPr/>
        <p:txBody>
          <a:bodyPr/>
          <a:lstStyle/>
          <a:p>
            <a:fld id="{BDA01E09-0E8A-FA4C-B7BC-9C0DAA49BEBD}" type="slidenum">
              <a:rPr lang="fr-FR" smtClean="0"/>
              <a:t>28</a:t>
            </a:fld>
            <a:endParaRPr lang="fr-FR"/>
          </a:p>
        </p:txBody>
      </p:sp>
    </p:spTree>
    <p:extLst>
      <p:ext uri="{BB962C8B-B14F-4D97-AF65-F5344CB8AC3E}">
        <p14:creationId xmlns:p14="http://schemas.microsoft.com/office/powerpoint/2010/main" val="1580499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3ABBD-0767-75AA-4D16-AC8A7879A28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7C93003-B8D6-0DBE-2A97-41778D4D640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56C9FBC-2A71-00EE-F6D5-B546C6E95AA3}"/>
              </a:ext>
            </a:extLst>
          </p:cNvPr>
          <p:cNvSpPr>
            <a:spLocks noGrp="1"/>
          </p:cNvSpPr>
          <p:nvPr>
            <p:ph type="body" idx="1"/>
          </p:nvPr>
        </p:nvSpPr>
        <p:spPr/>
        <p:txBody>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lang="fr-FR" sz="1800" dirty="0">
                <a:effectLst/>
                <a:latin typeface="Calibri" panose="020F0502020204030204" pitchFamily="34" charset="0"/>
                <a:ea typeface="Calibri" panose="020F0502020204030204" pitchFamily="34" charset="0"/>
                <a:cs typeface="Times New Roman" panose="02020603050405020304" pitchFamily="18" charset="0"/>
              </a:rPr>
              <a:t>Trace écrite possible 2</a:t>
            </a:r>
          </a:p>
          <a:p>
            <a:pPr marL="0" marR="0" lvl="0" indent="0" algn="just" defTabSz="914400" rtl="0" eaLnBrk="1" fontAlgn="auto" latinLnBrk="0" hangingPunct="1">
              <a:lnSpc>
                <a:spcPct val="115000"/>
              </a:lnSpc>
              <a:spcBef>
                <a:spcPts val="0"/>
              </a:spcBef>
              <a:spcAft>
                <a:spcPts val="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lang="fr-FR" sz="1800" b="1" dirty="0">
                <a:solidFill>
                  <a:schemeClr val="tx1"/>
                </a:solidFill>
              </a:rPr>
              <a:t>Distribuer</a:t>
            </a:r>
            <a:r>
              <a:rPr lang="fr-FR" sz="1800" dirty="0">
                <a:solidFill>
                  <a:schemeClr val="tx1"/>
                </a:solidFill>
              </a:rPr>
              <a:t> la trace écrite (cf. </a:t>
            </a:r>
            <a:r>
              <a:rPr lang="fr-FR" sz="1800" i="1" dirty="0">
                <a:solidFill>
                  <a:schemeClr val="tx1"/>
                </a:solidFill>
              </a:rPr>
              <a:t>Fiche photocopiable 1</a:t>
            </a:r>
            <a:r>
              <a:rPr lang="fr-FR" sz="1800" dirty="0">
                <a:solidFill>
                  <a:schemeClr val="tx1"/>
                </a:solidFill>
              </a:rPr>
              <a:t>). </a:t>
            </a:r>
            <a:r>
              <a:rPr lang="fr-FR" sz="1800" b="1" dirty="0">
                <a:solidFill>
                  <a:schemeClr val="tx1"/>
                </a:solidFill>
              </a:rPr>
              <a:t>Donner la consigne</a:t>
            </a:r>
            <a:r>
              <a:rPr lang="fr-FR" sz="1800" dirty="0">
                <a:solidFill>
                  <a:schemeClr val="tx1"/>
                </a:solidFill>
              </a:rPr>
              <a:t> : « Avec votre crayon rouge, soulignez le texte des étiquettes ‘L’adverbe est invariable’ et ‘la préposition est invariable’ »</a:t>
            </a:r>
          </a:p>
          <a:p>
            <a:pPr marL="0" marR="0" lvl="0" indent="0" algn="just" defTabSz="914400" rtl="0" eaLnBrk="1" fontAlgn="auto" latinLnBrk="0" hangingPunct="1">
              <a:lnSpc>
                <a:spcPct val="115000"/>
              </a:lnSpc>
              <a:spcBef>
                <a:spcPts val="0"/>
              </a:spcBef>
              <a:spcAft>
                <a:spcPts val="100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43556F95-B2B1-4A38-824F-3368E7F5CE72}"/>
              </a:ext>
            </a:extLst>
          </p:cNvPr>
          <p:cNvSpPr>
            <a:spLocks noGrp="1"/>
          </p:cNvSpPr>
          <p:nvPr>
            <p:ph type="sldNum" sz="quarter" idx="5"/>
          </p:nvPr>
        </p:nvSpPr>
        <p:spPr/>
        <p:txBody>
          <a:bodyPr/>
          <a:lstStyle/>
          <a:p>
            <a:fld id="{BDA01E09-0E8A-FA4C-B7BC-9C0DAA49BEBD}" type="slidenum">
              <a:rPr lang="fr-FR" smtClean="0"/>
              <a:t>29</a:t>
            </a:fld>
            <a:endParaRPr lang="fr-FR"/>
          </a:p>
        </p:txBody>
      </p:sp>
    </p:spTree>
    <p:extLst>
      <p:ext uri="{BB962C8B-B14F-4D97-AF65-F5344CB8AC3E}">
        <p14:creationId xmlns:p14="http://schemas.microsoft.com/office/powerpoint/2010/main" val="33898974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30</a:t>
            </a:fld>
            <a:endParaRPr lang="fr-FR"/>
          </a:p>
        </p:txBody>
      </p:sp>
    </p:spTree>
    <p:extLst>
      <p:ext uri="{BB962C8B-B14F-4D97-AF65-F5344CB8AC3E}">
        <p14:creationId xmlns:p14="http://schemas.microsoft.com/office/powerpoint/2010/main" val="9835889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Avec ce petit texte, on comprend que c’est la couverture de qui ? »</a:t>
            </a:r>
          </a:p>
          <a:p>
            <a:pPr>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C’est la couverture de la tante Léonie.</a:t>
            </a:r>
          </a:p>
          <a:p>
            <a:endParaRPr lang="fr-FR" dirty="0"/>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31</a:t>
            </a:fld>
            <a:endParaRPr lang="fr-FR"/>
          </a:p>
        </p:txBody>
      </p:sp>
    </p:spTree>
    <p:extLst>
      <p:ext uri="{BB962C8B-B14F-4D97-AF65-F5344CB8AC3E}">
        <p14:creationId xmlns:p14="http://schemas.microsoft.com/office/powerpoint/2010/main" val="2272956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30593-F179-B3F0-7D63-B1C21505D48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A8D9AB6-E4B6-8002-14CD-CFF613DF129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3290060-F1B3-9EF8-2869-FBD06C7F73D7}"/>
              </a:ext>
            </a:extLst>
          </p:cNvPr>
          <p:cNvSpPr>
            <a:spLocks noGrp="1"/>
          </p:cNvSpPr>
          <p:nvPr>
            <p:ph type="body" idx="1"/>
          </p:nvPr>
        </p:nvSpPr>
        <p:spPr/>
        <p:txBody>
          <a:bodyPr/>
          <a:lstStyle/>
          <a:p>
            <a:pPr>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Si on fait varier, que va devenir le déterminant possessif, le </a:t>
            </a:r>
            <a:r>
              <a:rPr lang="fr-FR" sz="1800" i="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sa</a:t>
            </a:r>
            <a:r>
              <a:rPr lang="fr-FR" sz="18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15000"/>
              </a:lnSpc>
              <a:spcAft>
                <a:spcPts val="1000"/>
              </a:spcAft>
            </a:pPr>
            <a:r>
              <a:rPr lang="fr-FR"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Réponse attendue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15000"/>
              </a:lnSpc>
              <a:spcAft>
                <a:spcPts val="10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Il ne va pas changer, c’est toujours la couverture de la tante Léonie</a:t>
            </a:r>
          </a:p>
          <a:p>
            <a:endParaRPr lang="fr-FR" dirty="0"/>
          </a:p>
        </p:txBody>
      </p:sp>
      <p:sp>
        <p:nvSpPr>
          <p:cNvPr id="4" name="Espace réservé du numéro de diapositive 3">
            <a:extLst>
              <a:ext uri="{FF2B5EF4-FFF2-40B4-BE49-F238E27FC236}">
                <a16:creationId xmlns:a16="http://schemas.microsoft.com/office/drawing/2014/main" id="{A204D5EE-473F-93AD-3B05-F406BBF5B5E1}"/>
              </a:ext>
            </a:extLst>
          </p:cNvPr>
          <p:cNvSpPr>
            <a:spLocks noGrp="1"/>
          </p:cNvSpPr>
          <p:nvPr>
            <p:ph type="sldNum" sz="quarter" idx="5"/>
          </p:nvPr>
        </p:nvSpPr>
        <p:spPr/>
        <p:txBody>
          <a:bodyPr/>
          <a:lstStyle/>
          <a:p>
            <a:fld id="{BDA01E09-0E8A-FA4C-B7BC-9C0DAA49BEBD}" type="slidenum">
              <a:rPr lang="fr-FR" smtClean="0"/>
              <a:t>32</a:t>
            </a:fld>
            <a:endParaRPr lang="fr-FR"/>
          </a:p>
        </p:txBody>
      </p:sp>
    </p:spTree>
    <p:extLst>
      <p:ext uri="{BB962C8B-B14F-4D97-AF65-F5344CB8AC3E}">
        <p14:creationId xmlns:p14="http://schemas.microsoft.com/office/powerpoint/2010/main" val="1655874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9FD1D-0B1C-CDB5-7CB4-4400B934A99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D4EC23-B197-8F64-132E-DE1BB117ADD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FB01FEB-87EF-6AE7-FEA7-D4C3DF0C9F55}"/>
              </a:ext>
            </a:extLst>
          </p:cNvPr>
          <p:cNvSpPr>
            <a:spLocks noGrp="1"/>
          </p:cNvSpPr>
          <p:nvPr>
            <p:ph type="body" idx="1"/>
          </p:nvPr>
        </p:nvSpPr>
        <p:spPr/>
        <p:txBody>
          <a:bodyPr/>
          <a:lstStyle/>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Le déterminant possessif varie en personne, mais pas selon la personne du sujet de la phrase, mais selon la personne de celui qui possède, si c’est elle, si c’est nous… etc.</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Tout à l’heure, on a fait comme si les personnages dormaient sur leur propre couverture… mais peut-être qu’ils dormaient tous sur la couverture de la tante Léonie. »</a:t>
            </a:r>
          </a:p>
          <a:p>
            <a:endParaRPr lang="fr-FR" dirty="0"/>
          </a:p>
        </p:txBody>
      </p:sp>
      <p:sp>
        <p:nvSpPr>
          <p:cNvPr id="4" name="Espace réservé du numéro de diapositive 3">
            <a:extLst>
              <a:ext uri="{FF2B5EF4-FFF2-40B4-BE49-F238E27FC236}">
                <a16:creationId xmlns:a16="http://schemas.microsoft.com/office/drawing/2014/main" id="{86D10E40-FFCB-ABEB-FB1D-5833E1BC81F3}"/>
              </a:ext>
            </a:extLst>
          </p:cNvPr>
          <p:cNvSpPr>
            <a:spLocks noGrp="1"/>
          </p:cNvSpPr>
          <p:nvPr>
            <p:ph type="sldNum" sz="quarter" idx="5"/>
          </p:nvPr>
        </p:nvSpPr>
        <p:spPr/>
        <p:txBody>
          <a:bodyPr/>
          <a:lstStyle/>
          <a:p>
            <a:fld id="{BDA01E09-0E8A-FA4C-B7BC-9C0DAA49BEBD}" type="slidenum">
              <a:rPr lang="fr-FR" smtClean="0"/>
              <a:t>33</a:t>
            </a:fld>
            <a:endParaRPr lang="fr-FR"/>
          </a:p>
        </p:txBody>
      </p:sp>
    </p:spTree>
    <p:extLst>
      <p:ext uri="{BB962C8B-B14F-4D97-AF65-F5344CB8AC3E}">
        <p14:creationId xmlns:p14="http://schemas.microsoft.com/office/powerpoint/2010/main" val="9638810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34</a:t>
            </a:fld>
            <a:endParaRPr lang="fr-FR"/>
          </a:p>
        </p:txBody>
      </p:sp>
    </p:spTree>
    <p:extLst>
      <p:ext uri="{BB962C8B-B14F-4D97-AF65-F5344CB8AC3E}">
        <p14:creationId xmlns:p14="http://schemas.microsoft.com/office/powerpoint/2010/main" val="38822462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35</a:t>
            </a:fld>
            <a:endParaRPr lang="fr-FR"/>
          </a:p>
        </p:txBody>
      </p:sp>
    </p:spTree>
    <p:extLst>
      <p:ext uri="{BB962C8B-B14F-4D97-AF65-F5344CB8AC3E}">
        <p14:creationId xmlns:p14="http://schemas.microsoft.com/office/powerpoint/2010/main" val="28470048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1.</a:t>
            </a:r>
            <a:r>
              <a:rPr lang="fr-FR" sz="1200" b="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a.</a:t>
            </a:r>
            <a:r>
              <a:rPr lang="fr-FR" sz="1200" b="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Dans la phrase, </a:t>
            </a:r>
            <a:r>
              <a:rPr lang="fr-FR" sz="1200" i="1" dirty="0">
                <a:solidFill>
                  <a:schemeClr val="tx1"/>
                </a:solidFill>
                <a:effectLst/>
                <a:latin typeface="+mn-lt"/>
                <a:ea typeface="Calibri" panose="020F0502020204030204" pitchFamily="34" charset="0"/>
                <a:cs typeface="Times New Roman" panose="02020603050405020304" pitchFamily="18" charset="0"/>
              </a:rPr>
              <a:t>toujours</a:t>
            </a:r>
            <a:r>
              <a:rPr lang="fr-FR" sz="1200" dirty="0">
                <a:solidFill>
                  <a:schemeClr val="tx1"/>
                </a:solidFill>
                <a:effectLst/>
                <a:latin typeface="+mn-lt"/>
                <a:ea typeface="Calibri" panose="020F0502020204030204" pitchFamily="34" charset="0"/>
                <a:cs typeface="Times New Roman" panose="02020603050405020304" pitchFamily="18" charset="0"/>
              </a:rPr>
              <a:t> est un complément de temps qui complète la phrase et qu’on peut remplacer par « tout le temps », « à chaque fois »… Ce complément de phrase n’est pas un groupe du nom, c’est un adverbe, et les adverbes sont invariables.</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b. </a:t>
            </a:r>
            <a:r>
              <a:rPr lang="fr-FR" sz="1200" i="1" dirty="0">
                <a:solidFill>
                  <a:schemeClr val="tx1"/>
                </a:solidFill>
                <a:effectLst/>
                <a:latin typeface="+mn-lt"/>
                <a:ea typeface="Calibri" panose="020F0502020204030204" pitchFamily="34" charset="0"/>
                <a:cs typeface="Times New Roman" panose="02020603050405020304" pitchFamily="18" charset="0"/>
              </a:rPr>
              <a:t>colorées</a:t>
            </a:r>
            <a:r>
              <a:rPr lang="fr-FR" sz="1200" dirty="0">
                <a:solidFill>
                  <a:schemeClr val="tx1"/>
                </a:solidFill>
                <a:effectLst/>
                <a:latin typeface="+mn-lt"/>
                <a:ea typeface="Calibri" panose="020F0502020204030204" pitchFamily="34" charset="0"/>
                <a:cs typeface="Times New Roman" panose="02020603050405020304" pitchFamily="18" charset="0"/>
              </a:rPr>
              <a:t> est un adjectif (dit comment sont les pancartes) qui s’accorde avec le nom </a:t>
            </a:r>
            <a:r>
              <a:rPr lang="fr-FR" sz="1200" i="1" dirty="0">
                <a:solidFill>
                  <a:schemeClr val="tx1"/>
                </a:solidFill>
                <a:effectLst/>
                <a:latin typeface="+mn-lt"/>
                <a:ea typeface="Calibri" panose="020F0502020204030204" pitchFamily="34" charset="0"/>
                <a:cs typeface="Times New Roman" panose="02020603050405020304" pitchFamily="18" charset="0"/>
              </a:rPr>
              <a:t>pancartes </a:t>
            </a:r>
            <a:r>
              <a:rPr lang="fr-FR" sz="1200" dirty="0">
                <a:solidFill>
                  <a:schemeClr val="tx1"/>
                </a:solidFill>
                <a:effectLst/>
                <a:latin typeface="+mn-lt"/>
                <a:ea typeface="Calibri" panose="020F0502020204030204" pitchFamily="34" charset="0"/>
                <a:cs typeface="Times New Roman" panose="02020603050405020304" pitchFamily="18" charset="0"/>
              </a:rPr>
              <a:t>qui est au pluriel (porte la marque du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Il prend donc aussi la marque du pluriel -s.</a:t>
            </a:r>
          </a:p>
          <a:p>
            <a:endParaRPr lang="fr-FR" dirty="0"/>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36</a:t>
            </a:fld>
            <a:endParaRPr lang="fr-FR"/>
          </a:p>
        </p:txBody>
      </p:sp>
    </p:spTree>
    <p:extLst>
      <p:ext uri="{BB962C8B-B14F-4D97-AF65-F5344CB8AC3E}">
        <p14:creationId xmlns:p14="http://schemas.microsoft.com/office/powerpoint/2010/main" val="187090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37</a:t>
            </a:fld>
            <a:endParaRPr lang="fr-FR"/>
          </a:p>
        </p:txBody>
      </p:sp>
    </p:spTree>
    <p:extLst>
      <p:ext uri="{BB962C8B-B14F-4D97-AF65-F5344CB8AC3E}">
        <p14:creationId xmlns:p14="http://schemas.microsoft.com/office/powerpoint/2010/main" val="22950268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93F36-E918-0F0E-59C9-15BD1AE47F3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8B41358-DAF5-EA02-6B2F-B8D348F7B71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78B723E-A62F-D9C8-4E02-19800713DDDA}"/>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593581AB-E5B0-6273-C711-46EC639A3068}"/>
              </a:ext>
            </a:extLst>
          </p:cNvPr>
          <p:cNvSpPr>
            <a:spLocks noGrp="1"/>
          </p:cNvSpPr>
          <p:nvPr>
            <p:ph type="sldNum" sz="quarter" idx="5"/>
          </p:nvPr>
        </p:nvSpPr>
        <p:spPr/>
        <p:txBody>
          <a:bodyPr/>
          <a:lstStyle/>
          <a:p>
            <a:fld id="{BDA01E09-0E8A-FA4C-B7BC-9C0DAA49BEBD}" type="slidenum">
              <a:rPr lang="fr-FR" smtClean="0"/>
              <a:t>38</a:t>
            </a:fld>
            <a:endParaRPr lang="fr-FR"/>
          </a:p>
        </p:txBody>
      </p:sp>
    </p:spTree>
    <p:extLst>
      <p:ext uri="{BB962C8B-B14F-4D97-AF65-F5344CB8AC3E}">
        <p14:creationId xmlns:p14="http://schemas.microsoft.com/office/powerpoint/2010/main" val="20939509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07058-21D6-1110-BDD9-6DEBFA6BC3C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7AB684E-E203-9F6A-CF0C-CDB6A59D694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23DBD8D-D0A8-FE62-2BFE-6CB44847DFBE}"/>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C867A338-063A-F271-CA3B-A73DEA041FA7}"/>
              </a:ext>
            </a:extLst>
          </p:cNvPr>
          <p:cNvSpPr>
            <a:spLocks noGrp="1"/>
          </p:cNvSpPr>
          <p:nvPr>
            <p:ph type="sldNum" sz="quarter" idx="5"/>
          </p:nvPr>
        </p:nvSpPr>
        <p:spPr/>
        <p:txBody>
          <a:bodyPr/>
          <a:lstStyle/>
          <a:p>
            <a:fld id="{BDA01E09-0E8A-FA4C-B7BC-9C0DAA49BEBD}" type="slidenum">
              <a:rPr lang="fr-FR" smtClean="0"/>
              <a:t>39</a:t>
            </a:fld>
            <a:endParaRPr lang="fr-FR"/>
          </a:p>
        </p:txBody>
      </p:sp>
    </p:spTree>
    <p:extLst>
      <p:ext uri="{BB962C8B-B14F-4D97-AF65-F5344CB8AC3E}">
        <p14:creationId xmlns:p14="http://schemas.microsoft.com/office/powerpoint/2010/main" val="21125949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E3B9A-3D85-8C7F-3CBA-DE0B0BB51DF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B70423F-9BF3-AAC0-6B12-F75FF07C3C7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098A878-8EE2-D30B-3C4A-77F16711C934}"/>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B8BA3210-11EE-9730-AD8D-B00408A6FCDB}"/>
              </a:ext>
            </a:extLst>
          </p:cNvPr>
          <p:cNvSpPr>
            <a:spLocks noGrp="1"/>
          </p:cNvSpPr>
          <p:nvPr>
            <p:ph type="sldNum" sz="quarter" idx="5"/>
          </p:nvPr>
        </p:nvSpPr>
        <p:spPr/>
        <p:txBody>
          <a:bodyPr/>
          <a:lstStyle/>
          <a:p>
            <a:fld id="{BDA01E09-0E8A-FA4C-B7BC-9C0DAA49BEBD}" type="slidenum">
              <a:rPr lang="fr-FR" smtClean="0"/>
              <a:t>40</a:t>
            </a:fld>
            <a:endParaRPr lang="fr-FR"/>
          </a:p>
        </p:txBody>
      </p:sp>
    </p:spTree>
    <p:extLst>
      <p:ext uri="{BB962C8B-B14F-4D97-AF65-F5344CB8AC3E}">
        <p14:creationId xmlns:p14="http://schemas.microsoft.com/office/powerpoint/2010/main" val="29384075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6F661-4D0D-43F1-1E45-C79964485A6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DCD1F35-EE62-1354-08BB-8F5E6361AFF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279485B-4439-7D34-BF63-74D441A69F6B}"/>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0C04F372-A952-0461-4DDA-DDA2A447A775}"/>
              </a:ext>
            </a:extLst>
          </p:cNvPr>
          <p:cNvSpPr>
            <a:spLocks noGrp="1"/>
          </p:cNvSpPr>
          <p:nvPr>
            <p:ph type="sldNum" sz="quarter" idx="5"/>
          </p:nvPr>
        </p:nvSpPr>
        <p:spPr/>
        <p:txBody>
          <a:bodyPr/>
          <a:lstStyle/>
          <a:p>
            <a:fld id="{BDA01E09-0E8A-FA4C-B7BC-9C0DAA49BEBD}" type="slidenum">
              <a:rPr lang="fr-FR" smtClean="0"/>
              <a:t>41</a:t>
            </a:fld>
            <a:endParaRPr lang="fr-FR"/>
          </a:p>
        </p:txBody>
      </p:sp>
    </p:spTree>
    <p:extLst>
      <p:ext uri="{BB962C8B-B14F-4D97-AF65-F5344CB8AC3E}">
        <p14:creationId xmlns:p14="http://schemas.microsoft.com/office/powerpoint/2010/main" val="8324662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9CE6A-1578-519C-E9C7-7B32BBCDEB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26079E3-296B-5665-3DBE-74D2F35E5DB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4EB6350-130D-DF35-7947-A9B8731B6E4D}"/>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EE03C42A-E48D-C50E-B191-7385DE1925CF}"/>
              </a:ext>
            </a:extLst>
          </p:cNvPr>
          <p:cNvSpPr>
            <a:spLocks noGrp="1"/>
          </p:cNvSpPr>
          <p:nvPr>
            <p:ph type="sldNum" sz="quarter" idx="5"/>
          </p:nvPr>
        </p:nvSpPr>
        <p:spPr/>
        <p:txBody>
          <a:bodyPr/>
          <a:lstStyle/>
          <a:p>
            <a:fld id="{BDA01E09-0E8A-FA4C-B7BC-9C0DAA49BEBD}" type="slidenum">
              <a:rPr lang="fr-FR" smtClean="0"/>
              <a:t>42</a:t>
            </a:fld>
            <a:endParaRPr lang="fr-FR"/>
          </a:p>
        </p:txBody>
      </p:sp>
    </p:spTree>
    <p:extLst>
      <p:ext uri="{BB962C8B-B14F-4D97-AF65-F5344CB8AC3E}">
        <p14:creationId xmlns:p14="http://schemas.microsoft.com/office/powerpoint/2010/main" val="13528549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30431-6818-F913-E06D-3BDC89ECCE5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4F6F2E-1299-8C4A-0320-AC89139D497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B786459-543C-4DC4-B4DE-4F5900962B16}"/>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8408481A-085E-41FE-CB09-D6D7424FFD58}"/>
              </a:ext>
            </a:extLst>
          </p:cNvPr>
          <p:cNvSpPr>
            <a:spLocks noGrp="1"/>
          </p:cNvSpPr>
          <p:nvPr>
            <p:ph type="sldNum" sz="quarter" idx="5"/>
          </p:nvPr>
        </p:nvSpPr>
        <p:spPr/>
        <p:txBody>
          <a:bodyPr/>
          <a:lstStyle/>
          <a:p>
            <a:fld id="{BDA01E09-0E8A-FA4C-B7BC-9C0DAA49BEBD}" type="slidenum">
              <a:rPr lang="fr-FR" smtClean="0"/>
              <a:t>43</a:t>
            </a:fld>
            <a:endParaRPr lang="fr-FR"/>
          </a:p>
        </p:txBody>
      </p:sp>
    </p:spTree>
    <p:extLst>
      <p:ext uri="{BB962C8B-B14F-4D97-AF65-F5344CB8AC3E}">
        <p14:creationId xmlns:p14="http://schemas.microsoft.com/office/powerpoint/2010/main" val="826503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44</a:t>
            </a:fld>
            <a:endParaRPr lang="fr-FR"/>
          </a:p>
        </p:txBody>
      </p:sp>
    </p:spTree>
    <p:extLst>
      <p:ext uri="{BB962C8B-B14F-4D97-AF65-F5344CB8AC3E}">
        <p14:creationId xmlns:p14="http://schemas.microsoft.com/office/powerpoint/2010/main" val="15039444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98331-C932-6F50-D0AD-7E451F00835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53FA490-9244-CCF1-5867-9CD696B841F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4701D81-06C2-5A2C-94EF-E62798452CF5}"/>
              </a:ext>
            </a:extLst>
          </p:cNvPr>
          <p:cNvSpPr>
            <a:spLocks noGrp="1"/>
          </p:cNvSpPr>
          <p:nvPr>
            <p:ph type="body" idx="1"/>
          </p:nvPr>
        </p:nvSpPr>
        <p:spPr/>
        <p:txBody>
          <a:bodyPr/>
          <a:lstStyle/>
          <a:p>
            <a:r>
              <a:rPr lang="fr-FR" dirty="0"/>
              <a:t>Faire remarquer que </a:t>
            </a:r>
            <a:r>
              <a:rPr lang="fr-FR" i="1" dirty="0"/>
              <a:t>dos</a:t>
            </a:r>
            <a:r>
              <a:rPr lang="fr-FR" dirty="0"/>
              <a:t> est invariable parce qu’il y a déjà un –</a:t>
            </a:r>
            <a:r>
              <a:rPr lang="fr-FR" i="1" dirty="0"/>
              <a:t>s</a:t>
            </a:r>
            <a:r>
              <a:rPr lang="fr-FR" dirty="0"/>
              <a:t> au singulier (cf. </a:t>
            </a:r>
            <a:r>
              <a:rPr lang="fr-FR" i="1" dirty="0"/>
              <a:t>dossard</a:t>
            </a:r>
            <a:r>
              <a:rPr lang="fr-FR" dirty="0"/>
              <a:t>, </a:t>
            </a:r>
            <a:r>
              <a:rPr lang="fr-FR" i="1" dirty="0"/>
              <a:t>dossier</a:t>
            </a:r>
            <a:r>
              <a:rPr lang="fr-FR" dirty="0"/>
              <a:t> d’une chaise, </a:t>
            </a:r>
            <a:r>
              <a:rPr lang="fr-FR" i="1" dirty="0"/>
              <a:t>endosser</a:t>
            </a:r>
            <a:r>
              <a:rPr lang="fr-FR" dirty="0"/>
              <a:t>…)</a:t>
            </a:r>
          </a:p>
        </p:txBody>
      </p:sp>
      <p:sp>
        <p:nvSpPr>
          <p:cNvPr id="4" name="Espace réservé du numéro de diapositive 3">
            <a:extLst>
              <a:ext uri="{FF2B5EF4-FFF2-40B4-BE49-F238E27FC236}">
                <a16:creationId xmlns:a16="http://schemas.microsoft.com/office/drawing/2014/main" id="{CBD83941-B0CB-80AA-5D21-235920B164C2}"/>
              </a:ext>
            </a:extLst>
          </p:cNvPr>
          <p:cNvSpPr>
            <a:spLocks noGrp="1"/>
          </p:cNvSpPr>
          <p:nvPr>
            <p:ph type="sldNum" sz="quarter" idx="5"/>
          </p:nvPr>
        </p:nvSpPr>
        <p:spPr/>
        <p:txBody>
          <a:bodyPr/>
          <a:lstStyle/>
          <a:p>
            <a:fld id="{BDA01E09-0E8A-FA4C-B7BC-9C0DAA49BEBD}" type="slidenum">
              <a:rPr lang="fr-FR" smtClean="0"/>
              <a:t>45</a:t>
            </a:fld>
            <a:endParaRPr lang="fr-FR"/>
          </a:p>
        </p:txBody>
      </p:sp>
    </p:spTree>
    <p:extLst>
      <p:ext uri="{BB962C8B-B14F-4D97-AF65-F5344CB8AC3E}">
        <p14:creationId xmlns:p14="http://schemas.microsoft.com/office/powerpoint/2010/main" val="1345437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Des épreuves redoutables attendent nos sportives parfaitement préparées.</a:t>
            </a:r>
          </a:p>
          <a:p>
            <a:pPr>
              <a:spcAft>
                <a:spcPts val="0"/>
              </a:spcAft>
            </a:pPr>
            <a:endParaRPr lang="fr-FR" sz="1200" dirty="0">
              <a:solidFill>
                <a:schemeClr val="tx1"/>
              </a:solidFill>
              <a:latin typeface="+mn-lt"/>
            </a:endParaRPr>
          </a:p>
          <a:p>
            <a:pPr algn="just">
              <a:lnSpc>
                <a:spcPct val="115000"/>
              </a:lnSpc>
              <a:spcAft>
                <a:spcPts val="0"/>
              </a:spcAf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lnSpc>
                <a:spcPct val="115000"/>
              </a:lnSpc>
              <a:spcAft>
                <a:spcPts val="0"/>
              </a:spcAf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accord dans le GN (D/N/A), avec rupteur (D/N/R/A), marque de genre inaudible sur A</a:t>
            </a:r>
          </a:p>
          <a:p>
            <a:pPr algn="just">
              <a:lnSpc>
                <a:spcPct val="115000"/>
              </a:lnSpc>
              <a:spcAft>
                <a:spcPts val="0"/>
              </a:spcAf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endParaRPr lang="fr-FR" dirty="0"/>
          </a:p>
        </p:txBody>
      </p:sp>
      <p:sp>
        <p:nvSpPr>
          <p:cNvPr id="4" name="Espace réservé du numéro de diapositive 3"/>
          <p:cNvSpPr>
            <a:spLocks noGrp="1"/>
          </p:cNvSpPr>
          <p:nvPr>
            <p:ph type="sldNum" sz="quarter" idx="5"/>
          </p:nvPr>
        </p:nvSpPr>
        <p:spPr/>
        <p:txBody>
          <a:bodyPr/>
          <a:lstStyle/>
          <a:p>
            <a:fld id="{BDA01E09-0E8A-FA4C-B7BC-9C0DAA49BEBD}" type="slidenum">
              <a:rPr lang="fr-FR" smtClean="0"/>
              <a:t>46</a:t>
            </a:fld>
            <a:endParaRPr lang="fr-FR"/>
          </a:p>
        </p:txBody>
      </p:sp>
    </p:spTree>
    <p:extLst>
      <p:ext uri="{BB962C8B-B14F-4D97-AF65-F5344CB8AC3E}">
        <p14:creationId xmlns:p14="http://schemas.microsoft.com/office/powerpoint/2010/main" val="30433261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5599C-783F-954A-5B76-AD2357CCC9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DBA1600-3061-8DE4-42B1-3D1C9A104B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417FEB-2159-8C57-F5AD-E3DA4075AA25}"/>
              </a:ext>
            </a:extLst>
          </p:cNvPr>
          <p:cNvSpPr>
            <a:spLocks noGrp="1"/>
          </p:cNvSpPr>
          <p:nvPr>
            <p:ph type="body" idx="1"/>
          </p:nvPr>
        </p:nvSpPr>
        <p:spPr/>
        <p:txBody>
          <a:bodyPr/>
          <a:lstStyle/>
          <a:p>
            <a:pPr algn="just">
              <a:lnSpc>
                <a:spcPct val="115000"/>
              </a:lnSpc>
              <a:spcAft>
                <a:spcPts val="0"/>
              </a:spcAf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lnSpc>
                <a:spcPct val="115000"/>
              </a:lnSpc>
              <a:spcAft>
                <a:spcPts val="0"/>
              </a:spcAf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accord dans le GN (D/N/A), avec rupteur (D/N/R/A), marque de genre inaudible sur A</a:t>
            </a:r>
          </a:p>
          <a:p>
            <a:pPr algn="just">
              <a:lnSpc>
                <a:spcPct val="115000"/>
              </a:lnSpc>
              <a:spcAft>
                <a:spcPts val="0"/>
              </a:spcAf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endParaRPr lang="fr-FR" dirty="0"/>
          </a:p>
        </p:txBody>
      </p:sp>
      <p:sp>
        <p:nvSpPr>
          <p:cNvPr id="4" name="Espace réservé du numéro de diapositive 3">
            <a:extLst>
              <a:ext uri="{FF2B5EF4-FFF2-40B4-BE49-F238E27FC236}">
                <a16:creationId xmlns:a16="http://schemas.microsoft.com/office/drawing/2014/main" id="{61E7843D-93C6-5ADF-796A-B034DCDBA50E}"/>
              </a:ext>
            </a:extLst>
          </p:cNvPr>
          <p:cNvSpPr>
            <a:spLocks noGrp="1"/>
          </p:cNvSpPr>
          <p:nvPr>
            <p:ph type="sldNum" sz="quarter" idx="5"/>
          </p:nvPr>
        </p:nvSpPr>
        <p:spPr/>
        <p:txBody>
          <a:bodyPr/>
          <a:lstStyle/>
          <a:p>
            <a:fld id="{BDA01E09-0E8A-FA4C-B7BC-9C0DAA49BEBD}" type="slidenum">
              <a:rPr lang="fr-FR" smtClean="0"/>
              <a:t>47</a:t>
            </a:fld>
            <a:endParaRPr lang="fr-FR"/>
          </a:p>
        </p:txBody>
      </p:sp>
    </p:spTree>
    <p:extLst>
      <p:ext uri="{BB962C8B-B14F-4D97-AF65-F5344CB8AC3E}">
        <p14:creationId xmlns:p14="http://schemas.microsoft.com/office/powerpoint/2010/main" val="3261725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0994A0-6527-B485-AE6E-AE672657900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9E09D2E-44C2-086A-4649-0486896C01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93748D2-EC19-F27C-B755-E20E88B8B9B0}"/>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2DEE6521-4C83-2FFB-05B0-A02A3E980B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1E8B1D-BBDA-453E-3E5D-C26D3911C0B6}"/>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1747259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EFEA44-A50B-9620-6FEF-D7D57A08076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DA23261-EF2B-CD5A-F413-31DC758FCE4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7497FEF-4755-195F-B697-D18FCCB291ED}"/>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A8118079-ED3F-7C48-3AA2-E51AA000D3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09C4E9-0CF9-0059-3465-A6880BC0C3F1}"/>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2302399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9FAA81-BA30-4ACC-89F5-7B0D54B8D16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07F19BD-A091-8532-D936-C475B260E8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D5046EA-C278-E6F3-79CC-84CEA0D698D4}"/>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8995FC20-D9DA-6715-22F6-0EB90BC1021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ACA73DE-05D8-09EF-513B-8A6A761B10FF}"/>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880655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902E23-485C-B025-3169-92FFC347BD9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1F254EC-A003-9273-BB21-D73E1DA72AB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DE56827-09CD-47C4-162B-77DFFE57238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7AEDE22-47FA-DE1C-BC08-4468D78A96F5}"/>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6" name="Espace réservé du pied de page 5">
            <a:extLst>
              <a:ext uri="{FF2B5EF4-FFF2-40B4-BE49-F238E27FC236}">
                <a16:creationId xmlns:a16="http://schemas.microsoft.com/office/drawing/2014/main" id="{D149A25C-78E4-AB7D-8874-681DF672458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EFA59C4-5353-5672-7A6D-A916B7A6BB97}"/>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2663124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1D4A2D-CAC3-A2E5-F7CD-F1D446DFC75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3DF8B6F-EAA9-8FBF-E891-5C1BA1BF6C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B04E44F-324E-EF06-DA84-778D36012BE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2E2061C-967D-40CA-0954-E88F5EA2CF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5405EE5-B86E-07D3-A272-C986B46B828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FD52348-2148-C77A-2FE6-29C5CC8F91B9}"/>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8" name="Espace réservé du pied de page 7">
            <a:extLst>
              <a:ext uri="{FF2B5EF4-FFF2-40B4-BE49-F238E27FC236}">
                <a16:creationId xmlns:a16="http://schemas.microsoft.com/office/drawing/2014/main" id="{BDA7119D-F72D-5C99-2680-A2BBADB6ABD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A5111F9-8E51-1D91-5D93-493C3D19CBBB}"/>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111942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4E3981-1ABC-7BE7-5DAC-22DF2E406B2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DBADDD1-A215-6635-7E73-B8719691268F}"/>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4" name="Espace réservé du pied de page 3">
            <a:extLst>
              <a:ext uri="{FF2B5EF4-FFF2-40B4-BE49-F238E27FC236}">
                <a16:creationId xmlns:a16="http://schemas.microsoft.com/office/drawing/2014/main" id="{C8D94CE8-3713-D83C-EE5C-8142C492FC5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BB57FCE-5CDA-B8CE-7EA2-514A34C36A76}"/>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379181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F130D44-0B15-3AC9-AF0C-1ACD895A8604}"/>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3" name="Espace réservé du pied de page 2">
            <a:extLst>
              <a:ext uri="{FF2B5EF4-FFF2-40B4-BE49-F238E27FC236}">
                <a16:creationId xmlns:a16="http://schemas.microsoft.com/office/drawing/2014/main" id="{306E5ADB-7A05-3542-D07C-8B4D5C75AA7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FE5810E-D5F1-602B-B6D9-A4C2533BD329}"/>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210362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07DA0C-692D-8A8C-2254-BC7F759F908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634E7E5-D34C-B7E4-EB54-9CFB982843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9E499E1-C475-EA7E-2370-53BAFC161E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E526A3A-E3B5-FC96-AFD3-5F6C4DE30BB6}"/>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6" name="Espace réservé du pied de page 5">
            <a:extLst>
              <a:ext uri="{FF2B5EF4-FFF2-40B4-BE49-F238E27FC236}">
                <a16:creationId xmlns:a16="http://schemas.microsoft.com/office/drawing/2014/main" id="{6A07B4E6-C4E9-2C52-26AE-96AC1D201A1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02724D3-FD63-D563-5B48-C1A0BAED9CBF}"/>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898284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2E856C-B94A-5543-5F88-4E28253E473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CEE2203-BA7E-6948-60A4-4C1F37B78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41422F5-A592-3C8F-F21F-A7766C35D8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5FE9938-E393-D68A-7A9C-9FACD52A75B7}"/>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6" name="Espace réservé du pied de page 5">
            <a:extLst>
              <a:ext uri="{FF2B5EF4-FFF2-40B4-BE49-F238E27FC236}">
                <a16:creationId xmlns:a16="http://schemas.microsoft.com/office/drawing/2014/main" id="{7D46AA30-0405-487A-C9D9-CAEA93BB414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49E03FB-5EBC-22F5-8042-BF5741CFA254}"/>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3530568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51D57F-8B86-4367-151C-C1E4DF25150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B13250D-AAB8-C4FD-2227-98CB575499B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A822E9F-24F3-EB17-5462-8B02E521D066}"/>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451F4A74-2F3F-6EF6-F417-AA1643D954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B6D5391-27C7-8B1A-6DEB-2B04F4DB084D}"/>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3788450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3623F7A-EB97-39C0-FE31-C9E5C6AF6B3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65BC10B-DE6C-5690-934D-DF8765A8028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C7FFB2C-03E5-CE77-D16D-B2F6D79201D2}"/>
              </a:ext>
            </a:extLst>
          </p:cNvPr>
          <p:cNvSpPr>
            <a:spLocks noGrp="1"/>
          </p:cNvSpPr>
          <p:nvPr>
            <p:ph type="dt" sz="half" idx="10"/>
          </p:nvPr>
        </p:nvSpPr>
        <p:spPr/>
        <p:txBody>
          <a:bodyPr/>
          <a:lstStyle/>
          <a:p>
            <a:fld id="{246F71A3-D502-0C46-9639-B507A68AE3BF}"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1BC78923-6C2F-E016-C937-7ED1714190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771BCFA-C1A0-EFCC-65F7-D8BCB21BD05F}"/>
              </a:ext>
            </a:extLst>
          </p:cNvPr>
          <p:cNvSpPr>
            <a:spLocks noGrp="1"/>
          </p:cNvSpPr>
          <p:nvPr>
            <p:ph type="sldNum" sz="quarter" idx="12"/>
          </p:nvPr>
        </p:nvSpPr>
        <p:spPr/>
        <p:txBody>
          <a:bodyPr/>
          <a:lstStyle/>
          <a:p>
            <a:fld id="{7A0CA036-0336-3B4C-BA79-8EF63673E2C6}" type="slidenum">
              <a:rPr lang="fr-FR" smtClean="0"/>
              <a:t>‹N°›</a:t>
            </a:fld>
            <a:endParaRPr lang="fr-FR"/>
          </a:p>
        </p:txBody>
      </p:sp>
    </p:spTree>
    <p:extLst>
      <p:ext uri="{BB962C8B-B14F-4D97-AF65-F5344CB8AC3E}">
        <p14:creationId xmlns:p14="http://schemas.microsoft.com/office/powerpoint/2010/main" val="2483115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72C0AEF-2B04-12C7-A761-993002DBA4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BA45B05-FC0E-A5AF-FCAF-9DEBDB7F1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AD82064-63F4-BBB2-C108-827F357353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6F71A3-D502-0C46-9639-B507A68AE3BF}"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23CB8397-7770-A992-056B-8987CE1575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11E5A46-8C94-BC43-48B8-A020D30D1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CA036-0336-3B4C-BA79-8EF63673E2C6}" type="slidenum">
              <a:rPr lang="fr-FR" smtClean="0"/>
              <a:t>‹N°›</a:t>
            </a:fld>
            <a:endParaRPr lang="fr-FR"/>
          </a:p>
        </p:txBody>
      </p:sp>
    </p:spTree>
    <p:extLst>
      <p:ext uri="{BB962C8B-B14F-4D97-AF65-F5344CB8AC3E}">
        <p14:creationId xmlns:p14="http://schemas.microsoft.com/office/powerpoint/2010/main" val="4195181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2AE629-3AF7-A301-2E9F-94DE606DED1D}"/>
              </a:ext>
            </a:extLst>
          </p:cNvPr>
          <p:cNvSpPr>
            <a:spLocks noGrp="1"/>
          </p:cNvSpPr>
          <p:nvPr>
            <p:ph type="ctrTitle"/>
          </p:nvPr>
        </p:nvSpPr>
        <p:spPr/>
        <p:txBody>
          <a:bodyPr/>
          <a:lstStyle/>
          <a:p>
            <a:r>
              <a:rPr lang="fr-FR" dirty="0"/>
              <a:t>Qu’est-ce qui varie ?</a:t>
            </a:r>
          </a:p>
        </p:txBody>
      </p:sp>
      <p:sp>
        <p:nvSpPr>
          <p:cNvPr id="3" name="Sous-titre 2">
            <a:extLst>
              <a:ext uri="{FF2B5EF4-FFF2-40B4-BE49-F238E27FC236}">
                <a16:creationId xmlns:a16="http://schemas.microsoft.com/office/drawing/2014/main" id="{0B963E66-35DA-3523-F4D4-5D8C63BF00E1}"/>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2412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E43182-521A-7A86-85A5-003355396CF4}"/>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AA72E6A0-2FC9-A1EB-A59A-FB66476E0792}"/>
              </a:ext>
            </a:extLst>
          </p:cNvPr>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backgroundRemoval t="36450" b="99729" l="10000" r="90000">
                        <a14:foregroundMark x1="51200" y1="42954" x2="66000" y2="66260"/>
                        <a14:foregroundMark x1="66000" y1="66260" x2="11600" y2="87669"/>
                        <a14:foregroundMark x1="38000" y1="54743" x2="52400" y2="54743"/>
                        <a14:foregroundMark x1="72400" y1="66667" x2="73200" y2="78049"/>
                        <a14:foregroundMark x1="74400" y1="53523" x2="79600" y2="75610"/>
                        <a14:foregroundMark x1="69200" y1="72900" x2="62800" y2="99593"/>
                        <a14:foregroundMark x1="82400" y1="94715" x2="22000" y2="95664"/>
                        <a14:foregroundMark x1="22000" y1="95664" x2="22000" y2="95664"/>
                        <a14:foregroundMark x1="71600" y1="96206" x2="10000" y2="94715"/>
                        <a14:foregroundMark x1="12400" y1="95393" x2="14400" y2="99864"/>
                        <a14:foregroundMark x1="31200" y1="57724" x2="17600" y2="68157"/>
                        <a14:foregroundMark x1="17600" y1="68157" x2="19600" y2="64905"/>
                        <a14:foregroundMark x1="29200" y1="44444" x2="56400" y2="36721"/>
                        <a14:foregroundMark x1="49600" y1="39431" x2="21200" y2="48645"/>
                        <a14:foregroundMark x1="46800" y1="39431" x2="40000" y2="37263"/>
                        <a14:foregroundMark x1="48400" y1="36450" x2="50000" y2="39566"/>
                        <a14:foregroundMark x1="28800" y1="42818" x2="26800" y2="54472"/>
                        <a14:foregroundMark x1="26800" y1="54472" x2="37600" y2="59485"/>
                        <a14:foregroundMark x1="26000" y1="67480" x2="29200" y2="81707"/>
                        <a14:foregroundMark x1="29200" y1="81707" x2="29600" y2="81707"/>
                        <a14:foregroundMark x1="27600" y1="70867" x2="21200" y2="81030"/>
                        <a14:foregroundMark x1="76400" y1="96748" x2="85600" y2="96612"/>
                      </a14:backgroundRemoval>
                    </a14:imgEffect>
                  </a14:imgLayer>
                </a14:imgProps>
              </a:ext>
              <a:ext uri="{28A0092B-C50C-407E-A947-70E740481C1C}">
                <a14:useLocalDpi xmlns:a14="http://schemas.microsoft.com/office/drawing/2010/main" val="0"/>
              </a:ext>
            </a:extLst>
          </a:blip>
          <a:srcRect t="36215"/>
          <a:stretch/>
        </p:blipFill>
        <p:spPr>
          <a:xfrm>
            <a:off x="5092700" y="1690688"/>
            <a:ext cx="2006600" cy="3766823"/>
          </a:xfrm>
          <a:prstGeom prst="rect">
            <a:avLst/>
          </a:prstGeom>
        </p:spPr>
      </p:pic>
    </p:spTree>
    <p:extLst>
      <p:ext uri="{BB962C8B-B14F-4D97-AF65-F5344CB8AC3E}">
        <p14:creationId xmlns:p14="http://schemas.microsoft.com/office/powerpoint/2010/main" val="2111127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BA0A48-CF26-3C8D-01B4-3832E698D98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70FC233-6FD0-28EF-7A81-D8E08325F63B}"/>
              </a:ext>
            </a:extLst>
          </p:cNvPr>
          <p:cNvSpPr>
            <a:spLocks noGrp="1"/>
          </p:cNvSpPr>
          <p:nvPr>
            <p:ph idx="1"/>
          </p:nvPr>
        </p:nvSpPr>
        <p:spPr/>
        <p:txBody>
          <a:bodyPr/>
          <a:lstStyle/>
          <a:p>
            <a:pPr marL="0" indent="0">
              <a:buNone/>
            </a:pPr>
            <a:endParaRPr lang="fr-FR" dirty="0"/>
          </a:p>
          <a:p>
            <a:pPr marL="0" indent="0">
              <a:buNone/>
            </a:pPr>
            <a:r>
              <a:rPr lang="fr-FR" dirty="0"/>
              <a:t>Il   dort   tranquillement   sur   sa   couverture   mitée.</a:t>
            </a:r>
          </a:p>
        </p:txBody>
      </p:sp>
    </p:spTree>
    <p:extLst>
      <p:ext uri="{BB962C8B-B14F-4D97-AF65-F5344CB8AC3E}">
        <p14:creationId xmlns:p14="http://schemas.microsoft.com/office/powerpoint/2010/main" val="323597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E2F4B-F13D-8EC9-8D6F-924A7E2710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198ECFE-D436-AA32-7C3F-8B533D3DF29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C2A65CA-2496-EC4C-34C4-90C2F8E0654F}"/>
              </a:ext>
            </a:extLst>
          </p:cNvPr>
          <p:cNvSpPr>
            <a:spLocks noGrp="1"/>
          </p:cNvSpPr>
          <p:nvPr>
            <p:ph idx="1"/>
          </p:nvPr>
        </p:nvSpPr>
        <p:spPr/>
        <p:txBody>
          <a:bodyPr/>
          <a:lstStyle/>
          <a:p>
            <a:pPr marL="0" indent="0">
              <a:buNone/>
            </a:pPr>
            <a:endParaRPr lang="fr-FR" dirty="0"/>
          </a:p>
          <a:p>
            <a:pPr marL="0" indent="0">
              <a:buNone/>
            </a:pPr>
            <a:r>
              <a:rPr lang="fr-FR" dirty="0"/>
              <a:t>Il   dort   tranquillement   sur   sa   couverture   mitée.</a:t>
            </a:r>
          </a:p>
        </p:txBody>
      </p:sp>
    </p:spTree>
    <p:extLst>
      <p:ext uri="{BB962C8B-B14F-4D97-AF65-F5344CB8AC3E}">
        <p14:creationId xmlns:p14="http://schemas.microsoft.com/office/powerpoint/2010/main" val="3772309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B6560-0B9D-A77E-15B7-A1AB9213FBA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170071-035C-8D37-16A7-CDA1E7B290A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84233B5-093F-B796-72DE-7F7A39437B4C}"/>
              </a:ext>
            </a:extLst>
          </p:cNvPr>
          <p:cNvSpPr>
            <a:spLocks noGrp="1"/>
          </p:cNvSpPr>
          <p:nvPr>
            <p:ph idx="1"/>
          </p:nvPr>
        </p:nvSpPr>
        <p:spPr/>
        <p:txBody>
          <a:bodyPr/>
          <a:lstStyle/>
          <a:p>
            <a:pPr marL="0" indent="0">
              <a:buNone/>
            </a:pPr>
            <a:r>
              <a:rPr lang="fr-FR" dirty="0"/>
              <a:t>Il        dort       tranquillement  sur   sa      couverture   mitée.</a:t>
            </a:r>
          </a:p>
          <a:p>
            <a:pPr marL="0" indent="0">
              <a:buNone/>
            </a:pPr>
            <a:endParaRPr lang="fr-FR" dirty="0"/>
          </a:p>
          <a:p>
            <a:pPr marL="0" indent="0">
              <a:buNone/>
            </a:pPr>
            <a:r>
              <a:rPr lang="fr-FR" dirty="0"/>
              <a:t>Elle   dort        tranquillement  sur   sa       couverture  mitée.</a:t>
            </a:r>
          </a:p>
          <a:p>
            <a:pPr marL="0" indent="0">
              <a:buNone/>
            </a:pPr>
            <a:r>
              <a:rPr lang="fr-FR" dirty="0"/>
              <a:t>Vous dormez  tranquillement  sur   votre couverture  mitée.</a:t>
            </a:r>
          </a:p>
          <a:p>
            <a:pPr marL="0" indent="0">
              <a:buNone/>
            </a:pPr>
            <a:r>
              <a:rPr lang="fr-FR" dirty="0"/>
              <a:t>Ils     dorment tranquillement  sur   leur   couverture  mitée.</a:t>
            </a:r>
          </a:p>
          <a:p>
            <a:pPr marL="0" indent="0">
              <a:buNone/>
            </a:pPr>
            <a:endParaRPr lang="fr-FR" dirty="0"/>
          </a:p>
        </p:txBody>
      </p:sp>
    </p:spTree>
    <p:extLst>
      <p:ext uri="{BB962C8B-B14F-4D97-AF65-F5344CB8AC3E}">
        <p14:creationId xmlns:p14="http://schemas.microsoft.com/office/powerpoint/2010/main" val="1459265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E9B9F-17A9-FE50-DA9C-177C2554532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0CB939-0420-9B09-0A50-6CB1395082B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CEAC4E4-0A7F-24F4-F7A4-BAD608F39869}"/>
              </a:ext>
            </a:extLst>
          </p:cNvPr>
          <p:cNvSpPr>
            <a:spLocks noGrp="1"/>
          </p:cNvSpPr>
          <p:nvPr>
            <p:ph idx="1"/>
          </p:nvPr>
        </p:nvSpPr>
        <p:spPr/>
        <p:txBody>
          <a:bodyPr/>
          <a:lstStyle/>
          <a:p>
            <a:pPr marL="0" indent="0">
              <a:buNone/>
            </a:pPr>
            <a:r>
              <a:rPr lang="fr-FR" dirty="0"/>
              <a:t>Il        dort       tranquillement  sur   sa      couverture   mitée.</a:t>
            </a:r>
          </a:p>
          <a:p>
            <a:pPr marL="0" indent="0">
              <a:buNone/>
            </a:pPr>
            <a:endParaRPr lang="fr-FR" dirty="0"/>
          </a:p>
          <a:p>
            <a:pPr marL="0" indent="0">
              <a:buNone/>
            </a:pPr>
            <a:r>
              <a:rPr lang="fr-FR" dirty="0"/>
              <a:t>Elle   dort        tranquillement  sur   sa       couverture  mitée.</a:t>
            </a:r>
          </a:p>
        </p:txBody>
      </p:sp>
    </p:spTree>
    <p:extLst>
      <p:ext uri="{BB962C8B-B14F-4D97-AF65-F5344CB8AC3E}">
        <p14:creationId xmlns:p14="http://schemas.microsoft.com/office/powerpoint/2010/main" val="780768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FCE19-6890-76F5-5208-BE918142FBC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15D85B-0628-142E-072A-17665840538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B76C3C7-F8F5-31E6-1473-EFF5F536F2E5}"/>
              </a:ext>
            </a:extLst>
          </p:cNvPr>
          <p:cNvSpPr>
            <a:spLocks noGrp="1"/>
          </p:cNvSpPr>
          <p:nvPr>
            <p:ph idx="1"/>
          </p:nvPr>
        </p:nvSpPr>
        <p:spPr/>
        <p:txBody>
          <a:bodyPr/>
          <a:lstStyle/>
          <a:p>
            <a:pPr marL="0" indent="0">
              <a:buNone/>
            </a:pPr>
            <a:r>
              <a:rPr lang="fr-FR" dirty="0"/>
              <a:t>Il        dort       tranquillement  sur   sa      couverture   mitée.</a:t>
            </a:r>
          </a:p>
          <a:p>
            <a:pPr marL="0" indent="0">
              <a:buNone/>
            </a:pPr>
            <a:endParaRPr lang="fr-FR" dirty="0"/>
          </a:p>
          <a:p>
            <a:pPr marL="0" indent="0">
              <a:buNone/>
            </a:pPr>
            <a:endParaRPr lang="fr-FR" dirty="0"/>
          </a:p>
          <a:p>
            <a:pPr marL="0" indent="0">
              <a:buNone/>
            </a:pPr>
            <a:endParaRPr lang="fr-FR" dirty="0"/>
          </a:p>
          <a:p>
            <a:pPr marL="0" indent="0">
              <a:buNone/>
            </a:pPr>
            <a:r>
              <a:rPr lang="fr-FR" dirty="0"/>
              <a:t>Vous dormez  tranquillement  sur   votre couverture  mitée.</a:t>
            </a:r>
          </a:p>
        </p:txBody>
      </p:sp>
    </p:spTree>
    <p:extLst>
      <p:ext uri="{BB962C8B-B14F-4D97-AF65-F5344CB8AC3E}">
        <p14:creationId xmlns:p14="http://schemas.microsoft.com/office/powerpoint/2010/main" val="4052741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EF9FE3-2CDC-C7AB-6BFA-702B94C701F8}"/>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84DA5618-6FC3-1B0C-C25B-6E66C1C21C1A}"/>
              </a:ext>
            </a:extLst>
          </p:cNvPr>
          <p:cNvGraphicFramePr>
            <a:graphicFrameLocks noGrp="1"/>
          </p:cNvGraphicFramePr>
          <p:nvPr>
            <p:ph idx="1"/>
            <p:extLst>
              <p:ext uri="{D42A27DB-BD31-4B8C-83A1-F6EECF244321}">
                <p14:modId xmlns:p14="http://schemas.microsoft.com/office/powerpoint/2010/main" val="739742466"/>
              </p:ext>
            </p:extLst>
          </p:nvPr>
        </p:nvGraphicFramePr>
        <p:xfrm>
          <a:off x="1802780" y="1828800"/>
          <a:ext cx="8586439" cy="3200400"/>
        </p:xfrm>
        <a:graphic>
          <a:graphicData uri="http://schemas.openxmlformats.org/drawingml/2006/table">
            <a:tbl>
              <a:tblPr firstRow="1" bandRow="1">
                <a:tableStyleId>{5940675A-B579-460E-94D1-54222C63F5DA}</a:tableStyleId>
              </a:tblPr>
              <a:tblGrid>
                <a:gridCol w="3130246">
                  <a:extLst>
                    <a:ext uri="{9D8B030D-6E8A-4147-A177-3AD203B41FA5}">
                      <a16:colId xmlns:a16="http://schemas.microsoft.com/office/drawing/2014/main" val="3530840496"/>
                    </a:ext>
                  </a:extLst>
                </a:gridCol>
                <a:gridCol w="5456193">
                  <a:extLst>
                    <a:ext uri="{9D8B030D-6E8A-4147-A177-3AD203B41FA5}">
                      <a16:colId xmlns:a16="http://schemas.microsoft.com/office/drawing/2014/main" val="3461948354"/>
                    </a:ext>
                  </a:extLst>
                </a:gridCol>
              </a:tblGrid>
              <a:tr h="370840">
                <a:tc>
                  <a:txBody>
                    <a:bodyPr/>
                    <a:lstStyle/>
                    <a:p>
                      <a:pPr algn="ctr"/>
                      <a:r>
                        <a:rPr lang="fr-FR" sz="2400" dirty="0"/>
                        <a:t>Personnes</a:t>
                      </a:r>
                    </a:p>
                  </a:txBody>
                  <a:tcPr/>
                </a:tc>
                <a:tc>
                  <a:txBody>
                    <a:bodyPr/>
                    <a:lstStyle/>
                    <a:p>
                      <a:pPr algn="ctr"/>
                      <a:r>
                        <a:rPr lang="fr-FR" sz="2400" dirty="0"/>
                        <a:t>Déterminants possessifs</a:t>
                      </a:r>
                    </a:p>
                  </a:txBody>
                  <a:tcPr/>
                </a:tc>
                <a:extLst>
                  <a:ext uri="{0D108BD9-81ED-4DB2-BD59-A6C34878D82A}">
                    <a16:rowId xmlns:a16="http://schemas.microsoft.com/office/drawing/2014/main" val="2571986194"/>
                  </a:ext>
                </a:extLst>
              </a:tr>
              <a:tr h="370840">
                <a:tc>
                  <a:txBody>
                    <a:bodyPr/>
                    <a:lstStyle/>
                    <a:p>
                      <a:r>
                        <a:rPr lang="fr-FR" sz="2400" dirty="0"/>
                        <a:t>Avec P1 je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Je dors sur </a:t>
                      </a:r>
                      <a:r>
                        <a:rPr lang="fr-FR" sz="2400" dirty="0">
                          <a:solidFill>
                            <a:schemeClr val="tx1"/>
                          </a:solidFill>
                        </a:rPr>
                        <a:t>……</a:t>
                      </a:r>
                      <a:r>
                        <a:rPr lang="fr-FR" sz="2400" dirty="0">
                          <a:solidFill>
                            <a:schemeClr val="accent2"/>
                          </a:solidFill>
                        </a:rPr>
                        <a:t> </a:t>
                      </a:r>
                      <a:r>
                        <a:rPr lang="fr-FR" sz="2400" dirty="0">
                          <a:solidFill>
                            <a:schemeClr val="tx1"/>
                          </a:solidFill>
                        </a:rPr>
                        <a:t>couverture</a:t>
                      </a:r>
                      <a:r>
                        <a:rPr lang="fr-FR" sz="2400" dirty="0">
                          <a:solidFill>
                            <a:schemeClr val="accent2"/>
                          </a:solidFill>
                        </a:rPr>
                        <a:t>.</a:t>
                      </a:r>
                    </a:p>
                  </a:txBody>
                  <a:tcPr/>
                </a:tc>
                <a:extLst>
                  <a:ext uri="{0D108BD9-81ED-4DB2-BD59-A6C34878D82A}">
                    <a16:rowId xmlns:a16="http://schemas.microsoft.com/office/drawing/2014/main" val="12977027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Avec P2 tu</a:t>
                      </a:r>
                    </a:p>
                  </a:txBody>
                  <a:tcPr/>
                </a:tc>
                <a:tc>
                  <a:txBody>
                    <a:bodyPr/>
                    <a:lstStyle/>
                    <a:p>
                      <a:r>
                        <a:rPr lang="fr-FR" sz="2400" dirty="0"/>
                        <a:t>Tu dors sur …… couverture.</a:t>
                      </a:r>
                    </a:p>
                  </a:txBody>
                  <a:tcPr/>
                </a:tc>
                <a:extLst>
                  <a:ext uri="{0D108BD9-81ED-4DB2-BD59-A6C34878D82A}">
                    <a16:rowId xmlns:a16="http://schemas.microsoft.com/office/drawing/2014/main" val="87999614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Avec P3 il / elle</a:t>
                      </a:r>
                    </a:p>
                  </a:txBody>
                  <a:tcPr/>
                </a:tc>
                <a:tc>
                  <a:txBody>
                    <a:bodyPr/>
                    <a:lstStyle/>
                    <a:p>
                      <a:r>
                        <a:rPr lang="fr-FR" sz="2400" dirty="0"/>
                        <a:t>Il / elle dort sur </a:t>
                      </a:r>
                      <a:r>
                        <a:rPr lang="fr-FR" sz="2400" dirty="0">
                          <a:solidFill>
                            <a:schemeClr val="accent2"/>
                          </a:solidFill>
                        </a:rPr>
                        <a:t>sa </a:t>
                      </a:r>
                      <a:r>
                        <a:rPr lang="fr-FR" sz="2400" dirty="0">
                          <a:solidFill>
                            <a:schemeClr val="tx1"/>
                          </a:solidFill>
                        </a:rPr>
                        <a:t>couverture</a:t>
                      </a:r>
                      <a:r>
                        <a:rPr lang="fr-FR" sz="2400" dirty="0">
                          <a:solidFill>
                            <a:schemeClr val="accent2"/>
                          </a:solidFill>
                        </a:rPr>
                        <a:t>.</a:t>
                      </a:r>
                    </a:p>
                  </a:txBody>
                  <a:tcPr/>
                </a:tc>
                <a:extLst>
                  <a:ext uri="{0D108BD9-81ED-4DB2-BD59-A6C34878D82A}">
                    <a16:rowId xmlns:a16="http://schemas.microsoft.com/office/drawing/2014/main" val="20606791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Avec P4 nous</a:t>
                      </a:r>
                    </a:p>
                  </a:txBody>
                  <a:tcPr/>
                </a:tc>
                <a:tc>
                  <a:txBody>
                    <a:bodyPr/>
                    <a:lstStyle/>
                    <a:p>
                      <a:r>
                        <a:rPr lang="fr-FR" sz="2400" dirty="0"/>
                        <a:t>Nous dormons sur …… couverture.</a:t>
                      </a:r>
                    </a:p>
                  </a:txBody>
                  <a:tcPr/>
                </a:tc>
                <a:extLst>
                  <a:ext uri="{0D108BD9-81ED-4DB2-BD59-A6C34878D82A}">
                    <a16:rowId xmlns:a16="http://schemas.microsoft.com/office/drawing/2014/main" val="13151381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Avec P5 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Vous dormez sur </a:t>
                      </a:r>
                      <a:r>
                        <a:rPr lang="fr-FR" sz="2400" dirty="0">
                          <a:solidFill>
                            <a:schemeClr val="accent2"/>
                          </a:solidFill>
                        </a:rPr>
                        <a:t>votre </a:t>
                      </a:r>
                      <a:r>
                        <a:rPr lang="fr-FR" sz="2400" dirty="0">
                          <a:solidFill>
                            <a:schemeClr val="tx1"/>
                          </a:solidFill>
                        </a:rPr>
                        <a:t>couverture</a:t>
                      </a:r>
                      <a:r>
                        <a:rPr lang="fr-FR" sz="2400" dirty="0">
                          <a:solidFill>
                            <a:schemeClr val="accent2"/>
                          </a:solidFill>
                        </a:rPr>
                        <a:t>.</a:t>
                      </a:r>
                    </a:p>
                  </a:txBody>
                  <a:tcPr/>
                </a:tc>
                <a:extLst>
                  <a:ext uri="{0D108BD9-81ED-4DB2-BD59-A6C34878D82A}">
                    <a16:rowId xmlns:a16="http://schemas.microsoft.com/office/drawing/2014/main" val="33817885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Avec P6 ils / elles</a:t>
                      </a:r>
                    </a:p>
                  </a:txBody>
                  <a:tcPr/>
                </a:tc>
                <a:tc>
                  <a:txBody>
                    <a:bodyPr/>
                    <a:lstStyle/>
                    <a:p>
                      <a:r>
                        <a:rPr lang="fr-FR" sz="2400" dirty="0"/>
                        <a:t>Ils / elles dorment sur </a:t>
                      </a:r>
                      <a:r>
                        <a:rPr lang="fr-FR" sz="2400" dirty="0">
                          <a:solidFill>
                            <a:schemeClr val="tx1"/>
                          </a:solidFill>
                        </a:rPr>
                        <a:t>……</a:t>
                      </a:r>
                      <a:r>
                        <a:rPr lang="fr-FR" sz="2400" dirty="0"/>
                        <a:t> couverture.</a:t>
                      </a:r>
                    </a:p>
                  </a:txBody>
                  <a:tcPr/>
                </a:tc>
                <a:extLst>
                  <a:ext uri="{0D108BD9-81ED-4DB2-BD59-A6C34878D82A}">
                    <a16:rowId xmlns:a16="http://schemas.microsoft.com/office/drawing/2014/main" val="2120406359"/>
                  </a:ext>
                </a:extLst>
              </a:tr>
            </a:tbl>
          </a:graphicData>
        </a:graphic>
      </p:graphicFrame>
    </p:spTree>
    <p:extLst>
      <p:ext uri="{BB962C8B-B14F-4D97-AF65-F5344CB8AC3E}">
        <p14:creationId xmlns:p14="http://schemas.microsoft.com/office/powerpoint/2010/main" val="1960019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17BA9-9E3E-EB22-A70B-DF5985BB25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97E4D0-5015-E57C-D436-DA162C6ACCCD}"/>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476096B0-DE79-A1CC-17D3-F6E575DDBFAD}"/>
              </a:ext>
            </a:extLst>
          </p:cNvPr>
          <p:cNvGraphicFramePr>
            <a:graphicFrameLocks noGrp="1"/>
          </p:cNvGraphicFramePr>
          <p:nvPr>
            <p:ph idx="1"/>
            <p:extLst>
              <p:ext uri="{D42A27DB-BD31-4B8C-83A1-F6EECF244321}">
                <p14:modId xmlns:p14="http://schemas.microsoft.com/office/powerpoint/2010/main" val="262933392"/>
              </p:ext>
            </p:extLst>
          </p:nvPr>
        </p:nvGraphicFramePr>
        <p:xfrm>
          <a:off x="1802780" y="1828800"/>
          <a:ext cx="8586439" cy="3200400"/>
        </p:xfrm>
        <a:graphic>
          <a:graphicData uri="http://schemas.openxmlformats.org/drawingml/2006/table">
            <a:tbl>
              <a:tblPr firstRow="1" bandRow="1">
                <a:tableStyleId>{5940675A-B579-460E-94D1-54222C63F5DA}</a:tableStyleId>
              </a:tblPr>
              <a:tblGrid>
                <a:gridCol w="3130246">
                  <a:extLst>
                    <a:ext uri="{9D8B030D-6E8A-4147-A177-3AD203B41FA5}">
                      <a16:colId xmlns:a16="http://schemas.microsoft.com/office/drawing/2014/main" val="3530840496"/>
                    </a:ext>
                  </a:extLst>
                </a:gridCol>
                <a:gridCol w="5456193">
                  <a:extLst>
                    <a:ext uri="{9D8B030D-6E8A-4147-A177-3AD203B41FA5}">
                      <a16:colId xmlns:a16="http://schemas.microsoft.com/office/drawing/2014/main" val="3461948354"/>
                    </a:ext>
                  </a:extLst>
                </a:gridCol>
              </a:tblGrid>
              <a:tr h="370840">
                <a:tc>
                  <a:txBody>
                    <a:bodyPr/>
                    <a:lstStyle/>
                    <a:p>
                      <a:pPr algn="ctr"/>
                      <a:r>
                        <a:rPr lang="fr-FR" sz="2400" dirty="0"/>
                        <a:t>Personnes</a:t>
                      </a:r>
                    </a:p>
                  </a:txBody>
                  <a:tcPr/>
                </a:tc>
                <a:tc>
                  <a:txBody>
                    <a:bodyPr/>
                    <a:lstStyle/>
                    <a:p>
                      <a:pPr algn="ctr"/>
                      <a:r>
                        <a:rPr lang="fr-FR" sz="2400" dirty="0"/>
                        <a:t>Déterminants possessifs</a:t>
                      </a:r>
                    </a:p>
                  </a:txBody>
                  <a:tcPr/>
                </a:tc>
                <a:extLst>
                  <a:ext uri="{0D108BD9-81ED-4DB2-BD59-A6C34878D82A}">
                    <a16:rowId xmlns:a16="http://schemas.microsoft.com/office/drawing/2014/main" val="2571986194"/>
                  </a:ext>
                </a:extLst>
              </a:tr>
              <a:tr h="370840">
                <a:tc>
                  <a:txBody>
                    <a:bodyPr/>
                    <a:lstStyle/>
                    <a:p>
                      <a:r>
                        <a:rPr lang="fr-FR" sz="2400" dirty="0"/>
                        <a:t>Avec P1 je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Je dors sur </a:t>
                      </a:r>
                      <a:r>
                        <a:rPr lang="fr-FR" sz="2400" b="1" dirty="0">
                          <a:solidFill>
                            <a:schemeClr val="tx1"/>
                          </a:solidFill>
                        </a:rPr>
                        <a:t>ma</a:t>
                      </a:r>
                      <a:r>
                        <a:rPr lang="fr-FR" sz="2400" dirty="0">
                          <a:solidFill>
                            <a:schemeClr val="accent2"/>
                          </a:solidFill>
                        </a:rPr>
                        <a:t> </a:t>
                      </a:r>
                      <a:r>
                        <a:rPr lang="fr-FR" sz="2400" dirty="0">
                          <a:solidFill>
                            <a:schemeClr val="tx1"/>
                          </a:solidFill>
                        </a:rPr>
                        <a:t>couverture</a:t>
                      </a:r>
                      <a:r>
                        <a:rPr lang="fr-FR" sz="2400" dirty="0">
                          <a:solidFill>
                            <a:schemeClr val="accent2"/>
                          </a:solidFill>
                        </a:rPr>
                        <a:t>.</a:t>
                      </a:r>
                    </a:p>
                  </a:txBody>
                  <a:tcPr/>
                </a:tc>
                <a:extLst>
                  <a:ext uri="{0D108BD9-81ED-4DB2-BD59-A6C34878D82A}">
                    <a16:rowId xmlns:a16="http://schemas.microsoft.com/office/drawing/2014/main" val="12977027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Avec P2 tu</a:t>
                      </a:r>
                    </a:p>
                  </a:txBody>
                  <a:tcPr/>
                </a:tc>
                <a:tc>
                  <a:txBody>
                    <a:bodyPr/>
                    <a:lstStyle/>
                    <a:p>
                      <a:r>
                        <a:rPr lang="fr-FR" sz="2400" dirty="0"/>
                        <a:t>Tu dors sur </a:t>
                      </a:r>
                      <a:r>
                        <a:rPr lang="fr-FR" sz="2400" b="1" dirty="0"/>
                        <a:t>ta</a:t>
                      </a:r>
                      <a:r>
                        <a:rPr lang="fr-FR" sz="2400" dirty="0"/>
                        <a:t> couverture.</a:t>
                      </a:r>
                    </a:p>
                  </a:txBody>
                  <a:tcPr/>
                </a:tc>
                <a:extLst>
                  <a:ext uri="{0D108BD9-81ED-4DB2-BD59-A6C34878D82A}">
                    <a16:rowId xmlns:a16="http://schemas.microsoft.com/office/drawing/2014/main" val="87999614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Avec P3 il / elle</a:t>
                      </a:r>
                    </a:p>
                  </a:txBody>
                  <a:tcPr/>
                </a:tc>
                <a:tc>
                  <a:txBody>
                    <a:bodyPr/>
                    <a:lstStyle/>
                    <a:p>
                      <a:r>
                        <a:rPr lang="fr-FR" sz="2400" dirty="0"/>
                        <a:t>Il / elle dort sur </a:t>
                      </a:r>
                      <a:r>
                        <a:rPr lang="fr-FR" sz="2400" dirty="0">
                          <a:solidFill>
                            <a:schemeClr val="accent2"/>
                          </a:solidFill>
                        </a:rPr>
                        <a:t>sa </a:t>
                      </a:r>
                      <a:r>
                        <a:rPr lang="fr-FR" sz="2400" dirty="0">
                          <a:solidFill>
                            <a:schemeClr val="tx1"/>
                          </a:solidFill>
                        </a:rPr>
                        <a:t>couverture</a:t>
                      </a:r>
                      <a:r>
                        <a:rPr lang="fr-FR" sz="2400" dirty="0">
                          <a:solidFill>
                            <a:schemeClr val="accent2"/>
                          </a:solidFill>
                        </a:rPr>
                        <a:t>.</a:t>
                      </a:r>
                    </a:p>
                  </a:txBody>
                  <a:tcPr/>
                </a:tc>
                <a:extLst>
                  <a:ext uri="{0D108BD9-81ED-4DB2-BD59-A6C34878D82A}">
                    <a16:rowId xmlns:a16="http://schemas.microsoft.com/office/drawing/2014/main" val="20606791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Avec P4 nous</a:t>
                      </a:r>
                    </a:p>
                  </a:txBody>
                  <a:tcPr/>
                </a:tc>
                <a:tc>
                  <a:txBody>
                    <a:bodyPr/>
                    <a:lstStyle/>
                    <a:p>
                      <a:r>
                        <a:rPr lang="fr-FR" sz="2400" dirty="0"/>
                        <a:t>Nous dormons sur </a:t>
                      </a:r>
                      <a:r>
                        <a:rPr lang="fr-FR" sz="2400" b="1" dirty="0"/>
                        <a:t>notre</a:t>
                      </a:r>
                      <a:r>
                        <a:rPr lang="fr-FR" sz="2400" dirty="0"/>
                        <a:t> couverture.</a:t>
                      </a:r>
                    </a:p>
                  </a:txBody>
                  <a:tcPr/>
                </a:tc>
                <a:extLst>
                  <a:ext uri="{0D108BD9-81ED-4DB2-BD59-A6C34878D82A}">
                    <a16:rowId xmlns:a16="http://schemas.microsoft.com/office/drawing/2014/main" val="13151381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Avec P5 vous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Vous dormez sur </a:t>
                      </a:r>
                      <a:r>
                        <a:rPr lang="fr-FR" sz="2400" dirty="0">
                          <a:solidFill>
                            <a:schemeClr val="accent2"/>
                          </a:solidFill>
                        </a:rPr>
                        <a:t>votre </a:t>
                      </a:r>
                      <a:r>
                        <a:rPr lang="fr-FR" sz="2400" dirty="0">
                          <a:solidFill>
                            <a:schemeClr val="tx1"/>
                          </a:solidFill>
                        </a:rPr>
                        <a:t>couverture</a:t>
                      </a:r>
                      <a:r>
                        <a:rPr lang="fr-FR" sz="2400" dirty="0">
                          <a:solidFill>
                            <a:schemeClr val="accent2"/>
                          </a:solidFill>
                        </a:rPr>
                        <a:t>.</a:t>
                      </a:r>
                    </a:p>
                  </a:txBody>
                  <a:tcPr/>
                </a:tc>
                <a:extLst>
                  <a:ext uri="{0D108BD9-81ED-4DB2-BD59-A6C34878D82A}">
                    <a16:rowId xmlns:a16="http://schemas.microsoft.com/office/drawing/2014/main" val="33817885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Avec P6 ils / elles</a:t>
                      </a:r>
                    </a:p>
                  </a:txBody>
                  <a:tcPr/>
                </a:tc>
                <a:tc>
                  <a:txBody>
                    <a:bodyPr/>
                    <a:lstStyle/>
                    <a:p>
                      <a:r>
                        <a:rPr lang="fr-FR" sz="2400" dirty="0"/>
                        <a:t>Ils / elles dorment sur </a:t>
                      </a:r>
                      <a:r>
                        <a:rPr lang="fr-FR" sz="2400" b="1" dirty="0">
                          <a:solidFill>
                            <a:schemeClr val="tx1"/>
                          </a:solidFill>
                        </a:rPr>
                        <a:t>leur</a:t>
                      </a:r>
                      <a:r>
                        <a:rPr lang="fr-FR" sz="2400" dirty="0"/>
                        <a:t> couverture.</a:t>
                      </a:r>
                    </a:p>
                  </a:txBody>
                  <a:tcPr/>
                </a:tc>
                <a:extLst>
                  <a:ext uri="{0D108BD9-81ED-4DB2-BD59-A6C34878D82A}">
                    <a16:rowId xmlns:a16="http://schemas.microsoft.com/office/drawing/2014/main" val="2120406359"/>
                  </a:ext>
                </a:extLst>
              </a:tr>
            </a:tbl>
          </a:graphicData>
        </a:graphic>
      </p:graphicFrame>
    </p:spTree>
    <p:extLst>
      <p:ext uri="{BB962C8B-B14F-4D97-AF65-F5344CB8AC3E}">
        <p14:creationId xmlns:p14="http://schemas.microsoft.com/office/powerpoint/2010/main" val="192308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59A58-8DBC-FF87-5E28-7951611D598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411252-B415-12FD-DF56-33679415C53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72A71EE-9E78-91D6-836F-1280D4D103B2}"/>
              </a:ext>
            </a:extLst>
          </p:cNvPr>
          <p:cNvSpPr>
            <a:spLocks noGrp="1"/>
          </p:cNvSpPr>
          <p:nvPr>
            <p:ph idx="1"/>
          </p:nvPr>
        </p:nvSpPr>
        <p:spPr/>
        <p:txBody>
          <a:bodyPr/>
          <a:lstStyle/>
          <a:p>
            <a:pPr marL="0" indent="0">
              <a:buNone/>
            </a:pPr>
            <a:r>
              <a:rPr lang="fr-FR" dirty="0"/>
              <a:t>Il        dort       tranquillement  sur   sa      couverture   mitée.</a:t>
            </a:r>
          </a:p>
          <a:p>
            <a:pPr marL="0" indent="0">
              <a:buNone/>
            </a:pPr>
            <a:endParaRPr lang="fr-FR" dirty="0"/>
          </a:p>
          <a:p>
            <a:pPr marL="0" indent="0">
              <a:buNone/>
            </a:pPr>
            <a:endParaRPr lang="fr-FR" dirty="0"/>
          </a:p>
          <a:p>
            <a:pPr marL="0" indent="0">
              <a:buNone/>
            </a:pPr>
            <a:r>
              <a:rPr lang="fr-FR" dirty="0"/>
              <a:t>Ils     dorment tranquillement  sur   leur   couverture  mitée.</a:t>
            </a:r>
          </a:p>
        </p:txBody>
      </p:sp>
    </p:spTree>
    <p:extLst>
      <p:ext uri="{BB962C8B-B14F-4D97-AF65-F5344CB8AC3E}">
        <p14:creationId xmlns:p14="http://schemas.microsoft.com/office/powerpoint/2010/main" val="48959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D07B1-6473-BFEA-FBAB-E9E70479C6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BED776-2969-440E-366F-4D22328998C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E74C180-EA61-543E-D576-8DCB8D09EF9D}"/>
              </a:ext>
            </a:extLst>
          </p:cNvPr>
          <p:cNvSpPr>
            <a:spLocks noGrp="1"/>
          </p:cNvSpPr>
          <p:nvPr>
            <p:ph idx="1"/>
          </p:nvPr>
        </p:nvSpPr>
        <p:spPr>
          <a:xfrm>
            <a:off x="838200" y="646771"/>
            <a:ext cx="10515600" cy="5530192"/>
          </a:xfrm>
          <a:ln>
            <a:noFill/>
          </a:ln>
        </p:spPr>
        <p:style>
          <a:lnRef idx="2">
            <a:schemeClr val="accent6"/>
          </a:lnRef>
          <a:fillRef idx="1">
            <a:schemeClr val="lt1"/>
          </a:fillRef>
          <a:effectRef idx="0">
            <a:schemeClr val="accent6"/>
          </a:effectRef>
          <a:fontRef idx="minor">
            <a:schemeClr val="dk1"/>
          </a:fontRef>
        </p:style>
        <p:txBody>
          <a:bodyPr/>
          <a:lstStyle/>
          <a:p>
            <a:pPr marL="0" indent="0">
              <a:buNone/>
            </a:pPr>
            <a:r>
              <a:rPr lang="fr-FR" dirty="0"/>
              <a:t>Il        		dort       tranquillement  sur   sa      couverture   mitée.</a:t>
            </a:r>
          </a:p>
          <a:p>
            <a:pPr marL="0" indent="0">
              <a:buNone/>
            </a:pPr>
            <a:endParaRPr lang="fr-FR" dirty="0"/>
          </a:p>
          <a:p>
            <a:pPr marL="0" indent="0">
              <a:buNone/>
            </a:pPr>
            <a:r>
              <a:rPr lang="fr-FR" dirty="0"/>
              <a:t>Elle   		dort        tranquillement  sur   sa       couverture  mitée.</a:t>
            </a:r>
          </a:p>
          <a:p>
            <a:pPr marL="0" indent="0">
              <a:buNone/>
            </a:pPr>
            <a:endParaRPr lang="fr-FR" dirty="0"/>
          </a:p>
          <a:p>
            <a:pPr marL="0" indent="0">
              <a:buNone/>
            </a:pPr>
            <a:endParaRPr lang="fr-FR" dirty="0"/>
          </a:p>
          <a:p>
            <a:pPr marL="0" indent="0">
              <a:buNone/>
            </a:pPr>
            <a:r>
              <a:rPr lang="fr-FR" dirty="0"/>
              <a:t>Vous 		dormez  tranquillement  sur   votre couverture  mitée.</a:t>
            </a:r>
          </a:p>
          <a:p>
            <a:pPr marL="0" indent="0">
              <a:buNone/>
            </a:pPr>
            <a:endParaRPr lang="fr-FR" dirty="0"/>
          </a:p>
          <a:p>
            <a:pPr marL="0" indent="0">
              <a:buNone/>
            </a:pPr>
            <a:endParaRPr lang="fr-FR" dirty="0"/>
          </a:p>
          <a:p>
            <a:pPr marL="0" indent="0">
              <a:buNone/>
            </a:pPr>
            <a:r>
              <a:rPr lang="fr-FR" dirty="0"/>
              <a:t>Ils     		dorment tranquillement  sur   leur   couverture  mitée.</a:t>
            </a:r>
          </a:p>
          <a:p>
            <a:pPr marL="0" indent="0">
              <a:buNone/>
            </a:pPr>
            <a:endParaRPr lang="fr-FR" dirty="0"/>
          </a:p>
        </p:txBody>
      </p:sp>
      <p:sp>
        <p:nvSpPr>
          <p:cNvPr id="4" name="Bulle rectangulaire 3">
            <a:extLst>
              <a:ext uri="{FF2B5EF4-FFF2-40B4-BE49-F238E27FC236}">
                <a16:creationId xmlns:a16="http://schemas.microsoft.com/office/drawing/2014/main" id="{05B86720-B306-E537-962C-B88C7FD6AB90}"/>
              </a:ext>
            </a:extLst>
          </p:cNvPr>
          <p:cNvSpPr/>
          <p:nvPr/>
        </p:nvSpPr>
        <p:spPr>
          <a:xfrm>
            <a:off x="1092820" y="2430966"/>
            <a:ext cx="1561170" cy="669073"/>
          </a:xfrm>
          <a:prstGeom prst="wedgeRectCallout">
            <a:avLst>
              <a:gd name="adj1" fmla="val -49404"/>
              <a:gd name="adj2" fmla="val -10083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genre</a:t>
            </a:r>
          </a:p>
        </p:txBody>
      </p:sp>
      <p:sp>
        <p:nvSpPr>
          <p:cNvPr id="5" name="Bulle rectangulaire 4">
            <a:extLst>
              <a:ext uri="{FF2B5EF4-FFF2-40B4-BE49-F238E27FC236}">
                <a16:creationId xmlns:a16="http://schemas.microsoft.com/office/drawing/2014/main" id="{8AA96E7A-CEF4-FAD4-8EBA-57A21DF7A8BC}"/>
              </a:ext>
            </a:extLst>
          </p:cNvPr>
          <p:cNvSpPr/>
          <p:nvPr/>
        </p:nvSpPr>
        <p:spPr>
          <a:xfrm>
            <a:off x="1092820" y="3969427"/>
            <a:ext cx="1561170" cy="669073"/>
          </a:xfrm>
          <a:prstGeom prst="wedgeRectCallout">
            <a:avLst>
              <a:gd name="adj1" fmla="val -49404"/>
              <a:gd name="adj2" fmla="val -10083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personne</a:t>
            </a:r>
          </a:p>
        </p:txBody>
      </p:sp>
      <p:sp>
        <p:nvSpPr>
          <p:cNvPr id="6" name="Bulle rectangulaire 5">
            <a:extLst>
              <a:ext uri="{FF2B5EF4-FFF2-40B4-BE49-F238E27FC236}">
                <a16:creationId xmlns:a16="http://schemas.microsoft.com/office/drawing/2014/main" id="{82D1F314-003C-62DD-0621-9936150CDB23}"/>
              </a:ext>
            </a:extLst>
          </p:cNvPr>
          <p:cNvSpPr/>
          <p:nvPr/>
        </p:nvSpPr>
        <p:spPr>
          <a:xfrm>
            <a:off x="1092820" y="5299595"/>
            <a:ext cx="1561170" cy="669074"/>
          </a:xfrm>
          <a:prstGeom prst="wedgeRectCallout">
            <a:avLst>
              <a:gd name="adj1" fmla="val -47975"/>
              <a:gd name="adj2" fmla="val -7749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nombre</a:t>
            </a:r>
          </a:p>
        </p:txBody>
      </p:sp>
      <p:sp>
        <p:nvSpPr>
          <p:cNvPr id="7" name="Bulle rectangulaire 6">
            <a:extLst>
              <a:ext uri="{FF2B5EF4-FFF2-40B4-BE49-F238E27FC236}">
                <a16:creationId xmlns:a16="http://schemas.microsoft.com/office/drawing/2014/main" id="{415E4226-72D0-8264-7FEF-A493562D39F0}"/>
              </a:ext>
            </a:extLst>
          </p:cNvPr>
          <p:cNvSpPr/>
          <p:nvPr/>
        </p:nvSpPr>
        <p:spPr>
          <a:xfrm>
            <a:off x="3109333" y="5472897"/>
            <a:ext cx="1561170" cy="669073"/>
          </a:xfrm>
          <a:prstGeom prst="wedgeRectCallout">
            <a:avLst>
              <a:gd name="adj1" fmla="val -7975"/>
              <a:gd name="adj2" fmla="val -90833"/>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personne</a:t>
            </a:r>
          </a:p>
        </p:txBody>
      </p:sp>
      <p:sp>
        <p:nvSpPr>
          <p:cNvPr id="8" name="Bulle rectangulaire 7">
            <a:extLst>
              <a:ext uri="{FF2B5EF4-FFF2-40B4-BE49-F238E27FC236}">
                <a16:creationId xmlns:a16="http://schemas.microsoft.com/office/drawing/2014/main" id="{C3E11EFB-C432-243C-B1F1-7BB3AA5AE134}"/>
              </a:ext>
            </a:extLst>
          </p:cNvPr>
          <p:cNvSpPr/>
          <p:nvPr/>
        </p:nvSpPr>
        <p:spPr>
          <a:xfrm>
            <a:off x="3109333" y="3969427"/>
            <a:ext cx="1561170" cy="669073"/>
          </a:xfrm>
          <a:prstGeom prst="wedgeRectCallout">
            <a:avLst>
              <a:gd name="adj1" fmla="val -14129"/>
              <a:gd name="adj2" fmla="val -111517"/>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personne</a:t>
            </a:r>
          </a:p>
        </p:txBody>
      </p:sp>
      <p:sp>
        <p:nvSpPr>
          <p:cNvPr id="9" name="Bulle rectangulaire 8">
            <a:extLst>
              <a:ext uri="{FF2B5EF4-FFF2-40B4-BE49-F238E27FC236}">
                <a16:creationId xmlns:a16="http://schemas.microsoft.com/office/drawing/2014/main" id="{29DC3B8A-4620-CA93-2D46-08217A9B9DB1}"/>
              </a:ext>
            </a:extLst>
          </p:cNvPr>
          <p:cNvSpPr/>
          <p:nvPr/>
        </p:nvSpPr>
        <p:spPr>
          <a:xfrm>
            <a:off x="7153507" y="3969427"/>
            <a:ext cx="1561170" cy="669073"/>
          </a:xfrm>
          <a:prstGeom prst="wedgeRectCallout">
            <a:avLst>
              <a:gd name="adj1" fmla="val -33690"/>
              <a:gd name="adj2" fmla="val -104167"/>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personne</a:t>
            </a:r>
          </a:p>
        </p:txBody>
      </p:sp>
      <p:sp>
        <p:nvSpPr>
          <p:cNvPr id="10" name="Bulle rectangulaire 9">
            <a:extLst>
              <a:ext uri="{FF2B5EF4-FFF2-40B4-BE49-F238E27FC236}">
                <a16:creationId xmlns:a16="http://schemas.microsoft.com/office/drawing/2014/main" id="{93CBBDA5-3711-3EF2-B308-AC17B87D4247}"/>
              </a:ext>
            </a:extLst>
          </p:cNvPr>
          <p:cNvSpPr/>
          <p:nvPr/>
        </p:nvSpPr>
        <p:spPr>
          <a:xfrm>
            <a:off x="7153507" y="5507890"/>
            <a:ext cx="1561170" cy="669073"/>
          </a:xfrm>
          <a:prstGeom prst="wedgeRectCallout">
            <a:avLst>
              <a:gd name="adj1" fmla="val -33690"/>
              <a:gd name="adj2" fmla="val -104167"/>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personne</a:t>
            </a:r>
          </a:p>
        </p:txBody>
      </p:sp>
      <p:sp>
        <p:nvSpPr>
          <p:cNvPr id="11" name="Bulle rectangulaire 10">
            <a:extLst>
              <a:ext uri="{FF2B5EF4-FFF2-40B4-BE49-F238E27FC236}">
                <a16:creationId xmlns:a16="http://schemas.microsoft.com/office/drawing/2014/main" id="{83105C43-A6B9-A707-81EA-1C658A8B4908}"/>
              </a:ext>
            </a:extLst>
          </p:cNvPr>
          <p:cNvSpPr/>
          <p:nvPr/>
        </p:nvSpPr>
        <p:spPr>
          <a:xfrm>
            <a:off x="312235" y="6010064"/>
            <a:ext cx="1561170" cy="669074"/>
          </a:xfrm>
          <a:prstGeom prst="wedgeRectCallout">
            <a:avLst>
              <a:gd name="adj1" fmla="val -5924"/>
              <a:gd name="adj2" fmla="val -17911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personne</a:t>
            </a:r>
          </a:p>
        </p:txBody>
      </p:sp>
    </p:spTree>
    <p:extLst>
      <p:ext uri="{BB962C8B-B14F-4D97-AF65-F5344CB8AC3E}">
        <p14:creationId xmlns:p14="http://schemas.microsoft.com/office/powerpoint/2010/main" val="24389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3CCE5-B33D-8489-E715-9958D0D939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3B36D0-9F81-F78E-E0F5-CD209944CC7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497BBB2-101C-0744-21D4-02A30240EED3}"/>
              </a:ext>
            </a:extLst>
          </p:cNvPr>
          <p:cNvSpPr>
            <a:spLocks noGrp="1"/>
          </p:cNvSpPr>
          <p:nvPr>
            <p:ph idx="1"/>
          </p:nvPr>
        </p:nvSpPr>
        <p:spPr/>
        <p:txBody>
          <a:bodyPr/>
          <a:lstStyle/>
          <a:p>
            <a:pPr marL="0" indent="0">
              <a:buNone/>
            </a:pPr>
            <a:endParaRPr lang="fr-FR" dirty="0"/>
          </a:p>
          <a:p>
            <a:pPr marL="0" indent="0">
              <a:buNone/>
            </a:pPr>
            <a:r>
              <a:rPr lang="fr-FR" dirty="0"/>
              <a:t>Il        dort          tranquillement   sur   sa         couverture   mitée.</a:t>
            </a:r>
          </a:p>
          <a:p>
            <a:pPr marL="0" indent="0">
              <a:buNone/>
            </a:pPr>
            <a:endParaRPr lang="fr-FR" dirty="0"/>
          </a:p>
        </p:txBody>
      </p:sp>
    </p:spTree>
    <p:extLst>
      <p:ext uri="{BB962C8B-B14F-4D97-AF65-F5344CB8AC3E}">
        <p14:creationId xmlns:p14="http://schemas.microsoft.com/office/powerpoint/2010/main" val="1001200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71B76-3812-CDDA-9F91-8552775A57B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AC3EE2-4B7D-5539-66F1-2EFB7DBC5D6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EB8A418-58AA-5E32-9A41-C222ED884E5D}"/>
              </a:ext>
            </a:extLst>
          </p:cNvPr>
          <p:cNvSpPr>
            <a:spLocks noGrp="1"/>
          </p:cNvSpPr>
          <p:nvPr>
            <p:ph idx="1"/>
          </p:nvPr>
        </p:nvSpPr>
        <p:spPr/>
        <p:txBody>
          <a:bodyPr/>
          <a:lstStyle/>
          <a:p>
            <a:pPr marL="0" indent="0">
              <a:buNone/>
            </a:pPr>
            <a:endParaRPr lang="fr-FR" dirty="0"/>
          </a:p>
          <a:p>
            <a:pPr marL="0" indent="0">
              <a:buNone/>
            </a:pPr>
            <a:r>
              <a:rPr lang="fr-FR" dirty="0"/>
              <a:t>Il        dort          tranquillement   sur   sa         couverture   mitée.</a:t>
            </a:r>
          </a:p>
          <a:p>
            <a:pPr marL="0" indent="0">
              <a:buNone/>
            </a:pPr>
            <a:endParaRPr lang="fr-FR" dirty="0"/>
          </a:p>
          <a:p>
            <a:pPr marL="0" indent="0">
              <a:buNone/>
            </a:pPr>
            <a:r>
              <a:rPr lang="fr-FR" dirty="0"/>
              <a:t>Nous dormions tranquillement   sur   notre   couverture   mitée.</a:t>
            </a:r>
          </a:p>
        </p:txBody>
      </p:sp>
    </p:spTree>
    <p:extLst>
      <p:ext uri="{BB962C8B-B14F-4D97-AF65-F5344CB8AC3E}">
        <p14:creationId xmlns:p14="http://schemas.microsoft.com/office/powerpoint/2010/main" val="210776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435B52-097A-63D4-7E5D-280718C41B1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B354AD9-EEA0-2C0A-9D28-988B3B8BA4C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dirty="0"/>
              <a:t>	dorm-</a:t>
            </a:r>
            <a:r>
              <a:rPr lang="fr-FR" dirty="0">
                <a:solidFill>
                  <a:srgbClr val="FF0000"/>
                </a:solidFill>
              </a:rPr>
              <a:t>i</a:t>
            </a:r>
            <a:r>
              <a:rPr lang="fr-FR" dirty="0"/>
              <a:t>-</a:t>
            </a:r>
            <a:r>
              <a:rPr lang="fr-FR" dirty="0">
                <a:solidFill>
                  <a:srgbClr val="00B0F0"/>
                </a:solidFill>
              </a:rPr>
              <a:t>ons</a:t>
            </a:r>
          </a:p>
        </p:txBody>
      </p:sp>
      <p:sp>
        <p:nvSpPr>
          <p:cNvPr id="4" name="Bulle rectangulaire 3">
            <a:extLst>
              <a:ext uri="{FF2B5EF4-FFF2-40B4-BE49-F238E27FC236}">
                <a16:creationId xmlns:a16="http://schemas.microsoft.com/office/drawing/2014/main" id="{2C53F72F-0659-1CC7-32B7-9A246CBAAEBC}"/>
              </a:ext>
            </a:extLst>
          </p:cNvPr>
          <p:cNvSpPr/>
          <p:nvPr/>
        </p:nvSpPr>
        <p:spPr>
          <a:xfrm>
            <a:off x="2916043" y="4169744"/>
            <a:ext cx="1561170" cy="669073"/>
          </a:xfrm>
          <a:prstGeom prst="wedgeRectCallout">
            <a:avLst>
              <a:gd name="adj1" fmla="val -33690"/>
              <a:gd name="adj2" fmla="val -104167"/>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marque de la personne</a:t>
            </a:r>
          </a:p>
        </p:txBody>
      </p:sp>
      <p:sp>
        <p:nvSpPr>
          <p:cNvPr id="5" name="Bulle rectangulaire 4">
            <a:extLst>
              <a:ext uri="{FF2B5EF4-FFF2-40B4-BE49-F238E27FC236}">
                <a16:creationId xmlns:a16="http://schemas.microsoft.com/office/drawing/2014/main" id="{4810B709-0D66-FDD7-127E-E84E8113F9F9}"/>
              </a:ext>
            </a:extLst>
          </p:cNvPr>
          <p:cNvSpPr/>
          <p:nvPr/>
        </p:nvSpPr>
        <p:spPr>
          <a:xfrm>
            <a:off x="2375514" y="2353719"/>
            <a:ext cx="1561170" cy="669073"/>
          </a:xfrm>
          <a:prstGeom prst="wedgeRectCallout">
            <a:avLst>
              <a:gd name="adj1" fmla="val -25118"/>
              <a:gd name="adj2" fmla="val 92500"/>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marque de</a:t>
            </a:r>
          </a:p>
          <a:p>
            <a:pPr algn="ctr"/>
            <a:r>
              <a:rPr lang="fr-FR" dirty="0"/>
              <a:t>l’imparfait</a:t>
            </a:r>
          </a:p>
        </p:txBody>
      </p:sp>
    </p:spTree>
    <p:extLst>
      <p:ext uri="{BB962C8B-B14F-4D97-AF65-F5344CB8AC3E}">
        <p14:creationId xmlns:p14="http://schemas.microsoft.com/office/powerpoint/2010/main" val="1173919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095CD-33F2-87C5-947C-DD3D10C6AE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E73306-AC01-7F53-3972-EE0DC0CC883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9008CBB-16B3-D759-4674-90AFB93C1241}"/>
              </a:ext>
            </a:extLst>
          </p:cNvPr>
          <p:cNvSpPr>
            <a:spLocks noGrp="1"/>
          </p:cNvSpPr>
          <p:nvPr>
            <p:ph idx="1"/>
          </p:nvPr>
        </p:nvSpPr>
        <p:spPr/>
        <p:txBody>
          <a:bodyPr/>
          <a:lstStyle/>
          <a:p>
            <a:pPr marL="0" indent="0">
              <a:buNone/>
            </a:pPr>
            <a:endParaRPr lang="fr-FR" dirty="0"/>
          </a:p>
          <a:p>
            <a:pPr marL="0" indent="0">
              <a:buNone/>
            </a:pPr>
            <a:r>
              <a:rPr lang="fr-FR" dirty="0"/>
              <a:t>Il        dort          tranquillement   sur   sa         couverture   mitée.</a:t>
            </a:r>
          </a:p>
          <a:p>
            <a:pPr marL="0" indent="0">
              <a:buNone/>
            </a:pPr>
            <a:endParaRPr lang="fr-FR" dirty="0"/>
          </a:p>
          <a:p>
            <a:pPr marL="0" indent="0">
              <a:buNone/>
            </a:pPr>
            <a:r>
              <a:rPr lang="fr-FR" dirty="0"/>
              <a:t>Nous dormions tranquillement   sur   notre   couverture   mitée.</a:t>
            </a:r>
          </a:p>
        </p:txBody>
      </p:sp>
    </p:spTree>
    <p:extLst>
      <p:ext uri="{BB962C8B-B14F-4D97-AF65-F5344CB8AC3E}">
        <p14:creationId xmlns:p14="http://schemas.microsoft.com/office/powerpoint/2010/main" val="3638589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EA525-AA75-3587-3625-AE0A2A2F78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A18FDC5-B874-2A52-5945-B0C746D3558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1F5302D-6E7D-B562-9D70-D4B71596C54C}"/>
              </a:ext>
            </a:extLst>
          </p:cNvPr>
          <p:cNvSpPr>
            <a:spLocks noGrp="1"/>
          </p:cNvSpPr>
          <p:nvPr>
            <p:ph idx="1"/>
          </p:nvPr>
        </p:nvSpPr>
        <p:spPr/>
        <p:txBody>
          <a:bodyPr/>
          <a:lstStyle/>
          <a:p>
            <a:pPr marL="0" indent="0">
              <a:buNone/>
            </a:pPr>
            <a:endParaRPr lang="fr-FR" dirty="0"/>
          </a:p>
          <a:p>
            <a:pPr marL="0" indent="0">
              <a:buNone/>
            </a:pPr>
            <a:r>
              <a:rPr lang="fr-FR" dirty="0"/>
              <a:t>Il              dort             tranquillement   sur   sa         couverture   mitée.</a:t>
            </a:r>
          </a:p>
          <a:p>
            <a:pPr marL="0" indent="0">
              <a:buNone/>
            </a:pPr>
            <a:endParaRPr lang="fr-FR" dirty="0"/>
          </a:p>
          <a:p>
            <a:pPr marL="0" indent="0">
              <a:buNone/>
            </a:pPr>
            <a:r>
              <a:rPr lang="fr-FR" dirty="0"/>
              <a:t>Nous 	     dorm-</a:t>
            </a:r>
            <a:r>
              <a:rPr lang="fr-FR" dirty="0">
                <a:solidFill>
                  <a:srgbClr val="FF0000"/>
                </a:solidFill>
              </a:rPr>
              <a:t>i</a:t>
            </a:r>
            <a:r>
              <a:rPr lang="fr-FR" dirty="0"/>
              <a:t>-</a:t>
            </a:r>
            <a:r>
              <a:rPr lang="fr-FR" dirty="0">
                <a:solidFill>
                  <a:srgbClr val="00B0F0"/>
                </a:solidFill>
              </a:rPr>
              <a:t>ons</a:t>
            </a:r>
            <a:r>
              <a:rPr lang="fr-FR" dirty="0"/>
              <a:t> tranquillement   sur   notre   couverture   mitée.</a:t>
            </a:r>
          </a:p>
        </p:txBody>
      </p:sp>
      <p:sp>
        <p:nvSpPr>
          <p:cNvPr id="4" name="Bulle rectangulaire 3">
            <a:extLst>
              <a:ext uri="{FF2B5EF4-FFF2-40B4-BE49-F238E27FC236}">
                <a16:creationId xmlns:a16="http://schemas.microsoft.com/office/drawing/2014/main" id="{0E908590-ACB6-094C-26DB-B20A3621C0A2}"/>
              </a:ext>
            </a:extLst>
          </p:cNvPr>
          <p:cNvSpPr/>
          <p:nvPr/>
        </p:nvSpPr>
        <p:spPr>
          <a:xfrm>
            <a:off x="838200" y="4297673"/>
            <a:ext cx="1561170" cy="669073"/>
          </a:xfrm>
          <a:prstGeom prst="wedgeRectCallout">
            <a:avLst>
              <a:gd name="adj1" fmla="val -28378"/>
              <a:gd name="adj2" fmla="val -11835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personne</a:t>
            </a:r>
          </a:p>
        </p:txBody>
      </p:sp>
      <p:sp>
        <p:nvSpPr>
          <p:cNvPr id="6" name="Bulle rectangulaire 5">
            <a:extLst>
              <a:ext uri="{FF2B5EF4-FFF2-40B4-BE49-F238E27FC236}">
                <a16:creationId xmlns:a16="http://schemas.microsoft.com/office/drawing/2014/main" id="{1AF4EA34-4E19-6FA0-1161-F62E1154159A}"/>
              </a:ext>
            </a:extLst>
          </p:cNvPr>
          <p:cNvSpPr/>
          <p:nvPr/>
        </p:nvSpPr>
        <p:spPr>
          <a:xfrm>
            <a:off x="3405553" y="4297673"/>
            <a:ext cx="1561170" cy="669073"/>
          </a:xfrm>
          <a:prstGeom prst="wedgeRectCallout">
            <a:avLst>
              <a:gd name="adj1" fmla="val -34385"/>
              <a:gd name="adj2" fmla="val -128867"/>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personne</a:t>
            </a:r>
          </a:p>
        </p:txBody>
      </p:sp>
      <p:sp>
        <p:nvSpPr>
          <p:cNvPr id="7" name="Bulle rectangulaire 6">
            <a:extLst>
              <a:ext uri="{FF2B5EF4-FFF2-40B4-BE49-F238E27FC236}">
                <a16:creationId xmlns:a16="http://schemas.microsoft.com/office/drawing/2014/main" id="{DDBB80DE-CA4F-1DC0-5DDB-55AB976D7587}"/>
              </a:ext>
            </a:extLst>
          </p:cNvPr>
          <p:cNvSpPr/>
          <p:nvPr/>
        </p:nvSpPr>
        <p:spPr>
          <a:xfrm>
            <a:off x="7016262" y="4297672"/>
            <a:ext cx="1561170" cy="669073"/>
          </a:xfrm>
          <a:prstGeom prst="wedgeRectCallout">
            <a:avLst>
              <a:gd name="adj1" fmla="val -28378"/>
              <a:gd name="adj2" fmla="val -11835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personne</a:t>
            </a:r>
          </a:p>
        </p:txBody>
      </p:sp>
      <p:sp>
        <p:nvSpPr>
          <p:cNvPr id="8" name="Bulle rectangulaire 7">
            <a:extLst>
              <a:ext uri="{FF2B5EF4-FFF2-40B4-BE49-F238E27FC236}">
                <a16:creationId xmlns:a16="http://schemas.microsoft.com/office/drawing/2014/main" id="{4BB8E56C-72BC-5818-2C61-F3C901FC77F2}"/>
              </a:ext>
            </a:extLst>
          </p:cNvPr>
          <p:cNvSpPr/>
          <p:nvPr/>
        </p:nvSpPr>
        <p:spPr>
          <a:xfrm>
            <a:off x="2624968" y="5101683"/>
            <a:ext cx="1561170" cy="669073"/>
          </a:xfrm>
          <a:prstGeom prst="wedgeRectCallout">
            <a:avLst>
              <a:gd name="adj1" fmla="val -14861"/>
              <a:gd name="adj2" fmla="val -251517"/>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personne</a:t>
            </a:r>
          </a:p>
        </p:txBody>
      </p:sp>
    </p:spTree>
    <p:extLst>
      <p:ext uri="{BB962C8B-B14F-4D97-AF65-F5344CB8AC3E}">
        <p14:creationId xmlns:p14="http://schemas.microsoft.com/office/powerpoint/2010/main" val="4245216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DA4B7-7829-4B25-5EFF-326FB4CD9C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5BA216-A721-A50B-7F3F-F8D104192D2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67DD669-7852-E431-8252-22AF30F8139A}"/>
              </a:ext>
            </a:extLst>
          </p:cNvPr>
          <p:cNvSpPr>
            <a:spLocks noGrp="1"/>
          </p:cNvSpPr>
          <p:nvPr>
            <p:ph idx="1"/>
          </p:nvPr>
        </p:nvSpPr>
        <p:spPr/>
        <p:txBody>
          <a:bodyPr/>
          <a:lstStyle/>
          <a:p>
            <a:pPr marL="0" indent="0">
              <a:buNone/>
            </a:pPr>
            <a:endParaRPr lang="fr-FR" dirty="0"/>
          </a:p>
          <a:p>
            <a:pPr marL="0" indent="0">
              <a:buNone/>
            </a:pPr>
            <a:r>
              <a:rPr lang="fr-FR" dirty="0"/>
              <a:t>Il   dort   tranquillement   sur   sa   couverture   mitée.</a:t>
            </a:r>
          </a:p>
        </p:txBody>
      </p:sp>
    </p:spTree>
    <p:extLst>
      <p:ext uri="{BB962C8B-B14F-4D97-AF65-F5344CB8AC3E}">
        <p14:creationId xmlns:p14="http://schemas.microsoft.com/office/powerpoint/2010/main" val="220078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16B46-C08C-4E75-5F73-00B02B784D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DFEC74-B7B4-600A-4EA1-993FE9FD967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BC08F83-9B3A-F2A1-47C4-1DB2BB12124F}"/>
              </a:ext>
            </a:extLst>
          </p:cNvPr>
          <p:cNvSpPr>
            <a:spLocks noGrp="1"/>
          </p:cNvSpPr>
          <p:nvPr>
            <p:ph idx="1"/>
          </p:nvPr>
        </p:nvSpPr>
        <p:spPr/>
        <p:txBody>
          <a:bodyPr/>
          <a:lstStyle/>
          <a:p>
            <a:pPr marL="0" indent="0">
              <a:buNone/>
            </a:pPr>
            <a:endParaRPr lang="fr-FR" dirty="0"/>
          </a:p>
          <a:p>
            <a:pPr marL="0" indent="0">
              <a:buNone/>
            </a:pPr>
            <a:r>
              <a:rPr lang="fr-FR" dirty="0"/>
              <a:t>Il   dort   tranquillement   sur   sa   couverture      mitée.</a:t>
            </a:r>
          </a:p>
          <a:p>
            <a:pPr marL="0" indent="0">
              <a:buNone/>
            </a:pPr>
            <a:endParaRPr lang="fr-FR" dirty="0"/>
          </a:p>
          <a:p>
            <a:pPr marL="0" indent="0">
              <a:buNone/>
            </a:pPr>
            <a:r>
              <a:rPr lang="fr-FR" dirty="0"/>
              <a:t>Il   dort   tranquillement   sur   ses   couvertures  mitées.</a:t>
            </a:r>
          </a:p>
          <a:p>
            <a:pPr marL="0" indent="0">
              <a:buNone/>
            </a:pPr>
            <a:r>
              <a:rPr lang="fr-FR" dirty="0"/>
              <a:t>Il   dort   tranquillement   sur   son  coussin	       mité.</a:t>
            </a:r>
          </a:p>
          <a:p>
            <a:pPr marL="0" indent="0">
              <a:buNone/>
            </a:pPr>
            <a:endParaRPr lang="fr-FR" dirty="0"/>
          </a:p>
        </p:txBody>
      </p:sp>
    </p:spTree>
    <p:extLst>
      <p:ext uri="{BB962C8B-B14F-4D97-AF65-F5344CB8AC3E}">
        <p14:creationId xmlns:p14="http://schemas.microsoft.com/office/powerpoint/2010/main" val="2350425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EA3BB-19EA-3568-3B79-680836D8DE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6FB16F-C6A9-E24B-79FC-5127DAF2048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84F3352-6593-93E6-163D-FE98B7738D70}"/>
              </a:ext>
            </a:extLst>
          </p:cNvPr>
          <p:cNvSpPr>
            <a:spLocks noGrp="1"/>
          </p:cNvSpPr>
          <p:nvPr>
            <p:ph idx="1"/>
          </p:nvPr>
        </p:nvSpPr>
        <p:spPr/>
        <p:txBody>
          <a:bodyPr/>
          <a:lstStyle/>
          <a:p>
            <a:pPr marL="0" indent="0">
              <a:buNone/>
            </a:pPr>
            <a:endParaRPr lang="fr-FR" dirty="0"/>
          </a:p>
          <a:p>
            <a:pPr marL="0" indent="0">
              <a:buNone/>
            </a:pPr>
            <a:r>
              <a:rPr lang="fr-FR" dirty="0"/>
              <a:t>Il   dort   tranquillement   sur   sa     couverture      mitée.</a:t>
            </a:r>
          </a:p>
          <a:p>
            <a:pPr marL="0" indent="0">
              <a:buNone/>
            </a:pPr>
            <a:endParaRPr lang="fr-FR" dirty="0"/>
          </a:p>
          <a:p>
            <a:pPr marL="0" indent="0">
              <a:buNone/>
            </a:pPr>
            <a:r>
              <a:rPr lang="fr-FR" dirty="0"/>
              <a:t>Il   dort   tranquillement   sur   ses   couvertures    mitées.</a:t>
            </a:r>
          </a:p>
          <a:p>
            <a:pPr marL="0" indent="0">
              <a:buNone/>
            </a:pPr>
            <a:endParaRPr lang="fr-FR" dirty="0"/>
          </a:p>
          <a:p>
            <a:pPr marL="0" indent="0">
              <a:buNone/>
            </a:pPr>
            <a:endParaRPr lang="fr-FR" dirty="0"/>
          </a:p>
        </p:txBody>
      </p:sp>
    </p:spTree>
    <p:extLst>
      <p:ext uri="{BB962C8B-B14F-4D97-AF65-F5344CB8AC3E}">
        <p14:creationId xmlns:p14="http://schemas.microsoft.com/office/powerpoint/2010/main" val="3043349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F8A4C-E4A0-0B4A-2ED6-74E18C715E3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FCA81E-FDCE-A9F6-105A-59EE290CF5D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2C8FE63-9EC9-D79A-0652-35E66B08DEC2}"/>
              </a:ext>
            </a:extLst>
          </p:cNvPr>
          <p:cNvSpPr>
            <a:spLocks noGrp="1"/>
          </p:cNvSpPr>
          <p:nvPr>
            <p:ph idx="1"/>
          </p:nvPr>
        </p:nvSpPr>
        <p:spPr/>
        <p:txBody>
          <a:bodyPr/>
          <a:lstStyle/>
          <a:p>
            <a:pPr marL="0" indent="0">
              <a:buNone/>
            </a:pPr>
            <a:endParaRPr lang="fr-FR" dirty="0"/>
          </a:p>
          <a:p>
            <a:pPr marL="0" indent="0">
              <a:buNone/>
            </a:pPr>
            <a:r>
              <a:rPr lang="fr-FR" dirty="0"/>
              <a:t>Il   dort   tranquillement   sur   sa   couverture      mitée.</a:t>
            </a:r>
          </a:p>
          <a:p>
            <a:pPr marL="0" indent="0">
              <a:buNone/>
            </a:pPr>
            <a:endParaRPr lang="fr-FR" dirty="0"/>
          </a:p>
          <a:p>
            <a:pPr marL="0" indent="0">
              <a:buNone/>
            </a:pPr>
            <a:endParaRPr lang="fr-FR" dirty="0"/>
          </a:p>
          <a:p>
            <a:pPr marL="0" indent="0">
              <a:buNone/>
            </a:pPr>
            <a:r>
              <a:rPr lang="fr-FR" dirty="0"/>
              <a:t>Il   dort   tranquillement   sur   son  coussin	       mité.</a:t>
            </a:r>
          </a:p>
          <a:p>
            <a:pPr marL="0" indent="0">
              <a:buNone/>
            </a:pPr>
            <a:endParaRPr lang="fr-FR" dirty="0"/>
          </a:p>
        </p:txBody>
      </p:sp>
    </p:spTree>
    <p:extLst>
      <p:ext uri="{BB962C8B-B14F-4D97-AF65-F5344CB8AC3E}">
        <p14:creationId xmlns:p14="http://schemas.microsoft.com/office/powerpoint/2010/main" val="676961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F9C0C-EB95-38CD-B5B2-21F7E3D5B9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66E3DE9-BD88-4303-4CD8-4720DD7B3F9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F7DADF1-DEBD-560D-D866-DD9B60BD4C48}"/>
              </a:ext>
            </a:extLst>
          </p:cNvPr>
          <p:cNvSpPr>
            <a:spLocks noGrp="1"/>
          </p:cNvSpPr>
          <p:nvPr>
            <p:ph idx="1"/>
          </p:nvPr>
        </p:nvSpPr>
        <p:spPr>
          <a:xfrm>
            <a:off x="838200" y="656492"/>
            <a:ext cx="10515600" cy="5520471"/>
          </a:xfrm>
        </p:spPr>
        <p:txBody>
          <a:bodyPr/>
          <a:lstStyle/>
          <a:p>
            <a:pPr marL="0" indent="0">
              <a:buNone/>
            </a:pPr>
            <a:endParaRPr lang="fr-FR" dirty="0"/>
          </a:p>
          <a:p>
            <a:pPr marL="0" indent="0">
              <a:buNone/>
            </a:pPr>
            <a:r>
              <a:rPr lang="fr-FR" dirty="0"/>
              <a:t>Il   dort   tranquillement   sur   sa   couverture      mitée.</a:t>
            </a:r>
          </a:p>
          <a:p>
            <a:pPr marL="0" indent="0">
              <a:buNone/>
            </a:pPr>
            <a:endParaRPr lang="fr-FR" dirty="0"/>
          </a:p>
          <a:p>
            <a:pPr marL="0" indent="0">
              <a:buNone/>
            </a:pPr>
            <a:r>
              <a:rPr lang="fr-FR" dirty="0"/>
              <a:t>Il   dort   tranquillement   sur   s</a:t>
            </a:r>
            <a:r>
              <a:rPr lang="fr-FR" dirty="0">
                <a:solidFill>
                  <a:srgbClr val="00B050"/>
                </a:solidFill>
              </a:rPr>
              <a:t>es</a:t>
            </a:r>
            <a:r>
              <a:rPr lang="fr-FR" dirty="0"/>
              <a:t>   couverture</a:t>
            </a:r>
            <a:r>
              <a:rPr lang="fr-FR" dirty="0">
                <a:solidFill>
                  <a:srgbClr val="00B050"/>
                </a:solidFill>
              </a:rPr>
              <a:t>s</a:t>
            </a:r>
            <a:r>
              <a:rPr lang="fr-FR" dirty="0"/>
              <a:t>  mitée</a:t>
            </a:r>
            <a:r>
              <a:rPr lang="fr-FR" dirty="0">
                <a:solidFill>
                  <a:srgbClr val="00B050"/>
                </a:solidFill>
              </a:rPr>
              <a:t>s</a:t>
            </a:r>
            <a:r>
              <a:rPr lang="fr-FR" dirty="0"/>
              <a:t>.</a:t>
            </a:r>
          </a:p>
          <a:p>
            <a:pPr marL="0" indent="0">
              <a:buNone/>
            </a:pPr>
            <a:endParaRPr lang="fr-FR" dirty="0"/>
          </a:p>
          <a:p>
            <a:pPr marL="0" indent="0">
              <a:buNone/>
            </a:pPr>
            <a:endParaRPr lang="fr-FR" dirty="0"/>
          </a:p>
          <a:p>
            <a:pPr marL="0" indent="0">
              <a:buNone/>
            </a:pPr>
            <a:endParaRPr lang="fr-FR" dirty="0"/>
          </a:p>
          <a:p>
            <a:pPr marL="0" indent="0">
              <a:buNone/>
            </a:pPr>
            <a:r>
              <a:rPr lang="fr-FR" dirty="0"/>
              <a:t>Il   dort   tranquillement   sur   s</a:t>
            </a:r>
            <a:r>
              <a:rPr lang="fr-FR" dirty="0">
                <a:solidFill>
                  <a:srgbClr val="00B050"/>
                </a:solidFill>
              </a:rPr>
              <a:t>on</a:t>
            </a:r>
            <a:r>
              <a:rPr lang="fr-FR" dirty="0"/>
              <a:t>  coussin	       mité    .</a:t>
            </a:r>
          </a:p>
          <a:p>
            <a:pPr marL="0" indent="0">
              <a:buNone/>
            </a:pPr>
            <a:endParaRPr lang="fr-FR" dirty="0"/>
          </a:p>
        </p:txBody>
      </p:sp>
      <p:sp>
        <p:nvSpPr>
          <p:cNvPr id="4" name="Rectangle 3">
            <a:extLst>
              <a:ext uri="{FF2B5EF4-FFF2-40B4-BE49-F238E27FC236}">
                <a16:creationId xmlns:a16="http://schemas.microsoft.com/office/drawing/2014/main" id="{88E1C248-F3BA-9A8D-56F9-12B022798669}"/>
              </a:ext>
            </a:extLst>
          </p:cNvPr>
          <p:cNvSpPr/>
          <p:nvPr/>
        </p:nvSpPr>
        <p:spPr>
          <a:xfrm>
            <a:off x="8557846" y="4220308"/>
            <a:ext cx="234462" cy="375139"/>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Bulle rectangulaire 4">
            <a:extLst>
              <a:ext uri="{FF2B5EF4-FFF2-40B4-BE49-F238E27FC236}">
                <a16:creationId xmlns:a16="http://schemas.microsoft.com/office/drawing/2014/main" id="{A7E1E8F4-759B-0DC8-DF97-0C4BB6B39A62}"/>
              </a:ext>
            </a:extLst>
          </p:cNvPr>
          <p:cNvSpPr/>
          <p:nvPr/>
        </p:nvSpPr>
        <p:spPr>
          <a:xfrm>
            <a:off x="4062046" y="3094463"/>
            <a:ext cx="1561170" cy="669073"/>
          </a:xfrm>
          <a:prstGeom prst="wedgeRectCallout">
            <a:avLst>
              <a:gd name="adj1" fmla="val 45211"/>
              <a:gd name="adj2" fmla="val -12185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nombre</a:t>
            </a:r>
          </a:p>
        </p:txBody>
      </p:sp>
      <p:sp>
        <p:nvSpPr>
          <p:cNvPr id="6" name="Bulle rectangulaire 5">
            <a:extLst>
              <a:ext uri="{FF2B5EF4-FFF2-40B4-BE49-F238E27FC236}">
                <a16:creationId xmlns:a16="http://schemas.microsoft.com/office/drawing/2014/main" id="{E85226B9-902D-24FB-67D9-4D856CC490FC}"/>
              </a:ext>
            </a:extLst>
          </p:cNvPr>
          <p:cNvSpPr/>
          <p:nvPr/>
        </p:nvSpPr>
        <p:spPr>
          <a:xfrm>
            <a:off x="6309946" y="3082190"/>
            <a:ext cx="1561170" cy="669073"/>
          </a:xfrm>
          <a:prstGeom prst="wedgeRectCallout">
            <a:avLst>
              <a:gd name="adj1" fmla="val 34699"/>
              <a:gd name="adj2" fmla="val -11835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nombre</a:t>
            </a:r>
          </a:p>
        </p:txBody>
      </p:sp>
      <p:sp>
        <p:nvSpPr>
          <p:cNvPr id="7" name="Bulle rectangulaire 6">
            <a:extLst>
              <a:ext uri="{FF2B5EF4-FFF2-40B4-BE49-F238E27FC236}">
                <a16:creationId xmlns:a16="http://schemas.microsoft.com/office/drawing/2014/main" id="{F502D8C6-738D-941B-35B1-F0F5374E665A}"/>
              </a:ext>
            </a:extLst>
          </p:cNvPr>
          <p:cNvSpPr/>
          <p:nvPr/>
        </p:nvSpPr>
        <p:spPr>
          <a:xfrm>
            <a:off x="8557846" y="3094462"/>
            <a:ext cx="1561170" cy="669073"/>
          </a:xfrm>
          <a:prstGeom prst="wedgeRectCallout">
            <a:avLst>
              <a:gd name="adj1" fmla="val -32884"/>
              <a:gd name="adj2" fmla="val -12185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nombre</a:t>
            </a:r>
          </a:p>
        </p:txBody>
      </p:sp>
      <p:sp>
        <p:nvSpPr>
          <p:cNvPr id="8" name="Bulle rectangulaire 7">
            <a:extLst>
              <a:ext uri="{FF2B5EF4-FFF2-40B4-BE49-F238E27FC236}">
                <a16:creationId xmlns:a16="http://schemas.microsoft.com/office/drawing/2014/main" id="{591D0663-A166-9DAE-F31F-AB00E7BE67C4}"/>
              </a:ext>
            </a:extLst>
          </p:cNvPr>
          <p:cNvSpPr/>
          <p:nvPr/>
        </p:nvSpPr>
        <p:spPr>
          <a:xfrm>
            <a:off x="4304370" y="5167310"/>
            <a:ext cx="1561170" cy="669073"/>
          </a:xfrm>
          <a:prstGeom prst="wedgeRectCallout">
            <a:avLst>
              <a:gd name="adj1" fmla="val 36200"/>
              <a:gd name="adj2" fmla="val -12185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a:t>
            </a:r>
          </a:p>
          <a:p>
            <a:pPr algn="ctr"/>
            <a:r>
              <a:rPr lang="fr-FR" dirty="0"/>
              <a:t>genre</a:t>
            </a:r>
          </a:p>
        </p:txBody>
      </p:sp>
      <p:sp>
        <p:nvSpPr>
          <p:cNvPr id="9" name="Bulle rectangulaire 8">
            <a:extLst>
              <a:ext uri="{FF2B5EF4-FFF2-40B4-BE49-F238E27FC236}">
                <a16:creationId xmlns:a16="http://schemas.microsoft.com/office/drawing/2014/main" id="{EA9C4EAD-6FD4-58FC-42FF-36F8DACB0DA6}"/>
              </a:ext>
            </a:extLst>
          </p:cNvPr>
          <p:cNvSpPr/>
          <p:nvPr/>
        </p:nvSpPr>
        <p:spPr>
          <a:xfrm>
            <a:off x="7748954" y="5167311"/>
            <a:ext cx="1561170" cy="669073"/>
          </a:xfrm>
          <a:prstGeom prst="wedgeRectCallout">
            <a:avLst>
              <a:gd name="adj1" fmla="val 9166"/>
              <a:gd name="adj2" fmla="val -12536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varie en </a:t>
            </a:r>
          </a:p>
          <a:p>
            <a:pPr algn="ctr"/>
            <a:r>
              <a:rPr lang="fr-FR" dirty="0"/>
              <a:t>genre</a:t>
            </a:r>
          </a:p>
        </p:txBody>
      </p:sp>
    </p:spTree>
    <p:extLst>
      <p:ext uri="{BB962C8B-B14F-4D97-AF65-F5344CB8AC3E}">
        <p14:creationId xmlns:p14="http://schemas.microsoft.com/office/powerpoint/2010/main" val="2547395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09040-22AB-30BB-B8B6-EE6257CF01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2111F2-D5E5-C89A-BB51-81A6E5F2EB7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0E84EA2-E3F7-4233-CA21-9752BDD3E0BB}"/>
              </a:ext>
            </a:extLst>
          </p:cNvPr>
          <p:cNvSpPr>
            <a:spLocks noGrp="1"/>
          </p:cNvSpPr>
          <p:nvPr>
            <p:ph idx="1"/>
          </p:nvPr>
        </p:nvSpPr>
        <p:spPr>
          <a:xfrm>
            <a:off x="838200" y="656492"/>
            <a:ext cx="10515600" cy="5520471"/>
          </a:xfrm>
        </p:spPr>
        <p:txBody>
          <a:bodyPr/>
          <a:lstStyle/>
          <a:p>
            <a:pPr marL="0" indent="0">
              <a:buNone/>
            </a:pPr>
            <a:endParaRPr lang="fr-FR" dirty="0"/>
          </a:p>
          <a:p>
            <a:pPr marL="0" indent="0">
              <a:buNone/>
            </a:pPr>
            <a:r>
              <a:rPr lang="fr-FR" dirty="0"/>
              <a:t>Il   	     dort   tranquillement sur     sa   	    couverture      	mitée.</a:t>
            </a:r>
          </a:p>
          <a:p>
            <a:pPr marL="0" indent="0">
              <a:buNone/>
            </a:pPr>
            <a:endParaRPr lang="fr-FR" dirty="0"/>
          </a:p>
          <a:p>
            <a:pPr marL="0" indent="0">
              <a:buNone/>
            </a:pPr>
            <a:endParaRPr lang="fr-FR" dirty="0"/>
          </a:p>
        </p:txBody>
      </p:sp>
      <p:sp>
        <p:nvSpPr>
          <p:cNvPr id="10" name="Rectangle 9">
            <a:extLst>
              <a:ext uri="{FF2B5EF4-FFF2-40B4-BE49-F238E27FC236}">
                <a16:creationId xmlns:a16="http://schemas.microsoft.com/office/drawing/2014/main" id="{B516299A-A2F0-8B46-F925-826440274CAC}"/>
              </a:ext>
            </a:extLst>
          </p:cNvPr>
          <p:cNvSpPr/>
          <p:nvPr/>
        </p:nvSpPr>
        <p:spPr>
          <a:xfrm>
            <a:off x="379142" y="1690688"/>
            <a:ext cx="1293542" cy="257250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Le </a:t>
            </a:r>
            <a:r>
              <a:rPr lang="fr-FR" b="1" dirty="0"/>
              <a:t>pronom personnel </a:t>
            </a:r>
            <a:r>
              <a:rPr lang="fr-FR" dirty="0"/>
              <a:t>varie en  personne.</a:t>
            </a:r>
          </a:p>
          <a:p>
            <a:pPr algn="ctr"/>
            <a:r>
              <a:rPr lang="fr-FR" dirty="0"/>
              <a:t>Aux P3 et P6, il varie en genre et en nombre</a:t>
            </a:r>
          </a:p>
        </p:txBody>
      </p:sp>
      <p:sp>
        <p:nvSpPr>
          <p:cNvPr id="11" name="Rectangle 10">
            <a:extLst>
              <a:ext uri="{FF2B5EF4-FFF2-40B4-BE49-F238E27FC236}">
                <a16:creationId xmlns:a16="http://schemas.microsoft.com/office/drawing/2014/main" id="{6B36C33D-5D5A-B307-30A9-BDC86BC3543D}"/>
              </a:ext>
            </a:extLst>
          </p:cNvPr>
          <p:cNvSpPr/>
          <p:nvPr/>
        </p:nvSpPr>
        <p:spPr>
          <a:xfrm>
            <a:off x="1869689" y="1690688"/>
            <a:ext cx="1293542" cy="173831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Le </a:t>
            </a:r>
            <a:r>
              <a:rPr lang="fr-FR" b="1" dirty="0"/>
              <a:t>verbe </a:t>
            </a:r>
            <a:r>
              <a:rPr lang="fr-FR" dirty="0"/>
              <a:t>varie en  personne et en temps</a:t>
            </a:r>
          </a:p>
        </p:txBody>
      </p:sp>
      <p:sp>
        <p:nvSpPr>
          <p:cNvPr id="12" name="Rectangle 11">
            <a:extLst>
              <a:ext uri="{FF2B5EF4-FFF2-40B4-BE49-F238E27FC236}">
                <a16:creationId xmlns:a16="http://schemas.microsoft.com/office/drawing/2014/main" id="{C659955C-00AA-818E-8068-83C081D5706C}"/>
              </a:ext>
            </a:extLst>
          </p:cNvPr>
          <p:cNvSpPr/>
          <p:nvPr/>
        </p:nvSpPr>
        <p:spPr>
          <a:xfrm>
            <a:off x="5652738" y="1690688"/>
            <a:ext cx="1461739" cy="20338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Le </a:t>
            </a:r>
            <a:r>
              <a:rPr lang="fr-FR" b="1" dirty="0"/>
              <a:t>déterminant possessif </a:t>
            </a:r>
            <a:r>
              <a:rPr lang="fr-FR" dirty="0"/>
              <a:t>varie en  personne, en genre et en nombre</a:t>
            </a:r>
          </a:p>
        </p:txBody>
      </p:sp>
      <p:sp>
        <p:nvSpPr>
          <p:cNvPr id="13" name="Rectangle 12">
            <a:extLst>
              <a:ext uri="{FF2B5EF4-FFF2-40B4-BE49-F238E27FC236}">
                <a16:creationId xmlns:a16="http://schemas.microsoft.com/office/drawing/2014/main" id="{5B1BC8D2-5A2C-BD1E-33DD-100D95E9814D}"/>
              </a:ext>
            </a:extLst>
          </p:cNvPr>
          <p:cNvSpPr/>
          <p:nvPr/>
        </p:nvSpPr>
        <p:spPr>
          <a:xfrm>
            <a:off x="9888343" y="1690687"/>
            <a:ext cx="1461739" cy="173831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a:t>
            </a:r>
            <a:r>
              <a:rPr lang="fr-FR" b="1" dirty="0"/>
              <a:t>adjectif </a:t>
            </a:r>
            <a:r>
              <a:rPr lang="fr-FR" dirty="0"/>
              <a:t>varie en genre et en nombre</a:t>
            </a:r>
          </a:p>
        </p:txBody>
      </p:sp>
      <p:sp>
        <p:nvSpPr>
          <p:cNvPr id="14" name="Rectangle 13">
            <a:extLst>
              <a:ext uri="{FF2B5EF4-FFF2-40B4-BE49-F238E27FC236}">
                <a16:creationId xmlns:a16="http://schemas.microsoft.com/office/drawing/2014/main" id="{527BB959-B1D1-DD22-A16D-5E77D89C9EB8}"/>
              </a:ext>
            </a:extLst>
          </p:cNvPr>
          <p:cNvSpPr/>
          <p:nvPr/>
        </p:nvSpPr>
        <p:spPr>
          <a:xfrm>
            <a:off x="7770540" y="1690687"/>
            <a:ext cx="1461739" cy="10971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Le </a:t>
            </a:r>
            <a:r>
              <a:rPr lang="fr-FR" b="1" dirty="0"/>
              <a:t>nom </a:t>
            </a:r>
            <a:r>
              <a:rPr lang="fr-FR" dirty="0"/>
              <a:t>varie en nombre</a:t>
            </a:r>
          </a:p>
        </p:txBody>
      </p:sp>
    </p:spTree>
    <p:extLst>
      <p:ext uri="{BB962C8B-B14F-4D97-AF65-F5344CB8AC3E}">
        <p14:creationId xmlns:p14="http://schemas.microsoft.com/office/powerpoint/2010/main" val="1902875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55137A-CB8F-6FF4-FD52-74C7627CB30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E78B323-66BF-A309-79D1-03565AF36F20}"/>
              </a:ext>
            </a:extLst>
          </p:cNvPr>
          <p:cNvSpPr>
            <a:spLocks noGrp="1"/>
          </p:cNvSpPr>
          <p:nvPr>
            <p:ph idx="1"/>
          </p:nvPr>
        </p:nvSpPr>
        <p:spPr>
          <a:xfrm>
            <a:off x="838200" y="959005"/>
            <a:ext cx="10515600" cy="5217958"/>
          </a:xfrm>
        </p:spPr>
        <p:txBody>
          <a:bodyPr/>
          <a:lstStyle/>
          <a:p>
            <a:pPr marL="0" indent="0">
              <a:buNone/>
            </a:pPr>
            <a:r>
              <a:rPr lang="fr-FR" dirty="0"/>
              <a:t>Nous      marchons      lentement      sur      ces      chemins      boueux.</a:t>
            </a:r>
          </a:p>
          <a:p>
            <a:pPr marL="0" indent="0">
              <a:buNone/>
            </a:pPr>
            <a:endParaRPr lang="fr-FR" dirty="0"/>
          </a:p>
          <a:p>
            <a:pPr marL="0" indent="0">
              <a:buNone/>
            </a:pPr>
            <a:endParaRPr lang="fr-FR" dirty="0"/>
          </a:p>
          <a:p>
            <a:pPr marL="0" indent="0">
              <a:buNone/>
            </a:pPr>
            <a:endParaRPr lang="fr-FR" dirty="0"/>
          </a:p>
        </p:txBody>
      </p:sp>
      <p:sp>
        <p:nvSpPr>
          <p:cNvPr id="4" name="Rectangle 3">
            <a:extLst>
              <a:ext uri="{FF2B5EF4-FFF2-40B4-BE49-F238E27FC236}">
                <a16:creationId xmlns:a16="http://schemas.microsoft.com/office/drawing/2014/main" id="{4E7DFEDD-F33F-CAAF-0D82-C90529A8EB61}"/>
              </a:ext>
            </a:extLst>
          </p:cNvPr>
          <p:cNvSpPr/>
          <p:nvPr/>
        </p:nvSpPr>
        <p:spPr>
          <a:xfrm>
            <a:off x="8523711" y="2249682"/>
            <a:ext cx="1461739" cy="10971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genre</a:t>
            </a:r>
          </a:p>
        </p:txBody>
      </p:sp>
      <p:sp>
        <p:nvSpPr>
          <p:cNvPr id="5" name="Rectangle 4">
            <a:extLst>
              <a:ext uri="{FF2B5EF4-FFF2-40B4-BE49-F238E27FC236}">
                <a16:creationId xmlns:a16="http://schemas.microsoft.com/office/drawing/2014/main" id="{4E05C1EA-FC4D-F1C9-0071-38C85D523888}"/>
              </a:ext>
            </a:extLst>
          </p:cNvPr>
          <p:cNvSpPr/>
          <p:nvPr/>
        </p:nvSpPr>
        <p:spPr>
          <a:xfrm>
            <a:off x="6096000" y="2253670"/>
            <a:ext cx="1461739" cy="10971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temps</a:t>
            </a:r>
          </a:p>
        </p:txBody>
      </p:sp>
      <p:sp>
        <p:nvSpPr>
          <p:cNvPr id="6" name="Rectangle 5">
            <a:extLst>
              <a:ext uri="{FF2B5EF4-FFF2-40B4-BE49-F238E27FC236}">
                <a16:creationId xmlns:a16="http://schemas.microsoft.com/office/drawing/2014/main" id="{85E3AC6E-3221-0474-200F-8749900C3CDB}"/>
              </a:ext>
            </a:extLst>
          </p:cNvPr>
          <p:cNvSpPr/>
          <p:nvPr/>
        </p:nvSpPr>
        <p:spPr>
          <a:xfrm>
            <a:off x="3442708" y="2253670"/>
            <a:ext cx="1461739" cy="10971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nombre</a:t>
            </a:r>
          </a:p>
        </p:txBody>
      </p:sp>
      <p:sp>
        <p:nvSpPr>
          <p:cNvPr id="7" name="Rectangle 6">
            <a:extLst>
              <a:ext uri="{FF2B5EF4-FFF2-40B4-BE49-F238E27FC236}">
                <a16:creationId xmlns:a16="http://schemas.microsoft.com/office/drawing/2014/main" id="{7A5567A8-ABA5-ED47-3546-69411CEE7DC0}"/>
              </a:ext>
            </a:extLst>
          </p:cNvPr>
          <p:cNvSpPr/>
          <p:nvPr/>
        </p:nvSpPr>
        <p:spPr>
          <a:xfrm>
            <a:off x="902438" y="2284568"/>
            <a:ext cx="1461739" cy="10971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personne</a:t>
            </a:r>
          </a:p>
        </p:txBody>
      </p:sp>
    </p:spTree>
    <p:extLst>
      <p:ext uri="{BB962C8B-B14F-4D97-AF65-F5344CB8AC3E}">
        <p14:creationId xmlns:p14="http://schemas.microsoft.com/office/powerpoint/2010/main" val="1083859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03F8C-61A5-E61F-0D01-4E7BDEDB78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C61864-366C-5BFC-8766-F9D700B6FC7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B8FBD86-B7FA-FD20-9BA6-630625522909}"/>
              </a:ext>
            </a:extLst>
          </p:cNvPr>
          <p:cNvSpPr>
            <a:spLocks noGrp="1"/>
          </p:cNvSpPr>
          <p:nvPr>
            <p:ph idx="1"/>
          </p:nvPr>
        </p:nvSpPr>
        <p:spPr>
          <a:xfrm>
            <a:off x="838200" y="959005"/>
            <a:ext cx="10515600" cy="5217958"/>
          </a:xfrm>
        </p:spPr>
        <p:txBody>
          <a:bodyPr/>
          <a:lstStyle/>
          <a:p>
            <a:pPr marL="0" indent="0">
              <a:buNone/>
            </a:pPr>
            <a:r>
              <a:rPr lang="fr-FR" dirty="0"/>
              <a:t>Nous      marchons      lentement      sur      ces      chemins      boueux.</a:t>
            </a:r>
          </a:p>
          <a:p>
            <a:pPr marL="0" indent="0">
              <a:buNone/>
            </a:pPr>
            <a:endParaRPr lang="fr-FR" dirty="0"/>
          </a:p>
          <a:p>
            <a:pPr marL="0" indent="0">
              <a:buNone/>
            </a:pPr>
            <a:endParaRPr lang="fr-FR" dirty="0"/>
          </a:p>
          <a:p>
            <a:pPr marL="0" indent="0">
              <a:buNone/>
            </a:pPr>
            <a:endParaRPr lang="fr-FR" dirty="0"/>
          </a:p>
        </p:txBody>
      </p:sp>
    </p:spTree>
    <p:extLst>
      <p:ext uri="{BB962C8B-B14F-4D97-AF65-F5344CB8AC3E}">
        <p14:creationId xmlns:p14="http://schemas.microsoft.com/office/powerpoint/2010/main" val="2982126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8748D-3EA0-FECA-D3B7-3D703A26242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787492-9DD3-CB85-41AA-2BE04832BB23}"/>
              </a:ext>
            </a:extLst>
          </p:cNvPr>
          <p:cNvSpPr>
            <a:spLocks noGrp="1"/>
          </p:cNvSpPr>
          <p:nvPr>
            <p:ph type="title"/>
          </p:nvPr>
        </p:nvSpPr>
        <p:spPr/>
        <p:txBody>
          <a:bodyPr/>
          <a:lstStyle/>
          <a:p>
            <a:r>
              <a:rPr lang="fr-FR" dirty="0"/>
              <a:t> </a:t>
            </a:r>
          </a:p>
        </p:txBody>
      </p:sp>
      <p:graphicFrame>
        <p:nvGraphicFramePr>
          <p:cNvPr id="7" name="Espace réservé du contenu 6">
            <a:extLst>
              <a:ext uri="{FF2B5EF4-FFF2-40B4-BE49-F238E27FC236}">
                <a16:creationId xmlns:a16="http://schemas.microsoft.com/office/drawing/2014/main" id="{95931136-E544-DA99-0C90-C1EC650D033E}"/>
              </a:ext>
            </a:extLst>
          </p:cNvPr>
          <p:cNvGraphicFramePr>
            <a:graphicFrameLocks noGrp="1"/>
          </p:cNvGraphicFramePr>
          <p:nvPr>
            <p:ph idx="1"/>
          </p:nvPr>
        </p:nvGraphicFramePr>
        <p:xfrm>
          <a:off x="838200" y="1606736"/>
          <a:ext cx="10515600" cy="3644528"/>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2540655215"/>
                    </a:ext>
                  </a:extLst>
                </a:gridCol>
                <a:gridCol w="2103120">
                  <a:extLst>
                    <a:ext uri="{9D8B030D-6E8A-4147-A177-3AD203B41FA5}">
                      <a16:colId xmlns:a16="http://schemas.microsoft.com/office/drawing/2014/main" val="3321105028"/>
                    </a:ext>
                  </a:extLst>
                </a:gridCol>
                <a:gridCol w="2103120">
                  <a:extLst>
                    <a:ext uri="{9D8B030D-6E8A-4147-A177-3AD203B41FA5}">
                      <a16:colId xmlns:a16="http://schemas.microsoft.com/office/drawing/2014/main" val="646616585"/>
                    </a:ext>
                  </a:extLst>
                </a:gridCol>
                <a:gridCol w="2103120">
                  <a:extLst>
                    <a:ext uri="{9D8B030D-6E8A-4147-A177-3AD203B41FA5}">
                      <a16:colId xmlns:a16="http://schemas.microsoft.com/office/drawing/2014/main" val="3119438217"/>
                    </a:ext>
                  </a:extLst>
                </a:gridCol>
                <a:gridCol w="2103120">
                  <a:extLst>
                    <a:ext uri="{9D8B030D-6E8A-4147-A177-3AD203B41FA5}">
                      <a16:colId xmlns:a16="http://schemas.microsoft.com/office/drawing/2014/main" val="1118245960"/>
                    </a:ext>
                  </a:extLst>
                </a:gridCol>
              </a:tblGrid>
              <a:tr h="705392">
                <a:tc>
                  <a:txBody>
                    <a:bodyPr/>
                    <a:lstStyle/>
                    <a:p>
                      <a:pPr algn="ctr"/>
                      <a:r>
                        <a:rPr lang="fr-FR" sz="2400" dirty="0"/>
                        <a:t>varie en nombre</a:t>
                      </a:r>
                    </a:p>
                  </a:txBody>
                  <a:tcPr/>
                </a:tc>
                <a:tc>
                  <a:txBody>
                    <a:bodyPr/>
                    <a:lstStyle/>
                    <a:p>
                      <a:pPr algn="ctr"/>
                      <a:r>
                        <a:rPr lang="fr-FR" sz="2400" dirty="0"/>
                        <a:t>varie en genre</a:t>
                      </a:r>
                    </a:p>
                  </a:txBody>
                  <a:tcPr/>
                </a:tc>
                <a:tc>
                  <a:txBody>
                    <a:bodyPr/>
                    <a:lstStyle/>
                    <a:p>
                      <a:pPr algn="ctr"/>
                      <a:r>
                        <a:rPr lang="fr-FR" sz="2400" dirty="0"/>
                        <a:t>varie en personne</a:t>
                      </a:r>
                    </a:p>
                  </a:txBody>
                  <a:tcPr/>
                </a:tc>
                <a:tc>
                  <a:txBody>
                    <a:bodyPr/>
                    <a:lstStyle/>
                    <a:p>
                      <a:pPr algn="ctr"/>
                      <a:r>
                        <a:rPr lang="fr-FR" sz="2400" dirty="0"/>
                        <a:t>varie en temps</a:t>
                      </a:r>
                    </a:p>
                  </a:txBody>
                  <a:tcPr/>
                </a:tc>
                <a:tc>
                  <a:txBody>
                    <a:bodyPr/>
                    <a:lstStyle/>
                    <a:p>
                      <a:pPr algn="ctr"/>
                      <a:r>
                        <a:rPr lang="fr-FR" sz="2400" dirty="0"/>
                        <a:t>ne varie pas</a:t>
                      </a:r>
                    </a:p>
                  </a:txBody>
                  <a:tcPr/>
                </a:tc>
                <a:extLst>
                  <a:ext uri="{0D108BD9-81ED-4DB2-BD59-A6C34878D82A}">
                    <a16:rowId xmlns:a16="http://schemas.microsoft.com/office/drawing/2014/main" val="3468891671"/>
                  </a:ext>
                </a:extLst>
              </a:tr>
              <a:tr h="705392">
                <a:tc>
                  <a:txBody>
                    <a:bodyPr/>
                    <a:lstStyle/>
                    <a:p>
                      <a:endParaRPr lang="fr-FR" sz="2400" dirty="0"/>
                    </a:p>
                  </a:txBody>
                  <a:tcPr>
                    <a:solidFill>
                      <a:schemeClr val="accent6">
                        <a:lumMod val="20000"/>
                        <a:lumOff val="80000"/>
                      </a:schemeClr>
                    </a:solidFill>
                  </a:tcPr>
                </a:tc>
                <a:tc gridSpan="3">
                  <a:txBody>
                    <a:bodyPr/>
                    <a:lstStyle/>
                    <a:p>
                      <a:endParaRPr lang="fr-FR" sz="2400" dirty="0"/>
                    </a:p>
                  </a:txBody>
                  <a:tcPr>
                    <a:solidFill>
                      <a:schemeClr val="bg2">
                        <a:lumMod val="90000"/>
                      </a:schemeClr>
                    </a:solidFill>
                  </a:tcPr>
                </a:tc>
                <a:tc hMerge="1">
                  <a:txBody>
                    <a:bodyPr/>
                    <a:lstStyle/>
                    <a:p>
                      <a:endParaRPr lang="fr-FR" sz="2400" dirty="0"/>
                    </a:p>
                  </a:txBody>
                  <a:tcPr/>
                </a:tc>
                <a:tc hMerge="1">
                  <a:txBody>
                    <a:bodyPr/>
                    <a:lstStyle/>
                    <a:p>
                      <a:endParaRPr lang="fr-FR" sz="2400" dirty="0"/>
                    </a:p>
                  </a:txBody>
                  <a:tcPr/>
                </a:tc>
                <a:tc rowSpan="4">
                  <a:txBody>
                    <a:bodyPr/>
                    <a:lstStyle/>
                    <a:p>
                      <a:endParaRPr lang="fr-FR" sz="2400" dirty="0"/>
                    </a:p>
                  </a:txBody>
                  <a:tcPr/>
                </a:tc>
                <a:extLst>
                  <a:ext uri="{0D108BD9-81ED-4DB2-BD59-A6C34878D82A}">
                    <a16:rowId xmlns:a16="http://schemas.microsoft.com/office/drawing/2014/main" val="1966377588"/>
                  </a:ext>
                </a:extLst>
              </a:tr>
              <a:tr h="705392">
                <a:tc gridSpan="2">
                  <a:txBody>
                    <a:bodyPr/>
                    <a:lstStyle/>
                    <a:p>
                      <a:endParaRPr lang="fr-FR" sz="2400" dirty="0"/>
                    </a:p>
                  </a:txBody>
                  <a:tcPr>
                    <a:solidFill>
                      <a:schemeClr val="accent5">
                        <a:lumMod val="20000"/>
                        <a:lumOff val="80000"/>
                      </a:schemeClr>
                    </a:solidFill>
                  </a:tcPr>
                </a:tc>
                <a:tc hMerge="1">
                  <a:txBody>
                    <a:bodyPr/>
                    <a:lstStyle/>
                    <a:p>
                      <a:endParaRPr lang="fr-FR" sz="2400" dirty="0"/>
                    </a:p>
                  </a:txBody>
                  <a:tcPr/>
                </a:tc>
                <a:tc gridSpan="2">
                  <a:txBody>
                    <a:bodyPr/>
                    <a:lstStyle/>
                    <a:p>
                      <a:endParaRPr lang="fr-FR" sz="2400" dirty="0"/>
                    </a:p>
                  </a:txBody>
                  <a:tcPr>
                    <a:solidFill>
                      <a:schemeClr val="bg2">
                        <a:lumMod val="90000"/>
                      </a:schemeClr>
                    </a:solidFill>
                  </a:tcPr>
                </a:tc>
                <a:tc hMerge="1">
                  <a:txBody>
                    <a:bodyPr/>
                    <a:lstStyle/>
                    <a:p>
                      <a:endParaRPr lang="fr-FR" sz="2400" dirty="0"/>
                    </a:p>
                  </a:txBody>
                  <a:tcPr/>
                </a:tc>
                <a:tc vMerge="1">
                  <a:txBody>
                    <a:bodyPr/>
                    <a:lstStyle/>
                    <a:p>
                      <a:endParaRPr lang="fr-FR" sz="2400" dirty="0"/>
                    </a:p>
                  </a:txBody>
                  <a:tcPr/>
                </a:tc>
                <a:extLst>
                  <a:ext uri="{0D108BD9-81ED-4DB2-BD59-A6C34878D82A}">
                    <a16:rowId xmlns:a16="http://schemas.microsoft.com/office/drawing/2014/main" val="2636335423"/>
                  </a:ext>
                </a:extLst>
              </a:tr>
              <a:tr h="705392">
                <a:tc gridSpan="3">
                  <a:txBody>
                    <a:bodyPr/>
                    <a:lstStyle/>
                    <a:p>
                      <a:endParaRPr lang="fr-FR" sz="2400" dirty="0"/>
                    </a:p>
                  </a:txBody>
                  <a:tcPr>
                    <a:solidFill>
                      <a:schemeClr val="accent4">
                        <a:lumMod val="20000"/>
                        <a:lumOff val="80000"/>
                      </a:schemeClr>
                    </a:solidFill>
                  </a:tcPr>
                </a:tc>
                <a:tc hMerge="1">
                  <a:txBody>
                    <a:bodyPr/>
                    <a:lstStyle/>
                    <a:p>
                      <a:endParaRPr lang="fr-FR" sz="2400"/>
                    </a:p>
                  </a:txBody>
                  <a:tcPr/>
                </a:tc>
                <a:tc hMerge="1">
                  <a:txBody>
                    <a:bodyPr/>
                    <a:lstStyle/>
                    <a:p>
                      <a:endParaRPr lang="fr-FR" sz="2400" dirty="0"/>
                    </a:p>
                  </a:txBody>
                  <a:tcPr/>
                </a:tc>
                <a:tc>
                  <a:txBody>
                    <a:bodyPr/>
                    <a:lstStyle/>
                    <a:p>
                      <a:endParaRPr lang="fr-FR" sz="2400" dirty="0"/>
                    </a:p>
                  </a:txBody>
                  <a:tcPr>
                    <a:solidFill>
                      <a:schemeClr val="bg2">
                        <a:lumMod val="90000"/>
                      </a:schemeClr>
                    </a:solidFill>
                  </a:tcPr>
                </a:tc>
                <a:tc vMerge="1">
                  <a:txBody>
                    <a:bodyPr/>
                    <a:lstStyle/>
                    <a:p>
                      <a:endParaRPr lang="fr-FR" sz="2400" dirty="0"/>
                    </a:p>
                  </a:txBody>
                  <a:tcPr/>
                </a:tc>
                <a:extLst>
                  <a:ext uri="{0D108BD9-81ED-4DB2-BD59-A6C34878D82A}">
                    <a16:rowId xmlns:a16="http://schemas.microsoft.com/office/drawing/2014/main" val="2232933658"/>
                  </a:ext>
                </a:extLst>
              </a:tr>
              <a:tr h="705392">
                <a:tc gridSpan="2">
                  <a:txBody>
                    <a:bodyPr/>
                    <a:lstStyle/>
                    <a:p>
                      <a:endParaRPr lang="fr-FR" sz="2400" dirty="0"/>
                    </a:p>
                  </a:txBody>
                  <a:tcPr>
                    <a:solidFill>
                      <a:schemeClr val="bg2">
                        <a:lumMod val="90000"/>
                      </a:schemeClr>
                    </a:solidFill>
                  </a:tcPr>
                </a:tc>
                <a:tc hMerge="1">
                  <a:txBody>
                    <a:bodyPr/>
                    <a:lstStyle/>
                    <a:p>
                      <a:endParaRPr lang="fr-FR" sz="2400" dirty="0"/>
                    </a:p>
                  </a:txBody>
                  <a:tcPr/>
                </a:tc>
                <a:tc gridSpan="2">
                  <a:txBody>
                    <a:bodyPr/>
                    <a:lstStyle/>
                    <a:p>
                      <a:endParaRPr lang="fr-FR" sz="2400" dirty="0"/>
                    </a:p>
                  </a:txBody>
                  <a:tcPr>
                    <a:solidFill>
                      <a:schemeClr val="accent2">
                        <a:lumMod val="20000"/>
                        <a:lumOff val="80000"/>
                      </a:schemeClr>
                    </a:solidFill>
                  </a:tcPr>
                </a:tc>
                <a:tc hMerge="1">
                  <a:txBody>
                    <a:bodyPr/>
                    <a:lstStyle/>
                    <a:p>
                      <a:endParaRPr lang="fr-FR" sz="2400" dirty="0"/>
                    </a:p>
                  </a:txBody>
                  <a:tcPr/>
                </a:tc>
                <a:tc vMerge="1">
                  <a:txBody>
                    <a:bodyPr/>
                    <a:lstStyle/>
                    <a:p>
                      <a:endParaRPr lang="fr-FR" sz="2400" dirty="0"/>
                    </a:p>
                  </a:txBody>
                  <a:tcPr/>
                </a:tc>
                <a:extLst>
                  <a:ext uri="{0D108BD9-81ED-4DB2-BD59-A6C34878D82A}">
                    <a16:rowId xmlns:a16="http://schemas.microsoft.com/office/drawing/2014/main" val="440655730"/>
                  </a:ext>
                </a:extLst>
              </a:tr>
            </a:tbl>
          </a:graphicData>
        </a:graphic>
      </p:graphicFrame>
    </p:spTree>
    <p:extLst>
      <p:ext uri="{BB962C8B-B14F-4D97-AF65-F5344CB8AC3E}">
        <p14:creationId xmlns:p14="http://schemas.microsoft.com/office/powerpoint/2010/main" val="2525701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14EB14-F795-7CEE-9293-202B891EB964}"/>
              </a:ext>
            </a:extLst>
          </p:cNvPr>
          <p:cNvSpPr>
            <a:spLocks noGrp="1"/>
          </p:cNvSpPr>
          <p:nvPr>
            <p:ph type="title"/>
          </p:nvPr>
        </p:nvSpPr>
        <p:spPr/>
        <p:txBody>
          <a:bodyPr/>
          <a:lstStyle/>
          <a:p>
            <a:r>
              <a:rPr lang="fr-FR" dirty="0"/>
              <a:t> </a:t>
            </a:r>
          </a:p>
        </p:txBody>
      </p:sp>
      <p:graphicFrame>
        <p:nvGraphicFramePr>
          <p:cNvPr id="7" name="Espace réservé du contenu 6">
            <a:extLst>
              <a:ext uri="{FF2B5EF4-FFF2-40B4-BE49-F238E27FC236}">
                <a16:creationId xmlns:a16="http://schemas.microsoft.com/office/drawing/2014/main" id="{997CB45A-4D30-F109-545E-AEAD85B92455}"/>
              </a:ext>
            </a:extLst>
          </p:cNvPr>
          <p:cNvGraphicFramePr>
            <a:graphicFrameLocks noGrp="1"/>
          </p:cNvGraphicFramePr>
          <p:nvPr>
            <p:ph idx="1"/>
            <p:extLst>
              <p:ext uri="{D42A27DB-BD31-4B8C-83A1-F6EECF244321}">
                <p14:modId xmlns:p14="http://schemas.microsoft.com/office/powerpoint/2010/main" val="95464694"/>
              </p:ext>
            </p:extLst>
          </p:nvPr>
        </p:nvGraphicFramePr>
        <p:xfrm>
          <a:off x="838200" y="1606736"/>
          <a:ext cx="10515600" cy="3644528"/>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2540655215"/>
                    </a:ext>
                  </a:extLst>
                </a:gridCol>
                <a:gridCol w="2103120">
                  <a:extLst>
                    <a:ext uri="{9D8B030D-6E8A-4147-A177-3AD203B41FA5}">
                      <a16:colId xmlns:a16="http://schemas.microsoft.com/office/drawing/2014/main" val="3321105028"/>
                    </a:ext>
                  </a:extLst>
                </a:gridCol>
                <a:gridCol w="2103120">
                  <a:extLst>
                    <a:ext uri="{9D8B030D-6E8A-4147-A177-3AD203B41FA5}">
                      <a16:colId xmlns:a16="http://schemas.microsoft.com/office/drawing/2014/main" val="646616585"/>
                    </a:ext>
                  </a:extLst>
                </a:gridCol>
                <a:gridCol w="2103120">
                  <a:extLst>
                    <a:ext uri="{9D8B030D-6E8A-4147-A177-3AD203B41FA5}">
                      <a16:colId xmlns:a16="http://schemas.microsoft.com/office/drawing/2014/main" val="3119438217"/>
                    </a:ext>
                  </a:extLst>
                </a:gridCol>
                <a:gridCol w="2103120">
                  <a:extLst>
                    <a:ext uri="{9D8B030D-6E8A-4147-A177-3AD203B41FA5}">
                      <a16:colId xmlns:a16="http://schemas.microsoft.com/office/drawing/2014/main" val="1118245960"/>
                    </a:ext>
                  </a:extLst>
                </a:gridCol>
              </a:tblGrid>
              <a:tr h="705392">
                <a:tc>
                  <a:txBody>
                    <a:bodyPr/>
                    <a:lstStyle/>
                    <a:p>
                      <a:pPr algn="ctr"/>
                      <a:r>
                        <a:rPr lang="fr-FR" sz="2400" dirty="0"/>
                        <a:t>varie en nombre</a:t>
                      </a:r>
                    </a:p>
                  </a:txBody>
                  <a:tcPr/>
                </a:tc>
                <a:tc>
                  <a:txBody>
                    <a:bodyPr/>
                    <a:lstStyle/>
                    <a:p>
                      <a:pPr algn="ctr"/>
                      <a:r>
                        <a:rPr lang="fr-FR" sz="2400" dirty="0"/>
                        <a:t>varie en genre</a:t>
                      </a:r>
                    </a:p>
                  </a:txBody>
                  <a:tcPr/>
                </a:tc>
                <a:tc>
                  <a:txBody>
                    <a:bodyPr/>
                    <a:lstStyle/>
                    <a:p>
                      <a:pPr algn="ctr"/>
                      <a:r>
                        <a:rPr lang="fr-FR" sz="2400" dirty="0"/>
                        <a:t>varie en personne</a:t>
                      </a:r>
                    </a:p>
                  </a:txBody>
                  <a:tcPr/>
                </a:tc>
                <a:tc>
                  <a:txBody>
                    <a:bodyPr/>
                    <a:lstStyle/>
                    <a:p>
                      <a:pPr algn="ctr"/>
                      <a:r>
                        <a:rPr lang="fr-FR" sz="2400" dirty="0"/>
                        <a:t>varie en temps</a:t>
                      </a:r>
                    </a:p>
                  </a:txBody>
                  <a:tcPr/>
                </a:tc>
                <a:tc>
                  <a:txBody>
                    <a:bodyPr/>
                    <a:lstStyle/>
                    <a:p>
                      <a:pPr algn="ctr"/>
                      <a:r>
                        <a:rPr lang="fr-FR" sz="2400" dirty="0"/>
                        <a:t>ne varie pas</a:t>
                      </a:r>
                    </a:p>
                  </a:txBody>
                  <a:tcPr/>
                </a:tc>
                <a:extLst>
                  <a:ext uri="{0D108BD9-81ED-4DB2-BD59-A6C34878D82A}">
                    <a16:rowId xmlns:a16="http://schemas.microsoft.com/office/drawing/2014/main" val="3468891671"/>
                  </a:ext>
                </a:extLst>
              </a:tr>
              <a:tr h="705392">
                <a:tc>
                  <a:txBody>
                    <a:bodyPr/>
                    <a:lstStyle/>
                    <a:p>
                      <a:r>
                        <a:rPr lang="fr-FR" sz="2400" dirty="0"/>
                        <a:t>nom</a:t>
                      </a:r>
                    </a:p>
                  </a:txBody>
                  <a:tcPr>
                    <a:solidFill>
                      <a:schemeClr val="accent6">
                        <a:lumMod val="20000"/>
                        <a:lumOff val="80000"/>
                      </a:schemeClr>
                    </a:solidFill>
                  </a:tcPr>
                </a:tc>
                <a:tc gridSpan="3">
                  <a:txBody>
                    <a:bodyPr/>
                    <a:lstStyle/>
                    <a:p>
                      <a:endParaRPr lang="fr-FR" sz="2400" dirty="0"/>
                    </a:p>
                  </a:txBody>
                  <a:tcPr>
                    <a:solidFill>
                      <a:schemeClr val="bg2">
                        <a:lumMod val="90000"/>
                      </a:schemeClr>
                    </a:solidFill>
                  </a:tcPr>
                </a:tc>
                <a:tc hMerge="1">
                  <a:txBody>
                    <a:bodyPr/>
                    <a:lstStyle/>
                    <a:p>
                      <a:endParaRPr lang="fr-FR" sz="2400" dirty="0"/>
                    </a:p>
                  </a:txBody>
                  <a:tcPr/>
                </a:tc>
                <a:tc hMerge="1">
                  <a:txBody>
                    <a:bodyPr/>
                    <a:lstStyle/>
                    <a:p>
                      <a:endParaRPr lang="fr-FR" sz="2400" dirty="0"/>
                    </a:p>
                  </a:txBody>
                  <a:tcPr/>
                </a:tc>
                <a:tc rowSpan="4">
                  <a:txBody>
                    <a:bodyPr/>
                    <a:lstStyle/>
                    <a:p>
                      <a:endParaRPr lang="fr-FR" sz="2400" dirty="0"/>
                    </a:p>
                    <a:p>
                      <a:r>
                        <a:rPr lang="fr-FR" sz="2400" dirty="0"/>
                        <a:t>adverbe</a:t>
                      </a:r>
                    </a:p>
                    <a:p>
                      <a:r>
                        <a:rPr lang="fr-FR" sz="2400" dirty="0"/>
                        <a:t>préposition</a:t>
                      </a:r>
                    </a:p>
                  </a:txBody>
                  <a:tcPr/>
                </a:tc>
                <a:extLst>
                  <a:ext uri="{0D108BD9-81ED-4DB2-BD59-A6C34878D82A}">
                    <a16:rowId xmlns:a16="http://schemas.microsoft.com/office/drawing/2014/main" val="1966377588"/>
                  </a:ext>
                </a:extLst>
              </a:tr>
              <a:tr h="705392">
                <a:tc gridSpan="2">
                  <a:txBody>
                    <a:bodyPr/>
                    <a:lstStyle/>
                    <a:p>
                      <a:r>
                        <a:rPr lang="fr-FR" sz="2400" dirty="0"/>
                        <a:t>adjectif ; déterminant</a:t>
                      </a:r>
                    </a:p>
                  </a:txBody>
                  <a:tcPr>
                    <a:solidFill>
                      <a:schemeClr val="accent5">
                        <a:lumMod val="20000"/>
                        <a:lumOff val="80000"/>
                      </a:schemeClr>
                    </a:solidFill>
                  </a:tcPr>
                </a:tc>
                <a:tc hMerge="1">
                  <a:txBody>
                    <a:bodyPr/>
                    <a:lstStyle/>
                    <a:p>
                      <a:endParaRPr lang="fr-FR" sz="2400" dirty="0"/>
                    </a:p>
                  </a:txBody>
                  <a:tcPr/>
                </a:tc>
                <a:tc gridSpan="2">
                  <a:txBody>
                    <a:bodyPr/>
                    <a:lstStyle/>
                    <a:p>
                      <a:endParaRPr lang="fr-FR" sz="2400" dirty="0"/>
                    </a:p>
                  </a:txBody>
                  <a:tcPr>
                    <a:solidFill>
                      <a:schemeClr val="bg2">
                        <a:lumMod val="90000"/>
                      </a:schemeClr>
                    </a:solidFill>
                  </a:tcPr>
                </a:tc>
                <a:tc hMerge="1">
                  <a:txBody>
                    <a:bodyPr/>
                    <a:lstStyle/>
                    <a:p>
                      <a:endParaRPr lang="fr-FR" sz="2400" dirty="0"/>
                    </a:p>
                  </a:txBody>
                  <a:tcPr/>
                </a:tc>
                <a:tc vMerge="1">
                  <a:txBody>
                    <a:bodyPr/>
                    <a:lstStyle/>
                    <a:p>
                      <a:endParaRPr lang="fr-FR" sz="2400" dirty="0"/>
                    </a:p>
                  </a:txBody>
                  <a:tcPr/>
                </a:tc>
                <a:extLst>
                  <a:ext uri="{0D108BD9-81ED-4DB2-BD59-A6C34878D82A}">
                    <a16:rowId xmlns:a16="http://schemas.microsoft.com/office/drawing/2014/main" val="2636335423"/>
                  </a:ext>
                </a:extLst>
              </a:tr>
              <a:tr h="705392">
                <a:tc gridSpan="3">
                  <a:txBody>
                    <a:bodyPr/>
                    <a:lstStyle/>
                    <a:p>
                      <a:r>
                        <a:rPr lang="fr-FR" sz="2400" dirty="0"/>
                        <a:t>pronom, déterminant possessif</a:t>
                      </a:r>
                    </a:p>
                  </a:txBody>
                  <a:tcPr>
                    <a:solidFill>
                      <a:schemeClr val="accent4">
                        <a:lumMod val="20000"/>
                        <a:lumOff val="80000"/>
                      </a:schemeClr>
                    </a:solidFill>
                  </a:tcPr>
                </a:tc>
                <a:tc hMerge="1">
                  <a:txBody>
                    <a:bodyPr/>
                    <a:lstStyle/>
                    <a:p>
                      <a:endParaRPr lang="fr-FR" sz="2400"/>
                    </a:p>
                  </a:txBody>
                  <a:tcPr/>
                </a:tc>
                <a:tc hMerge="1">
                  <a:txBody>
                    <a:bodyPr/>
                    <a:lstStyle/>
                    <a:p>
                      <a:endParaRPr lang="fr-FR" sz="2400" dirty="0"/>
                    </a:p>
                  </a:txBody>
                  <a:tcPr/>
                </a:tc>
                <a:tc>
                  <a:txBody>
                    <a:bodyPr/>
                    <a:lstStyle/>
                    <a:p>
                      <a:endParaRPr lang="fr-FR" sz="2400" dirty="0"/>
                    </a:p>
                  </a:txBody>
                  <a:tcPr>
                    <a:solidFill>
                      <a:schemeClr val="bg2">
                        <a:lumMod val="90000"/>
                      </a:schemeClr>
                    </a:solidFill>
                  </a:tcPr>
                </a:tc>
                <a:tc vMerge="1">
                  <a:txBody>
                    <a:bodyPr/>
                    <a:lstStyle/>
                    <a:p>
                      <a:endParaRPr lang="fr-FR" sz="2400" dirty="0"/>
                    </a:p>
                  </a:txBody>
                  <a:tcPr/>
                </a:tc>
                <a:extLst>
                  <a:ext uri="{0D108BD9-81ED-4DB2-BD59-A6C34878D82A}">
                    <a16:rowId xmlns:a16="http://schemas.microsoft.com/office/drawing/2014/main" val="2232933658"/>
                  </a:ext>
                </a:extLst>
              </a:tr>
              <a:tr h="705392">
                <a:tc gridSpan="2">
                  <a:txBody>
                    <a:bodyPr/>
                    <a:lstStyle/>
                    <a:p>
                      <a:endParaRPr lang="fr-FR" sz="2400" dirty="0"/>
                    </a:p>
                  </a:txBody>
                  <a:tcPr>
                    <a:solidFill>
                      <a:schemeClr val="bg2">
                        <a:lumMod val="90000"/>
                      </a:schemeClr>
                    </a:solidFill>
                  </a:tcPr>
                </a:tc>
                <a:tc hMerge="1">
                  <a:txBody>
                    <a:bodyPr/>
                    <a:lstStyle/>
                    <a:p>
                      <a:endParaRPr lang="fr-FR" sz="2400" dirty="0"/>
                    </a:p>
                  </a:txBody>
                  <a:tcPr/>
                </a:tc>
                <a:tc gridSpan="2">
                  <a:txBody>
                    <a:bodyPr/>
                    <a:lstStyle/>
                    <a:p>
                      <a:r>
                        <a:rPr lang="fr-FR" sz="2400" dirty="0"/>
                        <a:t>verbe</a:t>
                      </a:r>
                    </a:p>
                  </a:txBody>
                  <a:tcPr>
                    <a:solidFill>
                      <a:schemeClr val="accent2">
                        <a:lumMod val="20000"/>
                        <a:lumOff val="80000"/>
                      </a:schemeClr>
                    </a:solidFill>
                  </a:tcPr>
                </a:tc>
                <a:tc hMerge="1">
                  <a:txBody>
                    <a:bodyPr/>
                    <a:lstStyle/>
                    <a:p>
                      <a:endParaRPr lang="fr-FR" sz="2400" dirty="0"/>
                    </a:p>
                  </a:txBody>
                  <a:tcPr/>
                </a:tc>
                <a:tc vMerge="1">
                  <a:txBody>
                    <a:bodyPr/>
                    <a:lstStyle/>
                    <a:p>
                      <a:endParaRPr lang="fr-FR" sz="2400" dirty="0"/>
                    </a:p>
                  </a:txBody>
                  <a:tcPr/>
                </a:tc>
                <a:extLst>
                  <a:ext uri="{0D108BD9-81ED-4DB2-BD59-A6C34878D82A}">
                    <a16:rowId xmlns:a16="http://schemas.microsoft.com/office/drawing/2014/main" val="440655730"/>
                  </a:ext>
                </a:extLst>
              </a:tr>
            </a:tbl>
          </a:graphicData>
        </a:graphic>
      </p:graphicFrame>
    </p:spTree>
    <p:extLst>
      <p:ext uri="{BB962C8B-B14F-4D97-AF65-F5344CB8AC3E}">
        <p14:creationId xmlns:p14="http://schemas.microsoft.com/office/powerpoint/2010/main" val="1061106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CB7800-2119-DFC9-2353-4B29B64F83FB}"/>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35060" y="1795261"/>
            <a:ext cx="2521879" cy="3267478"/>
          </a:xfrm>
          <a:prstGeom prst="rect">
            <a:avLst/>
          </a:prstGeom>
        </p:spPr>
      </p:pic>
    </p:spTree>
    <p:extLst>
      <p:ext uri="{BB962C8B-B14F-4D97-AF65-F5344CB8AC3E}">
        <p14:creationId xmlns:p14="http://schemas.microsoft.com/office/powerpoint/2010/main" val="3753930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97C0D-0D63-F383-B908-AEC4C0D5D1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99B5AB-B28D-83E1-E1E3-237A9062CC45}"/>
              </a:ext>
            </a:extLst>
          </p:cNvPr>
          <p:cNvSpPr>
            <a:spLocks noGrp="1"/>
          </p:cNvSpPr>
          <p:nvPr>
            <p:ph type="title"/>
          </p:nvPr>
        </p:nvSpPr>
        <p:spPr/>
        <p:txBody>
          <a:bodyPr/>
          <a:lstStyle/>
          <a:p>
            <a:r>
              <a:rPr lang="fr-FR" dirty="0"/>
              <a:t> </a:t>
            </a:r>
          </a:p>
        </p:txBody>
      </p:sp>
      <p:graphicFrame>
        <p:nvGraphicFramePr>
          <p:cNvPr id="7" name="Espace réservé du contenu 6">
            <a:extLst>
              <a:ext uri="{FF2B5EF4-FFF2-40B4-BE49-F238E27FC236}">
                <a16:creationId xmlns:a16="http://schemas.microsoft.com/office/drawing/2014/main" id="{CB3F77DA-B264-5DFB-343E-33B7399FF9E9}"/>
              </a:ext>
            </a:extLst>
          </p:cNvPr>
          <p:cNvGraphicFramePr>
            <a:graphicFrameLocks noGrp="1"/>
          </p:cNvGraphicFramePr>
          <p:nvPr>
            <p:ph idx="1"/>
            <p:extLst>
              <p:ext uri="{D42A27DB-BD31-4B8C-83A1-F6EECF244321}">
                <p14:modId xmlns:p14="http://schemas.microsoft.com/office/powerpoint/2010/main" val="107996102"/>
              </p:ext>
            </p:extLst>
          </p:nvPr>
        </p:nvGraphicFramePr>
        <p:xfrm>
          <a:off x="838200" y="1027906"/>
          <a:ext cx="10515600" cy="5068384"/>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2540655215"/>
                    </a:ext>
                  </a:extLst>
                </a:gridCol>
                <a:gridCol w="2103120">
                  <a:extLst>
                    <a:ext uri="{9D8B030D-6E8A-4147-A177-3AD203B41FA5}">
                      <a16:colId xmlns:a16="http://schemas.microsoft.com/office/drawing/2014/main" val="3321105028"/>
                    </a:ext>
                  </a:extLst>
                </a:gridCol>
                <a:gridCol w="2103120">
                  <a:extLst>
                    <a:ext uri="{9D8B030D-6E8A-4147-A177-3AD203B41FA5}">
                      <a16:colId xmlns:a16="http://schemas.microsoft.com/office/drawing/2014/main" val="646616585"/>
                    </a:ext>
                  </a:extLst>
                </a:gridCol>
                <a:gridCol w="2103120">
                  <a:extLst>
                    <a:ext uri="{9D8B030D-6E8A-4147-A177-3AD203B41FA5}">
                      <a16:colId xmlns:a16="http://schemas.microsoft.com/office/drawing/2014/main" val="3119438217"/>
                    </a:ext>
                  </a:extLst>
                </a:gridCol>
                <a:gridCol w="2103120">
                  <a:extLst>
                    <a:ext uri="{9D8B030D-6E8A-4147-A177-3AD203B41FA5}">
                      <a16:colId xmlns:a16="http://schemas.microsoft.com/office/drawing/2014/main" val="1118245960"/>
                    </a:ext>
                  </a:extLst>
                </a:gridCol>
              </a:tblGrid>
              <a:tr h="705392">
                <a:tc>
                  <a:txBody>
                    <a:bodyPr/>
                    <a:lstStyle/>
                    <a:p>
                      <a:pPr algn="ctr"/>
                      <a:endParaRPr lang="fr-FR" sz="800" dirty="0"/>
                    </a:p>
                    <a:p>
                      <a:pPr algn="ctr"/>
                      <a:r>
                        <a:rPr lang="fr-FR" sz="1800" dirty="0"/>
                        <a:t>varie en nombre</a:t>
                      </a:r>
                    </a:p>
                  </a:txBody>
                  <a:tcPr/>
                </a:tc>
                <a:tc>
                  <a:txBody>
                    <a:bodyPr/>
                    <a:lstStyle/>
                    <a:p>
                      <a:pPr algn="ctr"/>
                      <a:endParaRPr lang="fr-FR" sz="800" dirty="0"/>
                    </a:p>
                    <a:p>
                      <a:pPr algn="ctr"/>
                      <a:r>
                        <a:rPr lang="fr-FR" sz="1800" dirty="0"/>
                        <a:t>varie en genre</a:t>
                      </a:r>
                    </a:p>
                  </a:txBody>
                  <a:tcPr/>
                </a:tc>
                <a:tc>
                  <a:txBody>
                    <a:bodyPr/>
                    <a:lstStyle/>
                    <a:p>
                      <a:pPr algn="ctr"/>
                      <a:endParaRPr lang="fr-FR" sz="800" dirty="0"/>
                    </a:p>
                    <a:p>
                      <a:pPr algn="ctr"/>
                      <a:r>
                        <a:rPr lang="fr-FR" sz="1800" dirty="0"/>
                        <a:t>varie en personne</a:t>
                      </a:r>
                    </a:p>
                  </a:txBody>
                  <a:tcPr/>
                </a:tc>
                <a:tc>
                  <a:txBody>
                    <a:bodyPr/>
                    <a:lstStyle/>
                    <a:p>
                      <a:pPr algn="ctr"/>
                      <a:endParaRPr lang="fr-FR" sz="800" dirty="0"/>
                    </a:p>
                    <a:p>
                      <a:pPr algn="ctr"/>
                      <a:r>
                        <a:rPr lang="fr-FR" sz="1800" dirty="0"/>
                        <a:t>varie en temps</a:t>
                      </a:r>
                    </a:p>
                  </a:txBody>
                  <a:tcPr/>
                </a:tc>
                <a:tc>
                  <a:txBody>
                    <a:bodyPr/>
                    <a:lstStyle/>
                    <a:p>
                      <a:pPr algn="ctr"/>
                      <a:endParaRPr lang="fr-FR" sz="800" dirty="0"/>
                    </a:p>
                    <a:p>
                      <a:pPr algn="ctr"/>
                      <a:r>
                        <a:rPr lang="fr-FR" sz="1800" dirty="0"/>
                        <a:t>ne varie pas</a:t>
                      </a:r>
                    </a:p>
                  </a:txBody>
                  <a:tcPr/>
                </a:tc>
                <a:extLst>
                  <a:ext uri="{0D108BD9-81ED-4DB2-BD59-A6C34878D82A}">
                    <a16:rowId xmlns:a16="http://schemas.microsoft.com/office/drawing/2014/main" val="3468891671"/>
                  </a:ext>
                </a:extLst>
              </a:tr>
              <a:tr h="705392">
                <a:tc>
                  <a:txBody>
                    <a:bodyPr/>
                    <a:lstStyle/>
                    <a:p>
                      <a:r>
                        <a:rPr lang="fr-FR" sz="1800" b="1" dirty="0"/>
                        <a:t>nom</a:t>
                      </a:r>
                    </a:p>
                    <a:p>
                      <a:endParaRPr lang="fr-FR" sz="800" dirty="0"/>
                    </a:p>
                    <a:p>
                      <a:r>
                        <a:rPr lang="fr-FR" sz="1800" dirty="0"/>
                        <a:t>couverture</a:t>
                      </a:r>
                    </a:p>
                    <a:p>
                      <a:r>
                        <a:rPr lang="fr-FR" sz="1800" dirty="0"/>
                        <a:t>couvertures</a:t>
                      </a:r>
                    </a:p>
                  </a:txBody>
                  <a:tcPr>
                    <a:solidFill>
                      <a:schemeClr val="accent6">
                        <a:lumMod val="20000"/>
                        <a:lumOff val="80000"/>
                      </a:schemeClr>
                    </a:solidFill>
                  </a:tcPr>
                </a:tc>
                <a:tc gridSpan="3">
                  <a:txBody>
                    <a:bodyPr/>
                    <a:lstStyle/>
                    <a:p>
                      <a:endParaRPr lang="fr-FR" sz="1800" dirty="0"/>
                    </a:p>
                  </a:txBody>
                  <a:tcPr>
                    <a:solidFill>
                      <a:schemeClr val="bg2">
                        <a:lumMod val="90000"/>
                      </a:schemeClr>
                    </a:solidFill>
                  </a:tcPr>
                </a:tc>
                <a:tc hMerge="1">
                  <a:txBody>
                    <a:bodyPr/>
                    <a:lstStyle/>
                    <a:p>
                      <a:endParaRPr lang="fr-FR" sz="2400" dirty="0"/>
                    </a:p>
                  </a:txBody>
                  <a:tcPr/>
                </a:tc>
                <a:tc hMerge="1">
                  <a:txBody>
                    <a:bodyPr/>
                    <a:lstStyle/>
                    <a:p>
                      <a:endParaRPr lang="fr-FR" sz="2400" dirty="0"/>
                    </a:p>
                  </a:txBody>
                  <a:tcPr/>
                </a:tc>
                <a:tc rowSpan="4">
                  <a:txBody>
                    <a:bodyPr/>
                    <a:lstStyle/>
                    <a:p>
                      <a:endParaRPr lang="fr-FR" sz="1800" dirty="0"/>
                    </a:p>
                    <a:p>
                      <a:r>
                        <a:rPr lang="fr-FR" sz="1800" b="1" dirty="0"/>
                        <a:t>adverbe</a:t>
                      </a:r>
                    </a:p>
                    <a:p>
                      <a:r>
                        <a:rPr lang="fr-FR" sz="1800" dirty="0"/>
                        <a:t>tranquillement</a:t>
                      </a:r>
                    </a:p>
                    <a:p>
                      <a:r>
                        <a:rPr lang="fr-FR" sz="1800" dirty="0"/>
                        <a:t>lentement</a:t>
                      </a:r>
                    </a:p>
                    <a:p>
                      <a:endParaRPr lang="fr-FR" sz="800" dirty="0"/>
                    </a:p>
                    <a:p>
                      <a:r>
                        <a:rPr lang="fr-FR" sz="1800" b="1" dirty="0"/>
                        <a:t>préposition</a:t>
                      </a:r>
                    </a:p>
                    <a:p>
                      <a:r>
                        <a:rPr lang="fr-FR" sz="1800" dirty="0"/>
                        <a:t>sur</a:t>
                      </a:r>
                    </a:p>
                    <a:p>
                      <a:r>
                        <a:rPr lang="fr-FR" sz="1800" dirty="0"/>
                        <a:t>dans</a:t>
                      </a:r>
                    </a:p>
                  </a:txBody>
                  <a:tcPr/>
                </a:tc>
                <a:extLst>
                  <a:ext uri="{0D108BD9-81ED-4DB2-BD59-A6C34878D82A}">
                    <a16:rowId xmlns:a16="http://schemas.microsoft.com/office/drawing/2014/main" val="1966377588"/>
                  </a:ext>
                </a:extLst>
              </a:tr>
              <a:tr h="705392">
                <a:tc gridSpan="2">
                  <a:txBody>
                    <a:bodyPr/>
                    <a:lstStyle/>
                    <a:p>
                      <a:r>
                        <a:rPr lang="fr-FR" sz="1800" b="1" dirty="0"/>
                        <a:t>adjectif</a:t>
                      </a:r>
                      <a:r>
                        <a:rPr lang="fr-FR" sz="1800" dirty="0"/>
                        <a:t>           mité   / mitée</a:t>
                      </a:r>
                    </a:p>
                    <a:p>
                      <a:r>
                        <a:rPr lang="fr-FR" sz="1800" dirty="0"/>
                        <a:t>                         mités / mitées</a:t>
                      </a:r>
                    </a:p>
                    <a:p>
                      <a:endParaRPr lang="fr-FR" sz="800" dirty="0"/>
                    </a:p>
                    <a:p>
                      <a:r>
                        <a:rPr lang="fr-FR" sz="1800" b="1" dirty="0"/>
                        <a:t>déterminant</a:t>
                      </a:r>
                      <a:r>
                        <a:rPr lang="fr-FR" sz="1800" dirty="0"/>
                        <a:t>.        ce-cet / cette</a:t>
                      </a:r>
                    </a:p>
                    <a:p>
                      <a:r>
                        <a:rPr lang="fr-FR" sz="1800" dirty="0"/>
                        <a:t>                                         ces</a:t>
                      </a:r>
                    </a:p>
                  </a:txBody>
                  <a:tcPr>
                    <a:solidFill>
                      <a:schemeClr val="accent5">
                        <a:lumMod val="20000"/>
                        <a:lumOff val="80000"/>
                      </a:schemeClr>
                    </a:solidFill>
                  </a:tcPr>
                </a:tc>
                <a:tc hMerge="1">
                  <a:txBody>
                    <a:bodyPr/>
                    <a:lstStyle/>
                    <a:p>
                      <a:endParaRPr lang="fr-FR" sz="2400" dirty="0"/>
                    </a:p>
                  </a:txBody>
                  <a:tcPr/>
                </a:tc>
                <a:tc gridSpan="2">
                  <a:txBody>
                    <a:bodyPr/>
                    <a:lstStyle/>
                    <a:p>
                      <a:endParaRPr lang="fr-FR" sz="1800" dirty="0"/>
                    </a:p>
                  </a:txBody>
                  <a:tcPr>
                    <a:solidFill>
                      <a:schemeClr val="bg2">
                        <a:lumMod val="90000"/>
                      </a:schemeClr>
                    </a:solidFill>
                  </a:tcPr>
                </a:tc>
                <a:tc hMerge="1">
                  <a:txBody>
                    <a:bodyPr/>
                    <a:lstStyle/>
                    <a:p>
                      <a:endParaRPr lang="fr-FR" sz="2400" dirty="0"/>
                    </a:p>
                  </a:txBody>
                  <a:tcPr/>
                </a:tc>
                <a:tc vMerge="1">
                  <a:txBody>
                    <a:bodyPr/>
                    <a:lstStyle/>
                    <a:p>
                      <a:endParaRPr lang="fr-FR" sz="2400" dirty="0"/>
                    </a:p>
                  </a:txBody>
                  <a:tcPr/>
                </a:tc>
                <a:extLst>
                  <a:ext uri="{0D108BD9-81ED-4DB2-BD59-A6C34878D82A}">
                    <a16:rowId xmlns:a16="http://schemas.microsoft.com/office/drawing/2014/main" val="2636335423"/>
                  </a:ext>
                </a:extLst>
              </a:tr>
              <a:tr h="705392">
                <a:tc gridSpan="3">
                  <a:txBody>
                    <a:bodyPr/>
                    <a:lstStyle/>
                    <a:p>
                      <a:r>
                        <a:rPr lang="fr-FR" sz="1800" b="1" dirty="0"/>
                        <a:t>pronom</a:t>
                      </a:r>
                      <a:r>
                        <a:rPr lang="fr-FR" sz="1800" dirty="0"/>
                        <a:t>                      il   / elle                          vous</a:t>
                      </a:r>
                    </a:p>
                    <a:p>
                      <a:r>
                        <a:rPr lang="fr-FR" sz="1800" b="1" dirty="0"/>
                        <a:t>personnel</a:t>
                      </a:r>
                      <a:r>
                        <a:rPr lang="fr-FR" sz="1800" dirty="0"/>
                        <a:t>                   ils / elles</a:t>
                      </a:r>
                    </a:p>
                    <a:p>
                      <a:endParaRPr lang="fr-FR" sz="800" dirty="0"/>
                    </a:p>
                    <a:p>
                      <a:r>
                        <a:rPr lang="fr-FR" sz="1800" b="1" dirty="0"/>
                        <a:t>déterminant</a:t>
                      </a:r>
                      <a:r>
                        <a:rPr lang="fr-FR" sz="1800" dirty="0"/>
                        <a:t>            son / sa                            votre</a:t>
                      </a:r>
                    </a:p>
                    <a:p>
                      <a:r>
                        <a:rPr lang="fr-FR" sz="1800" b="1" dirty="0"/>
                        <a:t>possessif                        </a:t>
                      </a:r>
                      <a:r>
                        <a:rPr lang="fr-FR" sz="1800" b="0" dirty="0"/>
                        <a:t>ses                               vos</a:t>
                      </a:r>
                    </a:p>
                  </a:txBody>
                  <a:tcPr>
                    <a:solidFill>
                      <a:schemeClr val="accent4">
                        <a:lumMod val="20000"/>
                        <a:lumOff val="80000"/>
                      </a:schemeClr>
                    </a:solidFill>
                  </a:tcPr>
                </a:tc>
                <a:tc hMerge="1">
                  <a:txBody>
                    <a:bodyPr/>
                    <a:lstStyle/>
                    <a:p>
                      <a:endParaRPr lang="fr-FR" sz="2400"/>
                    </a:p>
                  </a:txBody>
                  <a:tcPr/>
                </a:tc>
                <a:tc hMerge="1">
                  <a:txBody>
                    <a:bodyPr/>
                    <a:lstStyle/>
                    <a:p>
                      <a:endParaRPr lang="fr-FR" sz="2400" dirty="0"/>
                    </a:p>
                  </a:txBody>
                  <a:tcPr/>
                </a:tc>
                <a:tc>
                  <a:txBody>
                    <a:bodyPr/>
                    <a:lstStyle/>
                    <a:p>
                      <a:endParaRPr lang="fr-FR" sz="1800" dirty="0"/>
                    </a:p>
                  </a:txBody>
                  <a:tcPr>
                    <a:solidFill>
                      <a:schemeClr val="bg2">
                        <a:lumMod val="90000"/>
                      </a:schemeClr>
                    </a:solidFill>
                  </a:tcPr>
                </a:tc>
                <a:tc vMerge="1">
                  <a:txBody>
                    <a:bodyPr/>
                    <a:lstStyle/>
                    <a:p>
                      <a:endParaRPr lang="fr-FR" sz="2400" dirty="0"/>
                    </a:p>
                  </a:txBody>
                  <a:tcPr/>
                </a:tc>
                <a:extLst>
                  <a:ext uri="{0D108BD9-81ED-4DB2-BD59-A6C34878D82A}">
                    <a16:rowId xmlns:a16="http://schemas.microsoft.com/office/drawing/2014/main" val="2232933658"/>
                  </a:ext>
                </a:extLst>
              </a:tr>
              <a:tr h="705392">
                <a:tc gridSpan="2">
                  <a:txBody>
                    <a:bodyPr/>
                    <a:lstStyle/>
                    <a:p>
                      <a:endParaRPr lang="fr-FR" sz="1800" dirty="0"/>
                    </a:p>
                  </a:txBody>
                  <a:tcPr>
                    <a:solidFill>
                      <a:schemeClr val="bg2">
                        <a:lumMod val="90000"/>
                      </a:schemeClr>
                    </a:solidFill>
                  </a:tcPr>
                </a:tc>
                <a:tc hMerge="1">
                  <a:txBody>
                    <a:bodyPr/>
                    <a:lstStyle/>
                    <a:p>
                      <a:endParaRPr lang="fr-FR" sz="2400" dirty="0"/>
                    </a:p>
                  </a:txBody>
                  <a:tcPr/>
                </a:tc>
                <a:tc gridSpan="2">
                  <a:txBody>
                    <a:bodyPr/>
                    <a:lstStyle/>
                    <a:p>
                      <a:r>
                        <a:rPr lang="fr-FR" sz="1800" b="1" dirty="0"/>
                        <a:t>verbe                  </a:t>
                      </a:r>
                      <a:r>
                        <a:rPr lang="fr-FR" sz="1800" b="0" dirty="0"/>
                        <a:t>dormons / dormions</a:t>
                      </a:r>
                    </a:p>
                    <a:p>
                      <a:r>
                        <a:rPr lang="fr-FR" sz="1800" b="0" dirty="0"/>
                        <a:t>                             dort         / dormait</a:t>
                      </a:r>
                      <a:endParaRPr lang="fr-FR" sz="1800" b="1" dirty="0"/>
                    </a:p>
                  </a:txBody>
                  <a:tcPr>
                    <a:solidFill>
                      <a:schemeClr val="accent2">
                        <a:lumMod val="20000"/>
                        <a:lumOff val="80000"/>
                      </a:schemeClr>
                    </a:solidFill>
                  </a:tcPr>
                </a:tc>
                <a:tc hMerge="1">
                  <a:txBody>
                    <a:bodyPr/>
                    <a:lstStyle/>
                    <a:p>
                      <a:endParaRPr lang="fr-FR" sz="2400" dirty="0"/>
                    </a:p>
                  </a:txBody>
                  <a:tcPr/>
                </a:tc>
                <a:tc vMerge="1">
                  <a:txBody>
                    <a:bodyPr/>
                    <a:lstStyle/>
                    <a:p>
                      <a:endParaRPr lang="fr-FR" sz="2400" dirty="0"/>
                    </a:p>
                  </a:txBody>
                  <a:tcPr/>
                </a:tc>
                <a:extLst>
                  <a:ext uri="{0D108BD9-81ED-4DB2-BD59-A6C34878D82A}">
                    <a16:rowId xmlns:a16="http://schemas.microsoft.com/office/drawing/2014/main" val="440655730"/>
                  </a:ext>
                </a:extLst>
              </a:tr>
            </a:tbl>
          </a:graphicData>
        </a:graphic>
      </p:graphicFrame>
    </p:spTree>
    <p:extLst>
      <p:ext uri="{BB962C8B-B14F-4D97-AF65-F5344CB8AC3E}">
        <p14:creationId xmlns:p14="http://schemas.microsoft.com/office/powerpoint/2010/main" val="27671221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B7FB4-50CB-3D65-97AE-8EF3A69062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ECFE7E-25C2-BD1E-50B5-898AE2A9B45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120A603-4E67-8480-5B99-09BA1EB7BFBF}"/>
              </a:ext>
            </a:extLst>
          </p:cNvPr>
          <p:cNvSpPr>
            <a:spLocks noGrp="1"/>
          </p:cNvSpPr>
          <p:nvPr>
            <p:ph idx="1"/>
          </p:nvPr>
        </p:nvSpPr>
        <p:spPr>
          <a:xfrm>
            <a:off x="838200" y="656492"/>
            <a:ext cx="10974658" cy="5520471"/>
          </a:xfrm>
        </p:spPr>
        <p:txBody>
          <a:bodyPr/>
          <a:lstStyle/>
          <a:p>
            <a:pPr marL="0" indent="0">
              <a:buNone/>
            </a:pPr>
            <a:endParaRPr lang="fr-FR" dirty="0"/>
          </a:p>
          <a:p>
            <a:pPr marL="0" indent="0">
              <a:buNone/>
            </a:pPr>
            <a:r>
              <a:rPr lang="fr-FR" dirty="0"/>
              <a:t>Il   	     dort    tranquillement     sur               sa           couverture      mitée.</a:t>
            </a:r>
          </a:p>
          <a:p>
            <a:pPr marL="0" indent="0">
              <a:buNone/>
            </a:pPr>
            <a:endParaRPr lang="fr-FR" dirty="0"/>
          </a:p>
          <a:p>
            <a:pPr marL="0" indent="0">
              <a:buNone/>
            </a:pPr>
            <a:endParaRPr lang="fr-FR" dirty="0"/>
          </a:p>
        </p:txBody>
      </p:sp>
      <p:sp>
        <p:nvSpPr>
          <p:cNvPr id="10" name="Rectangle 9">
            <a:extLst>
              <a:ext uri="{FF2B5EF4-FFF2-40B4-BE49-F238E27FC236}">
                <a16:creationId xmlns:a16="http://schemas.microsoft.com/office/drawing/2014/main" id="{B4B756DD-C204-DDAC-1148-58253176B486}"/>
              </a:ext>
            </a:extLst>
          </p:cNvPr>
          <p:cNvSpPr/>
          <p:nvPr/>
        </p:nvSpPr>
        <p:spPr>
          <a:xfrm>
            <a:off x="379142" y="1690688"/>
            <a:ext cx="1293542" cy="257250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Le </a:t>
            </a:r>
            <a:r>
              <a:rPr lang="fr-FR" b="1" dirty="0"/>
              <a:t>pronom personnel </a:t>
            </a:r>
            <a:r>
              <a:rPr lang="fr-FR" dirty="0"/>
              <a:t>varie en  personne.</a:t>
            </a:r>
          </a:p>
          <a:p>
            <a:pPr algn="ctr"/>
            <a:r>
              <a:rPr lang="fr-FR" dirty="0"/>
              <a:t>Aux P3 et P6, il varie en genre et en nombre</a:t>
            </a:r>
          </a:p>
        </p:txBody>
      </p:sp>
      <p:sp>
        <p:nvSpPr>
          <p:cNvPr id="11" name="Rectangle 10">
            <a:extLst>
              <a:ext uri="{FF2B5EF4-FFF2-40B4-BE49-F238E27FC236}">
                <a16:creationId xmlns:a16="http://schemas.microsoft.com/office/drawing/2014/main" id="{C30F42DF-1B58-BA20-2D2C-835C6E816EE2}"/>
              </a:ext>
            </a:extLst>
          </p:cNvPr>
          <p:cNvSpPr/>
          <p:nvPr/>
        </p:nvSpPr>
        <p:spPr>
          <a:xfrm>
            <a:off x="1869689" y="1690688"/>
            <a:ext cx="1293542" cy="173831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Le </a:t>
            </a:r>
            <a:r>
              <a:rPr lang="fr-FR" b="1" dirty="0"/>
              <a:t>verbe </a:t>
            </a:r>
            <a:r>
              <a:rPr lang="fr-FR" dirty="0"/>
              <a:t>varie en  personne et en temps</a:t>
            </a:r>
          </a:p>
        </p:txBody>
      </p:sp>
      <p:sp>
        <p:nvSpPr>
          <p:cNvPr id="12" name="Rectangle 11">
            <a:extLst>
              <a:ext uri="{FF2B5EF4-FFF2-40B4-BE49-F238E27FC236}">
                <a16:creationId xmlns:a16="http://schemas.microsoft.com/office/drawing/2014/main" id="{E02EB7CE-9B48-A6A9-0316-344A4DA48831}"/>
              </a:ext>
            </a:extLst>
          </p:cNvPr>
          <p:cNvSpPr/>
          <p:nvPr/>
        </p:nvSpPr>
        <p:spPr>
          <a:xfrm>
            <a:off x="6968583" y="1690687"/>
            <a:ext cx="1461739" cy="20338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Le </a:t>
            </a:r>
            <a:r>
              <a:rPr lang="fr-FR" b="1" dirty="0"/>
              <a:t>déterminant possessif </a:t>
            </a:r>
            <a:r>
              <a:rPr lang="fr-FR" dirty="0"/>
              <a:t>varie en  personne, en genre et en nombre</a:t>
            </a:r>
          </a:p>
        </p:txBody>
      </p:sp>
      <p:sp>
        <p:nvSpPr>
          <p:cNvPr id="13" name="Rectangle 12">
            <a:extLst>
              <a:ext uri="{FF2B5EF4-FFF2-40B4-BE49-F238E27FC236}">
                <a16:creationId xmlns:a16="http://schemas.microsoft.com/office/drawing/2014/main" id="{2ADD808D-799F-E43A-2580-F07678238E00}"/>
              </a:ext>
            </a:extLst>
          </p:cNvPr>
          <p:cNvSpPr/>
          <p:nvPr/>
        </p:nvSpPr>
        <p:spPr>
          <a:xfrm>
            <a:off x="10351119" y="1690687"/>
            <a:ext cx="1461739" cy="173831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a:t>
            </a:r>
            <a:r>
              <a:rPr lang="fr-FR" b="1" dirty="0"/>
              <a:t>adjectif </a:t>
            </a:r>
            <a:r>
              <a:rPr lang="fr-FR" dirty="0"/>
              <a:t>varie en genre et en nombre</a:t>
            </a:r>
          </a:p>
        </p:txBody>
      </p:sp>
      <p:sp>
        <p:nvSpPr>
          <p:cNvPr id="14" name="Rectangle 13">
            <a:extLst>
              <a:ext uri="{FF2B5EF4-FFF2-40B4-BE49-F238E27FC236}">
                <a16:creationId xmlns:a16="http://schemas.microsoft.com/office/drawing/2014/main" id="{3B124A3A-925C-0EED-758F-8F526A9B005E}"/>
              </a:ext>
            </a:extLst>
          </p:cNvPr>
          <p:cNvSpPr/>
          <p:nvPr/>
        </p:nvSpPr>
        <p:spPr>
          <a:xfrm>
            <a:off x="8659851" y="1690687"/>
            <a:ext cx="1461739" cy="10971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Le </a:t>
            </a:r>
            <a:r>
              <a:rPr lang="fr-FR" b="1" dirty="0"/>
              <a:t>nom </a:t>
            </a:r>
            <a:r>
              <a:rPr lang="fr-FR" dirty="0"/>
              <a:t>varie en nombre</a:t>
            </a:r>
          </a:p>
        </p:txBody>
      </p:sp>
      <p:sp>
        <p:nvSpPr>
          <p:cNvPr id="4" name="Rectangle 3">
            <a:extLst>
              <a:ext uri="{FF2B5EF4-FFF2-40B4-BE49-F238E27FC236}">
                <a16:creationId xmlns:a16="http://schemas.microsoft.com/office/drawing/2014/main" id="{FB378212-C174-43BA-32A6-C3111952B5A5}"/>
              </a:ext>
            </a:extLst>
          </p:cNvPr>
          <p:cNvSpPr/>
          <p:nvPr/>
        </p:nvSpPr>
        <p:spPr>
          <a:xfrm>
            <a:off x="3392760" y="1690687"/>
            <a:ext cx="1461739" cy="109711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solidFill>
                  <a:srgbClr val="FF0000"/>
                </a:solidFill>
              </a:rPr>
              <a:t>L’adverbe est invariable</a:t>
            </a:r>
          </a:p>
        </p:txBody>
      </p:sp>
      <p:sp>
        <p:nvSpPr>
          <p:cNvPr id="5" name="Rectangle 4">
            <a:extLst>
              <a:ext uri="{FF2B5EF4-FFF2-40B4-BE49-F238E27FC236}">
                <a16:creationId xmlns:a16="http://schemas.microsoft.com/office/drawing/2014/main" id="{577B94AA-5E58-AFF0-E5F9-49655AEABEDC}"/>
              </a:ext>
            </a:extLst>
          </p:cNvPr>
          <p:cNvSpPr/>
          <p:nvPr/>
        </p:nvSpPr>
        <p:spPr>
          <a:xfrm>
            <a:off x="5165805" y="1690686"/>
            <a:ext cx="1461739" cy="10971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solidFill>
                  <a:srgbClr val="FF0000"/>
                </a:solidFill>
              </a:rPr>
              <a:t>La préposition est invariable</a:t>
            </a:r>
          </a:p>
        </p:txBody>
      </p:sp>
    </p:spTree>
    <p:extLst>
      <p:ext uri="{BB962C8B-B14F-4D97-AF65-F5344CB8AC3E}">
        <p14:creationId xmlns:p14="http://schemas.microsoft.com/office/powerpoint/2010/main" val="1406345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2FAF95-3425-A80D-FB00-191C16BFBEC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1639FC3-8E64-82A8-CD98-41C81C17EEF7}"/>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a:solidFill>
                  <a:srgbClr val="FF0000"/>
                </a:solidFill>
              </a:rPr>
              <a:t>Pour aller plus loin</a:t>
            </a:r>
          </a:p>
        </p:txBody>
      </p:sp>
    </p:spTree>
    <p:extLst>
      <p:ext uri="{BB962C8B-B14F-4D97-AF65-F5344CB8AC3E}">
        <p14:creationId xmlns:p14="http://schemas.microsoft.com/office/powerpoint/2010/main" val="37606001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31C33E-6212-52A1-0857-DE7D3FFCCAB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E4159CC-9EF6-AECD-51DD-3C2DA4E0A1F3}"/>
              </a:ext>
            </a:extLst>
          </p:cNvPr>
          <p:cNvSpPr>
            <a:spLocks noGrp="1"/>
          </p:cNvSpPr>
          <p:nvPr>
            <p:ph idx="1"/>
          </p:nvPr>
        </p:nvSpPr>
        <p:spPr/>
        <p:txBody>
          <a:bodyPr/>
          <a:lstStyle/>
          <a:p>
            <a:pPr marL="0" indent="0">
              <a:lnSpc>
                <a:spcPct val="115000"/>
              </a:lnSpc>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Tante Léonie avait bien farfouillé dans son armoire. Elle en avait sorti une couverture toute mitée. Mais elle s’est dit : « Ça fera bien l’affaire ! » Alors, elle a quand même prêté sa couverture.</a:t>
            </a:r>
            <a:endParaRPr lang="fr-FR"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Maintenant il dort tranquillement sur sa couverture mitée.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701314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5D4D3-F73F-0DAB-F539-C093EFC952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3BD530A-190D-83D0-CE9C-FBC5511FEEB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36ECD83-9F21-AC71-AEE4-7B66849DCF74}"/>
              </a:ext>
            </a:extLst>
          </p:cNvPr>
          <p:cNvSpPr>
            <a:spLocks noGrp="1"/>
          </p:cNvSpPr>
          <p:nvPr>
            <p:ph idx="1"/>
          </p:nvPr>
        </p:nvSpPr>
        <p:spPr/>
        <p:txBody>
          <a:bodyPr/>
          <a:lstStyle/>
          <a:p>
            <a:pPr marL="0" indent="0">
              <a:lnSpc>
                <a:spcPct val="115000"/>
              </a:lnSpc>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Tante Léonie avait bien farfouillé dans son armoire. Elle en avait sorti une couverture toute mitée. Mais elle s’est dit : « Ça fera bien l’affaire ! » Alors, elle a quand même prêté sa couverture.</a:t>
            </a:r>
            <a:endParaRPr lang="fr-FR"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Maintenant </a:t>
            </a: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nous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dormons tranquillement sur </a:t>
            </a: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couverture mitée.</a:t>
            </a:r>
          </a:p>
          <a:p>
            <a:pPr marL="0" indent="0">
              <a:lnSpc>
                <a:spcPct val="115000"/>
              </a:lnSpc>
              <a:spcBef>
                <a:spcPts val="0"/>
              </a:spcBef>
              <a:buNone/>
            </a:pPr>
            <a:endPar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Bef>
                <a:spcPts val="0"/>
              </a:spcBef>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534203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97B8B-4BA0-3C6C-E71C-C70F8C4543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9EBBF08-28DD-E817-9262-165F1A14552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465DF96-5852-E50E-5D90-C54D36AB963E}"/>
              </a:ext>
            </a:extLst>
          </p:cNvPr>
          <p:cNvSpPr>
            <a:spLocks noGrp="1"/>
          </p:cNvSpPr>
          <p:nvPr>
            <p:ph idx="1"/>
          </p:nvPr>
        </p:nvSpPr>
        <p:spPr/>
        <p:txBody>
          <a:bodyPr/>
          <a:lstStyle/>
          <a:p>
            <a:pPr marL="0" indent="0">
              <a:lnSpc>
                <a:spcPct val="115000"/>
              </a:lnSpc>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Tante Léonie avait bien farfouillé dans son armoire. Elle en avait sorti une couverture toute mitée. Mais elle s’est dit : « Ça fera bien l’affaire ! » Alors, elle a quand même prêté sa couverture.</a:t>
            </a:r>
            <a:endParaRPr lang="fr-FR"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endPar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Maintenant  il       dort        tranquillement sur sa couverture mitée.</a:t>
            </a:r>
          </a:p>
          <a:p>
            <a:pPr marL="0" indent="0">
              <a:lnSpc>
                <a:spcPct val="115000"/>
              </a:lnSpc>
              <a:spcBef>
                <a:spcPts val="0"/>
              </a:spcBef>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nous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dormons tranquillement sur sa couverture mitée.</a:t>
            </a:r>
          </a:p>
          <a:p>
            <a:pPr marL="0" indent="0">
              <a:lnSpc>
                <a:spcPct val="115000"/>
              </a:lnSpc>
              <a:spcBef>
                <a:spcPts val="0"/>
              </a:spcBef>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ils     dorment  tranquillement sur sa couverture mitée.</a:t>
            </a:r>
            <a:endPar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Bef>
                <a:spcPts val="0"/>
              </a:spcBef>
              <a:buNone/>
            </a:pPr>
            <a:endPar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Bef>
                <a:spcPts val="0"/>
              </a:spcBef>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81544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1C7221-2167-3F21-1598-149C30CBA31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33EF17-4349-2BA1-6D84-F5BBF1E40F1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a:solidFill>
                  <a:schemeClr val="accent2"/>
                </a:solidFill>
              </a:rPr>
              <a:t>As-tu bien compris ?</a:t>
            </a:r>
            <a:endParaRPr lang="fr-FR" b="1" dirty="0">
              <a:solidFill>
                <a:schemeClr val="accent2"/>
              </a:solidFill>
            </a:endParaRPr>
          </a:p>
        </p:txBody>
      </p:sp>
    </p:spTree>
    <p:extLst>
      <p:ext uri="{BB962C8B-B14F-4D97-AF65-F5344CB8AC3E}">
        <p14:creationId xmlns:p14="http://schemas.microsoft.com/office/powerpoint/2010/main" val="1432915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93495E-352E-EE3F-D1AA-C7F4C8B0FCF2}"/>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56EAA1A5-D58A-2DB6-0F6C-FE2B0F4E389C}"/>
              </a:ext>
            </a:extLst>
          </p:cNvPr>
          <p:cNvPicPr>
            <a:picLocks noGrp="1" noChangeAspect="1"/>
          </p:cNvPicPr>
          <p:nvPr>
            <p:ph idx="1"/>
          </p:nvPr>
        </p:nvPicPr>
        <p:blipFill>
          <a:blip r:embed="rId3"/>
          <a:stretch>
            <a:fillRect/>
          </a:stretch>
        </p:blipFill>
        <p:spPr>
          <a:xfrm>
            <a:off x="755130" y="2297151"/>
            <a:ext cx="10293174" cy="3069393"/>
          </a:xfrm>
        </p:spPr>
      </p:pic>
    </p:spTree>
    <p:extLst>
      <p:ext uri="{BB962C8B-B14F-4D97-AF65-F5344CB8AC3E}">
        <p14:creationId xmlns:p14="http://schemas.microsoft.com/office/powerpoint/2010/main" val="3148047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A8B1B7-79B3-665A-80BB-D890E76F7A85}"/>
              </a:ext>
            </a:extLst>
          </p:cNvPr>
          <p:cNvSpPr>
            <a:spLocks noGrp="1"/>
          </p:cNvSpPr>
          <p:nvPr>
            <p:ph type="title"/>
          </p:nvPr>
        </p:nvSpPr>
        <p:spPr/>
        <p:txBody>
          <a:bodyPr/>
          <a:lstStyle/>
          <a:p>
            <a:endParaRPr lang="fr-FR"/>
          </a:p>
        </p:txBody>
      </p:sp>
      <p:pic>
        <p:nvPicPr>
          <p:cNvPr id="9" name="Espace réservé du contenu 8">
            <a:extLst>
              <a:ext uri="{FF2B5EF4-FFF2-40B4-BE49-F238E27FC236}">
                <a16:creationId xmlns:a16="http://schemas.microsoft.com/office/drawing/2014/main" id="{B6432383-FE25-49FE-5EB5-CD18059F72BE}"/>
              </a:ext>
            </a:extLst>
          </p:cNvPr>
          <p:cNvPicPr>
            <a:picLocks noGrp="1" noChangeAspect="1"/>
          </p:cNvPicPr>
          <p:nvPr>
            <p:ph idx="1"/>
          </p:nvPr>
        </p:nvPicPr>
        <p:blipFill>
          <a:blip r:embed="rId3"/>
          <a:stretch>
            <a:fillRect/>
          </a:stretch>
        </p:blipFill>
        <p:spPr>
          <a:xfrm>
            <a:off x="731521" y="2185639"/>
            <a:ext cx="10721627" cy="3142805"/>
          </a:xfrm>
        </p:spPr>
      </p:pic>
    </p:spTree>
    <p:extLst>
      <p:ext uri="{BB962C8B-B14F-4D97-AF65-F5344CB8AC3E}">
        <p14:creationId xmlns:p14="http://schemas.microsoft.com/office/powerpoint/2010/main" val="891576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88E24D-3CE8-2D31-FC69-E3C6C4C813A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C41B923-26A0-C51E-FA5F-22BCE28B81A8}"/>
              </a:ext>
            </a:extLst>
          </p:cNvPr>
          <p:cNvSpPr>
            <a:spLocks noGrp="1"/>
          </p:cNvSpPr>
          <p:nvPr>
            <p:ph idx="1"/>
          </p:nvPr>
        </p:nvSpPr>
        <p:spPr>
          <a:xfrm>
            <a:off x="838200" y="624468"/>
            <a:ext cx="10515600" cy="5552495"/>
          </a:xfrm>
        </p:spPr>
        <p:txBody>
          <a:bodyPr/>
          <a:lstStyle/>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as regardé    à la télévision un film      passionnant.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a:p>
            <a:pPr marL="0" indent="0">
              <a:buNone/>
            </a:pPr>
            <a:endParaRPr lang="fr-FR" dirty="0"/>
          </a:p>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Tu           as regardé à la télévision un         film         passionnant</a:t>
            </a:r>
          </a:p>
          <a:p>
            <a:pPr marL="0" indent="0">
              <a:buNone/>
            </a:pPr>
            <a:endParaRPr lang="fr-FR" i="1" dirty="0">
              <a:solidFill>
                <a:srgbClr val="000000"/>
              </a:solidFill>
              <a:latin typeface="Times New Roman" panose="02020603050405020304" pitchFamily="18" charset="0"/>
              <a:cs typeface="Times New Roman" panose="02020603050405020304" pitchFamily="18" charset="0"/>
            </a:endParaRPr>
          </a:p>
          <a:p>
            <a:pPr marL="0" indent="0">
              <a:buNone/>
            </a:pPr>
            <a:endParaRPr lang="fr-FR" i="1" dirty="0">
              <a:solidFill>
                <a:srgbClr val="000000"/>
              </a:solidFill>
              <a:latin typeface="Times New Roman" panose="02020603050405020304" pitchFamily="18" charset="0"/>
              <a:cs typeface="Times New Roman" panose="02020603050405020304" pitchFamily="18" charset="0"/>
            </a:endParaRPr>
          </a:p>
          <a:p>
            <a:pPr marL="0" indent="0">
              <a:buNone/>
            </a:pPr>
            <a:endPar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as regardé    à la télévision un       film.          passionnant </a:t>
            </a:r>
            <a:endParaRPr lang="fr-FR" sz="2400" dirty="0"/>
          </a:p>
        </p:txBody>
      </p:sp>
      <p:sp>
        <p:nvSpPr>
          <p:cNvPr id="4" name="Rectangle 3">
            <a:extLst>
              <a:ext uri="{FF2B5EF4-FFF2-40B4-BE49-F238E27FC236}">
                <a16:creationId xmlns:a16="http://schemas.microsoft.com/office/drawing/2014/main" id="{669E73FC-7752-794C-A655-6EDC62547C21}"/>
              </a:ext>
            </a:extLst>
          </p:cNvPr>
          <p:cNvSpPr/>
          <p:nvPr/>
        </p:nvSpPr>
        <p:spPr>
          <a:xfrm>
            <a:off x="1462668" y="1045350"/>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temps</a:t>
            </a:r>
          </a:p>
        </p:txBody>
      </p:sp>
      <p:sp>
        <p:nvSpPr>
          <p:cNvPr id="5" name="Rectangle 4">
            <a:extLst>
              <a:ext uri="{FF2B5EF4-FFF2-40B4-BE49-F238E27FC236}">
                <a16:creationId xmlns:a16="http://schemas.microsoft.com/office/drawing/2014/main" id="{CA932022-B683-9275-2A46-42F5DF3CF1C4}"/>
              </a:ext>
            </a:extLst>
          </p:cNvPr>
          <p:cNvSpPr/>
          <p:nvPr/>
        </p:nvSpPr>
        <p:spPr>
          <a:xfrm>
            <a:off x="6252117" y="1045350"/>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genre</a:t>
            </a:r>
          </a:p>
        </p:txBody>
      </p:sp>
      <p:sp>
        <p:nvSpPr>
          <p:cNvPr id="6" name="Rectangle 5">
            <a:extLst>
              <a:ext uri="{FF2B5EF4-FFF2-40B4-BE49-F238E27FC236}">
                <a16:creationId xmlns:a16="http://schemas.microsoft.com/office/drawing/2014/main" id="{1138E85D-2559-D2BC-3B42-E823CE1A4168}"/>
              </a:ext>
            </a:extLst>
          </p:cNvPr>
          <p:cNvSpPr/>
          <p:nvPr/>
        </p:nvSpPr>
        <p:spPr>
          <a:xfrm>
            <a:off x="838200" y="301942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personne</a:t>
            </a:r>
          </a:p>
        </p:txBody>
      </p:sp>
      <p:sp>
        <p:nvSpPr>
          <p:cNvPr id="7" name="Rectangle 6">
            <a:extLst>
              <a:ext uri="{FF2B5EF4-FFF2-40B4-BE49-F238E27FC236}">
                <a16:creationId xmlns:a16="http://schemas.microsoft.com/office/drawing/2014/main" id="{F0B9530F-24E2-9493-BB6F-0DEFDF87F1DD}"/>
              </a:ext>
            </a:extLst>
          </p:cNvPr>
          <p:cNvSpPr/>
          <p:nvPr/>
        </p:nvSpPr>
        <p:spPr>
          <a:xfrm>
            <a:off x="6009578" y="301942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nombre</a:t>
            </a:r>
          </a:p>
        </p:txBody>
      </p:sp>
      <p:sp>
        <p:nvSpPr>
          <p:cNvPr id="8" name="Rectangle 7">
            <a:extLst>
              <a:ext uri="{FF2B5EF4-FFF2-40B4-BE49-F238E27FC236}">
                <a16:creationId xmlns:a16="http://schemas.microsoft.com/office/drawing/2014/main" id="{320DFE7D-9F72-0B86-E8BD-E3C8A231797A}"/>
              </a:ext>
            </a:extLst>
          </p:cNvPr>
          <p:cNvSpPr/>
          <p:nvPr/>
        </p:nvSpPr>
        <p:spPr>
          <a:xfrm>
            <a:off x="1462668" y="497549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temps</a:t>
            </a:r>
            <a:r>
              <a:rPr lang="fr-FR" dirty="0"/>
              <a:t> et en </a:t>
            </a:r>
            <a:r>
              <a:rPr lang="fr-FR" b="1" dirty="0"/>
              <a:t>personne</a:t>
            </a:r>
          </a:p>
        </p:txBody>
      </p:sp>
      <p:sp>
        <p:nvSpPr>
          <p:cNvPr id="9" name="Rectangle 8">
            <a:extLst>
              <a:ext uri="{FF2B5EF4-FFF2-40B4-BE49-F238E27FC236}">
                <a16:creationId xmlns:a16="http://schemas.microsoft.com/office/drawing/2014/main" id="{5723D77F-8155-E61E-81DC-3F7D24C17290}"/>
              </a:ext>
            </a:extLst>
          </p:cNvPr>
          <p:cNvSpPr/>
          <p:nvPr/>
        </p:nvSpPr>
        <p:spPr>
          <a:xfrm>
            <a:off x="5365130" y="4993500"/>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nombre</a:t>
            </a:r>
          </a:p>
        </p:txBody>
      </p:sp>
      <p:sp>
        <p:nvSpPr>
          <p:cNvPr id="10" name="Rectangle 9">
            <a:extLst>
              <a:ext uri="{FF2B5EF4-FFF2-40B4-BE49-F238E27FC236}">
                <a16:creationId xmlns:a16="http://schemas.microsoft.com/office/drawing/2014/main" id="{36378FAC-3E98-8D44-941A-09738A5FFDF1}"/>
              </a:ext>
            </a:extLst>
          </p:cNvPr>
          <p:cNvSpPr/>
          <p:nvPr/>
        </p:nvSpPr>
        <p:spPr>
          <a:xfrm>
            <a:off x="7257585" y="4993500"/>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genre</a:t>
            </a:r>
          </a:p>
        </p:txBody>
      </p:sp>
    </p:spTree>
    <p:extLst>
      <p:ext uri="{BB962C8B-B14F-4D97-AF65-F5344CB8AC3E}">
        <p14:creationId xmlns:p14="http://schemas.microsoft.com/office/powerpoint/2010/main" val="527934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FCC0A-0A33-38E5-AAF7-091963DD8F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54A3F8A-612A-ED83-02D8-DF1C316B117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D67D856-A5F5-A4FE-F7FC-B5D06B6F1A37}"/>
              </a:ext>
            </a:extLst>
          </p:cNvPr>
          <p:cNvSpPr>
            <a:spLocks noGrp="1"/>
          </p:cNvSpPr>
          <p:nvPr>
            <p:ph idx="1"/>
          </p:nvPr>
        </p:nvSpPr>
        <p:spPr>
          <a:xfrm>
            <a:off x="838200" y="624468"/>
            <a:ext cx="10515600" cy="5552495"/>
          </a:xfrm>
        </p:spPr>
        <p:txBody>
          <a:bodyPr>
            <a:normAutofit/>
          </a:bodyPr>
          <a:lstStyle/>
          <a:p>
            <a:pPr marL="0" indent="0">
              <a:buNone/>
            </a:pPr>
            <a:endParaRPr lang="fr-FR" sz="24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Réécris la phrase en faisant varier les mots conformément aux étiquettes.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as regardé     à la télévision un film       passionnant.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a:p>
            <a:pPr marL="0" indent="0">
              <a:buNone/>
            </a:pPr>
            <a:endParaRPr lang="fr-FR" dirty="0"/>
          </a:p>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i="1" dirty="0">
              <a:solidFill>
                <a:srgbClr val="000000"/>
              </a:solidFill>
              <a:latin typeface="Times New Roman" panose="02020603050405020304" pitchFamily="18" charset="0"/>
              <a:cs typeface="Times New Roman" panose="02020603050405020304" pitchFamily="18" charset="0"/>
            </a:endParaRPr>
          </a:p>
          <a:p>
            <a:pPr marL="0" indent="0">
              <a:buNone/>
            </a:pPr>
            <a:endParaRPr lang="fr-FR" i="1" dirty="0">
              <a:solidFill>
                <a:srgbClr val="00000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4C47A61F-3911-D1A4-BAC4-ACDFFE4A7964}"/>
              </a:ext>
            </a:extLst>
          </p:cNvPr>
          <p:cNvSpPr/>
          <p:nvPr/>
        </p:nvSpPr>
        <p:spPr>
          <a:xfrm>
            <a:off x="1373459" y="248631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temps</a:t>
            </a:r>
          </a:p>
        </p:txBody>
      </p:sp>
      <p:sp>
        <p:nvSpPr>
          <p:cNvPr id="5" name="Rectangle 4">
            <a:extLst>
              <a:ext uri="{FF2B5EF4-FFF2-40B4-BE49-F238E27FC236}">
                <a16:creationId xmlns:a16="http://schemas.microsoft.com/office/drawing/2014/main" id="{DCA6E176-9029-8C49-04F3-EAE48C387363}"/>
              </a:ext>
            </a:extLst>
          </p:cNvPr>
          <p:cNvSpPr/>
          <p:nvPr/>
        </p:nvSpPr>
        <p:spPr>
          <a:xfrm>
            <a:off x="6363629" y="248631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genre</a:t>
            </a:r>
          </a:p>
        </p:txBody>
      </p:sp>
    </p:spTree>
    <p:extLst>
      <p:ext uri="{BB962C8B-B14F-4D97-AF65-F5344CB8AC3E}">
        <p14:creationId xmlns:p14="http://schemas.microsoft.com/office/powerpoint/2010/main" val="1264291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A2E1F-5A99-9D1B-A508-376525D2BF2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6E3FE7A-6023-8FED-939C-920142F7467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CF3AA27-E212-C568-B12E-090D20122B63}"/>
              </a:ext>
            </a:extLst>
          </p:cNvPr>
          <p:cNvSpPr>
            <a:spLocks noGrp="1"/>
          </p:cNvSpPr>
          <p:nvPr>
            <p:ph idx="1"/>
          </p:nvPr>
        </p:nvSpPr>
        <p:spPr>
          <a:xfrm>
            <a:off x="838200" y="624468"/>
            <a:ext cx="10515600" cy="5552495"/>
          </a:xfrm>
        </p:spPr>
        <p:txBody>
          <a:bodyPr>
            <a:normAutofit/>
          </a:bodyPr>
          <a:lstStyle/>
          <a:p>
            <a:pPr marL="0" indent="0">
              <a:buNone/>
            </a:pPr>
            <a:endParaRPr lang="fr-FR" sz="24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Réécris la phrase en faisant varier les mots conformément aux étiquettes.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p>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as regardé     à la télévision un film       passionnant.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a:p>
            <a:pPr marL="0" indent="0">
              <a:buNone/>
            </a:pPr>
            <a:endParaRPr lang="fr-FR" dirty="0"/>
          </a:p>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Tu   </a:t>
            </a:r>
            <a:r>
              <a:rPr lang="fr-FR" sz="24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regarderas</a:t>
            </a: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à la télévision </a:t>
            </a:r>
            <a:r>
              <a:rPr lang="fr-FR" sz="24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une série    passionnante</a:t>
            </a: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i="1" dirty="0">
                <a:solidFill>
                  <a:srgbClr val="000000"/>
                </a:solidFill>
                <a:latin typeface="Times New Roman" panose="02020603050405020304" pitchFamily="18" charset="0"/>
                <a:cs typeface="Times New Roman" panose="02020603050405020304" pitchFamily="18" charset="0"/>
              </a:rPr>
              <a:t>        </a:t>
            </a:r>
            <a:r>
              <a:rPr lang="fr-FR" sz="2400" i="1" dirty="0">
                <a:solidFill>
                  <a:schemeClr val="accent2"/>
                </a:solidFill>
                <a:latin typeface="Times New Roman" panose="02020603050405020304" pitchFamily="18" charset="0"/>
                <a:cs typeface="Times New Roman" panose="02020603050405020304" pitchFamily="18" charset="0"/>
              </a:rPr>
              <a:t>regardais                                   émission</a:t>
            </a:r>
          </a:p>
          <a:p>
            <a:pPr marL="0" indent="0">
              <a:buNone/>
            </a:pPr>
            <a:r>
              <a:rPr lang="fr-FR" sz="2400" i="1" dirty="0">
                <a:solidFill>
                  <a:srgbClr val="000000"/>
                </a:solidFill>
                <a:latin typeface="Times New Roman" panose="02020603050405020304" pitchFamily="18" charset="0"/>
                <a:cs typeface="Times New Roman" panose="02020603050405020304" pitchFamily="18" charset="0"/>
              </a:rPr>
              <a:t>       </a:t>
            </a:r>
            <a:r>
              <a:rPr lang="fr-FR" sz="2400" i="1" dirty="0">
                <a:solidFill>
                  <a:schemeClr val="accent2"/>
                </a:solidFill>
                <a:latin typeface="Times New Roman" panose="02020603050405020304" pitchFamily="18" charset="0"/>
                <a:cs typeface="Times New Roman" panose="02020603050405020304" pitchFamily="18" charset="0"/>
              </a:rPr>
              <a:t>avais regardé</a:t>
            </a:r>
          </a:p>
        </p:txBody>
      </p:sp>
      <p:sp>
        <p:nvSpPr>
          <p:cNvPr id="4" name="Rectangle 3">
            <a:extLst>
              <a:ext uri="{FF2B5EF4-FFF2-40B4-BE49-F238E27FC236}">
                <a16:creationId xmlns:a16="http://schemas.microsoft.com/office/drawing/2014/main" id="{B782B523-BB8E-D9AF-12C1-34371CE91109}"/>
              </a:ext>
            </a:extLst>
          </p:cNvPr>
          <p:cNvSpPr/>
          <p:nvPr/>
        </p:nvSpPr>
        <p:spPr>
          <a:xfrm>
            <a:off x="1373459" y="248631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temps</a:t>
            </a:r>
          </a:p>
        </p:txBody>
      </p:sp>
      <p:sp>
        <p:nvSpPr>
          <p:cNvPr id="5" name="Rectangle 4">
            <a:extLst>
              <a:ext uri="{FF2B5EF4-FFF2-40B4-BE49-F238E27FC236}">
                <a16:creationId xmlns:a16="http://schemas.microsoft.com/office/drawing/2014/main" id="{D68F2DCA-9F32-AD24-FA60-ED50B49E49DD}"/>
              </a:ext>
            </a:extLst>
          </p:cNvPr>
          <p:cNvSpPr/>
          <p:nvPr/>
        </p:nvSpPr>
        <p:spPr>
          <a:xfrm>
            <a:off x="6363629" y="248631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genre</a:t>
            </a:r>
          </a:p>
        </p:txBody>
      </p:sp>
    </p:spTree>
    <p:extLst>
      <p:ext uri="{BB962C8B-B14F-4D97-AF65-F5344CB8AC3E}">
        <p14:creationId xmlns:p14="http://schemas.microsoft.com/office/powerpoint/2010/main" val="19828369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AD29E-19D5-04B7-80F3-DCF378B5AF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9C2527-3408-B8BD-B67B-B7A077D424B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10FB20E-8C56-7E74-C6F4-A223B6A8F4AC}"/>
              </a:ext>
            </a:extLst>
          </p:cNvPr>
          <p:cNvSpPr>
            <a:spLocks noGrp="1"/>
          </p:cNvSpPr>
          <p:nvPr>
            <p:ph idx="1"/>
          </p:nvPr>
        </p:nvSpPr>
        <p:spPr>
          <a:xfrm>
            <a:off x="838200" y="624468"/>
            <a:ext cx="10515600" cy="5552495"/>
          </a:xfrm>
        </p:spPr>
        <p:txBody>
          <a:bodyPr/>
          <a:lstStyle/>
          <a:p>
            <a:pPr marL="0" indent="0">
              <a:buNone/>
            </a:pPr>
            <a:endParaRPr lang="fr-FR" dirty="0"/>
          </a:p>
          <a:p>
            <a:pPr marL="0" indent="0">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Réécris la phrase en faisant varier les mots conformément aux étiquettes.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400" dirty="0"/>
              <a:t>b. </a:t>
            </a:r>
          </a:p>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Tu           as     regardé à la télévision un         film         passionnant.</a:t>
            </a:r>
          </a:p>
          <a:p>
            <a:pPr marL="0" indent="0">
              <a:buNone/>
            </a:pPr>
            <a:endParaRPr lang="fr-FR" i="1" dirty="0">
              <a:solidFill>
                <a:srgbClr val="000000"/>
              </a:solidFill>
              <a:latin typeface="Times New Roman" panose="02020603050405020304" pitchFamily="18" charset="0"/>
              <a:cs typeface="Times New Roman" panose="02020603050405020304" pitchFamily="18" charset="0"/>
            </a:endParaRPr>
          </a:p>
          <a:p>
            <a:pPr marL="0" indent="0">
              <a:buNone/>
            </a:pPr>
            <a:endParaRPr lang="fr-FR" i="1" dirty="0">
              <a:solidFill>
                <a:srgbClr val="000000"/>
              </a:solidFill>
              <a:latin typeface="Times New Roman" panose="02020603050405020304" pitchFamily="18" charset="0"/>
              <a:cs typeface="Times New Roman" panose="02020603050405020304" pitchFamily="18" charset="0"/>
            </a:endParaRPr>
          </a:p>
          <a:p>
            <a:pPr marL="0" indent="0">
              <a:buNone/>
            </a:pPr>
            <a:endPar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A9855587-F7CE-3D67-F4C0-45BF5F4E4A4D}"/>
              </a:ext>
            </a:extLst>
          </p:cNvPr>
          <p:cNvSpPr/>
          <p:nvPr/>
        </p:nvSpPr>
        <p:spPr>
          <a:xfrm>
            <a:off x="838200" y="301942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personne</a:t>
            </a:r>
          </a:p>
        </p:txBody>
      </p:sp>
      <p:sp>
        <p:nvSpPr>
          <p:cNvPr id="7" name="Rectangle 6">
            <a:extLst>
              <a:ext uri="{FF2B5EF4-FFF2-40B4-BE49-F238E27FC236}">
                <a16:creationId xmlns:a16="http://schemas.microsoft.com/office/drawing/2014/main" id="{94DFBE09-FBEA-B835-743F-A43D2E7A63D8}"/>
              </a:ext>
            </a:extLst>
          </p:cNvPr>
          <p:cNvSpPr/>
          <p:nvPr/>
        </p:nvSpPr>
        <p:spPr>
          <a:xfrm>
            <a:off x="6366417" y="301942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nombre</a:t>
            </a:r>
          </a:p>
        </p:txBody>
      </p:sp>
    </p:spTree>
    <p:extLst>
      <p:ext uri="{BB962C8B-B14F-4D97-AF65-F5344CB8AC3E}">
        <p14:creationId xmlns:p14="http://schemas.microsoft.com/office/powerpoint/2010/main" val="28088021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5AD4F-1E9A-8C03-770B-0679085FF3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B3B280-4E35-5DD3-0549-3332897F724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5A4F599-4BA3-5CF6-6256-B477C5313676}"/>
              </a:ext>
            </a:extLst>
          </p:cNvPr>
          <p:cNvSpPr>
            <a:spLocks noGrp="1"/>
          </p:cNvSpPr>
          <p:nvPr>
            <p:ph idx="1"/>
          </p:nvPr>
        </p:nvSpPr>
        <p:spPr>
          <a:xfrm>
            <a:off x="838200" y="624468"/>
            <a:ext cx="10515600" cy="5552495"/>
          </a:xfrm>
        </p:spPr>
        <p:txBody>
          <a:bodyPr/>
          <a:lstStyle/>
          <a:p>
            <a:pPr marL="0" indent="0">
              <a:buNone/>
            </a:pPr>
            <a:endParaRPr lang="fr-FR" dirty="0"/>
          </a:p>
          <a:p>
            <a:pPr marL="0" indent="0">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Réécris la phrase en faisant varier les mots conformément aux étiquettes.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2400" dirty="0"/>
              <a:t>b. </a:t>
            </a:r>
          </a:p>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Tu           as     regardé à la télévision un         film         passionnant.</a:t>
            </a:r>
          </a:p>
          <a:p>
            <a:pPr marL="0" indent="0">
              <a:buNone/>
            </a:pPr>
            <a:endParaRPr lang="fr-FR" i="1" dirty="0">
              <a:solidFill>
                <a:srgbClr val="000000"/>
              </a:solidFill>
              <a:latin typeface="Times New Roman" panose="02020603050405020304" pitchFamily="18" charset="0"/>
              <a:cs typeface="Times New Roman" panose="02020603050405020304" pitchFamily="18" charset="0"/>
            </a:endParaRPr>
          </a:p>
          <a:p>
            <a:pPr marL="0" indent="0">
              <a:buNone/>
            </a:pPr>
            <a:endParaRPr lang="fr-FR" i="1" dirty="0">
              <a:solidFill>
                <a:srgbClr val="000000"/>
              </a:solidFill>
              <a:latin typeface="Times New Roman" panose="02020603050405020304" pitchFamily="18" charset="0"/>
              <a:cs typeface="Times New Roman" panose="02020603050405020304" pitchFamily="18" charset="0"/>
            </a:endParaRPr>
          </a:p>
          <a:p>
            <a:pPr marL="0" indent="0">
              <a:buNone/>
            </a:pPr>
            <a:endPar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4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i="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Nous</a:t>
            </a:r>
            <a:r>
              <a:rPr lang="fr-FR" sz="24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i="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avons</a:t>
            </a:r>
            <a:r>
              <a:rPr lang="fr-FR" sz="24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regardé à la télévision </a:t>
            </a:r>
            <a:r>
              <a:rPr lang="fr-FR" sz="2400" i="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des      films          passionnants.</a:t>
            </a:r>
          </a:p>
          <a:p>
            <a:pPr marL="0" indent="0">
              <a:buNone/>
            </a:pPr>
            <a:r>
              <a:rPr lang="fr-FR" sz="2400" i="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   Elles       ont         </a:t>
            </a:r>
            <a:endParaRPr lang="fr-FR" sz="24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D2EB7A9D-F97B-0127-69CF-E7E015B43596}"/>
              </a:ext>
            </a:extLst>
          </p:cNvPr>
          <p:cNvSpPr/>
          <p:nvPr/>
        </p:nvSpPr>
        <p:spPr>
          <a:xfrm>
            <a:off x="838200" y="301942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personne</a:t>
            </a:r>
          </a:p>
        </p:txBody>
      </p:sp>
      <p:sp>
        <p:nvSpPr>
          <p:cNvPr id="7" name="Rectangle 6">
            <a:extLst>
              <a:ext uri="{FF2B5EF4-FFF2-40B4-BE49-F238E27FC236}">
                <a16:creationId xmlns:a16="http://schemas.microsoft.com/office/drawing/2014/main" id="{62EB13AD-04D8-ED74-36D4-5A8515BC7557}"/>
              </a:ext>
            </a:extLst>
          </p:cNvPr>
          <p:cNvSpPr/>
          <p:nvPr/>
        </p:nvSpPr>
        <p:spPr>
          <a:xfrm>
            <a:off x="6366417" y="3019425"/>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nombre</a:t>
            </a:r>
          </a:p>
        </p:txBody>
      </p:sp>
    </p:spTree>
    <p:extLst>
      <p:ext uri="{BB962C8B-B14F-4D97-AF65-F5344CB8AC3E}">
        <p14:creationId xmlns:p14="http://schemas.microsoft.com/office/powerpoint/2010/main" val="27149249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7EA04-AE7B-D091-529E-B0E823C347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900838-3350-B4CA-61E5-25E3A6E815F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B950641-51FF-D3C5-5CF1-490AE6A7C2A3}"/>
              </a:ext>
            </a:extLst>
          </p:cNvPr>
          <p:cNvSpPr>
            <a:spLocks noGrp="1"/>
          </p:cNvSpPr>
          <p:nvPr>
            <p:ph idx="1"/>
          </p:nvPr>
        </p:nvSpPr>
        <p:spPr>
          <a:xfrm>
            <a:off x="838200" y="624468"/>
            <a:ext cx="10515600" cy="5552495"/>
          </a:xfrm>
        </p:spPr>
        <p:txBody>
          <a:bodyPr/>
          <a:lstStyle/>
          <a:p>
            <a:pPr marL="0" indent="0">
              <a:buNone/>
            </a:pPr>
            <a:endPar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Réécris la phrase en faisant varier les mots conformément aux étiquettes.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2400" dirty="0"/>
          </a:p>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as regardé    à la télévision un       film.           passionnant </a:t>
            </a:r>
            <a:endParaRPr lang="fr-FR" sz="2400" dirty="0"/>
          </a:p>
        </p:txBody>
      </p:sp>
      <p:sp>
        <p:nvSpPr>
          <p:cNvPr id="8" name="Rectangle 7">
            <a:extLst>
              <a:ext uri="{FF2B5EF4-FFF2-40B4-BE49-F238E27FC236}">
                <a16:creationId xmlns:a16="http://schemas.microsoft.com/office/drawing/2014/main" id="{A0665C37-936E-E97E-85F0-955A8B624375}"/>
              </a:ext>
            </a:extLst>
          </p:cNvPr>
          <p:cNvSpPr/>
          <p:nvPr/>
        </p:nvSpPr>
        <p:spPr>
          <a:xfrm>
            <a:off x="1529576" y="2537676"/>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temps</a:t>
            </a:r>
            <a:r>
              <a:rPr lang="fr-FR" dirty="0"/>
              <a:t> et en </a:t>
            </a:r>
            <a:r>
              <a:rPr lang="fr-FR" b="1" dirty="0"/>
              <a:t>personne</a:t>
            </a:r>
          </a:p>
        </p:txBody>
      </p:sp>
      <p:sp>
        <p:nvSpPr>
          <p:cNvPr id="9" name="Rectangle 8">
            <a:extLst>
              <a:ext uri="{FF2B5EF4-FFF2-40B4-BE49-F238E27FC236}">
                <a16:creationId xmlns:a16="http://schemas.microsoft.com/office/drawing/2014/main" id="{B1C46FA1-FE04-63D5-AB5B-5B94635827DF}"/>
              </a:ext>
            </a:extLst>
          </p:cNvPr>
          <p:cNvSpPr/>
          <p:nvPr/>
        </p:nvSpPr>
        <p:spPr>
          <a:xfrm>
            <a:off x="5365130" y="2537676"/>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nombre</a:t>
            </a:r>
          </a:p>
        </p:txBody>
      </p:sp>
      <p:sp>
        <p:nvSpPr>
          <p:cNvPr id="10" name="Rectangle 9">
            <a:extLst>
              <a:ext uri="{FF2B5EF4-FFF2-40B4-BE49-F238E27FC236}">
                <a16:creationId xmlns:a16="http://schemas.microsoft.com/office/drawing/2014/main" id="{AF86A67D-1EF4-04E6-81F1-7E98F966CFA2}"/>
              </a:ext>
            </a:extLst>
          </p:cNvPr>
          <p:cNvSpPr/>
          <p:nvPr/>
        </p:nvSpPr>
        <p:spPr>
          <a:xfrm>
            <a:off x="7212980" y="2537676"/>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genre</a:t>
            </a:r>
          </a:p>
        </p:txBody>
      </p:sp>
    </p:spTree>
    <p:extLst>
      <p:ext uri="{BB962C8B-B14F-4D97-AF65-F5344CB8AC3E}">
        <p14:creationId xmlns:p14="http://schemas.microsoft.com/office/powerpoint/2010/main" val="2563846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E495D-1479-8BFD-0AFD-D824627AA88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D575E5-7C19-0D6D-0E9B-7A1E83DFFAA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A87C88B-96D3-48D6-4BD9-0216B7E6F1D2}"/>
              </a:ext>
            </a:extLst>
          </p:cNvPr>
          <p:cNvSpPr>
            <a:spLocks noGrp="1"/>
          </p:cNvSpPr>
          <p:nvPr>
            <p:ph idx="1"/>
          </p:nvPr>
        </p:nvSpPr>
        <p:spPr>
          <a:xfrm>
            <a:off x="838200" y="624468"/>
            <a:ext cx="10515600" cy="5552495"/>
          </a:xfrm>
        </p:spPr>
        <p:txBody>
          <a:bodyPr/>
          <a:lstStyle/>
          <a:p>
            <a:pPr marL="0" indent="0">
              <a:buNone/>
            </a:pPr>
            <a:endPar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Réécris la phrase en faisant varier les mots conformément aux étiquettes.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2400" dirty="0"/>
          </a:p>
          <a:p>
            <a:pPr marL="0" indent="0">
              <a:buNone/>
            </a:pPr>
            <a:r>
              <a:rPr lang="fr-FR"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as regardé    à la télévision un       film.            passionnant.</a:t>
            </a:r>
          </a:p>
          <a:p>
            <a:pPr marL="0" indent="0">
              <a:buNone/>
            </a:pPr>
            <a:endParaRPr lang="fr-FR" sz="2400" i="1" dirty="0">
              <a:solidFill>
                <a:srgbClr val="000000"/>
              </a:solidFill>
              <a:latin typeface="Times New Roman" panose="02020603050405020304" pitchFamily="18" charset="0"/>
              <a:cs typeface="Times New Roman" panose="02020603050405020304" pitchFamily="18" charset="0"/>
            </a:endParaRPr>
          </a:p>
          <a:p>
            <a:pPr marL="0" indent="0">
              <a:buNone/>
            </a:pPr>
            <a:endParaRPr lang="fr-FR" sz="2400" i="1" dirty="0">
              <a:solidFill>
                <a:srgbClr val="000000"/>
              </a:solidFill>
              <a:latin typeface="Times New Roman" panose="02020603050405020304" pitchFamily="18" charset="0"/>
              <a:cs typeface="Times New Roman" panose="02020603050405020304" pitchFamily="18" charset="0"/>
            </a:endParaRPr>
          </a:p>
          <a:p>
            <a:pPr marL="0" indent="0">
              <a:buNone/>
            </a:pPr>
            <a:endParaRPr lang="fr-FR" sz="2400" i="1" dirty="0">
              <a:solidFill>
                <a:srgbClr val="000000"/>
              </a:solidFill>
              <a:latin typeface="Times New Roman" panose="02020603050405020304" pitchFamily="18" charset="0"/>
              <a:cs typeface="Times New Roman" panose="02020603050405020304" pitchFamily="18" charset="0"/>
            </a:endParaRPr>
          </a:p>
          <a:p>
            <a:pPr marL="0" indent="0">
              <a:buNone/>
            </a:pPr>
            <a:r>
              <a:rPr lang="fr-FR" sz="2400" i="1" dirty="0">
                <a:solidFill>
                  <a:schemeClr val="accent2"/>
                </a:solidFill>
                <a:latin typeface="Times New Roman" panose="02020603050405020304" pitchFamily="18" charset="0"/>
                <a:cs typeface="Times New Roman" panose="02020603050405020304" pitchFamily="18" charset="0"/>
              </a:rPr>
              <a:t>Je</a:t>
            </a:r>
            <a:r>
              <a:rPr lang="fr-FR" sz="2400" i="1" dirty="0">
                <a:solidFill>
                  <a:srgbClr val="000000"/>
                </a:solidFill>
                <a:latin typeface="Times New Roman" panose="02020603050405020304" pitchFamily="18" charset="0"/>
                <a:cs typeface="Times New Roman" panose="02020603050405020304" pitchFamily="18" charset="0"/>
              </a:rPr>
              <a:t>     </a:t>
            </a:r>
            <a:r>
              <a:rPr lang="fr-FR" sz="2400" i="1" dirty="0">
                <a:solidFill>
                  <a:schemeClr val="accent2"/>
                </a:solidFill>
                <a:latin typeface="Times New Roman" panose="02020603050405020304" pitchFamily="18" charset="0"/>
                <a:cs typeface="Times New Roman" panose="02020603050405020304" pitchFamily="18" charset="0"/>
              </a:rPr>
              <a:t>regarderai</a:t>
            </a:r>
            <a:r>
              <a:rPr lang="fr-FR" sz="2400" i="1" dirty="0">
                <a:solidFill>
                  <a:srgbClr val="000000"/>
                </a:solidFill>
                <a:latin typeface="Times New Roman" panose="02020603050405020304" pitchFamily="18" charset="0"/>
                <a:cs typeface="Times New Roman" panose="02020603050405020304" pitchFamily="18" charset="0"/>
              </a:rPr>
              <a:t>    à la télévision </a:t>
            </a:r>
            <a:r>
              <a:rPr lang="fr-FR" sz="2400" i="1" dirty="0">
                <a:solidFill>
                  <a:schemeClr val="accent2"/>
                </a:solidFill>
                <a:latin typeface="Times New Roman" panose="02020603050405020304" pitchFamily="18" charset="0"/>
                <a:cs typeface="Times New Roman" panose="02020603050405020304" pitchFamily="18" charset="0"/>
              </a:rPr>
              <a:t>des</a:t>
            </a:r>
            <a:r>
              <a:rPr lang="fr-FR" sz="2400" i="1" dirty="0">
                <a:solidFill>
                  <a:srgbClr val="000000"/>
                </a:solidFill>
                <a:latin typeface="Times New Roman" panose="02020603050405020304" pitchFamily="18" charset="0"/>
                <a:cs typeface="Times New Roman" panose="02020603050405020304" pitchFamily="18" charset="0"/>
              </a:rPr>
              <a:t>.     </a:t>
            </a:r>
            <a:r>
              <a:rPr lang="fr-FR" sz="2400" i="1" dirty="0">
                <a:solidFill>
                  <a:schemeClr val="accent2"/>
                </a:solidFill>
                <a:latin typeface="Times New Roman" panose="02020603050405020304" pitchFamily="18" charset="0"/>
                <a:cs typeface="Times New Roman" panose="02020603050405020304" pitchFamily="18" charset="0"/>
              </a:rPr>
              <a:t>séries</a:t>
            </a:r>
            <a:r>
              <a:rPr lang="fr-FR" sz="2400" i="1" dirty="0">
                <a:solidFill>
                  <a:srgbClr val="000000"/>
                </a:solidFill>
                <a:latin typeface="Times New Roman" panose="02020603050405020304" pitchFamily="18" charset="0"/>
                <a:cs typeface="Times New Roman" panose="02020603050405020304" pitchFamily="18" charset="0"/>
              </a:rPr>
              <a:t>          </a:t>
            </a:r>
            <a:r>
              <a:rPr lang="fr-FR" sz="2400" i="1" dirty="0">
                <a:solidFill>
                  <a:schemeClr val="accent2"/>
                </a:solidFill>
                <a:latin typeface="Times New Roman" panose="02020603050405020304" pitchFamily="18" charset="0"/>
                <a:cs typeface="Times New Roman" panose="02020603050405020304" pitchFamily="18" charset="0"/>
              </a:rPr>
              <a:t>passionnantes</a:t>
            </a:r>
            <a:r>
              <a:rPr lang="fr-FR" sz="2400" i="1" dirty="0">
                <a:solidFill>
                  <a:srgbClr val="000000"/>
                </a:solidFill>
                <a:latin typeface="Times New Roman" panose="02020603050405020304" pitchFamily="18" charset="0"/>
                <a:cs typeface="Times New Roman" panose="02020603050405020304" pitchFamily="18" charset="0"/>
              </a:rPr>
              <a:t>.</a:t>
            </a:r>
          </a:p>
          <a:p>
            <a:pPr marL="0" indent="0">
              <a:buNone/>
            </a:pPr>
            <a:r>
              <a:rPr lang="fr-FR" sz="2400" i="1" dirty="0">
                <a:solidFill>
                  <a:schemeClr val="accent2"/>
                </a:solidFill>
                <a:latin typeface="Times New Roman" panose="02020603050405020304" pitchFamily="18" charset="0"/>
                <a:cs typeface="Times New Roman" panose="02020603050405020304" pitchFamily="18" charset="0"/>
              </a:rPr>
              <a:t>Il      regarde                                         émissions</a:t>
            </a:r>
          </a:p>
          <a:p>
            <a:pPr marL="0" indent="0">
              <a:buNone/>
            </a:pPr>
            <a:r>
              <a:rPr lang="fr-FR" sz="2400" i="1" dirty="0">
                <a:solidFill>
                  <a:srgbClr val="000000"/>
                </a:solidFill>
                <a:latin typeface="Times New Roman" panose="02020603050405020304" pitchFamily="18" charset="0"/>
                <a:cs typeface="Times New Roman" panose="02020603050405020304" pitchFamily="18" charset="0"/>
              </a:rPr>
              <a:t>        </a:t>
            </a:r>
            <a:r>
              <a:rPr lang="fr-FR" sz="2400" i="1" dirty="0">
                <a:solidFill>
                  <a:schemeClr val="accent2"/>
                </a:solidFill>
                <a:latin typeface="Times New Roman" panose="02020603050405020304" pitchFamily="18" charset="0"/>
                <a:cs typeface="Times New Roman" panose="02020603050405020304" pitchFamily="18" charset="0"/>
              </a:rPr>
              <a:t>avait regardé</a:t>
            </a:r>
            <a:endParaRPr lang="fr-FR" sz="2400" dirty="0">
              <a:solidFill>
                <a:schemeClr val="accent2"/>
              </a:solidFill>
            </a:endParaRPr>
          </a:p>
        </p:txBody>
      </p:sp>
      <p:sp>
        <p:nvSpPr>
          <p:cNvPr id="8" name="Rectangle 7">
            <a:extLst>
              <a:ext uri="{FF2B5EF4-FFF2-40B4-BE49-F238E27FC236}">
                <a16:creationId xmlns:a16="http://schemas.microsoft.com/office/drawing/2014/main" id="{06A8E8DC-9B57-A058-E674-81741551BF44}"/>
              </a:ext>
            </a:extLst>
          </p:cNvPr>
          <p:cNvSpPr/>
          <p:nvPr/>
        </p:nvSpPr>
        <p:spPr>
          <a:xfrm>
            <a:off x="1529576" y="2537676"/>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temps</a:t>
            </a:r>
            <a:r>
              <a:rPr lang="fr-FR" dirty="0"/>
              <a:t> et en </a:t>
            </a:r>
            <a:r>
              <a:rPr lang="fr-FR" b="1" dirty="0"/>
              <a:t>personne</a:t>
            </a:r>
          </a:p>
        </p:txBody>
      </p:sp>
      <p:sp>
        <p:nvSpPr>
          <p:cNvPr id="9" name="Rectangle 8">
            <a:extLst>
              <a:ext uri="{FF2B5EF4-FFF2-40B4-BE49-F238E27FC236}">
                <a16:creationId xmlns:a16="http://schemas.microsoft.com/office/drawing/2014/main" id="{9A782BE5-C09B-F1D1-B0E8-548D62BAF41F}"/>
              </a:ext>
            </a:extLst>
          </p:cNvPr>
          <p:cNvSpPr/>
          <p:nvPr/>
        </p:nvSpPr>
        <p:spPr>
          <a:xfrm>
            <a:off x="5365130" y="2537676"/>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nombre</a:t>
            </a:r>
          </a:p>
        </p:txBody>
      </p:sp>
      <p:sp>
        <p:nvSpPr>
          <p:cNvPr id="10" name="Rectangle 9">
            <a:extLst>
              <a:ext uri="{FF2B5EF4-FFF2-40B4-BE49-F238E27FC236}">
                <a16:creationId xmlns:a16="http://schemas.microsoft.com/office/drawing/2014/main" id="{C1FCB73F-6156-CE31-84C6-6E38D26BA962}"/>
              </a:ext>
            </a:extLst>
          </p:cNvPr>
          <p:cNvSpPr/>
          <p:nvPr/>
        </p:nvSpPr>
        <p:spPr>
          <a:xfrm>
            <a:off x="7346795" y="2537676"/>
            <a:ext cx="146173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Faire varier</a:t>
            </a:r>
          </a:p>
          <a:p>
            <a:pPr algn="ctr"/>
            <a:r>
              <a:rPr lang="fr-FR" dirty="0"/>
              <a:t>en </a:t>
            </a:r>
            <a:r>
              <a:rPr lang="fr-FR" b="1" dirty="0"/>
              <a:t>genre</a:t>
            </a:r>
          </a:p>
        </p:txBody>
      </p:sp>
    </p:spTree>
    <p:extLst>
      <p:ext uri="{BB962C8B-B14F-4D97-AF65-F5344CB8AC3E}">
        <p14:creationId xmlns:p14="http://schemas.microsoft.com/office/powerpoint/2010/main" val="2792323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29932E-D487-98A9-5FDE-A3AB44722DB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41AC5F5-AB3D-E74C-0B1F-CDD31BA42620}"/>
              </a:ext>
            </a:extLst>
          </p:cNvPr>
          <p:cNvSpPr>
            <a:spLocks noGrp="1"/>
          </p:cNvSpPr>
          <p:nvPr>
            <p:ph idx="1"/>
          </p:nvPr>
        </p:nvSpPr>
        <p:spPr>
          <a:xfrm>
            <a:off x="838200" y="681037"/>
            <a:ext cx="10515600" cy="5495926"/>
          </a:xfrm>
        </p:spPr>
        <p:txBody>
          <a:bodyPr/>
          <a:lstStyle/>
          <a:p>
            <a:pPr marL="0" indent="0">
              <a:buNone/>
            </a:pPr>
            <a:r>
              <a:rPr lang="fr-FR" dirty="0"/>
              <a:t> </a:t>
            </a:r>
          </a:p>
        </p:txBody>
      </p:sp>
      <p:graphicFrame>
        <p:nvGraphicFramePr>
          <p:cNvPr id="4" name="Espace réservé du contenu 6">
            <a:extLst>
              <a:ext uri="{FF2B5EF4-FFF2-40B4-BE49-F238E27FC236}">
                <a16:creationId xmlns:a16="http://schemas.microsoft.com/office/drawing/2014/main" id="{01CEB4CB-03DF-8F7A-5BA1-C13C279083EB}"/>
              </a:ext>
            </a:extLst>
          </p:cNvPr>
          <p:cNvGraphicFramePr>
            <a:graphicFrameLocks/>
          </p:cNvGraphicFramePr>
          <p:nvPr>
            <p:extLst>
              <p:ext uri="{D42A27DB-BD31-4B8C-83A1-F6EECF244321}">
                <p14:modId xmlns:p14="http://schemas.microsoft.com/office/powerpoint/2010/main" val="523046956"/>
              </p:ext>
            </p:extLst>
          </p:nvPr>
        </p:nvGraphicFramePr>
        <p:xfrm>
          <a:off x="1038922" y="852170"/>
          <a:ext cx="10134600" cy="5275580"/>
        </p:xfrm>
        <a:graphic>
          <a:graphicData uri="http://schemas.openxmlformats.org/drawingml/2006/table">
            <a:tbl>
              <a:tblPr firstRow="1" bandRow="1">
                <a:tableStyleId>{5940675A-B579-460E-94D1-54222C63F5DA}</a:tableStyleId>
              </a:tblPr>
              <a:tblGrid>
                <a:gridCol w="2533650">
                  <a:extLst>
                    <a:ext uri="{9D8B030D-6E8A-4147-A177-3AD203B41FA5}">
                      <a16:colId xmlns:a16="http://schemas.microsoft.com/office/drawing/2014/main" val="2540655215"/>
                    </a:ext>
                  </a:extLst>
                </a:gridCol>
                <a:gridCol w="2533650">
                  <a:extLst>
                    <a:ext uri="{9D8B030D-6E8A-4147-A177-3AD203B41FA5}">
                      <a16:colId xmlns:a16="http://schemas.microsoft.com/office/drawing/2014/main" val="3321105028"/>
                    </a:ext>
                  </a:extLst>
                </a:gridCol>
                <a:gridCol w="2533650">
                  <a:extLst>
                    <a:ext uri="{9D8B030D-6E8A-4147-A177-3AD203B41FA5}">
                      <a16:colId xmlns:a16="http://schemas.microsoft.com/office/drawing/2014/main" val="646616585"/>
                    </a:ext>
                  </a:extLst>
                </a:gridCol>
                <a:gridCol w="2533650">
                  <a:extLst>
                    <a:ext uri="{9D8B030D-6E8A-4147-A177-3AD203B41FA5}">
                      <a16:colId xmlns:a16="http://schemas.microsoft.com/office/drawing/2014/main" val="3119438217"/>
                    </a:ext>
                  </a:extLst>
                </a:gridCol>
              </a:tblGrid>
              <a:tr h="511996">
                <a:tc>
                  <a:txBody>
                    <a:bodyPr/>
                    <a:lstStyle/>
                    <a:p>
                      <a:pPr algn="ctr"/>
                      <a:r>
                        <a:rPr lang="fr-FR" sz="2000" dirty="0"/>
                        <a:t>varie en  ………</a:t>
                      </a:r>
                    </a:p>
                  </a:txBody>
                  <a:tcPr/>
                </a:tc>
                <a:tc>
                  <a:txBody>
                    <a:bodyPr/>
                    <a:lstStyle/>
                    <a:p>
                      <a:pPr algn="ctr"/>
                      <a:r>
                        <a:rPr lang="fr-FR" sz="2000" dirty="0"/>
                        <a:t>varie en ………</a:t>
                      </a:r>
                    </a:p>
                  </a:txBody>
                  <a:tcPr/>
                </a:tc>
                <a:tc>
                  <a:txBody>
                    <a:bodyPr/>
                    <a:lstStyle/>
                    <a:p>
                      <a:pPr algn="ctr"/>
                      <a:r>
                        <a:rPr lang="fr-FR" sz="2000" dirty="0"/>
                        <a:t>varie en ………</a:t>
                      </a:r>
                    </a:p>
                  </a:txBody>
                  <a:tcPr/>
                </a:tc>
                <a:tc>
                  <a:txBody>
                    <a:bodyPr/>
                    <a:lstStyle/>
                    <a:p>
                      <a:pPr algn="ctr"/>
                      <a:r>
                        <a:rPr lang="fr-FR" sz="2000" dirty="0"/>
                        <a:t>varie en ………</a:t>
                      </a:r>
                    </a:p>
                  </a:txBody>
                  <a:tcPr/>
                </a:tc>
                <a:extLst>
                  <a:ext uri="{0D108BD9-81ED-4DB2-BD59-A6C34878D82A}">
                    <a16:rowId xmlns:a16="http://schemas.microsoft.com/office/drawing/2014/main" val="3468891671"/>
                  </a:ext>
                </a:extLst>
              </a:tr>
              <a:tr h="705392">
                <a:tc>
                  <a:txBody>
                    <a:bodyPr/>
                    <a:lstStyle/>
                    <a:p>
                      <a:endParaRPr lang="fr-FR" sz="1800" kern="1200" dirty="0">
                        <a:solidFill>
                          <a:schemeClr val="accent2"/>
                        </a:solidFill>
                        <a:effectLst/>
                        <a:latin typeface="+mn-lt"/>
                        <a:ea typeface="+mn-ea"/>
                        <a:cs typeface="+mn-cs"/>
                      </a:endParaRPr>
                    </a:p>
                    <a:p>
                      <a:r>
                        <a:rPr lang="fr-FR" sz="2000" dirty="0"/>
                        <a:t>ce sont des ………</a:t>
                      </a:r>
                    </a:p>
                  </a:txBody>
                  <a:tcPr>
                    <a:noFill/>
                  </a:tcPr>
                </a:tc>
                <a:tc gridSpan="3">
                  <a:txBody>
                    <a:bodyPr/>
                    <a:lstStyle/>
                    <a:p>
                      <a:endParaRPr lang="fr-FR" sz="2000" dirty="0"/>
                    </a:p>
                  </a:txBody>
                  <a:tcPr>
                    <a:solidFill>
                      <a:schemeClr val="bg2">
                        <a:lumMod val="90000"/>
                      </a:schemeClr>
                    </a:solidFill>
                  </a:tcPr>
                </a:tc>
                <a:tc hMerge="1">
                  <a:txBody>
                    <a:bodyPr/>
                    <a:lstStyle/>
                    <a:p>
                      <a:endParaRPr lang="fr-FR" sz="2400" dirty="0"/>
                    </a:p>
                  </a:txBody>
                  <a:tcPr/>
                </a:tc>
                <a:tc hMerge="1">
                  <a:txBody>
                    <a:bodyPr/>
                    <a:lstStyle/>
                    <a:p>
                      <a:endParaRPr lang="fr-FR" sz="2400" dirty="0"/>
                    </a:p>
                  </a:txBody>
                  <a:tcPr/>
                </a:tc>
                <a:extLst>
                  <a:ext uri="{0D108BD9-81ED-4DB2-BD59-A6C34878D82A}">
                    <a16:rowId xmlns:a16="http://schemas.microsoft.com/office/drawing/2014/main" val="1966377588"/>
                  </a:ext>
                </a:extLst>
              </a:tr>
              <a:tr h="705392">
                <a:tc gridSpan="2">
                  <a:txBody>
                    <a:bodyPr/>
                    <a:lstStyle/>
                    <a:p>
                      <a:endParaRPr lang="fr-FR"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ce sont 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p>
                    <a:p>
                      <a:endParaRPr lang="fr-FR"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ce sont des ………</a:t>
                      </a:r>
                    </a:p>
                  </a:txBody>
                  <a:tcPr>
                    <a:noFill/>
                  </a:tcPr>
                </a:tc>
                <a:tc hMerge="1">
                  <a:txBody>
                    <a:bodyPr/>
                    <a:lstStyle/>
                    <a:p>
                      <a:endParaRPr lang="fr-FR" sz="2400" dirty="0"/>
                    </a:p>
                  </a:txBody>
                  <a:tcPr/>
                </a:tc>
                <a:tc gridSpan="2">
                  <a:txBody>
                    <a:bodyPr/>
                    <a:lstStyle/>
                    <a:p>
                      <a:endParaRPr lang="fr-FR" sz="2000" dirty="0"/>
                    </a:p>
                  </a:txBody>
                  <a:tcPr>
                    <a:solidFill>
                      <a:schemeClr val="bg2">
                        <a:lumMod val="90000"/>
                      </a:schemeClr>
                    </a:solidFill>
                  </a:tcPr>
                </a:tc>
                <a:tc hMerge="1">
                  <a:txBody>
                    <a:bodyPr/>
                    <a:lstStyle/>
                    <a:p>
                      <a:endParaRPr lang="fr-FR" sz="2400" dirty="0"/>
                    </a:p>
                  </a:txBody>
                  <a:tcPr/>
                </a:tc>
                <a:extLst>
                  <a:ext uri="{0D108BD9-81ED-4DB2-BD59-A6C34878D82A}">
                    <a16:rowId xmlns:a16="http://schemas.microsoft.com/office/drawing/2014/main" val="2636335423"/>
                  </a:ext>
                </a:extLst>
              </a:tr>
              <a:tr h="705392">
                <a:tc gridSpan="3">
                  <a:txBody>
                    <a:bodyPr/>
                    <a:lstStyle/>
                    <a:p>
                      <a:endParaRPr lang="fr-FR" sz="800" dirty="0"/>
                    </a:p>
                    <a:p>
                      <a:endParaRPr lang="fr-FR"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ce sont des ………</a:t>
                      </a:r>
                    </a:p>
                    <a:p>
                      <a:endParaRPr lang="fr-FR" sz="2000" dirty="0"/>
                    </a:p>
                    <a:p>
                      <a:endParaRPr lang="fr-FR"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ce sont des ………</a:t>
                      </a:r>
                    </a:p>
                  </a:txBody>
                  <a:tcPr>
                    <a:noFill/>
                  </a:tcPr>
                </a:tc>
                <a:tc hMerge="1">
                  <a:txBody>
                    <a:bodyPr/>
                    <a:lstStyle/>
                    <a:p>
                      <a:endParaRPr lang="fr-FR" sz="2400"/>
                    </a:p>
                  </a:txBody>
                  <a:tcPr/>
                </a:tc>
                <a:tc hMerge="1">
                  <a:txBody>
                    <a:bodyPr/>
                    <a:lstStyle/>
                    <a:p>
                      <a:endParaRPr lang="fr-FR" sz="2400" dirty="0"/>
                    </a:p>
                  </a:txBody>
                  <a:tcPr/>
                </a:tc>
                <a:tc>
                  <a:txBody>
                    <a:bodyPr/>
                    <a:lstStyle/>
                    <a:p>
                      <a:endParaRPr lang="fr-FR" sz="2000" dirty="0"/>
                    </a:p>
                  </a:txBody>
                  <a:tcPr>
                    <a:solidFill>
                      <a:schemeClr val="bg2">
                        <a:lumMod val="90000"/>
                      </a:schemeClr>
                    </a:solidFill>
                  </a:tcPr>
                </a:tc>
                <a:extLst>
                  <a:ext uri="{0D108BD9-81ED-4DB2-BD59-A6C34878D82A}">
                    <a16:rowId xmlns:a16="http://schemas.microsoft.com/office/drawing/2014/main" val="2232933658"/>
                  </a:ext>
                </a:extLst>
              </a:tr>
              <a:tr h="705392">
                <a:tc gridSpan="2">
                  <a:txBody>
                    <a:bodyPr/>
                    <a:lstStyle/>
                    <a:p>
                      <a:endParaRPr lang="fr-FR" sz="2000" dirty="0"/>
                    </a:p>
                  </a:txBody>
                  <a:tcPr>
                    <a:solidFill>
                      <a:schemeClr val="bg2">
                        <a:lumMod val="90000"/>
                      </a:schemeClr>
                    </a:solidFill>
                  </a:tcPr>
                </a:tc>
                <a:tc hMerge="1">
                  <a:txBody>
                    <a:bodyPr/>
                    <a:lstStyle/>
                    <a:p>
                      <a:endParaRPr lang="fr-FR" sz="2400" dirty="0"/>
                    </a:p>
                  </a:txBody>
                  <a:tcPr/>
                </a:tc>
                <a:tc gridSpan="2">
                  <a:txBody>
                    <a:bodyPr/>
                    <a:lstStyle/>
                    <a:p>
                      <a:endParaRPr lang="fr-FR"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ce sont des ………</a:t>
                      </a:r>
                    </a:p>
                  </a:txBody>
                  <a:tcPr>
                    <a:noFill/>
                  </a:tcPr>
                </a:tc>
                <a:tc hMerge="1">
                  <a:txBody>
                    <a:bodyPr/>
                    <a:lstStyle/>
                    <a:p>
                      <a:endParaRPr lang="fr-FR" sz="2400" dirty="0"/>
                    </a:p>
                  </a:txBody>
                  <a:tcPr/>
                </a:tc>
                <a:extLst>
                  <a:ext uri="{0D108BD9-81ED-4DB2-BD59-A6C34878D82A}">
                    <a16:rowId xmlns:a16="http://schemas.microsoft.com/office/drawing/2014/main" val="440655730"/>
                  </a:ext>
                </a:extLst>
              </a:tr>
            </a:tbl>
          </a:graphicData>
        </a:graphic>
      </p:graphicFrame>
      <p:cxnSp>
        <p:nvCxnSpPr>
          <p:cNvPr id="6" name="Connecteur droit 5">
            <a:extLst>
              <a:ext uri="{FF2B5EF4-FFF2-40B4-BE49-F238E27FC236}">
                <a16:creationId xmlns:a16="http://schemas.microsoft.com/office/drawing/2014/main" id="{D5D6B94B-D494-6614-5CA7-B4B7213A05C8}"/>
              </a:ext>
            </a:extLst>
          </p:cNvPr>
          <p:cNvCxnSpPr/>
          <p:nvPr/>
        </p:nvCxnSpPr>
        <p:spPr>
          <a:xfrm>
            <a:off x="1561171" y="2832410"/>
            <a:ext cx="33676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331795B6-3F4F-3601-D310-F384E14E381D}"/>
              </a:ext>
            </a:extLst>
          </p:cNvPr>
          <p:cNvCxnSpPr/>
          <p:nvPr/>
        </p:nvCxnSpPr>
        <p:spPr>
          <a:xfrm>
            <a:off x="1561171" y="4523679"/>
            <a:ext cx="336766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2825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F757F-3063-44F2-56AC-E915655743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1813CB-BC06-FB52-2C53-750442D6B26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82A1029-9844-38A2-B61D-FF2FAB987EAB}"/>
              </a:ext>
            </a:extLst>
          </p:cNvPr>
          <p:cNvSpPr>
            <a:spLocks noGrp="1"/>
          </p:cNvSpPr>
          <p:nvPr>
            <p:ph idx="1"/>
          </p:nvPr>
        </p:nvSpPr>
        <p:spPr>
          <a:xfrm>
            <a:off x="838200" y="681037"/>
            <a:ext cx="10515600" cy="5495926"/>
          </a:xfrm>
        </p:spPr>
        <p:txBody>
          <a:bodyPr/>
          <a:lstStyle/>
          <a:p>
            <a:pPr marL="0" indent="0">
              <a:buNone/>
            </a:pPr>
            <a:r>
              <a:rPr lang="fr-FR" dirty="0"/>
              <a:t> </a:t>
            </a:r>
          </a:p>
        </p:txBody>
      </p:sp>
      <p:graphicFrame>
        <p:nvGraphicFramePr>
          <p:cNvPr id="4" name="Espace réservé du contenu 6">
            <a:extLst>
              <a:ext uri="{FF2B5EF4-FFF2-40B4-BE49-F238E27FC236}">
                <a16:creationId xmlns:a16="http://schemas.microsoft.com/office/drawing/2014/main" id="{433CC43A-2992-45C6-0D14-C4CC4672B9A8}"/>
              </a:ext>
            </a:extLst>
          </p:cNvPr>
          <p:cNvGraphicFramePr>
            <a:graphicFrameLocks/>
          </p:cNvGraphicFramePr>
          <p:nvPr>
            <p:extLst>
              <p:ext uri="{D42A27DB-BD31-4B8C-83A1-F6EECF244321}">
                <p14:modId xmlns:p14="http://schemas.microsoft.com/office/powerpoint/2010/main" val="25660749"/>
              </p:ext>
            </p:extLst>
          </p:nvPr>
        </p:nvGraphicFramePr>
        <p:xfrm>
          <a:off x="1028700" y="737606"/>
          <a:ext cx="10134600" cy="5153660"/>
        </p:xfrm>
        <a:graphic>
          <a:graphicData uri="http://schemas.openxmlformats.org/drawingml/2006/table">
            <a:tbl>
              <a:tblPr firstRow="1" bandRow="1">
                <a:tableStyleId>{5940675A-B579-460E-94D1-54222C63F5DA}</a:tableStyleId>
              </a:tblPr>
              <a:tblGrid>
                <a:gridCol w="2533650">
                  <a:extLst>
                    <a:ext uri="{9D8B030D-6E8A-4147-A177-3AD203B41FA5}">
                      <a16:colId xmlns:a16="http://schemas.microsoft.com/office/drawing/2014/main" val="2540655215"/>
                    </a:ext>
                  </a:extLst>
                </a:gridCol>
                <a:gridCol w="2533650">
                  <a:extLst>
                    <a:ext uri="{9D8B030D-6E8A-4147-A177-3AD203B41FA5}">
                      <a16:colId xmlns:a16="http://schemas.microsoft.com/office/drawing/2014/main" val="3321105028"/>
                    </a:ext>
                  </a:extLst>
                </a:gridCol>
                <a:gridCol w="2533650">
                  <a:extLst>
                    <a:ext uri="{9D8B030D-6E8A-4147-A177-3AD203B41FA5}">
                      <a16:colId xmlns:a16="http://schemas.microsoft.com/office/drawing/2014/main" val="646616585"/>
                    </a:ext>
                  </a:extLst>
                </a:gridCol>
                <a:gridCol w="2533650">
                  <a:extLst>
                    <a:ext uri="{9D8B030D-6E8A-4147-A177-3AD203B41FA5}">
                      <a16:colId xmlns:a16="http://schemas.microsoft.com/office/drawing/2014/main" val="3119438217"/>
                    </a:ext>
                  </a:extLst>
                </a:gridCol>
              </a:tblGrid>
              <a:tr h="511996">
                <a:tc>
                  <a:txBody>
                    <a:bodyPr/>
                    <a:lstStyle/>
                    <a:p>
                      <a:pPr algn="ctr"/>
                      <a:r>
                        <a:rPr lang="fr-FR" sz="2000" dirty="0"/>
                        <a:t>varie en  …</a:t>
                      </a:r>
                      <a:r>
                        <a:rPr lang="fr-FR" sz="2000" dirty="0">
                          <a:solidFill>
                            <a:schemeClr val="accent2"/>
                          </a:solidFill>
                        </a:rPr>
                        <a:t>nombre</a:t>
                      </a:r>
                      <a:r>
                        <a:rPr lang="fr-FR" sz="2000" dirty="0"/>
                        <a:t>…</a:t>
                      </a:r>
                    </a:p>
                  </a:txBody>
                  <a:tcPr/>
                </a:tc>
                <a:tc>
                  <a:txBody>
                    <a:bodyPr/>
                    <a:lstStyle/>
                    <a:p>
                      <a:pPr algn="ctr"/>
                      <a:r>
                        <a:rPr lang="fr-FR" sz="2000" dirty="0"/>
                        <a:t>varie en …</a:t>
                      </a:r>
                      <a:r>
                        <a:rPr lang="fr-FR" sz="2000" dirty="0">
                          <a:solidFill>
                            <a:schemeClr val="accent2"/>
                          </a:solidFill>
                        </a:rPr>
                        <a:t>genre</a:t>
                      </a:r>
                      <a:r>
                        <a:rPr lang="fr-FR" sz="2000" dirty="0"/>
                        <a:t>…</a:t>
                      </a:r>
                    </a:p>
                  </a:txBody>
                  <a:tcPr/>
                </a:tc>
                <a:tc>
                  <a:txBody>
                    <a:bodyPr/>
                    <a:lstStyle/>
                    <a:p>
                      <a:pPr algn="ctr"/>
                      <a:r>
                        <a:rPr lang="fr-FR" sz="2000" dirty="0"/>
                        <a:t>varie en …</a:t>
                      </a:r>
                      <a:r>
                        <a:rPr lang="fr-FR" sz="2000" dirty="0">
                          <a:solidFill>
                            <a:schemeClr val="accent2"/>
                          </a:solidFill>
                        </a:rPr>
                        <a:t>personne</a:t>
                      </a:r>
                      <a:r>
                        <a:rPr lang="fr-FR" sz="2000" dirty="0"/>
                        <a:t>…</a:t>
                      </a:r>
                    </a:p>
                  </a:txBody>
                  <a:tcPr/>
                </a:tc>
                <a:tc>
                  <a:txBody>
                    <a:bodyPr/>
                    <a:lstStyle/>
                    <a:p>
                      <a:pPr algn="ctr"/>
                      <a:r>
                        <a:rPr lang="fr-FR" sz="2000" dirty="0"/>
                        <a:t>varie en …</a:t>
                      </a:r>
                      <a:r>
                        <a:rPr lang="fr-FR" sz="2000" dirty="0">
                          <a:solidFill>
                            <a:schemeClr val="accent2"/>
                          </a:solidFill>
                        </a:rPr>
                        <a:t>temps</a:t>
                      </a:r>
                      <a:r>
                        <a:rPr lang="fr-FR" sz="2000" dirty="0"/>
                        <a:t>…</a:t>
                      </a:r>
                    </a:p>
                  </a:txBody>
                  <a:tcPr/>
                </a:tc>
                <a:extLst>
                  <a:ext uri="{0D108BD9-81ED-4DB2-BD59-A6C34878D82A}">
                    <a16:rowId xmlns:a16="http://schemas.microsoft.com/office/drawing/2014/main" val="3468891671"/>
                  </a:ext>
                </a:extLst>
              </a:tr>
              <a:tr h="705392">
                <a:tc>
                  <a:txBody>
                    <a:bodyPr/>
                    <a:lstStyle/>
                    <a:p>
                      <a:r>
                        <a:rPr lang="fr-FR" sz="1800" kern="1200" dirty="0">
                          <a:solidFill>
                            <a:schemeClr val="accent2"/>
                          </a:solidFill>
                          <a:effectLst/>
                          <a:latin typeface="+mn-lt"/>
                          <a:ea typeface="+mn-ea"/>
                          <a:cs typeface="+mn-cs"/>
                        </a:rPr>
                        <a:t>monsieur</a:t>
                      </a:r>
                      <a:r>
                        <a:rPr lang="fr-FR" sz="1800" kern="1200" dirty="0">
                          <a:solidFill>
                            <a:schemeClr val="tx1"/>
                          </a:solidFill>
                          <a:effectLst/>
                          <a:latin typeface="+mn-lt"/>
                          <a:ea typeface="+mn-ea"/>
                          <a:cs typeface="+mn-cs"/>
                        </a:rPr>
                        <a:t> – </a:t>
                      </a:r>
                      <a:r>
                        <a:rPr lang="fr-FR" sz="1800" kern="1200" dirty="0">
                          <a:solidFill>
                            <a:schemeClr val="accent2"/>
                          </a:solidFill>
                          <a:effectLst/>
                          <a:latin typeface="+mn-lt"/>
                          <a:ea typeface="+mn-ea"/>
                          <a:cs typeface="+mn-cs"/>
                        </a:rPr>
                        <a:t>rue</a:t>
                      </a:r>
                      <a:r>
                        <a:rPr lang="fr-FR" sz="1800" kern="1200" dirty="0">
                          <a:solidFill>
                            <a:schemeClr val="tx1"/>
                          </a:solidFill>
                          <a:effectLst/>
                          <a:latin typeface="+mn-lt"/>
                          <a:ea typeface="+mn-ea"/>
                          <a:cs typeface="+mn-cs"/>
                        </a:rPr>
                        <a:t> - </a:t>
                      </a:r>
                      <a:r>
                        <a:rPr lang="fr-FR" sz="1800" kern="1200" dirty="0">
                          <a:solidFill>
                            <a:schemeClr val="accent2"/>
                          </a:solidFill>
                          <a:effectLst/>
                          <a:latin typeface="+mn-lt"/>
                          <a:ea typeface="+mn-ea"/>
                          <a:cs typeface="+mn-cs"/>
                        </a:rPr>
                        <a:t>mains</a:t>
                      </a:r>
                      <a:endParaRPr lang="fr-FR" sz="2000" dirty="0">
                        <a:solidFill>
                          <a:schemeClr val="accent2"/>
                        </a:solidFill>
                      </a:endParaRPr>
                    </a:p>
                    <a:p>
                      <a:r>
                        <a:rPr lang="fr-FR" sz="2000" dirty="0"/>
                        <a:t>ce sont des …</a:t>
                      </a:r>
                      <a:r>
                        <a:rPr lang="fr-FR" sz="2000" dirty="0">
                          <a:solidFill>
                            <a:schemeClr val="accent2"/>
                          </a:solidFill>
                        </a:rPr>
                        <a:t>noms</a:t>
                      </a:r>
                      <a:r>
                        <a:rPr lang="fr-FR" sz="2000" dirty="0"/>
                        <a:t>……</a:t>
                      </a:r>
                    </a:p>
                  </a:txBody>
                  <a:tcPr>
                    <a:noFill/>
                  </a:tcPr>
                </a:tc>
                <a:tc gridSpan="3">
                  <a:txBody>
                    <a:bodyPr/>
                    <a:lstStyle/>
                    <a:p>
                      <a:endParaRPr lang="fr-FR" sz="2000" dirty="0"/>
                    </a:p>
                  </a:txBody>
                  <a:tcPr>
                    <a:solidFill>
                      <a:schemeClr val="bg2">
                        <a:lumMod val="90000"/>
                      </a:schemeClr>
                    </a:solidFill>
                  </a:tcPr>
                </a:tc>
                <a:tc hMerge="1">
                  <a:txBody>
                    <a:bodyPr/>
                    <a:lstStyle/>
                    <a:p>
                      <a:endParaRPr lang="fr-FR" sz="2400" dirty="0"/>
                    </a:p>
                  </a:txBody>
                  <a:tcPr/>
                </a:tc>
                <a:tc hMerge="1">
                  <a:txBody>
                    <a:bodyPr/>
                    <a:lstStyle/>
                    <a:p>
                      <a:endParaRPr lang="fr-FR" sz="2400" dirty="0"/>
                    </a:p>
                  </a:txBody>
                  <a:tcPr/>
                </a:tc>
                <a:extLst>
                  <a:ext uri="{0D108BD9-81ED-4DB2-BD59-A6C34878D82A}">
                    <a16:rowId xmlns:a16="http://schemas.microsoft.com/office/drawing/2014/main" val="1966377588"/>
                  </a:ext>
                </a:extLst>
              </a:tr>
              <a:tr h="705392">
                <a:tc gridSpan="2">
                  <a:txBody>
                    <a:bodyPr/>
                    <a:lstStyle/>
                    <a:p>
                      <a:r>
                        <a:rPr lang="fr-FR" sz="2000" dirty="0">
                          <a:solidFill>
                            <a:schemeClr val="accent2"/>
                          </a:solidFill>
                        </a:rPr>
                        <a:t>un-</a:t>
                      </a:r>
                      <a:r>
                        <a:rPr lang="fr-FR" sz="2000" dirty="0"/>
                        <a:t> </a:t>
                      </a:r>
                      <a:r>
                        <a:rPr lang="fr-FR" sz="2000" dirty="0">
                          <a:solidFill>
                            <a:schemeClr val="accent2"/>
                          </a:solidFill>
                        </a:rPr>
                        <a:t>le</a:t>
                      </a:r>
                      <a:r>
                        <a:rPr lang="fr-FR" sz="2000" dirty="0"/>
                        <a:t> - </a:t>
                      </a:r>
                      <a:r>
                        <a:rPr lang="fr-FR" sz="2000" dirty="0">
                          <a:solidFill>
                            <a:schemeClr val="accent2"/>
                          </a:solidFill>
                        </a:rPr>
                        <a:t>la</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ce sont des …</a:t>
                      </a:r>
                      <a:r>
                        <a:rPr lang="fr-FR" sz="2000" dirty="0">
                          <a:solidFill>
                            <a:schemeClr val="accent2"/>
                          </a:solidFill>
                        </a:rPr>
                        <a:t>déterminants</a:t>
                      </a:r>
                      <a:r>
                        <a:rPr lang="fr-FR" sz="20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p>
                    <a:p>
                      <a:r>
                        <a:rPr lang="fr-FR" sz="2000" dirty="0">
                          <a:solidFill>
                            <a:schemeClr val="accent2"/>
                          </a:solidFill>
                        </a:rPr>
                        <a:t>bizarre</a:t>
                      </a:r>
                      <a:r>
                        <a:rPr lang="fr-FR" sz="2000" dirty="0"/>
                        <a:t> - </a:t>
                      </a:r>
                      <a:r>
                        <a:rPr lang="fr-FR" sz="2000" dirty="0">
                          <a:solidFill>
                            <a:schemeClr val="accent2"/>
                          </a:solidFill>
                        </a:rPr>
                        <a:t>voisine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ce sont des … </a:t>
                      </a:r>
                      <a:r>
                        <a:rPr lang="fr-FR" sz="2000" dirty="0">
                          <a:solidFill>
                            <a:schemeClr val="accent2"/>
                          </a:solidFill>
                        </a:rPr>
                        <a:t>adjectifs</a:t>
                      </a:r>
                      <a:r>
                        <a:rPr lang="fr-FR" sz="2000" dirty="0"/>
                        <a:t> ……</a:t>
                      </a:r>
                    </a:p>
                  </a:txBody>
                  <a:tcPr>
                    <a:noFill/>
                  </a:tcPr>
                </a:tc>
                <a:tc hMerge="1">
                  <a:txBody>
                    <a:bodyPr/>
                    <a:lstStyle/>
                    <a:p>
                      <a:endParaRPr lang="fr-FR" sz="2400" dirty="0"/>
                    </a:p>
                  </a:txBody>
                  <a:tcPr/>
                </a:tc>
                <a:tc gridSpan="2">
                  <a:txBody>
                    <a:bodyPr/>
                    <a:lstStyle/>
                    <a:p>
                      <a:endParaRPr lang="fr-FR" sz="2000" dirty="0"/>
                    </a:p>
                  </a:txBody>
                  <a:tcPr>
                    <a:solidFill>
                      <a:schemeClr val="bg2">
                        <a:lumMod val="90000"/>
                      </a:schemeClr>
                    </a:solidFill>
                  </a:tcPr>
                </a:tc>
                <a:tc hMerge="1">
                  <a:txBody>
                    <a:bodyPr/>
                    <a:lstStyle/>
                    <a:p>
                      <a:endParaRPr lang="fr-FR" sz="2400" dirty="0"/>
                    </a:p>
                  </a:txBody>
                  <a:tcPr/>
                </a:tc>
                <a:extLst>
                  <a:ext uri="{0D108BD9-81ED-4DB2-BD59-A6C34878D82A}">
                    <a16:rowId xmlns:a16="http://schemas.microsoft.com/office/drawing/2014/main" val="2636335423"/>
                  </a:ext>
                </a:extLst>
              </a:tr>
              <a:tr h="705392">
                <a:tc gridSpan="3">
                  <a:txBody>
                    <a:bodyPr/>
                    <a:lstStyle/>
                    <a:p>
                      <a:r>
                        <a:rPr lang="fr-FR" sz="2000" dirty="0">
                          <a:solidFill>
                            <a:schemeClr val="accent2"/>
                          </a:solidFill>
                        </a:rPr>
                        <a:t>il</a:t>
                      </a:r>
                      <a:r>
                        <a:rPr lang="fr-FR" sz="2000" dirty="0"/>
                        <a:t> - </a:t>
                      </a:r>
                      <a:r>
                        <a:rPr lang="fr-FR" sz="2000" dirty="0">
                          <a:solidFill>
                            <a:schemeClr val="accent2"/>
                          </a:solidFill>
                        </a:rPr>
                        <a:t>lui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ce sont des … </a:t>
                      </a:r>
                      <a:r>
                        <a:rPr lang="fr-FR" sz="2000" dirty="0">
                          <a:solidFill>
                            <a:schemeClr val="accent2"/>
                          </a:solidFill>
                        </a:rPr>
                        <a:t>pronoms personnels </a:t>
                      </a:r>
                      <a:r>
                        <a:rPr lang="fr-FR" sz="2000" dirty="0"/>
                        <a:t>……</a:t>
                      </a:r>
                    </a:p>
                    <a:p>
                      <a:endParaRPr lang="fr-FR" sz="2000" dirty="0"/>
                    </a:p>
                    <a:p>
                      <a:r>
                        <a:rPr lang="fr-FR" sz="2000" dirty="0">
                          <a:solidFill>
                            <a:schemeClr val="accent2"/>
                          </a:solidFill>
                        </a:rPr>
                        <a:t>ses</a:t>
                      </a:r>
                      <a:r>
                        <a:rPr lang="fr-FR" sz="2000" dirty="0"/>
                        <a:t> - </a:t>
                      </a:r>
                      <a:r>
                        <a:rPr lang="fr-FR" sz="2000" dirty="0">
                          <a:solidFill>
                            <a:schemeClr val="accent2"/>
                          </a:solidFill>
                        </a:rPr>
                        <a:t>son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ce sont des …</a:t>
                      </a:r>
                      <a:r>
                        <a:rPr lang="fr-FR" sz="2000" dirty="0">
                          <a:solidFill>
                            <a:schemeClr val="accent2"/>
                          </a:solidFill>
                        </a:rPr>
                        <a:t>déterminants possessifs</a:t>
                      </a:r>
                      <a:r>
                        <a:rPr lang="fr-FR" sz="2000" dirty="0"/>
                        <a:t>……</a:t>
                      </a:r>
                    </a:p>
                  </a:txBody>
                  <a:tcPr>
                    <a:noFill/>
                  </a:tcPr>
                </a:tc>
                <a:tc hMerge="1">
                  <a:txBody>
                    <a:bodyPr/>
                    <a:lstStyle/>
                    <a:p>
                      <a:endParaRPr lang="fr-FR" sz="2400"/>
                    </a:p>
                  </a:txBody>
                  <a:tcPr/>
                </a:tc>
                <a:tc hMerge="1">
                  <a:txBody>
                    <a:bodyPr/>
                    <a:lstStyle/>
                    <a:p>
                      <a:endParaRPr lang="fr-FR" sz="2400" dirty="0"/>
                    </a:p>
                  </a:txBody>
                  <a:tcPr/>
                </a:tc>
                <a:tc>
                  <a:txBody>
                    <a:bodyPr/>
                    <a:lstStyle/>
                    <a:p>
                      <a:endParaRPr lang="fr-FR" sz="2000" dirty="0"/>
                    </a:p>
                  </a:txBody>
                  <a:tcPr>
                    <a:solidFill>
                      <a:schemeClr val="bg2">
                        <a:lumMod val="90000"/>
                      </a:schemeClr>
                    </a:solidFill>
                  </a:tcPr>
                </a:tc>
                <a:extLst>
                  <a:ext uri="{0D108BD9-81ED-4DB2-BD59-A6C34878D82A}">
                    <a16:rowId xmlns:a16="http://schemas.microsoft.com/office/drawing/2014/main" val="2232933658"/>
                  </a:ext>
                </a:extLst>
              </a:tr>
              <a:tr h="705392">
                <a:tc gridSpan="2">
                  <a:txBody>
                    <a:bodyPr/>
                    <a:lstStyle/>
                    <a:p>
                      <a:endParaRPr lang="fr-FR" sz="2000" dirty="0"/>
                    </a:p>
                  </a:txBody>
                  <a:tcPr>
                    <a:solidFill>
                      <a:schemeClr val="bg2">
                        <a:lumMod val="90000"/>
                      </a:schemeClr>
                    </a:solidFill>
                  </a:tcPr>
                </a:tc>
                <a:tc hMerge="1">
                  <a:txBody>
                    <a:bodyPr/>
                    <a:lstStyle/>
                    <a:p>
                      <a:endParaRPr lang="fr-FR" sz="2400" dirty="0"/>
                    </a:p>
                  </a:txBody>
                  <a:tcPr/>
                </a:tc>
                <a:tc gridSpan="2">
                  <a:txBody>
                    <a:bodyPr/>
                    <a:lstStyle/>
                    <a:p>
                      <a:r>
                        <a:rPr lang="fr-FR" sz="2000" dirty="0">
                          <a:solidFill>
                            <a:schemeClr val="accent2"/>
                          </a:solidFill>
                        </a:rPr>
                        <a:t>met</a:t>
                      </a:r>
                      <a:r>
                        <a:rPr lang="fr-FR" sz="2000" dirty="0"/>
                        <a:t> – </a:t>
                      </a:r>
                      <a:r>
                        <a:rPr lang="fr-FR" sz="2000" dirty="0">
                          <a:solidFill>
                            <a:schemeClr val="accent2"/>
                          </a:solidFill>
                        </a:rPr>
                        <a:t>marche</a:t>
                      </a:r>
                      <a:r>
                        <a:rPr lang="fr-FR" sz="2000" dirty="0"/>
                        <a:t> – </a:t>
                      </a:r>
                      <a:r>
                        <a:rPr lang="fr-FR" sz="2000" dirty="0">
                          <a:solidFill>
                            <a:schemeClr val="accent2"/>
                          </a:solidFill>
                        </a:rPr>
                        <a:t>sourit</a:t>
                      </a:r>
                      <a:r>
                        <a:rPr lang="fr-FR" sz="2000" dirty="0"/>
                        <a:t> - </a:t>
                      </a:r>
                      <a:r>
                        <a:rPr lang="fr-FR" sz="2000" dirty="0">
                          <a:solidFill>
                            <a:schemeClr val="accent2"/>
                          </a:solidFill>
                        </a:rPr>
                        <a:t>répond</a:t>
                      </a:r>
                      <a:r>
                        <a:rPr lang="fr-FR" sz="2000" dirty="0"/>
                        <a:t> - </a:t>
                      </a:r>
                      <a:r>
                        <a:rPr lang="fr-FR" sz="2000" dirty="0">
                          <a:solidFill>
                            <a:schemeClr val="accent2"/>
                          </a:solidFill>
                        </a:rPr>
                        <a:t>dit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ce sont des … </a:t>
                      </a:r>
                      <a:r>
                        <a:rPr lang="fr-FR" sz="2000" dirty="0">
                          <a:solidFill>
                            <a:schemeClr val="accent2"/>
                          </a:solidFill>
                        </a:rPr>
                        <a:t>verbes</a:t>
                      </a:r>
                      <a:r>
                        <a:rPr lang="fr-FR" sz="2000" dirty="0"/>
                        <a:t> ……</a:t>
                      </a:r>
                    </a:p>
                  </a:txBody>
                  <a:tcPr>
                    <a:noFill/>
                  </a:tcPr>
                </a:tc>
                <a:tc hMerge="1">
                  <a:txBody>
                    <a:bodyPr/>
                    <a:lstStyle/>
                    <a:p>
                      <a:endParaRPr lang="fr-FR" sz="2400" dirty="0"/>
                    </a:p>
                  </a:txBody>
                  <a:tcPr/>
                </a:tc>
                <a:extLst>
                  <a:ext uri="{0D108BD9-81ED-4DB2-BD59-A6C34878D82A}">
                    <a16:rowId xmlns:a16="http://schemas.microsoft.com/office/drawing/2014/main" val="440655730"/>
                  </a:ext>
                </a:extLst>
              </a:tr>
            </a:tbl>
          </a:graphicData>
        </a:graphic>
      </p:graphicFrame>
      <p:cxnSp>
        <p:nvCxnSpPr>
          <p:cNvPr id="6" name="Connecteur droit 5">
            <a:extLst>
              <a:ext uri="{FF2B5EF4-FFF2-40B4-BE49-F238E27FC236}">
                <a16:creationId xmlns:a16="http://schemas.microsoft.com/office/drawing/2014/main" id="{D5BF1F34-4C70-907D-E7B5-00E3DC699FBF}"/>
              </a:ext>
            </a:extLst>
          </p:cNvPr>
          <p:cNvCxnSpPr/>
          <p:nvPr/>
        </p:nvCxnSpPr>
        <p:spPr>
          <a:xfrm>
            <a:off x="1561171" y="2832410"/>
            <a:ext cx="33676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82D0DFC0-88CF-7F8F-C87B-39A28594D624}"/>
              </a:ext>
            </a:extLst>
          </p:cNvPr>
          <p:cNvCxnSpPr/>
          <p:nvPr/>
        </p:nvCxnSpPr>
        <p:spPr>
          <a:xfrm>
            <a:off x="1561171" y="4412166"/>
            <a:ext cx="336766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35770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AC936B-EEFE-1D51-0948-5FD3971345E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37AB0E2-470E-D6B9-FEB7-49ECF34F328F}"/>
              </a:ext>
            </a:extLst>
          </p:cNvPr>
          <p:cNvSpPr>
            <a:spLocks noGrp="1"/>
          </p:cNvSpPr>
          <p:nvPr>
            <p:ph idx="1"/>
          </p:nvPr>
        </p:nvSpPr>
        <p:spPr/>
        <p:txBody>
          <a:bodyPr>
            <a:normAutofit/>
          </a:bodyPr>
          <a:lstStyle/>
          <a:p>
            <a:pPr marL="0" indent="0">
              <a:buNone/>
            </a:pPr>
            <a:r>
              <a:rPr lang="fr-FR" sz="2400" dirty="0"/>
              <a:t>Dictée :</a:t>
            </a:r>
          </a:p>
          <a:p>
            <a:pPr marL="0" indent="0">
              <a:buNone/>
            </a:pPr>
            <a:r>
              <a:rPr lang="fr-FR" sz="2400" dirty="0"/>
              <a:t>………………………………………………………………………………………………………………………………</a:t>
            </a:r>
          </a:p>
          <a:p>
            <a:pPr marL="0" indent="0">
              <a:buNone/>
            </a:pPr>
            <a:r>
              <a:rPr lang="fr-FR" sz="2400" dirty="0"/>
              <a:t>………………………………………………………………………………………………………………………………</a:t>
            </a:r>
          </a:p>
          <a:p>
            <a:pPr marL="0" indent="0">
              <a:buNone/>
            </a:pPr>
            <a:endParaRPr lang="fr-FR" sz="2400" dirty="0"/>
          </a:p>
        </p:txBody>
      </p:sp>
    </p:spTree>
    <p:extLst>
      <p:ext uri="{BB962C8B-B14F-4D97-AF65-F5344CB8AC3E}">
        <p14:creationId xmlns:p14="http://schemas.microsoft.com/office/powerpoint/2010/main" val="10183367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94F7E-5C5B-BE80-19AD-64729C1E5B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10CA99-46F3-DF77-17A2-A9647DBBDB9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B3B4EF9-FC9C-A2B5-2FA7-F223AEC56CE3}"/>
              </a:ext>
            </a:extLst>
          </p:cNvPr>
          <p:cNvSpPr>
            <a:spLocks noGrp="1"/>
          </p:cNvSpPr>
          <p:nvPr>
            <p:ph idx="1"/>
          </p:nvPr>
        </p:nvSpPr>
        <p:spPr/>
        <p:txBody>
          <a:bodyPr>
            <a:normAutofit/>
          </a:bodyPr>
          <a:lstStyle/>
          <a:p>
            <a:pPr marL="0" indent="0">
              <a:buNone/>
            </a:pPr>
            <a:r>
              <a:rPr lang="fr-FR" sz="2400" b="1" dirty="0"/>
              <a:t>Dictée</a:t>
            </a:r>
            <a:r>
              <a:rPr lang="fr-FR" sz="2400" dirty="0"/>
              <a:t> :</a:t>
            </a:r>
          </a:p>
          <a:p>
            <a:pPr marL="0" indent="0">
              <a:buNone/>
            </a:pPr>
            <a:r>
              <a:rPr lang="fr-FR" sz="2400" dirty="0"/>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Des épreuves redoutables attendent nos sportives parfaitement préparées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fr-FR" sz="2400" dirty="0"/>
          </a:p>
          <a:p>
            <a:pPr marL="0" indent="0">
              <a:buNone/>
            </a:pPr>
            <a:r>
              <a:rPr lang="fr-FR" sz="2400" dirty="0"/>
              <a:t>………………………………………………………………………………………………………………………………</a:t>
            </a:r>
          </a:p>
          <a:p>
            <a:pPr marL="0" indent="0">
              <a:buNone/>
            </a:pPr>
            <a:endParaRPr lang="fr-FR" sz="2400" dirty="0"/>
          </a:p>
        </p:txBody>
      </p:sp>
    </p:spTree>
    <p:extLst>
      <p:ext uri="{BB962C8B-B14F-4D97-AF65-F5344CB8AC3E}">
        <p14:creationId xmlns:p14="http://schemas.microsoft.com/office/powerpoint/2010/main" val="56519974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6107</TotalTime>
  <Words>3466</Words>
  <Application>Microsoft Macintosh PowerPoint</Application>
  <PresentationFormat>Grand écran</PresentationFormat>
  <Paragraphs>601</Paragraphs>
  <Slides>47</Slides>
  <Notes>47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47</vt:i4>
      </vt:variant>
    </vt:vector>
  </HeadingPairs>
  <TitlesOfParts>
    <vt:vector size="52" baseType="lpstr">
      <vt:lpstr>Arial</vt:lpstr>
      <vt:lpstr>Calibri</vt:lpstr>
      <vt:lpstr>Calibri Light</vt:lpstr>
      <vt:lpstr>Times New Roman</vt:lpstr>
      <vt:lpstr>Thème Office</vt:lpstr>
      <vt:lpstr>Qu’est-ce qui varie ?</vt:lpstr>
      <vt:lpstr>Présentation PowerPoint</vt:lpstr>
      <vt:lpstr>Présentation PowerPoint</vt:lpstr>
      <vt:lpstr>Présentation PowerPoint</vt:lpstr>
      <vt:lpstr> </vt:lpstr>
      <vt:lpstr> </vt:lpstr>
      <vt:lpstr> </vt:lpstr>
      <vt:lpstr>Présentation PowerPoint</vt:lpstr>
      <vt:lpstr>Présentation PowerPoint</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 </vt:lpstr>
      <vt:lpstr> </vt:lpstr>
      <vt:lpstr> </vt:lpstr>
      <vt:lpstr> </vt:lpstr>
      <vt:lpstr>Présentation PowerPoint</vt:lpstr>
      <vt:lpstr> </vt:lpstr>
      <vt:lpstr> </vt:lpstr>
      <vt:lpstr>Présentation PowerPoint</vt:lpstr>
      <vt:lpstr>Présentation PowerPoint</vt:lpstr>
      <vt:lpstr>Présentation PowerPoint</vt:lpstr>
      <vt:lpstr>Présentation PowerPoint</vt:lpstr>
      <vt:lpstr>Présentation PowerPoint</vt:lpstr>
      <vt:lpstr> </vt:lpstr>
      <vt:lpstr>Présentation PowerPoint</vt:lpstr>
      <vt:lpstr> </vt:lpstr>
      <vt:lpstr> </vt:lpstr>
      <vt:lpstr> </vt:lpstr>
      <vt:lpstr> </vt:lpstr>
      <vt:lpstr> </vt:lpstr>
      <vt:lpstr> </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32</cp:revision>
  <cp:lastPrinted>2026-02-11T10:03:11Z</cp:lastPrinted>
  <dcterms:created xsi:type="dcterms:W3CDTF">2025-06-12T05:39:05Z</dcterms:created>
  <dcterms:modified xsi:type="dcterms:W3CDTF">2026-02-11T10:03:17Z</dcterms:modified>
</cp:coreProperties>
</file>