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68" r:id="rId3"/>
    <p:sldId id="269" r:id="rId4"/>
    <p:sldId id="270" r:id="rId5"/>
    <p:sldId id="271" r:id="rId6"/>
    <p:sldId id="274" r:id="rId7"/>
    <p:sldId id="281" r:id="rId8"/>
    <p:sldId id="276" r:id="rId9"/>
    <p:sldId id="282" r:id="rId10"/>
    <p:sldId id="283" r:id="rId11"/>
    <p:sldId id="285" r:id="rId12"/>
    <p:sldId id="286" r:id="rId13"/>
    <p:sldId id="284" r:id="rId14"/>
    <p:sldId id="288" r:id="rId15"/>
    <p:sldId id="287" r:id="rId16"/>
    <p:sldId id="272" r:id="rId17"/>
    <p:sldId id="279" r:id="rId18"/>
    <p:sldId id="259" r:id="rId19"/>
    <p:sldId id="260" r:id="rId20"/>
    <p:sldId id="262" r:id="rId21"/>
    <p:sldId id="263" r:id="rId22"/>
    <p:sldId id="265" r:id="rId23"/>
    <p:sldId id="264" r:id="rId24"/>
    <p:sldId id="267" r:id="rId25"/>
    <p:sldId id="266"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56"/>
    <p:restoredTop sz="59063"/>
  </p:normalViewPr>
  <p:slideViewPr>
    <p:cSldViewPr snapToGrid="0">
      <p:cViewPr varScale="1">
        <p:scale>
          <a:sx n="46" d="100"/>
          <a:sy n="46" d="100"/>
        </p:scale>
        <p:origin x="16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589EE4-2225-3846-9B58-AEC43471617B}" type="datetimeFigureOut">
              <a:rPr lang="fr-FR" smtClean="0"/>
              <a:t>11/01/2026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E81B10-B6A1-2A4F-818F-496A1A1465CF}" type="slidenum">
              <a:rPr lang="fr-FR" smtClean="0"/>
              <a:t>‹N°›</a:t>
            </a:fld>
            <a:endParaRPr lang="fr-FR"/>
          </a:p>
        </p:txBody>
      </p:sp>
    </p:spTree>
    <p:extLst>
      <p:ext uri="{BB962C8B-B14F-4D97-AF65-F5344CB8AC3E}">
        <p14:creationId xmlns:p14="http://schemas.microsoft.com/office/powerpoint/2010/main" val="2938129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solidFill>
                  <a:schemeClr val="tx1"/>
                </a:solidFill>
                <a:latin typeface="+mn-lt"/>
              </a:rPr>
              <a:t>CONJUGAISON – </a:t>
            </a:r>
            <a:r>
              <a:rPr lang="fr-FR" sz="1200" b="0" i="1" dirty="0">
                <a:solidFill>
                  <a:schemeClr val="tx1"/>
                </a:solidFill>
                <a:latin typeface="+mn-lt"/>
              </a:rPr>
              <a:t>Réviser le présent</a:t>
            </a:r>
          </a:p>
          <a:p>
            <a:r>
              <a:rPr lang="fr-FR" sz="1200" b="1" dirty="0">
                <a:solidFill>
                  <a:schemeClr val="tx1"/>
                </a:solidFill>
                <a:latin typeface="+mn-lt"/>
              </a:rPr>
              <a:t>CM1 ou CM2 – Comment écrit-on les verbes au présent ?</a:t>
            </a:r>
          </a:p>
          <a:p>
            <a:endParaRPr lang="fr-FR" sz="1200"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chemeClr val="tx1"/>
                </a:solidFill>
                <a:effectLst/>
                <a:latin typeface="+mn-lt"/>
                <a:ea typeface="Calibri" panose="020F0502020204030204" pitchFamily="34" charset="0"/>
                <a:cs typeface="Times New Roman" panose="02020603050405020304" pitchFamily="18" charset="0"/>
              </a:rPr>
              <a:t>Certaines diapositives ont été dupliquées afin de scinder le commentaire du mode présentateur en deux parties lorsque le propos est long. Cela vous permettra de poursuivre vos explications de manière plus fluide. </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b="1"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a:t>
            </a:fld>
            <a:endParaRPr lang="fr-FR"/>
          </a:p>
        </p:txBody>
      </p:sp>
    </p:spTree>
    <p:extLst>
      <p:ext uri="{BB962C8B-B14F-4D97-AF65-F5344CB8AC3E}">
        <p14:creationId xmlns:p14="http://schemas.microsoft.com/office/powerpoint/2010/main" val="2238777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0" dirty="0">
                <a:solidFill>
                  <a:schemeClr val="tx1"/>
                </a:solidFill>
                <a:effectLst/>
                <a:latin typeface="+mn-lt"/>
                <a:ea typeface="Calibri" panose="020F0502020204030204" pitchFamily="34" charset="0"/>
              </a:rPr>
              <a:t>PHASE 1 – Enrôlement</a:t>
            </a:r>
          </a:p>
          <a:p>
            <a:endParaRPr lang="fr-FR" sz="1200" b="1" kern="0" dirty="0">
              <a:solidFill>
                <a:schemeClr val="tx1"/>
              </a:solidFill>
              <a:effectLst/>
              <a:latin typeface="+mn-lt"/>
              <a:ea typeface="Calibri" panose="020F0502020204030204" pitchFamily="34" charset="0"/>
            </a:endParaRPr>
          </a:p>
          <a:p>
            <a:r>
              <a:rPr lang="fr-FR" sz="1200" b="1" kern="0" dirty="0">
                <a:solidFill>
                  <a:schemeClr val="tx1"/>
                </a:solidFill>
                <a:effectLst/>
                <a:latin typeface="+mn-lt"/>
                <a:ea typeface="Calibri" panose="020F0502020204030204" pitchFamily="34" charset="0"/>
              </a:rPr>
              <a:t>Annoncer</a:t>
            </a:r>
            <a:r>
              <a:rPr lang="fr-FR" sz="1200" kern="0" dirty="0">
                <a:solidFill>
                  <a:schemeClr val="tx1"/>
                </a:solidFill>
                <a:effectLst/>
                <a:latin typeface="+mn-lt"/>
                <a:ea typeface="Calibri" panose="020F0502020204030204" pitchFamily="34" charset="0"/>
              </a:rPr>
              <a:t> : « Le présent est le temps le plus difficile à écrire. À quelles difficultés peut-on penser ?</a:t>
            </a:r>
          </a:p>
          <a:p>
            <a:r>
              <a:rPr lang="fr-FR" sz="1200" u="sng" kern="0" dirty="0">
                <a:solidFill>
                  <a:schemeClr val="tx1"/>
                </a:solidFill>
                <a:effectLst/>
                <a:latin typeface="+mn-lt"/>
                <a:ea typeface="Calibri" panose="020F0502020204030204" pitchFamily="34" charset="0"/>
              </a:rPr>
              <a:t>Différentes réponses possibles </a:t>
            </a:r>
            <a:r>
              <a:rPr lang="fr-FR" sz="1200" u="none" kern="0" dirty="0">
                <a:solidFill>
                  <a:schemeClr val="tx1"/>
                </a:solidFill>
                <a:effectLst/>
                <a:latin typeface="+mn-lt"/>
                <a:ea typeface="Calibri" panose="020F0502020204030204" pitchFamily="34" charset="0"/>
              </a:rPr>
              <a:t>(selon l’état des connaissances de la classe)</a:t>
            </a:r>
          </a:p>
          <a:p>
            <a:r>
              <a:rPr lang="fr-FR" sz="1200" kern="0" dirty="0">
                <a:solidFill>
                  <a:schemeClr val="tx1"/>
                </a:solidFill>
                <a:effectLst/>
                <a:latin typeface="+mn-lt"/>
                <a:ea typeface="Calibri" panose="020F0502020204030204" pitchFamily="34" charset="0"/>
              </a:rPr>
              <a:t>- Il y a des verbes irréguliers</a:t>
            </a:r>
          </a:p>
          <a:p>
            <a:r>
              <a:rPr lang="fr-FR" sz="1200" kern="0" dirty="0">
                <a:solidFill>
                  <a:schemeClr val="tx1"/>
                </a:solidFill>
                <a:effectLst/>
                <a:latin typeface="+mn-lt"/>
                <a:ea typeface="Calibri" panose="020F0502020204030204" pitchFamily="34" charset="0"/>
              </a:rPr>
              <a:t>- Il y a les verbes en –e et les verbes en –s</a:t>
            </a:r>
          </a:p>
          <a:p>
            <a:r>
              <a:rPr lang="fr-FR" sz="1200" kern="0" dirty="0">
                <a:solidFill>
                  <a:schemeClr val="tx1"/>
                </a:solidFill>
                <a:effectLst/>
                <a:latin typeface="+mn-lt"/>
                <a:ea typeface="Calibri" panose="020F0502020204030204" pitchFamily="34" charset="0"/>
              </a:rPr>
              <a:t>- Il y a des verbes où des consonnes disparaissent…</a:t>
            </a:r>
          </a:p>
          <a:p>
            <a:r>
              <a:rPr lang="fr-FR" sz="1200" kern="0" dirty="0">
                <a:solidFill>
                  <a:schemeClr val="tx1"/>
                </a:solidFill>
                <a:effectLst/>
                <a:latin typeface="+mn-lt"/>
                <a:ea typeface="Calibri" panose="020F0502020204030204" pitchFamily="34" charset="0"/>
              </a:rPr>
              <a:t>- Parfois la voyelle change</a:t>
            </a:r>
          </a:p>
          <a:p>
            <a:r>
              <a:rPr lang="fr-FR" sz="1200" kern="0" dirty="0">
                <a:solidFill>
                  <a:schemeClr val="tx1"/>
                </a:solidFill>
                <a:effectLst/>
                <a:latin typeface="+mn-lt"/>
                <a:ea typeface="Calibri" panose="020F0502020204030204" pitchFamily="34" charset="0"/>
              </a:rPr>
              <a:t>- etc.</a:t>
            </a:r>
          </a:p>
          <a:p>
            <a:endParaRPr lang="fr-FR" sz="1200" kern="0" dirty="0">
              <a:solidFill>
                <a:schemeClr val="tx1"/>
              </a:solidFill>
              <a:effectLst/>
              <a:latin typeface="+mn-lt"/>
              <a:ea typeface="Calibri" panose="020F0502020204030204" pitchFamily="34" charset="0"/>
            </a:endParaRPr>
          </a:p>
          <a:p>
            <a:r>
              <a:rPr lang="fr-FR" sz="1200" b="1" kern="0" dirty="0">
                <a:solidFill>
                  <a:schemeClr val="tx1"/>
                </a:solidFill>
                <a:effectLst/>
                <a:latin typeface="+mn-lt"/>
                <a:ea typeface="Calibri" panose="020F0502020204030204" pitchFamily="34" charset="0"/>
              </a:rPr>
              <a:t>Interrompre</a:t>
            </a:r>
            <a:r>
              <a:rPr lang="fr-FR" sz="1200" kern="0" dirty="0">
                <a:solidFill>
                  <a:schemeClr val="tx1"/>
                </a:solidFill>
                <a:effectLst/>
                <a:latin typeface="+mn-lt"/>
                <a:ea typeface="Calibri" panose="020F0502020204030204" pitchFamily="34" charset="0"/>
              </a:rPr>
              <a:t> assez rapidement cet inventaire et annoncer : « Aujourd’hui, on va réviser comment on écrit les verbes au présent. Mais on ne va pas s’intéresser aux verbes les plus irréguliers »</a:t>
            </a:r>
            <a:r>
              <a:rPr lang="fr-FR" sz="1200" dirty="0">
                <a:solidFill>
                  <a:schemeClr val="tx1"/>
                </a:solidFill>
                <a:effectLst/>
                <a:latin typeface="+mn-lt"/>
              </a:rPr>
              <a:t> </a:t>
            </a:r>
            <a:endParaRPr lang="fr-FR" sz="1200" dirty="0">
              <a:solidFill>
                <a:schemeClr val="tx1"/>
              </a:solidFill>
              <a:latin typeface="+mn-lt"/>
            </a:endParaRP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a:t>
            </a:fld>
            <a:endParaRPr lang="fr-FR"/>
          </a:p>
        </p:txBody>
      </p:sp>
    </p:spTree>
    <p:extLst>
      <p:ext uri="{BB962C8B-B14F-4D97-AF65-F5344CB8AC3E}">
        <p14:creationId xmlns:p14="http://schemas.microsoft.com/office/powerpoint/2010/main" val="3750232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2 – </a:t>
            </a:r>
            <a:r>
              <a:rPr lang="fr-FR" sz="1200" b="1" i="1" dirty="0">
                <a:solidFill>
                  <a:schemeClr val="tx1"/>
                </a:solidFill>
                <a:effectLst/>
                <a:highlight>
                  <a:srgbClr val="C0C0C0"/>
                </a:highlight>
                <a:latin typeface="+mn-lt"/>
                <a:ea typeface="Calibri" panose="020F0502020204030204" pitchFamily="34" charset="0"/>
                <a:cs typeface="Times New Roman" panose="02020603050405020304" pitchFamily="18" charset="0"/>
              </a:rPr>
              <a:t>Production orale</a:t>
            </a:r>
            <a:r>
              <a:rPr lang="fr-FR" sz="1200" b="1" i="1"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Rappeler les savoirs de base sur la conjugaison au présent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Quelles lettres pour la marque de temps pour le présent ? »</a:t>
            </a:r>
          </a:p>
          <a:p>
            <a:pPr algn="just"/>
            <a:r>
              <a:rPr lang="fr-FR" sz="1200" u="sng" dirty="0">
                <a:solidFill>
                  <a:schemeClr val="tx1"/>
                </a:solidFill>
                <a:effectLst/>
                <a:latin typeface="+mn-lt"/>
              </a:rPr>
              <a:t>Réponse attendue </a:t>
            </a:r>
            <a:r>
              <a:rPr lang="fr-FR" sz="1200" dirty="0">
                <a:solidFill>
                  <a:schemeClr val="tx1"/>
                </a:solidFill>
                <a:effectLst/>
                <a:latin typeface="+mn-lt"/>
              </a:rPr>
              <a: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Aucune, c’est l’absence de cette marque </a:t>
            </a:r>
            <a:r>
              <a:rPr lang="fr-FR" sz="1200" kern="0" dirty="0">
                <a:solidFill>
                  <a:schemeClr val="tx1"/>
                </a:solidFill>
                <a:effectLst/>
                <a:latin typeface="+mn-lt"/>
                <a:ea typeface="Calibri" panose="020F0502020204030204" pitchFamily="34" charset="0"/>
              </a:rPr>
              <a:t>qui signale le présent.</a:t>
            </a:r>
            <a:r>
              <a:rPr lang="fr-FR" sz="1200" dirty="0">
                <a:solidFill>
                  <a:schemeClr val="tx1"/>
                </a:solidFill>
                <a:effectLst/>
                <a:latin typeface="+mn-lt"/>
              </a:rPr>
              <a:t> </a:t>
            </a:r>
          </a:p>
          <a:p>
            <a:pPr algn="just"/>
            <a:endParaRPr lang="fr-FR" sz="1200" dirty="0">
              <a:solidFill>
                <a:schemeClr val="tx1"/>
              </a:solidFill>
              <a:effectLst/>
              <a:latin typeface="+mn-lt"/>
            </a:endParaRPr>
          </a:p>
          <a:p>
            <a:pPr algn="just"/>
            <a:r>
              <a:rPr lang="fr-FR" sz="1200" b="1" dirty="0">
                <a:solidFill>
                  <a:schemeClr val="tx1"/>
                </a:solidFill>
                <a:effectLst/>
                <a:latin typeface="+mn-lt"/>
              </a:rPr>
              <a:t>Accueillir les réponses aux questions suivantes sans tenter d’obtenir les réponses attendues.</a:t>
            </a:r>
          </a:p>
          <a:p>
            <a:pPr algn="just"/>
            <a:endParaRPr lang="fr-FR" sz="1200" b="1" dirty="0">
              <a:solidFill>
                <a:schemeClr val="tx1"/>
              </a:solidFill>
              <a:effectLst/>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Quelles sont les marques de personne ?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Réponses attendues </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a:solidFill>
                  <a:schemeClr val="tx1"/>
                </a:solidFill>
                <a:effectLst/>
                <a:latin typeface="+mn-lt"/>
                <a:ea typeface="Calibri" panose="020F0502020204030204" pitchFamily="34" charset="0"/>
                <a:cs typeface="Times New Roman" panose="02020603050405020304" pitchFamily="18" charset="0"/>
              </a:rPr>
              <a:t>-s, -s, -</a:t>
            </a:r>
            <a:r>
              <a:rPr lang="fr-FR" sz="1200" i="1" dirty="0" err="1">
                <a:solidFill>
                  <a:schemeClr val="tx1"/>
                </a:solidFill>
                <a:effectLst/>
                <a:latin typeface="+mn-lt"/>
                <a:ea typeface="Calibri" panose="020F0502020204030204" pitchFamily="34" charset="0"/>
                <a:cs typeface="Times New Roman" panose="02020603050405020304" pitchFamily="18" charset="0"/>
              </a:rPr>
              <a:t>t</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ons</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ez</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i="1" dirty="0" err="1">
                <a:solidFill>
                  <a:schemeClr val="tx1"/>
                </a:solidFill>
                <a:effectLst/>
                <a:latin typeface="+mn-lt"/>
                <a:ea typeface="Calibri" panose="020F0502020204030204" pitchFamily="34" charset="0"/>
                <a:cs typeface="Times New Roman" panose="02020603050405020304" pitchFamily="18" charset="0"/>
              </a:rPr>
              <a:t>ent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Réponses supplémentaires possibles mais non attendues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t>
            </a:r>
            <a:r>
              <a:rPr lang="fr-FR" sz="1200" i="1" dirty="0">
                <a:solidFill>
                  <a:schemeClr val="tx1"/>
                </a:solidFill>
                <a:effectLst/>
                <a:latin typeface="+mn-lt"/>
                <a:ea typeface="Calibri" panose="020F0502020204030204" pitchFamily="34" charset="0"/>
                <a:cs typeface="Times New Roman" panose="02020603050405020304" pitchFamily="18" charset="0"/>
              </a:rPr>
              <a:t>x</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tes </a:t>
            </a:r>
            <a:r>
              <a:rPr lang="fr-FR" sz="1200" i="0" dirty="0">
                <a:solidFill>
                  <a:schemeClr val="tx1"/>
                </a:solidFill>
                <a:effectLst/>
                <a:latin typeface="+mn-lt"/>
                <a:ea typeface="Calibri" panose="020F0502020204030204" pitchFamily="34" charset="0"/>
                <a:cs typeface="Times New Roman" panose="02020603050405020304" pitchFamily="18" charset="0"/>
              </a:rPr>
              <a:t>(pour </a:t>
            </a:r>
            <a:r>
              <a:rPr lang="fr-FR" sz="1200" i="1" dirty="0">
                <a:solidFill>
                  <a:schemeClr val="tx1"/>
                </a:solidFill>
                <a:effectLst/>
                <a:latin typeface="+mn-lt"/>
                <a:ea typeface="Calibri" panose="020F0502020204030204" pitchFamily="34" charset="0"/>
                <a:cs typeface="Times New Roman" panose="02020603050405020304" pitchFamily="18" charset="0"/>
              </a:rPr>
              <a:t>dites </a:t>
            </a:r>
            <a:r>
              <a:rPr lang="fr-FR" sz="1200" i="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faites)</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ont</a:t>
            </a:r>
            <a:r>
              <a:rPr lang="fr-FR" sz="1200" dirty="0">
                <a:solidFill>
                  <a:schemeClr val="tx1"/>
                </a:solidFill>
                <a:effectLst/>
                <a:latin typeface="+mn-lt"/>
                <a:ea typeface="Calibri" panose="020F0502020204030204" pitchFamily="34" charset="0"/>
                <a:cs typeface="Times New Roman" panose="02020603050405020304" pitchFamily="18" charset="0"/>
              </a:rPr>
              <a:t> (pour </a:t>
            </a:r>
            <a:r>
              <a:rPr lang="fr-FR" sz="1200" i="1" dirty="0">
                <a:solidFill>
                  <a:schemeClr val="tx1"/>
                </a:solidFill>
                <a:effectLst/>
                <a:latin typeface="+mn-lt"/>
                <a:ea typeface="Calibri" panose="020F0502020204030204" pitchFamily="34" charset="0"/>
                <a:cs typeface="Times New Roman" panose="02020603050405020304" pitchFamily="18" charset="0"/>
              </a:rPr>
              <a:t>ont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vont</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font</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800"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3</a:t>
            </a:fld>
            <a:endParaRPr lang="fr-FR"/>
          </a:p>
        </p:txBody>
      </p:sp>
    </p:spTree>
    <p:extLst>
      <p:ext uri="{BB962C8B-B14F-4D97-AF65-F5344CB8AC3E}">
        <p14:creationId xmlns:p14="http://schemas.microsoft.com/office/powerpoint/2010/main" val="2710164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Comment sait-on qu’un verbe se conjugue avec </a:t>
            </a:r>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ou avec </a:t>
            </a:r>
            <a:r>
              <a:rPr lang="fr-FR" sz="1200" i="1" dirty="0">
                <a:solidFill>
                  <a:schemeClr val="tx1"/>
                </a:solidFill>
                <a:effectLst/>
                <a:latin typeface="+mn-lt"/>
                <a:ea typeface="Calibri" panose="020F0502020204030204" pitchFamily="34" charset="0"/>
                <a:cs typeface="Times New Roman" panose="02020603050405020304" pitchFamily="18" charset="0"/>
              </a:rPr>
              <a:t>-s, -s, -</a:t>
            </a:r>
            <a:r>
              <a:rPr lang="fr-FR" sz="1200" i="1" dirty="0" err="1">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Si on entend [e] à l’infinitif, le verbe se conjugue en –e, -es, -e (sauf </a:t>
            </a:r>
            <a:r>
              <a:rPr lang="fr-FR" sz="1200" i="1" dirty="0">
                <a:solidFill>
                  <a:schemeClr val="tx1"/>
                </a:solidFill>
                <a:effectLst/>
                <a:latin typeface="+mn-lt"/>
                <a:ea typeface="Calibri" panose="020F0502020204030204" pitchFamily="34" charset="0"/>
                <a:cs typeface="Times New Roman" panose="02020603050405020304" pitchFamily="18" charset="0"/>
              </a:rPr>
              <a:t>aller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Si on entend [r] à l’infinitif, le verbe se conjugue en –s, -s, -t (sauf </a:t>
            </a:r>
            <a:r>
              <a:rPr lang="fr-FR" sz="1200" i="1" dirty="0">
                <a:solidFill>
                  <a:schemeClr val="tx1"/>
                </a:solidFill>
                <a:effectLst/>
                <a:latin typeface="+mn-lt"/>
                <a:ea typeface="Calibri" panose="020F0502020204030204" pitchFamily="34" charset="0"/>
                <a:cs typeface="Times New Roman" panose="02020603050405020304" pitchFamily="18" charset="0"/>
              </a:rPr>
              <a:t>souffrir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offrir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ouvrir</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couvrir</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cueillir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endParaRPr lang="fr-FR" sz="1200" dirty="0">
              <a:solidFill>
                <a:schemeClr val="tx1"/>
              </a:solidFill>
              <a:latin typeface="+mn-lt"/>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Que savez-vous sur la disparition de la consonne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Devant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a:t>
            </a:r>
            <a:r>
              <a:rPr lang="fr-FR" sz="1200" i="1" dirty="0">
                <a:solidFill>
                  <a:schemeClr val="tx1"/>
                </a:solidFill>
                <a:effectLst/>
                <a:latin typeface="+mn-lt"/>
                <a:ea typeface="Calibri" panose="020F0502020204030204" pitchFamily="34" charset="0"/>
                <a:cs typeface="Times New Roman" panose="02020603050405020304" pitchFamily="18" charset="0"/>
              </a:rPr>
              <a:t>s</a:t>
            </a:r>
            <a:r>
              <a:rPr lang="fr-FR" sz="1200" dirty="0">
                <a:solidFill>
                  <a:schemeClr val="tx1"/>
                </a:solidFill>
                <a:effectLst/>
                <a:latin typeface="+mn-lt"/>
                <a:ea typeface="Calibri" panose="020F0502020204030204" pitchFamily="34" charset="0"/>
                <a:cs typeface="Times New Roman" panose="02020603050405020304" pitchFamily="18" charset="0"/>
              </a:rPr>
              <a:t> ou -</a:t>
            </a:r>
            <a:r>
              <a:rPr lang="fr-FR" sz="1200" i="1" dirty="0" err="1">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il arrive que la consonne de la fin du radical disparaisse.</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On va vérifier tout cela »</a:t>
            </a:r>
          </a:p>
          <a:p>
            <a:pPr algn="just"/>
            <a:endParaRPr lang="fr-FR" sz="1800"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4</a:t>
            </a:fld>
            <a:endParaRPr lang="fr-FR"/>
          </a:p>
        </p:txBody>
      </p:sp>
    </p:spTree>
    <p:extLst>
      <p:ext uri="{BB962C8B-B14F-4D97-AF65-F5344CB8AC3E}">
        <p14:creationId xmlns:p14="http://schemas.microsoft.com/office/powerpoint/2010/main" val="3194012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solidFill>
                  <a:schemeClr val="tx1"/>
                </a:solidFill>
              </a:rPr>
              <a:t>PHASE 3 – Variation – Réviser les savoirs de base</a:t>
            </a:r>
          </a:p>
          <a:p>
            <a:endParaRPr lang="fr-FR" dirty="0">
              <a:solidFill>
                <a:schemeClr val="tx1"/>
              </a:solidFill>
            </a:endParaRPr>
          </a:p>
          <a:p>
            <a:r>
              <a:rPr lang="fr-FR" dirty="0">
                <a:solidFill>
                  <a:schemeClr val="tx1"/>
                </a:solidFill>
              </a:rPr>
              <a:t>Désigner un élève et demander : « Dis-nous la phrase A à la personne 5 »</a:t>
            </a:r>
          </a:p>
          <a:p>
            <a:r>
              <a:rPr lang="fr-FR" u="sng" dirty="0">
                <a:solidFill>
                  <a:schemeClr val="tx1"/>
                </a:solidFill>
              </a:rPr>
              <a:t>Réponse attendue </a:t>
            </a:r>
            <a:r>
              <a:rPr lang="fr-FR" dirty="0">
                <a:solidFill>
                  <a:schemeClr val="tx1"/>
                </a:solidFill>
              </a:rPr>
              <a:t>: </a:t>
            </a:r>
          </a:p>
          <a:p>
            <a:r>
              <a:rPr lang="fr-FR" i="1" dirty="0">
                <a:solidFill>
                  <a:schemeClr val="tx1"/>
                </a:solidFill>
              </a:rPr>
              <a:t>Vous partez en voyage</a:t>
            </a:r>
          </a:p>
          <a:p>
            <a:endParaRPr lang="fr-FR" i="1" dirty="0">
              <a:solidFill>
                <a:schemeClr val="tx1"/>
              </a:solidFill>
            </a:endParaRPr>
          </a:p>
          <a:p>
            <a:r>
              <a:rPr lang="fr-FR" dirty="0">
                <a:solidFill>
                  <a:schemeClr val="tx1"/>
                </a:solidFill>
              </a:rPr>
              <a:t>Désigner un autre élève et demander : « Dis-nous la phrase A à la personne 6 »</a:t>
            </a:r>
          </a:p>
          <a:p>
            <a:r>
              <a:rPr lang="fr-FR" u="sng" dirty="0">
                <a:solidFill>
                  <a:schemeClr val="tx1"/>
                </a:solidFill>
              </a:rPr>
              <a:t>Réponse attendue </a:t>
            </a:r>
            <a:r>
              <a:rPr lang="fr-FR" dirty="0">
                <a:solidFill>
                  <a:schemeClr val="tx1"/>
                </a:solidFill>
              </a:rPr>
              <a:t>: </a:t>
            </a:r>
          </a:p>
          <a:p>
            <a:r>
              <a:rPr lang="fr-FR" i="1" dirty="0">
                <a:solidFill>
                  <a:schemeClr val="tx1"/>
                </a:solidFill>
              </a:rPr>
              <a:t>Ils partent en voyage</a:t>
            </a:r>
          </a:p>
          <a:p>
            <a:endParaRPr lang="fr-FR" i="1" dirty="0">
              <a:solidFill>
                <a:schemeClr val="tx1"/>
              </a:solidFill>
            </a:endParaRPr>
          </a:p>
          <a:p>
            <a:r>
              <a:rPr lang="fr-FR" i="0" dirty="0">
                <a:solidFill>
                  <a:schemeClr val="tx1"/>
                </a:solidFill>
              </a:rPr>
              <a:t>Interroger ainsi plusieurs élèves pour faire varier les quatre phrases entre les personnes 4, 5 et 6</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5</a:t>
            </a:fld>
            <a:endParaRPr lang="fr-FR"/>
          </a:p>
        </p:txBody>
      </p:sp>
    </p:spTree>
    <p:extLst>
      <p:ext uri="{BB962C8B-B14F-4D97-AF65-F5344CB8AC3E}">
        <p14:creationId xmlns:p14="http://schemas.microsoft.com/office/powerpoint/2010/main" val="3172280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Quel est le radical de ‘nous partons’ ? De ‘nous regardons’ ? De ‘nous finissons’ ? De ‘nous rions’ ? </a:t>
            </a:r>
          </a:p>
          <a:p>
            <a:r>
              <a:rPr lang="fr-FR" dirty="0">
                <a:solidFill>
                  <a:schemeClr val="tx1"/>
                </a:solidFill>
              </a:rPr>
              <a:t>de ‘vous partez ? de ‘vous regardez’ ? … etc.</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6</a:t>
            </a:fld>
            <a:endParaRPr lang="fr-FR"/>
          </a:p>
        </p:txBody>
      </p:sp>
    </p:spTree>
    <p:extLst>
      <p:ext uri="{BB962C8B-B14F-4D97-AF65-F5344CB8AC3E}">
        <p14:creationId xmlns:p14="http://schemas.microsoft.com/office/powerpoint/2010/main" val="1419851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07A1A-9C6A-6F41-689D-D81B781B53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7D6877-1133-3DED-E251-5C2080FFC8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5A6B25-58AD-D72E-0609-AC4DE6A8FA14}"/>
              </a:ext>
            </a:extLst>
          </p:cNvPr>
          <p:cNvSpPr>
            <a:spLocks noGrp="1"/>
          </p:cNvSpPr>
          <p:nvPr>
            <p:ph type="body" idx="1"/>
          </p:nvPr>
        </p:nvSpPr>
        <p:spPr/>
        <p:txBody>
          <a:bodyPr/>
          <a:lstStyle/>
          <a:p>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84C43C85-2499-D3E7-5DEE-51EB91B1B142}"/>
              </a:ext>
            </a:extLst>
          </p:cNvPr>
          <p:cNvSpPr>
            <a:spLocks noGrp="1"/>
          </p:cNvSpPr>
          <p:nvPr>
            <p:ph type="sldNum" sz="quarter" idx="5"/>
          </p:nvPr>
        </p:nvSpPr>
        <p:spPr/>
        <p:txBody>
          <a:bodyPr/>
          <a:lstStyle/>
          <a:p>
            <a:fld id="{5BE81B10-B6A1-2A4F-818F-496A1A1465CF}" type="slidenum">
              <a:rPr lang="fr-FR" smtClean="0"/>
              <a:t>7</a:t>
            </a:fld>
            <a:endParaRPr lang="fr-FR"/>
          </a:p>
        </p:txBody>
      </p:sp>
    </p:spTree>
    <p:extLst>
      <p:ext uri="{BB962C8B-B14F-4D97-AF65-F5344CB8AC3E}">
        <p14:creationId xmlns:p14="http://schemas.microsoft.com/office/powerpoint/2010/main" val="2540071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Désigner un élève et demander : « Dis-nous la phrase A à la personne 1 »</a:t>
            </a:r>
          </a:p>
          <a:p>
            <a:r>
              <a:rPr lang="fr-FR" u="sng" dirty="0">
                <a:solidFill>
                  <a:schemeClr val="tx1"/>
                </a:solidFill>
              </a:rPr>
              <a:t>Réponse attendue </a:t>
            </a:r>
            <a:r>
              <a:rPr lang="fr-FR" dirty="0">
                <a:solidFill>
                  <a:schemeClr val="tx1"/>
                </a:solidFill>
              </a:rPr>
              <a:t>: </a:t>
            </a:r>
          </a:p>
          <a:p>
            <a:r>
              <a:rPr lang="fr-FR" i="1" dirty="0">
                <a:solidFill>
                  <a:schemeClr val="tx1"/>
                </a:solidFill>
              </a:rPr>
              <a:t>Je pars en voyage</a:t>
            </a:r>
          </a:p>
          <a:p>
            <a:endParaRPr lang="fr-FR" i="1" dirty="0">
              <a:solidFill>
                <a:schemeClr val="tx1"/>
              </a:solidFill>
            </a:endParaRPr>
          </a:p>
          <a:p>
            <a:r>
              <a:rPr lang="fr-FR" dirty="0">
                <a:solidFill>
                  <a:schemeClr val="tx1"/>
                </a:solidFill>
              </a:rPr>
              <a:t>Désigner un autre élève et demander : « Dis-nous la phrase A à la personne 2 »</a:t>
            </a:r>
          </a:p>
          <a:p>
            <a:r>
              <a:rPr lang="fr-FR" u="sng" dirty="0">
                <a:solidFill>
                  <a:schemeClr val="tx1"/>
                </a:solidFill>
              </a:rPr>
              <a:t>Réponse attendue </a:t>
            </a:r>
            <a:r>
              <a:rPr lang="fr-FR" dirty="0">
                <a:solidFill>
                  <a:schemeClr val="tx1"/>
                </a:solidFill>
              </a:rPr>
              <a:t>: </a:t>
            </a:r>
          </a:p>
          <a:p>
            <a:r>
              <a:rPr lang="fr-FR" i="1" dirty="0">
                <a:solidFill>
                  <a:schemeClr val="tx1"/>
                </a:solidFill>
              </a:rPr>
              <a:t>Tu pars en voyage</a:t>
            </a:r>
          </a:p>
          <a:p>
            <a:endParaRPr lang="fr-FR" i="1" dirty="0">
              <a:solidFill>
                <a:schemeClr val="tx1"/>
              </a:solidFill>
            </a:endParaRPr>
          </a:p>
          <a:p>
            <a:r>
              <a:rPr lang="fr-FR" i="0" dirty="0">
                <a:solidFill>
                  <a:schemeClr val="tx1"/>
                </a:solidFill>
              </a:rPr>
              <a:t>Interroger ainsi plusieurs élèves pour faire varier les quatre phrases entre les personnes 1, 2 et 3</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8</a:t>
            </a:fld>
            <a:endParaRPr lang="fr-FR"/>
          </a:p>
        </p:txBody>
      </p:sp>
    </p:spTree>
    <p:extLst>
      <p:ext uri="{BB962C8B-B14F-4D97-AF65-F5344CB8AC3E}">
        <p14:creationId xmlns:p14="http://schemas.microsoft.com/office/powerpoint/2010/main" val="2845413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A324F-6046-E00E-741D-992EEC527A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731F97-EA56-EB34-2DB3-EB048AA763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756B864-38FF-5416-DBDD-C7BF9F266399}"/>
              </a:ext>
            </a:extLst>
          </p:cNvPr>
          <p:cNvSpPr>
            <a:spLocks noGrp="1"/>
          </p:cNvSpPr>
          <p:nvPr>
            <p:ph type="body" idx="1"/>
          </p:nvPr>
        </p:nvSpPr>
        <p:spPr/>
        <p:txBody>
          <a:bodyPr/>
          <a:lstStyle/>
          <a:p>
            <a:r>
              <a:rPr lang="fr-FR" dirty="0">
                <a:solidFill>
                  <a:schemeClr val="tx1"/>
                </a:solidFill>
              </a:rPr>
              <a:t>« Dans ces nouvelles formes, quelles sont les marques de la personne ? »</a:t>
            </a:r>
          </a:p>
          <a:p>
            <a:r>
              <a:rPr lang="fr-FR" dirty="0">
                <a:solidFill>
                  <a:schemeClr val="tx1"/>
                </a:solidFill>
              </a:rPr>
              <a:t>[voir diapositive suivante]</a:t>
            </a:r>
          </a:p>
        </p:txBody>
      </p:sp>
      <p:sp>
        <p:nvSpPr>
          <p:cNvPr id="4" name="Espace réservé du numéro de diapositive 3">
            <a:extLst>
              <a:ext uri="{FF2B5EF4-FFF2-40B4-BE49-F238E27FC236}">
                <a16:creationId xmlns:a16="http://schemas.microsoft.com/office/drawing/2014/main" id="{309ED142-9252-63CF-6632-CC11F90603AE}"/>
              </a:ext>
            </a:extLst>
          </p:cNvPr>
          <p:cNvSpPr>
            <a:spLocks noGrp="1"/>
          </p:cNvSpPr>
          <p:nvPr>
            <p:ph type="sldNum" sz="quarter" idx="5"/>
          </p:nvPr>
        </p:nvSpPr>
        <p:spPr/>
        <p:txBody>
          <a:bodyPr/>
          <a:lstStyle/>
          <a:p>
            <a:fld id="{5BE81B10-B6A1-2A4F-818F-496A1A1465CF}" type="slidenum">
              <a:rPr lang="fr-FR" smtClean="0"/>
              <a:t>9</a:t>
            </a:fld>
            <a:endParaRPr lang="fr-FR"/>
          </a:p>
        </p:txBody>
      </p:sp>
    </p:spTree>
    <p:extLst>
      <p:ext uri="{BB962C8B-B14F-4D97-AF65-F5344CB8AC3E}">
        <p14:creationId xmlns:p14="http://schemas.microsoft.com/office/powerpoint/2010/main" val="3322252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19CC2-B90D-B2CA-16A3-CA46B58633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4C2CF8-2531-9897-B237-C5E58D0658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7C5B6EE-7BF0-10CF-8FC9-07075380931C}"/>
              </a:ext>
            </a:extLst>
          </p:cNvPr>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 Quelle remarque pouvez-vous faire sur le radical du verbe </a:t>
            </a:r>
            <a:r>
              <a:rPr lang="fr-FR" sz="1200" i="1" dirty="0">
                <a:solidFill>
                  <a:schemeClr val="tx1"/>
                </a:solidFill>
                <a:effectLst/>
                <a:latin typeface="+mn-lt"/>
                <a:ea typeface="Calibri" panose="020F0502020204030204" pitchFamily="34" charset="0"/>
                <a:cs typeface="Times New Roman" panose="02020603050405020304" pitchFamily="18" charset="0"/>
              </a:rPr>
              <a:t>regarder</a:t>
            </a:r>
            <a:r>
              <a:rPr lang="fr-FR" sz="1200" dirty="0">
                <a:solidFill>
                  <a:schemeClr val="tx1"/>
                </a:solidFill>
                <a:effectLst/>
                <a:latin typeface="+mn-lt"/>
                <a:ea typeface="Calibri" panose="020F0502020204030204" pitchFamily="34" charset="0"/>
                <a:cs typeface="Times New Roman" panose="02020603050405020304" pitchFamily="18" charset="0"/>
              </a:rPr>
              <a:t>? »</a:t>
            </a:r>
          </a:p>
          <a:p>
            <a:r>
              <a:rPr lang="fr-FR" u="sng" dirty="0">
                <a:solidFill>
                  <a:schemeClr val="tx1"/>
                </a:solidFill>
              </a:rPr>
              <a:t>Réponse attendue </a:t>
            </a:r>
            <a:r>
              <a:rPr lang="fr-FR" dirty="0">
                <a:solidFill>
                  <a:schemeClr val="tx1"/>
                </a:solidFill>
              </a:rPr>
              <a:t>:</a:t>
            </a:r>
          </a:p>
          <a:p>
            <a:r>
              <a:rPr lang="fr-FR" dirty="0">
                <a:solidFill>
                  <a:schemeClr val="tx1"/>
                </a:solidFill>
              </a:rPr>
              <a:t>Il reste pareil à toutes les personnes.</a:t>
            </a:r>
          </a:p>
          <a:p>
            <a:endParaRPr lang="fr-FR" dirty="0">
              <a:solidFill>
                <a:schemeClr val="tx1"/>
              </a:solidFill>
            </a:endParaRPr>
          </a:p>
          <a:p>
            <a:r>
              <a:rPr lang="fr-FR" dirty="0">
                <a:solidFill>
                  <a:schemeClr val="tx1"/>
                </a:solidFill>
              </a:rPr>
              <a:t>« Quelles remarques pouvez-vous faire sur le radical du verbe </a:t>
            </a:r>
            <a:r>
              <a:rPr lang="fr-FR" i="1" dirty="0">
                <a:solidFill>
                  <a:schemeClr val="tx1"/>
                </a:solidFill>
              </a:rPr>
              <a:t>partir</a:t>
            </a:r>
            <a:r>
              <a:rPr lang="fr-FR" dirty="0">
                <a:solidFill>
                  <a:schemeClr val="tx1"/>
                </a:solidFill>
              </a:rPr>
              <a:t> ? sur le radical du verbe </a:t>
            </a:r>
            <a:r>
              <a:rPr lang="fr-FR" i="1" dirty="0">
                <a:solidFill>
                  <a:schemeClr val="tx1"/>
                </a:solidFill>
              </a:rPr>
              <a:t>finir</a:t>
            </a:r>
            <a:r>
              <a:rPr lang="fr-FR" dirty="0">
                <a:solidFill>
                  <a:schemeClr val="tx1"/>
                </a:solidFill>
              </a:rPr>
              <a:t> ? »</a:t>
            </a:r>
          </a:p>
          <a:p>
            <a:r>
              <a:rPr lang="fr-FR" u="sng" dirty="0">
                <a:solidFill>
                  <a:schemeClr val="tx1"/>
                </a:solidFill>
              </a:rPr>
              <a:t>Réponses possibles </a:t>
            </a:r>
            <a:r>
              <a:rPr lang="fr-FR" dirty="0">
                <a:solidFill>
                  <a:schemeClr val="tx1"/>
                </a:solidFill>
              </a:rPr>
              <a:t>:</a:t>
            </a:r>
          </a:p>
          <a:p>
            <a:r>
              <a:rPr lang="fr-FR" dirty="0">
                <a:solidFill>
                  <a:schemeClr val="tx1"/>
                </a:solidFill>
              </a:rPr>
              <a:t>Il n’est pas pareil à toutes les personnes.</a:t>
            </a:r>
          </a:p>
          <a:p>
            <a:r>
              <a:rPr lang="fr-FR" dirty="0">
                <a:solidFill>
                  <a:schemeClr val="tx1"/>
                </a:solidFill>
              </a:rPr>
              <a:t>Il y a deux radicaux pour partir et finir.</a:t>
            </a:r>
          </a:p>
          <a:p>
            <a:r>
              <a:rPr lang="fr-FR" dirty="0">
                <a:solidFill>
                  <a:schemeClr val="tx1"/>
                </a:solidFill>
              </a:rPr>
              <a:t>Aux personnes </a:t>
            </a:r>
            <a:r>
              <a:rPr lang="fr-FR" i="1" dirty="0">
                <a:solidFill>
                  <a:schemeClr val="tx1"/>
                </a:solidFill>
              </a:rPr>
              <a:t>je</a:t>
            </a:r>
            <a:r>
              <a:rPr lang="fr-FR" dirty="0">
                <a:solidFill>
                  <a:schemeClr val="tx1"/>
                </a:solidFill>
              </a:rPr>
              <a:t>, </a:t>
            </a:r>
            <a:r>
              <a:rPr lang="fr-FR" i="1" dirty="0">
                <a:solidFill>
                  <a:schemeClr val="tx1"/>
                </a:solidFill>
              </a:rPr>
              <a:t>tu</a:t>
            </a:r>
            <a:r>
              <a:rPr lang="fr-FR" dirty="0">
                <a:solidFill>
                  <a:schemeClr val="tx1"/>
                </a:solidFill>
              </a:rPr>
              <a:t> et </a:t>
            </a:r>
            <a:r>
              <a:rPr lang="fr-FR" i="1" dirty="0">
                <a:solidFill>
                  <a:schemeClr val="tx1"/>
                </a:solidFill>
              </a:rPr>
              <a:t>il</a:t>
            </a:r>
            <a:r>
              <a:rPr lang="fr-FR" dirty="0">
                <a:solidFill>
                  <a:schemeClr val="tx1"/>
                </a:solidFill>
              </a:rPr>
              <a:t> / </a:t>
            </a:r>
            <a:r>
              <a:rPr lang="fr-FR" i="1" dirty="0">
                <a:solidFill>
                  <a:schemeClr val="tx1"/>
                </a:solidFill>
              </a:rPr>
              <a:t>elle</a:t>
            </a:r>
            <a:r>
              <a:rPr lang="fr-FR" dirty="0">
                <a:solidFill>
                  <a:schemeClr val="tx1"/>
                </a:solidFill>
              </a:rPr>
              <a:t>, le -</a:t>
            </a:r>
            <a:r>
              <a:rPr lang="fr-FR" i="1" dirty="0">
                <a:solidFill>
                  <a:schemeClr val="tx1"/>
                </a:solidFill>
              </a:rPr>
              <a:t>t-</a:t>
            </a:r>
            <a:r>
              <a:rPr lang="fr-FR" dirty="0">
                <a:solidFill>
                  <a:schemeClr val="tx1"/>
                </a:solidFill>
              </a:rPr>
              <a:t> disparait pour le verbe </a:t>
            </a:r>
            <a:r>
              <a:rPr lang="fr-FR" i="1" dirty="0">
                <a:solidFill>
                  <a:schemeClr val="tx1"/>
                </a:solidFill>
              </a:rPr>
              <a:t>partir</a:t>
            </a:r>
            <a:r>
              <a:rPr lang="fr-FR" dirty="0">
                <a:solidFill>
                  <a:schemeClr val="tx1"/>
                </a:solidFill>
              </a:rPr>
              <a:t>. C’est la même chose pour les -</a:t>
            </a:r>
            <a:r>
              <a:rPr lang="fr-FR" i="1" dirty="0">
                <a:solidFill>
                  <a:schemeClr val="tx1"/>
                </a:solidFill>
              </a:rPr>
              <a:t>ss</a:t>
            </a:r>
            <a:r>
              <a:rPr lang="fr-FR" dirty="0">
                <a:solidFill>
                  <a:schemeClr val="tx1"/>
                </a:solidFill>
              </a:rPr>
              <a:t>- du verbe </a:t>
            </a:r>
            <a:r>
              <a:rPr lang="fr-FR" i="1" dirty="0">
                <a:solidFill>
                  <a:schemeClr val="tx1"/>
                </a:solidFill>
              </a:rPr>
              <a:t>finir</a:t>
            </a:r>
            <a:r>
              <a:rPr lang="fr-FR" dirty="0">
                <a:solidFill>
                  <a:schemeClr val="tx1"/>
                </a:solidFill>
              </a:rPr>
              <a:t>.</a:t>
            </a:r>
          </a:p>
        </p:txBody>
      </p:sp>
      <p:sp>
        <p:nvSpPr>
          <p:cNvPr id="4" name="Espace réservé du numéro de diapositive 3">
            <a:extLst>
              <a:ext uri="{FF2B5EF4-FFF2-40B4-BE49-F238E27FC236}">
                <a16:creationId xmlns:a16="http://schemas.microsoft.com/office/drawing/2014/main" id="{E59C1CFC-482F-08C0-61F4-D96C99F97E61}"/>
              </a:ext>
            </a:extLst>
          </p:cNvPr>
          <p:cNvSpPr>
            <a:spLocks noGrp="1"/>
          </p:cNvSpPr>
          <p:nvPr>
            <p:ph type="sldNum" sz="quarter" idx="5"/>
          </p:nvPr>
        </p:nvSpPr>
        <p:spPr/>
        <p:txBody>
          <a:bodyPr/>
          <a:lstStyle/>
          <a:p>
            <a:fld id="{5BE81B10-B6A1-2A4F-818F-496A1A1465CF}" type="slidenum">
              <a:rPr lang="fr-FR" smtClean="0"/>
              <a:t>10</a:t>
            </a:fld>
            <a:endParaRPr lang="fr-FR"/>
          </a:p>
        </p:txBody>
      </p:sp>
    </p:spTree>
    <p:extLst>
      <p:ext uri="{BB962C8B-B14F-4D97-AF65-F5344CB8AC3E}">
        <p14:creationId xmlns:p14="http://schemas.microsoft.com/office/powerpoint/2010/main" val="2043871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0F23-8AF8-CC30-50A3-0A7BBC1EE9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70AA75-28E0-89CD-A3C0-26229D6CDE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7333BC-7BF7-02F2-C5F7-BD539DE1725A}"/>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Rappeler</a:t>
            </a:r>
            <a:r>
              <a:rPr lang="fr-FR" sz="1200" dirty="0">
                <a:solidFill>
                  <a:schemeClr val="tx1"/>
                </a:solidFill>
                <a:effectLst/>
                <a:latin typeface="+mn-lt"/>
                <a:ea typeface="Calibri" panose="020F0502020204030204" pitchFamily="34" charset="0"/>
                <a:cs typeface="Times New Roman" panose="02020603050405020304" pitchFamily="18" charset="0"/>
              </a:rPr>
              <a:t> : « Pour fabriquer la conjugaison d’un verbe au présent, on prend le radical de la personne 4 (</a:t>
            </a:r>
            <a:r>
              <a:rPr lang="fr-FR" sz="1200" i="1" dirty="0">
                <a:solidFill>
                  <a:schemeClr val="tx1"/>
                </a:solidFill>
                <a:effectLst/>
                <a:latin typeface="+mn-lt"/>
                <a:ea typeface="Calibri" panose="020F0502020204030204" pitchFamily="34" charset="0"/>
                <a:cs typeface="Times New Roman" panose="02020603050405020304" pitchFamily="18" charset="0"/>
              </a:rPr>
              <a:t>nous</a:t>
            </a:r>
            <a:r>
              <a:rPr lang="fr-FR" sz="1200" dirty="0">
                <a:solidFill>
                  <a:schemeClr val="tx1"/>
                </a:solidFill>
                <a:effectLst/>
                <a:latin typeface="+mn-lt"/>
                <a:ea typeface="Calibri" panose="020F0502020204030204" pitchFamily="34" charset="0"/>
                <a:cs typeface="Times New Roman" panose="02020603050405020304" pitchFamily="18" charset="0"/>
              </a:rPr>
              <a:t>) et on ajoute les marques de personne. »</a:t>
            </a:r>
          </a:p>
          <a:p>
            <a:pPr algn="just"/>
            <a:endParaRPr lang="fr-FR" sz="1200" dirty="0">
              <a:solidFill>
                <a:schemeClr val="tx1"/>
              </a:solidFill>
              <a:latin typeface="+mn-lt"/>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Procédons de la même manière avec les verbes </a:t>
            </a:r>
            <a:r>
              <a:rPr lang="fr-FR" sz="1200" i="1" dirty="0">
                <a:solidFill>
                  <a:schemeClr val="tx1"/>
                </a:solidFill>
                <a:effectLst/>
                <a:latin typeface="+mn-lt"/>
                <a:ea typeface="Calibri" panose="020F0502020204030204" pitchFamily="34" charset="0"/>
                <a:cs typeface="Times New Roman" panose="02020603050405020304" pitchFamily="18" charset="0"/>
              </a:rPr>
              <a:t>partir</a:t>
            </a:r>
            <a:r>
              <a:rPr lang="fr-FR" sz="1200" dirty="0">
                <a:solidFill>
                  <a:schemeClr val="tx1"/>
                </a:solidFill>
                <a:effectLst/>
                <a:latin typeface="+mn-lt"/>
                <a:ea typeface="Calibri" panose="020F0502020204030204" pitchFamily="34" charset="0"/>
                <a:cs typeface="Times New Roman" panose="02020603050405020304" pitchFamily="18" charset="0"/>
              </a:rPr>
              <a:t> et </a:t>
            </a:r>
            <a:r>
              <a:rPr lang="fr-FR" sz="1200" i="1" dirty="0">
                <a:solidFill>
                  <a:schemeClr val="tx1"/>
                </a:solidFill>
                <a:effectLst/>
                <a:latin typeface="+mn-lt"/>
                <a:ea typeface="Calibri" panose="020F0502020204030204" pitchFamily="34" charset="0"/>
                <a:cs typeface="Times New Roman" panose="02020603050405020304" pitchFamily="18" charset="0"/>
              </a:rPr>
              <a:t>finir.</a:t>
            </a:r>
            <a:r>
              <a:rPr lang="fr-FR" sz="1200" dirty="0">
                <a:solidFill>
                  <a:schemeClr val="tx1"/>
                </a:solidFill>
                <a:effectLst/>
                <a:latin typeface="+mn-lt"/>
                <a:ea typeface="Calibri" panose="020F0502020204030204" pitchFamily="34" charset="0"/>
                <a:cs typeface="Times New Roman" panose="02020603050405020304" pitchFamily="18" charset="0"/>
              </a:rPr>
              <a:t>  Que se passe-t-il pour ces verbes ? »</a:t>
            </a:r>
          </a:p>
          <a:p>
            <a:pPr algn="just"/>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67319115-B91F-98DE-7210-5DDA98206431}"/>
              </a:ext>
            </a:extLst>
          </p:cNvPr>
          <p:cNvSpPr>
            <a:spLocks noGrp="1"/>
          </p:cNvSpPr>
          <p:nvPr>
            <p:ph type="sldNum" sz="quarter" idx="5"/>
          </p:nvPr>
        </p:nvSpPr>
        <p:spPr/>
        <p:txBody>
          <a:bodyPr/>
          <a:lstStyle/>
          <a:p>
            <a:fld id="{5BE81B10-B6A1-2A4F-818F-496A1A1465CF}" type="slidenum">
              <a:rPr lang="fr-FR" smtClean="0"/>
              <a:t>11</a:t>
            </a:fld>
            <a:endParaRPr lang="fr-FR"/>
          </a:p>
        </p:txBody>
      </p:sp>
    </p:spTree>
    <p:extLst>
      <p:ext uri="{BB962C8B-B14F-4D97-AF65-F5344CB8AC3E}">
        <p14:creationId xmlns:p14="http://schemas.microsoft.com/office/powerpoint/2010/main" val="3853491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19184-DABE-B350-D685-6C9315DBA0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D368BD-2CC0-F3B9-9718-D31FCA257A4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F7B521-60B3-591D-0C79-4B05171994C4}"/>
              </a:ext>
            </a:extLst>
          </p:cNvPr>
          <p:cNvSpPr>
            <a:spLocks noGrp="1"/>
          </p:cNvSpPr>
          <p:nvPr>
            <p:ph type="body" idx="1"/>
          </p:nvPr>
        </p:nvSpPr>
        <p:spPr/>
        <p:txBody>
          <a:bodyPr/>
          <a:lstStyle/>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Avec les personnes </a:t>
            </a:r>
            <a:r>
              <a:rPr lang="fr-FR" sz="1200" i="1" dirty="0">
                <a:solidFill>
                  <a:schemeClr val="tx1"/>
                </a:solidFill>
                <a:effectLst/>
                <a:latin typeface="+mn-lt"/>
                <a:ea typeface="Calibri" panose="020F0502020204030204" pitchFamily="34" charset="0"/>
                <a:cs typeface="Times New Roman" panose="02020603050405020304" pitchFamily="18" charset="0"/>
              </a:rPr>
              <a:t>je, tu </a:t>
            </a:r>
            <a:r>
              <a:rPr lang="fr-FR" sz="1200" dirty="0">
                <a:solidFill>
                  <a:schemeClr val="tx1"/>
                </a:solidFill>
                <a:effectLst/>
                <a:latin typeface="+mn-lt"/>
                <a:ea typeface="Calibri" panose="020F0502020204030204" pitchFamily="34" charset="0"/>
                <a:cs typeface="Times New Roman" panose="02020603050405020304" pitchFamily="18" charset="0"/>
              </a:rPr>
              <a:t>et</a:t>
            </a:r>
            <a:r>
              <a:rPr lang="fr-FR" sz="1200" i="1" dirty="0">
                <a:solidFill>
                  <a:schemeClr val="tx1"/>
                </a:solidFill>
                <a:effectLst/>
                <a:latin typeface="+mn-lt"/>
                <a:ea typeface="Calibri" panose="020F0502020204030204" pitchFamily="34" charset="0"/>
                <a:cs typeface="Times New Roman" panose="02020603050405020304" pitchFamily="18" charset="0"/>
              </a:rPr>
              <a:t> il / elle</a:t>
            </a:r>
            <a:r>
              <a:rPr lang="fr-FR" sz="1200" dirty="0">
                <a:solidFill>
                  <a:schemeClr val="tx1"/>
                </a:solidFill>
                <a:effectLst/>
                <a:latin typeface="+mn-lt"/>
                <a:ea typeface="Calibri" panose="020F0502020204030204" pitchFamily="34" charset="0"/>
                <a:cs typeface="Times New Roman" panose="02020603050405020304" pitchFamily="18" charset="0"/>
              </a:rPr>
              <a:t>, le </a:t>
            </a:r>
            <a:r>
              <a:rPr lang="fr-FR" sz="1200" i="1" dirty="0">
                <a:solidFill>
                  <a:schemeClr val="tx1"/>
                </a:solidFill>
                <a:effectLst/>
                <a:latin typeface="+mn-lt"/>
                <a:ea typeface="Calibri" panose="020F0502020204030204" pitchFamily="34" charset="0"/>
                <a:cs typeface="Times New Roman" panose="02020603050405020304" pitchFamily="18" charset="0"/>
              </a:rPr>
              <a:t>-t- </a:t>
            </a:r>
            <a:r>
              <a:rPr lang="fr-FR" sz="1200" dirty="0">
                <a:solidFill>
                  <a:schemeClr val="tx1"/>
                </a:solidFill>
                <a:effectLst/>
                <a:latin typeface="+mn-lt"/>
                <a:ea typeface="Calibri" panose="020F0502020204030204" pitchFamily="34" charset="0"/>
                <a:cs typeface="Times New Roman" panose="02020603050405020304" pitchFamily="18" charset="0"/>
              </a:rPr>
              <a:t>et les</a:t>
            </a:r>
            <a:r>
              <a:rPr lang="fr-FR" sz="1200" i="1" dirty="0">
                <a:solidFill>
                  <a:schemeClr val="tx1"/>
                </a:solidFill>
                <a:effectLst/>
                <a:latin typeface="+mn-lt"/>
                <a:ea typeface="Calibri" panose="020F0502020204030204" pitchFamily="34" charset="0"/>
                <a:cs typeface="Times New Roman" panose="02020603050405020304" pitchFamily="18" charset="0"/>
              </a:rPr>
              <a:t> -ss-</a:t>
            </a:r>
            <a:r>
              <a:rPr lang="fr-FR" sz="1200" dirty="0">
                <a:solidFill>
                  <a:schemeClr val="tx1"/>
                </a:solidFill>
                <a:effectLst/>
                <a:latin typeface="+mn-lt"/>
                <a:ea typeface="Calibri" panose="020F0502020204030204" pitchFamily="34" charset="0"/>
                <a:cs typeface="Times New Roman" panose="02020603050405020304" pitchFamily="18" charset="0"/>
              </a:rPr>
              <a:t> ont disparu.</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Pourquoi est-ce qu’on n’a pas les formes construites simplement radical + marque de la personne ? Pourquoi le -</a:t>
            </a:r>
            <a:r>
              <a:rPr lang="fr-FR" sz="1200" i="1" dirty="0">
                <a:solidFill>
                  <a:schemeClr val="tx1"/>
                </a:solidFill>
                <a:effectLst/>
                <a:latin typeface="+mn-lt"/>
                <a:ea typeface="Calibri" panose="020F0502020204030204" pitchFamily="34" charset="0"/>
                <a:cs typeface="Times New Roman" panose="02020603050405020304" pitchFamily="18" charset="0"/>
              </a:rPr>
              <a:t>t</a:t>
            </a:r>
            <a:r>
              <a:rPr lang="fr-FR" sz="1200" dirty="0">
                <a:solidFill>
                  <a:schemeClr val="tx1"/>
                </a:solidFill>
                <a:effectLst/>
                <a:latin typeface="+mn-lt"/>
                <a:ea typeface="Calibri" panose="020F0502020204030204" pitchFamily="34" charset="0"/>
                <a:cs typeface="Times New Roman" panose="02020603050405020304" pitchFamily="18" charset="0"/>
              </a:rPr>
              <a:t> et les -</a:t>
            </a:r>
            <a:r>
              <a:rPr lang="fr-FR" sz="1200" i="1" dirty="0">
                <a:solidFill>
                  <a:schemeClr val="tx1"/>
                </a:solidFill>
                <a:effectLst/>
                <a:latin typeface="+mn-lt"/>
                <a:ea typeface="Calibri" panose="020F0502020204030204" pitchFamily="34" charset="0"/>
                <a:cs typeface="Times New Roman" panose="02020603050405020304" pitchFamily="18" charset="0"/>
              </a:rPr>
              <a:t>ss</a:t>
            </a:r>
            <a:r>
              <a:rPr lang="fr-FR" sz="1200" dirty="0">
                <a:solidFill>
                  <a:schemeClr val="tx1"/>
                </a:solidFill>
                <a:effectLst/>
                <a:latin typeface="+mn-lt"/>
                <a:ea typeface="Calibri" panose="020F0502020204030204" pitchFamily="34" charset="0"/>
                <a:cs typeface="Times New Roman" panose="02020603050405020304" pitchFamily="18" charset="0"/>
              </a:rPr>
              <a:t>- disparaissent dans le radical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Ils disparaissent parce que la marque de personne qui suit est une consonne.</a:t>
            </a:r>
          </a:p>
          <a:p>
            <a:pPr algn="just"/>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83699E73-9AE3-5820-DC76-5974B7303573}"/>
              </a:ext>
            </a:extLst>
          </p:cNvPr>
          <p:cNvSpPr>
            <a:spLocks noGrp="1"/>
          </p:cNvSpPr>
          <p:nvPr>
            <p:ph type="sldNum" sz="quarter" idx="5"/>
          </p:nvPr>
        </p:nvSpPr>
        <p:spPr/>
        <p:txBody>
          <a:bodyPr/>
          <a:lstStyle/>
          <a:p>
            <a:fld id="{5BE81B10-B6A1-2A4F-818F-496A1A1465CF}" type="slidenum">
              <a:rPr lang="fr-FR" smtClean="0"/>
              <a:t>12</a:t>
            </a:fld>
            <a:endParaRPr lang="fr-FR"/>
          </a:p>
        </p:txBody>
      </p:sp>
    </p:spTree>
    <p:extLst>
      <p:ext uri="{BB962C8B-B14F-4D97-AF65-F5344CB8AC3E}">
        <p14:creationId xmlns:p14="http://schemas.microsoft.com/office/powerpoint/2010/main" val="1507505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Rappeler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 </a:t>
            </a:r>
            <a:r>
              <a:rPr lang="fr-FR" sz="18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Le </a:t>
            </a:r>
            <a:r>
              <a:rPr lang="fr-FR" sz="1800" i="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-t</a:t>
            </a:r>
            <a:r>
              <a:rPr lang="fr-FR" sz="18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et les </a:t>
            </a:r>
            <a:r>
              <a:rPr lang="fr-FR" sz="1800" i="1"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-ss</a:t>
            </a:r>
            <a:r>
              <a:rPr lang="fr-FR" sz="1800" dirty="0">
                <a:solidFill>
                  <a:srgbClr val="4472C4"/>
                </a:solidFill>
                <a:effectLst/>
                <a:latin typeface="Times New Roman" panose="02020603050405020304" pitchFamily="18" charset="0"/>
                <a:ea typeface="Calibri" panose="020F0502020204030204" pitchFamily="34" charset="0"/>
                <a:cs typeface="Times New Roman" panose="02020603050405020304" pitchFamily="18" charset="0"/>
              </a:rPr>
              <a:t> disparaissent devant les consonnes des marques de personne.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13</a:t>
            </a:fld>
            <a:endParaRPr lang="fr-FR"/>
          </a:p>
        </p:txBody>
      </p:sp>
    </p:spTree>
    <p:extLst>
      <p:ext uri="{BB962C8B-B14F-4D97-AF65-F5344CB8AC3E}">
        <p14:creationId xmlns:p14="http://schemas.microsoft.com/office/powerpoint/2010/main" val="1014719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7304-689F-E2BA-792B-D198C800B8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E65E48-4977-31EE-D33C-824427A4A3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EAD263-1E7B-BCC3-9966-82011BCBDF20}"/>
              </a:ext>
            </a:extLst>
          </p:cNvPr>
          <p:cNvSpPr>
            <a:spLocks noGrp="1"/>
          </p:cNvSpPr>
          <p:nvPr>
            <p:ph type="body" idx="1"/>
          </p:nvPr>
        </p:nvSpPr>
        <p:spPr/>
        <p:txBody>
          <a:bodyPr/>
          <a:lstStyle/>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Ici, combien de verbes sont en </a:t>
            </a:r>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combien de verbes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Un seul verbe est en </a:t>
            </a:r>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c’est </a:t>
            </a:r>
            <a:r>
              <a:rPr lang="fr-FR" sz="1200" i="1" dirty="0">
                <a:solidFill>
                  <a:schemeClr val="tx1"/>
                </a:solidFill>
                <a:effectLst/>
                <a:latin typeface="+mn-lt"/>
                <a:ea typeface="Calibri" panose="020F0502020204030204" pitchFamily="34" charset="0"/>
                <a:cs typeface="Times New Roman" panose="02020603050405020304" pitchFamily="18" charset="0"/>
              </a:rPr>
              <a:t>regarder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Trois verbes sont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ce sont </a:t>
            </a:r>
            <a:r>
              <a:rPr lang="fr-FR" sz="1200" i="1" dirty="0">
                <a:solidFill>
                  <a:schemeClr val="tx1"/>
                </a:solidFill>
                <a:effectLst/>
                <a:latin typeface="+mn-lt"/>
                <a:ea typeface="Calibri" panose="020F0502020204030204" pitchFamily="34" charset="0"/>
                <a:cs typeface="Times New Roman" panose="02020603050405020304" pitchFamily="18" charset="0"/>
              </a:rPr>
              <a:t>partir, finir </a:t>
            </a:r>
            <a:r>
              <a:rPr lang="fr-FR" sz="1200" dirty="0">
                <a:solidFill>
                  <a:schemeClr val="tx1"/>
                </a:solidFill>
                <a:effectLst/>
                <a:latin typeface="+mn-lt"/>
                <a:ea typeface="Calibri" panose="020F0502020204030204" pitchFamily="34" charset="0"/>
                <a:cs typeface="Times New Roman" panose="02020603050405020304" pitchFamily="18" charset="0"/>
              </a:rPr>
              <a:t>et </a:t>
            </a:r>
            <a:r>
              <a:rPr lang="fr-FR" sz="1200" i="1" dirty="0">
                <a:solidFill>
                  <a:schemeClr val="tx1"/>
                </a:solidFill>
                <a:effectLst/>
                <a:latin typeface="+mn-lt"/>
                <a:ea typeface="Calibri" panose="020F0502020204030204" pitchFamily="34" charset="0"/>
                <a:cs typeface="Times New Roman" panose="02020603050405020304" pitchFamily="18" charset="0"/>
              </a:rPr>
              <a:t>rire</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a:t>
            </a: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Demander</a:t>
            </a:r>
            <a:r>
              <a:rPr lang="fr-FR" sz="1200" dirty="0">
                <a:solidFill>
                  <a:schemeClr val="tx1"/>
                </a:solidFill>
                <a:effectLst/>
                <a:latin typeface="+mn-lt"/>
                <a:ea typeface="Calibri" panose="020F0502020204030204" pitchFamily="34" charset="0"/>
                <a:cs typeface="Times New Roman" panose="02020603050405020304" pitchFamily="18" charset="0"/>
              </a:rPr>
              <a:t> : « Pouvez-vous dire comment on sait qu’un verbe est en </a:t>
            </a:r>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ou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r>
              <a:rPr lang="fr-FR" sz="1200" u="sng" dirty="0">
                <a:solidFill>
                  <a:schemeClr val="tx1"/>
                </a:solidFill>
                <a:effectLst/>
                <a:latin typeface="+mn-lt"/>
                <a:ea typeface="Calibri" panose="020F0502020204030204" pitchFamily="34" charset="0"/>
                <a:cs typeface="Times New Roman" panose="02020603050405020304" pitchFamily="18" charset="0"/>
              </a:rPr>
              <a:t>Réponse attendue </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l"/>
            <a:r>
              <a:rPr lang="fr-FR" sz="1200" dirty="0">
                <a:solidFill>
                  <a:schemeClr val="tx1"/>
                </a:solidFill>
                <a:effectLst/>
                <a:latin typeface="+mn-lt"/>
                <a:ea typeface="Calibri" panose="020F0502020204030204" pitchFamily="34" charset="0"/>
                <a:cs typeface="Times New Roman" panose="02020603050405020304" pitchFamily="18" charset="0"/>
              </a:rPr>
              <a:t>- Tous les verbes dont l'infinitif est en </a:t>
            </a:r>
            <a:r>
              <a:rPr lang="fr-FR" sz="1200" i="1" dirty="0">
                <a:solidFill>
                  <a:schemeClr val="tx1"/>
                </a:solidFill>
                <a:effectLst/>
                <a:latin typeface="+mn-lt"/>
                <a:ea typeface="Calibri" panose="020F0502020204030204" pitchFamily="34" charset="0"/>
                <a:cs typeface="Times New Roman" panose="02020603050405020304" pitchFamily="18" charset="0"/>
              </a:rPr>
              <a:t>-er / </a:t>
            </a:r>
            <a:r>
              <a:rPr lang="fr-FR" sz="1200" dirty="0">
                <a:solidFill>
                  <a:schemeClr val="tx1"/>
                </a:solidFill>
                <a:effectLst/>
                <a:latin typeface="+mn-lt"/>
                <a:ea typeface="Calibri" panose="020F0502020204030204" pitchFamily="34" charset="0"/>
                <a:cs typeface="Times New Roman" panose="02020603050405020304" pitchFamily="18" charset="0"/>
              </a:rPr>
              <a:t>[e] sont des verbes en </a:t>
            </a:r>
            <a:r>
              <a:rPr lang="fr-FR" sz="1200" i="1" dirty="0">
                <a:solidFill>
                  <a:schemeClr val="tx1"/>
                </a:solidFill>
                <a:effectLst/>
                <a:latin typeface="+mn-lt"/>
                <a:ea typeface="Calibri" panose="020F0502020204030204" pitchFamily="34" charset="0"/>
                <a:cs typeface="Times New Roman" panose="02020603050405020304" pitchFamily="18" charset="0"/>
              </a:rPr>
              <a:t>-e, -es, -e</a:t>
            </a:r>
            <a:r>
              <a:rPr lang="fr-FR" sz="1200" dirty="0">
                <a:solidFill>
                  <a:schemeClr val="tx1"/>
                </a:solidFill>
                <a:effectLst/>
                <a:latin typeface="+mn-lt"/>
                <a:ea typeface="Calibri" panose="020F0502020204030204" pitchFamily="34" charset="0"/>
                <a:cs typeface="Times New Roman" panose="02020603050405020304" pitchFamily="18" charset="0"/>
              </a:rPr>
              <a:t> (sauf </a:t>
            </a:r>
            <a:r>
              <a:rPr lang="fr-FR" sz="1200" i="1" dirty="0">
                <a:solidFill>
                  <a:schemeClr val="tx1"/>
                </a:solidFill>
                <a:effectLst/>
                <a:latin typeface="+mn-lt"/>
                <a:ea typeface="Calibri" panose="020F0502020204030204" pitchFamily="34" charset="0"/>
                <a:cs typeface="Times New Roman" panose="02020603050405020304" pitchFamily="18" charset="0"/>
              </a:rPr>
              <a:t>aller</a:t>
            </a:r>
            <a:r>
              <a:rPr lang="fr-FR" sz="1200" dirty="0">
                <a:solidFill>
                  <a:schemeClr val="tx1"/>
                </a:solidFill>
                <a:effectLst/>
                <a:latin typeface="+mn-lt"/>
                <a:ea typeface="Calibri" panose="020F0502020204030204" pitchFamily="34" charset="0"/>
                <a:cs typeface="Times New Roman" panose="02020603050405020304" pitchFamily="18" charset="0"/>
              </a:rPr>
              <a:t>).</a:t>
            </a:r>
          </a:p>
          <a:p>
            <a:pPr algn="l"/>
            <a:r>
              <a:rPr lang="fr-FR" sz="1200" dirty="0">
                <a:solidFill>
                  <a:schemeClr val="tx1"/>
                </a:solidFill>
                <a:effectLst/>
                <a:latin typeface="+mn-lt"/>
                <a:ea typeface="Calibri" panose="020F0502020204030204" pitchFamily="34" charset="0"/>
                <a:cs typeface="Times New Roman" panose="02020603050405020304" pitchFamily="18" charset="0"/>
              </a:rPr>
              <a:t>- Tous les verbes dont l’infinitif se termine en</a:t>
            </a:r>
            <a:r>
              <a:rPr lang="fr-FR" sz="1200" i="1" dirty="0">
                <a:solidFill>
                  <a:schemeClr val="tx1"/>
                </a:solidFill>
                <a:effectLst/>
                <a:latin typeface="+mn-lt"/>
                <a:ea typeface="Calibri" panose="020F0502020204030204" pitchFamily="34" charset="0"/>
                <a:cs typeface="Times New Roman" panose="02020603050405020304" pitchFamily="18" charset="0"/>
              </a:rPr>
              <a:t> </a:t>
            </a:r>
            <a:r>
              <a:rPr lang="fr-FR" sz="1200" dirty="0">
                <a:solidFill>
                  <a:schemeClr val="tx1"/>
                </a:solidFill>
                <a:effectLst/>
                <a:latin typeface="+mn-lt"/>
                <a:ea typeface="Calibri" panose="020F0502020204030204" pitchFamily="34" charset="0"/>
                <a:cs typeface="Times New Roman" panose="02020603050405020304" pitchFamily="18" charset="0"/>
              </a:rPr>
              <a:t>[r] sont des verbes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(sauf souffrir, offrir, ouvrir, couvrir)</a:t>
            </a:r>
          </a:p>
          <a:p>
            <a:pPr algn="l"/>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l"/>
            <a:r>
              <a:rPr lang="fr-FR" sz="1200" dirty="0">
                <a:solidFill>
                  <a:schemeClr val="tx1"/>
                </a:solidFill>
                <a:effectLst/>
                <a:latin typeface="+mn-lt"/>
                <a:ea typeface="Calibri" panose="020F0502020204030204" pitchFamily="34" charset="0"/>
                <a:cs typeface="Times New Roman" panose="02020603050405020304" pitchFamily="18" charset="0"/>
              </a:rPr>
              <a:t>Si la remarque suivante n’est pas rappelée pas, le </a:t>
            </a:r>
            <a:r>
              <a:rPr lang="fr-FR" sz="1200" b="1" dirty="0">
                <a:solidFill>
                  <a:schemeClr val="tx1"/>
                </a:solidFill>
                <a:effectLst/>
                <a:latin typeface="+mn-lt"/>
                <a:ea typeface="Calibri" panose="020F0502020204030204" pitchFamily="34" charset="0"/>
                <a:cs typeface="Times New Roman" panose="02020603050405020304" pitchFamily="18" charset="0"/>
              </a:rPr>
              <a:t>faire constater </a:t>
            </a:r>
            <a:r>
              <a:rPr lang="fr-FR" sz="1200" dirty="0">
                <a:solidFill>
                  <a:schemeClr val="tx1"/>
                </a:solidFill>
                <a:effectLst/>
                <a:latin typeface="+mn-lt"/>
                <a:ea typeface="Calibri" panose="020F0502020204030204" pitchFamily="34" charset="0"/>
                <a:cs typeface="Times New Roman" panose="02020603050405020304" pitchFamily="18" charset="0"/>
              </a:rPr>
              <a:t>aux élèves : « Si le radical perd une consonne, c’est que l’on a ajouté </a:t>
            </a:r>
            <a:r>
              <a:rPr lang="fr-FR" sz="1200" i="1" dirty="0">
                <a:solidFill>
                  <a:schemeClr val="tx1"/>
                </a:solidFill>
                <a:effectLst/>
                <a:latin typeface="+mn-lt"/>
                <a:ea typeface="Calibri" panose="020F0502020204030204" pitchFamily="34" charset="0"/>
                <a:cs typeface="Times New Roman" panose="02020603050405020304" pitchFamily="18" charset="0"/>
              </a:rPr>
              <a:t>-s </a:t>
            </a:r>
            <a:r>
              <a:rPr lang="fr-FR" sz="1200" dirty="0">
                <a:solidFill>
                  <a:schemeClr val="tx1"/>
                </a:solidFill>
                <a:effectLst/>
                <a:latin typeface="+mn-lt"/>
                <a:ea typeface="Calibri" panose="020F0502020204030204" pitchFamily="34" charset="0"/>
                <a:cs typeface="Times New Roman" panose="02020603050405020304" pitchFamily="18" charset="0"/>
              </a:rPr>
              <a:t>ou</a:t>
            </a:r>
            <a:r>
              <a:rPr lang="fr-FR" sz="1200" i="1" dirty="0">
                <a:solidFill>
                  <a:schemeClr val="tx1"/>
                </a:solidFill>
                <a:effectLst/>
                <a:latin typeface="+mn-lt"/>
                <a:ea typeface="Calibri" panose="020F0502020204030204" pitchFamily="34" charset="0"/>
                <a:cs typeface="Times New Roman" panose="02020603050405020304" pitchFamily="18" charset="0"/>
              </a:rPr>
              <a:t> -t</a:t>
            </a:r>
            <a:r>
              <a:rPr lang="fr-FR" sz="1200" dirty="0">
                <a:solidFill>
                  <a:schemeClr val="tx1"/>
                </a:solidFill>
                <a:effectLst/>
                <a:latin typeface="+mn-lt"/>
                <a:ea typeface="Calibri" panose="020F0502020204030204" pitchFamily="34" charset="0"/>
                <a:cs typeface="Times New Roman" panose="02020603050405020304" pitchFamily="18" charset="0"/>
              </a:rPr>
              <a:t> au radical, c’est donc un verbe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 </a:t>
            </a:r>
          </a:p>
          <a:p>
            <a:pPr algn="just"/>
            <a:endParaRPr lang="fr-FR" dirty="0">
              <a:solidFill>
                <a:schemeClr val="tx1"/>
              </a:solidFill>
            </a:endParaRPr>
          </a:p>
        </p:txBody>
      </p:sp>
      <p:sp>
        <p:nvSpPr>
          <p:cNvPr id="4" name="Espace réservé du numéro de diapositive 3">
            <a:extLst>
              <a:ext uri="{FF2B5EF4-FFF2-40B4-BE49-F238E27FC236}">
                <a16:creationId xmlns:a16="http://schemas.microsoft.com/office/drawing/2014/main" id="{D9F3CB2A-1367-863C-6498-D5FF827A564C}"/>
              </a:ext>
            </a:extLst>
          </p:cNvPr>
          <p:cNvSpPr>
            <a:spLocks noGrp="1"/>
          </p:cNvSpPr>
          <p:nvPr>
            <p:ph type="sldNum" sz="quarter" idx="5"/>
          </p:nvPr>
        </p:nvSpPr>
        <p:spPr/>
        <p:txBody>
          <a:bodyPr/>
          <a:lstStyle/>
          <a:p>
            <a:fld id="{5BE81B10-B6A1-2A4F-818F-496A1A1465CF}" type="slidenum">
              <a:rPr lang="fr-FR" smtClean="0"/>
              <a:t>14</a:t>
            </a:fld>
            <a:endParaRPr lang="fr-FR"/>
          </a:p>
        </p:txBody>
      </p:sp>
    </p:spTree>
    <p:extLst>
      <p:ext uri="{BB962C8B-B14F-4D97-AF65-F5344CB8AC3E}">
        <p14:creationId xmlns:p14="http://schemas.microsoft.com/office/powerpoint/2010/main" val="3889098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latin typeface="+mn-lt"/>
              </a:rPr>
              <a:t>Expliquer</a:t>
            </a:r>
            <a:r>
              <a:rPr lang="fr-FR" sz="1200" dirty="0">
                <a:solidFill>
                  <a:schemeClr val="tx1"/>
                </a:solidFill>
                <a:latin typeface="+mn-lt"/>
              </a:rPr>
              <a:t> : « Le radical a perdu le -</a:t>
            </a:r>
            <a:r>
              <a:rPr lang="fr-FR" sz="1200" i="1" dirty="0">
                <a:solidFill>
                  <a:schemeClr val="tx1"/>
                </a:solidFill>
                <a:latin typeface="+mn-lt"/>
              </a:rPr>
              <a:t>m</a:t>
            </a:r>
            <a:r>
              <a:rPr lang="fr-FR" sz="1200" dirty="0">
                <a:solidFill>
                  <a:schemeClr val="tx1"/>
                </a:solidFill>
                <a:latin typeface="+mn-lt"/>
              </a:rPr>
              <a:t>-, c’est donc qu’on a ajouté la consonne -</a:t>
            </a:r>
            <a:r>
              <a:rPr lang="fr-FR" sz="1200" i="1" dirty="0">
                <a:solidFill>
                  <a:schemeClr val="tx1"/>
                </a:solidFill>
                <a:latin typeface="+mn-lt"/>
              </a:rPr>
              <a:t>s</a:t>
            </a:r>
            <a:r>
              <a:rPr lang="fr-FR" sz="1200" dirty="0">
                <a:solidFill>
                  <a:schemeClr val="tx1"/>
                </a:solidFill>
                <a:latin typeface="+mn-lt"/>
              </a:rPr>
              <a:t>, c’est donc un verbe en -</a:t>
            </a:r>
            <a:r>
              <a:rPr lang="fr-FR" sz="1200" i="1" dirty="0">
                <a:solidFill>
                  <a:schemeClr val="tx1"/>
                </a:solidFill>
                <a:latin typeface="+mn-lt"/>
              </a:rPr>
              <a:t>s. </a:t>
            </a:r>
            <a:r>
              <a:rPr lang="fr-FR" sz="1200" dirty="0">
                <a:solidFill>
                  <a:schemeClr val="tx1"/>
                </a:solidFill>
                <a:effectLst/>
                <a:latin typeface="+mn-lt"/>
                <a:ea typeface="Calibri" panose="020F0502020204030204" pitchFamily="34" charset="0"/>
                <a:cs typeface="Times New Roman" panose="02020603050405020304" pitchFamily="18" charset="0"/>
              </a:rPr>
              <a:t>On peut donc dire que tous les verbes dont le radical perd une consonne aux personnes 1, 2 et 3 sont des verbes en </a:t>
            </a:r>
            <a:r>
              <a:rPr lang="fr-FR" sz="1200" i="1" dirty="0">
                <a:solidFill>
                  <a:schemeClr val="tx1"/>
                </a:solidFill>
                <a:effectLst/>
                <a:latin typeface="+mn-lt"/>
                <a:ea typeface="Calibri" panose="020F0502020204030204" pitchFamily="34" charset="0"/>
                <a:cs typeface="Times New Roman" panose="02020603050405020304" pitchFamily="18" charset="0"/>
              </a:rPr>
              <a:t>-s, -s, -t.</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0" dirty="0">
                <a:solidFill>
                  <a:srgbClr val="000000"/>
                </a:solidFill>
                <a:effectLst/>
                <a:latin typeface="Times New Roman" panose="02020603050405020304" pitchFamily="18" charset="0"/>
                <a:ea typeface="Calibri" panose="020F0502020204030204" pitchFamily="34" charset="0"/>
              </a:rPr>
              <a:t>Revenir sur l’enrôlement et rectifier éventuellement certaines réponses.</a:t>
            </a:r>
            <a:r>
              <a:rPr lang="fr-FR" dirty="0">
                <a:effectLst/>
              </a:rPr>
              <a:t> </a:t>
            </a:r>
            <a:endParaRPr lang="fr-FR" sz="1200" dirty="0">
              <a:solidFill>
                <a:schemeClr val="tx1"/>
              </a:solidFill>
              <a:effectLst/>
              <a:latin typeface="+mn-l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15</a:t>
            </a:fld>
            <a:endParaRPr lang="fr-FR"/>
          </a:p>
        </p:txBody>
      </p:sp>
    </p:spTree>
    <p:extLst>
      <p:ext uri="{BB962C8B-B14F-4D97-AF65-F5344CB8AC3E}">
        <p14:creationId xmlns:p14="http://schemas.microsoft.com/office/powerpoint/2010/main" val="3294061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1"/>
                </a:solidFill>
                <a:effectLst/>
                <a:latin typeface="+mn-lt"/>
                <a:ea typeface="Calibri" panose="020F0502020204030204" pitchFamily="34" charset="0"/>
                <a:cs typeface="Times New Roman" panose="02020603050405020304" pitchFamily="18" charset="0"/>
              </a:rPr>
              <a:t>PHASE 4 – </a:t>
            </a:r>
            <a:r>
              <a:rPr lang="fr-FR" sz="1200" b="1" i="1" dirty="0">
                <a:solidFill>
                  <a:schemeClr val="tx1"/>
                </a:solidFill>
                <a:effectLst/>
                <a:highlight>
                  <a:srgbClr val="C0C0C0"/>
                </a:highlight>
                <a:latin typeface="+mn-lt"/>
                <a:ea typeface="Calibri" panose="020F0502020204030204" pitchFamily="34" charset="0"/>
                <a:cs typeface="Times New Roman" panose="02020603050405020304" pitchFamily="18" charset="0"/>
              </a:rPr>
              <a:t>Mise en œuvre</a:t>
            </a:r>
            <a:r>
              <a:rPr lang="fr-FR" sz="1200" b="1" i="1" dirty="0">
                <a:solidFill>
                  <a:schemeClr val="tx1"/>
                </a:solidFill>
                <a:effectLst/>
                <a:latin typeface="+mn-lt"/>
                <a:ea typeface="Calibri" panose="020F0502020204030204" pitchFamily="34" charset="0"/>
                <a:cs typeface="Times New Roman" panose="02020603050405020304" pitchFamily="18" charset="0"/>
              </a:rPr>
              <a:t> </a:t>
            </a:r>
            <a:r>
              <a:rPr lang="fr-FR" sz="1200" b="1" dirty="0">
                <a:solidFill>
                  <a:schemeClr val="tx1"/>
                </a:solidFill>
                <a:effectLst/>
                <a:latin typeface="+mn-lt"/>
                <a:ea typeface="Calibri" panose="020F0502020204030204" pitchFamily="34" charset="0"/>
                <a:cs typeface="Times New Roman" panose="02020603050405020304" pitchFamily="18" charset="0"/>
              </a:rPr>
              <a:t>– S’entrainer à la conjugaison du présent</a:t>
            </a:r>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sz="1200" dirty="0">
              <a:solidFill>
                <a:schemeClr val="tx1"/>
              </a:solidFill>
              <a:latin typeface="+mn-lt"/>
            </a:endParaRPr>
          </a:p>
          <a:p>
            <a:pPr algn="just"/>
            <a:r>
              <a:rPr lang="fr-FR" sz="1200" b="1" dirty="0">
                <a:solidFill>
                  <a:schemeClr val="tx1"/>
                </a:solidFill>
                <a:effectLst/>
                <a:latin typeface="+mn-lt"/>
                <a:ea typeface="Calibri" panose="020F0502020204030204" pitchFamily="34" charset="0"/>
                <a:cs typeface="Times New Roman" panose="02020603050405020304" pitchFamily="18" charset="0"/>
              </a:rPr>
              <a:t>Annoncer</a:t>
            </a:r>
            <a:r>
              <a:rPr lang="fr-FR" sz="1200" dirty="0">
                <a:solidFill>
                  <a:schemeClr val="tx1"/>
                </a:solidFill>
                <a:effectLst/>
                <a:latin typeface="+mn-lt"/>
                <a:ea typeface="Calibri" panose="020F0502020204030204" pitchFamily="34" charset="0"/>
                <a:cs typeface="Times New Roman" panose="02020603050405020304" pitchFamily="18" charset="0"/>
              </a:rPr>
              <a:t> : « Maintenant qu’on a bien révisé ce qu’on savait, on va faire un jeu.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Vous allez vous mettre par deux et je vais vous donner trois verbes, à la personne 4 ou à la personne 5. Ils seront différents pour chaque binôme. Vous allez donner dans un enveloppe le matériel nécessaire pour reconstituer n’importe quelle forme de chacun des trois verbes.</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Pour cela, il faut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trouver le radical (ou les radicaux) de chacun des verbes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trouver les pronoms personnels nécessaires ;</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trouver les marques de la personne nécessaires.</a:t>
            </a:r>
          </a:p>
          <a:p>
            <a:endParaRPr lang="fr-FR"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16</a:t>
            </a:fld>
            <a:endParaRPr lang="fr-FR"/>
          </a:p>
        </p:txBody>
      </p:sp>
    </p:spTree>
    <p:extLst>
      <p:ext uri="{BB962C8B-B14F-4D97-AF65-F5344CB8AC3E}">
        <p14:creationId xmlns:p14="http://schemas.microsoft.com/office/powerpoint/2010/main" val="3415212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200" dirty="0">
                <a:solidFill>
                  <a:schemeClr val="tx1"/>
                </a:solidFill>
                <a:effectLst/>
                <a:latin typeface="+mn-lt"/>
                <a:ea typeface="Calibri" panose="020F0502020204030204" pitchFamily="34" charset="0"/>
                <a:cs typeface="Times New Roman" panose="02020603050405020304" pitchFamily="18" charset="0"/>
              </a:rPr>
              <a:t>Ensuite, vous découperez autant d’étiquettes – et pas plus ! - qu’il faut pour écrire sur les unes les pronoms, sur d’autres les marques de la personne, sur d’autres les radicaux.</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Quand les étiquettes seront faites, vous viendrez chercher une enveloppe et vous les glisserez dedans (</a:t>
            </a:r>
            <a:r>
              <a:rPr lang="fr-FR" sz="1200" b="1" dirty="0">
                <a:solidFill>
                  <a:schemeClr val="tx1"/>
                </a:solidFill>
                <a:effectLst/>
                <a:latin typeface="+mn-lt"/>
                <a:ea typeface="Calibri" panose="020F0502020204030204" pitchFamily="34" charset="0"/>
                <a:cs typeface="Times New Roman" panose="02020603050405020304" pitchFamily="18" charset="0"/>
              </a:rPr>
              <a:t>mettre les enveloppes à disposition</a:t>
            </a:r>
            <a:r>
              <a:rPr lang="fr-FR" sz="1200" dirty="0">
                <a:solidFill>
                  <a:schemeClr val="tx1"/>
                </a:solidFill>
                <a:effectLst/>
                <a:latin typeface="+mn-lt"/>
                <a:ea typeface="Calibri" panose="020F0502020204030204" pitchFamily="34" charset="0"/>
                <a:cs typeface="Times New Roman" panose="02020603050405020304" pitchFamily="18" charset="0"/>
              </a:rPr>
              <a:t>) puis vous échangerez avec un autre binôme.</a:t>
            </a:r>
          </a:p>
          <a:p>
            <a:pPr algn="just"/>
            <a:r>
              <a:rPr lang="fr-FR" sz="1200" dirty="0">
                <a:solidFill>
                  <a:schemeClr val="tx1"/>
                </a:solidFill>
                <a:effectLst/>
                <a:latin typeface="+mn-lt"/>
                <a:ea typeface="Calibri" panose="020F0502020204030204" pitchFamily="34" charset="0"/>
                <a:cs typeface="Times New Roman" panose="02020603050405020304" pitchFamily="18" charset="0"/>
              </a:rPr>
              <a:t>Le but du jeu est que l’autre binôme ait </a:t>
            </a:r>
            <a:r>
              <a:rPr lang="fr-FR" sz="1200" b="1" dirty="0">
                <a:solidFill>
                  <a:schemeClr val="tx1"/>
                </a:solidFill>
                <a:effectLst/>
                <a:latin typeface="+mn-lt"/>
                <a:ea typeface="Calibri" panose="020F0502020204030204" pitchFamily="34" charset="0"/>
                <a:cs typeface="Times New Roman" panose="02020603050405020304" pitchFamily="18" charset="0"/>
              </a:rPr>
              <a:t>toutes</a:t>
            </a:r>
            <a:r>
              <a:rPr lang="fr-FR" sz="1200" dirty="0">
                <a:solidFill>
                  <a:schemeClr val="tx1"/>
                </a:solidFill>
                <a:effectLst/>
                <a:latin typeface="+mn-lt"/>
                <a:ea typeface="Calibri" panose="020F0502020204030204" pitchFamily="34" charset="0"/>
                <a:cs typeface="Times New Roman" panose="02020603050405020304" pitchFamily="18" charset="0"/>
              </a:rPr>
              <a:t> les étiquettes nécessaires pour pouvoir reconstituer n’importe quelle forme des verbes, et </a:t>
            </a:r>
            <a:r>
              <a:rPr lang="fr-FR" sz="1200" b="1" dirty="0">
                <a:solidFill>
                  <a:schemeClr val="tx1"/>
                </a:solidFill>
                <a:effectLst/>
                <a:latin typeface="+mn-lt"/>
                <a:ea typeface="Calibri" panose="020F0502020204030204" pitchFamily="34" charset="0"/>
                <a:cs typeface="Times New Roman" panose="02020603050405020304" pitchFamily="18" charset="0"/>
              </a:rPr>
              <a:t>pas une de plus</a:t>
            </a:r>
            <a:r>
              <a:rPr lang="fr-FR" sz="1200" dirty="0">
                <a:solidFill>
                  <a:schemeClr val="tx1"/>
                </a:solidFill>
                <a:effectLst/>
                <a:latin typeface="+mn-lt"/>
                <a:ea typeface="Calibri" panose="020F0502020204030204" pitchFamily="34" charset="0"/>
                <a:cs typeface="Times New Roman" panose="02020603050405020304" pitchFamily="18" charset="0"/>
              </a:rPr>
              <a:t>.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pPr algn="just"/>
            <a:r>
              <a:rPr lang="fr-FR" sz="1200" dirty="0">
                <a:solidFill>
                  <a:schemeClr val="tx1"/>
                </a:solidFill>
                <a:effectLst/>
                <a:latin typeface="+mn-lt"/>
                <a:ea typeface="Calibri" panose="020F0502020204030204" pitchFamily="34" charset="0"/>
                <a:cs typeface="Times New Roman" panose="02020603050405020304" pitchFamily="18" charset="0"/>
              </a:rPr>
              <a:t>« Je vais vous montrer ce qu’il faut faire. »</a:t>
            </a:r>
          </a:p>
          <a:p>
            <a:pPr algn="just"/>
            <a:endParaRPr lang="fr-FR" sz="1200" dirty="0">
              <a:solidFill>
                <a:schemeClr val="tx1"/>
              </a:solidFill>
              <a:effectLst/>
              <a:latin typeface="+mn-lt"/>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17</a:t>
            </a:fld>
            <a:endParaRPr lang="fr-FR"/>
          </a:p>
        </p:txBody>
      </p:sp>
    </p:spTree>
    <p:extLst>
      <p:ext uri="{BB962C8B-B14F-4D97-AF65-F5344CB8AC3E}">
        <p14:creationId xmlns:p14="http://schemas.microsoft.com/office/powerpoint/2010/main" val="1273303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Voilà les verbes que j’ai reçus. </a:t>
            </a:r>
          </a:p>
          <a:p>
            <a:r>
              <a:rPr lang="fr-FR" dirty="0">
                <a:solidFill>
                  <a:schemeClr val="tx1"/>
                </a:solidFill>
              </a:rPr>
              <a:t>Comment est-ce qu’il faut découper ces verbes pour avoir le radical ? »</a:t>
            </a:r>
          </a:p>
          <a:p>
            <a:r>
              <a:rPr lang="fr-FR" u="sng" dirty="0">
                <a:solidFill>
                  <a:schemeClr val="tx1"/>
                </a:solidFill>
              </a:rPr>
              <a:t>Réponse attendue </a:t>
            </a:r>
            <a:r>
              <a:rPr lang="fr-FR" dirty="0">
                <a:solidFill>
                  <a:schemeClr val="tx1"/>
                </a:solidFill>
              </a:rPr>
              <a:t>:</a:t>
            </a:r>
          </a:p>
          <a:p>
            <a:r>
              <a:rPr lang="fr-FR" dirty="0">
                <a:solidFill>
                  <a:schemeClr val="tx1"/>
                </a:solidFill>
              </a:rPr>
              <a:t>Voir diapositive suivante</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18</a:t>
            </a:fld>
            <a:endParaRPr lang="fr-FR"/>
          </a:p>
        </p:txBody>
      </p:sp>
    </p:spTree>
    <p:extLst>
      <p:ext uri="{BB962C8B-B14F-4D97-AF65-F5344CB8AC3E}">
        <p14:creationId xmlns:p14="http://schemas.microsoft.com/office/powerpoint/2010/main" val="257282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Voilà les radicaux.</a:t>
            </a:r>
          </a:p>
          <a:p>
            <a:r>
              <a:rPr lang="fr-FR" dirty="0">
                <a:solidFill>
                  <a:schemeClr val="tx1"/>
                </a:solidFill>
              </a:rPr>
              <a:t>Combien de pronoms me faut-il ? »</a:t>
            </a:r>
          </a:p>
          <a:p>
            <a:r>
              <a:rPr lang="fr-FR" u="sng" dirty="0">
                <a:solidFill>
                  <a:schemeClr val="tx1"/>
                </a:solidFill>
              </a:rPr>
              <a:t>Réponse probable </a:t>
            </a:r>
            <a:r>
              <a:rPr lang="fr-FR" dirty="0">
                <a:solidFill>
                  <a:schemeClr val="tx1"/>
                </a:solidFill>
              </a:rPr>
              <a:t>:</a:t>
            </a:r>
          </a:p>
          <a:p>
            <a:r>
              <a:rPr lang="fr-FR" dirty="0">
                <a:solidFill>
                  <a:schemeClr val="tx1"/>
                </a:solidFill>
              </a:rPr>
              <a:t>Voir diapositive suivante</a:t>
            </a:r>
          </a:p>
          <a:p>
            <a:endParaRPr lang="fr-FR" dirty="0"/>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19</a:t>
            </a:fld>
            <a:endParaRPr lang="fr-FR"/>
          </a:p>
        </p:txBody>
      </p:sp>
    </p:spTree>
    <p:extLst>
      <p:ext uri="{BB962C8B-B14F-4D97-AF65-F5344CB8AC3E}">
        <p14:creationId xmlns:p14="http://schemas.microsoft.com/office/powerpoint/2010/main" val="2721250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Combien d’étiquettes de marques de la personne faut-il ? »</a:t>
            </a:r>
          </a:p>
          <a:p>
            <a:r>
              <a:rPr lang="fr-FR" u="sng" dirty="0">
                <a:solidFill>
                  <a:schemeClr val="tx1"/>
                </a:solidFill>
              </a:rPr>
              <a:t>Réponse probable </a:t>
            </a:r>
            <a:r>
              <a:rPr lang="fr-FR" dirty="0">
                <a:solidFill>
                  <a:schemeClr val="tx1"/>
                </a:solidFill>
              </a:rPr>
              <a:t>:</a:t>
            </a:r>
          </a:p>
          <a:p>
            <a:r>
              <a:rPr lang="fr-FR" dirty="0">
                <a:solidFill>
                  <a:schemeClr val="tx1"/>
                </a:solidFill>
              </a:rPr>
              <a:t>Il en faut 9</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20</a:t>
            </a:fld>
            <a:endParaRPr lang="fr-FR"/>
          </a:p>
        </p:txBody>
      </p:sp>
    </p:spTree>
    <p:extLst>
      <p:ext uri="{BB962C8B-B14F-4D97-AF65-F5344CB8AC3E}">
        <p14:creationId xmlns:p14="http://schemas.microsoft.com/office/powerpoint/2010/main" val="2704001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Ah ! Est-ce qu’il n’y a pas des étiquettes en trop, en double ? Il n’y en a pas qui peuvent servir à plusieurs choses ? »</a:t>
            </a:r>
          </a:p>
          <a:p>
            <a:r>
              <a:rPr lang="fr-FR" u="sng" dirty="0">
                <a:solidFill>
                  <a:schemeClr val="tx1"/>
                </a:solidFill>
              </a:rPr>
              <a:t>Réponse attendue </a:t>
            </a:r>
            <a:r>
              <a:rPr lang="fr-FR" dirty="0">
                <a:solidFill>
                  <a:schemeClr val="tx1"/>
                </a:solidFill>
              </a:rPr>
              <a:t>:</a:t>
            </a:r>
          </a:p>
          <a:p>
            <a:r>
              <a:rPr lang="fr-FR" dirty="0">
                <a:solidFill>
                  <a:schemeClr val="tx1"/>
                </a:solidFill>
              </a:rPr>
              <a:t>Il y a deux fois –</a:t>
            </a:r>
            <a:r>
              <a:rPr lang="fr-FR" i="1" dirty="0">
                <a:solidFill>
                  <a:schemeClr val="tx1"/>
                </a:solidFill>
              </a:rPr>
              <a:t>e</a:t>
            </a:r>
            <a:r>
              <a:rPr lang="fr-FR" dirty="0">
                <a:solidFill>
                  <a:schemeClr val="tx1"/>
                </a:solidFill>
              </a:rPr>
              <a:t>, et deux fois -</a:t>
            </a:r>
            <a:r>
              <a:rPr lang="fr-FR" i="1" dirty="0">
                <a:solidFill>
                  <a:schemeClr val="tx1"/>
                </a:solidFill>
              </a:rPr>
              <a:t>s</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21</a:t>
            </a:fld>
            <a:endParaRPr lang="fr-FR"/>
          </a:p>
        </p:txBody>
      </p:sp>
    </p:spTree>
    <p:extLst>
      <p:ext uri="{BB962C8B-B14F-4D97-AF65-F5344CB8AC3E}">
        <p14:creationId xmlns:p14="http://schemas.microsoft.com/office/powerpoint/2010/main" val="2465429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Est-ce que c’est bon cette fois ?»</a:t>
            </a:r>
          </a:p>
          <a:p>
            <a:r>
              <a:rPr lang="fr-FR" u="sng" dirty="0">
                <a:solidFill>
                  <a:schemeClr val="tx1"/>
                </a:solidFill>
              </a:rPr>
              <a:t>Réponse probable </a:t>
            </a:r>
            <a:r>
              <a:rPr lang="fr-FR" dirty="0">
                <a:solidFill>
                  <a:schemeClr val="tx1"/>
                </a:solidFill>
              </a:rPr>
              <a:t>:</a:t>
            </a:r>
          </a:p>
          <a:p>
            <a:r>
              <a:rPr lang="fr-FR" dirty="0">
                <a:solidFill>
                  <a:schemeClr val="tx1"/>
                </a:solidFill>
              </a:rPr>
              <a:t>Oui</a:t>
            </a:r>
          </a:p>
          <a:p>
            <a:endParaRPr lang="fr-FR" i="1" dirty="0">
              <a:solidFill>
                <a:schemeClr val="tx1"/>
              </a:solidFill>
            </a:endParaRPr>
          </a:p>
          <a:p>
            <a:r>
              <a:rPr lang="fr-FR" i="0" dirty="0">
                <a:solidFill>
                  <a:schemeClr val="tx1"/>
                </a:solidFill>
              </a:rPr>
              <a:t>« On va vérifier »</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22</a:t>
            </a:fld>
            <a:endParaRPr lang="fr-FR"/>
          </a:p>
        </p:txBody>
      </p:sp>
    </p:spTree>
    <p:extLst>
      <p:ext uri="{BB962C8B-B14F-4D97-AF65-F5344CB8AC3E}">
        <p14:creationId xmlns:p14="http://schemas.microsoft.com/office/powerpoint/2010/main" val="1848048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latin typeface="+mn-lt"/>
              </a:rPr>
              <a:t>« Est-ce qu’il n’y a pas des étiquettes qui manquent ? Regardez bien ! »</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23</a:t>
            </a:fld>
            <a:endParaRPr lang="fr-FR"/>
          </a:p>
        </p:txBody>
      </p:sp>
    </p:spTree>
    <p:extLst>
      <p:ext uri="{BB962C8B-B14F-4D97-AF65-F5344CB8AC3E}">
        <p14:creationId xmlns:p14="http://schemas.microsoft.com/office/powerpoint/2010/main" val="1325860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Combien en manque-t-il ? »</a:t>
            </a:r>
          </a:p>
          <a:p>
            <a:r>
              <a:rPr lang="fr-FR" u="sng" dirty="0">
                <a:solidFill>
                  <a:schemeClr val="tx1"/>
                </a:solidFill>
              </a:rPr>
              <a:t>Réponse attendue </a:t>
            </a:r>
            <a:r>
              <a:rPr lang="fr-FR" dirty="0">
                <a:solidFill>
                  <a:schemeClr val="tx1"/>
                </a:solidFill>
              </a:rPr>
              <a:t>:</a:t>
            </a:r>
          </a:p>
          <a:p>
            <a:r>
              <a:rPr lang="fr-FR" dirty="0">
                <a:solidFill>
                  <a:schemeClr val="tx1"/>
                </a:solidFill>
              </a:rPr>
              <a:t>Il en manque deux : le </a:t>
            </a:r>
            <a:r>
              <a:rPr lang="fr-FR" i="1" dirty="0">
                <a:solidFill>
                  <a:schemeClr val="tx1"/>
                </a:solidFill>
              </a:rPr>
              <a:t>j’ </a:t>
            </a:r>
            <a:r>
              <a:rPr lang="fr-FR" dirty="0">
                <a:solidFill>
                  <a:schemeClr val="tx1"/>
                </a:solidFill>
              </a:rPr>
              <a:t>et le radical </a:t>
            </a:r>
            <a:r>
              <a:rPr lang="fr-FR" i="1" dirty="0" err="1">
                <a:solidFill>
                  <a:schemeClr val="tx1"/>
                </a:solidFill>
              </a:rPr>
              <a:t>sor</a:t>
            </a:r>
            <a:r>
              <a:rPr lang="fr-FR" i="1" dirty="0">
                <a:solidFill>
                  <a:schemeClr val="tx1"/>
                </a:solidFill>
              </a:rPr>
              <a:t>-</a:t>
            </a: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24</a:t>
            </a:fld>
            <a:endParaRPr lang="fr-FR"/>
          </a:p>
        </p:txBody>
      </p:sp>
    </p:spTree>
    <p:extLst>
      <p:ext uri="{BB962C8B-B14F-4D97-AF65-F5344CB8AC3E}">
        <p14:creationId xmlns:p14="http://schemas.microsoft.com/office/powerpoint/2010/main" val="259652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1"/>
                </a:solidFill>
              </a:rPr>
              <a:t>« Il faut donc dans mon enveloppe 4 étiquettes radicaux + 7 étiquettes pronoms + 7 étiquettes marques de la personne, soit 18 étiquettes au total.</a:t>
            </a:r>
          </a:p>
          <a:p>
            <a:r>
              <a:rPr lang="fr-FR" dirty="0">
                <a:solidFill>
                  <a:schemeClr val="tx1"/>
                </a:solidFill>
              </a:rPr>
              <a:t>Dans les triplettes que je vais vous proposer, c’est toujours une quantité d’étiquettes à peu près semblable.</a:t>
            </a:r>
          </a:p>
          <a:p>
            <a:r>
              <a:rPr lang="fr-FR" dirty="0">
                <a:solidFill>
                  <a:schemeClr val="tx1"/>
                </a:solidFill>
              </a:rPr>
              <a:t>Vous saurez faire ça, découper et écrire 18 étiquettes ? À deux ? »</a:t>
            </a:r>
          </a:p>
          <a:p>
            <a:r>
              <a:rPr lang="fr-FR" u="sng" dirty="0">
                <a:solidFill>
                  <a:schemeClr val="tx1"/>
                </a:solidFill>
              </a:rPr>
              <a:t>Réponse attendue </a:t>
            </a:r>
            <a:r>
              <a:rPr lang="fr-FR" dirty="0">
                <a:solidFill>
                  <a:schemeClr val="tx1"/>
                </a:solidFill>
              </a:rPr>
              <a:t>:</a:t>
            </a:r>
          </a:p>
          <a:p>
            <a:r>
              <a:rPr lang="fr-FR" dirty="0">
                <a:solidFill>
                  <a:schemeClr val="tx1"/>
                </a:solidFill>
              </a:rPr>
              <a:t>Oui</a:t>
            </a:r>
          </a:p>
          <a:p>
            <a:endParaRPr lang="fr-FR" dirty="0">
              <a:solidFill>
                <a:schemeClr val="tx1"/>
              </a:solidFill>
            </a:endParaRPr>
          </a:p>
          <a:p>
            <a:r>
              <a:rPr lang="fr-FR" dirty="0">
                <a:solidFill>
                  <a:schemeClr val="tx1"/>
                </a:solidFill>
              </a:rPr>
              <a:t>« Mais il faut bien réfléchir. Vous avez vu, c’est facile de se tromper… »</a:t>
            </a:r>
          </a:p>
          <a:p>
            <a:endParaRPr lang="fr-FR"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tx1"/>
                </a:solidFill>
              </a:rPr>
              <a:t>Distribuer</a:t>
            </a:r>
            <a:r>
              <a:rPr lang="fr-FR" dirty="0">
                <a:solidFill>
                  <a:schemeClr val="tx1"/>
                </a:solidFill>
              </a:rPr>
              <a:t> les verbes à traiter, sélectionnés (voir </a:t>
            </a:r>
            <a:r>
              <a:rPr lang="fr-FR" i="1" dirty="0">
                <a:solidFill>
                  <a:schemeClr val="tx1"/>
                </a:solidFill>
              </a:rPr>
              <a:t>Fiche photocopiable</a:t>
            </a:r>
            <a:r>
              <a:rPr lang="fr-FR" dirty="0">
                <a:solidFill>
                  <a:schemeClr val="tx1"/>
                </a:solidFill>
              </a:rPr>
              <a:t>) selon les connaissances de la classe et l’habileté des élèves</a:t>
            </a:r>
          </a:p>
          <a:p>
            <a:endParaRPr lang="fr-FR" dirty="0">
              <a:solidFill>
                <a:schemeClr val="tx1"/>
              </a:solidFill>
            </a:endParaRPr>
          </a:p>
        </p:txBody>
      </p:sp>
      <p:sp>
        <p:nvSpPr>
          <p:cNvPr id="4" name="Espace réservé du numéro de diapositive 3"/>
          <p:cNvSpPr>
            <a:spLocks noGrp="1"/>
          </p:cNvSpPr>
          <p:nvPr>
            <p:ph type="sldNum" sz="quarter" idx="5"/>
          </p:nvPr>
        </p:nvSpPr>
        <p:spPr/>
        <p:txBody>
          <a:bodyPr/>
          <a:lstStyle/>
          <a:p>
            <a:fld id="{5BE81B10-B6A1-2A4F-818F-496A1A1465CF}" type="slidenum">
              <a:rPr lang="fr-FR" smtClean="0"/>
              <a:t>25</a:t>
            </a:fld>
            <a:endParaRPr lang="fr-FR"/>
          </a:p>
        </p:txBody>
      </p:sp>
    </p:spTree>
    <p:extLst>
      <p:ext uri="{BB962C8B-B14F-4D97-AF65-F5344CB8AC3E}">
        <p14:creationId xmlns:p14="http://schemas.microsoft.com/office/powerpoint/2010/main" val="3712226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7B3F21-003D-904B-A2B8-B264D9CD6E3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F7D97A7-5AA8-C7DB-D2EC-AABDD87AE4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0170620-5C7B-938F-52BB-2F30F850A23F}"/>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2D2B505B-8A0F-4366-35B8-D6D8BBFAF4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AC9389-7F31-6FD3-4CE3-D5B3CD70645C}"/>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1033871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4A88B-DFD3-F63F-05CA-EC599C5EEEE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B733419-5DC9-6861-E1A5-466C0D08066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317D6C-CC9C-9E3B-19CF-D7B74163E73B}"/>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84D8D4BD-CE9A-76E7-4E8D-D46AAB72A3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D66BD3-D6CA-6983-3F62-1C3EE13AA954}"/>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820905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3325C3-9184-AF35-69FB-A0A5E7FCD6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D905EB9-929E-5561-A53B-87222F0A5F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4F53672-92EC-8D80-48F9-597BB91A157D}"/>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2A43A7D5-70C1-528C-9EB6-B752BB485B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B41EC3-B263-664A-3916-EA2BA4A6A853}"/>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1156624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E38A91-3F0B-F4F2-D169-F199B1355F1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DFCFC50-9CF6-8B60-1482-7F64607BF93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77123B7-64D9-A524-1BA3-452868813FE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E811C4C-EEC7-D750-ABCB-73AFAE0AC107}"/>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6" name="Espace réservé du pied de page 5">
            <a:extLst>
              <a:ext uri="{FF2B5EF4-FFF2-40B4-BE49-F238E27FC236}">
                <a16:creationId xmlns:a16="http://schemas.microsoft.com/office/drawing/2014/main" id="{466CF343-3585-2098-48D7-5AEE0014025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29C18B-2D7C-61BC-396E-697EE8B812F6}"/>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2358866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5E9151-5C38-008F-C0AA-BD9970C001E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A2AADB3-F7EA-C880-FD5A-9A4EE811E9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053BF93-A726-6FE6-3962-B43BED7168B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DD8FBA8-0E4B-8826-65C6-9F0F0E2393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89028FA-15D3-8340-B548-3ACA478F0FB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6793E75-9431-0816-76BD-52D161AB1B41}"/>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8" name="Espace réservé du pied de page 7">
            <a:extLst>
              <a:ext uri="{FF2B5EF4-FFF2-40B4-BE49-F238E27FC236}">
                <a16:creationId xmlns:a16="http://schemas.microsoft.com/office/drawing/2014/main" id="{1407F19C-93E3-DDDB-D2D6-DDE39339C81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0611650-B85F-E414-7722-5A5FE988ABE7}"/>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3566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DA037A-932B-F7A9-7BDD-D11D3127039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7BA4B70-BAC8-258B-3452-035B44FD2ADB}"/>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4" name="Espace réservé du pied de page 3">
            <a:extLst>
              <a:ext uri="{FF2B5EF4-FFF2-40B4-BE49-F238E27FC236}">
                <a16:creationId xmlns:a16="http://schemas.microsoft.com/office/drawing/2014/main" id="{5ED22CCE-B184-C6BC-F005-63CCC795843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C674475-42AC-9164-475F-FD7EF7C5ABBD}"/>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212081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A3F1D47-2A78-6B71-8D7D-A397192B4C7C}"/>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3" name="Espace réservé du pied de page 2">
            <a:extLst>
              <a:ext uri="{FF2B5EF4-FFF2-40B4-BE49-F238E27FC236}">
                <a16:creationId xmlns:a16="http://schemas.microsoft.com/office/drawing/2014/main" id="{133B318B-B3E6-E443-CC5F-0695D0258B8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BB5FD32-357D-5D3D-8788-7E4231A6C321}"/>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52243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96632-9D22-F8AD-3B0A-D9E69508098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86F84D0-9CFB-270E-6979-7C8B42B141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2D8FD44-9D40-7CDD-3B51-2760D5405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746B3A3-752F-9B95-2ACC-EAEBA6B46BAE}"/>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6" name="Espace réservé du pied de page 5">
            <a:extLst>
              <a:ext uri="{FF2B5EF4-FFF2-40B4-BE49-F238E27FC236}">
                <a16:creationId xmlns:a16="http://schemas.microsoft.com/office/drawing/2014/main" id="{9B422EDA-4879-8FB7-3F4D-6BA61F6D8A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7EC9029-3B8C-2B20-32FC-0511877F3B51}"/>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3082488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CE25F7-D7BA-B857-33B6-D17CA761F7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C914AD2-9C94-3B2E-4981-AB357E4643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E4298D1-D826-9633-7689-A336F768D0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E2F07A9-A3A7-0C2C-8AA1-6A9A3D7E1262}"/>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6" name="Espace réservé du pied de page 5">
            <a:extLst>
              <a:ext uri="{FF2B5EF4-FFF2-40B4-BE49-F238E27FC236}">
                <a16:creationId xmlns:a16="http://schemas.microsoft.com/office/drawing/2014/main" id="{FC2F8B9D-6046-DDBA-311B-4D35441673D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75EA91B-D79E-D9A8-B5E4-F6AB518699C3}"/>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139791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8AB092-CAC4-A1E2-CBA2-6FEA584E03B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F2D7146-5EF2-1766-9C26-F3B44769271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5BE7A4-D529-8627-C18E-E69D711D17E0}"/>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B863D604-ED09-3E8E-9388-B9936D6CD2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8B379E-E832-E524-4F9A-F7A3423DC4A5}"/>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313922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E05E86C-78C1-8FD6-0201-527FB9F4D68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0276F9E-81EC-1A77-CB45-FD6334924E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7A7532-FC59-4232-2A47-9D4C043CCFFF}"/>
              </a:ext>
            </a:extLst>
          </p:cNvPr>
          <p:cNvSpPr>
            <a:spLocks noGrp="1"/>
          </p:cNvSpPr>
          <p:nvPr>
            <p:ph type="dt" sz="half" idx="10"/>
          </p:nvPr>
        </p:nvSpPr>
        <p:spPr/>
        <p:txBody>
          <a:body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7D2D5A80-67D8-5BDA-D9B3-E23D6FB75E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060448-1DD3-F8EA-DFFE-4EB56B42EF22}"/>
              </a:ext>
            </a:extLst>
          </p:cNvPr>
          <p:cNvSpPr>
            <a:spLocks noGrp="1"/>
          </p:cNvSpPr>
          <p:nvPr>
            <p:ph type="sldNum" sz="quarter" idx="12"/>
          </p:nvPr>
        </p:nvSpPr>
        <p:spPr/>
        <p:txBody>
          <a:bodyPr/>
          <a:lstStyle/>
          <a:p>
            <a:fld id="{4FAC4E99-1EF1-0146-A41A-F8B517A729F1}" type="slidenum">
              <a:rPr lang="fr-FR" smtClean="0"/>
              <a:t>‹N°›</a:t>
            </a:fld>
            <a:endParaRPr lang="fr-FR"/>
          </a:p>
        </p:txBody>
      </p:sp>
    </p:spTree>
    <p:extLst>
      <p:ext uri="{BB962C8B-B14F-4D97-AF65-F5344CB8AC3E}">
        <p14:creationId xmlns:p14="http://schemas.microsoft.com/office/powerpoint/2010/main" val="682031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8D95EE9-4458-4684-485A-428CEE4FC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6F3D599-E433-370E-60A4-44F15D1B3A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874FBA1-C8F8-A675-263D-22D2F7D3C2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53436B-DC14-9441-88B1-DAF6E5B57ACD}" type="datetimeFigureOut">
              <a:rPr lang="fr-FR" smtClean="0"/>
              <a:t>11/01/2026</a:t>
            </a:fld>
            <a:endParaRPr lang="fr-FR"/>
          </a:p>
        </p:txBody>
      </p:sp>
      <p:sp>
        <p:nvSpPr>
          <p:cNvPr id="5" name="Espace réservé du pied de page 4">
            <a:extLst>
              <a:ext uri="{FF2B5EF4-FFF2-40B4-BE49-F238E27FC236}">
                <a16:creationId xmlns:a16="http://schemas.microsoft.com/office/drawing/2014/main" id="{9756F51A-B162-B187-A826-467F6DEFC8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D1765EB-AD3D-15CA-BCD2-5871BDD840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C4E99-1EF1-0146-A41A-F8B517A729F1}" type="slidenum">
              <a:rPr lang="fr-FR" smtClean="0"/>
              <a:t>‹N°›</a:t>
            </a:fld>
            <a:endParaRPr lang="fr-FR"/>
          </a:p>
        </p:txBody>
      </p:sp>
    </p:spTree>
    <p:extLst>
      <p:ext uri="{BB962C8B-B14F-4D97-AF65-F5344CB8AC3E}">
        <p14:creationId xmlns:p14="http://schemas.microsoft.com/office/powerpoint/2010/main" val="1767497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94AD8-C9D5-60F9-1E09-36B312C13512}"/>
              </a:ext>
            </a:extLst>
          </p:cNvPr>
          <p:cNvSpPr>
            <a:spLocks noGrp="1"/>
          </p:cNvSpPr>
          <p:nvPr>
            <p:ph type="ctrTitle"/>
          </p:nvPr>
        </p:nvSpPr>
        <p:spPr/>
        <p:txBody>
          <a:bodyPr/>
          <a:lstStyle/>
          <a:p>
            <a:r>
              <a:rPr lang="fr-FR" dirty="0"/>
              <a:t>Jouer avec le présent</a:t>
            </a:r>
          </a:p>
        </p:txBody>
      </p:sp>
      <p:sp>
        <p:nvSpPr>
          <p:cNvPr id="3" name="Sous-titre 2">
            <a:extLst>
              <a:ext uri="{FF2B5EF4-FFF2-40B4-BE49-F238E27FC236}">
                <a16:creationId xmlns:a16="http://schemas.microsoft.com/office/drawing/2014/main" id="{B868D58A-7EC0-4006-907C-EF4FF45D33E1}"/>
              </a:ext>
            </a:extLst>
          </p:cNvPr>
          <p:cNvSpPr>
            <a:spLocks noGrp="1"/>
          </p:cNvSpPr>
          <p:nvPr>
            <p:ph type="subTitle" idx="1"/>
          </p:nvPr>
        </p:nvSpPr>
        <p:spPr/>
        <p:txBody>
          <a:bodyPr/>
          <a:lstStyle/>
          <a:p>
            <a:endParaRPr lang="fr-FR"/>
          </a:p>
        </p:txBody>
      </p:sp>
      <p:sp>
        <p:nvSpPr>
          <p:cNvPr id="4" name="ZoneTexte 3">
            <a:extLst>
              <a:ext uri="{FF2B5EF4-FFF2-40B4-BE49-F238E27FC236}">
                <a16:creationId xmlns:a16="http://schemas.microsoft.com/office/drawing/2014/main" id="{459F34B4-D099-4DD6-2C0B-FA3BBF03512A}"/>
              </a:ext>
            </a:extLst>
          </p:cNvPr>
          <p:cNvSpPr txBox="1"/>
          <p:nvPr/>
        </p:nvSpPr>
        <p:spPr>
          <a:xfrm>
            <a:off x="1524000" y="1030288"/>
            <a:ext cx="3234690" cy="1207770"/>
          </a:xfrm>
          <a:prstGeom prst="rect">
            <a:avLst/>
          </a:prstGeom>
          <a:noFill/>
        </p:spPr>
        <p:txBody>
          <a:bodyPr wrap="none" rtlCol="0">
            <a:spAutoFit/>
          </a:bodyPr>
          <a:lstStyle/>
          <a:p>
            <a:pPr algn="just"/>
            <a:r>
              <a:rPr lang="fr-FR"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petite fabrique de grammaire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Ansart</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 </a:t>
            </a:r>
            <a:r>
              <a:rPr lang="fr-FR"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Dégeorges</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 Sève</a:t>
            </a:r>
            <a:endParaRPr lang="fr-FR"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4401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9F7B76-78F6-FD2A-7F08-7446B5EFBE5E}"/>
              </a:ext>
            </a:extLst>
          </p:cNvPr>
          <p:cNvSpPr>
            <a:spLocks noGrp="1"/>
          </p:cNvSpPr>
          <p:nvPr>
            <p:ph type="title"/>
          </p:nvPr>
        </p:nvSpPr>
        <p:spPr/>
        <p:txBody>
          <a:bodyPr/>
          <a:lstStyle/>
          <a:p>
            <a:endParaRPr lang="fr-FR"/>
          </a:p>
        </p:txBody>
      </p:sp>
      <p:sp>
        <p:nvSpPr>
          <p:cNvPr id="6" name="Espace réservé du contenu 5">
            <a:extLst>
              <a:ext uri="{FF2B5EF4-FFF2-40B4-BE49-F238E27FC236}">
                <a16:creationId xmlns:a16="http://schemas.microsoft.com/office/drawing/2014/main" id="{97053D84-45F0-813D-F9B2-77D4EB2FA2DB}"/>
              </a:ext>
            </a:extLst>
          </p:cNvPr>
          <p:cNvSpPr>
            <a:spLocks noGrp="1"/>
          </p:cNvSpPr>
          <p:nvPr>
            <p:ph idx="1"/>
          </p:nvPr>
        </p:nvSpPr>
        <p:spPr/>
        <p:txBody>
          <a:bodyPr/>
          <a:lstStyle/>
          <a:p>
            <a:pPr marL="0" indent="0">
              <a:buNone/>
            </a:pPr>
            <a:endParaRPr lang="fr-FR" dirty="0"/>
          </a:p>
          <a:p>
            <a:pPr marL="0" indent="0">
              <a:buNone/>
            </a:pPr>
            <a:endParaRPr lang="fr-FR" dirty="0"/>
          </a:p>
        </p:txBody>
      </p:sp>
      <p:pic>
        <p:nvPicPr>
          <p:cNvPr id="7" name="Image 6" descr="Une image contenant dessin, croquis, clipart, Dessin au trait&#10;&#10;Description générée automatiquement">
            <a:extLst>
              <a:ext uri="{FF2B5EF4-FFF2-40B4-BE49-F238E27FC236}">
                <a16:creationId xmlns:a16="http://schemas.microsoft.com/office/drawing/2014/main" id="{11974E21-C48E-DE66-EE3C-974F6DB6A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7201" y="897158"/>
            <a:ext cx="2017598" cy="5279805"/>
          </a:xfrm>
          <a:prstGeom prst="rect">
            <a:avLst/>
          </a:prstGeom>
        </p:spPr>
      </p:pic>
    </p:spTree>
    <p:extLst>
      <p:ext uri="{BB962C8B-B14F-4D97-AF65-F5344CB8AC3E}">
        <p14:creationId xmlns:p14="http://schemas.microsoft.com/office/powerpoint/2010/main" val="184902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246B91-DEB0-C139-903B-CFD3328948C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7B2A4F7-1985-AD4D-EFAF-2AA70F962E6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je cour-   -s</a:t>
            </a:r>
          </a:p>
          <a:p>
            <a:pPr marL="0" indent="0">
              <a:buNone/>
            </a:pPr>
            <a:r>
              <a:rPr lang="fr-FR" dirty="0"/>
              <a:t>	je cour-ai-s</a:t>
            </a:r>
          </a:p>
        </p:txBody>
      </p:sp>
    </p:spTree>
    <p:extLst>
      <p:ext uri="{BB962C8B-B14F-4D97-AF65-F5344CB8AC3E}">
        <p14:creationId xmlns:p14="http://schemas.microsoft.com/office/powerpoint/2010/main" val="412562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246B91-DEB0-C139-903B-CFD3328948C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7B2A4F7-1985-AD4D-EFAF-2AA70F962E6D}"/>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	je cour-   -s</a:t>
            </a:r>
          </a:p>
          <a:p>
            <a:pPr marL="0" indent="0">
              <a:buNone/>
            </a:pPr>
            <a:r>
              <a:rPr lang="fr-FR" dirty="0"/>
              <a:t>	je cour-ai-s</a:t>
            </a:r>
          </a:p>
        </p:txBody>
      </p:sp>
    </p:spTree>
    <p:extLst>
      <p:ext uri="{BB962C8B-B14F-4D97-AF65-F5344CB8AC3E}">
        <p14:creationId xmlns:p14="http://schemas.microsoft.com/office/powerpoint/2010/main" val="1102882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0B8839-AB38-98FC-D1CB-2573AC6553B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174BE5F-B3D4-71F2-1A1B-5B3973D4A1EA}"/>
              </a:ext>
            </a:extLst>
          </p:cNvPr>
          <p:cNvSpPr>
            <a:spLocks noGrp="1"/>
          </p:cNvSpPr>
          <p:nvPr>
            <p:ph idx="1"/>
          </p:nvPr>
        </p:nvSpPr>
        <p:spPr/>
        <p:txBody>
          <a:bodyPr/>
          <a:lstStyle/>
          <a:p>
            <a:pPr marL="0" indent="0">
              <a:buNone/>
            </a:pPr>
            <a:endParaRPr lang="fr-FR" dirty="0"/>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A : Nous partons en voyage.</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B : Vous finissez votre repas.</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C : Vous regardez un beau match.		</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a:t>
            </a:r>
            <a:r>
              <a:rPr lang="fr-FR" dirty="0">
                <a:latin typeface="Times New Roman" panose="02020603050405020304" pitchFamily="18" charset="0"/>
                <a:ea typeface="Calibri" panose="020F0502020204030204" pitchFamily="34" charset="0"/>
                <a:cs typeface="Times New Roman" panose="02020603050405020304" pitchFamily="18" charset="0"/>
              </a:rPr>
              <a:t>D : </a:t>
            </a:r>
            <a:r>
              <a:rPr lang="fr-FR" dirty="0">
                <a:effectLst/>
                <a:latin typeface="Times New Roman" panose="02020603050405020304" pitchFamily="18" charset="0"/>
                <a:ea typeface="Calibri" panose="020F0502020204030204" pitchFamily="34" charset="0"/>
                <a:cs typeface="Times New Roman" panose="02020603050405020304" pitchFamily="18" charset="0"/>
              </a:rPr>
              <a:t>Elles rient plus discrètement que vous.</a:t>
            </a:r>
          </a:p>
          <a:p>
            <a:pPr marL="0" indent="0">
              <a:buNone/>
            </a:pPr>
            <a:endParaRPr lang="fr-FR" dirty="0"/>
          </a:p>
        </p:txBody>
      </p:sp>
    </p:spTree>
    <p:extLst>
      <p:ext uri="{BB962C8B-B14F-4D97-AF65-F5344CB8AC3E}">
        <p14:creationId xmlns:p14="http://schemas.microsoft.com/office/powerpoint/2010/main" val="129287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E08F66-3428-1248-5E72-C884CA3646C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6178667-D79A-37C9-F4CC-7204338C2532}"/>
              </a:ext>
            </a:extLst>
          </p:cNvPr>
          <p:cNvSpPr>
            <a:spLocks noGrp="1"/>
          </p:cNvSpPr>
          <p:nvPr>
            <p:ph idx="1"/>
          </p:nvPr>
        </p:nvSpPr>
        <p:spPr/>
        <p:txBody>
          <a:bodyPr>
            <a:normAutofit/>
          </a:bodyPr>
          <a:lstStyle/>
          <a:p>
            <a:pPr marL="0" indent="0">
              <a:buNone/>
            </a:pPr>
            <a:endParaRPr lang="fr-FR" sz="2400" dirty="0"/>
          </a:p>
          <a:p>
            <a:pPr marL="0" indent="0">
              <a:buNone/>
            </a:pPr>
            <a:endParaRPr lang="fr-FR" sz="2400" dirty="0"/>
          </a:p>
          <a:p>
            <a:pPr marL="0" indent="0">
              <a:buNone/>
            </a:pPr>
            <a:endParaRPr lang="fr-FR" sz="2400" dirty="0"/>
          </a:p>
          <a:p>
            <a:pPr marL="0" indent="0">
              <a:buNone/>
            </a:pPr>
            <a:r>
              <a:rPr lang="fr-FR" sz="2400" dirty="0"/>
              <a:t>nous 	   partons	nous 	   regardons	nous 	   finissons	nous       rions</a:t>
            </a:r>
          </a:p>
          <a:p>
            <a:pPr marL="0" indent="0">
              <a:buNone/>
            </a:pPr>
            <a:r>
              <a:rPr lang="fr-FR" sz="2400" dirty="0"/>
              <a:t>vous 	   partez	vous 	   regardez	vous 	   finissez	vous 	   riez</a:t>
            </a:r>
          </a:p>
          <a:p>
            <a:pPr marL="0" indent="0">
              <a:buNone/>
            </a:pPr>
            <a:r>
              <a:rPr lang="fr-FR" sz="2400" dirty="0"/>
              <a:t>ils / elles partent	ils / elles regardent	ils / elles finissent	ils / elles rient</a:t>
            </a:r>
          </a:p>
        </p:txBody>
      </p:sp>
    </p:spTree>
    <p:extLst>
      <p:ext uri="{BB962C8B-B14F-4D97-AF65-F5344CB8AC3E}">
        <p14:creationId xmlns:p14="http://schemas.microsoft.com/office/powerpoint/2010/main" val="2055535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23CC1-792C-27BB-9D54-11FD3567EE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FA2339-0A41-AD83-AC55-28AD6DDE50A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D8E8269-5518-F491-A2EA-96229D201BB9}"/>
              </a:ext>
            </a:extLst>
          </p:cNvPr>
          <p:cNvSpPr>
            <a:spLocks noGrp="1"/>
          </p:cNvSpPr>
          <p:nvPr>
            <p:ph idx="1"/>
          </p:nvPr>
        </p:nvSpPr>
        <p:spPr/>
        <p:txBody>
          <a:bodyPr>
            <a:normAutofit/>
          </a:bodyPr>
          <a:lstStyle/>
          <a:p>
            <a:pPr marL="0" indent="0">
              <a:buNone/>
            </a:pPr>
            <a:endParaRPr lang="fr-FR" sz="2400" dirty="0"/>
          </a:p>
          <a:p>
            <a:pPr marL="0" indent="0">
              <a:buNone/>
            </a:pPr>
            <a:endParaRPr lang="fr-FR" sz="2400" dirty="0"/>
          </a:p>
          <a:p>
            <a:pPr marL="0" indent="0">
              <a:buNone/>
            </a:pPr>
            <a:endParaRPr lang="fr-FR" sz="2400" dirty="0"/>
          </a:p>
          <a:p>
            <a:pPr marL="0" indent="0">
              <a:buNone/>
            </a:pPr>
            <a:r>
              <a:rPr lang="fr-FR" sz="2400" dirty="0"/>
              <a:t>nous 	   part-</a:t>
            </a:r>
            <a:r>
              <a:rPr lang="fr-FR" sz="2400" dirty="0">
                <a:solidFill>
                  <a:schemeClr val="accent1"/>
                </a:solidFill>
              </a:rPr>
              <a:t>ons</a:t>
            </a:r>
            <a:r>
              <a:rPr lang="fr-FR" sz="2400" dirty="0"/>
              <a:t>	nous 	   regard-</a:t>
            </a:r>
            <a:r>
              <a:rPr lang="fr-FR" sz="2400" dirty="0">
                <a:solidFill>
                  <a:schemeClr val="accent1"/>
                </a:solidFill>
              </a:rPr>
              <a:t>ons</a:t>
            </a:r>
            <a:r>
              <a:rPr lang="fr-FR" sz="2400" dirty="0"/>
              <a:t>	nous 	   finiss-</a:t>
            </a:r>
            <a:r>
              <a:rPr lang="fr-FR" sz="2400" dirty="0">
                <a:solidFill>
                  <a:schemeClr val="accent1"/>
                </a:solidFill>
              </a:rPr>
              <a:t>ons</a:t>
            </a:r>
            <a:r>
              <a:rPr lang="fr-FR" sz="2400" dirty="0"/>
              <a:t>	nous        ri-</a:t>
            </a:r>
            <a:r>
              <a:rPr lang="fr-FR" sz="2400" dirty="0">
                <a:solidFill>
                  <a:schemeClr val="accent1"/>
                </a:solidFill>
              </a:rPr>
              <a:t>ons</a:t>
            </a:r>
          </a:p>
          <a:p>
            <a:pPr marL="0" indent="0">
              <a:buNone/>
            </a:pPr>
            <a:r>
              <a:rPr lang="fr-FR" sz="2400" dirty="0"/>
              <a:t>vous 	   part-</a:t>
            </a:r>
            <a:r>
              <a:rPr lang="fr-FR" sz="2400" dirty="0">
                <a:solidFill>
                  <a:schemeClr val="accent1"/>
                </a:solidFill>
              </a:rPr>
              <a:t>ez</a:t>
            </a:r>
            <a:r>
              <a:rPr lang="fr-FR" sz="2400" dirty="0"/>
              <a:t>	vous 	   regard-</a:t>
            </a:r>
            <a:r>
              <a:rPr lang="fr-FR" sz="2400" dirty="0">
                <a:solidFill>
                  <a:schemeClr val="accent1"/>
                </a:solidFill>
              </a:rPr>
              <a:t>ez</a:t>
            </a:r>
            <a:r>
              <a:rPr lang="fr-FR" sz="2400" dirty="0"/>
              <a:t>	vous 	   finiss-</a:t>
            </a:r>
            <a:r>
              <a:rPr lang="fr-FR" sz="2400" dirty="0">
                <a:solidFill>
                  <a:schemeClr val="accent1"/>
                </a:solidFill>
              </a:rPr>
              <a:t>ez</a:t>
            </a:r>
            <a:r>
              <a:rPr lang="fr-FR" sz="2400" dirty="0"/>
              <a:t>	vous 	   ri-</a:t>
            </a:r>
            <a:r>
              <a:rPr lang="fr-FR" sz="2400" dirty="0">
                <a:solidFill>
                  <a:schemeClr val="accent1"/>
                </a:solidFill>
              </a:rPr>
              <a:t>ez</a:t>
            </a:r>
          </a:p>
          <a:p>
            <a:pPr marL="0" indent="0">
              <a:buNone/>
            </a:pPr>
            <a:r>
              <a:rPr lang="fr-FR" sz="2400" dirty="0"/>
              <a:t>ils / elles part-</a:t>
            </a:r>
            <a:r>
              <a:rPr lang="fr-FR" sz="2400" dirty="0">
                <a:solidFill>
                  <a:schemeClr val="accent1"/>
                </a:solidFill>
              </a:rPr>
              <a:t>ent</a:t>
            </a:r>
            <a:r>
              <a:rPr lang="fr-FR" sz="2400" dirty="0"/>
              <a:t>	ils / elles regard-</a:t>
            </a:r>
            <a:r>
              <a:rPr lang="fr-FR" sz="2400" dirty="0">
                <a:solidFill>
                  <a:schemeClr val="accent1"/>
                </a:solidFill>
              </a:rPr>
              <a:t>ent</a:t>
            </a:r>
            <a:r>
              <a:rPr lang="fr-FR" sz="2400" dirty="0"/>
              <a:t>	ils / elles finiss-</a:t>
            </a:r>
            <a:r>
              <a:rPr lang="fr-FR" sz="2400" dirty="0">
                <a:solidFill>
                  <a:schemeClr val="accent1"/>
                </a:solidFill>
              </a:rPr>
              <a:t>ent</a:t>
            </a:r>
            <a:r>
              <a:rPr lang="fr-FR" sz="2400" dirty="0"/>
              <a:t>	ils / elles ri-</a:t>
            </a:r>
            <a:r>
              <a:rPr lang="fr-FR" sz="2400" dirty="0">
                <a:solidFill>
                  <a:schemeClr val="accent1"/>
                </a:solidFill>
              </a:rPr>
              <a:t>ent</a:t>
            </a:r>
          </a:p>
        </p:txBody>
      </p:sp>
    </p:spTree>
    <p:extLst>
      <p:ext uri="{BB962C8B-B14F-4D97-AF65-F5344CB8AC3E}">
        <p14:creationId xmlns:p14="http://schemas.microsoft.com/office/powerpoint/2010/main" val="518407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0B8839-AB38-98FC-D1CB-2573AC6553B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174BE5F-B3D4-71F2-1A1B-5B3973D4A1EA}"/>
              </a:ext>
            </a:extLst>
          </p:cNvPr>
          <p:cNvSpPr>
            <a:spLocks noGrp="1"/>
          </p:cNvSpPr>
          <p:nvPr>
            <p:ph idx="1"/>
          </p:nvPr>
        </p:nvSpPr>
        <p:spPr/>
        <p:txBody>
          <a:bodyPr/>
          <a:lstStyle/>
          <a:p>
            <a:pPr marL="0" indent="0">
              <a:buNone/>
            </a:pPr>
            <a:endParaRPr lang="fr-FR" dirty="0"/>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A : Nous partons en voyage.</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B : Vous finissez votre repas.</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C : Vous regardez un beau match.		</a:t>
            </a:r>
          </a:p>
          <a:p>
            <a:pPr marL="0" indent="0" algn="just">
              <a:buNone/>
            </a:pPr>
            <a:r>
              <a:rPr lang="fr-FR" dirty="0">
                <a:effectLst/>
                <a:latin typeface="Times New Roman" panose="02020603050405020304" pitchFamily="18" charset="0"/>
                <a:ea typeface="Calibri" panose="020F0502020204030204" pitchFamily="34" charset="0"/>
                <a:cs typeface="Times New Roman" panose="02020603050405020304" pitchFamily="18" charset="0"/>
              </a:rPr>
              <a:t>	Phrase </a:t>
            </a:r>
            <a:r>
              <a:rPr lang="fr-FR" dirty="0">
                <a:latin typeface="Times New Roman" panose="02020603050405020304" pitchFamily="18" charset="0"/>
                <a:ea typeface="Calibri" panose="020F0502020204030204" pitchFamily="34" charset="0"/>
                <a:cs typeface="Times New Roman" panose="02020603050405020304" pitchFamily="18" charset="0"/>
              </a:rPr>
              <a:t>D : </a:t>
            </a:r>
            <a:r>
              <a:rPr lang="fr-FR" dirty="0">
                <a:effectLst/>
                <a:latin typeface="Times New Roman" panose="02020603050405020304" pitchFamily="18" charset="0"/>
                <a:ea typeface="Calibri" panose="020F0502020204030204" pitchFamily="34" charset="0"/>
                <a:cs typeface="Times New Roman" panose="02020603050405020304" pitchFamily="18" charset="0"/>
              </a:rPr>
              <a:t>Elles rient plus discrètement que vous.</a:t>
            </a:r>
          </a:p>
          <a:p>
            <a:pPr marL="0" indent="0">
              <a:buNone/>
            </a:pPr>
            <a:endParaRPr lang="fr-FR" dirty="0"/>
          </a:p>
        </p:txBody>
      </p:sp>
    </p:spTree>
    <p:extLst>
      <p:ext uri="{BB962C8B-B14F-4D97-AF65-F5344CB8AC3E}">
        <p14:creationId xmlns:p14="http://schemas.microsoft.com/office/powerpoint/2010/main" val="396574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59D0-8407-95FA-D4C7-BDB85D207E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19D773-70CC-85A9-EB4B-7D74CB5AE9F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9780774-932F-975F-82C8-B6F838676157}"/>
              </a:ext>
            </a:extLst>
          </p:cNvPr>
          <p:cNvSpPr>
            <a:spLocks noGrp="1"/>
          </p:cNvSpPr>
          <p:nvPr>
            <p:ph idx="1"/>
          </p:nvPr>
        </p:nvSpPr>
        <p:spPr/>
        <p:txBody>
          <a:bodyPr>
            <a:normAutofit/>
          </a:bodyPr>
          <a:lstStyle/>
          <a:p>
            <a:pPr marL="0" indent="0">
              <a:buNone/>
            </a:pPr>
            <a:r>
              <a:rPr lang="fr-FR" sz="2400" dirty="0"/>
              <a:t>je	   pars		je	   regarde	je	   finis		je	   ris</a:t>
            </a:r>
          </a:p>
          <a:p>
            <a:pPr marL="0" indent="0">
              <a:buNone/>
            </a:pPr>
            <a:r>
              <a:rPr lang="fr-FR" sz="2400" dirty="0"/>
              <a:t>tu	   pars		tu	   regardes	tu	   finis		tu	   ris</a:t>
            </a:r>
          </a:p>
          <a:p>
            <a:pPr marL="0" indent="0">
              <a:buNone/>
            </a:pPr>
            <a:r>
              <a:rPr lang="fr-FR" sz="2400" dirty="0"/>
              <a:t>il / elle	   part		il / elle	   regarde	il / elle	   finit		il / elle	   rit</a:t>
            </a:r>
          </a:p>
          <a:p>
            <a:pPr marL="0" indent="0">
              <a:buNone/>
            </a:pPr>
            <a:r>
              <a:rPr lang="fr-FR" sz="2400" dirty="0"/>
              <a:t>nous 	   part-</a:t>
            </a:r>
            <a:r>
              <a:rPr lang="fr-FR" sz="2400" dirty="0">
                <a:solidFill>
                  <a:schemeClr val="accent1"/>
                </a:solidFill>
              </a:rPr>
              <a:t>ons</a:t>
            </a:r>
            <a:r>
              <a:rPr lang="fr-FR" sz="2400" dirty="0"/>
              <a:t>	nous 	   regard-</a:t>
            </a:r>
            <a:r>
              <a:rPr lang="fr-FR" sz="2400" dirty="0">
                <a:solidFill>
                  <a:schemeClr val="accent1"/>
                </a:solidFill>
              </a:rPr>
              <a:t>ons</a:t>
            </a:r>
            <a:r>
              <a:rPr lang="fr-FR" sz="2400" dirty="0"/>
              <a:t>	nous 	   finiss-</a:t>
            </a:r>
            <a:r>
              <a:rPr lang="fr-FR" sz="2400" dirty="0">
                <a:solidFill>
                  <a:schemeClr val="accent1"/>
                </a:solidFill>
              </a:rPr>
              <a:t>ons</a:t>
            </a:r>
            <a:r>
              <a:rPr lang="fr-FR" sz="2400" dirty="0"/>
              <a:t>	nous        ri-</a:t>
            </a:r>
            <a:r>
              <a:rPr lang="fr-FR" sz="2400" dirty="0">
                <a:solidFill>
                  <a:schemeClr val="accent1"/>
                </a:solidFill>
              </a:rPr>
              <a:t>ons</a:t>
            </a:r>
          </a:p>
          <a:p>
            <a:pPr marL="0" indent="0">
              <a:buNone/>
            </a:pPr>
            <a:r>
              <a:rPr lang="fr-FR" sz="2400" dirty="0"/>
              <a:t>vous 	   part-</a:t>
            </a:r>
            <a:r>
              <a:rPr lang="fr-FR" sz="2400" dirty="0">
                <a:solidFill>
                  <a:schemeClr val="accent1"/>
                </a:solidFill>
              </a:rPr>
              <a:t>ez</a:t>
            </a:r>
            <a:r>
              <a:rPr lang="fr-FR" sz="2400" dirty="0"/>
              <a:t>	vous 	   regard-</a:t>
            </a:r>
            <a:r>
              <a:rPr lang="fr-FR" sz="2400" dirty="0">
                <a:solidFill>
                  <a:schemeClr val="accent1"/>
                </a:solidFill>
              </a:rPr>
              <a:t>ez</a:t>
            </a:r>
            <a:r>
              <a:rPr lang="fr-FR" sz="2400" dirty="0"/>
              <a:t>	vous 	   finiss-</a:t>
            </a:r>
            <a:r>
              <a:rPr lang="fr-FR" sz="2400" dirty="0">
                <a:solidFill>
                  <a:schemeClr val="accent1"/>
                </a:solidFill>
              </a:rPr>
              <a:t>ez</a:t>
            </a:r>
            <a:r>
              <a:rPr lang="fr-FR" sz="2400" dirty="0"/>
              <a:t>	vous 	   ri-</a:t>
            </a:r>
            <a:r>
              <a:rPr lang="fr-FR" sz="2400" dirty="0">
                <a:solidFill>
                  <a:schemeClr val="accent1"/>
                </a:solidFill>
              </a:rPr>
              <a:t>ez</a:t>
            </a:r>
          </a:p>
          <a:p>
            <a:pPr marL="0" indent="0">
              <a:buNone/>
            </a:pPr>
            <a:r>
              <a:rPr lang="fr-FR" sz="2400" dirty="0"/>
              <a:t>ils / elles part-</a:t>
            </a:r>
            <a:r>
              <a:rPr lang="fr-FR" sz="2400" dirty="0">
                <a:solidFill>
                  <a:schemeClr val="accent1"/>
                </a:solidFill>
              </a:rPr>
              <a:t>ent</a:t>
            </a:r>
            <a:r>
              <a:rPr lang="fr-FR" sz="2400" dirty="0"/>
              <a:t>	ils / elles regard-</a:t>
            </a:r>
            <a:r>
              <a:rPr lang="fr-FR" sz="2400" dirty="0">
                <a:solidFill>
                  <a:schemeClr val="accent1"/>
                </a:solidFill>
              </a:rPr>
              <a:t>ent</a:t>
            </a:r>
            <a:r>
              <a:rPr lang="fr-FR" sz="2400" dirty="0"/>
              <a:t>	ils / elles finiss-</a:t>
            </a:r>
            <a:r>
              <a:rPr lang="fr-FR" sz="2400" dirty="0">
                <a:solidFill>
                  <a:schemeClr val="accent1"/>
                </a:solidFill>
              </a:rPr>
              <a:t>ent</a:t>
            </a:r>
            <a:r>
              <a:rPr lang="fr-FR" sz="2400" dirty="0"/>
              <a:t>	ils / elles ri-</a:t>
            </a:r>
            <a:r>
              <a:rPr lang="fr-FR" sz="2400" dirty="0">
                <a:solidFill>
                  <a:schemeClr val="accent1"/>
                </a:solidFill>
              </a:rPr>
              <a:t>ent</a:t>
            </a:r>
          </a:p>
        </p:txBody>
      </p:sp>
    </p:spTree>
    <p:extLst>
      <p:ext uri="{BB962C8B-B14F-4D97-AF65-F5344CB8AC3E}">
        <p14:creationId xmlns:p14="http://schemas.microsoft.com/office/powerpoint/2010/main" val="2472620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DF6CD-3BEB-7AA2-10C6-8216C4331C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6E8A3C9-343B-1FFE-2EC5-7DD700ECB81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760DD1A-D1D1-ACE4-4247-1DA52EC7540F}"/>
              </a:ext>
            </a:extLst>
          </p:cNvPr>
          <p:cNvSpPr>
            <a:spLocks noGrp="1"/>
          </p:cNvSpPr>
          <p:nvPr>
            <p:ph idx="1"/>
          </p:nvPr>
        </p:nvSpPr>
        <p:spPr/>
        <p:txBody>
          <a:bodyPr>
            <a:normAutofit/>
          </a:bodyPr>
          <a:lstStyle/>
          <a:p>
            <a:pPr marL="0" indent="0">
              <a:buNone/>
            </a:pPr>
            <a:r>
              <a:rPr lang="fr-FR" sz="2400" dirty="0"/>
              <a:t>je	   par-</a:t>
            </a:r>
            <a:r>
              <a:rPr lang="fr-FR" sz="2400" dirty="0">
                <a:solidFill>
                  <a:schemeClr val="accent1"/>
                </a:solidFill>
              </a:rPr>
              <a:t>s</a:t>
            </a:r>
            <a:r>
              <a:rPr lang="fr-FR" sz="2400" dirty="0"/>
              <a:t>		je	   regard-</a:t>
            </a:r>
            <a:r>
              <a:rPr lang="fr-FR" sz="2400" dirty="0">
                <a:solidFill>
                  <a:schemeClr val="accent1"/>
                </a:solidFill>
              </a:rPr>
              <a:t>e</a:t>
            </a:r>
            <a:r>
              <a:rPr lang="fr-FR" sz="2400" dirty="0"/>
              <a:t>	je	   fini-</a:t>
            </a:r>
            <a:r>
              <a:rPr lang="fr-FR" sz="2400" dirty="0">
                <a:solidFill>
                  <a:schemeClr val="accent1"/>
                </a:solidFill>
              </a:rPr>
              <a:t>s</a:t>
            </a:r>
            <a:r>
              <a:rPr lang="fr-FR" sz="2400" dirty="0"/>
              <a:t>		je	   ri-</a:t>
            </a:r>
            <a:r>
              <a:rPr lang="fr-FR" sz="2400" dirty="0">
                <a:solidFill>
                  <a:schemeClr val="accent1"/>
                </a:solidFill>
              </a:rPr>
              <a:t>s</a:t>
            </a:r>
          </a:p>
          <a:p>
            <a:pPr marL="0" indent="0">
              <a:buNone/>
            </a:pPr>
            <a:r>
              <a:rPr lang="fr-FR" sz="2400" dirty="0"/>
              <a:t>tu	   par-</a:t>
            </a:r>
            <a:r>
              <a:rPr lang="fr-FR" sz="2400" dirty="0">
                <a:solidFill>
                  <a:schemeClr val="accent1"/>
                </a:solidFill>
              </a:rPr>
              <a:t>s</a:t>
            </a:r>
            <a:r>
              <a:rPr lang="fr-FR" sz="2400" dirty="0"/>
              <a:t>		tu	   regard-</a:t>
            </a:r>
            <a:r>
              <a:rPr lang="fr-FR" sz="2400" dirty="0">
                <a:solidFill>
                  <a:schemeClr val="accent1"/>
                </a:solidFill>
              </a:rPr>
              <a:t>es</a:t>
            </a:r>
            <a:r>
              <a:rPr lang="fr-FR" sz="2400" dirty="0"/>
              <a:t>	tu	   fini-</a:t>
            </a:r>
            <a:r>
              <a:rPr lang="fr-FR" sz="2400" dirty="0">
                <a:solidFill>
                  <a:schemeClr val="accent1"/>
                </a:solidFill>
              </a:rPr>
              <a:t>s</a:t>
            </a:r>
            <a:r>
              <a:rPr lang="fr-FR" sz="2400" dirty="0"/>
              <a:t>		tu	   ri-</a:t>
            </a:r>
            <a:r>
              <a:rPr lang="fr-FR" sz="2400" dirty="0">
                <a:solidFill>
                  <a:schemeClr val="accent1"/>
                </a:solidFill>
              </a:rPr>
              <a:t>s</a:t>
            </a:r>
          </a:p>
          <a:p>
            <a:pPr marL="0" indent="0">
              <a:buNone/>
            </a:pPr>
            <a:r>
              <a:rPr lang="fr-FR" sz="2400" dirty="0"/>
              <a:t>il / elle	   par-</a:t>
            </a:r>
            <a:r>
              <a:rPr lang="fr-FR" sz="2400" dirty="0">
                <a:solidFill>
                  <a:schemeClr val="accent1"/>
                </a:solidFill>
              </a:rPr>
              <a:t>t</a:t>
            </a:r>
            <a:r>
              <a:rPr lang="fr-FR" sz="2400" dirty="0"/>
              <a:t>		il / elle	   regard-</a:t>
            </a:r>
            <a:r>
              <a:rPr lang="fr-FR" sz="2400" dirty="0">
                <a:solidFill>
                  <a:schemeClr val="accent1"/>
                </a:solidFill>
              </a:rPr>
              <a:t>e</a:t>
            </a:r>
            <a:r>
              <a:rPr lang="fr-FR" sz="2400" dirty="0"/>
              <a:t>	il / elle	   fini-</a:t>
            </a:r>
            <a:r>
              <a:rPr lang="fr-FR" sz="2400" dirty="0">
                <a:solidFill>
                  <a:schemeClr val="accent1"/>
                </a:solidFill>
              </a:rPr>
              <a:t>t</a:t>
            </a:r>
            <a:r>
              <a:rPr lang="fr-FR" sz="2400" dirty="0"/>
              <a:t>		il / elle	   ri-</a:t>
            </a:r>
            <a:r>
              <a:rPr lang="fr-FR" sz="2400" dirty="0">
                <a:solidFill>
                  <a:schemeClr val="accent1"/>
                </a:solidFill>
              </a:rPr>
              <a:t>t</a:t>
            </a:r>
          </a:p>
          <a:p>
            <a:pPr marL="0" indent="0">
              <a:buNone/>
            </a:pPr>
            <a:r>
              <a:rPr lang="fr-FR" sz="2400" dirty="0"/>
              <a:t>nous 	   part-</a:t>
            </a:r>
            <a:r>
              <a:rPr lang="fr-FR" sz="2400" dirty="0">
                <a:solidFill>
                  <a:schemeClr val="accent1"/>
                </a:solidFill>
              </a:rPr>
              <a:t>ons</a:t>
            </a:r>
            <a:r>
              <a:rPr lang="fr-FR" sz="2400" dirty="0"/>
              <a:t>	nous 	   regard-</a:t>
            </a:r>
            <a:r>
              <a:rPr lang="fr-FR" sz="2400" dirty="0">
                <a:solidFill>
                  <a:schemeClr val="accent1"/>
                </a:solidFill>
              </a:rPr>
              <a:t>ons</a:t>
            </a:r>
            <a:r>
              <a:rPr lang="fr-FR" sz="2400" dirty="0"/>
              <a:t>	nous 	   finiss-</a:t>
            </a:r>
            <a:r>
              <a:rPr lang="fr-FR" sz="2400" dirty="0">
                <a:solidFill>
                  <a:schemeClr val="accent1"/>
                </a:solidFill>
              </a:rPr>
              <a:t>ons</a:t>
            </a:r>
            <a:r>
              <a:rPr lang="fr-FR" sz="2400" dirty="0"/>
              <a:t>	nous        ri-</a:t>
            </a:r>
            <a:r>
              <a:rPr lang="fr-FR" sz="2400" dirty="0">
                <a:solidFill>
                  <a:schemeClr val="accent1"/>
                </a:solidFill>
              </a:rPr>
              <a:t>ons</a:t>
            </a:r>
          </a:p>
          <a:p>
            <a:pPr marL="0" indent="0">
              <a:buNone/>
            </a:pPr>
            <a:r>
              <a:rPr lang="fr-FR" sz="2400" dirty="0"/>
              <a:t>vous 	   part-</a:t>
            </a:r>
            <a:r>
              <a:rPr lang="fr-FR" sz="2400" dirty="0">
                <a:solidFill>
                  <a:schemeClr val="accent1"/>
                </a:solidFill>
              </a:rPr>
              <a:t>ez</a:t>
            </a:r>
            <a:r>
              <a:rPr lang="fr-FR" sz="2400" dirty="0"/>
              <a:t>	vous 	   regard-</a:t>
            </a:r>
            <a:r>
              <a:rPr lang="fr-FR" sz="2400" dirty="0">
                <a:solidFill>
                  <a:schemeClr val="accent1"/>
                </a:solidFill>
              </a:rPr>
              <a:t>ez</a:t>
            </a:r>
            <a:r>
              <a:rPr lang="fr-FR" sz="2400" dirty="0"/>
              <a:t>	vous 	   finiss-</a:t>
            </a:r>
            <a:r>
              <a:rPr lang="fr-FR" sz="2400" dirty="0">
                <a:solidFill>
                  <a:schemeClr val="accent1"/>
                </a:solidFill>
              </a:rPr>
              <a:t>ez</a:t>
            </a:r>
            <a:r>
              <a:rPr lang="fr-FR" sz="2400" dirty="0"/>
              <a:t>	vous 	   ri-</a:t>
            </a:r>
            <a:r>
              <a:rPr lang="fr-FR" sz="2400" dirty="0">
                <a:solidFill>
                  <a:schemeClr val="accent1"/>
                </a:solidFill>
              </a:rPr>
              <a:t>ez</a:t>
            </a:r>
          </a:p>
          <a:p>
            <a:pPr marL="0" indent="0">
              <a:buNone/>
            </a:pPr>
            <a:r>
              <a:rPr lang="fr-FR" sz="2400" dirty="0"/>
              <a:t>ils / elles part-</a:t>
            </a:r>
            <a:r>
              <a:rPr lang="fr-FR" sz="2400" dirty="0">
                <a:solidFill>
                  <a:schemeClr val="accent1"/>
                </a:solidFill>
              </a:rPr>
              <a:t>ent</a:t>
            </a:r>
            <a:r>
              <a:rPr lang="fr-FR" sz="2400" dirty="0"/>
              <a:t>	ils / elles regard-</a:t>
            </a:r>
            <a:r>
              <a:rPr lang="fr-FR" sz="2400" dirty="0">
                <a:solidFill>
                  <a:schemeClr val="accent1"/>
                </a:solidFill>
              </a:rPr>
              <a:t>ent</a:t>
            </a:r>
            <a:r>
              <a:rPr lang="fr-FR" sz="2400" dirty="0"/>
              <a:t>	ils / elles finiss-</a:t>
            </a:r>
            <a:r>
              <a:rPr lang="fr-FR" sz="2400" dirty="0">
                <a:solidFill>
                  <a:schemeClr val="accent1"/>
                </a:solidFill>
              </a:rPr>
              <a:t>ent</a:t>
            </a:r>
            <a:r>
              <a:rPr lang="fr-FR" sz="2400" dirty="0"/>
              <a:t>	ils / elles ri-</a:t>
            </a:r>
            <a:r>
              <a:rPr lang="fr-FR" sz="2400" dirty="0">
                <a:solidFill>
                  <a:schemeClr val="accent1"/>
                </a:solidFill>
              </a:rPr>
              <a:t>ent</a:t>
            </a:r>
          </a:p>
        </p:txBody>
      </p:sp>
    </p:spTree>
    <p:extLst>
      <p:ext uri="{BB962C8B-B14F-4D97-AF65-F5344CB8AC3E}">
        <p14:creationId xmlns:p14="http://schemas.microsoft.com/office/powerpoint/2010/main" val="4086063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4AC3-844D-EF2F-617E-8B3812C433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393CF8-C5E4-EFCE-EBDC-2A218EF9361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C627BC7-D6B1-85B6-619F-530020814C4C}"/>
              </a:ext>
            </a:extLst>
          </p:cNvPr>
          <p:cNvSpPr>
            <a:spLocks noGrp="1"/>
          </p:cNvSpPr>
          <p:nvPr>
            <p:ph idx="1"/>
          </p:nvPr>
        </p:nvSpPr>
        <p:spPr/>
        <p:txBody>
          <a:bodyPr>
            <a:normAutofit/>
          </a:bodyPr>
          <a:lstStyle/>
          <a:p>
            <a:pPr marL="0" indent="0">
              <a:buNone/>
            </a:pPr>
            <a:r>
              <a:rPr lang="fr-FR" sz="2400" dirty="0"/>
              <a:t>	je	   regard-</a:t>
            </a:r>
            <a:r>
              <a:rPr lang="fr-FR" sz="2400" dirty="0">
                <a:solidFill>
                  <a:schemeClr val="accent1"/>
                </a:solidFill>
              </a:rPr>
              <a:t>e</a:t>
            </a:r>
            <a:r>
              <a:rPr lang="fr-FR" sz="2400" dirty="0"/>
              <a:t>		je	   ri-</a:t>
            </a:r>
            <a:r>
              <a:rPr lang="fr-FR" sz="2400" dirty="0">
                <a:solidFill>
                  <a:schemeClr val="accent1"/>
                </a:solidFill>
              </a:rPr>
              <a:t>s</a:t>
            </a:r>
          </a:p>
          <a:p>
            <a:pPr marL="0" indent="0">
              <a:buNone/>
            </a:pPr>
            <a:r>
              <a:rPr lang="fr-FR" sz="2400" dirty="0"/>
              <a:t>	tu	   regard-</a:t>
            </a:r>
            <a:r>
              <a:rPr lang="fr-FR" sz="2400" dirty="0">
                <a:solidFill>
                  <a:schemeClr val="accent1"/>
                </a:solidFill>
              </a:rPr>
              <a:t>es</a:t>
            </a:r>
            <a:r>
              <a:rPr lang="fr-FR" sz="2400" dirty="0"/>
              <a:t>		tu	   ri-</a:t>
            </a:r>
            <a:r>
              <a:rPr lang="fr-FR" sz="2400" dirty="0">
                <a:solidFill>
                  <a:schemeClr val="accent1"/>
                </a:solidFill>
              </a:rPr>
              <a:t>s</a:t>
            </a:r>
          </a:p>
          <a:p>
            <a:pPr marL="0" indent="0">
              <a:buNone/>
            </a:pPr>
            <a:r>
              <a:rPr lang="fr-FR" sz="2400" dirty="0"/>
              <a:t>	il / elle	   regard-</a:t>
            </a:r>
            <a:r>
              <a:rPr lang="fr-FR" sz="2400" dirty="0">
                <a:solidFill>
                  <a:schemeClr val="accent1"/>
                </a:solidFill>
              </a:rPr>
              <a:t>e</a:t>
            </a:r>
            <a:r>
              <a:rPr lang="fr-FR" sz="2400" dirty="0"/>
              <a:t>		il / elle	   ri-</a:t>
            </a:r>
            <a:r>
              <a:rPr lang="fr-FR" sz="2400" dirty="0">
                <a:solidFill>
                  <a:schemeClr val="accent1"/>
                </a:solidFill>
              </a:rPr>
              <a:t>t</a:t>
            </a:r>
          </a:p>
          <a:p>
            <a:pPr marL="0" indent="0">
              <a:buNone/>
            </a:pPr>
            <a:r>
              <a:rPr lang="fr-FR" sz="2400" dirty="0"/>
              <a:t>	nous 	   </a:t>
            </a:r>
            <a:r>
              <a:rPr lang="fr-FR" sz="2400" b="1" dirty="0"/>
              <a:t>regard</a:t>
            </a:r>
            <a:r>
              <a:rPr lang="fr-FR" sz="2400" dirty="0"/>
              <a:t>-</a:t>
            </a:r>
            <a:r>
              <a:rPr lang="fr-FR" sz="2400" dirty="0">
                <a:solidFill>
                  <a:schemeClr val="accent1"/>
                </a:solidFill>
              </a:rPr>
              <a:t>ons</a:t>
            </a:r>
            <a:r>
              <a:rPr lang="fr-FR" sz="2400" dirty="0"/>
              <a:t>		nous        </a:t>
            </a:r>
            <a:r>
              <a:rPr lang="fr-FR" sz="2400" b="1" dirty="0"/>
              <a:t>ri</a:t>
            </a:r>
            <a:r>
              <a:rPr lang="fr-FR" sz="2400" dirty="0"/>
              <a:t>-</a:t>
            </a:r>
            <a:r>
              <a:rPr lang="fr-FR" sz="2400" dirty="0">
                <a:solidFill>
                  <a:schemeClr val="accent1"/>
                </a:solidFill>
              </a:rPr>
              <a:t>ons</a:t>
            </a:r>
          </a:p>
          <a:p>
            <a:pPr marL="0" indent="0">
              <a:buNone/>
            </a:pPr>
            <a:r>
              <a:rPr lang="fr-FR" sz="2400" dirty="0"/>
              <a:t>	vous 	   regard-</a:t>
            </a:r>
            <a:r>
              <a:rPr lang="fr-FR" sz="2400" dirty="0">
                <a:solidFill>
                  <a:schemeClr val="accent1"/>
                </a:solidFill>
              </a:rPr>
              <a:t>ez</a:t>
            </a:r>
            <a:r>
              <a:rPr lang="fr-FR" sz="2400" dirty="0"/>
              <a:t>		vous 	   ri-</a:t>
            </a:r>
            <a:r>
              <a:rPr lang="fr-FR" sz="2400" dirty="0">
                <a:solidFill>
                  <a:schemeClr val="accent1"/>
                </a:solidFill>
              </a:rPr>
              <a:t>ez</a:t>
            </a:r>
          </a:p>
          <a:p>
            <a:pPr marL="0" indent="0">
              <a:buNone/>
            </a:pPr>
            <a:r>
              <a:rPr lang="fr-FR" sz="2400" dirty="0"/>
              <a:t>	ils / elles regard-</a:t>
            </a:r>
            <a:r>
              <a:rPr lang="fr-FR" sz="2400" dirty="0">
                <a:solidFill>
                  <a:schemeClr val="accent1"/>
                </a:solidFill>
              </a:rPr>
              <a:t>ent</a:t>
            </a:r>
            <a:r>
              <a:rPr lang="fr-FR" sz="2400" dirty="0"/>
              <a:t>		ils / elles ri-</a:t>
            </a:r>
            <a:r>
              <a:rPr lang="fr-FR" sz="2400" dirty="0">
                <a:solidFill>
                  <a:schemeClr val="accent1"/>
                </a:solidFill>
              </a:rPr>
              <a:t>ent</a:t>
            </a:r>
          </a:p>
        </p:txBody>
      </p:sp>
    </p:spTree>
    <p:extLst>
      <p:ext uri="{BB962C8B-B14F-4D97-AF65-F5344CB8AC3E}">
        <p14:creationId xmlns:p14="http://schemas.microsoft.com/office/powerpoint/2010/main" val="409195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8C196-7796-8915-C3CF-08FD40D319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80C958-EF49-EF19-1F81-B696F33562A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2895928-7256-9AA9-35D4-16A48955FB8D}"/>
              </a:ext>
            </a:extLst>
          </p:cNvPr>
          <p:cNvSpPr>
            <a:spLocks noGrp="1"/>
          </p:cNvSpPr>
          <p:nvPr>
            <p:ph idx="1"/>
          </p:nvPr>
        </p:nvSpPr>
        <p:spPr/>
        <p:txBody>
          <a:bodyPr>
            <a:normAutofit/>
          </a:bodyPr>
          <a:lstStyle/>
          <a:p>
            <a:pPr marL="0" indent="0">
              <a:buNone/>
            </a:pPr>
            <a:r>
              <a:rPr lang="fr-FR" sz="2400" dirty="0"/>
              <a:t>je	   </a:t>
            </a:r>
            <a:r>
              <a:rPr lang="fr-FR" sz="2400" strike="sngStrike" dirty="0" err="1"/>
              <a:t>part-</a:t>
            </a:r>
            <a:r>
              <a:rPr lang="fr-FR" sz="2400" strike="sngStrike" dirty="0" err="1">
                <a:solidFill>
                  <a:schemeClr val="accent1"/>
                </a:solidFill>
              </a:rPr>
              <a:t>s</a:t>
            </a:r>
            <a:r>
              <a:rPr lang="fr-FR" sz="2400" strike="sngStrike" dirty="0">
                <a:solidFill>
                  <a:schemeClr val="accent1"/>
                </a:solidFill>
              </a:rPr>
              <a:t> </a:t>
            </a:r>
            <a:r>
              <a:rPr lang="fr-FR" sz="2400" dirty="0">
                <a:solidFill>
                  <a:schemeClr val="accent1"/>
                </a:solidFill>
              </a:rPr>
              <a:t>  par-  -s</a:t>
            </a:r>
            <a:r>
              <a:rPr lang="fr-FR" sz="2400" dirty="0"/>
              <a:t>			je	   </a:t>
            </a:r>
            <a:r>
              <a:rPr lang="fr-FR" sz="2400" strike="sngStrike" dirty="0"/>
              <a:t>finiss-</a:t>
            </a:r>
            <a:r>
              <a:rPr lang="fr-FR" sz="2400" strike="sngStrike" dirty="0">
                <a:solidFill>
                  <a:schemeClr val="accent1"/>
                </a:solidFill>
              </a:rPr>
              <a:t>s</a:t>
            </a:r>
            <a:r>
              <a:rPr lang="fr-FR" sz="2400" dirty="0">
                <a:solidFill>
                  <a:schemeClr val="accent1"/>
                </a:solidFill>
              </a:rPr>
              <a:t>   fini-  -s</a:t>
            </a:r>
            <a:r>
              <a:rPr lang="fr-FR" sz="2400" dirty="0"/>
              <a:t>	</a:t>
            </a:r>
            <a:endParaRPr lang="fr-FR" sz="2400" dirty="0">
              <a:solidFill>
                <a:schemeClr val="accent1"/>
              </a:solidFill>
            </a:endParaRPr>
          </a:p>
          <a:p>
            <a:pPr marL="0" indent="0">
              <a:buNone/>
            </a:pPr>
            <a:r>
              <a:rPr lang="fr-FR" sz="2400" dirty="0"/>
              <a:t>tu	   </a:t>
            </a:r>
            <a:r>
              <a:rPr lang="fr-FR" sz="2400" strike="sngStrike" dirty="0" err="1"/>
              <a:t>part-</a:t>
            </a:r>
            <a:r>
              <a:rPr lang="fr-FR" sz="2400" strike="sngStrike" dirty="0" err="1">
                <a:solidFill>
                  <a:schemeClr val="accent1"/>
                </a:solidFill>
              </a:rPr>
              <a:t>s</a:t>
            </a:r>
            <a:r>
              <a:rPr lang="fr-FR" sz="2400" dirty="0">
                <a:solidFill>
                  <a:schemeClr val="accent1"/>
                </a:solidFill>
              </a:rPr>
              <a:t>   par-  -s</a:t>
            </a:r>
            <a:r>
              <a:rPr lang="fr-FR" sz="2400" dirty="0"/>
              <a:t>			tu	   </a:t>
            </a:r>
            <a:r>
              <a:rPr lang="fr-FR" sz="2400" strike="sngStrike" dirty="0"/>
              <a:t>finiss-</a:t>
            </a:r>
            <a:r>
              <a:rPr lang="fr-FR" sz="2400" strike="sngStrike" dirty="0">
                <a:solidFill>
                  <a:schemeClr val="accent1"/>
                </a:solidFill>
              </a:rPr>
              <a:t>s</a:t>
            </a:r>
            <a:r>
              <a:rPr lang="fr-FR" sz="2400" dirty="0">
                <a:solidFill>
                  <a:schemeClr val="accent1"/>
                </a:solidFill>
              </a:rPr>
              <a:t>   fini-  -s</a:t>
            </a:r>
            <a:r>
              <a:rPr lang="fr-FR" sz="2400" dirty="0"/>
              <a:t>	</a:t>
            </a:r>
            <a:endParaRPr lang="fr-FR" sz="2400" dirty="0">
              <a:solidFill>
                <a:schemeClr val="accent1"/>
              </a:solidFill>
            </a:endParaRPr>
          </a:p>
          <a:p>
            <a:pPr marL="0" indent="0">
              <a:buNone/>
            </a:pPr>
            <a:r>
              <a:rPr lang="fr-FR" sz="2400" dirty="0"/>
              <a:t>il / elle	   </a:t>
            </a:r>
            <a:r>
              <a:rPr lang="fr-FR" sz="2400" strike="sngStrike" dirty="0" err="1"/>
              <a:t>part-</a:t>
            </a:r>
            <a:r>
              <a:rPr lang="fr-FR" sz="2400" strike="sngStrike" dirty="0" err="1">
                <a:solidFill>
                  <a:schemeClr val="accent1"/>
                </a:solidFill>
              </a:rPr>
              <a:t>t</a:t>
            </a:r>
            <a:r>
              <a:rPr lang="fr-FR" sz="2400" dirty="0"/>
              <a:t>	   </a:t>
            </a:r>
            <a:r>
              <a:rPr lang="fr-FR" sz="2400" dirty="0">
                <a:solidFill>
                  <a:schemeClr val="accent1"/>
                </a:solidFill>
              </a:rPr>
              <a:t>par-  -t</a:t>
            </a:r>
            <a:r>
              <a:rPr lang="fr-FR" sz="2400" dirty="0"/>
              <a:t>			il / elle	   </a:t>
            </a:r>
            <a:r>
              <a:rPr lang="fr-FR" sz="2400" strike="sngStrike" dirty="0"/>
              <a:t>finiss-</a:t>
            </a:r>
            <a:r>
              <a:rPr lang="fr-FR" sz="2400" strike="sngStrike" dirty="0">
                <a:solidFill>
                  <a:schemeClr val="accent1"/>
                </a:solidFill>
              </a:rPr>
              <a:t>t</a:t>
            </a:r>
            <a:r>
              <a:rPr lang="fr-FR" sz="2400" dirty="0">
                <a:solidFill>
                  <a:schemeClr val="accent1"/>
                </a:solidFill>
              </a:rPr>
              <a:t>   fini-  -t</a:t>
            </a:r>
            <a:endParaRPr lang="fr-FR" sz="2400" dirty="0"/>
          </a:p>
          <a:p>
            <a:pPr marL="0" indent="0">
              <a:buNone/>
            </a:pPr>
            <a:r>
              <a:rPr lang="fr-FR" sz="2400" dirty="0"/>
              <a:t>nous 	   </a:t>
            </a:r>
            <a:r>
              <a:rPr lang="fr-FR" sz="2400" b="1" dirty="0"/>
              <a:t>part</a:t>
            </a:r>
            <a:r>
              <a:rPr lang="fr-FR" sz="2400" dirty="0"/>
              <a:t>-</a:t>
            </a:r>
            <a:r>
              <a:rPr lang="fr-FR" sz="2400" dirty="0">
                <a:solidFill>
                  <a:schemeClr val="accent1"/>
                </a:solidFill>
              </a:rPr>
              <a:t>ons</a:t>
            </a:r>
            <a:r>
              <a:rPr lang="fr-FR" sz="2400" dirty="0"/>
              <a:t>				nous 	   </a:t>
            </a:r>
            <a:r>
              <a:rPr lang="fr-FR" sz="2400" b="1" dirty="0"/>
              <a:t>finiss</a:t>
            </a:r>
            <a:r>
              <a:rPr lang="fr-FR" sz="2400" dirty="0"/>
              <a:t>-</a:t>
            </a:r>
            <a:r>
              <a:rPr lang="fr-FR" sz="2400" dirty="0">
                <a:solidFill>
                  <a:schemeClr val="accent1"/>
                </a:solidFill>
              </a:rPr>
              <a:t>ons</a:t>
            </a:r>
            <a:r>
              <a:rPr lang="fr-FR" sz="2400" dirty="0"/>
              <a:t>	</a:t>
            </a:r>
          </a:p>
          <a:p>
            <a:pPr marL="0" indent="0">
              <a:buNone/>
            </a:pPr>
            <a:r>
              <a:rPr lang="fr-FR" sz="2400" dirty="0"/>
              <a:t>vous 	   part-</a:t>
            </a:r>
            <a:r>
              <a:rPr lang="fr-FR" sz="2400" dirty="0">
                <a:solidFill>
                  <a:schemeClr val="accent1"/>
                </a:solidFill>
              </a:rPr>
              <a:t>ez</a:t>
            </a:r>
            <a:r>
              <a:rPr lang="fr-FR" sz="2400" dirty="0"/>
              <a:t>				vous 	   finiss-</a:t>
            </a:r>
            <a:r>
              <a:rPr lang="fr-FR" sz="2400" dirty="0">
                <a:solidFill>
                  <a:schemeClr val="accent1"/>
                </a:solidFill>
              </a:rPr>
              <a:t>ez</a:t>
            </a:r>
            <a:r>
              <a:rPr lang="fr-FR" sz="2400" dirty="0"/>
              <a:t>	</a:t>
            </a:r>
          </a:p>
          <a:p>
            <a:pPr marL="0" indent="0">
              <a:buNone/>
            </a:pPr>
            <a:r>
              <a:rPr lang="fr-FR" sz="2400" dirty="0"/>
              <a:t>ils / elles part-</a:t>
            </a:r>
            <a:r>
              <a:rPr lang="fr-FR" sz="2400" dirty="0">
                <a:solidFill>
                  <a:schemeClr val="accent1"/>
                </a:solidFill>
              </a:rPr>
              <a:t>ent</a:t>
            </a:r>
            <a:r>
              <a:rPr lang="fr-FR" sz="2400" dirty="0"/>
              <a:t>				ils / elles finiss-</a:t>
            </a:r>
            <a:r>
              <a:rPr lang="fr-FR" sz="2400" dirty="0">
                <a:solidFill>
                  <a:schemeClr val="accent1"/>
                </a:solidFill>
              </a:rPr>
              <a:t>ent</a:t>
            </a:r>
            <a:r>
              <a:rPr lang="fr-FR" sz="2400" dirty="0"/>
              <a:t>	</a:t>
            </a:r>
            <a:endParaRPr lang="fr-FR" sz="2400" dirty="0">
              <a:solidFill>
                <a:schemeClr val="accent1"/>
              </a:solidFill>
            </a:endParaRPr>
          </a:p>
        </p:txBody>
      </p:sp>
      <p:sp>
        <p:nvSpPr>
          <p:cNvPr id="5" name="Rectangle 4">
            <a:extLst>
              <a:ext uri="{FF2B5EF4-FFF2-40B4-BE49-F238E27FC236}">
                <a16:creationId xmlns:a16="http://schemas.microsoft.com/office/drawing/2014/main" id="{6B8E02A9-B771-B361-2BC8-4A15D9F69510}"/>
              </a:ext>
            </a:extLst>
          </p:cNvPr>
          <p:cNvSpPr/>
          <p:nvPr/>
        </p:nvSpPr>
        <p:spPr>
          <a:xfrm>
            <a:off x="3409950" y="1860550"/>
            <a:ext cx="152400" cy="3111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695D4BE2-16AC-97B2-DE22-F4208506E2B2}"/>
              </a:ext>
            </a:extLst>
          </p:cNvPr>
          <p:cNvSpPr/>
          <p:nvPr/>
        </p:nvSpPr>
        <p:spPr>
          <a:xfrm>
            <a:off x="3409950" y="2306637"/>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73C48EC-DC8D-4706-D93A-F658C6069CCB}"/>
              </a:ext>
            </a:extLst>
          </p:cNvPr>
          <p:cNvSpPr/>
          <p:nvPr/>
        </p:nvSpPr>
        <p:spPr>
          <a:xfrm>
            <a:off x="3409950" y="2787649"/>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7597B56-E6C8-9C56-7B98-A8FCA86DC0BA}"/>
              </a:ext>
            </a:extLst>
          </p:cNvPr>
          <p:cNvSpPr/>
          <p:nvPr/>
        </p:nvSpPr>
        <p:spPr>
          <a:xfrm>
            <a:off x="9010650" y="1825625"/>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5118823-1295-D3D3-AC89-E064D2A625F0}"/>
              </a:ext>
            </a:extLst>
          </p:cNvPr>
          <p:cNvSpPr/>
          <p:nvPr/>
        </p:nvSpPr>
        <p:spPr>
          <a:xfrm>
            <a:off x="9010650" y="2284412"/>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637D98B-9971-2806-503C-BC39E9562103}"/>
              </a:ext>
            </a:extLst>
          </p:cNvPr>
          <p:cNvSpPr/>
          <p:nvPr/>
        </p:nvSpPr>
        <p:spPr>
          <a:xfrm>
            <a:off x="9010650" y="2743199"/>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22311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664513-5513-1E8B-F3C8-83D285E6436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A78BA527-DDEC-4F7F-5AEF-8B4094306789}"/>
              </a:ext>
            </a:extLst>
          </p:cNvPr>
          <p:cNvPicPr>
            <a:picLocks noGrp="1" noChangeAspect="1"/>
          </p:cNvPicPr>
          <p:nvPr>
            <p:ph idx="1"/>
          </p:nvPr>
        </p:nvPicPr>
        <p:blipFill>
          <a:blip r:embed="rId3"/>
          <a:stretch>
            <a:fillRect/>
          </a:stretch>
        </p:blipFill>
        <p:spPr>
          <a:xfrm>
            <a:off x="1911928" y="1072573"/>
            <a:ext cx="7447473" cy="4712854"/>
          </a:xfrm>
        </p:spPr>
      </p:pic>
    </p:spTree>
    <p:extLst>
      <p:ext uri="{BB962C8B-B14F-4D97-AF65-F5344CB8AC3E}">
        <p14:creationId xmlns:p14="http://schemas.microsoft.com/office/powerpoint/2010/main" val="3280110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E5D0-2952-E8C1-D7F2-10C56EF1E7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C4ADA5-1684-88B5-F34E-034B61B82B0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6E0E463-C32A-94F3-2189-B3C1ECA40EF6}"/>
              </a:ext>
            </a:extLst>
          </p:cNvPr>
          <p:cNvSpPr>
            <a:spLocks noGrp="1"/>
          </p:cNvSpPr>
          <p:nvPr>
            <p:ph idx="1"/>
          </p:nvPr>
        </p:nvSpPr>
        <p:spPr/>
        <p:txBody>
          <a:bodyPr>
            <a:normAutofit/>
          </a:bodyPr>
          <a:lstStyle/>
          <a:p>
            <a:pPr marL="0" indent="0">
              <a:buNone/>
            </a:pPr>
            <a:r>
              <a:rPr lang="fr-FR" sz="2400" dirty="0"/>
              <a:t>je	   par-</a:t>
            </a:r>
            <a:r>
              <a:rPr lang="fr-FR" sz="2400" dirty="0">
                <a:solidFill>
                  <a:schemeClr val="accent1"/>
                </a:solidFill>
              </a:rPr>
              <a:t>s</a:t>
            </a:r>
            <a:r>
              <a:rPr lang="fr-FR" sz="2400" dirty="0"/>
              <a:t>		je	   regard-</a:t>
            </a:r>
            <a:r>
              <a:rPr lang="fr-FR" sz="2400" dirty="0">
                <a:solidFill>
                  <a:schemeClr val="accent1"/>
                </a:solidFill>
              </a:rPr>
              <a:t>e</a:t>
            </a:r>
            <a:r>
              <a:rPr lang="fr-FR" sz="2400" dirty="0"/>
              <a:t>	je	   fini-</a:t>
            </a:r>
            <a:r>
              <a:rPr lang="fr-FR" sz="2400" dirty="0">
                <a:solidFill>
                  <a:schemeClr val="accent1"/>
                </a:solidFill>
              </a:rPr>
              <a:t>s</a:t>
            </a:r>
            <a:r>
              <a:rPr lang="fr-FR" sz="2400" dirty="0"/>
              <a:t>		je	   ri-</a:t>
            </a:r>
            <a:r>
              <a:rPr lang="fr-FR" sz="2400" dirty="0">
                <a:solidFill>
                  <a:schemeClr val="accent1"/>
                </a:solidFill>
              </a:rPr>
              <a:t>s</a:t>
            </a:r>
          </a:p>
          <a:p>
            <a:pPr marL="0" indent="0">
              <a:buNone/>
            </a:pPr>
            <a:r>
              <a:rPr lang="fr-FR" sz="2400" dirty="0"/>
              <a:t>tu	   par-</a:t>
            </a:r>
            <a:r>
              <a:rPr lang="fr-FR" sz="2400" dirty="0">
                <a:solidFill>
                  <a:schemeClr val="accent1"/>
                </a:solidFill>
              </a:rPr>
              <a:t>s</a:t>
            </a:r>
            <a:r>
              <a:rPr lang="fr-FR" sz="2400" dirty="0"/>
              <a:t>		tu	   regard-</a:t>
            </a:r>
            <a:r>
              <a:rPr lang="fr-FR" sz="2400" dirty="0">
                <a:solidFill>
                  <a:schemeClr val="accent1"/>
                </a:solidFill>
              </a:rPr>
              <a:t>es</a:t>
            </a:r>
            <a:r>
              <a:rPr lang="fr-FR" sz="2400" dirty="0"/>
              <a:t>	tu	   fini-</a:t>
            </a:r>
            <a:r>
              <a:rPr lang="fr-FR" sz="2400" dirty="0">
                <a:solidFill>
                  <a:schemeClr val="accent1"/>
                </a:solidFill>
              </a:rPr>
              <a:t>s</a:t>
            </a:r>
            <a:r>
              <a:rPr lang="fr-FR" sz="2400" dirty="0"/>
              <a:t>		tu	   ri-</a:t>
            </a:r>
            <a:r>
              <a:rPr lang="fr-FR" sz="2400" dirty="0">
                <a:solidFill>
                  <a:schemeClr val="accent1"/>
                </a:solidFill>
              </a:rPr>
              <a:t>s</a:t>
            </a:r>
          </a:p>
          <a:p>
            <a:pPr marL="0" indent="0">
              <a:buNone/>
            </a:pPr>
            <a:r>
              <a:rPr lang="fr-FR" sz="2400" dirty="0"/>
              <a:t>il / elle	   par-</a:t>
            </a:r>
            <a:r>
              <a:rPr lang="fr-FR" sz="2400" dirty="0">
                <a:solidFill>
                  <a:schemeClr val="accent1"/>
                </a:solidFill>
              </a:rPr>
              <a:t>t</a:t>
            </a:r>
            <a:r>
              <a:rPr lang="fr-FR" sz="2400" dirty="0"/>
              <a:t>		il / elle	   regard-</a:t>
            </a:r>
            <a:r>
              <a:rPr lang="fr-FR" sz="2400" dirty="0">
                <a:solidFill>
                  <a:schemeClr val="accent1"/>
                </a:solidFill>
              </a:rPr>
              <a:t>e</a:t>
            </a:r>
            <a:r>
              <a:rPr lang="fr-FR" sz="2400" dirty="0"/>
              <a:t>	il / elle	   fini-</a:t>
            </a:r>
            <a:r>
              <a:rPr lang="fr-FR" sz="2400" dirty="0">
                <a:solidFill>
                  <a:schemeClr val="accent1"/>
                </a:solidFill>
              </a:rPr>
              <a:t>t</a:t>
            </a:r>
            <a:r>
              <a:rPr lang="fr-FR" sz="2400" dirty="0"/>
              <a:t>		il / elle	   ri-</a:t>
            </a:r>
            <a:r>
              <a:rPr lang="fr-FR" sz="2400" dirty="0">
                <a:solidFill>
                  <a:schemeClr val="accent1"/>
                </a:solidFill>
              </a:rPr>
              <a:t>t</a:t>
            </a:r>
          </a:p>
          <a:p>
            <a:pPr marL="0" indent="0">
              <a:buNone/>
            </a:pPr>
            <a:r>
              <a:rPr lang="fr-FR" sz="2400" dirty="0"/>
              <a:t>nous 	   part-</a:t>
            </a:r>
            <a:r>
              <a:rPr lang="fr-FR" sz="2400" dirty="0">
                <a:solidFill>
                  <a:schemeClr val="accent1"/>
                </a:solidFill>
              </a:rPr>
              <a:t>ons</a:t>
            </a:r>
            <a:r>
              <a:rPr lang="fr-FR" sz="2400" dirty="0"/>
              <a:t>	nous 	   regard-</a:t>
            </a:r>
            <a:r>
              <a:rPr lang="fr-FR" sz="2400" dirty="0">
                <a:solidFill>
                  <a:schemeClr val="accent1"/>
                </a:solidFill>
              </a:rPr>
              <a:t>ons</a:t>
            </a:r>
            <a:r>
              <a:rPr lang="fr-FR" sz="2400" dirty="0"/>
              <a:t>	nous 	   finiss-</a:t>
            </a:r>
            <a:r>
              <a:rPr lang="fr-FR" sz="2400" dirty="0">
                <a:solidFill>
                  <a:schemeClr val="accent1"/>
                </a:solidFill>
              </a:rPr>
              <a:t>ons</a:t>
            </a:r>
            <a:r>
              <a:rPr lang="fr-FR" sz="2400" dirty="0"/>
              <a:t>	nous        ri-</a:t>
            </a:r>
            <a:r>
              <a:rPr lang="fr-FR" sz="2400" dirty="0">
                <a:solidFill>
                  <a:schemeClr val="accent1"/>
                </a:solidFill>
              </a:rPr>
              <a:t>ons</a:t>
            </a:r>
          </a:p>
          <a:p>
            <a:pPr marL="0" indent="0">
              <a:buNone/>
            </a:pPr>
            <a:r>
              <a:rPr lang="fr-FR" sz="2400" dirty="0"/>
              <a:t>vous 	   part-</a:t>
            </a:r>
            <a:r>
              <a:rPr lang="fr-FR" sz="2400" dirty="0">
                <a:solidFill>
                  <a:schemeClr val="accent1"/>
                </a:solidFill>
              </a:rPr>
              <a:t>ez</a:t>
            </a:r>
            <a:r>
              <a:rPr lang="fr-FR" sz="2400" dirty="0"/>
              <a:t>	vous 	   regard-</a:t>
            </a:r>
            <a:r>
              <a:rPr lang="fr-FR" sz="2400" dirty="0">
                <a:solidFill>
                  <a:schemeClr val="accent1"/>
                </a:solidFill>
              </a:rPr>
              <a:t>ez</a:t>
            </a:r>
            <a:r>
              <a:rPr lang="fr-FR" sz="2400" dirty="0"/>
              <a:t>	vous 	   finiss-</a:t>
            </a:r>
            <a:r>
              <a:rPr lang="fr-FR" sz="2400" dirty="0">
                <a:solidFill>
                  <a:schemeClr val="accent1"/>
                </a:solidFill>
              </a:rPr>
              <a:t>ez</a:t>
            </a:r>
            <a:r>
              <a:rPr lang="fr-FR" sz="2400" dirty="0"/>
              <a:t>	vous 	   ri-</a:t>
            </a:r>
            <a:r>
              <a:rPr lang="fr-FR" sz="2400" dirty="0">
                <a:solidFill>
                  <a:schemeClr val="accent1"/>
                </a:solidFill>
              </a:rPr>
              <a:t>ez</a:t>
            </a:r>
          </a:p>
          <a:p>
            <a:pPr marL="0" indent="0">
              <a:buNone/>
            </a:pPr>
            <a:r>
              <a:rPr lang="fr-FR" sz="2400" dirty="0"/>
              <a:t>ils / elles part-</a:t>
            </a:r>
            <a:r>
              <a:rPr lang="fr-FR" sz="2400" dirty="0">
                <a:solidFill>
                  <a:schemeClr val="accent1"/>
                </a:solidFill>
              </a:rPr>
              <a:t>ent</a:t>
            </a:r>
            <a:r>
              <a:rPr lang="fr-FR" sz="2400" dirty="0"/>
              <a:t>	ils / elles regard-</a:t>
            </a:r>
            <a:r>
              <a:rPr lang="fr-FR" sz="2400" dirty="0">
                <a:solidFill>
                  <a:schemeClr val="accent1"/>
                </a:solidFill>
              </a:rPr>
              <a:t>ent</a:t>
            </a:r>
            <a:r>
              <a:rPr lang="fr-FR" sz="2400" dirty="0"/>
              <a:t>	ils / elles finiss-</a:t>
            </a:r>
            <a:r>
              <a:rPr lang="fr-FR" sz="2400" dirty="0">
                <a:solidFill>
                  <a:schemeClr val="accent1"/>
                </a:solidFill>
              </a:rPr>
              <a:t>ent</a:t>
            </a:r>
            <a:r>
              <a:rPr lang="fr-FR" sz="2400" dirty="0"/>
              <a:t>	ils / elles ri-</a:t>
            </a:r>
            <a:r>
              <a:rPr lang="fr-FR" sz="2400" dirty="0">
                <a:solidFill>
                  <a:schemeClr val="accent1"/>
                </a:solidFill>
              </a:rPr>
              <a:t>ent</a:t>
            </a:r>
          </a:p>
        </p:txBody>
      </p:sp>
    </p:spTree>
    <p:extLst>
      <p:ext uri="{BB962C8B-B14F-4D97-AF65-F5344CB8AC3E}">
        <p14:creationId xmlns:p14="http://schemas.microsoft.com/office/powerpoint/2010/main" val="2730395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AA5732-A326-696B-9525-BACDF7CCB53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C0AD17D-6408-020C-084A-A2D7040DB566}"/>
              </a:ext>
            </a:extLst>
          </p:cNvPr>
          <p:cNvSpPr>
            <a:spLocks noGrp="1"/>
          </p:cNvSpPr>
          <p:nvPr>
            <p:ph idx="1"/>
          </p:nvPr>
        </p:nvSpPr>
        <p:spPr/>
        <p:txBody>
          <a:bodyPr/>
          <a:lstStyle/>
          <a:p>
            <a:pPr marL="0" indent="0">
              <a:buNone/>
            </a:pPr>
            <a:endParaRPr lang="fr-FR" dirty="0"/>
          </a:p>
          <a:p>
            <a:pPr marL="0" indent="0">
              <a:buNone/>
            </a:pPr>
            <a:endParaRPr lang="fr-FR" dirty="0"/>
          </a:p>
          <a:p>
            <a:pPr marL="0" indent="0">
              <a:buNone/>
            </a:pPr>
            <a:r>
              <a:rPr lang="fr-FR" dirty="0"/>
              <a:t>je </a:t>
            </a:r>
            <a:r>
              <a:rPr lang="fr-FR" dirty="0" err="1"/>
              <a:t>dorm-s</a:t>
            </a:r>
            <a:r>
              <a:rPr lang="fr-FR" dirty="0"/>
              <a:t>.                  je dor-   -s  </a:t>
            </a:r>
          </a:p>
        </p:txBody>
      </p:sp>
      <p:sp>
        <p:nvSpPr>
          <p:cNvPr id="4" name="Flèche vers la droite 3">
            <a:extLst>
              <a:ext uri="{FF2B5EF4-FFF2-40B4-BE49-F238E27FC236}">
                <a16:creationId xmlns:a16="http://schemas.microsoft.com/office/drawing/2014/main" id="{F44483EB-034A-C3A8-A906-D13FF9C1DBA4}"/>
              </a:ext>
            </a:extLst>
          </p:cNvPr>
          <p:cNvSpPr/>
          <p:nvPr/>
        </p:nvSpPr>
        <p:spPr>
          <a:xfrm flipV="1">
            <a:off x="2909454" y="3008196"/>
            <a:ext cx="669810" cy="17834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5" name="Rectangle 4">
            <a:extLst>
              <a:ext uri="{FF2B5EF4-FFF2-40B4-BE49-F238E27FC236}">
                <a16:creationId xmlns:a16="http://schemas.microsoft.com/office/drawing/2014/main" id="{FA6672D3-657A-7E8D-104F-0DFC40FAC3DA}"/>
              </a:ext>
            </a:extLst>
          </p:cNvPr>
          <p:cNvSpPr/>
          <p:nvPr/>
        </p:nvSpPr>
        <p:spPr>
          <a:xfrm>
            <a:off x="4798868" y="2854035"/>
            <a:ext cx="190500" cy="32385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23423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4B70B3-04AD-4D46-08D9-6E6556278777}"/>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11607" y="2256817"/>
            <a:ext cx="2548562" cy="3209300"/>
          </a:xfrm>
          <a:prstGeom prst="rect">
            <a:avLst/>
          </a:prstGeom>
        </p:spPr>
      </p:pic>
    </p:spTree>
    <p:extLst>
      <p:ext uri="{BB962C8B-B14F-4D97-AF65-F5344CB8AC3E}">
        <p14:creationId xmlns:p14="http://schemas.microsoft.com/office/powerpoint/2010/main" val="99912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4B70B3-04AD-4D46-08D9-6E6556278777}"/>
              </a:ext>
            </a:extLst>
          </p:cNvPr>
          <p:cNvSpPr>
            <a:spLocks noGrp="1"/>
          </p:cNvSpPr>
          <p:nvPr>
            <p:ph type="title"/>
          </p:nvPr>
        </p:nvSpPr>
        <p:spPr/>
        <p:txBody>
          <a:bodyPr/>
          <a:lstStyle/>
          <a:p>
            <a:endParaRPr lang="fr-FR"/>
          </a:p>
        </p:txBody>
      </p:sp>
      <p:pic>
        <p:nvPicPr>
          <p:cNvPr id="4" name="Espace réservé du contenu 3" descr="Une image contenant croquis, dessin, Dessin d’enfant, Dessin au trait&#10;&#10;Description générée automatiquement">
            <a:extLst>
              <a:ext uri="{FF2B5EF4-FFF2-40B4-BE49-F238E27FC236}">
                <a16:creationId xmlns:a16="http://schemas.microsoft.com/office/drawing/2014/main" id="{5F228248-BB0E-DC7D-2A9B-203B9255BAB1}"/>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11607" y="2256817"/>
            <a:ext cx="2548562" cy="3209300"/>
          </a:xfrm>
          <a:prstGeom prst="rect">
            <a:avLst/>
          </a:prstGeom>
        </p:spPr>
      </p:pic>
    </p:spTree>
    <p:extLst>
      <p:ext uri="{BB962C8B-B14F-4D97-AF65-F5344CB8AC3E}">
        <p14:creationId xmlns:p14="http://schemas.microsoft.com/office/powerpoint/2010/main" val="2157715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endParaRPr lang="fr-FR" dirty="0"/>
          </a:p>
          <a:p>
            <a:pPr marL="0" indent="0">
              <a:buNone/>
            </a:pPr>
            <a:endParaRPr lang="fr-FR" dirty="0"/>
          </a:p>
          <a:p>
            <a:pPr marL="0" indent="0">
              <a:buNone/>
            </a:pPr>
            <a:endParaRPr lang="fr-FR" dirty="0"/>
          </a:p>
          <a:p>
            <a:pPr marL="0" indent="0">
              <a:buNone/>
            </a:pPr>
            <a:r>
              <a:rPr lang="fr-FR" dirty="0"/>
              <a:t>nous aimons		nous chantons		nous sortons</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fr-FR" dirty="0"/>
              <a:t> </a:t>
            </a:r>
          </a:p>
        </p:txBody>
      </p:sp>
    </p:spTree>
    <p:extLst>
      <p:ext uri="{BB962C8B-B14F-4D97-AF65-F5344CB8AC3E}">
        <p14:creationId xmlns:p14="http://schemas.microsoft.com/office/powerpoint/2010/main" val="674460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endParaRPr lang="fr-FR" dirty="0"/>
          </a:p>
          <a:p>
            <a:pPr marL="0" indent="0">
              <a:buNone/>
            </a:pPr>
            <a:endParaRPr lang="fr-FR" dirty="0"/>
          </a:p>
          <a:p>
            <a:pPr marL="0" indent="0">
              <a:buNone/>
            </a:pPr>
            <a:endParaRPr lang="fr-FR" dirty="0"/>
          </a:p>
          <a:p>
            <a:pPr marL="0" indent="0">
              <a:buNone/>
            </a:pPr>
            <a:r>
              <a:rPr lang="fr-FR" dirty="0"/>
              <a:t>nous aimons		nous chantons		nous sortons</a:t>
            </a:r>
          </a:p>
          <a:p>
            <a:pPr marL="0" indent="0">
              <a:buNone/>
            </a:pPr>
            <a:endParaRPr lang="fr-FR" dirty="0"/>
          </a:p>
          <a:p>
            <a:pPr marL="0" indent="0">
              <a:buNone/>
            </a:pPr>
            <a:endParaRPr lang="fr-FR" dirty="0"/>
          </a:p>
          <a:p>
            <a:pPr marL="0" indent="0">
              <a:buNone/>
            </a:pPr>
            <a:endParaRPr lang="fr-FR" dirty="0"/>
          </a:p>
          <a:p>
            <a:pPr marL="0" indent="0">
              <a:buNone/>
            </a:pPr>
            <a:r>
              <a:rPr lang="fr-FR" dirty="0" err="1"/>
              <a:t>aim</a:t>
            </a:r>
            <a:r>
              <a:rPr lang="fr-FR" dirty="0"/>
              <a:t>-	chant-   sort-</a:t>
            </a:r>
          </a:p>
          <a:p>
            <a:pPr marL="0" indent="0">
              <a:buNone/>
            </a:pPr>
            <a:endParaRPr lang="fr-FR" dirty="0"/>
          </a:p>
          <a:p>
            <a:pPr marL="0" indent="0">
              <a:buNone/>
            </a:pPr>
            <a:r>
              <a:rPr lang="fr-FR" dirty="0"/>
              <a:t> </a:t>
            </a:r>
          </a:p>
        </p:txBody>
      </p:sp>
    </p:spTree>
    <p:extLst>
      <p:ext uri="{BB962C8B-B14F-4D97-AF65-F5344CB8AC3E}">
        <p14:creationId xmlns:p14="http://schemas.microsoft.com/office/powerpoint/2010/main" val="1392423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endParaRPr lang="fr-FR" dirty="0"/>
          </a:p>
          <a:p>
            <a:pPr marL="0" indent="0">
              <a:buNone/>
            </a:pPr>
            <a:endParaRPr lang="fr-FR" dirty="0"/>
          </a:p>
          <a:p>
            <a:pPr marL="0" indent="0">
              <a:buNone/>
            </a:pPr>
            <a:endParaRPr lang="fr-FR" dirty="0"/>
          </a:p>
          <a:p>
            <a:pPr marL="0" indent="0">
              <a:buNone/>
            </a:pPr>
            <a:r>
              <a:rPr lang="fr-FR" dirty="0"/>
              <a:t>nous aimons		nous chantons		nous sortons</a:t>
            </a:r>
          </a:p>
          <a:p>
            <a:pPr marL="0" indent="0">
              <a:buNone/>
            </a:pPr>
            <a:endParaRPr lang="fr-FR" dirty="0"/>
          </a:p>
          <a:p>
            <a:pPr marL="0" indent="0">
              <a:buNone/>
            </a:pPr>
            <a:endParaRPr lang="fr-FR" dirty="0"/>
          </a:p>
          <a:p>
            <a:pPr marL="0" indent="0">
              <a:buNone/>
            </a:pPr>
            <a:endParaRPr lang="fr-FR" dirty="0"/>
          </a:p>
          <a:p>
            <a:pPr marL="0" indent="0">
              <a:buNone/>
            </a:pPr>
            <a:r>
              <a:rPr lang="fr-FR" dirty="0" err="1"/>
              <a:t>aim</a:t>
            </a:r>
            <a:r>
              <a:rPr lang="fr-FR" dirty="0"/>
              <a:t>-	chant-   sort-   </a:t>
            </a:r>
          </a:p>
          <a:p>
            <a:pPr marL="0" indent="0">
              <a:buNone/>
            </a:pPr>
            <a:r>
              <a:rPr lang="fr-FR" dirty="0"/>
              <a:t>je    tu     il / elle     nous     vous     ils / elles   </a:t>
            </a:r>
          </a:p>
          <a:p>
            <a:pPr marL="0" indent="0">
              <a:buNone/>
            </a:pPr>
            <a:r>
              <a:rPr lang="fr-FR" dirty="0"/>
              <a:t> </a:t>
            </a:r>
          </a:p>
        </p:txBody>
      </p:sp>
    </p:spTree>
    <p:extLst>
      <p:ext uri="{BB962C8B-B14F-4D97-AF65-F5344CB8AC3E}">
        <p14:creationId xmlns:p14="http://schemas.microsoft.com/office/powerpoint/2010/main" val="260534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endParaRPr lang="fr-FR" dirty="0"/>
          </a:p>
          <a:p>
            <a:pPr marL="0" indent="0">
              <a:buNone/>
            </a:pPr>
            <a:endParaRPr lang="fr-FR" dirty="0"/>
          </a:p>
          <a:p>
            <a:pPr marL="0" indent="0">
              <a:buNone/>
            </a:pPr>
            <a:endParaRPr lang="fr-FR" dirty="0"/>
          </a:p>
          <a:p>
            <a:pPr marL="0" indent="0">
              <a:buNone/>
            </a:pPr>
            <a:r>
              <a:rPr lang="fr-FR" dirty="0"/>
              <a:t>nous aimons		nous chantons		nous sortons</a:t>
            </a:r>
          </a:p>
          <a:p>
            <a:pPr marL="0" indent="0">
              <a:buNone/>
            </a:pPr>
            <a:endParaRPr lang="fr-FR" dirty="0"/>
          </a:p>
          <a:p>
            <a:pPr marL="0" indent="0">
              <a:buNone/>
            </a:pPr>
            <a:endParaRPr lang="fr-FR" dirty="0"/>
          </a:p>
          <a:p>
            <a:pPr marL="0" indent="0">
              <a:buNone/>
            </a:pPr>
            <a:endParaRPr lang="fr-FR" dirty="0"/>
          </a:p>
          <a:p>
            <a:pPr marL="0" indent="0">
              <a:buNone/>
            </a:pPr>
            <a:r>
              <a:rPr lang="fr-FR" dirty="0" err="1"/>
              <a:t>aim</a:t>
            </a:r>
            <a:r>
              <a:rPr lang="fr-FR" dirty="0"/>
              <a:t>-	chant-   sort-   </a:t>
            </a:r>
          </a:p>
          <a:p>
            <a:pPr marL="0" indent="0">
              <a:buNone/>
            </a:pPr>
            <a:r>
              <a:rPr lang="fr-FR" dirty="0"/>
              <a:t>je    tu     il / elle     nous     vous     ils / elles   </a:t>
            </a:r>
          </a:p>
          <a:p>
            <a:pPr marL="0" indent="0">
              <a:buNone/>
            </a:pPr>
            <a:r>
              <a:rPr lang="fr-FR" dirty="0"/>
              <a:t>-e    -es    -e   -s     -s    -</a:t>
            </a:r>
            <a:r>
              <a:rPr lang="fr-FR" dirty="0" err="1"/>
              <a:t>t</a:t>
            </a:r>
            <a:r>
              <a:rPr lang="fr-FR" dirty="0"/>
              <a:t>     -</a:t>
            </a:r>
            <a:r>
              <a:rPr lang="fr-FR" dirty="0" err="1"/>
              <a:t>ons</a:t>
            </a:r>
            <a:r>
              <a:rPr lang="fr-FR" dirty="0"/>
              <a:t>     -</a:t>
            </a:r>
            <a:r>
              <a:rPr lang="fr-FR" dirty="0" err="1"/>
              <a:t>ez</a:t>
            </a:r>
            <a:r>
              <a:rPr lang="fr-FR" dirty="0"/>
              <a:t>     -</a:t>
            </a:r>
            <a:r>
              <a:rPr lang="fr-FR" dirty="0" err="1"/>
              <a:t>ent</a:t>
            </a:r>
            <a:endParaRPr lang="fr-FR" dirty="0"/>
          </a:p>
        </p:txBody>
      </p:sp>
    </p:spTree>
    <p:extLst>
      <p:ext uri="{BB962C8B-B14F-4D97-AF65-F5344CB8AC3E}">
        <p14:creationId xmlns:p14="http://schemas.microsoft.com/office/powerpoint/2010/main" val="284762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endParaRPr lang="fr-FR" dirty="0"/>
          </a:p>
          <a:p>
            <a:pPr marL="0" indent="0">
              <a:buNone/>
            </a:pPr>
            <a:endParaRPr lang="fr-FR" dirty="0"/>
          </a:p>
          <a:p>
            <a:pPr marL="0" indent="0">
              <a:buNone/>
            </a:pPr>
            <a:endParaRPr lang="fr-FR" dirty="0"/>
          </a:p>
          <a:p>
            <a:pPr marL="0" indent="0">
              <a:buNone/>
            </a:pPr>
            <a:r>
              <a:rPr lang="fr-FR" dirty="0"/>
              <a:t>nous aimons		nous chantons		nous sortons</a:t>
            </a:r>
          </a:p>
          <a:p>
            <a:pPr marL="0" indent="0">
              <a:buNone/>
            </a:pPr>
            <a:endParaRPr lang="fr-FR" dirty="0"/>
          </a:p>
          <a:p>
            <a:pPr marL="0" indent="0">
              <a:buNone/>
            </a:pPr>
            <a:endParaRPr lang="fr-FR" dirty="0"/>
          </a:p>
          <a:p>
            <a:pPr marL="0" indent="0">
              <a:buNone/>
            </a:pPr>
            <a:endParaRPr lang="fr-FR" dirty="0"/>
          </a:p>
          <a:p>
            <a:pPr marL="0" indent="0">
              <a:buNone/>
            </a:pPr>
            <a:r>
              <a:rPr lang="fr-FR" dirty="0" err="1"/>
              <a:t>aim</a:t>
            </a:r>
            <a:r>
              <a:rPr lang="fr-FR" dirty="0"/>
              <a:t>-	chant-   sort-   </a:t>
            </a:r>
          </a:p>
          <a:p>
            <a:pPr marL="0" indent="0">
              <a:buNone/>
            </a:pPr>
            <a:r>
              <a:rPr lang="fr-FR" dirty="0"/>
              <a:t>je    tu     il / elle     nous     vous     ils / elles   </a:t>
            </a:r>
          </a:p>
          <a:p>
            <a:pPr marL="0" indent="0">
              <a:buNone/>
            </a:pPr>
            <a:r>
              <a:rPr lang="fr-FR" dirty="0"/>
              <a:t>-e    -es   -s    -</a:t>
            </a:r>
            <a:r>
              <a:rPr lang="fr-FR" dirty="0" err="1"/>
              <a:t>t</a:t>
            </a:r>
            <a:r>
              <a:rPr lang="fr-FR" dirty="0"/>
              <a:t>     -</a:t>
            </a:r>
            <a:r>
              <a:rPr lang="fr-FR" dirty="0" err="1"/>
              <a:t>ons</a:t>
            </a:r>
            <a:r>
              <a:rPr lang="fr-FR" dirty="0"/>
              <a:t>     -</a:t>
            </a:r>
            <a:r>
              <a:rPr lang="fr-FR" dirty="0" err="1"/>
              <a:t>ez</a:t>
            </a:r>
            <a:r>
              <a:rPr lang="fr-FR" dirty="0"/>
              <a:t>     -</a:t>
            </a:r>
            <a:r>
              <a:rPr lang="fr-FR" dirty="0" err="1"/>
              <a:t>ent</a:t>
            </a:r>
            <a:endParaRPr lang="fr-FR" dirty="0"/>
          </a:p>
        </p:txBody>
      </p:sp>
    </p:spTree>
    <p:extLst>
      <p:ext uri="{BB962C8B-B14F-4D97-AF65-F5344CB8AC3E}">
        <p14:creationId xmlns:p14="http://schemas.microsoft.com/office/powerpoint/2010/main" val="359503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r>
              <a:rPr lang="fr-FR" dirty="0"/>
              <a:t>j’aime				je chante			je sors</a:t>
            </a:r>
          </a:p>
          <a:p>
            <a:pPr marL="0" indent="0">
              <a:buNone/>
            </a:pPr>
            <a:r>
              <a:rPr lang="fr-FR" dirty="0"/>
              <a:t>tu aimes			tu chantes			tu sors</a:t>
            </a:r>
          </a:p>
          <a:p>
            <a:pPr marL="0" indent="0">
              <a:buNone/>
            </a:pPr>
            <a:r>
              <a:rPr lang="fr-FR" dirty="0"/>
              <a:t>il / elle aime			il / elle chante		il / elle sort</a:t>
            </a:r>
          </a:p>
          <a:p>
            <a:pPr marL="0" indent="0">
              <a:buNone/>
            </a:pPr>
            <a:r>
              <a:rPr lang="fr-FR" dirty="0"/>
              <a:t>nous aimons		nous chantons		nous sortons</a:t>
            </a:r>
          </a:p>
          <a:p>
            <a:pPr marL="0" indent="0">
              <a:buNone/>
            </a:pPr>
            <a:r>
              <a:rPr lang="fr-FR" dirty="0"/>
              <a:t>vous aimez			vous chantez		vous sortez</a:t>
            </a:r>
          </a:p>
          <a:p>
            <a:pPr marL="0" indent="0">
              <a:buNone/>
            </a:pPr>
            <a:r>
              <a:rPr lang="fr-FR" dirty="0" err="1"/>
              <a:t>Iis</a:t>
            </a:r>
            <a:r>
              <a:rPr lang="fr-FR" dirty="0"/>
              <a:t> / elles aiment	 	ils / elles chantent		ils / elles sortent </a:t>
            </a:r>
          </a:p>
          <a:p>
            <a:pPr marL="0" indent="0">
              <a:buNone/>
            </a:pPr>
            <a:endParaRPr lang="fr-FR" dirty="0"/>
          </a:p>
          <a:p>
            <a:pPr marL="0" indent="0">
              <a:buNone/>
            </a:pPr>
            <a:r>
              <a:rPr lang="fr-FR" dirty="0" err="1"/>
              <a:t>aim</a:t>
            </a:r>
            <a:r>
              <a:rPr lang="fr-FR" dirty="0"/>
              <a:t>-	chant-   sort-   </a:t>
            </a:r>
          </a:p>
          <a:p>
            <a:pPr marL="0" indent="0">
              <a:buNone/>
            </a:pPr>
            <a:r>
              <a:rPr lang="fr-FR" dirty="0"/>
              <a:t>je    tu     il / elle     nous     vous     ils / elles   </a:t>
            </a:r>
          </a:p>
          <a:p>
            <a:pPr marL="0" indent="0">
              <a:buNone/>
            </a:pPr>
            <a:r>
              <a:rPr lang="fr-FR" dirty="0"/>
              <a:t>-e    -es     -s    -</a:t>
            </a:r>
            <a:r>
              <a:rPr lang="fr-FR" dirty="0" err="1"/>
              <a:t>t</a:t>
            </a:r>
            <a:r>
              <a:rPr lang="fr-FR" dirty="0"/>
              <a:t>     -</a:t>
            </a:r>
            <a:r>
              <a:rPr lang="fr-FR" dirty="0" err="1"/>
              <a:t>ons</a:t>
            </a:r>
            <a:r>
              <a:rPr lang="fr-FR" dirty="0"/>
              <a:t>     -</a:t>
            </a:r>
            <a:r>
              <a:rPr lang="fr-FR" dirty="0" err="1"/>
              <a:t>ez</a:t>
            </a:r>
            <a:r>
              <a:rPr lang="fr-FR" dirty="0"/>
              <a:t>     -</a:t>
            </a:r>
            <a:r>
              <a:rPr lang="fr-FR" dirty="0" err="1"/>
              <a:t>ent</a:t>
            </a:r>
            <a:endParaRPr lang="fr-FR" dirty="0"/>
          </a:p>
        </p:txBody>
      </p:sp>
    </p:spTree>
    <p:extLst>
      <p:ext uri="{BB962C8B-B14F-4D97-AF65-F5344CB8AC3E}">
        <p14:creationId xmlns:p14="http://schemas.microsoft.com/office/powerpoint/2010/main" val="24902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r>
              <a:rPr lang="fr-FR" b="1" dirty="0">
                <a:solidFill>
                  <a:schemeClr val="accent2"/>
                </a:solidFill>
              </a:rPr>
              <a:t>j’</a:t>
            </a:r>
            <a:r>
              <a:rPr lang="fr-FR" dirty="0"/>
              <a:t>aime				je chante			je </a:t>
            </a:r>
            <a:r>
              <a:rPr lang="fr-FR" b="1" dirty="0">
                <a:solidFill>
                  <a:schemeClr val="accent2"/>
                </a:solidFill>
              </a:rPr>
              <a:t>sor</a:t>
            </a:r>
            <a:r>
              <a:rPr lang="fr-FR" dirty="0"/>
              <a:t>s</a:t>
            </a:r>
          </a:p>
          <a:p>
            <a:pPr marL="0" indent="0">
              <a:buNone/>
            </a:pPr>
            <a:r>
              <a:rPr lang="fr-FR" dirty="0"/>
              <a:t>tu aimes			tu chantes			tu </a:t>
            </a:r>
            <a:r>
              <a:rPr lang="fr-FR" b="1" dirty="0">
                <a:solidFill>
                  <a:schemeClr val="accent2"/>
                </a:solidFill>
              </a:rPr>
              <a:t>sor</a:t>
            </a:r>
            <a:r>
              <a:rPr lang="fr-FR" dirty="0"/>
              <a:t>s</a:t>
            </a:r>
          </a:p>
          <a:p>
            <a:pPr marL="0" indent="0">
              <a:buNone/>
            </a:pPr>
            <a:r>
              <a:rPr lang="fr-FR" dirty="0"/>
              <a:t>il / elle aime			il / elle chante		il / elle sort</a:t>
            </a:r>
          </a:p>
          <a:p>
            <a:pPr marL="0" indent="0">
              <a:buNone/>
            </a:pPr>
            <a:r>
              <a:rPr lang="fr-FR" dirty="0"/>
              <a:t>nous aimons		nous chantons		nous sortons</a:t>
            </a:r>
          </a:p>
          <a:p>
            <a:pPr marL="0" indent="0">
              <a:buNone/>
            </a:pPr>
            <a:r>
              <a:rPr lang="fr-FR" dirty="0"/>
              <a:t>vous aimez			vous chantez		vous sortez</a:t>
            </a:r>
          </a:p>
          <a:p>
            <a:pPr marL="0" indent="0">
              <a:buNone/>
            </a:pPr>
            <a:r>
              <a:rPr lang="fr-FR" dirty="0" err="1"/>
              <a:t>Iis</a:t>
            </a:r>
            <a:r>
              <a:rPr lang="fr-FR" dirty="0"/>
              <a:t> / elles aiment	 	ils / elles chantent		ils / elles sortent </a:t>
            </a:r>
          </a:p>
          <a:p>
            <a:pPr marL="0" indent="0">
              <a:buNone/>
            </a:pPr>
            <a:endParaRPr lang="fr-FR" dirty="0"/>
          </a:p>
          <a:p>
            <a:pPr marL="0" indent="0">
              <a:buNone/>
            </a:pPr>
            <a:r>
              <a:rPr lang="fr-FR" dirty="0" err="1"/>
              <a:t>aim</a:t>
            </a:r>
            <a:r>
              <a:rPr lang="fr-FR" dirty="0"/>
              <a:t>-	chant-   sort-   </a:t>
            </a:r>
          </a:p>
          <a:p>
            <a:pPr marL="0" indent="0">
              <a:buNone/>
            </a:pPr>
            <a:r>
              <a:rPr lang="fr-FR" dirty="0"/>
              <a:t>je    tu     il / elle     nous     vous     ils / elles   </a:t>
            </a:r>
          </a:p>
          <a:p>
            <a:pPr marL="0" indent="0">
              <a:buNone/>
            </a:pPr>
            <a:r>
              <a:rPr lang="fr-FR" dirty="0"/>
              <a:t>-e    -es     -s    -</a:t>
            </a:r>
            <a:r>
              <a:rPr lang="fr-FR" dirty="0" err="1"/>
              <a:t>t</a:t>
            </a:r>
            <a:r>
              <a:rPr lang="fr-FR" dirty="0"/>
              <a:t>     -</a:t>
            </a:r>
            <a:r>
              <a:rPr lang="fr-FR" dirty="0" err="1"/>
              <a:t>ons</a:t>
            </a:r>
            <a:r>
              <a:rPr lang="fr-FR" dirty="0"/>
              <a:t>     -</a:t>
            </a:r>
            <a:r>
              <a:rPr lang="fr-FR" dirty="0" err="1"/>
              <a:t>ez</a:t>
            </a:r>
            <a:r>
              <a:rPr lang="fr-FR" dirty="0"/>
              <a:t>     -</a:t>
            </a:r>
            <a:r>
              <a:rPr lang="fr-FR" dirty="0" err="1"/>
              <a:t>ent</a:t>
            </a:r>
            <a:endParaRPr lang="fr-FR" dirty="0"/>
          </a:p>
        </p:txBody>
      </p:sp>
    </p:spTree>
    <p:extLst>
      <p:ext uri="{BB962C8B-B14F-4D97-AF65-F5344CB8AC3E}">
        <p14:creationId xmlns:p14="http://schemas.microsoft.com/office/powerpoint/2010/main" val="2932233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D709DE-8984-192E-3F41-B7A6F43277EC}"/>
              </a:ext>
            </a:extLst>
          </p:cNvPr>
          <p:cNvSpPr>
            <a:spLocks noGrp="1"/>
          </p:cNvSpPr>
          <p:nvPr>
            <p:ph type="title"/>
          </p:nvPr>
        </p:nvSpPr>
        <p:spPr/>
        <p:txBody>
          <a:bodyPr/>
          <a:lstStyle/>
          <a:p>
            <a:r>
              <a:rPr lang="fr-FR" dirty="0"/>
              <a:t> </a:t>
            </a:r>
          </a:p>
        </p:txBody>
      </p:sp>
      <p:sp>
        <p:nvSpPr>
          <p:cNvPr id="3" name="Espace réservé du contenu 2">
            <a:extLst>
              <a:ext uri="{FF2B5EF4-FFF2-40B4-BE49-F238E27FC236}">
                <a16:creationId xmlns:a16="http://schemas.microsoft.com/office/drawing/2014/main" id="{9EF6C595-554B-4468-7DEB-4DD06C5E9F66}"/>
              </a:ext>
            </a:extLst>
          </p:cNvPr>
          <p:cNvSpPr>
            <a:spLocks noGrp="1"/>
          </p:cNvSpPr>
          <p:nvPr>
            <p:ph idx="1"/>
          </p:nvPr>
        </p:nvSpPr>
        <p:spPr>
          <a:xfrm>
            <a:off x="838200" y="1027906"/>
            <a:ext cx="10515600" cy="4859938"/>
          </a:xfrm>
        </p:spPr>
        <p:txBody>
          <a:bodyPr>
            <a:normAutofit lnSpcReduction="10000"/>
          </a:bodyPr>
          <a:lstStyle/>
          <a:p>
            <a:pPr marL="0" indent="0">
              <a:buNone/>
            </a:pPr>
            <a:r>
              <a:rPr lang="fr-FR" dirty="0"/>
              <a:t>j’aime				je chante			je sors</a:t>
            </a:r>
          </a:p>
          <a:p>
            <a:pPr marL="0" indent="0">
              <a:buNone/>
            </a:pPr>
            <a:r>
              <a:rPr lang="fr-FR" dirty="0"/>
              <a:t>tu aimes			tu chantes			tu sors</a:t>
            </a:r>
          </a:p>
          <a:p>
            <a:pPr marL="0" indent="0">
              <a:buNone/>
            </a:pPr>
            <a:r>
              <a:rPr lang="fr-FR" dirty="0"/>
              <a:t>il / elle aime			il / elle chante		il / elle sort</a:t>
            </a:r>
          </a:p>
          <a:p>
            <a:pPr marL="0" indent="0">
              <a:buNone/>
            </a:pPr>
            <a:r>
              <a:rPr lang="fr-FR" dirty="0"/>
              <a:t>nous aimons		nous chantons		nous sortons</a:t>
            </a:r>
          </a:p>
          <a:p>
            <a:pPr marL="0" indent="0">
              <a:buNone/>
            </a:pPr>
            <a:r>
              <a:rPr lang="fr-FR" dirty="0"/>
              <a:t>vous aimez			vous chantez		vous sortez</a:t>
            </a:r>
          </a:p>
          <a:p>
            <a:pPr marL="0" indent="0">
              <a:buNone/>
            </a:pPr>
            <a:r>
              <a:rPr lang="fr-FR" dirty="0" err="1"/>
              <a:t>Iis</a:t>
            </a:r>
            <a:r>
              <a:rPr lang="fr-FR" dirty="0"/>
              <a:t> / elles aiment	 	ils / elles chantent		ils / elles sortent </a:t>
            </a:r>
          </a:p>
          <a:p>
            <a:pPr marL="0" indent="0">
              <a:buNone/>
            </a:pPr>
            <a:endParaRPr lang="fr-FR" dirty="0"/>
          </a:p>
          <a:p>
            <a:pPr marL="0" indent="0">
              <a:buNone/>
            </a:pPr>
            <a:r>
              <a:rPr lang="fr-FR" dirty="0" err="1"/>
              <a:t>aim</a:t>
            </a:r>
            <a:r>
              <a:rPr lang="fr-FR" dirty="0"/>
              <a:t>-	chant-   sort-   </a:t>
            </a:r>
            <a:r>
              <a:rPr lang="fr-FR" dirty="0" err="1"/>
              <a:t>sor</a:t>
            </a:r>
            <a:r>
              <a:rPr lang="fr-FR" dirty="0"/>
              <a:t>-</a:t>
            </a:r>
          </a:p>
          <a:p>
            <a:pPr marL="0" indent="0">
              <a:buNone/>
            </a:pPr>
            <a:r>
              <a:rPr lang="fr-FR" dirty="0"/>
              <a:t>j’    je    tu     il / elle     nous     vous     ils / elles   </a:t>
            </a:r>
          </a:p>
          <a:p>
            <a:pPr marL="0" indent="0">
              <a:buNone/>
            </a:pPr>
            <a:r>
              <a:rPr lang="fr-FR" dirty="0"/>
              <a:t>-e    -es     -s    -</a:t>
            </a:r>
            <a:r>
              <a:rPr lang="fr-FR" dirty="0" err="1"/>
              <a:t>t</a:t>
            </a:r>
            <a:r>
              <a:rPr lang="fr-FR" dirty="0"/>
              <a:t>     -</a:t>
            </a:r>
            <a:r>
              <a:rPr lang="fr-FR" dirty="0" err="1"/>
              <a:t>ons</a:t>
            </a:r>
            <a:r>
              <a:rPr lang="fr-FR" dirty="0"/>
              <a:t>     -</a:t>
            </a:r>
            <a:r>
              <a:rPr lang="fr-FR" dirty="0" err="1"/>
              <a:t>ez</a:t>
            </a:r>
            <a:r>
              <a:rPr lang="fr-FR" dirty="0"/>
              <a:t>     -</a:t>
            </a:r>
            <a:r>
              <a:rPr lang="fr-FR" dirty="0" err="1"/>
              <a:t>ent</a:t>
            </a:r>
            <a:endParaRPr lang="fr-FR" dirty="0"/>
          </a:p>
        </p:txBody>
      </p:sp>
    </p:spTree>
    <p:extLst>
      <p:ext uri="{BB962C8B-B14F-4D97-AF65-F5344CB8AC3E}">
        <p14:creationId xmlns:p14="http://schemas.microsoft.com/office/powerpoint/2010/main" val="12843153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2912</TotalTime>
  <Words>2935</Words>
  <Application>Microsoft Macintosh PowerPoint</Application>
  <PresentationFormat>Grand écran</PresentationFormat>
  <Paragraphs>323</Paragraphs>
  <Slides>25</Slides>
  <Notes>25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Calibri</vt:lpstr>
      <vt:lpstr>Calibri Light</vt:lpstr>
      <vt:lpstr>Times New Roman</vt:lpstr>
      <vt:lpstr>Thème Office</vt:lpstr>
      <vt:lpstr>Jouer avec le présent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Jouer avec le présent</dc:title>
  <dc:creator>Pierre Seve</dc:creator>
  <cp:lastModifiedBy>Pierre Seve</cp:lastModifiedBy>
  <cp:revision>17</cp:revision>
  <cp:lastPrinted>2026-01-12T10:42:01Z</cp:lastPrinted>
  <dcterms:created xsi:type="dcterms:W3CDTF">2023-11-25T18:08:18Z</dcterms:created>
  <dcterms:modified xsi:type="dcterms:W3CDTF">2026-01-12T10:42:24Z</dcterms:modified>
</cp:coreProperties>
</file>