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69" r:id="rId4"/>
    <p:sldId id="259" r:id="rId5"/>
    <p:sldId id="260" r:id="rId6"/>
    <p:sldId id="261" r:id="rId7"/>
    <p:sldId id="268" r:id="rId8"/>
    <p:sldId id="262" r:id="rId9"/>
    <p:sldId id="263" r:id="rId10"/>
    <p:sldId id="265" r:id="rId11"/>
    <p:sldId id="271" r:id="rId12"/>
    <p:sldId id="270" r:id="rId13"/>
    <p:sldId id="272" r:id="rId14"/>
    <p:sldId id="273" r:id="rId15"/>
    <p:sldId id="266" r:id="rId16"/>
    <p:sldId id="267"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0"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41"/>
    <p:restoredTop sz="67402"/>
  </p:normalViewPr>
  <p:slideViewPr>
    <p:cSldViewPr snapToGrid="0">
      <p:cViewPr varScale="1">
        <p:scale>
          <a:sx n="66" d="100"/>
          <a:sy n="66" d="100"/>
        </p:scale>
        <p:origin x="10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8AC93-87AB-7B43-90A1-2CD955D5B55D}" type="datetimeFigureOut">
              <a:rPr lang="fr-FR" smtClean="0"/>
              <a:t>02/12/2025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2AAD6B-B7FF-0448-A281-1EB2DF7E5AB3}" type="slidenum">
              <a:rPr lang="fr-FR" smtClean="0"/>
              <a:t>‹N°›</a:t>
            </a:fld>
            <a:endParaRPr lang="fr-FR"/>
          </a:p>
        </p:txBody>
      </p:sp>
    </p:spTree>
    <p:extLst>
      <p:ext uri="{BB962C8B-B14F-4D97-AF65-F5344CB8AC3E}">
        <p14:creationId xmlns:p14="http://schemas.microsoft.com/office/powerpoint/2010/main" val="3983607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GROUPE DU NOM </a:t>
            </a:r>
            <a:r>
              <a:rPr lang="fr-FR" sz="1200" dirty="0">
                <a:solidFill>
                  <a:schemeClr val="tx1"/>
                </a:solidFill>
                <a:latin typeface="+mn-lt"/>
              </a:rPr>
              <a:t>– </a:t>
            </a:r>
            <a:r>
              <a:rPr lang="fr-FR" sz="1200" i="1" dirty="0">
                <a:solidFill>
                  <a:schemeClr val="tx1"/>
                </a:solidFill>
                <a:latin typeface="+mn-lt"/>
              </a:rPr>
              <a:t>L’arbitraire du genre</a:t>
            </a:r>
          </a:p>
          <a:p>
            <a:r>
              <a:rPr lang="fr-FR" sz="1200" b="1" i="0" dirty="0">
                <a:solidFill>
                  <a:schemeClr val="tx1"/>
                </a:solidFill>
                <a:latin typeface="+mn-lt"/>
              </a:rPr>
              <a:t>CM2-60 </a:t>
            </a:r>
            <a:r>
              <a:rPr lang="fr-FR" sz="1200" i="0" dirty="0">
                <a:solidFill>
                  <a:schemeClr val="tx1"/>
                </a:solidFill>
                <a:latin typeface="+mn-lt"/>
              </a:rPr>
              <a:t>– Pourquoi les noms sont-ils masculins ou féminins</a:t>
            </a:r>
          </a:p>
          <a:p>
            <a:endParaRPr lang="fr-FR" sz="1200"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i="0"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a:t>
            </a:fld>
            <a:endParaRPr lang="fr-FR"/>
          </a:p>
        </p:txBody>
      </p:sp>
    </p:spTree>
    <p:extLst>
      <p:ext uri="{BB962C8B-B14F-4D97-AF65-F5344CB8AC3E}">
        <p14:creationId xmlns:p14="http://schemas.microsoft.com/office/powerpoint/2010/main" val="306145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que ce sont des mots masculins ou des mots féminins ? Qu’est-ce qui peut nous aider à la savoir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truite</a:t>
            </a:r>
            <a:r>
              <a:rPr lang="fr-FR" sz="1200" dirty="0">
                <a:solidFill>
                  <a:schemeClr val="tx1"/>
                </a:solidFill>
                <a:effectLst/>
                <a:latin typeface="+mn-lt"/>
                <a:ea typeface="Calibri" panose="020F0502020204030204" pitchFamily="34" charset="0"/>
                <a:cs typeface="Times New Roman" panose="02020603050405020304" pitchFamily="18" charset="0"/>
              </a:rPr>
              <a:t> est féminin : on le sait. On peut mettre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devant.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glaçon</a:t>
            </a:r>
            <a:r>
              <a:rPr lang="fr-FR" sz="1200" dirty="0">
                <a:solidFill>
                  <a:schemeClr val="tx1"/>
                </a:solidFill>
                <a:effectLst/>
                <a:latin typeface="+mn-lt"/>
                <a:ea typeface="Calibri" panose="020F0502020204030204" pitchFamily="34" charset="0"/>
                <a:cs typeface="Times New Roman" panose="02020603050405020304" pitchFamily="18" charset="0"/>
              </a:rPr>
              <a:t> est masculin : on le sait. On peut mettre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devant.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pluie</a:t>
            </a:r>
            <a:r>
              <a:rPr lang="fr-FR" sz="1200" dirty="0">
                <a:solidFill>
                  <a:schemeClr val="tx1"/>
                </a:solidFill>
                <a:effectLst/>
                <a:latin typeface="+mn-lt"/>
                <a:ea typeface="Calibri" panose="020F0502020204030204" pitchFamily="34" charset="0"/>
                <a:cs typeface="Times New Roman" panose="02020603050405020304" pitchFamily="18" charset="0"/>
              </a:rPr>
              <a:t> est féminin : on le sait. On peut mettre le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 devant.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ruisselet</a:t>
            </a:r>
            <a:r>
              <a:rPr lang="fr-FR" sz="1200" dirty="0">
                <a:solidFill>
                  <a:schemeClr val="tx1"/>
                </a:solidFill>
                <a:effectLst/>
                <a:latin typeface="+mn-lt"/>
                <a:ea typeface="Calibri" panose="020F0502020204030204" pitchFamily="34" charset="0"/>
                <a:cs typeface="Times New Roman" panose="02020603050405020304" pitchFamily="18" charset="0"/>
              </a:rPr>
              <a:t> est masculin : le suffixe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 signale le masculin.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huissier</a:t>
            </a:r>
            <a:r>
              <a:rPr lang="fr-FR" sz="1200" dirty="0">
                <a:solidFill>
                  <a:schemeClr val="tx1"/>
                </a:solidFill>
                <a:effectLst/>
                <a:latin typeface="+mn-lt"/>
                <a:ea typeface="Calibri" panose="020F0502020204030204" pitchFamily="34" charset="0"/>
                <a:cs typeface="Times New Roman" panose="02020603050405020304" pitchFamily="18" charset="0"/>
              </a:rPr>
              <a:t> est masculin : un métier avec un suffixe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dirty="0" err="1">
                <a:solidFill>
                  <a:schemeClr val="tx1"/>
                </a:solidFill>
                <a:effectLst/>
                <a:latin typeface="+mn-lt"/>
                <a:ea typeface="Calibri" panose="020F0502020204030204" pitchFamily="34" charset="0"/>
                <a:cs typeface="Times New Roman" panose="02020603050405020304" pitchFamily="18" charset="0"/>
              </a:rPr>
              <a:t>ier</a:t>
            </a:r>
            <a:r>
              <a:rPr lang="fr-FR" sz="1200" dirty="0">
                <a:solidFill>
                  <a:schemeClr val="tx1"/>
                </a:solidFill>
                <a:effectLst/>
                <a:latin typeface="+mn-lt"/>
                <a:ea typeface="Calibri" panose="020F0502020204030204" pitchFamily="34" charset="0"/>
                <a:cs typeface="Times New Roman" panose="02020603050405020304" pitchFamily="18" charset="0"/>
              </a:rPr>
              <a:t> est un nom masculin.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Comment sait-on le genre d’un nom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cherche le déterminant qui va bien,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une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peut s’aider du suffixe.</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a:t>
            </a:fld>
            <a:endParaRPr lang="fr-FR"/>
          </a:p>
        </p:txBody>
      </p:sp>
    </p:spTree>
    <p:extLst>
      <p:ext uri="{BB962C8B-B14F-4D97-AF65-F5344CB8AC3E}">
        <p14:creationId xmlns:p14="http://schemas.microsoft.com/office/powerpoint/2010/main" val="418373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1C83D-D189-59E8-92FE-06DBAF83A8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1C62BA4-C68C-0277-49CC-F76DB482CD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DDCEAB-6E3B-FF9D-2EB6-5A388CE5DD6A}"/>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D’où vient que les mots ordinaires sont parfois masculins ou parfois féminins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Ça dépend si ça désigne un mâle ou une femelle.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Ça dépend du suffixe.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C’est comme ça. On ne sait pas d’où ça vient.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réfléchir à cette question. Vous allez demander autour de vous, à vos parents ou… , comment on dit dans une langue qu’ils connaissent </a:t>
            </a:r>
            <a:r>
              <a:rPr lang="fr-FR" sz="1200" i="1" dirty="0">
                <a:solidFill>
                  <a:schemeClr val="tx1"/>
                </a:solidFill>
                <a:effectLst/>
                <a:latin typeface="+mn-lt"/>
                <a:ea typeface="Times New Roman" panose="02020603050405020304" pitchFamily="18" charset="0"/>
                <a:cs typeface="Times New Roman" panose="02020603050405020304" pitchFamily="18" charset="0"/>
              </a:rPr>
              <a:t>la tête - la lune - le feu - le soleil - la mer. </a:t>
            </a:r>
            <a:r>
              <a:rPr lang="fr-FR" sz="1200" dirty="0">
                <a:solidFill>
                  <a:schemeClr val="tx1"/>
                </a:solidFill>
                <a:effectLst/>
                <a:latin typeface="+mn-lt"/>
                <a:ea typeface="Times New Roman" panose="02020603050405020304" pitchFamily="18" charset="0"/>
                <a:cs typeface="Times New Roman" panose="02020603050405020304" pitchFamily="18" charset="0"/>
              </a:rPr>
              <a:t>Et vous allez leur demander s’ils sont masculins ou féminins</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On va voir demain ce qui se passe avec ces mots dans les autres langues.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78B9E934-91E5-5796-C5A2-3ECAF877B986}"/>
              </a:ext>
            </a:extLst>
          </p:cNvPr>
          <p:cNvSpPr>
            <a:spLocks noGrp="1"/>
          </p:cNvSpPr>
          <p:nvPr>
            <p:ph type="sldNum" sz="quarter" idx="5"/>
          </p:nvPr>
        </p:nvSpPr>
        <p:spPr/>
        <p:txBody>
          <a:bodyPr/>
          <a:lstStyle/>
          <a:p>
            <a:fld id="{5D2AAD6B-B7FF-0448-A281-1EB2DF7E5AB3}" type="slidenum">
              <a:rPr lang="fr-FR" smtClean="0"/>
              <a:t>3</a:t>
            </a:fld>
            <a:endParaRPr lang="fr-FR"/>
          </a:p>
        </p:txBody>
      </p:sp>
    </p:spTree>
    <p:extLst>
      <p:ext uri="{BB962C8B-B14F-4D97-AF65-F5344CB8AC3E}">
        <p14:creationId xmlns:p14="http://schemas.microsoft.com/office/powerpoint/2010/main" val="2966365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2 – </a:t>
            </a:r>
            <a:r>
              <a:rPr lang="fr-FR" sz="1200" b="1" i="1" dirty="0">
                <a:solidFill>
                  <a:schemeClr val="tx1"/>
                </a:solidFill>
                <a:effectLs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Établir que le genre des noms est un phénomène culturel arbitraire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lendemain</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tableau vide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et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Placez dans le tableau les mots que vous avez trouvés. »</a:t>
            </a:r>
            <a:r>
              <a:rPr lang="fr-FR" sz="1200" dirty="0">
                <a:solidFill>
                  <a:schemeClr val="tx1"/>
                </a:solidFill>
                <a:effectLst/>
                <a:latin typeface="+mn-lt"/>
              </a:rPr>
              <a:t> </a:t>
            </a:r>
          </a:p>
          <a:p>
            <a:endParaRPr lang="fr-FR" sz="1200" dirty="0">
              <a:solidFill>
                <a:schemeClr val="tx1"/>
              </a:solidFill>
              <a:effectLst/>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4</a:t>
            </a:fld>
            <a:endParaRPr lang="fr-FR"/>
          </a:p>
        </p:txBody>
      </p:sp>
    </p:spTree>
    <p:extLst>
      <p:ext uri="{BB962C8B-B14F-4D97-AF65-F5344CB8AC3E}">
        <p14:creationId xmlns:p14="http://schemas.microsoft.com/office/powerpoint/2010/main" val="195751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J’ai mis les mots dans quelques langues d’Europe. On va réfléchir d'abord à partir de ces langues. »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À votre avis, qu’est-ce qui peut aider à savoir le genre d’un nom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le déterminant qui révèle le genre du nom.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Regardez les déterminants. Quelles remarques pouvez-vous faire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Réponses attendues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français, il y a deux déterminants, un masculin, un féminin.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anglais, il n’y a qu’un seul déterminant.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allemand, il y a trois déterminants.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espagnol, il y a deux déterminants comme en français, mais la répartition n’est pas la même en français et en espagnol.</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en latin, il n’y a pas de déterminant.»</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5</a:t>
            </a:fld>
            <a:endParaRPr lang="fr-FR"/>
          </a:p>
        </p:txBody>
      </p:sp>
    </p:spTree>
    <p:extLst>
      <p:ext uri="{BB962C8B-B14F-4D97-AF65-F5344CB8AC3E}">
        <p14:creationId xmlns:p14="http://schemas.microsoft.com/office/powerpoint/2010/main" val="2617862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En allemand, il y a trois déterminants parce qu’il y a trois genres : le masculin (déterminant : </a:t>
            </a:r>
            <a:r>
              <a:rPr lang="fr-FR" sz="1200" i="1" dirty="0">
                <a:solidFill>
                  <a:schemeClr val="tx1"/>
                </a:solidFill>
                <a:effectLst/>
                <a:latin typeface="+mn-lt"/>
                <a:ea typeface="Calibri" panose="020F0502020204030204" pitchFamily="34" charset="0"/>
                <a:cs typeface="Times New Roman" panose="02020603050405020304" pitchFamily="18" charset="0"/>
              </a:rPr>
              <a:t>der</a:t>
            </a:r>
            <a:r>
              <a:rPr lang="fr-FR" sz="1200" dirty="0">
                <a:solidFill>
                  <a:schemeClr val="tx1"/>
                </a:solidFill>
                <a:effectLst/>
                <a:latin typeface="+mn-lt"/>
                <a:ea typeface="Calibri" panose="020F0502020204030204" pitchFamily="34" charset="0"/>
                <a:cs typeface="Times New Roman" panose="02020603050405020304" pitchFamily="18" charset="0"/>
              </a:rPr>
              <a:t>), le féminin (</a:t>
            </a:r>
            <a:r>
              <a:rPr lang="fr-FR" sz="1200" i="1" dirty="0">
                <a:solidFill>
                  <a:schemeClr val="tx1"/>
                </a:solidFill>
                <a:effectLst/>
                <a:latin typeface="+mn-lt"/>
                <a:ea typeface="Calibri" panose="020F0502020204030204" pitchFamily="34" charset="0"/>
                <a:cs typeface="Times New Roman" panose="02020603050405020304" pitchFamily="18" charset="0"/>
              </a:rPr>
              <a:t>die</a:t>
            </a:r>
            <a:r>
              <a:rPr lang="fr-FR" sz="1200" dirty="0">
                <a:solidFill>
                  <a:schemeClr val="tx1"/>
                </a:solidFill>
                <a:effectLst/>
                <a:latin typeface="+mn-lt"/>
                <a:ea typeface="Calibri" panose="020F0502020204030204" pitchFamily="34" charset="0"/>
                <a:cs typeface="Times New Roman" panose="02020603050405020304" pitchFamily="18" charset="0"/>
              </a:rPr>
              <a:t>) et le neutre (</a:t>
            </a:r>
            <a:r>
              <a:rPr lang="fr-FR" sz="1200" i="1" dirty="0" err="1">
                <a:solidFill>
                  <a:schemeClr val="tx1"/>
                </a:solidFill>
                <a:effectLst/>
                <a:latin typeface="+mn-lt"/>
                <a:ea typeface="Calibri" panose="020F0502020204030204" pitchFamily="34" charset="0"/>
                <a:cs typeface="Times New Roman" panose="02020603050405020304" pitchFamily="18" charset="0"/>
              </a:rPr>
              <a:t>das</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latin, il n’y a pas de déterminant, mais il y a quand même trois genres comme en allemand. On ne peut pas le deviner grâce au déterminant, on peut le deviner seulement s’il y a un adjectif (cf. CE-32 </a:t>
            </a:r>
            <a:r>
              <a:rPr lang="fr-FR" sz="1200" i="1" dirty="0">
                <a:solidFill>
                  <a:schemeClr val="tx1"/>
                </a:solidFill>
                <a:effectLst/>
                <a:latin typeface="+mn-lt"/>
                <a:ea typeface="Calibri" panose="020F0502020204030204" pitchFamily="34" charset="0"/>
                <a:cs typeface="Times New Roman" panose="02020603050405020304" pitchFamily="18" charset="0"/>
              </a:rPr>
              <a:t>Un ou une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 mais il faut le savoir pour faire les accords. Je vous dis ce que ça donne avec l’adjectif </a:t>
            </a:r>
            <a:r>
              <a:rPr lang="fr-FR" sz="1200" i="1" dirty="0" err="1">
                <a:solidFill>
                  <a:schemeClr val="tx1"/>
                </a:solidFill>
                <a:effectLst/>
                <a:latin typeface="+mn-lt"/>
                <a:ea typeface="Calibri" panose="020F0502020204030204" pitchFamily="34" charset="0"/>
                <a:cs typeface="Times New Roman" panose="02020603050405020304" pitchFamily="18" charset="0"/>
              </a:rPr>
              <a:t>magnus</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grand</a:t>
            </a:r>
            <a:r>
              <a:rPr lang="fr-FR" sz="1200" dirty="0">
                <a:solidFill>
                  <a:schemeClr val="tx1"/>
                </a:solidFill>
                <a:effectLst/>
                <a:latin typeface="+mn-lt"/>
                <a:ea typeface="Calibri" panose="020F0502020204030204" pitchFamily="34" charset="0"/>
                <a:cs typeface="Times New Roman" panose="02020603050405020304" pitchFamily="18" charset="0"/>
              </a:rPr>
              <a:t>, comme dans </a:t>
            </a:r>
            <a:r>
              <a:rPr lang="fr-FR" sz="1200" i="1" dirty="0">
                <a:solidFill>
                  <a:schemeClr val="tx1"/>
                </a:solidFill>
                <a:effectLst/>
                <a:latin typeface="+mn-lt"/>
                <a:ea typeface="Calibri" panose="020F0502020204030204" pitchFamily="34" charset="0"/>
                <a:cs typeface="Times New Roman" panose="02020603050405020304" pitchFamily="18" charset="0"/>
              </a:rPr>
              <a:t>Charlemagne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le grand Charles</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magnum </a:t>
            </a:r>
            <a:r>
              <a:rPr lang="fr-FR" sz="1200" dirty="0" err="1">
                <a:solidFill>
                  <a:schemeClr val="tx1"/>
                </a:solidFill>
                <a:effectLst/>
                <a:latin typeface="+mn-lt"/>
                <a:ea typeface="Calibri" panose="020F0502020204030204" pitchFamily="34" charset="0"/>
                <a:cs typeface="Times New Roman" panose="02020603050405020304" pitchFamily="18" charset="0"/>
              </a:rPr>
              <a:t>caput</a:t>
            </a:r>
            <a:r>
              <a:rPr lang="fr-FR" sz="1200" dirty="0">
                <a:solidFill>
                  <a:schemeClr val="tx1"/>
                </a:solidFill>
                <a:effectLst/>
                <a:latin typeface="+mn-lt"/>
                <a:ea typeface="Calibri" panose="020F0502020204030204" pitchFamily="34" charset="0"/>
                <a:cs typeface="Times New Roman" panose="02020603050405020304" pitchFamily="18" charset="0"/>
              </a:rPr>
              <a:t>	: neutre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magna    </a:t>
            </a:r>
            <a:r>
              <a:rPr lang="fr-FR" sz="1200" dirty="0" err="1">
                <a:solidFill>
                  <a:schemeClr val="tx1"/>
                </a:solidFill>
                <a:effectLst/>
                <a:latin typeface="+mn-lt"/>
                <a:ea typeface="Calibri" panose="020F0502020204030204" pitchFamily="34" charset="0"/>
                <a:cs typeface="Times New Roman" panose="02020603050405020304" pitchFamily="18" charset="0"/>
              </a:rPr>
              <a:t>luna</a:t>
            </a:r>
            <a:r>
              <a:rPr lang="fr-FR" sz="1200" dirty="0">
                <a:solidFill>
                  <a:schemeClr val="tx1"/>
                </a:solidFill>
                <a:effectLst/>
                <a:latin typeface="+mn-lt"/>
                <a:ea typeface="Calibri" panose="020F0502020204030204" pitchFamily="34" charset="0"/>
                <a:cs typeface="Times New Roman" panose="02020603050405020304" pitchFamily="18" charset="0"/>
              </a:rPr>
              <a:t>	: féminin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magnum mare	: neutre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err="1">
                <a:solidFill>
                  <a:schemeClr val="tx1"/>
                </a:solidFill>
                <a:effectLst/>
                <a:latin typeface="+mn-lt"/>
                <a:ea typeface="Calibri" panose="020F0502020204030204" pitchFamily="34" charset="0"/>
                <a:cs typeface="Times New Roman" panose="02020603050405020304" pitchFamily="18" charset="0"/>
              </a:rPr>
              <a:t>magnus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err="1">
                <a:solidFill>
                  <a:schemeClr val="tx1"/>
                </a:solidFill>
                <a:effectLst/>
                <a:latin typeface="+mn-lt"/>
                <a:ea typeface="Calibri" panose="020F0502020204030204" pitchFamily="34" charset="0"/>
                <a:cs typeface="Times New Roman" panose="02020603050405020304" pitchFamily="18" charset="0"/>
              </a:rPr>
              <a:t>ignis</a:t>
            </a:r>
            <a:r>
              <a:rPr lang="fr-FR" sz="1200" dirty="0">
                <a:solidFill>
                  <a:schemeClr val="tx1"/>
                </a:solidFill>
                <a:effectLst/>
                <a:latin typeface="+mn-lt"/>
                <a:ea typeface="Calibri" panose="020F0502020204030204" pitchFamily="34" charset="0"/>
                <a:cs typeface="Times New Roman" panose="02020603050405020304" pitchFamily="18" charset="0"/>
              </a:rPr>
              <a:t> 	: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err="1">
                <a:solidFill>
                  <a:schemeClr val="tx1"/>
                </a:solidFill>
                <a:effectLst/>
                <a:latin typeface="+mn-lt"/>
                <a:ea typeface="Calibri" panose="020F0502020204030204" pitchFamily="34" charset="0"/>
                <a:cs typeface="Times New Roman" panose="02020603050405020304" pitchFamily="18" charset="0"/>
              </a:rPr>
              <a:t>magnus</a:t>
            </a:r>
            <a:r>
              <a:rPr lang="fr-FR" sz="1200" dirty="0">
                <a:solidFill>
                  <a:schemeClr val="tx1"/>
                </a:solidFill>
                <a:effectLst/>
                <a:latin typeface="+mn-lt"/>
                <a:ea typeface="Calibri" panose="020F0502020204030204" pitchFamily="34" charset="0"/>
                <a:cs typeface="Times New Roman" panose="02020603050405020304" pitchFamily="18" charset="0"/>
              </a:rPr>
              <a:t>  sol 	: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magnum mare	: neutre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anglais, il n’y a de genre que pour les hommes et pour les femmes. Les autres réalités (les objets, les choses, les animaux…) ne sont ni masculins ni féminins, ils sont tous neutres.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espagnol, il y a deux déterminants parce qu’il y a deux genres : le masculin (déterminant : </a:t>
            </a:r>
            <a:r>
              <a:rPr lang="fr-FR" sz="1200" i="1" dirty="0">
                <a:solidFill>
                  <a:schemeClr val="tx1"/>
                </a:solidFill>
                <a:effectLst/>
                <a:latin typeface="+mn-lt"/>
                <a:ea typeface="Calibri" panose="020F0502020204030204" pitchFamily="34" charset="0"/>
                <a:cs typeface="Times New Roman" panose="02020603050405020304" pitchFamily="18" charset="0"/>
              </a:rPr>
              <a:t>el</a:t>
            </a:r>
            <a:r>
              <a:rPr lang="fr-FR" sz="1200" dirty="0">
                <a:solidFill>
                  <a:schemeClr val="tx1"/>
                </a:solidFill>
                <a:effectLst/>
                <a:latin typeface="+mn-lt"/>
                <a:ea typeface="Calibri" panose="020F0502020204030204" pitchFamily="34" charset="0"/>
                <a:cs typeface="Times New Roman" panose="02020603050405020304" pitchFamily="18" charset="0"/>
              </a:rPr>
              <a:t>) et le féminin (</a:t>
            </a:r>
            <a:r>
              <a:rPr lang="fr-FR" sz="1200" i="1" dirty="0">
                <a:solidFill>
                  <a:schemeClr val="tx1"/>
                </a:solidFill>
                <a:effectLst/>
                <a:latin typeface="+mn-lt"/>
                <a:ea typeface="Calibri" panose="020F0502020204030204" pitchFamily="34" charset="0"/>
                <a:cs typeface="Times New Roman" panose="02020603050405020304" pitchFamily="18" charset="0"/>
              </a:rPr>
              <a:t>la</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6</a:t>
            </a:fld>
            <a:endParaRPr lang="fr-FR"/>
          </a:p>
        </p:txBody>
      </p:sp>
    </p:spTree>
    <p:extLst>
      <p:ext uri="{BB962C8B-B14F-4D97-AF65-F5344CB8AC3E}">
        <p14:creationId xmlns:p14="http://schemas.microsoft.com/office/powerpoint/2010/main" val="2982476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Les noms</a:t>
            </a:r>
            <a:r>
              <a:rPr lang="fr-FR" sz="1200" i="1" dirty="0">
                <a:solidFill>
                  <a:schemeClr val="tx1"/>
                </a:solidFill>
                <a:effectLst/>
                <a:latin typeface="+mn-lt"/>
                <a:ea typeface="Calibri" panose="020F0502020204030204" pitchFamily="34" charset="0"/>
                <a:cs typeface="Times New Roman" panose="02020603050405020304" pitchFamily="18" charset="0"/>
              </a:rPr>
              <a:t> mer</a:t>
            </a:r>
            <a:r>
              <a:rPr lang="fr-FR" sz="1200" dirty="0">
                <a:solidFill>
                  <a:schemeClr val="tx1"/>
                </a:solidFill>
                <a:effectLst/>
                <a:latin typeface="+mn-lt"/>
                <a:ea typeface="Calibri" panose="020F0502020204030204" pitchFamily="34" charset="0"/>
                <a:cs typeface="Times New Roman" panose="02020603050405020304" pitchFamily="18" charset="0"/>
              </a:rPr>
              <a:t> (français) et </a:t>
            </a:r>
            <a:r>
              <a:rPr lang="fr-FR" sz="1200" i="1" dirty="0" err="1">
                <a:solidFill>
                  <a:schemeClr val="tx1"/>
                </a:solidFill>
                <a:effectLst/>
                <a:latin typeface="+mn-lt"/>
                <a:ea typeface="Calibri" panose="020F0502020204030204" pitchFamily="34" charset="0"/>
                <a:cs typeface="Times New Roman" panose="02020603050405020304" pitchFamily="18" charset="0"/>
              </a:rPr>
              <a:t>mar</a:t>
            </a:r>
            <a:r>
              <a:rPr lang="fr-FR" sz="1200" dirty="0">
                <a:solidFill>
                  <a:schemeClr val="tx1"/>
                </a:solidFill>
                <a:effectLst/>
                <a:latin typeface="+mn-lt"/>
                <a:ea typeface="Calibri" panose="020F0502020204030204" pitchFamily="34" charset="0"/>
                <a:cs typeface="Times New Roman" panose="02020603050405020304" pitchFamily="18" charset="0"/>
              </a:rPr>
              <a:t> (espagnol) ont-ils le même genre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 attendue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français, </a:t>
            </a:r>
            <a:r>
              <a:rPr lang="fr-FR" sz="1200" i="1" dirty="0">
                <a:solidFill>
                  <a:schemeClr val="tx1"/>
                </a:solidFill>
                <a:effectLst/>
                <a:latin typeface="+mn-lt"/>
                <a:ea typeface="Calibri" panose="020F0502020204030204" pitchFamily="34" charset="0"/>
                <a:cs typeface="Times New Roman" panose="02020603050405020304" pitchFamily="18" charset="0"/>
              </a:rPr>
              <a:t>mer </a:t>
            </a:r>
            <a:r>
              <a:rPr lang="fr-FR" sz="1200" dirty="0">
                <a:solidFill>
                  <a:schemeClr val="tx1"/>
                </a:solidFill>
                <a:effectLst/>
                <a:latin typeface="+mn-lt"/>
                <a:ea typeface="Calibri" panose="020F0502020204030204" pitchFamily="34" charset="0"/>
                <a:cs typeface="Times New Roman" panose="02020603050405020304" pitchFamily="18" charset="0"/>
              </a:rPr>
              <a:t>est féminin, en espagnol, </a:t>
            </a:r>
            <a:r>
              <a:rPr lang="fr-FR" sz="1200" i="1" dirty="0" err="1">
                <a:solidFill>
                  <a:schemeClr val="tx1"/>
                </a:solidFill>
                <a:effectLst/>
                <a:latin typeface="+mn-lt"/>
                <a:ea typeface="Calibri" panose="020F0502020204030204" pitchFamily="34" charset="0"/>
                <a:cs typeface="Times New Roman" panose="02020603050405020304" pitchFamily="18" charset="0"/>
              </a:rPr>
              <a:t>mar</a:t>
            </a:r>
            <a:r>
              <a:rPr lang="fr-FR" sz="1200" dirty="0">
                <a:solidFill>
                  <a:schemeClr val="tx1"/>
                </a:solidFill>
                <a:effectLst/>
                <a:latin typeface="+mn-lt"/>
                <a:ea typeface="Calibri" panose="020F0502020204030204" pitchFamily="34" charset="0"/>
                <a:cs typeface="Times New Roman" panose="02020603050405020304" pitchFamily="18" charset="0"/>
              </a:rPr>
              <a:t> est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Et en français et en allemand, les noms ont-ils le même genre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 attendue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Non.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français, </a:t>
            </a:r>
            <a:r>
              <a:rPr lang="fr-FR" sz="1200" i="1" dirty="0">
                <a:solidFill>
                  <a:schemeClr val="tx1"/>
                </a:solidFill>
                <a:effectLst/>
                <a:latin typeface="+mn-lt"/>
                <a:ea typeface="Calibri" panose="020F0502020204030204" pitchFamily="34" charset="0"/>
                <a:cs typeface="Times New Roman" panose="02020603050405020304" pitchFamily="18" charset="0"/>
              </a:rPr>
              <a:t>tête </a:t>
            </a:r>
            <a:r>
              <a:rPr lang="fr-FR" sz="1200" dirty="0">
                <a:solidFill>
                  <a:schemeClr val="tx1"/>
                </a:solidFill>
                <a:effectLst/>
                <a:latin typeface="+mn-lt"/>
                <a:ea typeface="Calibri" panose="020F0502020204030204" pitchFamily="34" charset="0"/>
                <a:cs typeface="Times New Roman" panose="02020603050405020304" pitchFamily="18" charset="0"/>
              </a:rPr>
              <a:t>est féminin, en allemand, </a:t>
            </a:r>
            <a:r>
              <a:rPr lang="fr-FR" sz="1200" i="1" dirty="0" err="1">
                <a:solidFill>
                  <a:schemeClr val="tx1"/>
                </a:solidFill>
                <a:effectLst/>
                <a:latin typeface="+mn-lt"/>
                <a:ea typeface="Calibri" panose="020F0502020204030204" pitchFamily="34" charset="0"/>
                <a:cs typeface="Times New Roman" panose="02020603050405020304" pitchFamily="18" charset="0"/>
              </a:rPr>
              <a:t>Kopf</a:t>
            </a:r>
            <a:r>
              <a:rPr lang="fr-FR" sz="1200" dirty="0">
                <a:solidFill>
                  <a:schemeClr val="tx1"/>
                </a:solidFill>
                <a:effectLst/>
                <a:latin typeface="+mn-lt"/>
                <a:ea typeface="Calibri" panose="020F0502020204030204" pitchFamily="34" charset="0"/>
                <a:cs typeface="Times New Roman" panose="02020603050405020304" pitchFamily="18" charset="0"/>
              </a:rPr>
              <a:t> est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français, </a:t>
            </a:r>
            <a:r>
              <a:rPr lang="fr-FR" sz="1200" i="1" dirty="0">
                <a:solidFill>
                  <a:schemeClr val="tx1"/>
                </a:solidFill>
                <a:effectLst/>
                <a:latin typeface="+mn-lt"/>
                <a:ea typeface="Calibri" panose="020F0502020204030204" pitchFamily="34" charset="0"/>
                <a:cs typeface="Times New Roman" panose="02020603050405020304" pitchFamily="18" charset="0"/>
              </a:rPr>
              <a:t>lune </a:t>
            </a:r>
            <a:r>
              <a:rPr lang="fr-FR" sz="1200" dirty="0">
                <a:solidFill>
                  <a:schemeClr val="tx1"/>
                </a:solidFill>
                <a:effectLst/>
                <a:latin typeface="+mn-lt"/>
                <a:ea typeface="Calibri" panose="020F0502020204030204" pitchFamily="34" charset="0"/>
                <a:cs typeface="Times New Roman" panose="02020603050405020304" pitchFamily="18" charset="0"/>
              </a:rPr>
              <a:t>est féminin, en allemand, </a:t>
            </a:r>
            <a:r>
              <a:rPr lang="fr-FR" sz="1200" i="1" dirty="0" err="1">
                <a:solidFill>
                  <a:schemeClr val="tx1"/>
                </a:solidFill>
                <a:effectLst/>
                <a:latin typeface="+mn-lt"/>
                <a:ea typeface="Calibri" panose="020F0502020204030204" pitchFamily="34" charset="0"/>
                <a:cs typeface="Times New Roman" panose="02020603050405020304" pitchFamily="18" charset="0"/>
              </a:rPr>
              <a:t>Mond</a:t>
            </a:r>
            <a:r>
              <a:rPr lang="fr-FR" sz="1200" dirty="0">
                <a:solidFill>
                  <a:schemeClr val="tx1"/>
                </a:solidFill>
                <a:effectLst/>
                <a:latin typeface="+mn-lt"/>
                <a:ea typeface="Calibri" panose="020F0502020204030204" pitchFamily="34" charset="0"/>
                <a:cs typeface="Times New Roman" panose="02020603050405020304" pitchFamily="18" charset="0"/>
              </a:rPr>
              <a:t> est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En français, </a:t>
            </a:r>
            <a:r>
              <a:rPr lang="fr-FR" sz="1200" i="1" dirty="0">
                <a:solidFill>
                  <a:schemeClr val="tx1"/>
                </a:solidFill>
                <a:effectLst/>
                <a:latin typeface="+mn-lt"/>
                <a:ea typeface="Calibri" panose="020F0502020204030204" pitchFamily="34" charset="0"/>
                <a:cs typeface="Times New Roman" panose="02020603050405020304" pitchFamily="18" charset="0"/>
              </a:rPr>
              <a:t>soleil </a:t>
            </a:r>
            <a:r>
              <a:rPr lang="fr-FR" sz="1200" dirty="0">
                <a:solidFill>
                  <a:schemeClr val="tx1"/>
                </a:solidFill>
                <a:effectLst/>
                <a:latin typeface="+mn-lt"/>
                <a:ea typeface="Calibri" panose="020F0502020204030204" pitchFamily="34" charset="0"/>
                <a:cs typeface="Times New Roman" panose="02020603050405020304" pitchFamily="18" charset="0"/>
              </a:rPr>
              <a:t>est masculin, en allemand, </a:t>
            </a:r>
            <a:r>
              <a:rPr lang="fr-FR" sz="1200" i="1" dirty="0">
                <a:solidFill>
                  <a:schemeClr val="tx1"/>
                </a:solidFill>
                <a:effectLst/>
                <a:latin typeface="+mn-lt"/>
                <a:ea typeface="Calibri" panose="020F0502020204030204" pitchFamily="34" charset="0"/>
                <a:cs typeface="Times New Roman" panose="02020603050405020304" pitchFamily="18" charset="0"/>
              </a:rPr>
              <a:t>Sonne</a:t>
            </a:r>
            <a:r>
              <a:rPr lang="fr-FR" sz="1200" dirty="0">
                <a:solidFill>
                  <a:schemeClr val="tx1"/>
                </a:solidFill>
                <a:effectLst/>
                <a:latin typeface="+mn-lt"/>
                <a:ea typeface="Calibri" panose="020F0502020204030204" pitchFamily="34" charset="0"/>
                <a:cs typeface="Times New Roman" panose="02020603050405020304" pitchFamily="18" charset="0"/>
              </a:rPr>
              <a:t> est féminin.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Seuls </a:t>
            </a:r>
            <a:r>
              <a:rPr lang="fr-FR" sz="1200" i="1" dirty="0">
                <a:solidFill>
                  <a:schemeClr val="tx1"/>
                </a:solidFill>
                <a:effectLst/>
                <a:latin typeface="+mn-lt"/>
                <a:ea typeface="Calibri" panose="020F0502020204030204" pitchFamily="34" charset="0"/>
                <a:cs typeface="Times New Roman" panose="02020603050405020304" pitchFamily="18" charset="0"/>
              </a:rPr>
              <a:t>mer</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err="1">
                <a:solidFill>
                  <a:schemeClr val="tx1"/>
                </a:solidFill>
                <a:effectLst/>
                <a:latin typeface="+mn-lt"/>
                <a:ea typeface="Calibri" panose="020F0502020204030204" pitchFamily="34" charset="0"/>
                <a:cs typeface="Times New Roman" panose="02020603050405020304" pitchFamily="18" charset="0"/>
              </a:rPr>
              <a:t>See</a:t>
            </a:r>
            <a:r>
              <a:rPr lang="fr-FR" sz="1200" dirty="0">
                <a:solidFill>
                  <a:schemeClr val="tx1"/>
                </a:solidFill>
                <a:effectLst/>
                <a:latin typeface="+mn-lt"/>
                <a:ea typeface="Calibri" panose="020F0502020204030204" pitchFamily="34" charset="0"/>
                <a:cs typeface="Times New Roman" panose="02020603050405020304" pitchFamily="18" charset="0"/>
              </a:rPr>
              <a:t> ont le même genre.</a:t>
            </a:r>
          </a:p>
          <a:p>
            <a:pPr algn="just"/>
            <a:r>
              <a:rPr lang="fr-FR" sz="1200" u="none" strike="noStrike"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 genre d’un nom ne dépend donc pas de ce qui est désigné par le nom. L’objet </a:t>
            </a:r>
            <a:r>
              <a:rPr lang="fr-FR" sz="1200" i="1" dirty="0">
                <a:solidFill>
                  <a:schemeClr val="tx1"/>
                </a:solidFill>
                <a:effectLst/>
                <a:latin typeface="+mn-lt"/>
                <a:ea typeface="Calibri" panose="020F0502020204030204" pitchFamily="34" charset="0"/>
                <a:cs typeface="Times New Roman" panose="02020603050405020304" pitchFamily="18" charset="0"/>
              </a:rPr>
              <a:t>lune</a:t>
            </a:r>
            <a:r>
              <a:rPr lang="fr-FR" sz="1200" dirty="0">
                <a:solidFill>
                  <a:schemeClr val="tx1"/>
                </a:solidFill>
                <a:effectLst/>
                <a:latin typeface="+mn-lt"/>
                <a:ea typeface="Calibri" panose="020F0502020204030204" pitchFamily="34" charset="0"/>
                <a:cs typeface="Times New Roman" panose="02020603050405020304" pitchFamily="18" charset="0"/>
              </a:rPr>
              <a:t> n’est ni masculin, ni féminin. C’est la langue qui lui donne un genre. Le français lui donne le genre féminin tandis que l’allemand lui donne le genre masculin. Le genre dépend donc de la langue. »</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7</a:t>
            </a:fld>
            <a:endParaRPr lang="fr-FR"/>
          </a:p>
        </p:txBody>
      </p:sp>
    </p:spTree>
    <p:extLst>
      <p:ext uri="{BB962C8B-B14F-4D97-AF65-F5344CB8AC3E}">
        <p14:creationId xmlns:p14="http://schemas.microsoft.com/office/powerpoint/2010/main" val="4247331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Cette image est-elle plutôt en France ou en Allemagne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Les traits de la lune sont plutôt masculins (commissure des lèvres tombantes), ceux du soleil plutôt féminins (bouche ourlée). C’est plutôt une image allemande.</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8</a:t>
            </a:fld>
            <a:endParaRPr lang="fr-FR"/>
          </a:p>
        </p:txBody>
      </p:sp>
    </p:spTree>
    <p:extLst>
      <p:ext uri="{BB962C8B-B14F-4D97-AF65-F5344CB8AC3E}">
        <p14:creationId xmlns:p14="http://schemas.microsoft.com/office/powerpoint/2010/main" val="2892464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Cette image est-elle plutôt en France ou en Allemagne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l’inverse : le soleil est plutôt masculin avec son sourcil bas, la lune féminine (fossette).</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9</a:t>
            </a:fld>
            <a:endParaRPr lang="fr-FR"/>
          </a:p>
        </p:txBody>
      </p:sp>
    </p:spTree>
    <p:extLst>
      <p:ext uri="{BB962C8B-B14F-4D97-AF65-F5344CB8AC3E}">
        <p14:creationId xmlns:p14="http://schemas.microsoft.com/office/powerpoint/2010/main" val="3534859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PHASE 3 – </a:t>
            </a:r>
            <a:r>
              <a:rPr lang="fr-FR" sz="1200" b="1" i="1" dirty="0">
                <a:solidFill>
                  <a:schemeClr val="tx1"/>
                </a:solidFill>
                <a:effectLst/>
                <a:latin typeface="+mn-lt"/>
                <a:ea typeface="Calibri" panose="020F0502020204030204" pitchFamily="34" charset="0"/>
                <a:cs typeface="Times New Roman" panose="02020603050405020304" pitchFamily="18" charset="0"/>
              </a:rPr>
              <a:t>Production</a:t>
            </a:r>
            <a:r>
              <a:rPr lang="fr-FR" sz="1200" b="1" dirty="0">
                <a:solidFill>
                  <a:schemeClr val="tx1"/>
                </a:solidFill>
                <a:effectLst/>
                <a:latin typeface="+mn-lt"/>
                <a:ea typeface="Calibri" panose="020F0502020204030204" pitchFamily="34" charset="0"/>
                <a:cs typeface="Times New Roman" panose="02020603050405020304" pitchFamily="18" charset="0"/>
              </a:rPr>
              <a:t> – Élargir à d’autres langues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Est-ce qu’il y a d’autres langues où vous savez comment on dit </a:t>
            </a:r>
            <a:r>
              <a:rPr lang="fr-FR" sz="1200" i="1" dirty="0">
                <a:solidFill>
                  <a:schemeClr val="tx1"/>
                </a:solidFill>
                <a:effectLst/>
                <a:latin typeface="+mn-lt"/>
                <a:ea typeface="Times New Roman" panose="02020603050405020304" pitchFamily="18" charset="0"/>
                <a:cs typeface="Times New Roman" panose="02020603050405020304" pitchFamily="18" charset="0"/>
              </a:rPr>
              <a:t>la tête - la lune - le feu - le soleil - la mer </a:t>
            </a:r>
            <a:r>
              <a:rPr lang="fr-FR" sz="1200" dirty="0">
                <a:solidFill>
                  <a:schemeClr val="tx1"/>
                </a:solidFill>
                <a:effectLst/>
                <a:latin typeface="+mn-lt"/>
                <a:ea typeface="Times New Roman" panose="02020603050405020304" pitchFamily="18" charset="0"/>
                <a:cs typeface="Times New Roman" panose="02020603050405020304" pitchFamily="18" charset="0"/>
              </a:rPr>
              <a:t>? Combien de genre y a-t-il ? Dans ces langues, est-ce que le déterminant révèle le genre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Réponses possibles multiples.</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10</a:t>
            </a:fld>
            <a:endParaRPr lang="fr-FR"/>
          </a:p>
        </p:txBody>
      </p:sp>
    </p:spTree>
    <p:extLst>
      <p:ext uri="{BB962C8B-B14F-4D97-AF65-F5344CB8AC3E}">
        <p14:creationId xmlns:p14="http://schemas.microsoft.com/office/powerpoint/2010/main" val="108743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10C2-93B5-5DC6-FB86-6B36E4AFDF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6A4117-E2F7-DADE-C7AC-172203E1FB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B84D69-2FC0-2C3B-D3C1-8CEE684138D0}"/>
              </a:ext>
            </a:extLst>
          </p:cNvPr>
          <p:cNvSpPr>
            <a:spLocks noGrp="1"/>
          </p:cNvSpPr>
          <p:nvPr>
            <p:ph type="body" idx="1"/>
          </p:nvPr>
        </p:nvSpPr>
        <p:spPr/>
        <p:txBody>
          <a:bodyPr/>
          <a:lstStyle/>
          <a:p>
            <a:pPr algn="just"/>
            <a:r>
              <a:rPr lang="fr-FR" sz="1200" b="0" dirty="0">
                <a:solidFill>
                  <a:schemeClr val="tx1"/>
                </a:solidFill>
                <a:effectLst/>
                <a:latin typeface="+mn-lt"/>
                <a:ea typeface="Calibri" panose="020F0502020204030204" pitchFamily="34" charset="0"/>
                <a:cs typeface="Times New Roman" panose="02020603050405020304" pitchFamily="18" charset="0"/>
              </a:rPr>
              <a:t>« Voici quelques autres langues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Remarques</a:t>
            </a:r>
          </a:p>
          <a:p>
            <a:pPr marL="0" indent="0"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En arabe, </a:t>
            </a:r>
          </a:p>
          <a:p>
            <a:pPr marL="0" indent="0"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il y a plusieurs arabes dialectaux (algérien, égyptien, syrien…), celui que les élèves connaissent peut être un peu différent </a:t>
            </a:r>
          </a:p>
          <a:p>
            <a:pPr marL="0" indent="0"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on utilise un autre alphabet et on écrit de gauche à droite – les mots en lettres latines sont une transcription</a:t>
            </a:r>
          </a:p>
          <a:p>
            <a:pPr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on distingue les noms masculins et les noms féminins. Le déterminant n’aide pas : al – </a:t>
            </a:r>
            <a:r>
              <a:rPr lang="fr-FR" sz="1200" i="1" dirty="0" err="1">
                <a:solidFill>
                  <a:schemeClr val="tx1"/>
                </a:solidFill>
                <a:effectLst/>
                <a:latin typeface="+mn-lt"/>
                <a:ea typeface="Calibri" panose="020F0502020204030204" pitchFamily="34" charset="0"/>
                <a:cs typeface="Times New Roman" panose="02020603050405020304" pitchFamily="18" charset="0"/>
              </a:rPr>
              <a:t>اَ</a:t>
            </a:r>
            <a:r>
              <a:rPr lang="fr-FR" sz="1200" i="1" dirty="0">
                <a:solidFill>
                  <a:schemeClr val="tx1"/>
                </a:solidFill>
                <a:effectLst/>
                <a:latin typeface="+mn-lt"/>
                <a:ea typeface="Calibri" panose="020F0502020204030204" pitchFamily="34" charset="0"/>
                <a:cs typeface="Times New Roman" panose="02020603050405020304" pitchFamily="18" charset="0"/>
              </a:rPr>
              <a:t> est invariable, il ne varie ni en genre ni en nombre.</a:t>
            </a:r>
          </a:p>
          <a:p>
            <a:pPr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En turc, </a:t>
            </a:r>
          </a:p>
          <a:p>
            <a:pPr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on utilise les mêmes lettres qu’en français (mais pas de point sur le i, cédille sous le s : il s’agit de noter des sons qui n’existent pas en français)</a:t>
            </a:r>
          </a:p>
          <a:p>
            <a:pPr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il n’y a pas de déterminant</a:t>
            </a:r>
          </a:p>
          <a:p>
            <a:pPr algn="just">
              <a:buFontTx/>
              <a:buNone/>
            </a:pPr>
            <a:r>
              <a:rPr lang="fr-FR" sz="1200" i="1" dirty="0">
                <a:solidFill>
                  <a:schemeClr val="tx1"/>
                </a:solidFill>
                <a:effectLst/>
                <a:latin typeface="+mn-lt"/>
                <a:ea typeface="Calibri" panose="020F0502020204030204" pitchFamily="34" charset="0"/>
                <a:cs typeface="Times New Roman" panose="02020603050405020304" pitchFamily="18" charset="0"/>
              </a:rPr>
              <a:t>- il n’y a pas de différence de genres – on peut dire que les noms sont tous neutres.</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425E5A5-BF51-7BF0-63E4-7FC5D1A6BC69}"/>
              </a:ext>
            </a:extLst>
          </p:cNvPr>
          <p:cNvSpPr>
            <a:spLocks noGrp="1"/>
          </p:cNvSpPr>
          <p:nvPr>
            <p:ph type="sldNum" sz="quarter" idx="5"/>
          </p:nvPr>
        </p:nvSpPr>
        <p:spPr/>
        <p:txBody>
          <a:bodyPr/>
          <a:lstStyle/>
          <a:p>
            <a:fld id="{5D2AAD6B-B7FF-0448-A281-1EB2DF7E5AB3}" type="slidenum">
              <a:rPr lang="fr-FR" smtClean="0"/>
              <a:t>11</a:t>
            </a:fld>
            <a:endParaRPr lang="fr-FR"/>
          </a:p>
        </p:txBody>
      </p:sp>
    </p:spTree>
    <p:extLst>
      <p:ext uri="{BB962C8B-B14F-4D97-AF65-F5344CB8AC3E}">
        <p14:creationId xmlns:p14="http://schemas.microsoft.com/office/powerpoint/2010/main" val="2314861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8B32-E5E7-8DEA-3814-A68BF170EF4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E705A0-06EB-4A3E-8AA2-FD013EC1721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37785C-6E2C-9623-33F1-5D466593FE4C}"/>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Est-ce qu’il y a encore d’autres langues que vous connaissez et dont on n’a pas parlé ? Est-ce qu’il y a une façon d’y différencier les noms ? Comment se passent les accords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Recueillir les éventuelles réponses.</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412DFFC2-0D4D-34EE-9F84-D0CC04F627B0}"/>
              </a:ext>
            </a:extLst>
          </p:cNvPr>
          <p:cNvSpPr>
            <a:spLocks noGrp="1"/>
          </p:cNvSpPr>
          <p:nvPr>
            <p:ph type="sldNum" sz="quarter" idx="5"/>
          </p:nvPr>
        </p:nvSpPr>
        <p:spPr/>
        <p:txBody>
          <a:bodyPr/>
          <a:lstStyle/>
          <a:p>
            <a:fld id="{5D2AAD6B-B7FF-0448-A281-1EB2DF7E5AB3}" type="slidenum">
              <a:rPr lang="fr-FR" smtClean="0"/>
              <a:t>12</a:t>
            </a:fld>
            <a:endParaRPr lang="fr-FR"/>
          </a:p>
        </p:txBody>
      </p:sp>
    </p:spTree>
    <p:extLst>
      <p:ext uri="{BB962C8B-B14F-4D97-AF65-F5344CB8AC3E}">
        <p14:creationId xmlns:p14="http://schemas.microsoft.com/office/powerpoint/2010/main" val="2149021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C3B5-F8F4-33FC-53FA-4A9E63FEDF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BE761A-CA57-404C-97D7-0261126E51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001992-703B-BF65-0C62-A06555C68953}"/>
              </a:ext>
            </a:extLst>
          </p:cNvPr>
          <p:cNvSpPr>
            <a:spLocks noGrp="1"/>
          </p:cNvSpPr>
          <p:nvPr>
            <p:ph type="body" idx="1"/>
          </p:nvPr>
        </p:nvSpPr>
        <p:spPr/>
        <p:txBody>
          <a:bodyPr/>
          <a:lstStyle/>
          <a:p>
            <a:pPr algn="just"/>
            <a:r>
              <a:rPr lang="fr-FR" sz="1200" b="1" u="none"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Parmi ces différentes langues, quelles sont celles qui se ressemblent par rapport aux genres des noms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français, l’italien, le portugais, l’espagnol et le latin se ressemblent.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L’allemand est vraiment différent.</a:t>
            </a:r>
          </a:p>
          <a:p>
            <a:pPr algn="just"/>
            <a:endParaRPr lang="fr-FR" sz="1200" dirty="0">
              <a:solidFill>
                <a:schemeClr val="tx1"/>
              </a:solidFill>
              <a:effectLst/>
              <a:latin typeface="+mn-lt"/>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Le français, l’italien, le portugais, l’espagnol sont des langues latines, qui viennent du latin. Elles se ressemblent donc, mais elles ont supprimé le genre neutre. Il n’y a que le français qui a attribué le genre féminin à la mer qui était neutre en latin, les autres langues ont attribué le genre masculin.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L’allemand est différent parce qu’il ne vient pas du latin. »</a:t>
            </a:r>
          </a:p>
          <a:p>
            <a:pPr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911115A-3B15-F7BE-5571-73274044B8FC}"/>
              </a:ext>
            </a:extLst>
          </p:cNvPr>
          <p:cNvSpPr>
            <a:spLocks noGrp="1"/>
          </p:cNvSpPr>
          <p:nvPr>
            <p:ph type="sldNum" sz="quarter" idx="5"/>
          </p:nvPr>
        </p:nvSpPr>
        <p:spPr/>
        <p:txBody>
          <a:bodyPr/>
          <a:lstStyle/>
          <a:p>
            <a:fld id="{5D2AAD6B-B7FF-0448-A281-1EB2DF7E5AB3}" type="slidenum">
              <a:rPr lang="fr-FR" smtClean="0"/>
              <a:t>13</a:t>
            </a:fld>
            <a:endParaRPr lang="fr-FR"/>
          </a:p>
        </p:txBody>
      </p:sp>
    </p:spTree>
    <p:extLst>
      <p:ext uri="{BB962C8B-B14F-4D97-AF65-F5344CB8AC3E}">
        <p14:creationId xmlns:p14="http://schemas.microsoft.com/office/powerpoint/2010/main" val="1301707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 « Comment s’y prend-on pour trouver le genre d’un nom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On peut essayer de mettre</a:t>
            </a:r>
            <a:r>
              <a:rPr lang="fr-FR" sz="1200" i="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cs typeface="Calibri" panose="020F0502020204030204" pitchFamily="34" charset="0"/>
              </a:rPr>
              <a:t>les déterminants </a:t>
            </a:r>
            <a:r>
              <a:rPr lang="fr-FR" sz="1200" i="1" dirty="0">
                <a:solidFill>
                  <a:schemeClr val="tx1"/>
                </a:solidFill>
                <a:effectLst/>
                <a:latin typeface="+mn-lt"/>
                <a:ea typeface="Calibri" panose="020F0502020204030204" pitchFamily="34" charset="0"/>
                <a:cs typeface="Calibri" panose="020F0502020204030204" pitchFamily="34" charset="0"/>
              </a:rPr>
              <a:t>un</a:t>
            </a:r>
            <a:r>
              <a:rPr lang="fr-FR" sz="1200" dirty="0">
                <a:solidFill>
                  <a:schemeClr val="tx1"/>
                </a:solidFill>
                <a:effectLst/>
                <a:latin typeface="+mn-lt"/>
                <a:ea typeface="Calibri" panose="020F0502020204030204" pitchFamily="34" charset="0"/>
                <a:cs typeface="Calibri" panose="020F0502020204030204" pitchFamily="34" charset="0"/>
              </a:rPr>
              <a:t> ou </a:t>
            </a:r>
            <a:r>
              <a:rPr lang="fr-FR" sz="1200" i="1" dirty="0">
                <a:solidFill>
                  <a:schemeClr val="tx1"/>
                </a:solidFill>
                <a:effectLst/>
                <a:latin typeface="+mn-lt"/>
                <a:ea typeface="Calibri" panose="020F0502020204030204" pitchFamily="34" charset="0"/>
                <a:cs typeface="Calibri" panose="020F0502020204030204" pitchFamily="34" charset="0"/>
              </a:rPr>
              <a:t>une</a:t>
            </a:r>
            <a:r>
              <a:rPr lang="fr-FR" sz="1200" dirty="0">
                <a:solidFill>
                  <a:schemeClr val="tx1"/>
                </a:solidFill>
                <a:effectLst/>
                <a:latin typeface="+mn-lt"/>
                <a:ea typeface="Calibri" panose="020F0502020204030204" pitchFamily="34" charset="0"/>
                <a:cs typeface="Calibri" panose="020F0502020204030204" pitchFamily="34" charset="0"/>
              </a:rPr>
              <a:t> devant.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On peut s’appuyer sur certains suffixes (</a:t>
            </a:r>
            <a:r>
              <a:rPr lang="fr-FR" sz="1200" i="1" dirty="0">
                <a:solidFill>
                  <a:schemeClr val="tx1"/>
                </a:solidFill>
                <a:effectLst/>
                <a:latin typeface="+mn-lt"/>
                <a:ea typeface="Calibri" panose="020F0502020204030204" pitchFamily="34" charset="0"/>
                <a:cs typeface="Calibri" panose="020F0502020204030204" pitchFamily="34" charset="0"/>
              </a:rPr>
              <a:t>-et, -</a:t>
            </a:r>
            <a:r>
              <a:rPr lang="fr-FR" sz="1200" i="1" dirty="0" err="1">
                <a:solidFill>
                  <a:schemeClr val="tx1"/>
                </a:solidFill>
                <a:effectLst/>
                <a:latin typeface="+mn-lt"/>
                <a:ea typeface="Calibri" panose="020F0502020204030204" pitchFamily="34" charset="0"/>
                <a:cs typeface="Calibri" panose="020F0502020204030204" pitchFamily="34" charset="0"/>
              </a:rPr>
              <a:t>ier</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dirty="0">
              <a:solidFill>
                <a:schemeClr val="tx1"/>
              </a:solidFill>
              <a:effectLst/>
              <a:latin typeface="+mn-lt"/>
              <a:ea typeface="Calibri" panose="020F0502020204030204" pitchFamily="34" charset="0"/>
              <a:cs typeface="Calibri" panose="020F0502020204030204" pitchFamily="34"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Quel est le genre des noms </a:t>
            </a:r>
            <a:r>
              <a:rPr lang="fr-FR" sz="1200" i="1" dirty="0">
                <a:solidFill>
                  <a:schemeClr val="tx1"/>
                </a:solidFill>
                <a:effectLst/>
                <a:latin typeface="+mn-lt"/>
                <a:ea typeface="Calibri" panose="020F0502020204030204" pitchFamily="34" charset="0"/>
                <a:cs typeface="Calibri" panose="020F0502020204030204" pitchFamily="34" charset="0"/>
              </a:rPr>
              <a:t>tentacule, orgue, intervalle, effluve</a:t>
            </a:r>
            <a:r>
              <a:rPr lang="fr-FR" sz="1200" dirty="0">
                <a:solidFill>
                  <a:schemeClr val="tx1"/>
                </a:solidFill>
                <a:effectLst/>
                <a:latin typeface="+mn-lt"/>
                <a:ea typeface="Calibri" panose="020F0502020204030204" pitchFamily="34" charset="0"/>
                <a:cs typeface="Calibri" panose="020F0502020204030204" pitchFamily="34" charset="0"/>
              </a:rPr>
              <a:t> ?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Calibri" panose="020F0502020204030204" pitchFamily="34" charset="0"/>
              </a:rPr>
              <a:t>un/une orgue, un/une intervalle, un/une effluve</a:t>
            </a:r>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u="sng" dirty="0">
                <a:solidFill>
                  <a:schemeClr val="tx1"/>
                </a:solidFill>
                <a:effectLst/>
                <a:latin typeface="+mn-lt"/>
                <a:ea typeface="Calibri" panose="020F0502020204030204" pitchFamily="34" charset="0"/>
                <a:cs typeface="Calibri" panose="020F0502020204030204" pitchFamily="34" charset="0"/>
              </a:rPr>
              <a:t>Réponses attendues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i="1" dirty="0">
                <a:solidFill>
                  <a:schemeClr val="tx1"/>
                </a:solidFill>
                <a:effectLst/>
                <a:latin typeface="+mn-lt"/>
                <a:ea typeface="Calibri" panose="020F0502020204030204" pitchFamily="34" charset="0"/>
                <a:cs typeface="Calibri" panose="020F0502020204030204" pitchFamily="34" charset="0"/>
              </a:rPr>
              <a:t>Un orgue, une orgue, un intervalle, une intervalle…</a:t>
            </a:r>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On ne sait pas…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 Pour les noms que l’on utilise rarement, on ne sait pas toujours si l’on peut mettre </a:t>
            </a:r>
            <a:r>
              <a:rPr lang="fr-FR" sz="1200" i="1" dirty="0">
                <a:solidFill>
                  <a:schemeClr val="tx1"/>
                </a:solidFill>
                <a:effectLst/>
                <a:latin typeface="+mn-lt"/>
                <a:ea typeface="Calibri" panose="020F0502020204030204" pitchFamily="34" charset="0"/>
                <a:cs typeface="Calibri" panose="020F0502020204030204" pitchFamily="34" charset="0"/>
              </a:rPr>
              <a:t>un</a:t>
            </a:r>
            <a:r>
              <a:rPr lang="fr-FR" sz="1200" dirty="0">
                <a:solidFill>
                  <a:schemeClr val="tx1"/>
                </a:solidFill>
                <a:effectLst/>
                <a:latin typeface="+mn-lt"/>
                <a:ea typeface="Calibri" panose="020F0502020204030204" pitchFamily="34" charset="0"/>
                <a:cs typeface="Calibri" panose="020F0502020204030204" pitchFamily="34" charset="0"/>
              </a:rPr>
              <a:t> ou </a:t>
            </a:r>
            <a:r>
              <a:rPr lang="fr-FR" sz="1200" i="1" dirty="0">
                <a:solidFill>
                  <a:schemeClr val="tx1"/>
                </a:solidFill>
                <a:effectLst/>
                <a:latin typeface="+mn-lt"/>
                <a:ea typeface="Calibri" panose="020F0502020204030204" pitchFamily="34" charset="0"/>
                <a:cs typeface="Calibri" panose="020F0502020204030204" pitchFamily="34" charset="0"/>
              </a:rPr>
              <a:t>une</a:t>
            </a:r>
            <a:r>
              <a:rPr lang="fr-FR" sz="1200" dirty="0">
                <a:solidFill>
                  <a:schemeClr val="tx1"/>
                </a:solidFill>
                <a:effectLst/>
                <a:latin typeface="+mn-lt"/>
                <a:ea typeface="Calibri" panose="020F0502020204030204" pitchFamily="34" charset="0"/>
                <a:cs typeface="Calibri" panose="020F0502020204030204" pitchFamily="34" charset="0"/>
              </a:rPr>
              <a:t>. On dit </a:t>
            </a:r>
            <a:r>
              <a:rPr lang="fr-FR" sz="1200" i="1" dirty="0">
                <a:solidFill>
                  <a:schemeClr val="tx1"/>
                </a:solidFill>
                <a:effectLst/>
                <a:latin typeface="+mn-lt"/>
                <a:ea typeface="Calibri" panose="020F0502020204030204" pitchFamily="34" charset="0"/>
                <a:cs typeface="Calibri" panose="020F0502020204030204" pitchFamily="34" charset="0"/>
              </a:rPr>
              <a:t>un orgue, un intervalle, un effluve</a:t>
            </a:r>
            <a:r>
              <a:rPr lang="fr-FR" sz="1200" dirty="0">
                <a:solidFill>
                  <a:schemeClr val="tx1"/>
                </a:solidFill>
                <a:effectLst/>
                <a:latin typeface="+mn-lt"/>
                <a:ea typeface="Calibri" panose="020F0502020204030204" pitchFamily="34" charset="0"/>
                <a:cs typeface="Calibri" panose="020F0502020204030204" pitchFamily="34" charset="0"/>
              </a:rPr>
              <a:t>. L’appui sur le déterminant ne suffit donc pas toujours, parfois il faut demander au dictionnaire. L’appui sur le déterminant n’est utile que lorsque c’est un mot que l’on utilise régulièrement.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14</a:t>
            </a:fld>
            <a:endParaRPr lang="fr-FR"/>
          </a:p>
        </p:txBody>
      </p:sp>
    </p:spTree>
    <p:extLst>
      <p:ext uri="{BB962C8B-B14F-4D97-AF65-F5344CB8AC3E}">
        <p14:creationId xmlns:p14="http://schemas.microsoft.com/office/powerpoint/2010/main" val="1604411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Reformuler avec les élèves ce qu'on a appris.</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Cette chose n’a rien de masculin, ni de féminin.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Mais en français, nous dirons </a:t>
            </a:r>
            <a:r>
              <a:rPr lang="fr-FR" sz="1200" b="1" i="1" dirty="0">
                <a:solidFill>
                  <a:schemeClr val="tx1"/>
                </a:solidFill>
                <a:effectLst/>
                <a:latin typeface="+mn-lt"/>
                <a:ea typeface="Calibri" panose="020F0502020204030204" pitchFamily="34" charset="0"/>
                <a:cs typeface="Times New Roman" panose="02020603050405020304" pitchFamily="18" charset="0"/>
              </a:rPr>
              <a:t>le</a:t>
            </a:r>
            <a:r>
              <a:rPr lang="fr-FR" sz="1200" i="1" dirty="0">
                <a:solidFill>
                  <a:schemeClr val="tx1"/>
                </a:solidFill>
                <a:effectLst/>
                <a:latin typeface="+mn-lt"/>
                <a:ea typeface="Calibri" panose="020F0502020204030204" pitchFamily="34" charset="0"/>
                <a:cs typeface="Times New Roman" panose="02020603050405020304" pitchFamily="18" charset="0"/>
              </a:rPr>
              <a:t> soleil</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Et en allemand , nous dirons </a:t>
            </a:r>
            <a:r>
              <a:rPr lang="fr-FR" sz="1200" i="1" dirty="0">
                <a:solidFill>
                  <a:schemeClr val="tx1"/>
                </a:solidFill>
                <a:effectLst/>
                <a:latin typeface="+mn-lt"/>
                <a:ea typeface="Calibri" panose="020F0502020204030204" pitchFamily="34" charset="0"/>
                <a:cs typeface="Times New Roman" panose="02020603050405020304" pitchFamily="18" charset="0"/>
              </a:rPr>
              <a:t>die (= </a:t>
            </a:r>
            <a:r>
              <a:rPr lang="fr-FR" sz="1200" b="1" i="1" dirty="0">
                <a:solidFill>
                  <a:schemeClr val="tx1"/>
                </a:solidFill>
                <a:effectLst/>
                <a:latin typeface="+mn-lt"/>
                <a:ea typeface="Calibri" panose="020F0502020204030204" pitchFamily="34" charset="0"/>
                <a:cs typeface="Times New Roman" panose="02020603050405020304" pitchFamily="18" charset="0"/>
              </a:rPr>
              <a:t>la</a:t>
            </a:r>
            <a:r>
              <a:rPr lang="fr-FR" sz="1200" i="1" dirty="0">
                <a:solidFill>
                  <a:schemeClr val="tx1"/>
                </a:solidFill>
                <a:effectLst/>
                <a:latin typeface="+mn-lt"/>
                <a:ea typeface="Calibri" panose="020F0502020204030204" pitchFamily="34" charset="0"/>
                <a:cs typeface="Times New Roman" panose="02020603050405020304" pitchFamily="18" charset="0"/>
              </a:rPr>
              <a:t>) Sonne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genre ne dépend donc pas des choses qu’on désigne. C’est une donnée de la langue, de la culture. Cette donnée peut changer d’une langue à l’autre.</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15</a:t>
            </a:fld>
            <a:endParaRPr lang="fr-FR"/>
          </a:p>
        </p:txBody>
      </p:sp>
    </p:spTree>
    <p:extLst>
      <p:ext uri="{BB962C8B-B14F-4D97-AF65-F5344CB8AC3E}">
        <p14:creationId xmlns:p14="http://schemas.microsoft.com/office/powerpoint/2010/main" val="2250290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Distribuer la trace écrite (voir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votre crayon bleu, repasser sur le contour des bulles.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16</a:t>
            </a:fld>
            <a:endParaRPr lang="fr-FR"/>
          </a:p>
        </p:txBody>
      </p:sp>
    </p:spTree>
    <p:extLst>
      <p:ext uri="{BB962C8B-B14F-4D97-AF65-F5344CB8AC3E}">
        <p14:creationId xmlns:p14="http://schemas.microsoft.com/office/powerpoint/2010/main" val="2597335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17</a:t>
            </a:fld>
            <a:endParaRPr lang="fr-FR"/>
          </a:p>
        </p:txBody>
      </p:sp>
    </p:spTree>
    <p:extLst>
      <p:ext uri="{BB962C8B-B14F-4D97-AF65-F5344CB8AC3E}">
        <p14:creationId xmlns:p14="http://schemas.microsoft.com/office/powerpoint/2010/main" val="3075332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Tout à l’heure, vous avez dit qu’une des aides possibles pour savoir si un nom est masculin ou féminin, c’est quand ce qui est désigné est un mâle ou une femelle. On va voir si ça marche bien. »</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18</a:t>
            </a:fld>
            <a:endParaRPr lang="fr-FR"/>
          </a:p>
        </p:txBody>
      </p:sp>
    </p:spTree>
    <p:extLst>
      <p:ext uri="{BB962C8B-B14F-4D97-AF65-F5344CB8AC3E}">
        <p14:creationId xmlns:p14="http://schemas.microsoft.com/office/powerpoint/2010/main" val="339518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que c’est comme animal ? »</a:t>
            </a:r>
            <a:r>
              <a:rPr lang="fr-FR" sz="1200" dirty="0">
                <a:solidFill>
                  <a:schemeClr val="tx1"/>
                </a:solidFill>
                <a:effectLst/>
                <a:latin typeface="+mn-lt"/>
              </a:rPr>
              <a:t>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des moutons.</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19</a:t>
            </a:fld>
            <a:endParaRPr lang="fr-FR"/>
          </a:p>
        </p:txBody>
      </p:sp>
    </p:spTree>
    <p:extLst>
      <p:ext uri="{BB962C8B-B14F-4D97-AF65-F5344CB8AC3E}">
        <p14:creationId xmlns:p14="http://schemas.microsoft.com/office/powerpoint/2010/main" val="1078441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6D0D5-8DAB-0E26-D8E2-80B6A0287A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BC7680-FFA0-3F6F-91C8-2089CEF005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773127-64DC-7C19-1E5F-E4048CF58C7D}"/>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Et dans cette nouvelle image, qu’est-ce que c’est comme animal ? »</a:t>
            </a:r>
            <a:r>
              <a:rPr lang="fr-FR" sz="1200" dirty="0">
                <a:solidFill>
                  <a:schemeClr val="tx1"/>
                </a:solidFill>
                <a:effectLst/>
                <a:latin typeface="+mn-lt"/>
              </a:rPr>
              <a:t> </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Faire remarquer </a:t>
            </a:r>
            <a:r>
              <a:rPr lang="fr-FR" sz="1200" dirty="0">
                <a:solidFill>
                  <a:schemeClr val="tx1"/>
                </a:solidFill>
                <a:effectLst/>
                <a:latin typeface="+mn-lt"/>
                <a:ea typeface="Calibri" panose="020F0502020204030204" pitchFamily="34" charset="0"/>
                <a:cs typeface="Times New Roman" panose="02020603050405020304" pitchFamily="18" charset="0"/>
              </a:rPr>
              <a:t>les cornes et demander : « Cet animal, pourquoi a-t-il des cornes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le mâle, c’est le bélier.</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Revenir</a:t>
            </a:r>
            <a:r>
              <a:rPr lang="fr-FR" sz="1200" dirty="0">
                <a:solidFill>
                  <a:schemeClr val="tx1"/>
                </a:solidFill>
                <a:effectLst/>
                <a:latin typeface="+mn-lt"/>
                <a:ea typeface="Calibri" panose="020F0502020204030204" pitchFamily="34" charset="0"/>
                <a:cs typeface="Times New Roman" panose="02020603050405020304" pitchFamily="18" charset="0"/>
              </a:rPr>
              <a:t> à la première image et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Et là, c’est un mâle ou une femelle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C’est une femelle et son petit.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Comme appelle-t-on la femelle ? Comment appelle-t-on le petit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 brebis, l’agneau.</a:t>
            </a:r>
          </a:p>
        </p:txBody>
      </p:sp>
      <p:sp>
        <p:nvSpPr>
          <p:cNvPr id="4" name="Espace réservé du numéro de diapositive 3">
            <a:extLst>
              <a:ext uri="{FF2B5EF4-FFF2-40B4-BE49-F238E27FC236}">
                <a16:creationId xmlns:a16="http://schemas.microsoft.com/office/drawing/2014/main" id="{DF5DABAD-2153-60E6-FE36-B3EED892541E}"/>
              </a:ext>
            </a:extLst>
          </p:cNvPr>
          <p:cNvSpPr>
            <a:spLocks noGrp="1"/>
          </p:cNvSpPr>
          <p:nvPr>
            <p:ph type="sldNum" sz="quarter" idx="5"/>
          </p:nvPr>
        </p:nvSpPr>
        <p:spPr/>
        <p:txBody>
          <a:bodyPr/>
          <a:lstStyle/>
          <a:p>
            <a:fld id="{5D2AAD6B-B7FF-0448-A281-1EB2DF7E5AB3}" type="slidenum">
              <a:rPr lang="fr-FR" smtClean="0"/>
              <a:t>20</a:t>
            </a:fld>
            <a:endParaRPr lang="fr-FR"/>
          </a:p>
        </p:txBody>
      </p:sp>
    </p:spTree>
    <p:extLst>
      <p:ext uri="{BB962C8B-B14F-4D97-AF65-F5344CB8AC3E}">
        <p14:creationId xmlns:p14="http://schemas.microsoft.com/office/powerpoint/2010/main" val="4199319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87D81-0FC2-B2EC-D75E-613610512D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51ECF0-2F13-B453-764E-030FE9BCCD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76C4C0E-7019-0347-FA03-CFD35950FF13}"/>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Récapituler</a:t>
            </a:r>
            <a:r>
              <a:rPr lang="fr-FR" sz="1200" dirty="0">
                <a:solidFill>
                  <a:schemeClr val="tx1"/>
                </a:solidFill>
                <a:effectLst/>
                <a:latin typeface="+mn-lt"/>
                <a:ea typeface="Calibri" panose="020F0502020204030204" pitchFamily="34" charset="0"/>
                <a:cs typeface="Times New Roman" panose="02020603050405020304" pitchFamily="18" charset="0"/>
              </a:rPr>
              <a:t> : « Alors, on a </a:t>
            </a:r>
            <a:r>
              <a:rPr lang="fr-FR" sz="1200" i="1" dirty="0">
                <a:solidFill>
                  <a:schemeClr val="tx1"/>
                </a:solidFill>
                <a:effectLst/>
                <a:latin typeface="+mn-lt"/>
                <a:ea typeface="Calibri" panose="020F0502020204030204" pitchFamily="34" charset="0"/>
                <a:cs typeface="Times New Roman" panose="02020603050405020304" pitchFamily="18" charset="0"/>
              </a:rPr>
              <a:t>la brebis</a:t>
            </a:r>
            <a:r>
              <a:rPr lang="fr-FR" sz="1200" dirty="0">
                <a:solidFill>
                  <a:schemeClr val="tx1"/>
                </a:solidFill>
                <a:effectLst/>
                <a:latin typeface="+mn-lt"/>
                <a:ea typeface="Calibri" panose="020F0502020204030204" pitchFamily="34" charset="0"/>
                <a:cs typeface="Times New Roman" panose="02020603050405020304" pitchFamily="18" charset="0"/>
              </a:rPr>
              <a:t> – c’est la maman, la femelle, </a:t>
            </a:r>
            <a:r>
              <a:rPr lang="fr-FR" sz="1200" i="1" dirty="0">
                <a:solidFill>
                  <a:schemeClr val="tx1"/>
                </a:solidFill>
                <a:effectLst/>
                <a:latin typeface="+mn-lt"/>
                <a:ea typeface="Calibri" panose="020F0502020204030204" pitchFamily="34" charset="0"/>
                <a:cs typeface="Times New Roman" panose="02020603050405020304" pitchFamily="18" charset="0"/>
              </a:rPr>
              <a:t>le bélier</a:t>
            </a:r>
            <a:r>
              <a:rPr lang="fr-FR" sz="1200" dirty="0">
                <a:solidFill>
                  <a:schemeClr val="tx1"/>
                </a:solidFill>
                <a:effectLst/>
                <a:latin typeface="+mn-lt"/>
                <a:ea typeface="Calibri" panose="020F0502020204030204" pitchFamily="34" charset="0"/>
                <a:cs typeface="Times New Roman" panose="02020603050405020304" pitchFamily="18" charset="0"/>
              </a:rPr>
              <a:t> – le papa, le mâle, et on a </a:t>
            </a:r>
            <a:r>
              <a:rPr lang="fr-FR" sz="1200" i="1" dirty="0">
                <a:solidFill>
                  <a:schemeClr val="tx1"/>
                </a:solidFill>
                <a:effectLst/>
                <a:latin typeface="+mn-lt"/>
                <a:ea typeface="Calibri" panose="020F0502020204030204" pitchFamily="34" charset="0"/>
                <a:cs typeface="Times New Roman" panose="02020603050405020304" pitchFamily="18" charset="0"/>
              </a:rPr>
              <a:t>l’agneau</a:t>
            </a:r>
            <a:r>
              <a:rPr lang="fr-FR" sz="1200" dirty="0">
                <a:solidFill>
                  <a:schemeClr val="tx1"/>
                </a:solidFill>
                <a:effectLst/>
                <a:latin typeface="+mn-lt"/>
                <a:ea typeface="Calibri" panose="020F0502020204030204" pitchFamily="34" charset="0"/>
                <a:cs typeface="Times New Roman" panose="02020603050405020304" pitchFamily="18" charset="0"/>
              </a:rPr>
              <a:t> – l’enfant. Que vient faire le mot </a:t>
            </a:r>
            <a:r>
              <a:rPr lang="fr-FR" sz="1200" i="1" dirty="0">
                <a:solidFill>
                  <a:schemeClr val="tx1"/>
                </a:solidFill>
                <a:effectLst/>
                <a:latin typeface="+mn-lt"/>
                <a:ea typeface="Calibri" panose="020F0502020204030204" pitchFamily="34" charset="0"/>
                <a:cs typeface="Times New Roman" panose="02020603050405020304" pitchFamily="18" charset="0"/>
              </a:rPr>
              <a:t>mouton</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On dit </a:t>
            </a:r>
            <a:r>
              <a:rPr lang="fr-FR" sz="1200" i="1" dirty="0">
                <a:solidFill>
                  <a:schemeClr val="tx1"/>
                </a:solidFill>
                <a:effectLst/>
                <a:latin typeface="+mn-lt"/>
                <a:ea typeface="Calibri" panose="020F0502020204030204" pitchFamily="34" charset="0"/>
                <a:cs typeface="Times New Roman" panose="02020603050405020304" pitchFamily="18" charset="0"/>
              </a:rPr>
              <a:t>mouton</a:t>
            </a:r>
            <a:r>
              <a:rPr lang="fr-FR" sz="1200" dirty="0">
                <a:solidFill>
                  <a:schemeClr val="tx1"/>
                </a:solidFill>
                <a:effectLst/>
                <a:latin typeface="+mn-lt"/>
                <a:ea typeface="Calibri" panose="020F0502020204030204" pitchFamily="34" charset="0"/>
                <a:cs typeface="Times New Roman" panose="02020603050405020304" pitchFamily="18" charset="0"/>
              </a:rPr>
              <a:t> quand on ne sait pas si c’est un mâle, une femelle ou un petit.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Conclure</a:t>
            </a:r>
            <a:r>
              <a:rPr lang="fr-FR" sz="1200" dirty="0">
                <a:solidFill>
                  <a:schemeClr val="tx1"/>
                </a:solidFill>
                <a:effectLst/>
                <a:latin typeface="+mn-lt"/>
                <a:ea typeface="Calibri" panose="020F0502020204030204" pitchFamily="34" charset="0"/>
                <a:cs typeface="Times New Roman" panose="02020603050405020304" pitchFamily="18" charset="0"/>
              </a:rPr>
              <a:t> : « Alors, on peut dire </a:t>
            </a:r>
            <a:r>
              <a:rPr lang="fr-FR" sz="1200" b="1" i="1" dirty="0">
                <a:solidFill>
                  <a:schemeClr val="tx1"/>
                </a:solidFill>
                <a:effectLst/>
                <a:latin typeface="+mn-lt"/>
                <a:ea typeface="Calibri" panose="020F0502020204030204" pitchFamily="34" charset="0"/>
                <a:cs typeface="Times New Roman" panose="02020603050405020304" pitchFamily="18" charset="0"/>
              </a:rPr>
              <a:t>un</a:t>
            </a:r>
            <a:r>
              <a:rPr lang="fr-FR" sz="1200" i="1" dirty="0">
                <a:solidFill>
                  <a:schemeClr val="tx1"/>
                </a:solidFill>
                <a:effectLst/>
                <a:latin typeface="+mn-lt"/>
                <a:ea typeface="Calibri" panose="020F0502020204030204" pitchFamily="34" charset="0"/>
                <a:cs typeface="Times New Roman" panose="02020603050405020304" pitchFamily="18" charset="0"/>
              </a:rPr>
              <a:t> mouton</a:t>
            </a:r>
            <a:r>
              <a:rPr lang="fr-FR" sz="1200" dirty="0">
                <a:solidFill>
                  <a:schemeClr val="tx1"/>
                </a:solidFill>
                <a:effectLst/>
                <a:latin typeface="+mn-lt"/>
                <a:ea typeface="Calibri" panose="020F0502020204030204" pitchFamily="34" charset="0"/>
                <a:cs typeface="Times New Roman" panose="02020603050405020304" pitchFamily="18" charset="0"/>
              </a:rPr>
              <a:t> pour désigner une brebis ? Pourtant elle n’a pas de cornes (ce n’est pas un mâle) et elle est adulte (ce n’est pas un petit), on voit donc bien que c’est une </a:t>
            </a:r>
            <a:r>
              <a:rPr lang="fr-FR" sz="1200" i="1" dirty="0">
                <a:solidFill>
                  <a:schemeClr val="tx1"/>
                </a:solidFill>
                <a:effectLst/>
                <a:latin typeface="+mn-lt"/>
                <a:ea typeface="Calibri" panose="020F0502020204030204" pitchFamily="34" charset="0"/>
                <a:cs typeface="Times New Roman" panose="02020603050405020304" pitchFamily="18" charset="0"/>
              </a:rPr>
              <a:t>brebis</a:t>
            </a:r>
            <a:r>
              <a:rPr lang="fr-FR" sz="1200" dirty="0">
                <a:solidFill>
                  <a:schemeClr val="tx1"/>
                </a:solidFill>
                <a:effectLst/>
                <a:latin typeface="+mn-lt"/>
                <a:ea typeface="Calibri" panose="020F0502020204030204" pitchFamily="34" charset="0"/>
                <a:cs typeface="Times New Roman" panose="02020603050405020304" pitchFamily="18" charset="0"/>
              </a:rPr>
              <a:t>… En réalité, on dit </a:t>
            </a:r>
            <a:r>
              <a:rPr lang="fr-FR" sz="1200" i="1" dirty="0">
                <a:solidFill>
                  <a:schemeClr val="tx1"/>
                </a:solidFill>
                <a:effectLst/>
                <a:latin typeface="+mn-lt"/>
                <a:ea typeface="Calibri" panose="020F0502020204030204" pitchFamily="34" charset="0"/>
                <a:cs typeface="Times New Roman" panose="02020603050405020304" pitchFamily="18" charset="0"/>
              </a:rPr>
              <a:t>un mouton</a:t>
            </a:r>
            <a:r>
              <a:rPr lang="fr-FR" sz="1200" dirty="0">
                <a:solidFill>
                  <a:schemeClr val="tx1"/>
                </a:solidFill>
                <a:effectLst/>
                <a:latin typeface="+mn-lt"/>
                <a:ea typeface="Calibri" panose="020F0502020204030204" pitchFamily="34" charset="0"/>
                <a:cs typeface="Times New Roman" panose="02020603050405020304" pitchFamily="18" charset="0"/>
              </a:rPr>
              <a:t> de façon générale, quand on n’a pas besoin de faire la différence entre les femelles et les mâles, entre les adultes et les petits.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Par exemple, on mange du </a:t>
            </a:r>
            <a:r>
              <a:rPr lang="fr-FR" sz="1200" i="1" dirty="0">
                <a:solidFill>
                  <a:schemeClr val="tx1"/>
                </a:solidFill>
                <a:effectLst/>
                <a:latin typeface="+mn-lt"/>
                <a:ea typeface="Calibri" panose="020F0502020204030204" pitchFamily="34" charset="0"/>
                <a:cs typeface="Times New Roman" panose="02020603050405020304" pitchFamily="18" charset="0"/>
              </a:rPr>
              <a:t>mouton</a:t>
            </a:r>
            <a:r>
              <a:rPr lang="fr-FR" sz="1200" dirty="0">
                <a:solidFill>
                  <a:schemeClr val="tx1"/>
                </a:solidFill>
                <a:effectLst/>
                <a:latin typeface="+mn-lt"/>
                <a:ea typeface="Calibri" panose="020F0502020204030204" pitchFamily="34" charset="0"/>
                <a:cs typeface="Times New Roman" panose="02020603050405020304" pitchFamily="18" charset="0"/>
              </a:rPr>
              <a:t>, on est frisé comme un </a:t>
            </a:r>
            <a:r>
              <a:rPr lang="fr-FR" sz="1200" i="1" dirty="0">
                <a:solidFill>
                  <a:schemeClr val="tx1"/>
                </a:solidFill>
                <a:effectLst/>
                <a:latin typeface="+mn-lt"/>
                <a:ea typeface="Calibri" panose="020F0502020204030204" pitchFamily="34" charset="0"/>
                <a:cs typeface="Times New Roman" panose="02020603050405020304" pitchFamily="18" charset="0"/>
              </a:rPr>
              <a:t>mouton</a:t>
            </a:r>
            <a:r>
              <a:rPr lang="fr-FR" sz="1200" dirty="0">
                <a:solidFill>
                  <a:schemeClr val="tx1"/>
                </a:solidFill>
                <a:effectLst/>
                <a:latin typeface="+mn-lt"/>
                <a:ea typeface="Calibri" panose="020F0502020204030204" pitchFamily="34" charset="0"/>
                <a:cs typeface="Times New Roman" panose="02020603050405020304" pitchFamily="18" charset="0"/>
              </a:rPr>
              <a:t>…  » </a:t>
            </a:r>
          </a:p>
          <a:p>
            <a:endParaRPr lang="fr-FR" dirty="0"/>
          </a:p>
        </p:txBody>
      </p:sp>
      <p:sp>
        <p:nvSpPr>
          <p:cNvPr id="4" name="Espace réservé du numéro de diapositive 3">
            <a:extLst>
              <a:ext uri="{FF2B5EF4-FFF2-40B4-BE49-F238E27FC236}">
                <a16:creationId xmlns:a16="http://schemas.microsoft.com/office/drawing/2014/main" id="{4E158A03-9E53-2E2D-C96B-EC0DEA69878D}"/>
              </a:ext>
            </a:extLst>
          </p:cNvPr>
          <p:cNvSpPr>
            <a:spLocks noGrp="1"/>
          </p:cNvSpPr>
          <p:nvPr>
            <p:ph type="sldNum" sz="quarter" idx="5"/>
          </p:nvPr>
        </p:nvSpPr>
        <p:spPr/>
        <p:txBody>
          <a:bodyPr/>
          <a:lstStyle/>
          <a:p>
            <a:fld id="{5D2AAD6B-B7FF-0448-A281-1EB2DF7E5AB3}" type="slidenum">
              <a:rPr lang="fr-FR" smtClean="0"/>
              <a:t>21</a:t>
            </a:fld>
            <a:endParaRPr lang="fr-FR"/>
          </a:p>
        </p:txBody>
      </p:sp>
    </p:spTree>
    <p:extLst>
      <p:ext uri="{BB962C8B-B14F-4D97-AF65-F5344CB8AC3E}">
        <p14:creationId xmlns:p14="http://schemas.microsoft.com/office/powerpoint/2010/main" val="2875234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Qu’est-ce que j’affiche maintenant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Des grenouilles.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Des crapauds.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Une grenouille et un crapaud.</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Regardez la peau : l’une (de la grenouille) est lisse, l’autre (du crapaud) est granuleuse… Il y a une grenouille et un crapaud. Ce sont deux espèces différentes, la grenouille n’est pas la femelle du crapaud ! Et là, il n’y a qu’un seul mot pour toute l’espèce. Si on veut s’intéresser aux mâles et aux femelles, il faut dire un crapaud femelle, un crapaud mâle… une grenouille mâle, une grenouille femelle. »</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22</a:t>
            </a:fld>
            <a:endParaRPr lang="fr-FR"/>
          </a:p>
        </p:txBody>
      </p:sp>
    </p:spTree>
    <p:extLst>
      <p:ext uri="{BB962C8B-B14F-4D97-AF65-F5344CB8AC3E}">
        <p14:creationId xmlns:p14="http://schemas.microsoft.com/office/powerpoint/2010/main" val="1389336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AE7C-D796-32C5-0291-142A032010D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95FD83-0CAC-25FB-5E24-2675CCB1EC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E117E4-824E-29F6-5667-7F0DA3CD54C9}"/>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Alors, est-ce qu’on peut s’appuyer sur la distinction entre mâle et femelle pour savoir le genre des mots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les humains, ça marche.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Oui, pour les humain, c’est vrai en gros : </a:t>
            </a:r>
            <a:r>
              <a:rPr lang="fr-FR" sz="1200" i="1" dirty="0">
                <a:solidFill>
                  <a:schemeClr val="tx1"/>
                </a:solidFill>
                <a:effectLst/>
                <a:latin typeface="+mn-lt"/>
                <a:ea typeface="Calibri" panose="020F0502020204030204" pitchFamily="34" charset="0"/>
                <a:cs typeface="Times New Roman" panose="02020603050405020304" pitchFamily="18" charset="0"/>
              </a:rPr>
              <a:t>un cuisinier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une cuisinière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basketteur</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une basketteuse</a:t>
            </a:r>
            <a:r>
              <a:rPr lang="fr-FR" sz="1200" dirty="0">
                <a:solidFill>
                  <a:schemeClr val="tx1"/>
                </a:solidFill>
                <a:effectLst/>
                <a:latin typeface="+mn-lt"/>
                <a:ea typeface="Calibri" panose="020F0502020204030204" pitchFamily="34" charset="0"/>
                <a:cs typeface="Times New Roman" panose="02020603050405020304" pitchFamily="18" charset="0"/>
              </a:rPr>
              <a:t>. Mais on dit </a:t>
            </a:r>
            <a:r>
              <a:rPr lang="fr-FR" sz="1200" i="1" dirty="0">
                <a:solidFill>
                  <a:schemeClr val="tx1"/>
                </a:solidFill>
                <a:effectLst/>
                <a:latin typeface="+mn-lt"/>
                <a:ea typeface="Calibri" panose="020F0502020204030204" pitchFamily="34" charset="0"/>
                <a:cs typeface="Times New Roman" panose="02020603050405020304" pitchFamily="18" charset="0"/>
              </a:rPr>
              <a:t>un médecin</a:t>
            </a:r>
            <a:r>
              <a:rPr lang="fr-FR" sz="1200" dirty="0">
                <a:solidFill>
                  <a:schemeClr val="tx1"/>
                </a:solidFill>
                <a:effectLst/>
                <a:latin typeface="+mn-lt"/>
                <a:ea typeface="Calibri" panose="020F0502020204030204" pitchFamily="34" charset="0"/>
                <a:cs typeface="Times New Roman" panose="02020603050405020304" pitchFamily="18" charset="0"/>
              </a:rPr>
              <a:t> que ce soit un homme ou une femme, </a:t>
            </a:r>
            <a:r>
              <a:rPr lang="fr-FR" sz="1200" i="1" dirty="0">
                <a:solidFill>
                  <a:schemeClr val="tx1"/>
                </a:solidFill>
                <a:effectLst/>
                <a:latin typeface="+mn-lt"/>
                <a:ea typeface="Calibri" panose="020F0502020204030204" pitchFamily="34" charset="0"/>
                <a:cs typeface="Times New Roman" panose="02020603050405020304" pitchFamily="18" charset="0"/>
              </a:rPr>
              <a:t>une sentinelle</a:t>
            </a:r>
            <a:r>
              <a:rPr lang="fr-FR" sz="1200" dirty="0">
                <a:solidFill>
                  <a:schemeClr val="tx1"/>
                </a:solidFill>
                <a:effectLst/>
                <a:latin typeface="+mn-lt"/>
                <a:ea typeface="Calibri" panose="020F0502020204030204" pitchFamily="34" charset="0"/>
                <a:cs typeface="Times New Roman" panose="02020603050405020304" pitchFamily="18" charset="0"/>
              </a:rPr>
              <a:t> que ce soit un homme ou une femme… Ça ne marche pas si bien que cela.</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les animaux, il y a des noms différents pour les animaux domestiques </a:t>
            </a:r>
            <a:r>
              <a:rPr lang="fr-FR" sz="1200" i="1" dirty="0">
                <a:solidFill>
                  <a:schemeClr val="tx1"/>
                </a:solidFill>
                <a:effectLst/>
                <a:latin typeface="+mn-lt"/>
                <a:ea typeface="Calibri" panose="020F0502020204030204" pitchFamily="34" charset="0"/>
                <a:cs typeface="Times New Roman" panose="02020603050405020304" pitchFamily="18" charset="0"/>
              </a:rPr>
              <a:t>vache</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taureau</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veau</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oie / jars / oison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jument / cheval / poulain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chèvre / bouc / cabri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 poule / coq / poussin </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 truie / verrat / porcelet</a:t>
            </a:r>
            <a:r>
              <a:rPr lang="fr-FR" sz="1200" dirty="0">
                <a:solidFill>
                  <a:schemeClr val="tx1"/>
                </a:solidFill>
                <a:effectLst/>
                <a:latin typeface="+mn-lt"/>
                <a:ea typeface="Calibri" panose="020F0502020204030204" pitchFamily="34" charset="0"/>
                <a:cs typeface="Times New Roman" panose="02020603050405020304" pitchFamily="18" charset="0"/>
              </a:rPr>
              <a:t>…) ou ceux qu’on chasse (</a:t>
            </a:r>
            <a:r>
              <a:rPr lang="fr-FR" sz="1200" i="1" dirty="0">
                <a:solidFill>
                  <a:schemeClr val="tx1"/>
                </a:solidFill>
                <a:effectLst/>
                <a:latin typeface="+mn-lt"/>
                <a:ea typeface="Calibri" panose="020F0502020204030204" pitchFamily="34" charset="0"/>
                <a:cs typeface="Times New Roman" panose="02020603050405020304" pitchFamily="18" charset="0"/>
              </a:rPr>
              <a:t>biche / cerf / faon</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laie / sanglier / marcassin</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hase / lièvre / levraut</a:t>
            </a:r>
            <a:r>
              <a:rPr lang="fr-FR" sz="1200" dirty="0">
                <a:solidFill>
                  <a:schemeClr val="tx1"/>
                </a:solidFill>
                <a:effectLst/>
                <a:latin typeface="+mn-lt"/>
                <a:ea typeface="Calibri" panose="020F0502020204030204" pitchFamily="34" charset="0"/>
                <a:cs typeface="Times New Roman" panose="02020603050405020304" pitchFamily="18" charset="0"/>
              </a:rPr>
              <a:t>…) Pour les autres, il y a un seul nom qui vaut pour tous, mâle, femelle ou petit.  »</a:t>
            </a:r>
          </a:p>
          <a:p>
            <a:endParaRPr lang="fr-FR" dirty="0"/>
          </a:p>
        </p:txBody>
      </p:sp>
      <p:sp>
        <p:nvSpPr>
          <p:cNvPr id="4" name="Espace réservé du numéro de diapositive 3">
            <a:extLst>
              <a:ext uri="{FF2B5EF4-FFF2-40B4-BE49-F238E27FC236}">
                <a16:creationId xmlns:a16="http://schemas.microsoft.com/office/drawing/2014/main" id="{D8D493F4-1473-E21E-4039-1B9CA2136841}"/>
              </a:ext>
            </a:extLst>
          </p:cNvPr>
          <p:cNvSpPr>
            <a:spLocks noGrp="1"/>
          </p:cNvSpPr>
          <p:nvPr>
            <p:ph type="sldNum" sz="quarter" idx="5"/>
          </p:nvPr>
        </p:nvSpPr>
        <p:spPr/>
        <p:txBody>
          <a:bodyPr/>
          <a:lstStyle/>
          <a:p>
            <a:fld id="{5D2AAD6B-B7FF-0448-A281-1EB2DF7E5AB3}" type="slidenum">
              <a:rPr lang="fr-FR" smtClean="0"/>
              <a:t>23</a:t>
            </a:fld>
            <a:endParaRPr lang="fr-FR"/>
          </a:p>
        </p:txBody>
      </p:sp>
    </p:spTree>
    <p:extLst>
      <p:ext uri="{BB962C8B-B14F-4D97-AF65-F5344CB8AC3E}">
        <p14:creationId xmlns:p14="http://schemas.microsoft.com/office/powerpoint/2010/main" val="1178313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24</a:t>
            </a:fld>
            <a:endParaRPr lang="fr-FR"/>
          </a:p>
        </p:txBody>
      </p:sp>
    </p:spTree>
    <p:extLst>
      <p:ext uri="{BB962C8B-B14F-4D97-AF65-F5344CB8AC3E}">
        <p14:creationId xmlns:p14="http://schemas.microsoft.com/office/powerpoint/2010/main" val="1274885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25</a:t>
            </a:fld>
            <a:endParaRPr lang="fr-FR"/>
          </a:p>
        </p:txBody>
      </p:sp>
    </p:spTree>
    <p:extLst>
      <p:ext uri="{BB962C8B-B14F-4D97-AF65-F5344CB8AC3E}">
        <p14:creationId xmlns:p14="http://schemas.microsoft.com/office/powerpoint/2010/main" val="1422310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1. Aristobule a raison : Il faut bien accorder les adjectifs </a:t>
            </a:r>
            <a:r>
              <a:rPr lang="fr-FR" sz="1200" i="1" dirty="0">
                <a:solidFill>
                  <a:schemeClr val="tx1"/>
                </a:solidFill>
                <a:effectLst/>
                <a:latin typeface="+mn-lt"/>
                <a:ea typeface="Calibri" panose="020F0502020204030204" pitchFamily="34" charset="0"/>
                <a:cs typeface="Times New Roman" panose="02020603050405020304" pitchFamily="18" charset="0"/>
              </a:rPr>
              <a:t>grand</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impressionnant</a:t>
            </a:r>
            <a:r>
              <a:rPr lang="fr-FR" sz="1200" dirty="0">
                <a:solidFill>
                  <a:schemeClr val="tx1"/>
                </a:solidFill>
                <a:effectLst/>
                <a:latin typeface="+mn-lt"/>
                <a:ea typeface="Calibri" panose="020F0502020204030204" pitchFamily="34" charset="0"/>
                <a:cs typeface="Times New Roman" panose="02020603050405020304" pitchFamily="18" charset="0"/>
              </a:rPr>
              <a:t> (disent comment sont les tentacules) avec le nom </a:t>
            </a:r>
            <a:r>
              <a:rPr lang="fr-FR" sz="1200" i="1" dirty="0">
                <a:solidFill>
                  <a:schemeClr val="tx1"/>
                </a:solidFill>
                <a:effectLst/>
                <a:latin typeface="+mn-lt"/>
                <a:ea typeface="Calibri" panose="020F0502020204030204" pitchFamily="34" charset="0"/>
                <a:cs typeface="Times New Roman" panose="02020603050405020304" pitchFamily="18" charset="0"/>
              </a:rPr>
              <a:t>tentacules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Tentacules</a:t>
            </a:r>
            <a:r>
              <a:rPr lang="fr-FR" sz="1200" dirty="0">
                <a:solidFill>
                  <a:schemeClr val="tx1"/>
                </a:solidFill>
                <a:effectLst/>
                <a:latin typeface="+mn-lt"/>
                <a:ea typeface="Calibri" panose="020F0502020204030204" pitchFamily="34" charset="0"/>
                <a:cs typeface="Times New Roman" panose="02020603050405020304" pitchFamily="18" charset="0"/>
              </a:rPr>
              <a:t> est au pluriel (porte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donc les adjectifs prennent la marque de pluriel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Là où Aristobule se trompe, c’est qu’il a pensé que </a:t>
            </a:r>
            <a:r>
              <a:rPr lang="fr-FR" sz="1200" i="1" dirty="0">
                <a:solidFill>
                  <a:schemeClr val="tx1"/>
                </a:solidFill>
                <a:effectLst/>
                <a:latin typeface="+mn-lt"/>
                <a:ea typeface="Calibri" panose="020F0502020204030204" pitchFamily="34" charset="0"/>
                <a:cs typeface="Times New Roman" panose="02020603050405020304" pitchFamily="18" charset="0"/>
              </a:rPr>
              <a:t>tentacule</a:t>
            </a:r>
            <a:r>
              <a:rPr lang="fr-FR" sz="1200" dirty="0">
                <a:solidFill>
                  <a:schemeClr val="tx1"/>
                </a:solidFill>
                <a:effectLst/>
                <a:latin typeface="+mn-lt"/>
                <a:ea typeface="Calibri" panose="020F0502020204030204" pitchFamily="34" charset="0"/>
                <a:cs typeface="Times New Roman" panose="02020603050405020304" pitchFamily="18" charset="0"/>
              </a:rPr>
              <a:t> était un nom féminin (*</a:t>
            </a:r>
            <a:r>
              <a:rPr lang="fr-FR" sz="1200" i="1" dirty="0">
                <a:solidFill>
                  <a:schemeClr val="tx1"/>
                </a:solidFill>
                <a:effectLst/>
                <a:latin typeface="+mn-lt"/>
                <a:ea typeface="Calibri" panose="020F0502020204030204" pitchFamily="34" charset="0"/>
                <a:cs typeface="Times New Roman" panose="02020603050405020304" pitchFamily="18" charset="0"/>
              </a:rPr>
              <a:t>une tentacule</a:t>
            </a:r>
            <a:r>
              <a:rPr lang="fr-FR" sz="1200" dirty="0">
                <a:solidFill>
                  <a:schemeClr val="tx1"/>
                </a:solidFill>
                <a:effectLst/>
                <a:latin typeface="+mn-lt"/>
                <a:ea typeface="Calibri" panose="020F0502020204030204" pitchFamily="34" charset="0"/>
                <a:cs typeface="Times New Roman" panose="02020603050405020304" pitchFamily="18" charset="0"/>
              </a:rPr>
              <a:t>) parce qu’il se termine par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Or il existe des noms masculins qui se terminent par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(comme </a:t>
            </a:r>
            <a:r>
              <a:rPr lang="fr-FR" sz="1200" i="1" dirty="0">
                <a:solidFill>
                  <a:schemeClr val="tx1"/>
                </a:solidFill>
                <a:effectLst/>
                <a:latin typeface="+mn-lt"/>
                <a:ea typeface="Calibri" panose="020F0502020204030204" pitchFamily="34" charset="0"/>
                <a:cs typeface="Calibri" panose="020F0502020204030204" pitchFamily="34" charset="0"/>
              </a:rPr>
              <a:t>un orgue, un intervalle, un effluve</a:t>
            </a:r>
            <a:r>
              <a:rPr lang="fr-FR" sz="1200" dirty="0">
                <a:solidFill>
                  <a:schemeClr val="tx1"/>
                </a:solidFill>
                <a:effectLst/>
                <a:latin typeface="+mn-lt"/>
                <a:ea typeface="Calibri" panose="020F0502020204030204" pitchFamily="34" charset="0"/>
                <a:cs typeface="Calibri" panose="020F0502020204030204" pitchFamily="34" charset="0"/>
              </a:rPr>
              <a:t>).</a:t>
            </a:r>
            <a:r>
              <a:rPr lang="fr-FR" sz="1200" dirty="0">
                <a:solidFill>
                  <a:schemeClr val="tx1"/>
                </a:solidFill>
                <a:effectLst/>
                <a:latin typeface="+mn-lt"/>
                <a:ea typeface="Calibri" panose="020F0502020204030204" pitchFamily="34" charset="0"/>
                <a:cs typeface="Times New Roman" panose="02020603050405020304" pitchFamily="18" charset="0"/>
              </a:rPr>
              <a:t>  Comme c’est un nom qu’on utilise rarement, il faut donc demander au dictionnaire : </a:t>
            </a:r>
            <a:r>
              <a:rPr lang="fr-FR" sz="1200" i="1" dirty="0">
                <a:solidFill>
                  <a:schemeClr val="tx1"/>
                </a:solidFill>
                <a:effectLst/>
                <a:latin typeface="+mn-lt"/>
                <a:ea typeface="Calibri" panose="020F0502020204030204" pitchFamily="34" charset="0"/>
                <a:cs typeface="Times New Roman" panose="02020603050405020304" pitchFamily="18" charset="0"/>
              </a:rPr>
              <a:t>tentacule</a:t>
            </a:r>
            <a:r>
              <a:rPr lang="fr-FR" sz="1200" dirty="0">
                <a:solidFill>
                  <a:schemeClr val="tx1"/>
                </a:solidFill>
                <a:effectLst/>
                <a:latin typeface="+mn-lt"/>
                <a:ea typeface="Calibri" panose="020F0502020204030204" pitchFamily="34" charset="0"/>
                <a:cs typeface="Times New Roman" panose="02020603050405020304" pitchFamily="18" charset="0"/>
              </a:rPr>
              <a:t> est masculin, on dit </a:t>
            </a:r>
            <a:r>
              <a:rPr lang="fr-FR" sz="1200" i="1" dirty="0">
                <a:solidFill>
                  <a:schemeClr val="tx1"/>
                </a:solidFill>
                <a:effectLst/>
                <a:latin typeface="+mn-lt"/>
                <a:ea typeface="Calibri" panose="020F0502020204030204" pitchFamily="34" charset="0"/>
                <a:cs typeface="Times New Roman" panose="02020603050405020304" pitchFamily="18" charset="0"/>
              </a:rPr>
              <a:t>un tentacule</a:t>
            </a:r>
            <a:r>
              <a:rPr lang="fr-FR" sz="1200" dirty="0">
                <a:solidFill>
                  <a:schemeClr val="tx1"/>
                </a:solidFill>
                <a:effectLst/>
                <a:latin typeface="+mn-lt"/>
                <a:ea typeface="Calibri" panose="020F0502020204030204" pitchFamily="34" charset="0"/>
                <a:cs typeface="Times New Roman" panose="02020603050405020304" pitchFamily="18" charset="0"/>
              </a:rPr>
              <a:t>. On écrit donc : </a:t>
            </a:r>
            <a:r>
              <a:rPr lang="fr-FR" sz="1200" i="1" dirty="0">
                <a:solidFill>
                  <a:schemeClr val="tx1"/>
                </a:solidFill>
                <a:effectLst/>
                <a:latin typeface="+mn-lt"/>
                <a:ea typeface="Calibri" panose="020F0502020204030204" pitchFamily="34" charset="0"/>
                <a:cs typeface="Times New Roman" panose="02020603050405020304" pitchFamily="18" charset="0"/>
              </a:rPr>
              <a:t>Ces grands tentacules de la pieuvre sont impressionnants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26</a:t>
            </a:fld>
            <a:endParaRPr lang="fr-FR"/>
          </a:p>
        </p:txBody>
      </p:sp>
    </p:spTree>
    <p:extLst>
      <p:ext uri="{BB962C8B-B14F-4D97-AF65-F5344CB8AC3E}">
        <p14:creationId xmlns:p14="http://schemas.microsoft.com/office/powerpoint/2010/main" val="1424193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27</a:t>
            </a:fld>
            <a:endParaRPr lang="fr-FR"/>
          </a:p>
        </p:txBody>
      </p:sp>
    </p:spTree>
    <p:extLst>
      <p:ext uri="{BB962C8B-B14F-4D97-AF65-F5344CB8AC3E}">
        <p14:creationId xmlns:p14="http://schemas.microsoft.com/office/powerpoint/2010/main" val="1386068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i="1" dirty="0">
                <a:solidFill>
                  <a:schemeClr val="tx1"/>
                </a:solidFill>
                <a:effectLst/>
                <a:latin typeface="+mn-lt"/>
                <a:ea typeface="Calibri" panose="020F0502020204030204" pitchFamily="34" charset="0"/>
                <a:cs typeface="Times New Roman" panose="02020603050405020304" pitchFamily="18" charset="0"/>
              </a:rPr>
              <a:t>entracte</a:t>
            </a:r>
            <a:r>
              <a:rPr lang="fr-FR" sz="1200" dirty="0">
                <a:solidFill>
                  <a:schemeClr val="tx1"/>
                </a:solidFill>
                <a:effectLst/>
                <a:latin typeface="+mn-lt"/>
                <a:ea typeface="Calibri" panose="020F0502020204030204" pitchFamily="34" charset="0"/>
                <a:cs typeface="Times New Roman" panose="02020603050405020304" pitchFamily="18" charset="0"/>
              </a:rPr>
              <a:t> est un nom masculin parce que l’adjectif </a:t>
            </a:r>
            <a:r>
              <a:rPr lang="fr-FR" sz="1200" i="1" dirty="0">
                <a:solidFill>
                  <a:schemeClr val="tx1"/>
                </a:solidFill>
                <a:effectLst/>
                <a:latin typeface="+mn-lt"/>
                <a:ea typeface="Calibri" panose="020F0502020204030204" pitchFamily="34" charset="0"/>
                <a:cs typeface="Times New Roman" panose="02020603050405020304" pitchFamily="18" charset="0"/>
              </a:rPr>
              <a:t>court</a:t>
            </a:r>
            <a:r>
              <a:rPr lang="fr-FR" sz="1200" dirty="0">
                <a:solidFill>
                  <a:schemeClr val="tx1"/>
                </a:solidFill>
                <a:effectLst/>
                <a:latin typeface="+mn-lt"/>
                <a:ea typeface="Calibri" panose="020F0502020204030204" pitchFamily="34" charset="0"/>
                <a:cs typeface="Times New Roman" panose="02020603050405020304" pitchFamily="18" charset="0"/>
              </a:rPr>
              <a:t> est au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L’adjectif </a:t>
            </a:r>
            <a:r>
              <a:rPr lang="fr-FR" sz="1200" i="1" dirty="0">
                <a:solidFill>
                  <a:schemeClr val="tx1"/>
                </a:solidFill>
                <a:effectLst/>
                <a:latin typeface="+mn-lt"/>
                <a:ea typeface="Calibri" panose="020F0502020204030204" pitchFamily="34" charset="0"/>
                <a:cs typeface="Times New Roman" panose="02020603050405020304" pitchFamily="18" charset="0"/>
              </a:rPr>
              <a:t>court</a:t>
            </a:r>
            <a:r>
              <a:rPr lang="fr-FR" sz="1200" dirty="0">
                <a:solidFill>
                  <a:schemeClr val="tx1"/>
                </a:solidFill>
                <a:effectLst/>
                <a:latin typeface="+mn-lt"/>
                <a:ea typeface="Calibri" panose="020F0502020204030204" pitchFamily="34" charset="0"/>
                <a:cs typeface="Times New Roman" panose="02020603050405020304" pitchFamily="18" charset="0"/>
              </a:rPr>
              <a:t> (dit comment est l’entracte) est accordé avec le nom </a:t>
            </a:r>
            <a:r>
              <a:rPr lang="fr-FR" sz="1200" i="1" dirty="0">
                <a:solidFill>
                  <a:schemeClr val="tx1"/>
                </a:solidFill>
                <a:effectLst/>
                <a:latin typeface="+mn-lt"/>
                <a:ea typeface="Calibri" panose="020F0502020204030204" pitchFamily="34" charset="0"/>
                <a:cs typeface="Times New Roman" panose="02020603050405020304" pitchFamily="18" charset="0"/>
              </a:rPr>
              <a:t>entracte</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Court</a:t>
            </a:r>
            <a:r>
              <a:rPr lang="fr-FR" sz="1200" dirty="0">
                <a:solidFill>
                  <a:schemeClr val="tx1"/>
                </a:solidFill>
                <a:effectLst/>
                <a:latin typeface="+mn-lt"/>
                <a:ea typeface="Calibri" panose="020F0502020204030204" pitchFamily="34" charset="0"/>
                <a:cs typeface="Times New Roman" panose="02020603050405020304" pitchFamily="18" charset="0"/>
              </a:rPr>
              <a:t> est au masculin, le nom </a:t>
            </a:r>
            <a:r>
              <a:rPr lang="fr-FR" sz="1200" i="1" dirty="0">
                <a:solidFill>
                  <a:schemeClr val="tx1"/>
                </a:solidFill>
                <a:effectLst/>
                <a:latin typeface="+mn-lt"/>
                <a:ea typeface="Calibri" panose="020F0502020204030204" pitchFamily="34" charset="0"/>
                <a:cs typeface="Times New Roman" panose="02020603050405020304" pitchFamily="18" charset="0"/>
              </a:rPr>
              <a:t>entracte</a:t>
            </a:r>
            <a:r>
              <a:rPr lang="fr-FR" sz="1200" dirty="0">
                <a:solidFill>
                  <a:schemeClr val="tx1"/>
                </a:solidFill>
                <a:effectLst/>
                <a:latin typeface="+mn-lt"/>
                <a:ea typeface="Calibri" panose="020F0502020204030204" pitchFamily="34" charset="0"/>
                <a:cs typeface="Times New Roman" panose="02020603050405020304" pitchFamily="18" charset="0"/>
              </a:rPr>
              <a:t> est donc masculin. On dit donc </a:t>
            </a:r>
            <a:r>
              <a:rPr lang="fr-FR" sz="1200" i="1" dirty="0">
                <a:solidFill>
                  <a:schemeClr val="tx1"/>
                </a:solidFill>
                <a:effectLst/>
                <a:latin typeface="+mn-lt"/>
                <a:ea typeface="Calibri" panose="020F0502020204030204" pitchFamily="34" charset="0"/>
                <a:cs typeface="Times New Roman" panose="02020603050405020304" pitchFamily="18" charset="0"/>
              </a:rPr>
              <a:t>un entracte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b. </a:t>
            </a:r>
            <a:r>
              <a:rPr lang="fr-FR" sz="1200" i="1" dirty="0">
                <a:solidFill>
                  <a:schemeClr val="tx1"/>
                </a:solidFill>
                <a:effectLst/>
                <a:latin typeface="+mn-lt"/>
                <a:ea typeface="Calibri" panose="020F0502020204030204" pitchFamily="34" charset="0"/>
                <a:cs typeface="Times New Roman" panose="02020603050405020304" pitchFamily="18" charset="0"/>
              </a:rPr>
              <a:t>pétale</a:t>
            </a:r>
            <a:r>
              <a:rPr lang="fr-FR" sz="1200" dirty="0">
                <a:solidFill>
                  <a:schemeClr val="tx1"/>
                </a:solidFill>
                <a:effectLst/>
                <a:latin typeface="+mn-lt"/>
                <a:ea typeface="Calibri" panose="020F0502020204030204" pitchFamily="34" charset="0"/>
                <a:cs typeface="Times New Roman" panose="02020603050405020304" pitchFamily="18" charset="0"/>
              </a:rPr>
              <a:t> est un nom masculin parce que l’adjectif </a:t>
            </a:r>
            <a:r>
              <a:rPr lang="fr-FR" sz="1200" i="1" dirty="0">
                <a:solidFill>
                  <a:schemeClr val="tx1"/>
                </a:solidFill>
                <a:effectLst/>
                <a:latin typeface="+mn-lt"/>
                <a:ea typeface="Calibri" panose="020F0502020204030204" pitchFamily="34" charset="0"/>
                <a:cs typeface="Times New Roman" panose="02020603050405020304" pitchFamily="18" charset="0"/>
              </a:rPr>
              <a:t>joli</a:t>
            </a:r>
            <a:r>
              <a:rPr lang="fr-FR" sz="1200" dirty="0">
                <a:solidFill>
                  <a:schemeClr val="tx1"/>
                </a:solidFill>
                <a:effectLst/>
                <a:latin typeface="+mn-lt"/>
                <a:ea typeface="Calibri" panose="020F0502020204030204" pitchFamily="34" charset="0"/>
                <a:cs typeface="Times New Roman" panose="02020603050405020304" pitchFamily="18" charset="0"/>
              </a:rPr>
              <a:t> est au masculin.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L’adjectif </a:t>
            </a:r>
            <a:r>
              <a:rPr lang="fr-FR" sz="1200" i="1" dirty="0">
                <a:solidFill>
                  <a:schemeClr val="tx1"/>
                </a:solidFill>
                <a:effectLst/>
                <a:latin typeface="+mn-lt"/>
                <a:ea typeface="Calibri" panose="020F0502020204030204" pitchFamily="34" charset="0"/>
                <a:cs typeface="Times New Roman" panose="02020603050405020304" pitchFamily="18" charset="0"/>
              </a:rPr>
              <a:t>jolis </a:t>
            </a:r>
            <a:r>
              <a:rPr lang="fr-FR" sz="1200" dirty="0">
                <a:solidFill>
                  <a:schemeClr val="tx1"/>
                </a:solidFill>
                <a:effectLst/>
                <a:latin typeface="+mn-lt"/>
                <a:ea typeface="Calibri" panose="020F0502020204030204" pitchFamily="34" charset="0"/>
                <a:cs typeface="Times New Roman" panose="02020603050405020304" pitchFamily="18" charset="0"/>
              </a:rPr>
              <a:t>(dit comment sont les pétales) est accordé avec le nom </a:t>
            </a:r>
            <a:r>
              <a:rPr lang="fr-FR" sz="1200" i="1" dirty="0">
                <a:solidFill>
                  <a:schemeClr val="tx1"/>
                </a:solidFill>
                <a:effectLst/>
                <a:latin typeface="+mn-lt"/>
                <a:ea typeface="Calibri" panose="020F0502020204030204" pitchFamily="34" charset="0"/>
                <a:cs typeface="Times New Roman" panose="02020603050405020304" pitchFamily="18" charset="0"/>
              </a:rPr>
              <a:t>pétales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Joli</a:t>
            </a:r>
            <a:r>
              <a:rPr lang="fr-FR" sz="1200" dirty="0">
                <a:solidFill>
                  <a:schemeClr val="tx1"/>
                </a:solidFill>
                <a:effectLst/>
                <a:latin typeface="+mn-lt"/>
                <a:ea typeface="Calibri" panose="020F0502020204030204" pitchFamily="34" charset="0"/>
                <a:cs typeface="Times New Roman" panose="02020603050405020304" pitchFamily="18" charset="0"/>
              </a:rPr>
              <a:t> est au masculin, le nom </a:t>
            </a:r>
            <a:r>
              <a:rPr lang="fr-FR" sz="1200" i="1" dirty="0">
                <a:solidFill>
                  <a:schemeClr val="tx1"/>
                </a:solidFill>
                <a:effectLst/>
                <a:latin typeface="+mn-lt"/>
                <a:ea typeface="Calibri" panose="020F0502020204030204" pitchFamily="34" charset="0"/>
                <a:cs typeface="Times New Roman" panose="02020603050405020304" pitchFamily="18" charset="0"/>
              </a:rPr>
              <a:t>pétale</a:t>
            </a:r>
            <a:r>
              <a:rPr lang="fr-FR" sz="1200" dirty="0">
                <a:solidFill>
                  <a:schemeClr val="tx1"/>
                </a:solidFill>
                <a:effectLst/>
                <a:latin typeface="+mn-lt"/>
                <a:ea typeface="Calibri" panose="020F0502020204030204" pitchFamily="34" charset="0"/>
                <a:cs typeface="Times New Roman" panose="02020603050405020304" pitchFamily="18" charset="0"/>
              </a:rPr>
              <a:t> est donc masculin. On dit donc </a:t>
            </a:r>
            <a:r>
              <a:rPr lang="fr-FR" sz="1200" i="1" dirty="0">
                <a:solidFill>
                  <a:schemeClr val="tx1"/>
                </a:solidFill>
                <a:effectLst/>
                <a:latin typeface="+mn-lt"/>
                <a:ea typeface="Calibri" panose="020F0502020204030204" pitchFamily="34" charset="0"/>
                <a:cs typeface="Times New Roman" panose="02020603050405020304" pitchFamily="18" charset="0"/>
              </a:rPr>
              <a:t>un pétale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28</a:t>
            </a:fld>
            <a:endParaRPr lang="fr-FR"/>
          </a:p>
        </p:txBody>
      </p:sp>
    </p:spTree>
    <p:extLst>
      <p:ext uri="{BB962C8B-B14F-4D97-AF65-F5344CB8AC3E}">
        <p14:creationId xmlns:p14="http://schemas.microsoft.com/office/powerpoint/2010/main" val="1093040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29</a:t>
            </a:fld>
            <a:endParaRPr lang="fr-FR"/>
          </a:p>
        </p:txBody>
      </p:sp>
    </p:spTree>
    <p:extLst>
      <p:ext uri="{BB962C8B-B14F-4D97-AF65-F5344CB8AC3E}">
        <p14:creationId xmlns:p14="http://schemas.microsoft.com/office/powerpoint/2010/main" val="1950723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30</a:t>
            </a:fld>
            <a:endParaRPr lang="fr-FR"/>
          </a:p>
        </p:txBody>
      </p:sp>
    </p:spTree>
    <p:extLst>
      <p:ext uri="{BB962C8B-B14F-4D97-AF65-F5344CB8AC3E}">
        <p14:creationId xmlns:p14="http://schemas.microsoft.com/office/powerpoint/2010/main" val="2417665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31</a:t>
            </a:fld>
            <a:endParaRPr lang="fr-FR"/>
          </a:p>
        </p:txBody>
      </p:sp>
    </p:spTree>
    <p:extLst>
      <p:ext uri="{BB962C8B-B14F-4D97-AF65-F5344CB8AC3E}">
        <p14:creationId xmlns:p14="http://schemas.microsoft.com/office/powerpoint/2010/main" val="3433351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32</a:t>
            </a:fld>
            <a:endParaRPr lang="fr-FR"/>
          </a:p>
        </p:txBody>
      </p:sp>
    </p:spTree>
    <p:extLst>
      <p:ext uri="{BB962C8B-B14F-4D97-AF65-F5344CB8AC3E}">
        <p14:creationId xmlns:p14="http://schemas.microsoft.com/office/powerpoint/2010/main" val="438296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Dans son carnet, il a raconté le plaisir de sa dernière bouchée de pain au chocolat, avec la plus grande sincérité.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 au passé composé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écrire [e] à la fin des mots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33</a:t>
            </a:fld>
            <a:endParaRPr lang="fr-FR"/>
          </a:p>
        </p:txBody>
      </p:sp>
    </p:spTree>
    <p:extLst>
      <p:ext uri="{BB962C8B-B14F-4D97-AF65-F5344CB8AC3E}">
        <p14:creationId xmlns:p14="http://schemas.microsoft.com/office/powerpoint/2010/main" val="3186726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D/A/N)</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verbe au passé composé</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écrire [e] à la fin des mots </a:t>
            </a:r>
          </a:p>
          <a:p>
            <a:endParaRPr lang="fr-FR" dirty="0"/>
          </a:p>
        </p:txBody>
      </p:sp>
      <p:sp>
        <p:nvSpPr>
          <p:cNvPr id="4" name="Espace réservé du numéro de diapositive 3"/>
          <p:cNvSpPr>
            <a:spLocks noGrp="1"/>
          </p:cNvSpPr>
          <p:nvPr>
            <p:ph type="sldNum" sz="quarter" idx="5"/>
          </p:nvPr>
        </p:nvSpPr>
        <p:spPr/>
        <p:txBody>
          <a:bodyPr/>
          <a:lstStyle/>
          <a:p>
            <a:fld id="{5D2AAD6B-B7FF-0448-A281-1EB2DF7E5AB3}" type="slidenum">
              <a:rPr lang="fr-FR" smtClean="0"/>
              <a:t>34</a:t>
            </a:fld>
            <a:endParaRPr lang="fr-FR"/>
          </a:p>
        </p:txBody>
      </p:sp>
    </p:spTree>
    <p:extLst>
      <p:ext uri="{BB962C8B-B14F-4D97-AF65-F5344CB8AC3E}">
        <p14:creationId xmlns:p14="http://schemas.microsoft.com/office/powerpoint/2010/main" val="933723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951EFD-A76B-1A18-1EA5-3266B030002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3F22CD2-4DBB-C100-B48E-01B729A7AE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7574ABD-33D0-FB8C-757D-92431F49EFD6}"/>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51F1B977-C318-2E17-A15D-70C9511935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4AEE6D-7ACD-5CCD-7713-7E6601334266}"/>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142353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1A09C5-29A0-DF2F-A2D4-3E2E14C41C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5B60E1-BC80-0D8C-174A-B4E021B8B21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3E83F89-D251-8333-0DEE-0A1373592048}"/>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A314FBD8-0C4C-B16D-9BBD-CD74CB70C7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B72748-E5A0-38C6-8DFA-F5A3E736C32A}"/>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301387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A3A372-3CB6-F9F6-CAC1-1B1628E9C6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080D0DD-4ABE-3E09-6261-C88162B57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1796A74-837C-538D-CA5D-EE37FD4C0D87}"/>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C49A647F-4906-7D75-3E9E-8D76D2C26D8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5F3527-5B0C-CF98-B3EB-FBE18A3B27B5}"/>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193904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A27D4-36B6-F3D6-D6E2-BA24A4175C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300C48C-B817-7895-28A6-1846925563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7C928AE-EAD7-23D3-23B7-55D4655EB03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4752551-76CC-42B5-9C5A-2ED578392EC9}"/>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6" name="Espace réservé du pied de page 5">
            <a:extLst>
              <a:ext uri="{FF2B5EF4-FFF2-40B4-BE49-F238E27FC236}">
                <a16:creationId xmlns:a16="http://schemas.microsoft.com/office/drawing/2014/main" id="{45C3D809-AEC2-0BB0-4D49-4BDA4C66874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7EB638-A399-EACC-BEC2-7915A64CB8AD}"/>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79095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5A04A-1A8E-8267-0682-2F5E09DCEAF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C4A97CB-9E6C-0B1C-5695-CFF71C95FE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5941247-1D23-831C-3AE3-CADE5A81BCC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F5F0106-697A-9CDE-E3F4-DA49E9BC24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A9C4117-17D1-84CD-2704-A4CC7F7CC19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4CD39A8-59B3-C34F-FD31-6B3CA4D4B00C}"/>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8" name="Espace réservé du pied de page 7">
            <a:extLst>
              <a:ext uri="{FF2B5EF4-FFF2-40B4-BE49-F238E27FC236}">
                <a16:creationId xmlns:a16="http://schemas.microsoft.com/office/drawing/2014/main" id="{51EF239A-6830-38BF-8F53-629FE38A9BA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79F6FBA-F886-5ACD-2580-98B4302D590D}"/>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212282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63496B-8D18-A477-3F60-EAD8F4DA96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E99C491-8CF6-8B24-191F-5545B8A7365E}"/>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4" name="Espace réservé du pied de page 3">
            <a:extLst>
              <a:ext uri="{FF2B5EF4-FFF2-40B4-BE49-F238E27FC236}">
                <a16:creationId xmlns:a16="http://schemas.microsoft.com/office/drawing/2014/main" id="{AD26550D-F72C-64C6-2C72-68CCAC581E1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9B066CF-1975-5ACC-53C6-0E35E436E4FB}"/>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2248005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8DC13C9-7A5D-2ADC-2596-903DFA48B5DA}"/>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3" name="Espace réservé du pied de page 2">
            <a:extLst>
              <a:ext uri="{FF2B5EF4-FFF2-40B4-BE49-F238E27FC236}">
                <a16:creationId xmlns:a16="http://schemas.microsoft.com/office/drawing/2014/main" id="{27AF4B22-C56F-68C3-A73D-C5A744F9748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EFCE91C-9252-FC3D-5272-7805389283C4}"/>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3191711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FAF8DA-C655-4DF1-69BC-25217B5AE86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7DE9BBB-CB89-E6D6-8BD8-93916A18F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CDA77E9-A748-F5EE-42D9-54ADFCE8D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28977A4-DEDB-BB99-18E3-FE8E01F27F90}"/>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6" name="Espace réservé du pied de page 5">
            <a:extLst>
              <a:ext uri="{FF2B5EF4-FFF2-40B4-BE49-F238E27FC236}">
                <a16:creationId xmlns:a16="http://schemas.microsoft.com/office/drawing/2014/main" id="{F4CA0147-2765-B032-8A3F-27F3B168542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503575-FCFA-5BE2-9979-538183D9FDF4}"/>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944209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4E8453-0D9D-6B33-7964-E6A4C141DA8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0D0D2FC-AB4A-5A6C-2A9A-2D6C250C49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3D62530-DE53-EDF0-B9A3-9F1170E09F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A81E97D-BD1B-ADA5-741B-F268114B5F8D}"/>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6" name="Espace réservé du pied de page 5">
            <a:extLst>
              <a:ext uri="{FF2B5EF4-FFF2-40B4-BE49-F238E27FC236}">
                <a16:creationId xmlns:a16="http://schemas.microsoft.com/office/drawing/2014/main" id="{627CA229-DAAA-DDCB-0791-B8BFEE0CAEA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30E5841-D3F5-5012-3C7D-8CD75598545A}"/>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361025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C6B69B-EF06-FBF3-64D8-CFC54864A8D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3878FCE-53E6-BA77-9A6C-89056E0997B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50938F-EE9E-0918-D36C-24322789603B}"/>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9297458D-63DD-22C1-29CC-A6E1130398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E9D4B1-DC08-579C-16F3-493A6F346F83}"/>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588223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A7B1E7A-8A2F-A98C-C444-1811B4E2DDF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8B7412E-C38E-E89F-697A-4C472895B3D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610DAD9-6633-9169-3E34-673D7A2EEA86}"/>
              </a:ext>
            </a:extLst>
          </p:cNvPr>
          <p:cNvSpPr>
            <a:spLocks noGrp="1"/>
          </p:cNvSpPr>
          <p:nvPr>
            <p:ph type="dt" sz="half" idx="10"/>
          </p:nvPr>
        </p:nvSpPr>
        <p:spPr/>
        <p:txBody>
          <a:body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FE4FA8B5-5782-8DD9-D13F-AFA61525D5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3463D4-399B-AD70-737C-75FDE98B4290}"/>
              </a:ext>
            </a:extLst>
          </p:cNvPr>
          <p:cNvSpPr>
            <a:spLocks noGrp="1"/>
          </p:cNvSpPr>
          <p:nvPr>
            <p:ph type="sldNum" sz="quarter" idx="12"/>
          </p:nvPr>
        </p:nvSpPr>
        <p:spPr/>
        <p:txBody>
          <a:bodyPr/>
          <a:lstStyle/>
          <a:p>
            <a:fld id="{C45836C5-E16D-EC47-96C2-3C68687D52E1}" type="slidenum">
              <a:rPr lang="fr-FR" smtClean="0"/>
              <a:t>‹N°›</a:t>
            </a:fld>
            <a:endParaRPr lang="fr-FR"/>
          </a:p>
        </p:txBody>
      </p:sp>
    </p:spTree>
    <p:extLst>
      <p:ext uri="{BB962C8B-B14F-4D97-AF65-F5344CB8AC3E}">
        <p14:creationId xmlns:p14="http://schemas.microsoft.com/office/powerpoint/2010/main" val="1048577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F5BA65-5FA2-C5E7-AB7F-28E2650D2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D61154B-6C71-B260-EBBA-137C23B5F9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17DE21D-DF28-4405-0784-C404D65F26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E758A7-8D93-E24A-BD86-943AE69596F2}" type="datetimeFigureOut">
              <a:rPr lang="fr-FR" smtClean="0"/>
              <a:t>02/12/2025</a:t>
            </a:fld>
            <a:endParaRPr lang="fr-FR"/>
          </a:p>
        </p:txBody>
      </p:sp>
      <p:sp>
        <p:nvSpPr>
          <p:cNvPr id="5" name="Espace réservé du pied de page 4">
            <a:extLst>
              <a:ext uri="{FF2B5EF4-FFF2-40B4-BE49-F238E27FC236}">
                <a16:creationId xmlns:a16="http://schemas.microsoft.com/office/drawing/2014/main" id="{065ACDFE-94CC-B151-36DF-85B1021EB0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D4CF16F-37A7-63DD-B001-3055A5A6E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836C5-E16D-EC47-96C2-3C68687D52E1}" type="slidenum">
              <a:rPr lang="fr-FR" smtClean="0"/>
              <a:t>‹N°›</a:t>
            </a:fld>
            <a:endParaRPr lang="fr-FR"/>
          </a:p>
        </p:txBody>
      </p:sp>
    </p:spTree>
    <p:extLst>
      <p:ext uri="{BB962C8B-B14F-4D97-AF65-F5344CB8AC3E}">
        <p14:creationId xmlns:p14="http://schemas.microsoft.com/office/powerpoint/2010/main" val="3917242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file:////Users/degeorgesstephane/Library/Group%20Containers/UBF8T346G9.ms/WebArchiveCopyPasteTempFiles/com.microsoft.Word/9k=" TargetMode="Externa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467B49-F0B6-E313-364D-3E8BF4F32F8F}"/>
              </a:ext>
            </a:extLst>
          </p:cNvPr>
          <p:cNvSpPr>
            <a:spLocks noGrp="1"/>
          </p:cNvSpPr>
          <p:nvPr>
            <p:ph type="ctrTitle"/>
          </p:nvPr>
        </p:nvSpPr>
        <p:spPr/>
        <p:txBody>
          <a:bodyPr/>
          <a:lstStyle/>
          <a:p>
            <a:r>
              <a:rPr lang="fr-FR" dirty="0"/>
              <a:t>Tête - </a:t>
            </a:r>
            <a:r>
              <a:rPr lang="fr-FR" dirty="0" err="1"/>
              <a:t>head</a:t>
            </a:r>
            <a:r>
              <a:rPr lang="fr-FR" dirty="0"/>
              <a:t> - </a:t>
            </a:r>
            <a:r>
              <a:rPr lang="fr-FR" dirty="0" err="1"/>
              <a:t>Kopf</a:t>
            </a:r>
            <a:endParaRPr lang="fr-FR" dirty="0"/>
          </a:p>
        </p:txBody>
      </p:sp>
      <p:sp>
        <p:nvSpPr>
          <p:cNvPr id="3" name="Sous-titre 2">
            <a:extLst>
              <a:ext uri="{FF2B5EF4-FFF2-40B4-BE49-F238E27FC236}">
                <a16:creationId xmlns:a16="http://schemas.microsoft.com/office/drawing/2014/main" id="{6EAA9910-7F34-D473-AF2A-2D9545B4783C}"/>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996315"/>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7472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88025C-479B-6319-A1E6-5547446EF80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ABA858D-A5DC-CB08-DE15-10E5CCC89FB8}"/>
              </a:ext>
            </a:extLst>
          </p:cNvPr>
          <p:cNvSpPr>
            <a:spLocks noGrp="1"/>
          </p:cNvSpPr>
          <p:nvPr>
            <p:ph idx="1"/>
          </p:nvPr>
        </p:nvSpPr>
        <p:spPr/>
        <p:txBody>
          <a:bodyPr/>
          <a:lstStyle/>
          <a:p>
            <a:pPr marL="0" indent="0">
              <a:buNone/>
            </a:pPr>
            <a:endParaRPr lang="fr-FR" dirty="0"/>
          </a:p>
          <a:p>
            <a:pPr marL="0" indent="0">
              <a:buNone/>
            </a:pPr>
            <a:r>
              <a:rPr lang="fr-FR" dirty="0"/>
              <a:t>truite</a:t>
            </a:r>
          </a:p>
          <a:p>
            <a:pPr marL="0" indent="0">
              <a:buNone/>
            </a:pPr>
            <a:r>
              <a:rPr lang="fr-FR" dirty="0"/>
              <a:t>glaçon</a:t>
            </a:r>
          </a:p>
          <a:p>
            <a:pPr marL="0" indent="0">
              <a:buNone/>
            </a:pPr>
            <a:r>
              <a:rPr lang="fr-FR" dirty="0"/>
              <a:t>pluie</a:t>
            </a:r>
          </a:p>
          <a:p>
            <a:pPr marL="0" indent="0">
              <a:buNone/>
            </a:pPr>
            <a:r>
              <a:rPr lang="fr-FR" dirty="0"/>
              <a:t>ruisselet</a:t>
            </a:r>
          </a:p>
          <a:p>
            <a:pPr marL="0" indent="0">
              <a:buNone/>
            </a:pPr>
            <a:r>
              <a:rPr lang="fr-FR" dirty="0"/>
              <a:t>huissier (c’est un métier)</a:t>
            </a:r>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086993"/>
            <a:ext cx="1524000" cy="3988120"/>
          </a:xfrm>
          <a:prstGeom prst="rect">
            <a:avLst/>
          </a:prstGeom>
        </p:spPr>
      </p:pic>
    </p:spTree>
    <p:extLst>
      <p:ext uri="{BB962C8B-B14F-4D97-AF65-F5344CB8AC3E}">
        <p14:creationId xmlns:p14="http://schemas.microsoft.com/office/powerpoint/2010/main" val="1165107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FB8E5-07FF-CE6A-3D3D-8B87E094B6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FF7F57-2A60-A08D-3B4E-CD009B282F7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0A3E4DD-4F01-D2CD-A7BB-5145D5649278}"/>
              </a:ext>
            </a:extLst>
          </p:cNvPr>
          <p:cNvSpPr>
            <a:spLocks noGrp="1"/>
          </p:cNvSpPr>
          <p:nvPr>
            <p:ph idx="1"/>
          </p:nvPr>
        </p:nvSpPr>
        <p:spPr/>
        <p:txBody>
          <a:bodyPr/>
          <a:lstStyle/>
          <a:p>
            <a:pPr marL="0" indent="0">
              <a:buNone/>
            </a:pPr>
            <a:endParaRPr lang="fr-FR" dirty="0"/>
          </a:p>
          <a:p>
            <a:pPr marL="0" indent="0">
              <a:buNone/>
            </a:pPr>
            <a:r>
              <a:rPr lang="fr-FR" dirty="0"/>
              <a:t>truite</a:t>
            </a:r>
          </a:p>
          <a:p>
            <a:pPr marL="0" indent="0">
              <a:buNone/>
            </a:pPr>
            <a:r>
              <a:rPr lang="fr-FR" dirty="0"/>
              <a:t>glaçon</a:t>
            </a:r>
          </a:p>
          <a:p>
            <a:pPr marL="0" indent="0">
              <a:buNone/>
            </a:pPr>
            <a:r>
              <a:rPr lang="fr-FR" dirty="0"/>
              <a:t>pluie</a:t>
            </a:r>
          </a:p>
          <a:p>
            <a:pPr marL="0" indent="0">
              <a:buNone/>
            </a:pPr>
            <a:r>
              <a:rPr lang="fr-FR" dirty="0"/>
              <a:t>ruisselet</a:t>
            </a:r>
          </a:p>
          <a:p>
            <a:pPr marL="0" indent="0">
              <a:buNone/>
            </a:pPr>
            <a:r>
              <a:rPr lang="fr-FR" dirty="0"/>
              <a:t>huissier (c’est un métier)</a:t>
            </a:r>
          </a:p>
        </p:txBody>
      </p:sp>
      <p:pic>
        <p:nvPicPr>
          <p:cNvPr id="4" name="Image 3" descr="Une image contenant dessin, croquis, clipart, Dessin au trait&#10;&#10;Description générée automatiquement">
            <a:extLst>
              <a:ext uri="{FF2B5EF4-FFF2-40B4-BE49-F238E27FC236}">
                <a16:creationId xmlns:a16="http://schemas.microsoft.com/office/drawing/2014/main" id="{C1C0E160-6659-0152-DF64-FF0D4271F8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086993"/>
            <a:ext cx="1524000" cy="3988120"/>
          </a:xfrm>
          <a:prstGeom prst="rect">
            <a:avLst/>
          </a:prstGeom>
        </p:spPr>
      </p:pic>
    </p:spTree>
    <p:extLst>
      <p:ext uri="{BB962C8B-B14F-4D97-AF65-F5344CB8AC3E}">
        <p14:creationId xmlns:p14="http://schemas.microsoft.com/office/powerpoint/2010/main" val="2793430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9CAF5-A3D0-F190-297C-37C3D882B5E9}"/>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84D3E67-8833-B4C3-8A55-2F2967AD0D6A}"/>
              </a:ext>
            </a:extLst>
          </p:cNvPr>
          <p:cNvGraphicFramePr>
            <a:graphicFrameLocks noGrp="1"/>
          </p:cNvGraphicFramePr>
          <p:nvPr>
            <p:ph idx="1"/>
            <p:extLst>
              <p:ext uri="{D42A27DB-BD31-4B8C-83A1-F6EECF244321}">
                <p14:modId xmlns:p14="http://schemas.microsoft.com/office/powerpoint/2010/main" val="908707707"/>
              </p:ext>
            </p:extLst>
          </p:nvPr>
        </p:nvGraphicFramePr>
        <p:xfrm>
          <a:off x="1050588" y="1920989"/>
          <a:ext cx="10116767" cy="2740202"/>
        </p:xfrm>
        <a:graphic>
          <a:graphicData uri="http://schemas.openxmlformats.org/drawingml/2006/table">
            <a:tbl>
              <a:tblPr firstRow="1" firstCol="1" bandRow="1">
                <a:tableStyleId>{5940675A-B579-460E-94D1-54222C63F5DA}</a:tableStyleId>
              </a:tblPr>
              <a:tblGrid>
                <a:gridCol w="1439693">
                  <a:extLst>
                    <a:ext uri="{9D8B030D-6E8A-4147-A177-3AD203B41FA5}">
                      <a16:colId xmlns:a16="http://schemas.microsoft.com/office/drawing/2014/main" val="1948432197"/>
                    </a:ext>
                  </a:extLst>
                </a:gridCol>
                <a:gridCol w="1439693">
                  <a:extLst>
                    <a:ext uri="{9D8B030D-6E8A-4147-A177-3AD203B41FA5}">
                      <a16:colId xmlns:a16="http://schemas.microsoft.com/office/drawing/2014/main" val="4085672922"/>
                    </a:ext>
                  </a:extLst>
                </a:gridCol>
                <a:gridCol w="1770435">
                  <a:extLst>
                    <a:ext uri="{9D8B030D-6E8A-4147-A177-3AD203B41FA5}">
                      <a16:colId xmlns:a16="http://schemas.microsoft.com/office/drawing/2014/main" val="1446859351"/>
                    </a:ext>
                  </a:extLst>
                </a:gridCol>
                <a:gridCol w="1692612">
                  <a:extLst>
                    <a:ext uri="{9D8B030D-6E8A-4147-A177-3AD203B41FA5}">
                      <a16:colId xmlns:a16="http://schemas.microsoft.com/office/drawing/2014/main" val="1556591375"/>
                    </a:ext>
                  </a:extLst>
                </a:gridCol>
                <a:gridCol w="1264596">
                  <a:extLst>
                    <a:ext uri="{9D8B030D-6E8A-4147-A177-3AD203B41FA5}">
                      <a16:colId xmlns:a16="http://schemas.microsoft.com/office/drawing/2014/main" val="809016450"/>
                    </a:ext>
                  </a:extLst>
                </a:gridCol>
                <a:gridCol w="1206230">
                  <a:extLst>
                    <a:ext uri="{9D8B030D-6E8A-4147-A177-3AD203B41FA5}">
                      <a16:colId xmlns:a16="http://schemas.microsoft.com/office/drawing/2014/main" val="2434975336"/>
                    </a:ext>
                  </a:extLst>
                </a:gridCol>
                <a:gridCol w="1303508">
                  <a:extLst>
                    <a:ext uri="{9D8B030D-6E8A-4147-A177-3AD203B41FA5}">
                      <a16:colId xmlns:a16="http://schemas.microsoft.com/office/drawing/2014/main" val="1451412877"/>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Anglais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Allemand</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Espagnol</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Latin</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autre langue</a:t>
                      </a:r>
                    </a:p>
                  </a:txBody>
                  <a:tcPr marL="68580" marR="68580" marT="0" marB="0"/>
                </a:tc>
                <a:tc hMerge="1">
                  <a:txBody>
                    <a:bodyPr/>
                    <a:lstStyle/>
                    <a:p>
                      <a:endParaRPr lang="fr-FR"/>
                    </a:p>
                  </a:txBody>
                  <a:tcPr/>
                </a:tc>
                <a:extLst>
                  <a:ext uri="{0D108BD9-81ED-4DB2-BD59-A6C34878D82A}">
                    <a16:rowId xmlns:a16="http://schemas.microsoft.com/office/drawing/2014/main" val="4097227583"/>
                  </a:ext>
                </a:extLst>
              </a:tr>
              <a:tr h="455701">
                <a:tc>
                  <a:txBody>
                    <a:bodyPr/>
                    <a:lstStyle/>
                    <a:p>
                      <a:pPr algn="just"/>
                      <a:r>
                        <a:rPr lang="fr-FR" sz="2400" b="0" dirty="0">
                          <a:effectLst/>
                        </a:rPr>
                        <a:t>la tête </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effectLst/>
                        </a:rPr>
                        <a:t>la lune</a:t>
                      </a:r>
                      <a:endParaRPr lang="fr-FR" sz="24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effectLst/>
                        </a:rPr>
                        <a:t>la mer</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effectLst/>
                        </a:rPr>
                        <a:t>le soleil</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36126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9CAF5-A3D0-F190-297C-37C3D882B5E9}"/>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1B561988-31AA-FA8F-B509-2B1933204BA9}"/>
              </a:ext>
            </a:extLst>
          </p:cNvPr>
          <p:cNvSpPr>
            <a:spLocks noGrp="1"/>
          </p:cNvSpPr>
          <p:nvPr>
            <p:ph idx="1"/>
          </p:nvPr>
        </p:nvSpPr>
        <p:spPr/>
        <p:txBody>
          <a:bodyPr/>
          <a:lstStyle/>
          <a:p>
            <a:pPr marL="0" indent="0">
              <a:buNone/>
            </a:pPr>
            <a:r>
              <a:rPr lang="fr-FR" dirty="0"/>
              <a:t> </a:t>
            </a:r>
          </a:p>
        </p:txBody>
      </p:sp>
      <p:graphicFrame>
        <p:nvGraphicFramePr>
          <p:cNvPr id="7" name="Espace réservé du contenu 3">
            <a:extLst>
              <a:ext uri="{FF2B5EF4-FFF2-40B4-BE49-F238E27FC236}">
                <a16:creationId xmlns:a16="http://schemas.microsoft.com/office/drawing/2014/main" id="{17AC455C-0F56-64EA-722E-2BD762031D06}"/>
              </a:ext>
            </a:extLst>
          </p:cNvPr>
          <p:cNvGraphicFramePr>
            <a:graphicFrameLocks/>
          </p:cNvGraphicFramePr>
          <p:nvPr>
            <p:extLst>
              <p:ext uri="{D42A27DB-BD31-4B8C-83A1-F6EECF244321}">
                <p14:modId xmlns:p14="http://schemas.microsoft.com/office/powerpoint/2010/main" val="2662726502"/>
              </p:ext>
            </p:extLst>
          </p:nvPr>
        </p:nvGraphicFramePr>
        <p:xfrm>
          <a:off x="2514600" y="2336800"/>
          <a:ext cx="7010399" cy="2740202"/>
        </p:xfrm>
        <a:graphic>
          <a:graphicData uri="http://schemas.openxmlformats.org/drawingml/2006/table">
            <a:tbl>
              <a:tblPr firstRow="1" firstCol="1" bandRow="1">
                <a:tableStyleId>{5940675A-B579-460E-94D1-54222C63F5DA}</a:tableStyleId>
              </a:tblPr>
              <a:tblGrid>
                <a:gridCol w="1341109">
                  <a:extLst>
                    <a:ext uri="{9D8B030D-6E8A-4147-A177-3AD203B41FA5}">
                      <a16:colId xmlns:a16="http://schemas.microsoft.com/office/drawing/2014/main" val="1948432197"/>
                    </a:ext>
                  </a:extLst>
                </a:gridCol>
                <a:gridCol w="1374298">
                  <a:extLst>
                    <a:ext uri="{9D8B030D-6E8A-4147-A177-3AD203B41FA5}">
                      <a16:colId xmlns:a16="http://schemas.microsoft.com/office/drawing/2014/main" val="4085672922"/>
                    </a:ext>
                  </a:extLst>
                </a:gridCol>
                <a:gridCol w="1550081">
                  <a:extLst>
                    <a:ext uri="{9D8B030D-6E8A-4147-A177-3AD203B41FA5}">
                      <a16:colId xmlns:a16="http://schemas.microsoft.com/office/drawing/2014/main" val="1446859351"/>
                    </a:ext>
                  </a:extLst>
                </a:gridCol>
                <a:gridCol w="1547623">
                  <a:extLst>
                    <a:ext uri="{9D8B030D-6E8A-4147-A177-3AD203B41FA5}">
                      <a16:colId xmlns:a16="http://schemas.microsoft.com/office/drawing/2014/main" val="1556591375"/>
                    </a:ext>
                  </a:extLst>
                </a:gridCol>
                <a:gridCol w="1197288">
                  <a:extLst>
                    <a:ext uri="{9D8B030D-6E8A-4147-A177-3AD203B41FA5}">
                      <a16:colId xmlns:a16="http://schemas.microsoft.com/office/drawing/2014/main" val="809016450"/>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Anglais</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Allemand</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Espagnol</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Latin</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effectLst/>
                        </a:rPr>
                        <a:t>la tête </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head</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Kopf</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cabeza</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caput</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effectLst/>
                        </a:rPr>
                        <a:t>la lune</a:t>
                      </a:r>
                      <a:endParaRPr lang="fr-FR" sz="24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moon</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Mond</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effectLst/>
                        </a:rPr>
                        <a:t>la mer</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sea</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die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See</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el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mar</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mare</a:t>
                      </a: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fire</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das</a:t>
                      </a:r>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Feuer</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ef</a:t>
                      </a:r>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fuego</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ignis</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effectLst/>
                        </a:rPr>
                        <a:t>le soleil</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effectLst/>
                          <a:latin typeface="Times New Roman" panose="02020603050405020304" pitchFamily="18" charset="0"/>
                          <a:ea typeface="Calibri" panose="020F0502020204030204" pitchFamily="34" charset="0"/>
                          <a:cs typeface="Times New Roman" panose="02020603050405020304" pitchFamily="18" charset="0"/>
                        </a:rPr>
                        <a:t>sun</a:t>
                      </a:r>
                      <a:endParaRPr lang="fr-FR"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die Sonne</a:t>
                      </a: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el sol</a:t>
                      </a:r>
                    </a:p>
                  </a:txBody>
                  <a:tcPr marL="68580" marR="68580" marT="0" marB="0"/>
                </a:tc>
                <a:tc>
                  <a:txBody>
                    <a:bodyPr/>
                    <a:lstStyle/>
                    <a:p>
                      <a:pPr algn="just"/>
                      <a:r>
                        <a:rPr lang="fr-FR" sz="2400" b="0" dirty="0">
                          <a:effectLst/>
                          <a:latin typeface="Times New Roman" panose="02020603050405020304" pitchFamily="18" charset="0"/>
                          <a:ea typeface="Calibri" panose="020F0502020204030204" pitchFamily="34" charset="0"/>
                          <a:cs typeface="Times New Roman" panose="02020603050405020304" pitchFamily="18" charset="0"/>
                        </a:rPr>
                        <a:t>sol</a:t>
                      </a: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1350011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9CAF5-A3D0-F190-297C-37C3D882B5E9}"/>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465BB2AC-C5DF-7287-71E4-BB0BE0B153A4}"/>
              </a:ext>
            </a:extLst>
          </p:cNvPr>
          <p:cNvSpPr>
            <a:spLocks noGrp="1"/>
          </p:cNvSpPr>
          <p:nvPr>
            <p:ph idx="1"/>
          </p:nvPr>
        </p:nvSpPr>
        <p:spPr/>
        <p:txBody>
          <a:bodyPr/>
          <a:lstStyle/>
          <a:p>
            <a:pPr marL="0" indent="0">
              <a:buNone/>
            </a:pPr>
            <a:r>
              <a:rPr lang="fr-FR" dirty="0"/>
              <a:t> </a:t>
            </a:r>
          </a:p>
        </p:txBody>
      </p:sp>
      <p:graphicFrame>
        <p:nvGraphicFramePr>
          <p:cNvPr id="6" name="Espace réservé du contenu 3">
            <a:extLst>
              <a:ext uri="{FF2B5EF4-FFF2-40B4-BE49-F238E27FC236}">
                <a16:creationId xmlns:a16="http://schemas.microsoft.com/office/drawing/2014/main" id="{6C23D8B2-3703-2F53-750F-E7EF18DF2898}"/>
              </a:ext>
            </a:extLst>
          </p:cNvPr>
          <p:cNvGraphicFramePr>
            <a:graphicFrameLocks/>
          </p:cNvGraphicFramePr>
          <p:nvPr>
            <p:extLst>
              <p:ext uri="{D42A27DB-BD31-4B8C-83A1-F6EECF244321}">
                <p14:modId xmlns:p14="http://schemas.microsoft.com/office/powerpoint/2010/main" val="2892152791"/>
              </p:ext>
            </p:extLst>
          </p:nvPr>
        </p:nvGraphicFramePr>
        <p:xfrm>
          <a:off x="2514600" y="2336800"/>
          <a:ext cx="7010399" cy="2740202"/>
        </p:xfrm>
        <a:graphic>
          <a:graphicData uri="http://schemas.openxmlformats.org/drawingml/2006/table">
            <a:tbl>
              <a:tblPr firstRow="1" firstCol="1" bandRow="1">
                <a:tableStyleId>{5940675A-B579-460E-94D1-54222C63F5DA}</a:tableStyleId>
              </a:tblPr>
              <a:tblGrid>
                <a:gridCol w="1341109">
                  <a:extLst>
                    <a:ext uri="{9D8B030D-6E8A-4147-A177-3AD203B41FA5}">
                      <a16:colId xmlns:a16="http://schemas.microsoft.com/office/drawing/2014/main" val="1948432197"/>
                    </a:ext>
                  </a:extLst>
                </a:gridCol>
                <a:gridCol w="1374298">
                  <a:extLst>
                    <a:ext uri="{9D8B030D-6E8A-4147-A177-3AD203B41FA5}">
                      <a16:colId xmlns:a16="http://schemas.microsoft.com/office/drawing/2014/main" val="4085672922"/>
                    </a:ext>
                  </a:extLst>
                </a:gridCol>
                <a:gridCol w="1550081">
                  <a:extLst>
                    <a:ext uri="{9D8B030D-6E8A-4147-A177-3AD203B41FA5}">
                      <a16:colId xmlns:a16="http://schemas.microsoft.com/office/drawing/2014/main" val="1446859351"/>
                    </a:ext>
                  </a:extLst>
                </a:gridCol>
                <a:gridCol w="1547623">
                  <a:extLst>
                    <a:ext uri="{9D8B030D-6E8A-4147-A177-3AD203B41FA5}">
                      <a16:colId xmlns:a16="http://schemas.microsoft.com/office/drawing/2014/main" val="1556591375"/>
                    </a:ext>
                  </a:extLst>
                </a:gridCol>
                <a:gridCol w="1197288">
                  <a:extLst>
                    <a:ext uri="{9D8B030D-6E8A-4147-A177-3AD203B41FA5}">
                      <a16:colId xmlns:a16="http://schemas.microsoft.com/office/drawing/2014/main" val="809016450"/>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Anglais</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Allemand</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Espagnol</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Latin</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head</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Kopf</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cabeza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caput</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moon</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Mond</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sea</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See</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mar</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mare</a:t>
                      </a: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fire</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das</a:t>
                      </a:r>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Feuer</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ef</a:t>
                      </a:r>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fuego</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ignis</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sun</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Sonne</a:t>
                      </a: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sol</a:t>
                      </a: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sol</a:t>
                      </a: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1653225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9CAF5-A3D0-F190-297C-37C3D882B5E9}"/>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1A2FBFBC-3828-8670-210C-72125FC46ACF}"/>
              </a:ext>
            </a:extLst>
          </p:cNvPr>
          <p:cNvSpPr>
            <a:spLocks noGrp="1"/>
          </p:cNvSpPr>
          <p:nvPr>
            <p:ph idx="1"/>
          </p:nvPr>
        </p:nvSpPr>
        <p:spPr/>
        <p:txBody>
          <a:bodyPr/>
          <a:lstStyle/>
          <a:p>
            <a:r>
              <a:rPr lang="fr-FR" dirty="0"/>
              <a:t> </a:t>
            </a:r>
          </a:p>
        </p:txBody>
      </p:sp>
      <p:graphicFrame>
        <p:nvGraphicFramePr>
          <p:cNvPr id="6" name="Espace réservé du contenu 3">
            <a:extLst>
              <a:ext uri="{FF2B5EF4-FFF2-40B4-BE49-F238E27FC236}">
                <a16:creationId xmlns:a16="http://schemas.microsoft.com/office/drawing/2014/main" id="{75944514-D8C7-08C9-5E32-A18E03606545}"/>
              </a:ext>
            </a:extLst>
          </p:cNvPr>
          <p:cNvGraphicFramePr>
            <a:graphicFrameLocks/>
          </p:cNvGraphicFramePr>
          <p:nvPr>
            <p:extLst>
              <p:ext uri="{D42A27DB-BD31-4B8C-83A1-F6EECF244321}">
                <p14:modId xmlns:p14="http://schemas.microsoft.com/office/powerpoint/2010/main" val="11255539"/>
              </p:ext>
            </p:extLst>
          </p:nvPr>
        </p:nvGraphicFramePr>
        <p:xfrm>
          <a:off x="2514600" y="2336800"/>
          <a:ext cx="7010399" cy="2740202"/>
        </p:xfrm>
        <a:graphic>
          <a:graphicData uri="http://schemas.openxmlformats.org/drawingml/2006/table">
            <a:tbl>
              <a:tblPr firstRow="1" firstCol="1" bandRow="1">
                <a:tableStyleId>{5940675A-B579-460E-94D1-54222C63F5DA}</a:tableStyleId>
              </a:tblPr>
              <a:tblGrid>
                <a:gridCol w="1341109">
                  <a:extLst>
                    <a:ext uri="{9D8B030D-6E8A-4147-A177-3AD203B41FA5}">
                      <a16:colId xmlns:a16="http://schemas.microsoft.com/office/drawing/2014/main" val="1948432197"/>
                    </a:ext>
                  </a:extLst>
                </a:gridCol>
                <a:gridCol w="1374298">
                  <a:extLst>
                    <a:ext uri="{9D8B030D-6E8A-4147-A177-3AD203B41FA5}">
                      <a16:colId xmlns:a16="http://schemas.microsoft.com/office/drawing/2014/main" val="4085672922"/>
                    </a:ext>
                  </a:extLst>
                </a:gridCol>
                <a:gridCol w="1550081">
                  <a:extLst>
                    <a:ext uri="{9D8B030D-6E8A-4147-A177-3AD203B41FA5}">
                      <a16:colId xmlns:a16="http://schemas.microsoft.com/office/drawing/2014/main" val="1446859351"/>
                    </a:ext>
                  </a:extLst>
                </a:gridCol>
                <a:gridCol w="1547623">
                  <a:extLst>
                    <a:ext uri="{9D8B030D-6E8A-4147-A177-3AD203B41FA5}">
                      <a16:colId xmlns:a16="http://schemas.microsoft.com/office/drawing/2014/main" val="1556591375"/>
                    </a:ext>
                  </a:extLst>
                </a:gridCol>
                <a:gridCol w="1197288">
                  <a:extLst>
                    <a:ext uri="{9D8B030D-6E8A-4147-A177-3AD203B41FA5}">
                      <a16:colId xmlns:a16="http://schemas.microsoft.com/office/drawing/2014/main" val="809016450"/>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Anglais</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Allemand</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a:effectLst/>
                        </a:rPr>
                        <a:t>Espagnol</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rPr>
                        <a:t>Latin</a:t>
                      </a: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head</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Kopf</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cabeza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caput</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moon</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Mond</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sea</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See</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mar</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mare</a:t>
                      </a: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fire</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das</a:t>
                      </a:r>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Feuer</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ef</a:t>
                      </a:r>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fuego</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ignis</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sun</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Sonne</a:t>
                      </a: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sol</a:t>
                      </a: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sol</a:t>
                      </a: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395848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8E2ABE-2989-ECF0-D6B7-86EF420027F0}"/>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59791B31-AAA2-DE1C-A298-D19F5C246234}"/>
              </a:ext>
            </a:extLst>
          </p:cNvPr>
          <p:cNvPicPr>
            <a:picLocks noGrp="1" noChangeAspect="1"/>
          </p:cNvPicPr>
          <p:nvPr>
            <p:ph idx="1"/>
          </p:nvPr>
        </p:nvPicPr>
        <p:blipFill>
          <a:blip r:embed="rId3"/>
          <a:stretch>
            <a:fillRect/>
          </a:stretch>
        </p:blipFill>
        <p:spPr>
          <a:xfrm>
            <a:off x="3556000" y="1461294"/>
            <a:ext cx="4489450" cy="4489450"/>
          </a:xfrm>
          <a:prstGeom prst="rect">
            <a:avLst/>
          </a:prstGeom>
        </p:spPr>
      </p:pic>
    </p:spTree>
    <p:extLst>
      <p:ext uri="{BB962C8B-B14F-4D97-AF65-F5344CB8AC3E}">
        <p14:creationId xmlns:p14="http://schemas.microsoft.com/office/powerpoint/2010/main" val="1693071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8E2ABE-2989-ECF0-D6B7-86EF420027F0}"/>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2AFEE70E-9D33-760D-6653-57735C6137AC}"/>
              </a:ext>
            </a:extLst>
          </p:cNvPr>
          <p:cNvSpPr>
            <a:spLocks noGrp="1"/>
          </p:cNvSpPr>
          <p:nvPr>
            <p:ph idx="1"/>
          </p:nvPr>
        </p:nvSpPr>
        <p:spPr/>
        <p:txBody>
          <a:bodyPr/>
          <a:lstStyle/>
          <a:p>
            <a:pPr marL="0" indent="0">
              <a:buNone/>
            </a:pPr>
            <a:r>
              <a:rPr lang="fr-FR" dirty="0"/>
              <a:t> </a:t>
            </a:r>
          </a:p>
        </p:txBody>
      </p:sp>
      <p:pic>
        <p:nvPicPr>
          <p:cNvPr id="6" name="Image 5">
            <a:extLst>
              <a:ext uri="{FF2B5EF4-FFF2-40B4-BE49-F238E27FC236}">
                <a16:creationId xmlns:a16="http://schemas.microsoft.com/office/drawing/2014/main" id="{B609E692-FB9E-F778-35B2-F85BFB549B66}"/>
              </a:ext>
            </a:extLst>
          </p:cNvPr>
          <p:cNvPicPr>
            <a:picLocks noChangeAspect="1"/>
          </p:cNvPicPr>
          <p:nvPr/>
        </p:nvPicPr>
        <p:blipFill>
          <a:blip r:embed="rId3"/>
          <a:stretch>
            <a:fillRect/>
          </a:stretch>
        </p:blipFill>
        <p:spPr>
          <a:xfrm>
            <a:off x="3300729" y="1073943"/>
            <a:ext cx="5151966" cy="3863975"/>
          </a:xfrm>
          <a:prstGeom prst="rect">
            <a:avLst/>
          </a:prstGeom>
        </p:spPr>
      </p:pic>
    </p:spTree>
    <p:extLst>
      <p:ext uri="{BB962C8B-B14F-4D97-AF65-F5344CB8AC3E}">
        <p14:creationId xmlns:p14="http://schemas.microsoft.com/office/powerpoint/2010/main" val="13932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23DB0B-2398-AD05-FEF2-969022EEBBF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C9EB892-5779-B970-B3D3-A60BF2702579}"/>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5" name="Espace réservé du contenu 3">
            <a:extLst>
              <a:ext uri="{FF2B5EF4-FFF2-40B4-BE49-F238E27FC236}">
                <a16:creationId xmlns:a16="http://schemas.microsoft.com/office/drawing/2014/main" id="{D7A6EFBA-C184-41FC-9FA3-C6D336C3BCCC}"/>
              </a:ext>
            </a:extLst>
          </p:cNvPr>
          <p:cNvGraphicFramePr>
            <a:graphicFrameLocks/>
          </p:cNvGraphicFramePr>
          <p:nvPr>
            <p:extLst>
              <p:ext uri="{D42A27DB-BD31-4B8C-83A1-F6EECF244321}">
                <p14:modId xmlns:p14="http://schemas.microsoft.com/office/powerpoint/2010/main" val="1011290995"/>
              </p:ext>
            </p:extLst>
          </p:nvPr>
        </p:nvGraphicFramePr>
        <p:xfrm>
          <a:off x="1922837" y="2297889"/>
          <a:ext cx="7941010" cy="2740202"/>
        </p:xfrm>
        <a:graphic>
          <a:graphicData uri="http://schemas.openxmlformats.org/drawingml/2006/table">
            <a:tbl>
              <a:tblPr firstRow="1" firstCol="1" bandRow="1">
                <a:tableStyleId>{5940675A-B579-460E-94D1-54222C63F5DA}</a:tableStyleId>
              </a:tblPr>
              <a:tblGrid>
                <a:gridCol w="1512572">
                  <a:extLst>
                    <a:ext uri="{9D8B030D-6E8A-4147-A177-3AD203B41FA5}">
                      <a16:colId xmlns:a16="http://schemas.microsoft.com/office/drawing/2014/main" val="1948432197"/>
                    </a:ext>
                  </a:extLst>
                </a:gridCol>
                <a:gridCol w="1482690">
                  <a:extLst>
                    <a:ext uri="{9D8B030D-6E8A-4147-A177-3AD203B41FA5}">
                      <a16:colId xmlns:a16="http://schemas.microsoft.com/office/drawing/2014/main" val="1139390380"/>
                    </a:ext>
                  </a:extLst>
                </a:gridCol>
                <a:gridCol w="1546818">
                  <a:extLst>
                    <a:ext uri="{9D8B030D-6E8A-4147-A177-3AD203B41FA5}">
                      <a16:colId xmlns:a16="http://schemas.microsoft.com/office/drawing/2014/main" val="3144620702"/>
                    </a:ext>
                  </a:extLst>
                </a:gridCol>
                <a:gridCol w="2218463">
                  <a:extLst>
                    <a:ext uri="{9D8B030D-6E8A-4147-A177-3AD203B41FA5}">
                      <a16:colId xmlns:a16="http://schemas.microsoft.com/office/drawing/2014/main" val="1106025988"/>
                    </a:ext>
                  </a:extLst>
                </a:gridCol>
                <a:gridCol w="1180467">
                  <a:extLst>
                    <a:ext uri="{9D8B030D-6E8A-4147-A177-3AD203B41FA5}">
                      <a16:colId xmlns:a16="http://schemas.microsoft.com/office/drawing/2014/main" val="2080963653"/>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fr-FR"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428719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F38DF-04C7-768E-50D6-2FCAEDEFF2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B4EEDE-5E5F-7742-C38A-1101DFC7D9C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D19719-6FF7-EDA3-9586-A299EDFB7A9B}"/>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5" name="Espace réservé du contenu 3">
            <a:extLst>
              <a:ext uri="{FF2B5EF4-FFF2-40B4-BE49-F238E27FC236}">
                <a16:creationId xmlns:a16="http://schemas.microsoft.com/office/drawing/2014/main" id="{92710016-7199-F94F-91B9-823D715BF45A}"/>
              </a:ext>
            </a:extLst>
          </p:cNvPr>
          <p:cNvGraphicFramePr>
            <a:graphicFrameLocks/>
          </p:cNvGraphicFramePr>
          <p:nvPr/>
        </p:nvGraphicFramePr>
        <p:xfrm>
          <a:off x="1922837" y="2297889"/>
          <a:ext cx="7941010" cy="2740202"/>
        </p:xfrm>
        <a:graphic>
          <a:graphicData uri="http://schemas.openxmlformats.org/drawingml/2006/table">
            <a:tbl>
              <a:tblPr firstRow="1" firstCol="1" bandRow="1">
                <a:tableStyleId>{5940675A-B579-460E-94D1-54222C63F5DA}</a:tableStyleId>
              </a:tblPr>
              <a:tblGrid>
                <a:gridCol w="1512572">
                  <a:extLst>
                    <a:ext uri="{9D8B030D-6E8A-4147-A177-3AD203B41FA5}">
                      <a16:colId xmlns:a16="http://schemas.microsoft.com/office/drawing/2014/main" val="1948432197"/>
                    </a:ext>
                  </a:extLst>
                </a:gridCol>
                <a:gridCol w="1482690">
                  <a:extLst>
                    <a:ext uri="{9D8B030D-6E8A-4147-A177-3AD203B41FA5}">
                      <a16:colId xmlns:a16="http://schemas.microsoft.com/office/drawing/2014/main" val="1139390380"/>
                    </a:ext>
                  </a:extLst>
                </a:gridCol>
                <a:gridCol w="1546818">
                  <a:extLst>
                    <a:ext uri="{9D8B030D-6E8A-4147-A177-3AD203B41FA5}">
                      <a16:colId xmlns:a16="http://schemas.microsoft.com/office/drawing/2014/main" val="3144620702"/>
                    </a:ext>
                  </a:extLst>
                </a:gridCol>
                <a:gridCol w="2218463">
                  <a:extLst>
                    <a:ext uri="{9D8B030D-6E8A-4147-A177-3AD203B41FA5}">
                      <a16:colId xmlns:a16="http://schemas.microsoft.com/office/drawing/2014/main" val="1106025988"/>
                    </a:ext>
                  </a:extLst>
                </a:gridCol>
                <a:gridCol w="1180467">
                  <a:extLst>
                    <a:ext uri="{9D8B030D-6E8A-4147-A177-3AD203B41FA5}">
                      <a16:colId xmlns:a16="http://schemas.microsoft.com/office/drawing/2014/main" val="2080963653"/>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italien</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portugais</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arabe</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turc</a:t>
                      </a: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testa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cabeça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ra's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 رَأْس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kafa</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luna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lua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al qamr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اَ</a:t>
                      </a:r>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قمر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Roboto" panose="02000000000000000000" pitchFamily="2" charset="0"/>
                          <a:ea typeface="Calibri" panose="020F0502020204030204" pitchFamily="34" charset="0"/>
                          <a:cs typeface="Times New Roman" panose="02020603050405020304" pitchFamily="18" charset="0"/>
                        </a:rPr>
                        <a:t>ayı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mare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mar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al baHr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اَ بحر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deniz</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fuoco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fogo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naar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 نار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Roboto" panose="02000000000000000000" pitchFamily="2" charset="0"/>
                          <a:ea typeface="Calibri" panose="020F0502020204030204" pitchFamily="34" charset="0"/>
                          <a:cs typeface="Times New Roman" panose="02020603050405020304" pitchFamily="18" charset="0"/>
                        </a:rPr>
                        <a:t>yangın</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sole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sol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shams</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شمس</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err="1">
                          <a:solidFill>
                            <a:srgbClr val="4472C4"/>
                          </a:solidFill>
                          <a:effectLst/>
                          <a:latin typeface="Roboto" panose="02000000000000000000" pitchFamily="2" charset="0"/>
                          <a:ea typeface="Calibri" panose="020F0502020204030204" pitchFamily="34" charset="0"/>
                          <a:cs typeface="Times New Roman" panose="02020603050405020304" pitchFamily="18" charset="0"/>
                        </a:rPr>
                        <a:t>güneş</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3374604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BD0F-742E-1ADF-8874-6E27A1795C1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4ADA45-D936-D580-2E98-65B326289F0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BD2E2CF-A6EB-5D02-6219-5281ED7EDDC9}"/>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5" name="Espace réservé du contenu 3">
            <a:extLst>
              <a:ext uri="{FF2B5EF4-FFF2-40B4-BE49-F238E27FC236}">
                <a16:creationId xmlns:a16="http://schemas.microsoft.com/office/drawing/2014/main" id="{62C7D0C8-E716-B491-BE1B-544BFB8D8978}"/>
              </a:ext>
            </a:extLst>
          </p:cNvPr>
          <p:cNvGraphicFramePr>
            <a:graphicFrameLocks/>
          </p:cNvGraphicFramePr>
          <p:nvPr/>
        </p:nvGraphicFramePr>
        <p:xfrm>
          <a:off x="1922837" y="2297889"/>
          <a:ext cx="7941010" cy="2740202"/>
        </p:xfrm>
        <a:graphic>
          <a:graphicData uri="http://schemas.openxmlformats.org/drawingml/2006/table">
            <a:tbl>
              <a:tblPr firstRow="1" firstCol="1" bandRow="1">
                <a:tableStyleId>{5940675A-B579-460E-94D1-54222C63F5DA}</a:tableStyleId>
              </a:tblPr>
              <a:tblGrid>
                <a:gridCol w="1512572">
                  <a:extLst>
                    <a:ext uri="{9D8B030D-6E8A-4147-A177-3AD203B41FA5}">
                      <a16:colId xmlns:a16="http://schemas.microsoft.com/office/drawing/2014/main" val="1948432197"/>
                    </a:ext>
                  </a:extLst>
                </a:gridCol>
                <a:gridCol w="1482690">
                  <a:extLst>
                    <a:ext uri="{9D8B030D-6E8A-4147-A177-3AD203B41FA5}">
                      <a16:colId xmlns:a16="http://schemas.microsoft.com/office/drawing/2014/main" val="1139390380"/>
                    </a:ext>
                  </a:extLst>
                </a:gridCol>
                <a:gridCol w="1546818">
                  <a:extLst>
                    <a:ext uri="{9D8B030D-6E8A-4147-A177-3AD203B41FA5}">
                      <a16:colId xmlns:a16="http://schemas.microsoft.com/office/drawing/2014/main" val="3144620702"/>
                    </a:ext>
                  </a:extLst>
                </a:gridCol>
                <a:gridCol w="2218463">
                  <a:extLst>
                    <a:ext uri="{9D8B030D-6E8A-4147-A177-3AD203B41FA5}">
                      <a16:colId xmlns:a16="http://schemas.microsoft.com/office/drawing/2014/main" val="1106025988"/>
                    </a:ext>
                  </a:extLst>
                </a:gridCol>
                <a:gridCol w="1180467">
                  <a:extLst>
                    <a:ext uri="{9D8B030D-6E8A-4147-A177-3AD203B41FA5}">
                      <a16:colId xmlns:a16="http://schemas.microsoft.com/office/drawing/2014/main" val="2080963653"/>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italien</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portugais</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arabe</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turc</a:t>
                      </a: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testa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cabeça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ra's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 رَأْس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kafa</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luna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lua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al qamr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اَ</a:t>
                      </a:r>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قمر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Roboto" panose="02000000000000000000" pitchFamily="2" charset="0"/>
                          <a:ea typeface="Calibri" panose="020F0502020204030204" pitchFamily="34" charset="0"/>
                          <a:cs typeface="Times New Roman" panose="02020603050405020304" pitchFamily="18" charset="0"/>
                        </a:rPr>
                        <a:t>ayı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mare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mar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al baHr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اَ بحر</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deniz</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fuoco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fogo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naar -</a:t>
                      </a:r>
                      <a:r>
                        <a:rPr lang="fr-FR" sz="240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 نار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4472C4"/>
                          </a:solidFill>
                          <a:effectLst/>
                          <a:latin typeface="Roboto" panose="02000000000000000000" pitchFamily="2" charset="0"/>
                          <a:ea typeface="Calibri" panose="020F0502020204030204" pitchFamily="34" charset="0"/>
                          <a:cs typeface="Times New Roman" panose="02020603050405020304" pitchFamily="18" charset="0"/>
                        </a:rPr>
                        <a:t>yangın</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sole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sol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al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shams</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اَ</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شمس</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err="1">
                          <a:solidFill>
                            <a:srgbClr val="4472C4"/>
                          </a:solidFill>
                          <a:effectLst/>
                          <a:latin typeface="Roboto" panose="02000000000000000000" pitchFamily="2" charset="0"/>
                          <a:ea typeface="Calibri" panose="020F0502020204030204" pitchFamily="34" charset="0"/>
                          <a:cs typeface="Times New Roman" panose="02020603050405020304" pitchFamily="18" charset="0"/>
                        </a:rPr>
                        <a:t>güneş</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4214114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92253-2E78-B0A8-F2F0-3FA2F8BCC9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93F7B1-CBD5-281F-C8AE-5900D6822A7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421BC3C-B2E7-11AB-D946-CB2C572762A0}"/>
              </a:ext>
            </a:extLst>
          </p:cNvPr>
          <p:cNvSpPr>
            <a:spLocks noGrp="1"/>
          </p:cNvSpPr>
          <p:nvPr>
            <p:ph idx="1"/>
          </p:nvPr>
        </p:nvSpPr>
        <p:spPr/>
        <p:txBody>
          <a:bodyPr/>
          <a:lstStyle/>
          <a:p>
            <a:pPr marL="0" indent="0">
              <a:buNone/>
            </a:pPr>
            <a:endParaRPr lang="fr-FR" dirty="0"/>
          </a:p>
          <a:p>
            <a:pPr marL="0" indent="0">
              <a:buNone/>
            </a:pPr>
            <a:endParaRPr lang="fr-FR" dirty="0"/>
          </a:p>
        </p:txBody>
      </p:sp>
      <p:graphicFrame>
        <p:nvGraphicFramePr>
          <p:cNvPr id="5" name="Espace réservé du contenu 3">
            <a:extLst>
              <a:ext uri="{FF2B5EF4-FFF2-40B4-BE49-F238E27FC236}">
                <a16:creationId xmlns:a16="http://schemas.microsoft.com/office/drawing/2014/main" id="{07D2FC36-AC35-8660-CA82-FBFA22579FBE}"/>
              </a:ext>
            </a:extLst>
          </p:cNvPr>
          <p:cNvGraphicFramePr>
            <a:graphicFrameLocks/>
          </p:cNvGraphicFramePr>
          <p:nvPr>
            <p:extLst>
              <p:ext uri="{D42A27DB-BD31-4B8C-83A1-F6EECF244321}">
                <p14:modId xmlns:p14="http://schemas.microsoft.com/office/powerpoint/2010/main" val="1868429488"/>
              </p:ext>
            </p:extLst>
          </p:nvPr>
        </p:nvGraphicFramePr>
        <p:xfrm>
          <a:off x="1922837" y="2297889"/>
          <a:ext cx="8330118" cy="2740202"/>
        </p:xfrm>
        <a:graphic>
          <a:graphicData uri="http://schemas.openxmlformats.org/drawingml/2006/table">
            <a:tbl>
              <a:tblPr firstRow="1" firstCol="1" bandRow="1">
                <a:tableStyleId>{5940675A-B579-460E-94D1-54222C63F5DA}</a:tableStyleId>
              </a:tblPr>
              <a:tblGrid>
                <a:gridCol w="1381345">
                  <a:extLst>
                    <a:ext uri="{9D8B030D-6E8A-4147-A177-3AD203B41FA5}">
                      <a16:colId xmlns:a16="http://schemas.microsoft.com/office/drawing/2014/main" val="1948432197"/>
                    </a:ext>
                  </a:extLst>
                </a:gridCol>
                <a:gridCol w="1354055">
                  <a:extLst>
                    <a:ext uri="{9D8B030D-6E8A-4147-A177-3AD203B41FA5}">
                      <a16:colId xmlns:a16="http://schemas.microsoft.com/office/drawing/2014/main" val="1139390380"/>
                    </a:ext>
                  </a:extLst>
                </a:gridCol>
                <a:gridCol w="1412620">
                  <a:extLst>
                    <a:ext uri="{9D8B030D-6E8A-4147-A177-3AD203B41FA5}">
                      <a16:colId xmlns:a16="http://schemas.microsoft.com/office/drawing/2014/main" val="3144620702"/>
                    </a:ext>
                  </a:extLst>
                </a:gridCol>
                <a:gridCol w="1575083">
                  <a:extLst>
                    <a:ext uri="{9D8B030D-6E8A-4147-A177-3AD203B41FA5}">
                      <a16:colId xmlns:a16="http://schemas.microsoft.com/office/drawing/2014/main" val="1106025988"/>
                    </a:ext>
                  </a:extLst>
                </a:gridCol>
                <a:gridCol w="1225686">
                  <a:extLst>
                    <a:ext uri="{9D8B030D-6E8A-4147-A177-3AD203B41FA5}">
                      <a16:colId xmlns:a16="http://schemas.microsoft.com/office/drawing/2014/main" val="2080963653"/>
                    </a:ext>
                  </a:extLst>
                </a:gridCol>
                <a:gridCol w="1381329">
                  <a:extLst>
                    <a:ext uri="{9D8B030D-6E8A-4147-A177-3AD203B41FA5}">
                      <a16:colId xmlns:a16="http://schemas.microsoft.com/office/drawing/2014/main" val="900928677"/>
                    </a:ext>
                  </a:extLst>
                </a:gridCol>
              </a:tblGrid>
              <a:tr h="455701">
                <a:tc>
                  <a:txBody>
                    <a:bodyPr/>
                    <a:lstStyle/>
                    <a:p>
                      <a:pPr algn="ctr"/>
                      <a:r>
                        <a:rPr lang="fr-FR" sz="2400" b="1">
                          <a:effectLst/>
                        </a:rPr>
                        <a:t>Français</a:t>
                      </a:r>
                      <a:endParaRPr lang="fr-FR"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italien</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portugais</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espagnol</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latin</a:t>
                      </a:r>
                    </a:p>
                  </a:txBody>
                  <a:tcPr marL="68580" marR="68580" marT="0" marB="0"/>
                </a:tc>
                <a:tc>
                  <a:txBody>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allemand</a:t>
                      </a:r>
                    </a:p>
                  </a:txBody>
                  <a:tcPr marL="68580" marR="68580" marT="0" marB="0"/>
                </a:tc>
                <a:extLst>
                  <a:ext uri="{0D108BD9-81ED-4DB2-BD59-A6C34878D82A}">
                    <a16:rowId xmlns:a16="http://schemas.microsoft.com/office/drawing/2014/main" val="4097227583"/>
                  </a:ext>
                </a:extLst>
              </a:tr>
              <a:tr h="455701">
                <a:tc>
                  <a:txBody>
                    <a:bodyPr/>
                    <a:lstStyle/>
                    <a:p>
                      <a:pPr algn="just"/>
                      <a:r>
                        <a:rPr lang="fr-FR" sz="2400" b="0" dirty="0">
                          <a:solidFill>
                            <a:srgbClr val="FF0000"/>
                          </a:solidFill>
                          <a:effectLst/>
                        </a:rPr>
                        <a:t>la tête </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testa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cabeça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cabeza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caput</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Kopf</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918392"/>
                  </a:ext>
                </a:extLst>
              </a:tr>
              <a:tr h="455701">
                <a:tc>
                  <a:txBody>
                    <a:bodyPr/>
                    <a:lstStyle/>
                    <a:p>
                      <a:pPr algn="just"/>
                      <a:r>
                        <a:rPr lang="fr-FR" sz="2400" b="0">
                          <a:solidFill>
                            <a:srgbClr val="FF0000"/>
                          </a:solidFill>
                          <a:effectLst/>
                        </a:rPr>
                        <a:t>la lune</a:t>
                      </a:r>
                      <a:endParaRPr lang="fr-FR" sz="2400" b="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luna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 lua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luna</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der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Mond</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8018406"/>
                  </a:ext>
                </a:extLst>
              </a:tr>
              <a:tr h="461697">
                <a:tc>
                  <a:txBody>
                    <a:bodyPr/>
                    <a:lstStyle/>
                    <a:p>
                      <a:pPr algn="just"/>
                      <a:r>
                        <a:rPr lang="fr-FR" sz="2400" b="0" dirty="0">
                          <a:solidFill>
                            <a:srgbClr val="FF0000"/>
                          </a:solidFill>
                          <a:effectLst/>
                        </a:rPr>
                        <a:t>la mer</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mare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mar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mar</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mare</a:t>
                      </a: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a:t>
                      </a:r>
                      <a:r>
                        <a:rPr lang="fr-FR"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See</a:t>
                      </a:r>
                      <a:endPar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1908892"/>
                  </a:ext>
                </a:extLst>
              </a:tr>
              <a:tr h="455701">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 feu</a:t>
                      </a: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fuoco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fogo </a:t>
                      </a:r>
                      <a:endParaRPr lang="fr-FR"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ef</a:t>
                      </a:r>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fuego</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ignis</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das</a:t>
                      </a:r>
                      <a:r>
                        <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b="0" dirty="0" err="1">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Feuer</a:t>
                      </a:r>
                      <a:endParaRPr lang="fr-FR" sz="2400" b="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216386"/>
                  </a:ext>
                </a:extLst>
              </a:tr>
              <a:tr h="45570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400" b="0" dirty="0">
                          <a:solidFill>
                            <a:srgbClr val="00B050"/>
                          </a:solidFill>
                          <a:effectLst/>
                        </a:rPr>
                        <a:t>le soleil</a:t>
                      </a:r>
                      <a:endPar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il sole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 sol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el sol</a:t>
                      </a:r>
                    </a:p>
                  </a:txBody>
                  <a:tcPr marL="68580" marR="68580" marT="0" marB="0"/>
                </a:tc>
                <a:tc>
                  <a:txBody>
                    <a:bodyPr/>
                    <a:lstStyle/>
                    <a:p>
                      <a:pPr algn="just"/>
                      <a:r>
                        <a:rPr lang="fr-FR" sz="2400" b="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sol</a:t>
                      </a:r>
                    </a:p>
                  </a:txBody>
                  <a:tcPr marL="68580" marR="68580" marT="0" marB="0"/>
                </a:tc>
                <a:tc>
                  <a:txBody>
                    <a:bodyPr/>
                    <a:lstStyle/>
                    <a:p>
                      <a:pPr algn="just"/>
                      <a:r>
                        <a:rPr lang="fr-FR"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die Sonne</a:t>
                      </a:r>
                    </a:p>
                  </a:txBody>
                  <a:tcPr marL="68580" marR="68580" marT="0" marB="0"/>
                </a:tc>
                <a:extLst>
                  <a:ext uri="{0D108BD9-81ED-4DB2-BD59-A6C34878D82A}">
                    <a16:rowId xmlns:a16="http://schemas.microsoft.com/office/drawing/2014/main" val="1272850632"/>
                  </a:ext>
                </a:extLst>
              </a:tr>
            </a:tbl>
          </a:graphicData>
        </a:graphic>
      </p:graphicFrame>
    </p:spTree>
    <p:extLst>
      <p:ext uri="{BB962C8B-B14F-4D97-AF65-F5344CB8AC3E}">
        <p14:creationId xmlns:p14="http://schemas.microsoft.com/office/powerpoint/2010/main" val="26100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7CCCD8-CE90-9FCA-C0C5-249325509178}"/>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50213" y="1139616"/>
            <a:ext cx="1712067" cy="5070352"/>
          </a:xfrm>
          <a:prstGeom prst="rect">
            <a:avLst/>
          </a:prstGeom>
        </p:spPr>
      </p:pic>
    </p:spTree>
    <p:extLst>
      <p:ext uri="{BB962C8B-B14F-4D97-AF65-F5344CB8AC3E}">
        <p14:creationId xmlns:p14="http://schemas.microsoft.com/office/powerpoint/2010/main" val="285092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A38E30-8E4F-0D0A-5992-D570FA3C7FF9}"/>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82238" y="1821977"/>
            <a:ext cx="2741930" cy="3552588"/>
          </a:xfrm>
          <a:prstGeom prst="rect">
            <a:avLst/>
          </a:prstGeom>
        </p:spPr>
      </p:pic>
      <p:sp>
        <p:nvSpPr>
          <p:cNvPr id="3" name="Rectangle 2">
            <a:extLst>
              <a:ext uri="{FF2B5EF4-FFF2-40B4-BE49-F238E27FC236}">
                <a16:creationId xmlns:a16="http://schemas.microsoft.com/office/drawing/2014/main" id="{8160F940-9ABA-947F-2A6B-6533E9D57C33}"/>
              </a:ext>
            </a:extLst>
          </p:cNvPr>
          <p:cNvSpPr>
            <a:spLocks noChangeArrowheads="1"/>
          </p:cNvSpPr>
          <p:nvPr/>
        </p:nvSpPr>
        <p:spPr bwMode="auto">
          <a:xfrm>
            <a:off x="3853775" y="9731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6">
            <a:extLst>
              <a:ext uri="{FF2B5EF4-FFF2-40B4-BE49-F238E27FC236}">
                <a16:creationId xmlns:a16="http://schemas.microsoft.com/office/drawing/2014/main" id="{B3CC05EF-FE63-72DD-4AE3-55382DFC25E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29" name="Image 6" descr="Selon des chercheurs, notre Soleil a entamé un nouveau cycle de 25 ans - La  Libre">
            <a:extLst>
              <a:ext uri="{FF2B5EF4-FFF2-40B4-BE49-F238E27FC236}">
                <a16:creationId xmlns:a16="http://schemas.microsoft.com/office/drawing/2014/main" id="{FE4163C1-84BC-24FF-ECD5-B9098D88BC27}"/>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886428" y="1635042"/>
            <a:ext cx="4467372" cy="2511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160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F488B8-3FD5-EEAB-14EB-6DBD65A684A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ADBC4D1-2325-C069-AC3F-6DB359C24A79}"/>
              </a:ext>
            </a:extLst>
          </p:cNvPr>
          <p:cNvPicPr>
            <a:picLocks noGrp="1" noChangeAspect="1"/>
          </p:cNvPicPr>
          <p:nvPr>
            <p:ph idx="1"/>
          </p:nvPr>
        </p:nvPicPr>
        <p:blipFill rotWithShape="1">
          <a:blip r:embed="rId3"/>
          <a:srcRect r="3411" b="53696"/>
          <a:stretch/>
        </p:blipFill>
        <p:spPr>
          <a:xfrm>
            <a:off x="187780" y="-944946"/>
            <a:ext cx="11816439" cy="8016306"/>
          </a:xfrm>
        </p:spPr>
      </p:pic>
    </p:spTree>
    <p:extLst>
      <p:ext uri="{BB962C8B-B14F-4D97-AF65-F5344CB8AC3E}">
        <p14:creationId xmlns:p14="http://schemas.microsoft.com/office/powerpoint/2010/main" val="1166938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EA54D-303F-7164-D536-F70AE7AE908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47BBFA0-07C8-9A9C-362B-1AC57B1E475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a:solidFill>
                  <a:srgbClr val="FF0000"/>
                </a:solidFill>
              </a:rPr>
              <a:t>Prolongement éventuel</a:t>
            </a:r>
          </a:p>
        </p:txBody>
      </p:sp>
    </p:spTree>
    <p:extLst>
      <p:ext uri="{BB962C8B-B14F-4D97-AF65-F5344CB8AC3E}">
        <p14:creationId xmlns:p14="http://schemas.microsoft.com/office/powerpoint/2010/main" val="1541359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28D17A-B4E9-6E70-89A7-F2A7B538231B}"/>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AA72E6A0-2FC9-A1EB-A59A-FB66476E0792}"/>
              </a:ext>
            </a:extLst>
          </p:cNvPr>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36450" b="99729" l="10000" r="90000">
                        <a14:foregroundMark x1="51200" y1="42954" x2="66000" y2="66260"/>
                        <a14:foregroundMark x1="66000" y1="66260" x2="11600" y2="87669"/>
                        <a14:foregroundMark x1="38000" y1="54743" x2="52400" y2="54743"/>
                        <a14:foregroundMark x1="72400" y1="66667" x2="73200" y2="78049"/>
                        <a14:foregroundMark x1="74400" y1="53523" x2="79600" y2="75610"/>
                        <a14:foregroundMark x1="69200" y1="72900" x2="62800" y2="99593"/>
                        <a14:foregroundMark x1="82400" y1="94715" x2="22000" y2="95664"/>
                        <a14:foregroundMark x1="22000" y1="95664" x2="22000" y2="95664"/>
                        <a14:foregroundMark x1="71600" y1="96206" x2="10000" y2="94715"/>
                        <a14:foregroundMark x1="12400" y1="95393" x2="14400" y2="99864"/>
                        <a14:foregroundMark x1="31200" y1="57724" x2="17600" y2="68157"/>
                        <a14:foregroundMark x1="17600" y1="68157" x2="19600" y2="64905"/>
                        <a14:foregroundMark x1="29200" y1="44444" x2="56400" y2="36721"/>
                        <a14:foregroundMark x1="49600" y1="39431" x2="21200" y2="48645"/>
                        <a14:foregroundMark x1="46800" y1="39431" x2="40000" y2="37263"/>
                        <a14:foregroundMark x1="48400" y1="36450" x2="50000" y2="39566"/>
                        <a14:foregroundMark x1="28800" y1="42818" x2="26800" y2="54472"/>
                        <a14:foregroundMark x1="26800" y1="54472" x2="37600" y2="59485"/>
                        <a14:foregroundMark x1="26000" y1="67480" x2="29200" y2="81707"/>
                        <a14:foregroundMark x1="29200" y1="81707" x2="29600" y2="81707"/>
                        <a14:foregroundMark x1="27600" y1="70867" x2="21200" y2="81030"/>
                        <a14:foregroundMark x1="76400" y1="96748" x2="85600" y2="96612"/>
                      </a14:backgroundRemoval>
                    </a14:imgEffect>
                  </a14:imgLayer>
                </a14:imgProps>
              </a:ext>
              <a:ext uri="{28A0092B-C50C-407E-A947-70E740481C1C}">
                <a14:useLocalDpi xmlns:a14="http://schemas.microsoft.com/office/drawing/2010/main" val="0"/>
              </a:ext>
            </a:extLst>
          </a:blip>
          <a:srcRect t="36215"/>
          <a:stretch/>
        </p:blipFill>
        <p:spPr>
          <a:xfrm>
            <a:off x="5092700" y="1712592"/>
            <a:ext cx="2222500" cy="4172114"/>
          </a:xfrm>
          <a:prstGeom prst="rect">
            <a:avLst/>
          </a:prstGeom>
        </p:spPr>
      </p:pic>
    </p:spTree>
    <p:extLst>
      <p:ext uri="{BB962C8B-B14F-4D97-AF65-F5344CB8AC3E}">
        <p14:creationId xmlns:p14="http://schemas.microsoft.com/office/powerpoint/2010/main" val="3482233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2055E4-69B3-24FD-318B-82E49B34DD80}"/>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7C919127-BFC9-8ACE-FF2B-79B514B65FD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0380" y="1663905"/>
            <a:ext cx="6522445" cy="3530190"/>
          </a:xfrm>
          <a:prstGeom prst="rect">
            <a:avLst/>
          </a:prstGeom>
        </p:spPr>
      </p:pic>
    </p:spTree>
    <p:extLst>
      <p:ext uri="{BB962C8B-B14F-4D97-AF65-F5344CB8AC3E}">
        <p14:creationId xmlns:p14="http://schemas.microsoft.com/office/powerpoint/2010/main" val="3943858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982D1-3E61-07C1-620D-EC9461D681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D7BE42-E49F-B8D5-CE08-35814D86433F}"/>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6B1EE07B-EF3E-5C15-26EA-20D22BD08AD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1" y="1690688"/>
            <a:ext cx="5257800" cy="2845717"/>
          </a:xfrm>
          <a:prstGeom prst="rect">
            <a:avLst/>
          </a:prstGeom>
        </p:spPr>
      </p:pic>
      <p:pic>
        <p:nvPicPr>
          <p:cNvPr id="3" name="Image 2">
            <a:extLst>
              <a:ext uri="{FF2B5EF4-FFF2-40B4-BE49-F238E27FC236}">
                <a16:creationId xmlns:a16="http://schemas.microsoft.com/office/drawing/2014/main" id="{74E7ACDA-42BA-5C0C-5DAD-6D4D9DD5E4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6697" y="1640106"/>
            <a:ext cx="4238943" cy="2849944"/>
          </a:xfrm>
          <a:prstGeom prst="rect">
            <a:avLst/>
          </a:prstGeom>
        </p:spPr>
      </p:pic>
    </p:spTree>
    <p:extLst>
      <p:ext uri="{BB962C8B-B14F-4D97-AF65-F5344CB8AC3E}">
        <p14:creationId xmlns:p14="http://schemas.microsoft.com/office/powerpoint/2010/main" val="3854060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958CF-F306-DB13-C2BE-1E7DF8F272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EB9828-9173-C3E4-821E-64AB29BEC25B}"/>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9AC55E64-B77E-44CC-089B-429681CC80E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1" y="1690688"/>
            <a:ext cx="5257800" cy="2845717"/>
          </a:xfrm>
          <a:prstGeom prst="rect">
            <a:avLst/>
          </a:prstGeom>
        </p:spPr>
      </p:pic>
      <p:pic>
        <p:nvPicPr>
          <p:cNvPr id="3" name="Image 2">
            <a:extLst>
              <a:ext uri="{FF2B5EF4-FFF2-40B4-BE49-F238E27FC236}">
                <a16:creationId xmlns:a16="http://schemas.microsoft.com/office/drawing/2014/main" id="{8FBEBD88-7EDD-BBB1-0EBE-5A9C917B7F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6697" y="1640106"/>
            <a:ext cx="4238943" cy="2849944"/>
          </a:xfrm>
          <a:prstGeom prst="rect">
            <a:avLst/>
          </a:prstGeom>
        </p:spPr>
      </p:pic>
    </p:spTree>
    <p:extLst>
      <p:ext uri="{BB962C8B-B14F-4D97-AF65-F5344CB8AC3E}">
        <p14:creationId xmlns:p14="http://schemas.microsoft.com/office/powerpoint/2010/main" val="1367209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27EC4-BA8F-C499-4259-586DA6C87BF8}"/>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68FC55CD-0A43-2A05-EC81-AF498BCBFC2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97279" y="2016680"/>
            <a:ext cx="4656773" cy="3492580"/>
          </a:xfrm>
          <a:prstGeom prst="rect">
            <a:avLst/>
          </a:prstGeom>
        </p:spPr>
      </p:pic>
      <p:pic>
        <p:nvPicPr>
          <p:cNvPr id="5" name="Image 4">
            <a:extLst>
              <a:ext uri="{FF2B5EF4-FFF2-40B4-BE49-F238E27FC236}">
                <a16:creationId xmlns:a16="http://schemas.microsoft.com/office/drawing/2014/main" id="{37A1AF16-6674-D01A-EB1F-EABAB65B74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560320"/>
            <a:ext cx="4711297" cy="2948940"/>
          </a:xfrm>
          <a:prstGeom prst="rect">
            <a:avLst/>
          </a:prstGeom>
        </p:spPr>
      </p:pic>
    </p:spTree>
    <p:extLst>
      <p:ext uri="{BB962C8B-B14F-4D97-AF65-F5344CB8AC3E}">
        <p14:creationId xmlns:p14="http://schemas.microsoft.com/office/powerpoint/2010/main" val="131504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127F7-BF84-60AF-5EF0-0139C217FB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0619BD-393D-D652-D2C6-D93FB854A065}"/>
              </a:ext>
            </a:extLst>
          </p:cNvPr>
          <p:cNvSpPr>
            <a:spLocks noGrp="1"/>
          </p:cNvSpPr>
          <p:nvPr>
            <p:ph type="title"/>
          </p:nvPr>
        </p:nvSpPr>
        <p:spPr/>
        <p:txBody>
          <a:bodyPr/>
          <a:lstStyle/>
          <a:p>
            <a:endParaRPr lang="fr-FR"/>
          </a:p>
        </p:txBody>
      </p:sp>
      <p:pic>
        <p:nvPicPr>
          <p:cNvPr id="4" name="Espace réservé du contenu 3">
            <a:extLst>
              <a:ext uri="{FF2B5EF4-FFF2-40B4-BE49-F238E27FC236}">
                <a16:creationId xmlns:a16="http://schemas.microsoft.com/office/drawing/2014/main" id="{BA846063-C3DC-0603-6686-CCC0C62AB76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97279" y="2016680"/>
            <a:ext cx="4656773" cy="3492580"/>
          </a:xfrm>
          <a:prstGeom prst="rect">
            <a:avLst/>
          </a:prstGeom>
        </p:spPr>
      </p:pic>
      <p:pic>
        <p:nvPicPr>
          <p:cNvPr id="5" name="Image 4">
            <a:extLst>
              <a:ext uri="{FF2B5EF4-FFF2-40B4-BE49-F238E27FC236}">
                <a16:creationId xmlns:a16="http://schemas.microsoft.com/office/drawing/2014/main" id="{DC8DA991-8A27-612F-6E99-6B2D6686CF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560320"/>
            <a:ext cx="4711297" cy="2948940"/>
          </a:xfrm>
          <a:prstGeom prst="rect">
            <a:avLst/>
          </a:prstGeom>
        </p:spPr>
      </p:pic>
    </p:spTree>
    <p:extLst>
      <p:ext uri="{BB962C8B-B14F-4D97-AF65-F5344CB8AC3E}">
        <p14:creationId xmlns:p14="http://schemas.microsoft.com/office/powerpoint/2010/main" val="2577690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977782-9401-5BCC-4518-9033A62999A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357BF7F-3E62-1B6D-952C-D653111152F7}"/>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600" b="1" dirty="0" err="1">
                <a:solidFill>
                  <a:schemeClr val="accent2"/>
                </a:solidFill>
              </a:rPr>
              <a:t>As-tu</a:t>
            </a:r>
            <a:r>
              <a:rPr lang="fr-FR" sz="3600" b="1" dirty="0">
                <a:solidFill>
                  <a:schemeClr val="accent2"/>
                </a:solidFill>
              </a:rPr>
              <a:t> bien compris ?</a:t>
            </a:r>
          </a:p>
        </p:txBody>
      </p:sp>
    </p:spTree>
    <p:extLst>
      <p:ext uri="{BB962C8B-B14F-4D97-AF65-F5344CB8AC3E}">
        <p14:creationId xmlns:p14="http://schemas.microsoft.com/office/powerpoint/2010/main" val="137480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1B0615-CE5B-1356-40CA-CB464779AC0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9FB9F46-1D2F-B8EB-F893-18B770D523A6}"/>
              </a:ext>
            </a:extLst>
          </p:cNvPr>
          <p:cNvPicPr>
            <a:picLocks noGrp="1" noChangeAspect="1"/>
          </p:cNvPicPr>
          <p:nvPr>
            <p:ph idx="1"/>
          </p:nvPr>
        </p:nvPicPr>
        <p:blipFill>
          <a:blip r:embed="rId3"/>
          <a:stretch>
            <a:fillRect/>
          </a:stretch>
        </p:blipFill>
        <p:spPr>
          <a:xfrm>
            <a:off x="958647" y="1048010"/>
            <a:ext cx="10208706" cy="5128953"/>
          </a:xfrm>
        </p:spPr>
      </p:pic>
    </p:spTree>
    <p:extLst>
      <p:ext uri="{BB962C8B-B14F-4D97-AF65-F5344CB8AC3E}">
        <p14:creationId xmlns:p14="http://schemas.microsoft.com/office/powerpoint/2010/main" val="3802970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A2CBD-8FA8-C757-83BA-8AAE51D49111}"/>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FC3DF4FE-5928-8CCD-B13F-53FD86033887}"/>
              </a:ext>
            </a:extLst>
          </p:cNvPr>
          <p:cNvPicPr>
            <a:picLocks noGrp="1" noChangeAspect="1"/>
          </p:cNvPicPr>
          <p:nvPr>
            <p:ph idx="1"/>
          </p:nvPr>
        </p:nvPicPr>
        <p:blipFill>
          <a:blip r:embed="rId3"/>
          <a:stretch>
            <a:fillRect/>
          </a:stretch>
        </p:blipFill>
        <p:spPr>
          <a:xfrm>
            <a:off x="610486" y="968072"/>
            <a:ext cx="10515600" cy="5208891"/>
          </a:xfrm>
        </p:spPr>
      </p:pic>
    </p:spTree>
    <p:extLst>
      <p:ext uri="{BB962C8B-B14F-4D97-AF65-F5344CB8AC3E}">
        <p14:creationId xmlns:p14="http://schemas.microsoft.com/office/powerpoint/2010/main" val="2277586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61779-E66E-6BBB-90F1-6BF49EC0ECA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9AACA40-193E-7417-9539-A38A96AC97F0}"/>
              </a:ext>
            </a:extLst>
          </p:cNvPr>
          <p:cNvSpPr>
            <a:spLocks noGrp="1"/>
          </p:cNvSpPr>
          <p:nvPr>
            <p:ph idx="1"/>
          </p:nvPr>
        </p:nvSpPr>
        <p:spPr/>
        <p:txBody>
          <a:bodyPr/>
          <a:lstStyle/>
          <a:p>
            <a:pPr marL="0" indent="0" algn="just">
              <a:spcBef>
                <a:spcPts val="400"/>
              </a:spcBef>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2. Entoure la bonne affirmation et justifie.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entracte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fut court mais le régisseur eut tout de même le temps de disposer les jolis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pétales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 rose sur la scène de théâtre.</a:t>
            </a: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50000"/>
              </a:lnSpc>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 </a:t>
            </a:r>
            <a:r>
              <a:rPr lang="fr-FR" sz="2000" b="1" i="1" dirty="0">
                <a:effectLst/>
                <a:latin typeface="Times New Roman" panose="02020603050405020304" pitchFamily="18" charset="0"/>
                <a:ea typeface="Calibri" panose="020F0502020204030204" pitchFamily="34" charset="0"/>
                <a:cs typeface="Times New Roman" panose="02020603050405020304" pitchFamily="18" charset="0"/>
              </a:rPr>
              <a:t>entracte</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est un nom féminin / masculin parce que……………………………………………</a:t>
            </a:r>
          </a:p>
          <a:p>
            <a:pPr marL="0" indent="0" algn="just">
              <a:lnSpc>
                <a:spcPct val="150000"/>
              </a:lnSpc>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50000"/>
              </a:lnSpc>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a:t>
            </a:r>
            <a:r>
              <a:rPr lang="fr-FR" sz="2000" b="1" i="1" dirty="0">
                <a:effectLst/>
                <a:latin typeface="Times New Roman" panose="02020603050405020304" pitchFamily="18" charset="0"/>
                <a:ea typeface="Calibri" panose="020F0502020204030204" pitchFamily="34" charset="0"/>
                <a:cs typeface="Times New Roman" panose="02020603050405020304" pitchFamily="18" charset="0"/>
              </a:rPr>
              <a:t>pétale</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est un nom féminin / masculin parce que ………………………………………………</a:t>
            </a: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2295060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ACA0B-0259-1324-C995-F564BD9E3E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09A001-3765-D6FB-CEA1-94000770E8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5628921-8085-AB83-5D10-13331F97A094}"/>
              </a:ext>
            </a:extLst>
          </p:cNvPr>
          <p:cNvSpPr>
            <a:spLocks noGrp="1"/>
          </p:cNvSpPr>
          <p:nvPr>
            <p:ph idx="1"/>
          </p:nvPr>
        </p:nvSpPr>
        <p:spPr/>
        <p:txBody>
          <a:bodyPr>
            <a:normAutofit/>
          </a:bodyPr>
          <a:lstStyle/>
          <a:p>
            <a:pPr marL="0" indent="0" algn="just">
              <a:spcBef>
                <a:spcPts val="400"/>
              </a:spcBef>
              <a:buNone/>
            </a:pP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2. Entoure la bonne affirmation et justifie.</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entracte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fut court mais le régisseur eut tout de même le temps de disposer les jolis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pétales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de rose sur la scène de théâtre.</a:t>
            </a:r>
          </a:p>
          <a:p>
            <a:pPr marL="0" indent="0" algn="just">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457200" indent="-457200" algn="just">
              <a:lnSpc>
                <a:spcPct val="150000"/>
              </a:lnSpc>
              <a:spcBef>
                <a:spcPts val="400"/>
              </a:spcBef>
              <a:buAutoNum type="alphaLcPeriod"/>
            </a:pPr>
            <a:r>
              <a:rPr lang="fr-FR" sz="2000" b="1" i="1" dirty="0">
                <a:effectLst/>
                <a:latin typeface="Times New Roman" panose="02020603050405020304" pitchFamily="18" charset="0"/>
                <a:ea typeface="Calibri" panose="020F0502020204030204" pitchFamily="34" charset="0"/>
                <a:cs typeface="Times New Roman" panose="02020603050405020304" pitchFamily="18" charset="0"/>
              </a:rPr>
              <a:t>entracte</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est un nom </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féminin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masculin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parce que…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l’adjectif court est au masculin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50000"/>
              </a:lnSpc>
              <a:spcBef>
                <a:spcPts val="40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b. </a:t>
            </a:r>
            <a:r>
              <a:rPr lang="fr-FR" sz="2000" b="1" i="1" dirty="0">
                <a:effectLst/>
                <a:latin typeface="Times New Roman" panose="02020603050405020304" pitchFamily="18" charset="0"/>
                <a:ea typeface="Calibri" panose="020F0502020204030204" pitchFamily="34" charset="0"/>
                <a:cs typeface="Times New Roman" panose="02020603050405020304" pitchFamily="18" charset="0"/>
              </a:rPr>
              <a:t>pétale</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est un nom </a:t>
            </a:r>
            <a:r>
              <a:rPr lang="fr-FR" sz="2000" strike="sngStrike" dirty="0">
                <a:effectLst/>
                <a:latin typeface="Times New Roman" panose="02020603050405020304" pitchFamily="18" charset="0"/>
                <a:ea typeface="Calibri" panose="020F0502020204030204" pitchFamily="34" charset="0"/>
                <a:cs typeface="Times New Roman" panose="02020603050405020304" pitchFamily="18" charset="0"/>
              </a:rPr>
              <a:t>féminin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masculin</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parce que … </a:t>
            </a:r>
            <a:r>
              <a:rPr lang="fr-FR" sz="20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l’adjectif jolis est au masculin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715054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BECED-DC15-A2C0-3F31-2C99B7A18FF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4976142-86CE-AD42-1784-F22547BDBCDD}"/>
              </a:ext>
            </a:extLst>
          </p:cNvPr>
          <p:cNvSpPr>
            <a:spLocks noGrp="1"/>
          </p:cNvSpPr>
          <p:nvPr>
            <p:ph idx="1"/>
          </p:nvPr>
        </p:nvSpPr>
        <p:spPr/>
        <p:txBody>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3. Écris le plus de noms masculins possible qui se termine par un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-e</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4014372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32C19-3A32-C027-47B3-9FC80D3839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79F27D-3E48-2D38-997C-799E34DB74A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12F3278-A7EE-8FD7-CC89-9CEF5C773347}"/>
              </a:ext>
            </a:extLst>
          </p:cNvPr>
          <p:cNvSpPr>
            <a:spLocks noGrp="1"/>
          </p:cNvSpPr>
          <p:nvPr>
            <p:ph idx="1"/>
          </p:nvPr>
        </p:nvSpPr>
        <p:spPr/>
        <p:txBody>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3. Écris le plus de noms masculins possible qui se termine par un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-e</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chemeClr val="accent2"/>
                </a:solidFill>
                <a:effectLst/>
                <a:latin typeface="Times New Roman" panose="02020603050405020304" pitchFamily="18" charset="0"/>
                <a:ea typeface="Calibri" panose="020F0502020204030204" pitchFamily="34" charset="0"/>
                <a:cs typeface="Calibri" panose="020F0502020204030204" pitchFamily="34" charset="0"/>
              </a:rPr>
              <a:t>Un orgue, un intervalle, un effluve, un tentacule, un entracte, un pétale</a:t>
            </a:r>
            <a:r>
              <a:rPr lang="fr-FR" sz="24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618371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5DAD98-2D0E-847D-837A-EABE45A3A2D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45C0243-946C-35FD-E3E2-517DCF3B73FD}"/>
              </a:ext>
            </a:extLst>
          </p:cNvPr>
          <p:cNvSpPr>
            <a:spLocks noGrp="1"/>
          </p:cNvSpPr>
          <p:nvPr>
            <p:ph idx="1"/>
          </p:nvPr>
        </p:nvSpPr>
        <p:spPr>
          <a:xfrm>
            <a:off x="838200" y="1206230"/>
            <a:ext cx="10515600" cy="4970733"/>
          </a:xfrm>
        </p:spPr>
        <p:txBody>
          <a:bodyPr>
            <a:noAutofit/>
          </a:bodyPr>
          <a:lstStyle/>
          <a:p>
            <a:pPr marL="0" indent="0" algn="just">
              <a:spcBef>
                <a:spcPts val="400"/>
              </a:spcBef>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Ajoute le bon déterminant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devant les noms.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Autrefois tous les bateaux avançaient grâce à …… voile où le vent s’engouffrait - ou, pour les grands bateaux, à plusieurs voiles.</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femmes, pour cacher leurs cheveux, mettent parfois …… voile.</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Au fond de la mare, il y avait …… vase où les bottes s’enfonçaient et qui empêchait de marcher.</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Ces fleurs seraient plus jolies dans …… vase d’une autre couleur.</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Pour mieux défendre le château, les remparts avaient …… tour tous les vingt mètres.</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Nous avons fait …… tour dans la forêt, on a trouvé des champignons.</a:t>
            </a:r>
          </a:p>
        </p:txBody>
      </p:sp>
    </p:spTree>
    <p:extLst>
      <p:ext uri="{BB962C8B-B14F-4D97-AF65-F5344CB8AC3E}">
        <p14:creationId xmlns:p14="http://schemas.microsoft.com/office/powerpoint/2010/main" val="3379558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9039-FAFB-AD12-2E7E-8B49C3824E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9AA261-916D-24AA-8D11-32276CBE5DF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768F01D-C095-4A87-DF2F-1F428778FC9E}"/>
              </a:ext>
            </a:extLst>
          </p:cNvPr>
          <p:cNvSpPr>
            <a:spLocks noGrp="1"/>
          </p:cNvSpPr>
          <p:nvPr>
            <p:ph idx="1"/>
          </p:nvPr>
        </p:nvSpPr>
        <p:spPr>
          <a:xfrm>
            <a:off x="838200" y="1206230"/>
            <a:ext cx="10515600" cy="4970733"/>
          </a:xfrm>
        </p:spPr>
        <p:txBody>
          <a:bodyPr>
            <a:noAutofit/>
          </a:bodyPr>
          <a:lstStyle/>
          <a:p>
            <a:pPr marL="0" indent="0" algn="just">
              <a:spcBef>
                <a:spcPts val="400"/>
              </a:spcBef>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Ajoute le bon déterminant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une</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devant les noms.</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Autrefois tous les bateaux avançaient grâce à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voile où le vent s’engouffrait - ou, pour les grands bateaux, à plusieurs voiles.</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femmes, pour cacher leurs cheveux, mettent parfois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voile.</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Au fond de la mare, il y avait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vase où les bottes s’enfonçaient et qui empêchait de marcher.</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Ces fleurs seraient plus jolies dans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vase d’une autre couleur.</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Pour mieux défendre le château, les remparts avaient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tour tous les vingt mètres.</a:t>
            </a:r>
          </a:p>
          <a:p>
            <a:pPr marL="0" indent="0" algn="just">
              <a:spcBef>
                <a:spcPts val="400"/>
              </a:spcBef>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Nous avons fait …</a:t>
            </a:r>
            <a:r>
              <a:rPr lang="fr-FR" sz="24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 tour dans la forêt, on a trouvé des champignons.</a:t>
            </a:r>
          </a:p>
        </p:txBody>
      </p:sp>
    </p:spTree>
    <p:extLst>
      <p:ext uri="{BB962C8B-B14F-4D97-AF65-F5344CB8AC3E}">
        <p14:creationId xmlns:p14="http://schemas.microsoft.com/office/powerpoint/2010/main" val="908978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DAD8C-E50A-78B3-9117-CB67EE8D41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70D5B5-B713-9057-48EC-2D226B247DE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117421-DD3A-9942-7DC5-309FC1ACE0B3}"/>
              </a:ext>
            </a:extLst>
          </p:cNvPr>
          <p:cNvSpPr>
            <a:spLocks noGrp="1"/>
          </p:cNvSpPr>
          <p:nvPr>
            <p:ph idx="1"/>
          </p:nvPr>
        </p:nvSpPr>
        <p:spPr/>
        <p:txBody>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5. Dictée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7826520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905D63-1D11-8794-55A8-5C03165A777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36E50C4-19E6-79BB-1091-3CB7FDDD4461}"/>
              </a:ext>
            </a:extLst>
          </p:cNvPr>
          <p:cNvSpPr>
            <a:spLocks noGrp="1"/>
          </p:cNvSpPr>
          <p:nvPr>
            <p:ph idx="1"/>
          </p:nvPr>
        </p:nvSpPr>
        <p:spPr/>
        <p:txBody>
          <a:bodyPr/>
          <a:lstStyle/>
          <a:p>
            <a:pPr marL="0" indent="0" algn="jus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5. Dictée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Dans son carnet, il a raconté le plaisir de sa dernière bouchée de pain au chocolat, avec la plus grande sincérité.</a:t>
            </a:r>
          </a:p>
          <a:p>
            <a:pPr marL="0" indent="0">
              <a:buNone/>
            </a:pPr>
            <a:endParaRPr lang="fr-FR" dirty="0"/>
          </a:p>
        </p:txBody>
      </p:sp>
    </p:spTree>
    <p:extLst>
      <p:ext uri="{BB962C8B-B14F-4D97-AF65-F5344CB8AC3E}">
        <p14:creationId xmlns:p14="http://schemas.microsoft.com/office/powerpoint/2010/main" val="165851830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1219</TotalTime>
  <Words>3536</Words>
  <Application>Microsoft Macintosh PowerPoint</Application>
  <PresentationFormat>Grand écran</PresentationFormat>
  <Paragraphs>497</Paragraphs>
  <Slides>34</Slides>
  <Notes>34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34</vt:i4>
      </vt:variant>
    </vt:vector>
  </HeadingPairs>
  <TitlesOfParts>
    <vt:vector size="40" baseType="lpstr">
      <vt:lpstr>Arial</vt:lpstr>
      <vt:lpstr>Calibri</vt:lpstr>
      <vt:lpstr>Calibri Light</vt:lpstr>
      <vt:lpstr>Roboto</vt:lpstr>
      <vt:lpstr>Times New Roman</vt:lpstr>
      <vt:lpstr>Thème Office</vt:lpstr>
      <vt:lpstr>Tête - head - Kopf</vt:lpstr>
      <vt:lpstr> </vt:lpstr>
      <vt:lpstr> </vt:lpstr>
      <vt:lpstr> </vt:lpstr>
      <vt:lpstr> </vt:lpstr>
      <vt:lpstr> </vt:lpstr>
      <vt:lpstr> </vt:lpstr>
      <vt:lpstr> </vt:lpstr>
      <vt:lpstr> </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 </vt:lpstr>
      <vt:lpstr> </vt:lpstr>
      <vt:lpstr> </vt:lpstr>
      <vt:lpstr>Présentation PowerPoint</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Tête - head - Kopf</dc:title>
  <dc:creator>Pierre Seve</dc:creator>
  <cp:lastModifiedBy>Pierre Seve</cp:lastModifiedBy>
  <cp:revision>12</cp:revision>
  <cp:lastPrinted>2025-12-03T10:50:29Z</cp:lastPrinted>
  <dcterms:created xsi:type="dcterms:W3CDTF">2023-12-28T16:28:05Z</dcterms:created>
  <dcterms:modified xsi:type="dcterms:W3CDTF">2025-12-03T11:18:50Z</dcterms:modified>
</cp:coreProperties>
</file>