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7" r:id="rId9"/>
    <p:sldId id="279" r:id="rId10"/>
    <p:sldId id="278" r:id="rId11"/>
    <p:sldId id="277" r:id="rId12"/>
    <p:sldId id="276" r:id="rId13"/>
    <p:sldId id="275" r:id="rId14"/>
    <p:sldId id="274" r:id="rId15"/>
    <p:sldId id="273" r:id="rId16"/>
    <p:sldId id="272" r:id="rId17"/>
    <p:sldId id="271" r:id="rId18"/>
    <p:sldId id="270" r:id="rId19"/>
    <p:sldId id="269" r:id="rId20"/>
    <p:sldId id="266" r:id="rId21"/>
    <p:sldId id="268" r:id="rId22"/>
    <p:sldId id="265" r:id="rId23"/>
    <p:sldId id="264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8" r:id="rId32"/>
    <p:sldId id="287" r:id="rId3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571"/>
    <p:restoredTop sz="79920"/>
  </p:normalViewPr>
  <p:slideViewPr>
    <p:cSldViewPr snapToGrid="0">
      <p:cViewPr varScale="1">
        <p:scale>
          <a:sx n="66" d="100"/>
          <a:sy n="66" d="100"/>
        </p:scale>
        <p:origin x="8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EF0A5A-74F2-C546-9F0B-C36EE1678699}" type="datetimeFigureOut">
              <a:rPr lang="fr-FR" smtClean="0"/>
              <a:t>01/11/2025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5AA88E-B7BA-3E40-A5FA-D60750EB53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290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LA PHRASE –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Structure du groupe verbal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CE2 - Leçon 43 :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Comment sont construites les briques du verbe ?</a:t>
            </a: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Certaines diapositives ont été dupliquées afin de scinder le commentaire du mode présentateur lorsque le propos est long. Cela vous permettra de poursuivre vos explications de manière plus fluide. 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5AA88E-B7BA-3E40-A5FA-D60750EB530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3946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PHASE 1 – Enrôlement</a:t>
            </a:r>
          </a:p>
          <a:p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« Qu’est-ce qu’on avait appris dans la leçon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Joue-t-on avec sa santé comme on joue au foot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? »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On avait appris que pour bien comprendre un verbe, il faut regarder ce qu’il y a autour, ici, dans la deuxième phrase, le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 Dans la deuxième phrase, il s’agit de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jouer d’un instrument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 Dans la première, il s’agit de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s’amuser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 </a:t>
            </a:r>
          </a:p>
          <a:p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r>
              <a:rPr lang="fr-FR" sz="12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Annoncer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« Aujourd’hui, on va voir d’autres verbes. » 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5AA88E-B7BA-3E40-A5FA-D60750EB5309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2912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PHASE - 2 - </a:t>
            </a:r>
            <a:r>
              <a:rPr lang="fr-FR" sz="1200" b="1" i="1" dirty="0">
                <a:solidFill>
                  <a:schemeClr val="tx1"/>
                </a:solidFill>
                <a:effectLst/>
                <a:highlight>
                  <a:srgbClr val="D3D3D3"/>
                </a:highlight>
                <a:latin typeface="+mn-lt"/>
                <a:ea typeface="Times New Roman" panose="02020603050405020304" pitchFamily="18" charset="0"/>
              </a:rPr>
              <a:t>Classement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Identifier les phrases dont le groupe verbal est incomplet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« Aristobule a écrit ces huit phrases. Pensez-vous qu’Aristobule a fabriqué des phrases qui vont toutes bien ? »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Il y a des phrases qui ne vont pas bien.</a:t>
            </a:r>
          </a:p>
          <a:p>
            <a:pPr algn="just"/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Différenciation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</a:t>
            </a:r>
          </a:p>
          <a:p>
            <a:pPr algn="just"/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On peut demander aux élèves les plus fragiles de dessiner les scènes correspondant aux deux phrases suivantes :</a:t>
            </a:r>
          </a:p>
          <a:p>
            <a:pPr algn="just"/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 - </a:t>
            </a:r>
            <a:r>
              <a:rPr lang="fr-FR" sz="1200" i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Yanis attrape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</a:t>
            </a:r>
          </a:p>
          <a:p>
            <a:pPr algn="just"/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b – </a:t>
            </a:r>
            <a:r>
              <a:rPr lang="fr-FR" sz="1200" i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 petit cheval galope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</a:t>
            </a:r>
          </a:p>
          <a:p>
            <a:pPr algn="just"/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Les élèves constateront que s’il est possible de dessiner la scène correspondant à la phrase b, il est en revanche impossible de dessiner l’autre. Ils justifieront cette impossibilité par le besoin de savoir ce que Yanis attrape.</a:t>
            </a:r>
          </a:p>
          <a:p>
            <a:pPr algn="just"/>
            <a:endParaRPr lang="fr-FR" sz="18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5AA88E-B7BA-3E40-A5FA-D60750EB5309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19626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Distribuer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les phrases et le tableau (cf. </a:t>
            </a:r>
            <a:r>
              <a:rPr lang="fr-FR" sz="1200" i="1" dirty="0"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ea typeface="Times New Roman" panose="02020603050405020304" pitchFamily="18" charset="0"/>
              </a:rPr>
              <a:t>Fichier photocopiable)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et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donner la consigne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 « Classez les phrases. Ne les recopiez pas, désignez-les par les lettres. »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Voir diapositive suivante</a:t>
            </a:r>
          </a:p>
          <a:p>
            <a:pPr algn="just"/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fr-FR" sz="18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5AA88E-B7BA-3E40-A5FA-D60750EB5309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14843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PHASE 3 - </a:t>
            </a:r>
            <a:r>
              <a:rPr lang="fr-FR" sz="1200" b="1" i="1" dirty="0">
                <a:solidFill>
                  <a:schemeClr val="tx1"/>
                </a:solidFill>
                <a:effectLst/>
                <a:highlight>
                  <a:srgbClr val="D3D3D3"/>
                </a:highlight>
                <a:latin typeface="+mn-lt"/>
                <a:ea typeface="Times New Roman" panose="02020603050405020304" pitchFamily="18" charset="0"/>
              </a:rPr>
              <a:t>Complètement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Identifier les compléments du groupe verbal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« Pourquoi est-ce que la phrase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Paul a cassé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ne va pas alors que la phrase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Paul a cassé un verre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va bien ? »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Dans la phrase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Paul a cassé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., on ne sait pas ce qu’il a cassé. Dans la phrase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Paul a cassé un verre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on sait ce qu’il a cassé.</a:t>
            </a:r>
          </a:p>
          <a:p>
            <a:pPr algn="just"/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« Pourquoi est-ce que la phrase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 jeune enfant met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ne va pas ? »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La phrase ne va pas parce qu’elle ne dit pas ce que met l’enfant. Il manque un groupe nominal pour le dire.</a:t>
            </a:r>
          </a:p>
          <a:p>
            <a:pPr algn="just"/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« Et qu’est-ce qu’il peut mettre ? »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Réponses possibles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 </a:t>
            </a:r>
          </a:p>
          <a:p>
            <a:pPr algn="just"/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Il met ses chaussures, son gouter dans son cartable, ses lunettes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ou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son pyjama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…</a:t>
            </a:r>
          </a:p>
          <a:p>
            <a:pPr algn="just"/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Expliquer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« C’est bien le mot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met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qui ne va pas bien tout seul. On s’attend à ce qu’on dise aussi ce qui est mis. »</a:t>
            </a:r>
          </a:p>
          <a:p>
            <a:pPr algn="just"/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5AA88E-B7BA-3E40-A5FA-D60750EB5309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12376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Donner la consigne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 « Sur votre ardoise, complétez les phrases qui ne vont pas pour qu’elles aillent bien. »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Beaucoup de réponses possibles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 En faire lire quelques-unes. </a:t>
            </a:r>
          </a:p>
          <a:p>
            <a:pPr algn="just"/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5AA88E-B7BA-3E40-A5FA-D60750EB5309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14081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kern="0" dirty="0">
                <a:effectLst/>
                <a:latin typeface="+mn-lt"/>
                <a:ea typeface="Times New Roman" panose="02020603050405020304" pitchFamily="18" charset="0"/>
              </a:rPr>
              <a:t>« </a:t>
            </a:r>
            <a:r>
              <a:rPr lang="fr-FR" sz="1200" kern="0" dirty="0">
                <a:solidFill>
                  <a:srgbClr val="4472C4"/>
                </a:solidFill>
                <a:effectLst/>
                <a:latin typeface="+mn-lt"/>
                <a:ea typeface="Times New Roman" panose="02020603050405020304" pitchFamily="18" charset="0"/>
              </a:rPr>
              <a:t>Et maintenant, ces phrases vont-elles bien ? </a:t>
            </a:r>
            <a:r>
              <a:rPr lang="fr-FR" sz="1200" kern="0" dirty="0">
                <a:effectLst/>
                <a:latin typeface="+mn-lt"/>
                <a:ea typeface="Times New Roman" panose="02020603050405020304" pitchFamily="18" charset="0"/>
              </a:rPr>
              <a:t>» </a:t>
            </a:r>
            <a:endParaRPr lang="fr-FR" sz="1200" kern="0" dirty="0">
              <a:solidFill>
                <a:srgbClr val="4472C4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algn="just"/>
            <a:r>
              <a:rPr lang="fr-FR" sz="1200" u="sng" dirty="0">
                <a:effectLst/>
                <a:latin typeface="+mn-lt"/>
                <a:ea typeface="Times New Roman" panose="02020603050405020304" pitchFamily="18" charset="0"/>
              </a:rPr>
              <a:t>Réponse attendue </a:t>
            </a:r>
            <a:r>
              <a:rPr lang="fr-FR" sz="1200" dirty="0">
                <a:effectLst/>
                <a:latin typeface="+mn-lt"/>
                <a:ea typeface="Times New Roman" panose="02020603050405020304" pitchFamily="18" charset="0"/>
              </a:rPr>
              <a:t>:</a:t>
            </a:r>
          </a:p>
          <a:p>
            <a:r>
              <a:rPr lang="fr-FR" sz="1200" dirty="0">
                <a:effectLst/>
                <a:latin typeface="+mn-lt"/>
                <a:ea typeface="Times New Roman" panose="02020603050405020304" pitchFamily="18" charset="0"/>
              </a:rPr>
              <a:t>Oui, elles vont toutes bien. </a:t>
            </a:r>
          </a:p>
          <a:p>
            <a:endParaRPr lang="fr-FR" sz="1200" dirty="0">
              <a:effectLst/>
              <a:latin typeface="+mn-lt"/>
              <a:ea typeface="Times New Roman" panose="02020603050405020304" pitchFamily="18" charset="0"/>
            </a:endParaRPr>
          </a:p>
          <a:p>
            <a:r>
              <a:rPr lang="fr-FR" sz="1200" kern="0" dirty="0">
                <a:effectLst/>
                <a:latin typeface="+mn-lt"/>
                <a:ea typeface="Times New Roman" panose="02020603050405020304" pitchFamily="18" charset="0"/>
              </a:rPr>
              <a:t>Puis </a:t>
            </a:r>
            <a:r>
              <a:rPr lang="fr-FR" sz="1200" b="1" kern="0" dirty="0">
                <a:effectLst/>
                <a:latin typeface="+mn-lt"/>
                <a:ea typeface="Times New Roman" panose="02020603050405020304" pitchFamily="18" charset="0"/>
              </a:rPr>
              <a:t>donner la consigne </a:t>
            </a:r>
            <a:r>
              <a:rPr lang="fr-FR" sz="1200" kern="0" dirty="0">
                <a:effectLst/>
                <a:latin typeface="+mn-lt"/>
                <a:ea typeface="Times New Roman" panose="02020603050405020304" pitchFamily="18" charset="0"/>
              </a:rPr>
              <a:t>: « </a:t>
            </a:r>
            <a:r>
              <a:rPr lang="fr-FR" sz="1200" kern="0" dirty="0">
                <a:solidFill>
                  <a:srgbClr val="4472C4"/>
                </a:solidFill>
                <a:effectLst/>
                <a:latin typeface="+mn-lt"/>
                <a:ea typeface="Times New Roman" panose="02020603050405020304" pitchFamily="18" charset="0"/>
              </a:rPr>
              <a:t>À l’oral, trouvez les briques de la phrase. </a:t>
            </a:r>
            <a:r>
              <a:rPr lang="fr-FR" sz="1200" kern="0" dirty="0">
                <a:effectLst/>
                <a:latin typeface="+mn-lt"/>
                <a:ea typeface="Times New Roman" panose="02020603050405020304" pitchFamily="18" charset="0"/>
              </a:rPr>
              <a:t>» </a:t>
            </a:r>
            <a:endParaRPr lang="fr-FR" sz="1200" dirty="0">
              <a:effectLst/>
              <a:latin typeface="+mn-lt"/>
              <a:ea typeface="Times New Roman" panose="02020603050405020304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5AA88E-B7BA-3E40-A5FA-D60750EB5309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47893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5AA88E-B7BA-3E40-A5FA-D60750EB5309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72885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Expliquer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« Certains verbes peuvent aller tout seuls. Par exemple :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galoper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voyager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mourir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naitre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 D’autres verbes demandent quelque chose. Ce quelque chose, on l’appelle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complément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parce qu’il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complète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la brique du verbe, comme on complète une équipe de foot. Avec ces verbes comme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casser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attraper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mettre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prendre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… il faut ajouter un groupe du nom pour que la brique du verbe soit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complète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 Parfois, on simplifie un peu la façon d’en parler, on dit : ‘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complément du verbe’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 »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5AA88E-B7BA-3E40-A5FA-D60750EB5309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70135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Revenir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sur les remarques de la phase d’enrôlement et les valider ou pas.</a:t>
            </a:r>
          </a:p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Reformuler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avec les élèves ce qu’on a appris.</a:t>
            </a: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Dans la leçon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Ce verbe a-t-il un complément ?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on a vu que certains verbes avaient besoin de compléments. 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Ces compléments du verbe appartiennent à la brique du verbe. 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D’autres verbes n’ont pas besoin de compléments.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5AA88E-B7BA-3E40-A5FA-D60750EB5309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69357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Distribuer</a:t>
            </a:r>
            <a:r>
              <a:rPr lang="fr-FR" b="0" dirty="0"/>
              <a:t> la trace écrite (cf. </a:t>
            </a:r>
            <a:r>
              <a:rPr lang="fr-FR" b="0" i="1" dirty="0"/>
              <a:t>Fiche photocopiable</a:t>
            </a:r>
            <a:r>
              <a:rPr lang="fr-FR" b="0" dirty="0"/>
              <a:t>) et préciser :</a:t>
            </a:r>
          </a:p>
          <a:p>
            <a:endParaRPr lang="fr-FR" b="0" dirty="0"/>
          </a:p>
          <a:p>
            <a:r>
              <a:rPr lang="fr-FR" b="0" dirty="0"/>
              <a:t>« Avec votre crayon vert, soulignez les briques-sujets.</a:t>
            </a:r>
          </a:p>
          <a:p>
            <a:r>
              <a:rPr lang="fr-FR" b="0" dirty="0"/>
              <a:t>Avec votre crayon rouge, soulignez les briques du verbe et ce qui est écrit dans les bulles. Coloriez légèrement l’étiquette. »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5AA88E-B7BA-3E40-A5FA-D60750EB5309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65788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5AA88E-B7BA-3E40-A5FA-D60750EB5309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71251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5AA88E-B7BA-3E40-A5FA-D60750EB5309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18398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effectLst/>
                <a:latin typeface="+mn-lt"/>
                <a:ea typeface="Times New Roman" panose="02020603050405020304" pitchFamily="18" charset="0"/>
              </a:rPr>
              <a:t>Aristobule a raison : c’est bien un verbe à l’imparfait (fait situé dans le passé de celui qui raconte) et la marque de l’imparfait est bien </a:t>
            </a:r>
            <a:r>
              <a:rPr lang="fr-FR" sz="1200" i="1" dirty="0">
                <a:effectLst/>
                <a:latin typeface="+mn-lt"/>
                <a:ea typeface="Times New Roman" panose="02020603050405020304" pitchFamily="18" charset="0"/>
              </a:rPr>
              <a:t>-ai</a:t>
            </a:r>
            <a:r>
              <a:rPr lang="fr-FR" sz="1200" dirty="0">
                <a:effectLst/>
                <a:latin typeface="+mn-lt"/>
                <a:ea typeface="Times New Roman" panose="02020603050405020304" pitchFamily="18" charset="0"/>
              </a:rPr>
              <a:t> pour la personne 2. </a:t>
            </a:r>
            <a:r>
              <a:rPr lang="fr-FR" sz="12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</a:rPr>
              <a:t>Là où Aristobule se trompe, c’est qu’il a oublié la marque de la personne 2 : </a:t>
            </a:r>
            <a:r>
              <a:rPr lang="fr-FR" sz="1200" i="1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</a:rPr>
              <a:t>pleurai</a:t>
            </a:r>
            <a:r>
              <a:rPr lang="fr-FR" sz="12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</a:rPr>
              <a:t> prend donc un </a:t>
            </a:r>
            <a:r>
              <a:rPr lang="fr-FR" sz="1200" i="1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</a:rPr>
              <a:t>-s</a:t>
            </a:r>
            <a:r>
              <a:rPr lang="fr-FR" sz="12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</a:rPr>
              <a:t> et s’écrit donc </a:t>
            </a:r>
            <a:r>
              <a:rPr lang="fr-FR" sz="1200" i="1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</a:rPr>
              <a:t>pleurais</a:t>
            </a:r>
            <a:r>
              <a:rPr lang="fr-FR" sz="12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</a:rPr>
              <a:t>.</a:t>
            </a:r>
            <a:endParaRPr lang="fr-FR" sz="1200" dirty="0">
              <a:effectLst/>
              <a:latin typeface="+mn-lt"/>
              <a:ea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5AA88E-B7BA-3E40-A5FA-D60750EB5309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03373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Les élèves peuvent compléter le tableau soit avec le verbe conjugué, soit avec le verbe à l’infinitif. Ils peuvent aussi ajouter ou pas le complément.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Demander aux élèves de repérer les briques-sujets et les briques du verbe. 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Certains élèves proposeront de mettre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s’assoient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dans la deuxième colonne (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s’assoient en silence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). Revenir alors à la possibilité de produire la phrase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Les enfants s’assoient.</a:t>
            </a:r>
          </a:p>
          <a:p>
            <a:r>
              <a:rPr lang="fr-FR" sz="1200" i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Certains élèves proposeront de mettre volent dans la seconde colonne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(ne volent pas). </a:t>
            </a:r>
            <a:r>
              <a:rPr lang="fr-FR" sz="1200" i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Revenir alors à l’analyse d’une phrase négative et à la phrase affirmative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Les pigeons volent</a:t>
            </a:r>
            <a:r>
              <a:rPr lang="fr-FR" sz="1200" i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5AA88E-B7BA-3E40-A5FA-D60750EB5309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04783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De nombreuses roses sauvages décoraient la table.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5AA88E-B7BA-3E40-A5FA-D60750EB5309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98618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5AA88E-B7BA-3E40-A5FA-D60750EB5309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4535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060A4F-C9CA-A5D2-6950-0F11B58FF1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70E5C64-A0A8-7069-6221-B967FD27DB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15CB68-10FD-F64A-0E93-38AC5400A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9EBC2-8DED-474B-9AF8-2C59FC0A9092}" type="datetimeFigureOut">
              <a:rPr lang="fr-FR" smtClean="0"/>
              <a:t>01/11/2025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008F7C-D917-BE7A-4434-F9787AB94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466C4ED-E055-EB82-3E24-8DCBD5BC0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9A466-07AD-5545-9BA5-8521D20020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9501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D37862-F952-694F-39C3-C58642F1F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7FE050D-8B00-F65C-8531-D817FC3568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FBAF47F-E2AD-AA0E-474E-EEC9B00DA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9EBC2-8DED-474B-9AF8-2C59FC0A9092}" type="datetimeFigureOut">
              <a:rPr lang="fr-FR" smtClean="0"/>
              <a:t>01/11/2025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D3BBDC-C672-B4A7-19D7-0980843A6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766856-8D22-E519-718B-9DDE5788E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9A466-07AD-5545-9BA5-8521D20020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682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1C3B29-B3E1-0402-4F81-BE696A2DB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0F8CB73-7522-060E-8498-CD5222502F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5521DFA-89E2-74CF-3A07-916DE384C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9EBC2-8DED-474B-9AF8-2C59FC0A9092}" type="datetimeFigureOut">
              <a:rPr lang="fr-FR" smtClean="0"/>
              <a:t>01/11/2025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CBAA88E-FD01-A077-67AF-AF28E9EB5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D0DA0B-2085-D424-2CA0-482C7A440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9A466-07AD-5545-9BA5-8521D20020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6806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6186F4-D553-4D8D-1F76-3E8BD5CB8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A6A3591-5179-CA5C-583A-EE7FEF428C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042457E-F6F2-31BC-A610-891D726727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9C975D8-77FC-88F3-D209-4F1AAD53A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9EBC2-8DED-474B-9AF8-2C59FC0A9092}" type="datetimeFigureOut">
              <a:rPr lang="fr-FR" smtClean="0"/>
              <a:t>01/11/2025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6673006-F376-2E8A-131E-E0E59A06D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6E80BA3-1591-6B70-2F28-724B2985B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9A466-07AD-5545-9BA5-8521D20020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2558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CD2731-1647-4AD8-1CC0-EC740BFD5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4AAC08-1056-58BD-D35F-4665E8909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6E92D6B-3051-74B4-3871-59A7355AAB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E9A676D-3491-2879-041F-D8B6003578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D743373-D862-EB54-A05A-C28D74A877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3FD71B3-FC91-0E16-BAD5-61994EA44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9EBC2-8DED-474B-9AF8-2C59FC0A9092}" type="datetimeFigureOut">
              <a:rPr lang="fr-FR" smtClean="0"/>
              <a:t>01/11/2025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25E28E5-5C6D-D74B-73BD-99DA45BC8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A0D8420-0CFA-4675-AE96-0FCA5BDEE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9A466-07AD-5545-9BA5-8521D20020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3711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5D6451-5742-557C-4088-5C4347760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7B5C9F8-F59F-342D-65ED-09D1C93B3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9EBC2-8DED-474B-9AF8-2C59FC0A9092}" type="datetimeFigureOut">
              <a:rPr lang="fr-FR" smtClean="0"/>
              <a:t>01/11/2025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D04ACBC-6E12-2492-54C5-8852ECFF8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493A9FC-CA0F-3586-B66D-A6BB800CD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9A466-07AD-5545-9BA5-8521D20020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8674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331286F-F3F4-AAC0-B8D5-2DCFF7F7D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9EBC2-8DED-474B-9AF8-2C59FC0A9092}" type="datetimeFigureOut">
              <a:rPr lang="fr-FR" smtClean="0"/>
              <a:t>01/11/2025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8C30A19-F485-1802-6B84-5D457B585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F4E8617-2CDD-8DAA-96D5-B65965BBE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9A466-07AD-5545-9BA5-8521D20020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7346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42F5D1-8291-C299-0E1D-8BFA22C3B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0880CB7-5764-602E-ACC6-86BC780B18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802D606-8E0F-103C-D9CA-1AACE9C153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5F6DC78-1CB6-F0AA-8449-D4D525C6E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9EBC2-8DED-474B-9AF8-2C59FC0A9092}" type="datetimeFigureOut">
              <a:rPr lang="fr-FR" smtClean="0"/>
              <a:t>01/11/2025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91F5573-4E5C-900F-CE64-0795FBBBA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FBF2D31-B702-6084-F2E7-AF202935B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9A466-07AD-5545-9BA5-8521D20020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6852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65EF13-5325-7737-949A-614FCFCBA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AF60DAB-9628-0CC8-0037-A03DC42470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6B3C862-1700-794F-C715-F0C3ACB867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B6871FE-328B-6229-507B-CD9100959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9EBC2-8DED-474B-9AF8-2C59FC0A9092}" type="datetimeFigureOut">
              <a:rPr lang="fr-FR" smtClean="0"/>
              <a:t>01/11/2025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D41E958-4370-931F-1A1B-D166584E2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A3E794C-3100-6EE9-115E-84342E43A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9A466-07AD-5545-9BA5-8521D20020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1233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0A4B28-7C11-9C7C-046E-0E92B1C15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9EF2039-CF0D-6A2F-C2C3-B992530429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631899D-0EC3-2577-2303-DD3480B6D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9EBC2-8DED-474B-9AF8-2C59FC0A9092}" type="datetimeFigureOut">
              <a:rPr lang="fr-FR" smtClean="0"/>
              <a:t>01/11/2025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8B901C8-4586-AA05-1077-47ABC8B24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39D21D-BEEA-9A13-A6FE-2E543D9C6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9A466-07AD-5545-9BA5-8521D20020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3657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DC96257-9413-EC8C-EB36-B8B304811C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E5AE2E7-B29F-0935-87E3-C6A8EAE6D0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109CE72-E7C7-FAE0-92A1-87BD946C3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9EBC2-8DED-474B-9AF8-2C59FC0A9092}" type="datetimeFigureOut">
              <a:rPr lang="fr-FR" smtClean="0"/>
              <a:t>01/11/2025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757F54-8918-67A1-6220-54ECD864A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8FFEBDD-A976-522A-7B15-F33EB4BA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9A466-07AD-5545-9BA5-8521D20020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495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A37B4F1-4AD0-8C02-E952-4776B40DA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41B1466-773F-4B5D-6016-7779A6F4B7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1C3A040-7469-5C4D-98FA-D286600968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9EBC2-8DED-474B-9AF8-2C59FC0A9092}" type="datetimeFigureOut">
              <a:rPr lang="fr-FR" smtClean="0"/>
              <a:t>01/11/2025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1133195-394D-BACF-F40D-0AD5A7D420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96964F-D3AB-DC0C-A10A-CAD27F2079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E9A466-07AD-5545-9BA5-8521D20020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6617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B427AA-E99A-355C-5833-B751ED2EF6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322046"/>
          </a:xfrm>
        </p:spPr>
        <p:txBody>
          <a:bodyPr/>
          <a:lstStyle/>
          <a:p>
            <a:r>
              <a:rPr lang="fr-FR" dirty="0"/>
              <a:t>Ce verbe a-t-il un complément ?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E8F87F2-3A1C-98AE-97BA-406848A8C5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59F34B4-D099-4DD6-2C0B-FA3BBF03512A}"/>
              </a:ext>
            </a:extLst>
          </p:cNvPr>
          <p:cNvSpPr txBox="1"/>
          <p:nvPr/>
        </p:nvSpPr>
        <p:spPr>
          <a:xfrm>
            <a:off x="1524000" y="996315"/>
            <a:ext cx="3234690" cy="1207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fr-FR" sz="1800" b="1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petite fabrique de grammaire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800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V. Ansart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800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St. Dégeorges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800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P. Sève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871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0986DF-38FE-D591-DB88-D1C229BC9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162C4C4-5544-65ED-D5D1-7D0556D527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Dans la cour, des enfants jouent.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Une femme joue de la guitare.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Image 3" descr="Une image contenant dessin, croquis, clipart, Dessin au trait&#10;&#10;Description générée automatiquement">
            <a:extLst>
              <a:ext uri="{FF2B5EF4-FFF2-40B4-BE49-F238E27FC236}">
                <a16:creationId xmlns:a16="http://schemas.microsoft.com/office/drawing/2014/main" id="{11974E21-C48E-DE66-EE3C-974F6DB6A0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223" y="1481313"/>
            <a:ext cx="1488558" cy="3895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240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B009ED-F229-5C3C-4FC5-A2DB2BC11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F8BF8EB-66C3-A091-6EA1-19E89E2351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/>
          <a:lstStyle/>
          <a:p>
            <a:pPr marL="220980" indent="0" algn="just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- Yanis attrape.</a:t>
            </a:r>
          </a:p>
          <a:p>
            <a:pPr marL="220980" indent="0" algn="just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 - Le petit cheval galope.</a:t>
            </a:r>
          </a:p>
          <a:p>
            <a:pPr marL="220980" indent="0" algn="just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 - Le jeune enfant met.</a:t>
            </a:r>
          </a:p>
          <a:p>
            <a:pPr marL="220980" indent="0" algn="just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 - L’élève a pris.</a:t>
            </a:r>
          </a:p>
          <a:p>
            <a:pPr marL="220980" indent="0" algn="just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 – Ma sœur voyageait.</a:t>
            </a:r>
          </a:p>
          <a:p>
            <a:pPr marL="220980" indent="0" algn="just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 – Paul a cassé.</a:t>
            </a:r>
          </a:p>
          <a:p>
            <a:pPr marL="220980" indent="0" algn="just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 - Le blessé mourut.</a:t>
            </a:r>
          </a:p>
          <a:p>
            <a:pPr marL="220980" indent="0" algn="just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 - Le chaton est né.</a:t>
            </a:r>
          </a:p>
          <a:p>
            <a:pPr marL="220980" indent="0" algn="just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 – Paul a cassé un verre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Image 3" descr="Une image contenant clipart, poupée&#10;&#10;Description générée automatiquement">
            <a:extLst>
              <a:ext uri="{FF2B5EF4-FFF2-40B4-BE49-F238E27FC236}">
                <a16:creationId xmlns:a16="http://schemas.microsoft.com/office/drawing/2014/main" id="{2ACA3095-05E6-ABC9-D65B-41BD0D53936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82809"/>
          <a:stretch/>
        </p:blipFill>
        <p:spPr bwMode="auto">
          <a:xfrm>
            <a:off x="7145484" y="1253331"/>
            <a:ext cx="1977250" cy="2755737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26362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B009ED-F229-5C3C-4FC5-A2DB2BC11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F8BF8EB-66C3-A091-6EA1-19E89E2351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/>
          <a:lstStyle/>
          <a:p>
            <a:pPr marL="220980" indent="0" algn="just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- Yanis attrape.</a:t>
            </a:r>
          </a:p>
          <a:p>
            <a:pPr marL="220980" indent="0" algn="just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 - Le petit cheval galope.</a:t>
            </a:r>
          </a:p>
          <a:p>
            <a:pPr marL="220980" indent="0" algn="just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 - Le jeune enfant met.</a:t>
            </a:r>
          </a:p>
          <a:p>
            <a:pPr marL="220980" indent="0" algn="just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 - L’élève a pris.</a:t>
            </a:r>
          </a:p>
          <a:p>
            <a:pPr marL="220980" indent="0" algn="just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 – Ma sœur voyageait.</a:t>
            </a:r>
          </a:p>
          <a:p>
            <a:pPr marL="220980" indent="0" algn="just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 – Paul a cassé.</a:t>
            </a:r>
          </a:p>
          <a:p>
            <a:pPr marL="220980" indent="0" algn="just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 - Le blessé mourut.</a:t>
            </a:r>
          </a:p>
          <a:p>
            <a:pPr marL="220980" indent="0" algn="just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 - Le chaton est né.</a:t>
            </a:r>
          </a:p>
          <a:p>
            <a:pPr marL="220980" indent="0" algn="just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 – Paul a cassé un verre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5" name="Image 4" descr="Une image contenant ligne, carré, diagramme, capture d’écran&#10;&#10;Description générée automatiquement">
            <a:extLst>
              <a:ext uri="{FF2B5EF4-FFF2-40B4-BE49-F238E27FC236}">
                <a16:creationId xmlns:a16="http://schemas.microsoft.com/office/drawing/2014/main" id="{DB69D095-BC76-364F-7367-AE0F8B3A99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6340" y="1253331"/>
            <a:ext cx="2433320" cy="242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724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A4080B-D700-BD9B-01F8-7055031C0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887F526A-7F05-E774-B2DA-CDC5F1C895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8186292"/>
              </p:ext>
            </p:extLst>
          </p:nvPr>
        </p:nvGraphicFramePr>
        <p:xfrm>
          <a:off x="2108200" y="2171700"/>
          <a:ext cx="7569200" cy="25146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677035">
                  <a:extLst>
                    <a:ext uri="{9D8B030D-6E8A-4147-A177-3AD203B41FA5}">
                      <a16:colId xmlns:a16="http://schemas.microsoft.com/office/drawing/2014/main" val="282086644"/>
                    </a:ext>
                  </a:extLst>
                </a:gridCol>
                <a:gridCol w="3892165">
                  <a:extLst>
                    <a:ext uri="{9D8B030D-6E8A-4147-A177-3AD203B41FA5}">
                      <a16:colId xmlns:a16="http://schemas.microsoft.com/office/drawing/2014/main" val="792933548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algn="ctr"/>
                      <a:r>
                        <a:rPr lang="fr-FR" sz="2400">
                          <a:effectLst/>
                        </a:rPr>
                        <a:t>Phrases qui vont bien</a:t>
                      </a:r>
                      <a:endParaRPr lang="fr-FR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>
                          <a:effectLst/>
                        </a:rPr>
                        <a:t>Phrases qui ne vont pas</a:t>
                      </a:r>
                      <a:endParaRPr lang="fr-FR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02149641"/>
                  </a:ext>
                </a:extLst>
              </a:tr>
              <a:tr h="2095500">
                <a:tc>
                  <a:txBody>
                    <a:bodyPr/>
                    <a:lstStyle/>
                    <a:p>
                      <a:pPr algn="just"/>
                      <a:r>
                        <a:rPr lang="fr-FR" sz="2400">
                          <a:effectLst/>
                        </a:rPr>
                        <a:t>b - Le petit cheval galope.</a:t>
                      </a:r>
                    </a:p>
                    <a:p>
                      <a:pPr algn="just"/>
                      <a:r>
                        <a:rPr lang="fr-FR" sz="2400">
                          <a:effectLst/>
                        </a:rPr>
                        <a:t>e – Ma sœur voyageait.</a:t>
                      </a:r>
                    </a:p>
                    <a:p>
                      <a:pPr algn="just"/>
                      <a:r>
                        <a:rPr lang="fr-FR" sz="2400">
                          <a:effectLst/>
                        </a:rPr>
                        <a:t>g - Le blessé mourut.</a:t>
                      </a:r>
                    </a:p>
                    <a:p>
                      <a:pPr algn="just"/>
                      <a:r>
                        <a:rPr lang="fr-FR" sz="2400">
                          <a:effectLst/>
                        </a:rPr>
                        <a:t>h - Le chaton est né.</a:t>
                      </a:r>
                    </a:p>
                    <a:p>
                      <a:pPr algn="just"/>
                      <a:r>
                        <a:rPr lang="fr-FR" sz="2400">
                          <a:effectLst/>
                        </a:rPr>
                        <a:t>i – Paul a cassé un verre.</a:t>
                      </a:r>
                      <a:endParaRPr lang="fr-FR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400" dirty="0">
                          <a:effectLst/>
                        </a:rPr>
                        <a:t>a - Yanis attrape.</a:t>
                      </a:r>
                    </a:p>
                    <a:p>
                      <a:r>
                        <a:rPr lang="fr-FR" sz="2400" dirty="0">
                          <a:effectLst/>
                        </a:rPr>
                        <a:t>c - Le jeune enfant met.</a:t>
                      </a:r>
                    </a:p>
                    <a:p>
                      <a:r>
                        <a:rPr lang="fr-FR" sz="2400" dirty="0">
                          <a:effectLst/>
                        </a:rPr>
                        <a:t>d - L’élève a pris.</a:t>
                      </a:r>
                    </a:p>
                    <a:p>
                      <a:r>
                        <a:rPr lang="fr-FR" sz="2400" dirty="0">
                          <a:effectLst/>
                        </a:rPr>
                        <a:t>f – Paul a cassé.</a:t>
                      </a:r>
                      <a:endParaRPr lang="fr-FR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913854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1865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A4080B-D700-BD9B-01F8-7055031C0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887F526A-7F05-E774-B2DA-CDC5F1C895C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108200" y="2171700"/>
          <a:ext cx="7569200" cy="25146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677035">
                  <a:extLst>
                    <a:ext uri="{9D8B030D-6E8A-4147-A177-3AD203B41FA5}">
                      <a16:colId xmlns:a16="http://schemas.microsoft.com/office/drawing/2014/main" val="282086644"/>
                    </a:ext>
                  </a:extLst>
                </a:gridCol>
                <a:gridCol w="3892165">
                  <a:extLst>
                    <a:ext uri="{9D8B030D-6E8A-4147-A177-3AD203B41FA5}">
                      <a16:colId xmlns:a16="http://schemas.microsoft.com/office/drawing/2014/main" val="792933548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algn="ctr"/>
                      <a:r>
                        <a:rPr lang="fr-FR" sz="2400">
                          <a:effectLst/>
                        </a:rPr>
                        <a:t>Phrases qui vont bien</a:t>
                      </a:r>
                      <a:endParaRPr lang="fr-FR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>
                          <a:effectLst/>
                        </a:rPr>
                        <a:t>Phrases qui ne vont pas</a:t>
                      </a:r>
                      <a:endParaRPr lang="fr-FR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02149641"/>
                  </a:ext>
                </a:extLst>
              </a:tr>
              <a:tr h="2095500">
                <a:tc>
                  <a:txBody>
                    <a:bodyPr/>
                    <a:lstStyle/>
                    <a:p>
                      <a:pPr algn="just"/>
                      <a:r>
                        <a:rPr lang="fr-FR" sz="2400">
                          <a:effectLst/>
                        </a:rPr>
                        <a:t>b - Le petit cheval galope.</a:t>
                      </a:r>
                    </a:p>
                    <a:p>
                      <a:pPr algn="just"/>
                      <a:r>
                        <a:rPr lang="fr-FR" sz="2400">
                          <a:effectLst/>
                        </a:rPr>
                        <a:t>e – Ma sœur voyageait.</a:t>
                      </a:r>
                    </a:p>
                    <a:p>
                      <a:pPr algn="just"/>
                      <a:r>
                        <a:rPr lang="fr-FR" sz="2400">
                          <a:effectLst/>
                        </a:rPr>
                        <a:t>g - Le blessé mourut.</a:t>
                      </a:r>
                    </a:p>
                    <a:p>
                      <a:pPr algn="just"/>
                      <a:r>
                        <a:rPr lang="fr-FR" sz="2400">
                          <a:effectLst/>
                        </a:rPr>
                        <a:t>h - Le chaton est né.</a:t>
                      </a:r>
                    </a:p>
                    <a:p>
                      <a:pPr algn="just"/>
                      <a:r>
                        <a:rPr lang="fr-FR" sz="2400">
                          <a:effectLst/>
                        </a:rPr>
                        <a:t>i – Paul a cassé un verre.</a:t>
                      </a:r>
                      <a:endParaRPr lang="fr-FR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400" dirty="0">
                          <a:effectLst/>
                        </a:rPr>
                        <a:t>a - Yanis attrape.</a:t>
                      </a:r>
                    </a:p>
                    <a:p>
                      <a:r>
                        <a:rPr lang="fr-FR" sz="2400" dirty="0">
                          <a:effectLst/>
                        </a:rPr>
                        <a:t>c - Le jeune enfant met.</a:t>
                      </a:r>
                    </a:p>
                    <a:p>
                      <a:r>
                        <a:rPr lang="fr-FR" sz="2400" dirty="0">
                          <a:effectLst/>
                        </a:rPr>
                        <a:t>d - L’élève a pris.</a:t>
                      </a:r>
                    </a:p>
                    <a:p>
                      <a:r>
                        <a:rPr lang="fr-FR" sz="2400" dirty="0">
                          <a:effectLst/>
                        </a:rPr>
                        <a:t>f – Paul a cassé.</a:t>
                      </a:r>
                      <a:endParaRPr lang="fr-FR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913854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009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E647EB-933A-B5B6-74F3-9E0361E38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FA38DC4-30D4-32C2-4664-218E777B7D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indent="0">
              <a:buNone/>
            </a:pPr>
            <a:r>
              <a:rPr lang="fr-F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a - Yanis attrape une mouche.</a:t>
            </a:r>
            <a:endParaRPr lang="fr-F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c - Le jeune enfant met son pull.</a:t>
            </a:r>
            <a:endParaRPr lang="fr-F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d - L’élève a pris une tartine.</a:t>
            </a:r>
            <a:endParaRPr lang="fr-F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f – Paul a cassé un verre.</a:t>
            </a:r>
            <a:endParaRPr lang="fr-F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718186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E53A34-82D2-9EC2-2F6A-9D446F686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FBFFB8-BD6A-9BA1-92E6-57172D06C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a - Yanis attrape une mouche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			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71257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E53A34-82D2-9EC2-2F6A-9D446F686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FBFFB8-BD6A-9BA1-92E6-57172D06C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a - 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Yanis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attrape une mouche.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			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05758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E53A34-82D2-9EC2-2F6A-9D446F686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FBFFB8-BD6A-9BA1-92E6-57172D06C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a - 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Yanis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attrape une mouche.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b - Le petit cheval galope.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			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9789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E53A34-82D2-9EC2-2F6A-9D446F686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FBFFB8-BD6A-9BA1-92E6-57172D06C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a - 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Yanis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attrape une mouche.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b - 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 petit cheval </a:t>
            </a:r>
            <a:r>
              <a:rPr lang="fr-FR" sz="2400" dirty="0">
                <a:solidFill>
                  <a:srgbClr val="53813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galope.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			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48282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E53A34-82D2-9EC2-2F6A-9D446F686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FBFFB8-BD6A-9BA1-92E6-57172D06C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a - 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Yanis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attrape une mouche.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b - 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 petit cheval </a:t>
            </a:r>
            <a:r>
              <a:rPr lang="fr-FR" sz="2400" dirty="0">
                <a:solidFill>
                  <a:srgbClr val="53813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galope.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c - Le jeune enfant met son pull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			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40445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E53A34-82D2-9EC2-2F6A-9D446F686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FBFFB8-BD6A-9BA1-92E6-57172D06C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a - 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Yanis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attrape une mouche.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b - 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 petit cheval </a:t>
            </a:r>
            <a:r>
              <a:rPr lang="fr-FR" sz="2400" dirty="0">
                <a:solidFill>
                  <a:srgbClr val="53813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galope.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c - 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 jeune enfant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met son pull.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			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031618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E53A34-82D2-9EC2-2F6A-9D446F686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FBFFB8-BD6A-9BA1-92E6-57172D06C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a - 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Yanis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attrape une mouche.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b - 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 petit cheval </a:t>
            </a:r>
            <a:r>
              <a:rPr lang="fr-FR" sz="2400" dirty="0">
                <a:solidFill>
                  <a:srgbClr val="53813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galope.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c - 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 jeune enfant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met son pull.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d -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L’élève a pris une tartine.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		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061799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E53A34-82D2-9EC2-2F6A-9D446F686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FBFFB8-BD6A-9BA1-92E6-57172D06C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a - 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Yanis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attrape une mouche.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b - 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 petit cheval </a:t>
            </a:r>
            <a:r>
              <a:rPr lang="fr-FR" sz="2400" dirty="0">
                <a:solidFill>
                  <a:srgbClr val="53813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galope.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c - 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 jeune enfant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met son pull.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d -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L’élève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pris une tartine.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		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057238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E53A34-82D2-9EC2-2F6A-9D446F686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FBFFB8-BD6A-9BA1-92E6-57172D06C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a - 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Yanis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attrape une mouche.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b - 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 petit cheval </a:t>
            </a:r>
            <a:r>
              <a:rPr lang="fr-FR" sz="2400" dirty="0">
                <a:solidFill>
                  <a:srgbClr val="53813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galope.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c - 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 jeune enfant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met son pull.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d -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L’élève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pris une tartine.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e – Ma sœur voyageait.</a:t>
            </a:r>
          </a:p>
          <a:p>
            <a:pPr marL="0" indent="0" algn="just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	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606179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E53A34-82D2-9EC2-2F6A-9D446F686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FBFFB8-BD6A-9BA1-92E6-57172D06C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a - 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Yanis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attrape une mouche.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b - 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 petit cheval </a:t>
            </a:r>
            <a:r>
              <a:rPr lang="fr-FR" sz="2400" dirty="0">
                <a:solidFill>
                  <a:srgbClr val="53813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galope.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c - 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 jeune enfant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met son pull.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d -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L’élève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pris une tartine.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e – </a:t>
            </a:r>
            <a:r>
              <a:rPr lang="fr-FR" sz="2400" dirty="0">
                <a:solidFill>
                  <a:srgbClr val="53813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 sœur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voyageait.</a:t>
            </a:r>
          </a:p>
          <a:p>
            <a:pPr marL="0" indent="0" algn="just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	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4961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E53A34-82D2-9EC2-2F6A-9D446F686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FBFFB8-BD6A-9BA1-92E6-57172D06C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a - 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Yanis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attrape une mouche.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b - 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 petit cheval </a:t>
            </a:r>
            <a:r>
              <a:rPr lang="fr-FR" sz="2400" dirty="0">
                <a:solidFill>
                  <a:srgbClr val="53813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galope.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c - 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 jeune enfant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met son pull.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d -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L’élève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pris une tartine.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e – </a:t>
            </a:r>
            <a:r>
              <a:rPr lang="fr-FR" sz="2400" dirty="0">
                <a:solidFill>
                  <a:srgbClr val="53813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 sœur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voyageait.</a:t>
            </a:r>
          </a:p>
          <a:p>
            <a:pPr marL="0" indent="0" algn="just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f – Paul a cassé un verre.</a:t>
            </a:r>
          </a:p>
          <a:p>
            <a:pPr marL="0" indent="0" algn="just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85394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E53A34-82D2-9EC2-2F6A-9D446F686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FBFFB8-BD6A-9BA1-92E6-57172D06C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a - 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Yanis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attrape une mouche.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b - 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 petit cheval </a:t>
            </a:r>
            <a:r>
              <a:rPr lang="fr-FR" sz="2400" dirty="0">
                <a:solidFill>
                  <a:srgbClr val="53813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galope.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c - 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 jeune enfant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met son pull.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d -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L’élève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pris une tartine.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e – </a:t>
            </a:r>
            <a:r>
              <a:rPr lang="fr-FR" sz="2400" dirty="0">
                <a:solidFill>
                  <a:srgbClr val="53813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 sœur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voyageait.</a:t>
            </a:r>
          </a:p>
          <a:p>
            <a:pPr marL="0" indent="0" algn="just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f –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Paul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cassé un verre.</a:t>
            </a:r>
          </a:p>
          <a:p>
            <a:pPr marL="0" indent="0" algn="just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58518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E53A34-82D2-9EC2-2F6A-9D446F686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FBFFB8-BD6A-9BA1-92E6-57172D06C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a - 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Yanis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attrape une mouche.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b - 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 petit cheval </a:t>
            </a:r>
            <a:r>
              <a:rPr lang="fr-FR" sz="2400" dirty="0">
                <a:solidFill>
                  <a:srgbClr val="53813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galope.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c - 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 jeune enfant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met son pull.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d -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L’élève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pris une tartine.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e – </a:t>
            </a:r>
            <a:r>
              <a:rPr lang="fr-FR" sz="2400" dirty="0">
                <a:solidFill>
                  <a:srgbClr val="53813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 sœur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voyageait.</a:t>
            </a:r>
          </a:p>
          <a:p>
            <a:pPr marL="0" indent="0" algn="just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f –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Paul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cassé un verre.</a:t>
            </a:r>
          </a:p>
          <a:p>
            <a:pPr marL="0" indent="0" algn="just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g - Le blessé mourut.</a:t>
            </a:r>
          </a:p>
          <a:p>
            <a:pPr marL="0" indent="0" algn="just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53686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E53A34-82D2-9EC2-2F6A-9D446F686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FBFFB8-BD6A-9BA1-92E6-57172D06C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a - 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Yanis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attrape une mouche.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b - 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 petit cheval </a:t>
            </a:r>
            <a:r>
              <a:rPr lang="fr-FR" sz="2400" dirty="0">
                <a:solidFill>
                  <a:srgbClr val="53813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galope.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c - 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 jeune enfant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met son pull.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d -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L’élève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pris une tartine.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e – </a:t>
            </a:r>
            <a:r>
              <a:rPr lang="fr-FR" sz="2400" dirty="0">
                <a:solidFill>
                  <a:srgbClr val="53813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 sœur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voyageait.</a:t>
            </a:r>
          </a:p>
          <a:p>
            <a:pPr marL="0" indent="0" algn="just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f –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Paul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cassé un verre.</a:t>
            </a:r>
          </a:p>
          <a:p>
            <a:pPr marL="0" indent="0" algn="just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g - 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 blessé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mourut.</a:t>
            </a:r>
          </a:p>
          <a:p>
            <a:pPr marL="0" indent="0" algn="just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237343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E53A34-82D2-9EC2-2F6A-9D446F686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FBFFB8-BD6A-9BA1-92E6-57172D06C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a - 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Yanis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attrape une mouche.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b - 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 petit cheval </a:t>
            </a:r>
            <a:r>
              <a:rPr lang="fr-FR" sz="2400" dirty="0">
                <a:solidFill>
                  <a:srgbClr val="53813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galope.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c - 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 jeune enfant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met son pull.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d -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L’élève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pris une tartine.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e – </a:t>
            </a:r>
            <a:r>
              <a:rPr lang="fr-FR" sz="2400" dirty="0">
                <a:solidFill>
                  <a:srgbClr val="53813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 sœur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voyageait.</a:t>
            </a:r>
          </a:p>
          <a:p>
            <a:pPr marL="0" indent="0" algn="just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f –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Paul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cassé un verre.</a:t>
            </a:r>
          </a:p>
          <a:p>
            <a:pPr marL="0" indent="0" algn="just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g - 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 blessé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mourut.</a:t>
            </a:r>
          </a:p>
          <a:p>
            <a:pPr marL="0" indent="0" algn="just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h - Le chaton est né.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772039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E53A34-82D2-9EC2-2F6A-9D446F686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FBFFB8-BD6A-9BA1-92E6-57172D06C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a - 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Yanis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attrape une mouche.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b - 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 petit cheval </a:t>
            </a:r>
            <a:r>
              <a:rPr lang="fr-FR" sz="2400" dirty="0">
                <a:solidFill>
                  <a:srgbClr val="53813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galope.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c - 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 jeune enfant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met son pull.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d -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L’élève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pris une tartine.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e – </a:t>
            </a:r>
            <a:r>
              <a:rPr lang="fr-FR" sz="2400" dirty="0">
                <a:solidFill>
                  <a:srgbClr val="53813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 sœur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voyageait.</a:t>
            </a:r>
          </a:p>
          <a:p>
            <a:pPr marL="0" indent="0" algn="just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f –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Paul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cassé un verre.</a:t>
            </a:r>
          </a:p>
          <a:p>
            <a:pPr marL="0" indent="0" algn="just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g - 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 blessé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mourut.</a:t>
            </a:r>
          </a:p>
          <a:p>
            <a:pPr marL="0" indent="0" algn="just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h - </a:t>
            </a:r>
            <a:r>
              <a:rPr lang="fr-FR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 chaton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//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est né.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550752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3C8DBB-B96C-72A8-31A2-52C325A1D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00A96B2-B7A2-EF08-23D5-7B6932D664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4" name="Image 3" descr="Une image contenant croquis, dessin, illustration, Dessin d’enfant&#10;&#10;Description générée automatiquement">
            <a:extLst>
              <a:ext uri="{FF2B5EF4-FFF2-40B4-BE49-F238E27FC236}">
                <a16:creationId xmlns:a16="http://schemas.microsoft.com/office/drawing/2014/main" id="{546732FD-F840-D1DD-1468-B62F79F3CC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1525795"/>
            <a:ext cx="3048000" cy="3937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9548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A9D447-CF0F-95E8-52FF-67EF76F25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283E462F-34D7-C436-10AA-0F8362CD84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8698" t="7662" r="10349" b="61875"/>
          <a:stretch/>
        </p:blipFill>
        <p:spPr>
          <a:xfrm>
            <a:off x="2415160" y="1690688"/>
            <a:ext cx="7361680" cy="3920284"/>
          </a:xfrm>
        </p:spPr>
      </p:pic>
    </p:spTree>
    <p:extLst>
      <p:ext uri="{BB962C8B-B14F-4D97-AF65-F5344CB8AC3E}">
        <p14:creationId xmlns:p14="http://schemas.microsoft.com/office/powerpoint/2010/main" val="35265262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F1E706-BAD8-ECE1-054D-BC19EBFE9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C76D046-8A0E-744F-9D7F-3C636FA8F5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		</a:t>
            </a:r>
            <a:r>
              <a:rPr lang="fr-FR" b="1" dirty="0">
                <a:solidFill>
                  <a:schemeClr val="accent2"/>
                </a:solidFill>
              </a:rPr>
              <a:t>As-tu bien compris ?</a:t>
            </a:r>
          </a:p>
        </p:txBody>
      </p:sp>
    </p:spTree>
    <p:extLst>
      <p:ext uri="{BB962C8B-B14F-4D97-AF65-F5344CB8AC3E}">
        <p14:creationId xmlns:p14="http://schemas.microsoft.com/office/powerpoint/2010/main" val="35900304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F9313C-8369-C3FF-1F5B-F92CBD719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17D943C2-DB72-D256-31EB-E9119AE3FD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122" y="1909731"/>
            <a:ext cx="8896840" cy="4002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5292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C91BFE-8C39-F021-BD39-4D19ED3B6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3942833A-BA2E-5CFC-1700-D39B61DA3A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36848" r="5102" b="25141"/>
          <a:stretch/>
        </p:blipFill>
        <p:spPr>
          <a:xfrm>
            <a:off x="618565" y="1492989"/>
            <a:ext cx="10273552" cy="5823277"/>
          </a:xfrm>
        </p:spPr>
      </p:pic>
    </p:spTree>
    <p:extLst>
      <p:ext uri="{BB962C8B-B14F-4D97-AF65-F5344CB8AC3E}">
        <p14:creationId xmlns:p14="http://schemas.microsoft.com/office/powerpoint/2010/main" val="11211461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5CC6E5-E240-8545-6107-AAB685B41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EC71B94-2FBB-38B2-562A-8C570E8E5F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16687"/>
            <a:ext cx="10515600" cy="5215171"/>
          </a:xfrm>
        </p:spPr>
        <p:txBody>
          <a:bodyPr/>
          <a:lstStyle/>
          <a:p>
            <a:pPr marL="0" indent="0">
              <a:buNone/>
            </a:pPr>
            <a:r>
              <a:rPr lang="fr-FR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À partir des phrases suivantes, complète le tableau suivant :</a:t>
            </a:r>
            <a:r>
              <a:rPr lang="fr-FR" sz="1800" b="1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Sam trouvera le trésor !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 sœur devient une grande danseuse.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Il vivra.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Il ajoute du sucre.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Mes parents se réveillent.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Les élèves de CM2 accompagneront les élèves de maternelle.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L’autruche ne vole pas.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Les enfants s’assoient en silence.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20BD713C-74CC-3284-FA64-79A68B7F5D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975558"/>
              </p:ext>
            </p:extLst>
          </p:nvPr>
        </p:nvGraphicFramePr>
        <p:xfrm>
          <a:off x="1583017" y="4000747"/>
          <a:ext cx="9025966" cy="195361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12983">
                  <a:extLst>
                    <a:ext uri="{9D8B030D-6E8A-4147-A177-3AD203B41FA5}">
                      <a16:colId xmlns:a16="http://schemas.microsoft.com/office/drawing/2014/main" val="334676975"/>
                    </a:ext>
                  </a:extLst>
                </a:gridCol>
                <a:gridCol w="4512983">
                  <a:extLst>
                    <a:ext uri="{9D8B030D-6E8A-4147-A177-3AD203B41FA5}">
                      <a16:colId xmlns:a16="http://schemas.microsoft.com/office/drawing/2014/main" val="4044529248"/>
                    </a:ext>
                  </a:extLst>
                </a:gridCol>
              </a:tblGrid>
              <a:tr h="490571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Verbes qui n’ont pas besoin d’un complément</a:t>
                      </a:r>
                      <a:endParaRPr lang="fr-FR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Verbes qui ont besoin d’un complément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34663662"/>
                  </a:ext>
                </a:extLst>
              </a:tr>
              <a:tr h="970283">
                <a:tc>
                  <a:txBody>
                    <a:bodyPr/>
                    <a:lstStyle/>
                    <a:p>
                      <a:r>
                        <a:rPr lang="fr-FR" dirty="0"/>
                        <a:t>………………………………………………………………………</a:t>
                      </a:r>
                    </a:p>
                    <a:p>
                      <a:r>
                        <a:rPr lang="fr-FR" dirty="0"/>
                        <a:t>………………………………………………………………………</a:t>
                      </a:r>
                    </a:p>
                    <a:p>
                      <a:r>
                        <a:rPr lang="fr-FR" dirty="0"/>
                        <a:t>………………………………………………………………………</a:t>
                      </a:r>
                    </a:p>
                    <a:p>
                      <a:r>
                        <a:rPr lang="fr-FR" dirty="0"/>
                        <a:t>………………………………………………………………………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………………………………………………………………………</a:t>
                      </a:r>
                    </a:p>
                    <a:p>
                      <a:r>
                        <a:rPr lang="fr-FR" dirty="0"/>
                        <a:t>………………………………………………………………………</a:t>
                      </a:r>
                    </a:p>
                    <a:p>
                      <a:r>
                        <a:rPr lang="fr-FR" dirty="0"/>
                        <a:t>………………………………………………………………………</a:t>
                      </a:r>
                    </a:p>
                    <a:p>
                      <a:r>
                        <a:rPr lang="fr-FR" dirty="0"/>
                        <a:t>………………………………………………………………………</a:t>
                      </a:r>
                    </a:p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4602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85523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5CC6E5-E240-8545-6107-AAB685B41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EC71B94-2FBB-38B2-562A-8C570E8E5F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16687"/>
            <a:ext cx="10515600" cy="5215171"/>
          </a:xfrm>
        </p:spPr>
        <p:txBody>
          <a:bodyPr/>
          <a:lstStyle/>
          <a:p>
            <a:pPr marL="0" indent="0">
              <a:buNone/>
            </a:pPr>
            <a:r>
              <a:rPr lang="fr-FR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À partir des phrases suivantes, complète le tableau suivant :</a:t>
            </a:r>
            <a:r>
              <a:rPr lang="fr-FR" sz="1800" b="1" dirty="0">
                <a:solidFill>
                  <a:srgbClr val="ED7D3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Sam trouvera le trésor !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 sœur devient une grande danseuse.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Il vivra.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Il ajoute du sucre.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Mes parents se réveillent.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Les élèves de CM2 accompagneront les élèves de maternelle.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L’autruche ne vole pas.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Les enfants s’assoient en silence.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20BD713C-74CC-3284-FA64-79A68B7F5D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9504284"/>
              </p:ext>
            </p:extLst>
          </p:nvPr>
        </p:nvGraphicFramePr>
        <p:xfrm>
          <a:off x="1583017" y="4000747"/>
          <a:ext cx="9025966" cy="195361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12983">
                  <a:extLst>
                    <a:ext uri="{9D8B030D-6E8A-4147-A177-3AD203B41FA5}">
                      <a16:colId xmlns:a16="http://schemas.microsoft.com/office/drawing/2014/main" val="334676975"/>
                    </a:ext>
                  </a:extLst>
                </a:gridCol>
                <a:gridCol w="4512983">
                  <a:extLst>
                    <a:ext uri="{9D8B030D-6E8A-4147-A177-3AD203B41FA5}">
                      <a16:colId xmlns:a16="http://schemas.microsoft.com/office/drawing/2014/main" val="4044529248"/>
                    </a:ext>
                  </a:extLst>
                </a:gridCol>
              </a:tblGrid>
              <a:tr h="490571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Verbes qui n’ont pas besoin d’un complément</a:t>
                      </a:r>
                      <a:endParaRPr lang="fr-FR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Verbes qui ont besoin d’un complément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34663662"/>
                  </a:ext>
                </a:extLst>
              </a:tr>
              <a:tr h="970283">
                <a:tc>
                  <a:txBody>
                    <a:bodyPr/>
                    <a:lstStyle/>
                    <a:p>
                      <a:r>
                        <a:rPr lang="fr-FR" dirty="0"/>
                        <a:t>………………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vivra</a:t>
                      </a:r>
                      <a:r>
                        <a:rPr lang="fr-FR" dirty="0"/>
                        <a:t>………………………………………………</a:t>
                      </a:r>
                    </a:p>
                    <a:p>
                      <a:r>
                        <a:rPr lang="fr-FR" dirty="0"/>
                        <a:t>………………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se réveillent</a:t>
                      </a:r>
                      <a:r>
                        <a:rPr lang="fr-FR" dirty="0"/>
                        <a:t>……………………………………</a:t>
                      </a:r>
                    </a:p>
                    <a:p>
                      <a:r>
                        <a:rPr lang="fr-FR" dirty="0"/>
                        <a:t>………………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volent</a:t>
                      </a:r>
                      <a:r>
                        <a:rPr lang="fr-FR" dirty="0"/>
                        <a:t>………………………………</a:t>
                      </a:r>
                    </a:p>
                    <a:p>
                      <a:r>
                        <a:rPr lang="fr-FR" dirty="0"/>
                        <a:t>………………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s’assoient</a:t>
                      </a:r>
                      <a:r>
                        <a:rPr lang="fr-FR" dirty="0"/>
                        <a:t>…………………………………………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………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trouvera le trésor</a:t>
                      </a:r>
                      <a:r>
                        <a:rPr lang="fr-FR" dirty="0"/>
                        <a:t>………………………………</a:t>
                      </a:r>
                    </a:p>
                    <a:p>
                      <a:r>
                        <a:rPr lang="fr-FR" dirty="0"/>
                        <a:t>………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devient une grande danseuse</a:t>
                      </a:r>
                      <a:r>
                        <a:rPr lang="fr-FR" dirty="0"/>
                        <a:t>………………</a:t>
                      </a:r>
                    </a:p>
                    <a:p>
                      <a:r>
                        <a:rPr lang="fr-FR" dirty="0"/>
                        <a:t>………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ajoute du sucre</a:t>
                      </a:r>
                      <a:r>
                        <a:rPr lang="fr-FR" dirty="0"/>
                        <a:t>……………………………………</a:t>
                      </a:r>
                    </a:p>
                    <a:p>
                      <a:r>
                        <a:rPr lang="fr-FR" dirty="0"/>
                        <a:t>……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accompagneront les élèves de Maternelle</a:t>
                      </a:r>
                    </a:p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4602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1592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273E65-6F20-E1CE-8365-3A6C5CFB2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058A1BA-67E6-9AD4-263E-77B28A18F4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 Dictée</a:t>
            </a:r>
            <a:endParaRPr lang="fr-F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3480502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273E65-6F20-E1CE-8365-3A6C5CFB2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058A1BA-67E6-9AD4-263E-77B28A18F4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 Dictée</a:t>
            </a:r>
            <a:endParaRPr lang="fr-F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 nombreuses roses sauvages décoraient la table.</a:t>
            </a:r>
            <a:endParaRPr lang="fr-F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932027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2200</Words>
  <Application>Microsoft Macintosh PowerPoint</Application>
  <PresentationFormat>Grand écran</PresentationFormat>
  <Paragraphs>285</Paragraphs>
  <Slides>32</Slides>
  <Notes>17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32</vt:i4>
      </vt:variant>
    </vt:vector>
  </HeadingPairs>
  <TitlesOfParts>
    <vt:vector size="37" baseType="lpstr">
      <vt:lpstr>Arial</vt:lpstr>
      <vt:lpstr>Calibri</vt:lpstr>
      <vt:lpstr>Calibri Light</vt:lpstr>
      <vt:lpstr>Times New Roman</vt:lpstr>
      <vt:lpstr>Thème Office</vt:lpstr>
      <vt:lpstr>Ce verbe a-t-il un complément ?</vt:lpstr>
      <vt:lpstr>Présentation PowerPoint</vt:lpstr>
      <vt:lpstr> </vt:lpstr>
      <vt:lpstr>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</vt:lpstr>
      <vt:lpstr>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 verbe a-t-il un complément ?</dc:title>
  <dc:creator>Pierre Seve</dc:creator>
  <cp:lastModifiedBy>Pierre Seve</cp:lastModifiedBy>
  <cp:revision>7</cp:revision>
  <dcterms:created xsi:type="dcterms:W3CDTF">2023-12-28T18:39:58Z</dcterms:created>
  <dcterms:modified xsi:type="dcterms:W3CDTF">2025-11-01T07:51:24Z</dcterms:modified>
</cp:coreProperties>
</file>