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64"/>
  </p:notesMasterIdLst>
  <p:sldIdLst>
    <p:sldId id="256" r:id="rId2"/>
    <p:sldId id="274" r:id="rId3"/>
    <p:sldId id="303" r:id="rId4"/>
    <p:sldId id="277" r:id="rId5"/>
    <p:sldId id="306" r:id="rId6"/>
    <p:sldId id="304" r:id="rId7"/>
    <p:sldId id="308" r:id="rId8"/>
    <p:sldId id="309" r:id="rId9"/>
    <p:sldId id="310" r:id="rId10"/>
    <p:sldId id="311" r:id="rId11"/>
    <p:sldId id="305" r:id="rId12"/>
    <p:sldId id="313" r:id="rId13"/>
    <p:sldId id="314" r:id="rId14"/>
    <p:sldId id="315" r:id="rId15"/>
    <p:sldId id="312" r:id="rId16"/>
    <p:sldId id="317" r:id="rId17"/>
    <p:sldId id="318" r:id="rId18"/>
    <p:sldId id="316" r:id="rId19"/>
    <p:sldId id="320" r:id="rId20"/>
    <p:sldId id="321" r:id="rId21"/>
    <p:sldId id="319" r:id="rId22"/>
    <p:sldId id="323" r:id="rId23"/>
    <p:sldId id="324" r:id="rId24"/>
    <p:sldId id="322" r:id="rId25"/>
    <p:sldId id="326" r:id="rId26"/>
    <p:sldId id="328" r:id="rId27"/>
    <p:sldId id="327" r:id="rId28"/>
    <p:sldId id="339" r:id="rId29"/>
    <p:sldId id="340" r:id="rId30"/>
    <p:sldId id="341" r:id="rId31"/>
    <p:sldId id="342" r:id="rId32"/>
    <p:sldId id="343" r:id="rId33"/>
    <p:sldId id="344" r:id="rId34"/>
    <p:sldId id="345" r:id="rId35"/>
    <p:sldId id="346" r:id="rId36"/>
    <p:sldId id="347" r:id="rId37"/>
    <p:sldId id="348" r:id="rId38"/>
    <p:sldId id="349" r:id="rId39"/>
    <p:sldId id="350" r:id="rId40"/>
    <p:sldId id="351" r:id="rId41"/>
    <p:sldId id="352" r:id="rId42"/>
    <p:sldId id="353" r:id="rId43"/>
    <p:sldId id="354" r:id="rId44"/>
    <p:sldId id="357" r:id="rId45"/>
    <p:sldId id="356" r:id="rId46"/>
    <p:sldId id="355" r:id="rId47"/>
    <p:sldId id="358" r:id="rId48"/>
    <p:sldId id="359" r:id="rId49"/>
    <p:sldId id="360" r:id="rId50"/>
    <p:sldId id="361" r:id="rId51"/>
    <p:sldId id="371" r:id="rId52"/>
    <p:sldId id="372" r:id="rId53"/>
    <p:sldId id="362" r:id="rId54"/>
    <p:sldId id="363" r:id="rId55"/>
    <p:sldId id="270" r:id="rId56"/>
    <p:sldId id="364" r:id="rId57"/>
    <p:sldId id="365" r:id="rId58"/>
    <p:sldId id="366" r:id="rId59"/>
    <p:sldId id="367" r:id="rId60"/>
    <p:sldId id="368" r:id="rId61"/>
    <p:sldId id="369" r:id="rId62"/>
    <p:sldId id="370" r:id="rId63"/>
  </p:sldIdLst>
  <p:sldSz cx="12192000" cy="6858000"/>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Aucun style, grille du tableau">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34843"/>
    <p:restoredTop sz="55780"/>
  </p:normalViewPr>
  <p:slideViewPr>
    <p:cSldViewPr snapToGrid="0">
      <p:cViewPr varScale="1">
        <p:scale>
          <a:sx n="48" d="100"/>
          <a:sy n="48" d="100"/>
        </p:scale>
        <p:origin x="1616" y="20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viewProps" Target="viewProps.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notesMaster" Target="notesMasters/notesMaster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theme" Target="theme/theme1.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C35AD1C-090D-8A45-BFE4-86DE3727A948}" type="datetimeFigureOut">
              <a:rPr lang="fr-FR" smtClean="0"/>
              <a:t>17/11/2025</a:t>
            </a:fld>
            <a:endParaRPr lang="fr-FR"/>
          </a:p>
        </p:txBody>
      </p:sp>
      <p:sp>
        <p:nvSpPr>
          <p:cNvPr id="4" name="Espace réservé de l'image des diapositives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not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B251205-FE3E-1F43-B0EE-4182865E995B}" type="slidenum">
              <a:rPr lang="fr-FR" smtClean="0"/>
              <a:t>‹N°›</a:t>
            </a:fld>
            <a:endParaRPr lang="fr-FR"/>
          </a:p>
        </p:txBody>
      </p:sp>
    </p:spTree>
    <p:extLst>
      <p:ext uri="{BB962C8B-B14F-4D97-AF65-F5344CB8AC3E}">
        <p14:creationId xmlns:p14="http://schemas.microsoft.com/office/powerpoint/2010/main" val="267378838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3" Type="http://schemas.openxmlformats.org/officeDocument/2006/relationships/hyperlink" Target="https://fr.wikipedia.org/wiki/API_%C9%9B" TargetMode="External"/><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3" Type="http://schemas.openxmlformats.org/officeDocument/2006/relationships/hyperlink" Target="https://fr.wikipedia.org/wiki/API_%C9%9B" TargetMode="External"/><Relationship Id="rId2" Type="http://schemas.openxmlformats.org/officeDocument/2006/relationships/slide" Target="../slides/slide2.xml"/><Relationship Id="rId1" Type="http://schemas.openxmlformats.org/officeDocument/2006/relationships/notesMaster" Target="../notesMasters/notesMaster1.xml"/><Relationship Id="rId4" Type="http://schemas.openxmlformats.org/officeDocument/2006/relationships/hyperlink" Target="https://fr.wikipedia.org/wiki/API_%CA%92" TargetMode="External"/></Relationships>
</file>

<file path=ppt/notesSlides/_rels/notesSlide3.xml.rels><?xml version="1.0" encoding="UTF-8" standalone="yes"?>
<Relationships xmlns="http://schemas.openxmlformats.org/package/2006/relationships"><Relationship Id="rId3" Type="http://schemas.openxmlformats.org/officeDocument/2006/relationships/hyperlink" Target="https://fr.wikipedia.org/wiki/API_%C9%9B" TargetMode="External"/><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3" Type="http://schemas.openxmlformats.org/officeDocument/2006/relationships/hyperlink" Target="https://fr.wikipedia.org/wiki/API_%C9%9B" TargetMode="External"/><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algn="just"/>
            <a:r>
              <a:rPr lang="fr-FR" sz="1200" b="1" i="1" dirty="0">
                <a:solidFill>
                  <a:schemeClr val="tx1"/>
                </a:solidFill>
                <a:effectLst/>
                <a:latin typeface="+mn-lt"/>
                <a:ea typeface="Calibri" panose="020F0502020204030204" pitchFamily="34" charset="0"/>
                <a:cs typeface="Times New Roman" panose="02020603050405020304" pitchFamily="18" charset="0"/>
              </a:rPr>
              <a:t>DES LETTRES ET DES SONS – </a:t>
            </a:r>
            <a:r>
              <a:rPr lang="fr-FR" sz="1200" i="1" dirty="0">
                <a:solidFill>
                  <a:schemeClr val="tx1"/>
                </a:solidFill>
                <a:effectLst/>
                <a:latin typeface="+mn-lt"/>
                <a:ea typeface="Calibri" panose="020F0502020204030204" pitchFamily="34" charset="0"/>
                <a:cs typeface="Times New Roman" panose="02020603050405020304" pitchFamily="18" charset="0"/>
              </a:rPr>
              <a:t>La terminaison [e] </a:t>
            </a:r>
            <a:r>
              <a:rPr lang="fr-FR" sz="1200" i="1" dirty="0">
                <a:solidFill>
                  <a:schemeClr val="tx1"/>
                </a:solidFill>
                <a:effectLst/>
                <a:latin typeface="+mn-lt"/>
                <a:ea typeface="Times New Roman" panose="02020603050405020304" pitchFamily="18" charset="0"/>
                <a:cs typeface="Times New Roman" panose="02020603050405020304" pitchFamily="18" charset="0"/>
              </a:rPr>
              <a:t>(ou </a:t>
            </a:r>
            <a:r>
              <a:rPr lang="fr-FR" sz="1200" i="1" dirty="0">
                <a:solidFill>
                  <a:schemeClr val="tx1"/>
                </a:solidFill>
                <a:effectLst/>
                <a:latin typeface="+mn-lt"/>
                <a:ea typeface="Calibri" panose="020F0502020204030204" pitchFamily="34" charset="0"/>
                <a:cs typeface="Times New Roman" panose="02020603050405020304" pitchFamily="18" charset="0"/>
              </a:rPr>
              <a:t>[</a:t>
            </a:r>
            <a:r>
              <a:rPr lang="fr-FR" sz="1200" i="1" u="none" strike="noStrike" dirty="0">
                <a:solidFill>
                  <a:schemeClr val="tx1"/>
                </a:solidFill>
                <a:effectLst/>
                <a:latin typeface="+mn-lt"/>
                <a:ea typeface="Times New Roman" panose="02020603050405020304" pitchFamily="18" charset="0"/>
                <a:cs typeface="Times New Roman" panose="02020603050405020304" pitchFamily="18" charset="0"/>
                <a:hlinkClick r:id="rId3" tooltip="API ɛ">
                  <a:extLst>
                    <a:ext uri="{A12FA001-AC4F-418D-AE19-62706E023703}">
                      <ahyp:hlinkClr xmlns:ahyp="http://schemas.microsoft.com/office/drawing/2018/hyperlinkcolor" val="tx"/>
                    </a:ext>
                  </a:extLst>
                </a:hlinkClick>
              </a:rPr>
              <a:t>ɛ</a:t>
            </a:r>
            <a:r>
              <a:rPr lang="fr-FR" sz="1200" i="1" dirty="0">
                <a:solidFill>
                  <a:schemeClr val="tx1"/>
                </a:solidFill>
                <a:effectLst/>
                <a:latin typeface="+mn-lt"/>
                <a:ea typeface="Times New Roman" panose="02020603050405020304" pitchFamily="18" charset="0"/>
                <a:cs typeface="Times New Roman" panose="02020603050405020304" pitchFamily="18" charset="0"/>
              </a:rPr>
              <a:t>]) </a:t>
            </a:r>
            <a:endParaRPr lang="fr-FR" sz="1200" i="1" dirty="0">
              <a:solidFill>
                <a:schemeClr val="tx1"/>
              </a:solidFill>
              <a:effectLst/>
              <a:latin typeface="+mn-lt"/>
              <a:ea typeface="Calibri" panose="020F0502020204030204" pitchFamily="34" charset="0"/>
              <a:cs typeface="Times New Roman" panose="02020603050405020304" pitchFamily="18" charset="0"/>
            </a:endParaRPr>
          </a:p>
          <a:p>
            <a:pPr algn="just"/>
            <a:r>
              <a:rPr lang="fr-FR" sz="1200" b="1" i="1" dirty="0">
                <a:solidFill>
                  <a:schemeClr val="tx1"/>
                </a:solidFill>
                <a:effectLst/>
                <a:latin typeface="+mn-lt"/>
                <a:ea typeface="Calibri" panose="020F0502020204030204" pitchFamily="34" charset="0"/>
                <a:cs typeface="Times New Roman" panose="02020603050405020304" pitchFamily="18" charset="0"/>
              </a:rPr>
              <a:t>CM1: Comment écrire [e] à la fin des mots ?</a:t>
            </a:r>
            <a:endParaRPr lang="fr-FR" sz="1200" dirty="0">
              <a:solidFill>
                <a:schemeClr val="tx1"/>
              </a:solidFill>
              <a:effectLst/>
              <a:latin typeface="+mn-lt"/>
              <a:ea typeface="Calibri" panose="020F0502020204030204" pitchFamily="34" charset="0"/>
              <a:cs typeface="Times New Roman" panose="02020603050405020304" pitchFamily="18" charset="0"/>
            </a:endParaRPr>
          </a:p>
          <a:p>
            <a:pPr algn="just"/>
            <a:r>
              <a:rPr lang="fr-FR" sz="1200" b="1" i="1" dirty="0">
                <a:solidFill>
                  <a:schemeClr val="tx1"/>
                </a:solidFill>
                <a:effectLst/>
                <a:latin typeface="+mn-lt"/>
                <a:ea typeface="Calibri" panose="020F0502020204030204" pitchFamily="34" charset="0"/>
                <a:cs typeface="Times New Roman" panose="02020603050405020304" pitchFamily="18" charset="0"/>
              </a:rPr>
              <a:t> </a:t>
            </a:r>
            <a:endParaRPr lang="fr-FR" sz="1200" dirty="0">
              <a:solidFill>
                <a:schemeClr val="tx1"/>
              </a:solidFill>
              <a:effectLst/>
              <a:latin typeface="+mn-lt"/>
              <a:ea typeface="Calibri" panose="020F0502020204030204" pitchFamily="34" charset="0"/>
              <a:cs typeface="Times New Roman" panose="02020603050405020304" pitchFamily="18" charset="0"/>
            </a:endParaRPr>
          </a:p>
          <a:p>
            <a:pPr algn="just"/>
            <a:r>
              <a:rPr lang="fr-FR" sz="1200" b="1" i="1" dirty="0">
                <a:solidFill>
                  <a:schemeClr val="tx1"/>
                </a:solidFill>
                <a:effectLst/>
                <a:latin typeface="+mn-lt"/>
                <a:ea typeface="Calibri" panose="020F0502020204030204" pitchFamily="34" charset="0"/>
                <a:cs typeface="Times New Roman" panose="02020603050405020304" pitchFamily="18" charset="0"/>
              </a:rPr>
              <a:t> </a:t>
            </a:r>
            <a:endParaRPr lang="fr-FR" sz="1200" dirty="0">
              <a:solidFill>
                <a:schemeClr val="tx1"/>
              </a:solidFill>
              <a:effectLst/>
              <a:latin typeface="+mn-lt"/>
              <a:ea typeface="Calibri" panose="020F0502020204030204" pitchFamily="34" charset="0"/>
              <a:cs typeface="Times New Roman" panose="02020603050405020304" pitchFamily="18" charset="0"/>
            </a:endParaRPr>
          </a:p>
          <a:p>
            <a:pPr algn="just"/>
            <a:r>
              <a:rPr lang="fr-FR" sz="1200" b="1" i="1" dirty="0">
                <a:solidFill>
                  <a:schemeClr val="tx1"/>
                </a:solidFill>
                <a:effectLst/>
                <a:latin typeface="+mn-lt"/>
                <a:ea typeface="Calibri" panose="020F0502020204030204" pitchFamily="34" charset="0"/>
                <a:cs typeface="Times New Roman" panose="02020603050405020304" pitchFamily="18" charset="0"/>
              </a:rPr>
              <a:t>Certaines diapositives ont été dupliquées afin de scinder le commentaire du mode présentateur en deux parties lorsque le propos est long. Cela vous permettra de poursuivre vos explications de manière plus fluide. </a:t>
            </a:r>
            <a:endParaRPr lang="fr-FR" sz="1200" dirty="0">
              <a:solidFill>
                <a:schemeClr val="tx1"/>
              </a:solidFill>
              <a:effectLst/>
              <a:latin typeface="+mn-lt"/>
              <a:ea typeface="Calibri" panose="020F0502020204030204" pitchFamily="34" charset="0"/>
              <a:cs typeface="Times New Roman" panose="02020603050405020304" pitchFamily="18" charset="0"/>
            </a:endParaRPr>
          </a:p>
          <a:p>
            <a:endParaRPr lang="fr-FR" dirty="0"/>
          </a:p>
        </p:txBody>
      </p:sp>
      <p:sp>
        <p:nvSpPr>
          <p:cNvPr id="4" name="Espace réservé du numéro de diapositive 3"/>
          <p:cNvSpPr>
            <a:spLocks noGrp="1"/>
          </p:cNvSpPr>
          <p:nvPr>
            <p:ph type="sldNum" sz="quarter" idx="5"/>
          </p:nvPr>
        </p:nvSpPr>
        <p:spPr/>
        <p:txBody>
          <a:bodyPr/>
          <a:lstStyle/>
          <a:p>
            <a:fld id="{AB251205-FE3E-1F43-B0EE-4182865E995B}" type="slidenum">
              <a:rPr lang="fr-FR" smtClean="0"/>
              <a:t>1</a:t>
            </a:fld>
            <a:endParaRPr lang="fr-FR" dirty="0"/>
          </a:p>
        </p:txBody>
      </p:sp>
    </p:spTree>
    <p:extLst>
      <p:ext uri="{BB962C8B-B14F-4D97-AF65-F5344CB8AC3E}">
        <p14:creationId xmlns:p14="http://schemas.microsoft.com/office/powerpoint/2010/main" val="351902638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C5E476B-E207-FE26-60BD-6C72D390405E}"/>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FEFBCF03-4442-8A61-6992-79646B51369B}"/>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75DA9E0F-DB5A-B088-11F5-F9F5AE5CB1E4}"/>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200" b="1" dirty="0">
                <a:solidFill>
                  <a:schemeClr val="tx1"/>
                </a:solidFill>
                <a:effectLst/>
                <a:latin typeface="+mn-lt"/>
                <a:ea typeface="Calibri" panose="020F0502020204030204" pitchFamily="34" charset="0"/>
                <a:cs typeface="Times New Roman" panose="02020603050405020304" pitchFamily="18" charset="0"/>
              </a:rPr>
              <a:t>PHASE 1 – Enrôlement</a:t>
            </a:r>
            <a:endParaRPr lang="fr-FR" sz="1200" dirty="0">
              <a:solidFill>
                <a:schemeClr val="tx1"/>
              </a:solidFill>
              <a:effectLst/>
              <a:latin typeface="+mn-lt"/>
              <a:ea typeface="Calibri" panose="020F0502020204030204" pitchFamily="34" charset="0"/>
              <a:cs typeface="Times New Roman" panose="02020603050405020304" pitchFamily="18" charset="0"/>
            </a:endParaRPr>
          </a:p>
          <a:p>
            <a:pPr>
              <a:lnSpc>
                <a:spcPct val="100000"/>
              </a:lnSpc>
            </a:pPr>
            <a:endParaRPr lang="fr-FR" sz="1200" dirty="0">
              <a:solidFill>
                <a:schemeClr val="tx1"/>
              </a:solidFill>
              <a:latin typeface="+mn-lt"/>
            </a:endParaRPr>
          </a:p>
          <a:p>
            <a:pPr>
              <a:lnSpc>
                <a:spcPct val="100000"/>
              </a:lnSpc>
            </a:pPr>
            <a:r>
              <a:rPr lang="fr-FR" sz="1200" b="1" dirty="0">
                <a:solidFill>
                  <a:schemeClr val="tx1"/>
                </a:solidFill>
                <a:latin typeface="+mn-lt"/>
              </a:rPr>
              <a:t>Dicter</a:t>
            </a:r>
            <a:r>
              <a:rPr lang="fr-FR" sz="1200" dirty="0">
                <a:solidFill>
                  <a:schemeClr val="tx1"/>
                </a:solidFill>
                <a:latin typeface="+mn-lt"/>
              </a:rPr>
              <a:t> sur l'ardoise : « </a:t>
            </a:r>
            <a:r>
              <a:rPr lang="fr-FR" sz="1200" kern="0" dirty="0">
                <a:solidFill>
                  <a:schemeClr val="tx1"/>
                </a:solidFill>
                <a:effectLst/>
                <a:latin typeface="+mn-lt"/>
                <a:ea typeface="Calibri" panose="020F0502020204030204" pitchFamily="34" charset="0"/>
              </a:rPr>
              <a:t>L’enfant jardinait dans son petit jardinet. »</a:t>
            </a:r>
          </a:p>
          <a:p>
            <a:pPr>
              <a:lnSpc>
                <a:spcPct val="100000"/>
              </a:lnSpc>
            </a:pPr>
            <a:endParaRPr lang="fr-FR" sz="1200" dirty="0">
              <a:solidFill>
                <a:schemeClr val="tx1"/>
              </a:solidFill>
              <a:latin typeface="+mn-lt"/>
            </a:endParaRPr>
          </a:p>
          <a:p>
            <a:pPr algn="just">
              <a:lnSpc>
                <a:spcPct val="100000"/>
              </a:lnSpc>
              <a:spcAft>
                <a:spcPts val="800"/>
              </a:spcAft>
            </a:pPr>
            <a:r>
              <a:rPr lang="fr-FR" sz="1200" b="1" dirty="0">
                <a:solidFill>
                  <a:schemeClr val="tx1"/>
                </a:solidFill>
                <a:effectLst/>
                <a:latin typeface="+mn-lt"/>
                <a:ea typeface="Calibri" panose="020F0502020204030204" pitchFamily="34" charset="0"/>
                <a:cs typeface="Times New Roman" panose="02020603050405020304" pitchFamily="18" charset="0"/>
              </a:rPr>
              <a:t>Demander</a:t>
            </a:r>
            <a:r>
              <a:rPr lang="fr-FR" sz="1200" dirty="0">
                <a:solidFill>
                  <a:schemeClr val="tx1"/>
                </a:solidFill>
                <a:effectLst/>
                <a:latin typeface="+mn-lt"/>
                <a:ea typeface="Calibri" panose="020F0502020204030204" pitchFamily="34" charset="0"/>
                <a:cs typeface="Times New Roman" panose="02020603050405020304" pitchFamily="18" charset="0"/>
              </a:rPr>
              <a:t> : « Quelle est la particularité de cette phrase ? »</a:t>
            </a:r>
          </a:p>
          <a:p>
            <a:pPr algn="just">
              <a:lnSpc>
                <a:spcPct val="100000"/>
              </a:lnSpc>
              <a:spcAft>
                <a:spcPts val="800"/>
              </a:spcAft>
            </a:pPr>
            <a:r>
              <a:rPr lang="fr-FR" sz="1200" u="sng" dirty="0">
                <a:solidFill>
                  <a:schemeClr val="tx1"/>
                </a:solidFill>
                <a:effectLst/>
                <a:latin typeface="+mn-lt"/>
                <a:ea typeface="Calibri" panose="020F0502020204030204" pitchFamily="34" charset="0"/>
                <a:cs typeface="Times New Roman" panose="02020603050405020304" pitchFamily="18" charset="0"/>
              </a:rPr>
              <a:t>Réponse attendue </a:t>
            </a:r>
            <a:r>
              <a:rPr lang="fr-FR" sz="1200" dirty="0">
                <a:solidFill>
                  <a:schemeClr val="tx1"/>
                </a:solidFill>
                <a:effectLst/>
                <a:latin typeface="+mn-lt"/>
                <a:ea typeface="Calibri" panose="020F0502020204030204" pitchFamily="34" charset="0"/>
                <a:cs typeface="Times New Roman" panose="02020603050405020304" pitchFamily="18" charset="0"/>
              </a:rPr>
              <a:t>:</a:t>
            </a:r>
          </a:p>
          <a:p>
            <a:pPr algn="just">
              <a:lnSpc>
                <a:spcPct val="100000"/>
              </a:lnSpc>
              <a:spcAft>
                <a:spcPts val="800"/>
              </a:spcAft>
            </a:pPr>
            <a:r>
              <a:rPr lang="fr-FR" sz="1200" dirty="0">
                <a:solidFill>
                  <a:schemeClr val="tx1"/>
                </a:solidFill>
                <a:effectLst/>
                <a:latin typeface="+mn-lt"/>
                <a:ea typeface="Calibri" panose="020F0502020204030204" pitchFamily="34" charset="0"/>
                <a:cs typeface="Times New Roman" panose="02020603050405020304" pitchFamily="18" charset="0"/>
              </a:rPr>
              <a:t>Il y a deux mots qui se prononcent de manière identique.</a:t>
            </a:r>
          </a:p>
          <a:p>
            <a:pPr algn="just">
              <a:lnSpc>
                <a:spcPct val="100000"/>
              </a:lnSpc>
              <a:spcAft>
                <a:spcPts val="800"/>
              </a:spcAft>
            </a:pPr>
            <a:r>
              <a:rPr lang="fr-FR" sz="1200" dirty="0">
                <a:solidFill>
                  <a:schemeClr val="tx1"/>
                </a:solidFill>
                <a:effectLst/>
                <a:latin typeface="+mn-lt"/>
                <a:ea typeface="Calibri" panose="020F0502020204030204" pitchFamily="34" charset="0"/>
                <a:cs typeface="Times New Roman" panose="02020603050405020304" pitchFamily="18" charset="0"/>
              </a:rPr>
              <a:t> </a:t>
            </a:r>
          </a:p>
          <a:p>
            <a:pPr>
              <a:lnSpc>
                <a:spcPct val="100000"/>
              </a:lnSpc>
              <a:spcAft>
                <a:spcPts val="800"/>
              </a:spcAft>
            </a:pPr>
            <a:r>
              <a:rPr lang="fr-FR" sz="1200" b="1" dirty="0">
                <a:solidFill>
                  <a:schemeClr val="tx1"/>
                </a:solidFill>
                <a:effectLst/>
                <a:latin typeface="+mn-lt"/>
                <a:ea typeface="Calibri" panose="020F0502020204030204" pitchFamily="34" charset="0"/>
                <a:cs typeface="Times New Roman" panose="02020603050405020304" pitchFamily="18" charset="0"/>
              </a:rPr>
              <a:t>Noter</a:t>
            </a:r>
            <a:r>
              <a:rPr lang="fr-FR" sz="1200" dirty="0">
                <a:solidFill>
                  <a:schemeClr val="tx1"/>
                </a:solidFill>
                <a:effectLst/>
                <a:latin typeface="+mn-lt"/>
                <a:ea typeface="Calibri" panose="020F0502020204030204" pitchFamily="34" charset="0"/>
                <a:cs typeface="Times New Roman" panose="02020603050405020304" pitchFamily="18" charset="0"/>
              </a:rPr>
              <a:t> les différentes graphies de </a:t>
            </a:r>
            <a:r>
              <a:rPr lang="fr-FR" sz="1200" i="1" dirty="0">
                <a:solidFill>
                  <a:schemeClr val="tx1"/>
                </a:solidFill>
                <a:effectLst/>
                <a:latin typeface="+mn-lt"/>
                <a:ea typeface="Calibri" panose="020F0502020204030204" pitchFamily="34" charset="0"/>
                <a:cs typeface="Times New Roman" panose="02020603050405020304" pitchFamily="18" charset="0"/>
              </a:rPr>
              <a:t>jardinait</a:t>
            </a:r>
            <a:r>
              <a:rPr lang="fr-FR" sz="1200" dirty="0">
                <a:solidFill>
                  <a:schemeClr val="tx1"/>
                </a:solidFill>
                <a:effectLst/>
                <a:latin typeface="+mn-lt"/>
                <a:ea typeface="Calibri" panose="020F0502020204030204" pitchFamily="34" charset="0"/>
                <a:cs typeface="Times New Roman" panose="02020603050405020304" pitchFamily="18" charset="0"/>
              </a:rPr>
              <a:t> et</a:t>
            </a:r>
            <a:r>
              <a:rPr lang="fr-FR" sz="1200" i="1" dirty="0">
                <a:solidFill>
                  <a:schemeClr val="tx1"/>
                </a:solidFill>
                <a:effectLst/>
                <a:latin typeface="+mn-lt"/>
                <a:ea typeface="Calibri" panose="020F0502020204030204" pitchFamily="34" charset="0"/>
                <a:cs typeface="Times New Roman" panose="02020603050405020304" pitchFamily="18" charset="0"/>
              </a:rPr>
              <a:t> jardinet</a:t>
            </a:r>
            <a:r>
              <a:rPr lang="fr-FR" sz="1200" dirty="0">
                <a:solidFill>
                  <a:schemeClr val="tx1"/>
                </a:solidFill>
                <a:effectLst/>
                <a:latin typeface="+mn-lt"/>
                <a:ea typeface="Calibri" panose="020F0502020204030204" pitchFamily="34" charset="0"/>
                <a:cs typeface="Times New Roman" panose="02020603050405020304" pitchFamily="18" charset="0"/>
              </a:rPr>
              <a:t>  </a:t>
            </a:r>
          </a:p>
          <a:p>
            <a:pPr>
              <a:lnSpc>
                <a:spcPct val="100000"/>
              </a:lnSpc>
              <a:spcAft>
                <a:spcPts val="800"/>
              </a:spcAft>
            </a:pPr>
            <a:r>
              <a:rPr lang="fr-FR" sz="1200" b="1" dirty="0">
                <a:solidFill>
                  <a:schemeClr val="tx1"/>
                </a:solidFill>
                <a:effectLst/>
                <a:latin typeface="+mn-lt"/>
                <a:ea typeface="Calibri" panose="020F0502020204030204" pitchFamily="34" charset="0"/>
                <a:cs typeface="Times New Roman" panose="02020603050405020304" pitchFamily="18" charset="0"/>
              </a:rPr>
              <a:t>Annoncer</a:t>
            </a:r>
            <a:r>
              <a:rPr lang="fr-FR" sz="1200" dirty="0">
                <a:solidFill>
                  <a:schemeClr val="tx1"/>
                </a:solidFill>
                <a:effectLst/>
                <a:latin typeface="+mn-lt"/>
                <a:ea typeface="Calibri" panose="020F0502020204030204" pitchFamily="34" charset="0"/>
                <a:cs typeface="Times New Roman" panose="02020603050405020304" pitchFamily="18" charset="0"/>
              </a:rPr>
              <a:t> :</a:t>
            </a:r>
            <a:r>
              <a:rPr lang="fr-FR" sz="1200" dirty="0">
                <a:solidFill>
                  <a:schemeClr val="tx1"/>
                </a:solidFill>
                <a:effectLst/>
                <a:latin typeface="+mn-lt"/>
                <a:ea typeface="Times New Roman" panose="02020603050405020304" pitchFamily="18" charset="0"/>
                <a:cs typeface="Times New Roman" panose="02020603050405020304" pitchFamily="18" charset="0"/>
              </a:rPr>
              <a:t> « Aujourd’hui, on va voir si on peut trouver des aides pour bien écrire [e] (ou </a:t>
            </a:r>
            <a:r>
              <a:rPr lang="fr-FR" sz="1200" dirty="0">
                <a:solidFill>
                  <a:schemeClr val="tx1"/>
                </a:solidFill>
                <a:effectLst/>
                <a:latin typeface="+mn-lt"/>
                <a:ea typeface="Calibri" panose="020F0502020204030204" pitchFamily="34" charset="0"/>
                <a:cs typeface="Times New Roman" panose="02020603050405020304" pitchFamily="18" charset="0"/>
              </a:rPr>
              <a:t>[</a:t>
            </a:r>
            <a:r>
              <a:rPr lang="fr-FR" sz="1200" u="none" strike="noStrike" dirty="0">
                <a:solidFill>
                  <a:schemeClr val="tx1"/>
                </a:solidFill>
                <a:effectLst/>
                <a:latin typeface="+mn-lt"/>
                <a:ea typeface="Times New Roman" panose="02020603050405020304" pitchFamily="18" charset="0"/>
                <a:cs typeface="Times New Roman" panose="02020603050405020304" pitchFamily="18" charset="0"/>
                <a:hlinkClick r:id="rId3" tooltip="API ɛ">
                  <a:extLst>
                    <a:ext uri="{A12FA001-AC4F-418D-AE19-62706E023703}">
                      <ahyp:hlinkClr xmlns:ahyp="http://schemas.microsoft.com/office/drawing/2018/hyperlinkcolor" val="tx"/>
                    </a:ext>
                  </a:extLst>
                </a:hlinkClick>
              </a:rPr>
              <a:t>ɛ</a:t>
            </a:r>
            <a:r>
              <a:rPr lang="fr-FR" sz="1200" dirty="0">
                <a:solidFill>
                  <a:schemeClr val="tx1"/>
                </a:solidFill>
                <a:effectLst/>
                <a:latin typeface="+mn-lt"/>
                <a:ea typeface="Times New Roman" panose="02020603050405020304" pitchFamily="18" charset="0"/>
                <a:cs typeface="Times New Roman" panose="02020603050405020304" pitchFamily="18" charset="0"/>
              </a:rPr>
              <a:t>]) à la fin des mots. À la fin de la leçon, on reviendra sur la difficulté pour écrire [</a:t>
            </a:r>
            <a:r>
              <a:rPr lang="fr-FR" sz="1200" u="none" strike="noStrike" dirty="0" err="1">
                <a:solidFill>
                  <a:schemeClr val="tx1"/>
                </a:solidFill>
                <a:effectLst/>
                <a:latin typeface="+mn-lt"/>
                <a:ea typeface="Times New Roman" panose="02020603050405020304" pitchFamily="18" charset="0"/>
                <a:cs typeface="Times New Roman" panose="02020603050405020304" pitchFamily="18" charset="0"/>
                <a:hlinkClick r:id="rId4" tooltip="API ʒ">
                  <a:extLst>
                    <a:ext uri="{A12FA001-AC4F-418D-AE19-62706E023703}">
                      <ahyp:hlinkClr xmlns:ahyp="http://schemas.microsoft.com/office/drawing/2018/hyperlinkcolor" val="tx"/>
                    </a:ext>
                  </a:extLst>
                </a:hlinkClick>
              </a:rPr>
              <a:t>ʒ</a:t>
            </a:r>
            <a:r>
              <a:rPr lang="fr-FR" sz="1200" dirty="0" err="1">
                <a:solidFill>
                  <a:schemeClr val="tx1"/>
                </a:solidFill>
                <a:effectLst/>
                <a:latin typeface="+mn-lt"/>
                <a:ea typeface="Times New Roman" panose="02020603050405020304" pitchFamily="18" charset="0"/>
                <a:cs typeface="Times New Roman" panose="02020603050405020304" pitchFamily="18" charset="0"/>
              </a:rPr>
              <a:t>ardine</a:t>
            </a:r>
            <a:r>
              <a:rPr lang="fr-FR" sz="1200" dirty="0">
                <a:solidFill>
                  <a:schemeClr val="tx1"/>
                </a:solidFill>
                <a:effectLst/>
                <a:latin typeface="+mn-lt"/>
                <a:ea typeface="Times New Roman" panose="02020603050405020304" pitchFamily="18" charset="0"/>
                <a:cs typeface="Times New Roman" panose="02020603050405020304" pitchFamily="18" charset="0"/>
              </a:rPr>
              <a:t>]. »</a:t>
            </a:r>
            <a:endParaRPr lang="fr-FR" sz="1200" dirty="0">
              <a:solidFill>
                <a:schemeClr val="tx1"/>
              </a:solidFill>
              <a:effectLst/>
              <a:latin typeface="+mn-lt"/>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fr-FR" sz="1200" dirty="0">
              <a:solidFill>
                <a:schemeClr val="tx1"/>
              </a:solidFill>
              <a:effectLst/>
              <a:latin typeface="+mn-lt"/>
              <a:ea typeface="Calibri" panose="020F0502020204030204" pitchFamily="34" charset="0"/>
              <a:cs typeface="Times New Roman" panose="02020603050405020304" pitchFamily="18" charset="0"/>
            </a:endParaRPr>
          </a:p>
          <a:p>
            <a:endParaRPr lang="fr-FR" sz="1200" dirty="0">
              <a:solidFill>
                <a:schemeClr val="tx1"/>
              </a:solidFill>
              <a:latin typeface="+mn-lt"/>
            </a:endParaRPr>
          </a:p>
        </p:txBody>
      </p:sp>
      <p:sp>
        <p:nvSpPr>
          <p:cNvPr id="4" name="Espace réservé du numéro de diapositive 3">
            <a:extLst>
              <a:ext uri="{FF2B5EF4-FFF2-40B4-BE49-F238E27FC236}">
                <a16:creationId xmlns:a16="http://schemas.microsoft.com/office/drawing/2014/main" id="{8359DD70-6B4B-3120-3076-C475EF6BD374}"/>
              </a:ext>
            </a:extLst>
          </p:cNvPr>
          <p:cNvSpPr>
            <a:spLocks noGrp="1"/>
          </p:cNvSpPr>
          <p:nvPr>
            <p:ph type="sldNum" sz="quarter" idx="5"/>
          </p:nvPr>
        </p:nvSpPr>
        <p:spPr/>
        <p:txBody>
          <a:bodyPr/>
          <a:lstStyle/>
          <a:p>
            <a:fld id="{AB251205-FE3E-1F43-B0EE-4182865E995B}" type="slidenum">
              <a:rPr lang="fr-FR" smtClean="0"/>
              <a:t>2</a:t>
            </a:fld>
            <a:endParaRPr lang="fr-FR" dirty="0"/>
          </a:p>
        </p:txBody>
      </p:sp>
    </p:spTree>
    <p:extLst>
      <p:ext uri="{BB962C8B-B14F-4D97-AF65-F5344CB8AC3E}">
        <p14:creationId xmlns:p14="http://schemas.microsoft.com/office/powerpoint/2010/main" val="4959757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7D79021-6583-ACE2-B4FD-CFF3D5DF58A0}"/>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67D8CE85-09E8-8E6F-B6CF-A208419991A7}"/>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423830F3-52BF-DEB8-550F-77B56E4BB24C}"/>
              </a:ext>
            </a:extLst>
          </p:cNvPr>
          <p:cNvSpPr>
            <a:spLocks noGrp="1"/>
          </p:cNvSpPr>
          <p:nvPr>
            <p:ph type="body" idx="1"/>
          </p:nvPr>
        </p:nvSpPr>
        <p:spPr/>
        <p:txBody>
          <a:bodyPr/>
          <a:lstStyle/>
          <a:p>
            <a:pPr>
              <a:lnSpc>
                <a:spcPct val="100000"/>
              </a:lnSpc>
              <a:spcAft>
                <a:spcPts val="800"/>
              </a:spcAft>
            </a:pPr>
            <a:r>
              <a:rPr lang="fr-FR" sz="1200" b="1" dirty="0">
                <a:solidFill>
                  <a:schemeClr val="tx1"/>
                </a:solidFill>
                <a:effectLst/>
                <a:latin typeface="+mn-lt"/>
                <a:ea typeface="Calibri" panose="020F0502020204030204" pitchFamily="34" charset="0"/>
                <a:cs typeface="Times New Roman" panose="02020603050405020304" pitchFamily="18" charset="0"/>
              </a:rPr>
              <a:t>PHASE 2 – </a:t>
            </a:r>
            <a:r>
              <a:rPr lang="fr-FR" sz="1200" b="1" dirty="0">
                <a:solidFill>
                  <a:schemeClr val="tx1"/>
                </a:solidFill>
                <a:effectLst/>
                <a:highlight>
                  <a:srgbClr val="D3D3D3"/>
                </a:highlight>
                <a:latin typeface="+mn-lt"/>
                <a:ea typeface="Calibri" panose="020F0502020204030204" pitchFamily="34" charset="0"/>
                <a:cs typeface="Times New Roman" panose="02020603050405020304" pitchFamily="18" charset="0"/>
              </a:rPr>
              <a:t>Observation et classement</a:t>
            </a:r>
            <a:r>
              <a:rPr lang="fr-FR" sz="1200" b="1" dirty="0">
                <a:solidFill>
                  <a:schemeClr val="tx1"/>
                </a:solidFill>
                <a:effectLst/>
                <a:latin typeface="+mn-lt"/>
                <a:ea typeface="Calibri" panose="020F0502020204030204" pitchFamily="34" charset="0"/>
                <a:cs typeface="Times New Roman" panose="02020603050405020304" pitchFamily="18" charset="0"/>
              </a:rPr>
              <a:t> – Observer la diversité des terminaisons qui se prononcent [e] (ou [</a:t>
            </a:r>
            <a:r>
              <a:rPr lang="fr-FR" sz="1200" b="1" u="none" strike="noStrike" dirty="0">
                <a:solidFill>
                  <a:schemeClr val="tx1"/>
                </a:solidFill>
                <a:effectLst/>
                <a:latin typeface="+mn-lt"/>
                <a:ea typeface="Times New Roman" panose="02020603050405020304" pitchFamily="18" charset="0"/>
                <a:cs typeface="Times New Roman" panose="02020603050405020304" pitchFamily="18" charset="0"/>
                <a:hlinkClick r:id="rId3" tooltip="API ɛ">
                  <a:extLst>
                    <a:ext uri="{A12FA001-AC4F-418D-AE19-62706E023703}">
                      <ahyp:hlinkClr xmlns:ahyp="http://schemas.microsoft.com/office/drawing/2018/hyperlinkcolor" val="tx"/>
                    </a:ext>
                  </a:extLst>
                </a:hlinkClick>
              </a:rPr>
              <a:t>ɛ</a:t>
            </a:r>
            <a:r>
              <a:rPr lang="fr-FR" sz="1200" b="1" dirty="0">
                <a:solidFill>
                  <a:schemeClr val="tx1"/>
                </a:solidFill>
                <a:effectLst/>
                <a:latin typeface="+mn-lt"/>
                <a:ea typeface="Times New Roman" panose="02020603050405020304" pitchFamily="18" charset="0"/>
                <a:cs typeface="Times New Roman" panose="02020603050405020304" pitchFamily="18" charset="0"/>
              </a:rPr>
              <a:t>])</a:t>
            </a:r>
            <a:endParaRPr lang="fr-FR" sz="1200" dirty="0">
              <a:solidFill>
                <a:schemeClr val="tx1"/>
              </a:solidFill>
              <a:effectLst/>
              <a:latin typeface="+mn-lt"/>
              <a:ea typeface="Calibri" panose="020F0502020204030204" pitchFamily="34" charset="0"/>
              <a:cs typeface="Times New Roman" panose="02020603050405020304" pitchFamily="18" charset="0"/>
            </a:endParaRPr>
          </a:p>
          <a:p>
            <a:pPr>
              <a:lnSpc>
                <a:spcPct val="100000"/>
              </a:lnSpc>
            </a:pPr>
            <a:endParaRPr lang="fr-FR" sz="1200" kern="0" dirty="0">
              <a:solidFill>
                <a:schemeClr val="tx1"/>
              </a:solidFill>
              <a:effectLst/>
              <a:latin typeface="+mn-lt"/>
              <a:ea typeface="Calibri" panose="020F0502020204030204" pitchFamily="34" charset="0"/>
            </a:endParaRPr>
          </a:p>
          <a:p>
            <a:pPr>
              <a:lnSpc>
                <a:spcPct val="100000"/>
              </a:lnSpc>
            </a:pPr>
            <a:r>
              <a:rPr lang="fr-FR" sz="1200" b="1" kern="0" dirty="0">
                <a:solidFill>
                  <a:schemeClr val="tx1"/>
                </a:solidFill>
                <a:effectLst/>
                <a:latin typeface="+mn-lt"/>
                <a:ea typeface="Calibri" panose="020F0502020204030204" pitchFamily="34" charset="0"/>
              </a:rPr>
              <a:t>Lire</a:t>
            </a:r>
            <a:r>
              <a:rPr lang="fr-FR" sz="1200" kern="0" dirty="0">
                <a:solidFill>
                  <a:schemeClr val="tx1"/>
                </a:solidFill>
                <a:effectLst/>
                <a:latin typeface="+mn-lt"/>
                <a:ea typeface="Calibri" panose="020F0502020204030204" pitchFamily="34" charset="0"/>
              </a:rPr>
              <a:t> et </a:t>
            </a:r>
            <a:r>
              <a:rPr lang="fr-FR" sz="1200" b="1" kern="0" dirty="0">
                <a:solidFill>
                  <a:schemeClr val="tx1"/>
                </a:solidFill>
                <a:effectLst/>
                <a:latin typeface="+mn-lt"/>
                <a:ea typeface="Calibri" panose="020F0502020204030204" pitchFamily="34" charset="0"/>
              </a:rPr>
              <a:t>distribuer</a:t>
            </a:r>
            <a:r>
              <a:rPr lang="fr-FR" sz="1200" kern="0" dirty="0">
                <a:solidFill>
                  <a:schemeClr val="tx1"/>
                </a:solidFill>
                <a:effectLst/>
                <a:latin typeface="+mn-lt"/>
                <a:ea typeface="Calibri" panose="020F0502020204030204" pitchFamily="34" charset="0"/>
              </a:rPr>
              <a:t> le texte </a:t>
            </a:r>
          </a:p>
          <a:p>
            <a:pPr>
              <a:lnSpc>
                <a:spcPct val="100000"/>
              </a:lnSpc>
            </a:pPr>
            <a:endParaRPr lang="fr-FR" sz="1200" kern="0" dirty="0">
              <a:solidFill>
                <a:schemeClr val="tx1"/>
              </a:solidFill>
              <a:effectLst/>
              <a:latin typeface="+mn-lt"/>
            </a:endParaRPr>
          </a:p>
          <a:p>
            <a:pPr>
              <a:lnSpc>
                <a:spcPct val="100000"/>
              </a:lnSpc>
              <a:spcAft>
                <a:spcPts val="800"/>
              </a:spcAft>
            </a:pPr>
            <a:r>
              <a:rPr lang="fr-FR" sz="1200" b="1" dirty="0">
                <a:solidFill>
                  <a:schemeClr val="tx1"/>
                </a:solidFill>
                <a:effectLst/>
                <a:latin typeface="+mn-lt"/>
                <a:ea typeface="Calibri" panose="020F0502020204030204" pitchFamily="34" charset="0"/>
                <a:cs typeface="Times New Roman" panose="02020603050405020304" pitchFamily="18" charset="0"/>
              </a:rPr>
              <a:t>Demander</a:t>
            </a:r>
            <a:r>
              <a:rPr lang="fr-FR" sz="1200" dirty="0">
                <a:solidFill>
                  <a:schemeClr val="tx1"/>
                </a:solidFill>
                <a:effectLst/>
                <a:latin typeface="+mn-lt"/>
                <a:ea typeface="Calibri" panose="020F0502020204030204" pitchFamily="34" charset="0"/>
                <a:cs typeface="Times New Roman" panose="02020603050405020304" pitchFamily="18" charset="0"/>
              </a:rPr>
              <a:t> un rappel de texte pour s’assurer de la compréhension.</a:t>
            </a:r>
          </a:p>
          <a:p>
            <a:pPr>
              <a:lnSpc>
                <a:spcPct val="100000"/>
              </a:lnSpc>
              <a:spcAft>
                <a:spcPts val="800"/>
              </a:spcAft>
            </a:pPr>
            <a:r>
              <a:rPr lang="fr-FR" sz="1200" dirty="0">
                <a:solidFill>
                  <a:schemeClr val="tx1"/>
                </a:solidFill>
                <a:effectLst/>
                <a:latin typeface="+mn-lt"/>
                <a:ea typeface="Calibri" panose="020F0502020204030204" pitchFamily="34" charset="0"/>
                <a:cs typeface="Times New Roman" panose="02020603050405020304" pitchFamily="18" charset="0"/>
              </a:rPr>
              <a:t> </a:t>
            </a:r>
          </a:p>
          <a:p>
            <a:pPr>
              <a:lnSpc>
                <a:spcPct val="100000"/>
              </a:lnSpc>
              <a:spcAft>
                <a:spcPts val="800"/>
              </a:spcAft>
            </a:pPr>
            <a:r>
              <a:rPr lang="fr-FR" sz="1200" b="1" dirty="0">
                <a:solidFill>
                  <a:schemeClr val="tx1"/>
                </a:solidFill>
                <a:effectLst/>
                <a:latin typeface="+mn-lt"/>
                <a:ea typeface="Calibri" panose="020F0502020204030204" pitchFamily="34" charset="0"/>
                <a:cs typeface="Times New Roman" panose="02020603050405020304" pitchFamily="18" charset="0"/>
              </a:rPr>
              <a:t>Donner la consigne </a:t>
            </a:r>
            <a:r>
              <a:rPr lang="fr-FR" sz="1200" dirty="0">
                <a:solidFill>
                  <a:schemeClr val="tx1"/>
                </a:solidFill>
                <a:effectLst/>
                <a:latin typeface="+mn-lt"/>
                <a:ea typeface="Calibri" panose="020F0502020204030204" pitchFamily="34" charset="0"/>
                <a:cs typeface="Times New Roman" panose="02020603050405020304" pitchFamily="18" charset="0"/>
              </a:rPr>
              <a:t>: « Relever tous les mots qui se terminent par [e] (ou [</a:t>
            </a:r>
            <a:r>
              <a:rPr lang="fr-FR" sz="1200" u="none" strike="noStrike" dirty="0">
                <a:solidFill>
                  <a:schemeClr val="tx1"/>
                </a:solidFill>
                <a:effectLst/>
                <a:latin typeface="+mn-lt"/>
                <a:ea typeface="Times New Roman" panose="02020603050405020304" pitchFamily="18" charset="0"/>
                <a:cs typeface="Times New Roman" panose="02020603050405020304" pitchFamily="18" charset="0"/>
                <a:hlinkClick r:id="rId3" tooltip="API ɛ">
                  <a:extLst>
                    <a:ext uri="{A12FA001-AC4F-418D-AE19-62706E023703}">
                      <ahyp:hlinkClr xmlns:ahyp="http://schemas.microsoft.com/office/drawing/2018/hyperlinkcolor" val="tx"/>
                    </a:ext>
                  </a:extLst>
                </a:hlinkClick>
              </a:rPr>
              <a:t>ɛ</a:t>
            </a:r>
            <a:r>
              <a:rPr lang="fr-FR" sz="1200" dirty="0">
                <a:solidFill>
                  <a:schemeClr val="tx1"/>
                </a:solidFill>
                <a:effectLst/>
                <a:latin typeface="+mn-lt"/>
                <a:ea typeface="Times New Roman" panose="02020603050405020304" pitchFamily="18" charset="0"/>
                <a:cs typeface="Times New Roman" panose="02020603050405020304" pitchFamily="18" charset="0"/>
              </a:rPr>
              <a:t>]). »</a:t>
            </a:r>
            <a:endParaRPr lang="fr-FR" sz="1200" dirty="0">
              <a:solidFill>
                <a:schemeClr val="tx1"/>
              </a:solidFill>
              <a:effectLst/>
              <a:latin typeface="+mn-lt"/>
              <a:ea typeface="Calibri" panose="020F0502020204030204" pitchFamily="34" charset="0"/>
              <a:cs typeface="Times New Roman" panose="02020603050405020304" pitchFamily="18" charset="0"/>
            </a:endParaRPr>
          </a:p>
          <a:p>
            <a:pPr>
              <a:lnSpc>
                <a:spcPct val="100000"/>
              </a:lnSpc>
              <a:spcAft>
                <a:spcPts val="800"/>
              </a:spcAft>
            </a:pPr>
            <a:r>
              <a:rPr lang="fr-FR" sz="1200" u="sng" dirty="0">
                <a:solidFill>
                  <a:schemeClr val="tx1"/>
                </a:solidFill>
                <a:effectLst/>
                <a:latin typeface="+mn-lt"/>
                <a:ea typeface="Calibri" panose="020F0502020204030204" pitchFamily="34" charset="0"/>
                <a:cs typeface="Times New Roman" panose="02020603050405020304" pitchFamily="18" charset="0"/>
              </a:rPr>
              <a:t>Réponse attendue </a:t>
            </a:r>
            <a:r>
              <a:rPr lang="fr-FR" sz="1200" dirty="0">
                <a:solidFill>
                  <a:schemeClr val="tx1"/>
                </a:solidFill>
                <a:effectLst/>
                <a:latin typeface="+mn-lt"/>
                <a:ea typeface="Calibri" panose="020F0502020204030204" pitchFamily="34" charset="0"/>
                <a:cs typeface="Times New Roman" panose="02020603050405020304" pitchFamily="18" charset="0"/>
              </a:rPr>
              <a:t>:</a:t>
            </a:r>
          </a:p>
          <a:p>
            <a:pPr>
              <a:lnSpc>
                <a:spcPct val="100000"/>
              </a:lnSpc>
            </a:pPr>
            <a:r>
              <a:rPr lang="fr-FR" dirty="0">
                <a:solidFill>
                  <a:schemeClr val="tx1"/>
                </a:solidFill>
                <a:latin typeface="+mn-lt"/>
              </a:rPr>
              <a:t>[Voir diapositive suivante]</a:t>
            </a:r>
          </a:p>
          <a:p>
            <a:pPr>
              <a:lnSpc>
                <a:spcPct val="107000"/>
              </a:lnSpc>
              <a:spcAft>
                <a:spcPts val="800"/>
              </a:spcAft>
            </a:pPr>
            <a:endParaRPr lang="fr-FR" dirty="0"/>
          </a:p>
        </p:txBody>
      </p:sp>
      <p:sp>
        <p:nvSpPr>
          <p:cNvPr id="4" name="Espace réservé du numéro de diapositive 3">
            <a:extLst>
              <a:ext uri="{FF2B5EF4-FFF2-40B4-BE49-F238E27FC236}">
                <a16:creationId xmlns:a16="http://schemas.microsoft.com/office/drawing/2014/main" id="{C5992BB1-E76D-3936-3FB2-16F31E2CADAC}"/>
              </a:ext>
            </a:extLst>
          </p:cNvPr>
          <p:cNvSpPr>
            <a:spLocks noGrp="1"/>
          </p:cNvSpPr>
          <p:nvPr>
            <p:ph type="sldNum" sz="quarter" idx="5"/>
          </p:nvPr>
        </p:nvSpPr>
        <p:spPr/>
        <p:txBody>
          <a:bodyPr/>
          <a:lstStyle/>
          <a:p>
            <a:fld id="{AB251205-FE3E-1F43-B0EE-4182865E995B}" type="slidenum">
              <a:rPr lang="fr-FR" smtClean="0"/>
              <a:t>3</a:t>
            </a:fld>
            <a:endParaRPr lang="fr-FR" dirty="0"/>
          </a:p>
        </p:txBody>
      </p:sp>
    </p:spTree>
    <p:extLst>
      <p:ext uri="{BB962C8B-B14F-4D97-AF65-F5344CB8AC3E}">
        <p14:creationId xmlns:p14="http://schemas.microsoft.com/office/powerpoint/2010/main" val="125991201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 </a:t>
            </a:r>
          </a:p>
        </p:txBody>
      </p:sp>
      <p:sp>
        <p:nvSpPr>
          <p:cNvPr id="4" name="Espace réservé du numéro de diapositive 3"/>
          <p:cNvSpPr>
            <a:spLocks noGrp="1"/>
          </p:cNvSpPr>
          <p:nvPr>
            <p:ph type="sldNum" sz="quarter" idx="5"/>
          </p:nvPr>
        </p:nvSpPr>
        <p:spPr/>
        <p:txBody>
          <a:bodyPr/>
          <a:lstStyle/>
          <a:p>
            <a:fld id="{AB251205-FE3E-1F43-B0EE-4182865E995B}" type="slidenum">
              <a:rPr lang="fr-FR" smtClean="0"/>
              <a:t>4</a:t>
            </a:fld>
            <a:endParaRPr lang="fr-FR" dirty="0"/>
          </a:p>
        </p:txBody>
      </p:sp>
    </p:spTree>
    <p:extLst>
      <p:ext uri="{BB962C8B-B14F-4D97-AF65-F5344CB8AC3E}">
        <p14:creationId xmlns:p14="http://schemas.microsoft.com/office/powerpoint/2010/main" val="375808706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algn="just">
              <a:lnSpc>
                <a:spcPct val="107000"/>
              </a:lnSpc>
              <a:spcAft>
                <a:spcPts val="800"/>
              </a:spcAft>
            </a:pPr>
            <a:r>
              <a:rPr lang="fr-FR" sz="1200" b="1" dirty="0">
                <a:solidFill>
                  <a:schemeClr val="tx1"/>
                </a:solidFill>
                <a:effectLst/>
                <a:latin typeface="+mn-lt"/>
                <a:ea typeface="Calibri" panose="020F0502020204030204" pitchFamily="34" charset="0"/>
                <a:cs typeface="Times New Roman" panose="02020603050405020304" pitchFamily="18" charset="0"/>
              </a:rPr>
              <a:t>Distribuer</a:t>
            </a:r>
            <a:r>
              <a:rPr lang="fr-FR" sz="1200" dirty="0">
                <a:solidFill>
                  <a:schemeClr val="tx1"/>
                </a:solidFill>
                <a:effectLst/>
                <a:latin typeface="+mn-lt"/>
                <a:ea typeface="Calibri" panose="020F0502020204030204" pitchFamily="34" charset="0"/>
                <a:cs typeface="Times New Roman" panose="02020603050405020304" pitchFamily="18" charset="0"/>
              </a:rPr>
              <a:t> la liste des étiquettes (cf. </a:t>
            </a:r>
            <a:r>
              <a:rPr lang="fr-FR" sz="1200" i="1" dirty="0">
                <a:solidFill>
                  <a:schemeClr val="tx1"/>
                </a:solidFill>
                <a:effectLst/>
                <a:latin typeface="+mn-lt"/>
                <a:ea typeface="Calibri" panose="020F0502020204030204" pitchFamily="34" charset="0"/>
                <a:cs typeface="Times New Roman" panose="02020603050405020304" pitchFamily="18" charset="0"/>
              </a:rPr>
              <a:t>Fiche photocopiable</a:t>
            </a:r>
            <a:r>
              <a:rPr lang="fr-FR" sz="1200" dirty="0">
                <a:solidFill>
                  <a:schemeClr val="tx1"/>
                </a:solidFill>
                <a:effectLst/>
                <a:latin typeface="+mn-lt"/>
                <a:ea typeface="Calibri" panose="020F0502020204030204" pitchFamily="34" charset="0"/>
                <a:cs typeface="Times New Roman" panose="02020603050405020304" pitchFamily="18" charset="0"/>
              </a:rPr>
              <a:t>) et </a:t>
            </a:r>
            <a:r>
              <a:rPr lang="fr-FR" sz="1200" b="1" dirty="0">
                <a:solidFill>
                  <a:schemeClr val="tx1"/>
                </a:solidFill>
                <a:effectLst/>
                <a:latin typeface="+mn-lt"/>
                <a:ea typeface="Calibri" panose="020F0502020204030204" pitchFamily="34" charset="0"/>
                <a:cs typeface="Times New Roman" panose="02020603050405020304" pitchFamily="18" charset="0"/>
              </a:rPr>
              <a:t>donner la consigne </a:t>
            </a:r>
            <a:r>
              <a:rPr lang="fr-FR" sz="1200" dirty="0">
                <a:solidFill>
                  <a:schemeClr val="tx1"/>
                </a:solidFill>
                <a:effectLst/>
                <a:latin typeface="+mn-lt"/>
                <a:ea typeface="Calibri" panose="020F0502020204030204" pitchFamily="34" charset="0"/>
                <a:cs typeface="Times New Roman" panose="02020603050405020304" pitchFamily="18" charset="0"/>
              </a:rPr>
              <a:t>: « Classez ces mots selon les graphies du son [e] ou [</a:t>
            </a:r>
            <a:r>
              <a:rPr lang="fr-FR" sz="1200" u="none" strike="noStrike" dirty="0">
                <a:solidFill>
                  <a:schemeClr val="tx1"/>
                </a:solidFill>
                <a:effectLst/>
                <a:latin typeface="+mn-lt"/>
                <a:ea typeface="Times New Roman" panose="02020603050405020304" pitchFamily="18" charset="0"/>
                <a:cs typeface="Times New Roman" panose="02020603050405020304" pitchFamily="18" charset="0"/>
                <a:hlinkClick r:id="rId3" tooltip="API ɛ">
                  <a:extLst>
                    <a:ext uri="{A12FA001-AC4F-418D-AE19-62706E023703}">
                      <ahyp:hlinkClr xmlns:ahyp="http://schemas.microsoft.com/office/drawing/2018/hyperlinkcolor" val="tx"/>
                    </a:ext>
                  </a:extLst>
                </a:hlinkClick>
              </a:rPr>
              <a:t>ɛ</a:t>
            </a:r>
            <a:r>
              <a:rPr lang="fr-FR" sz="1200" dirty="0">
                <a:solidFill>
                  <a:schemeClr val="tx1"/>
                </a:solidFill>
                <a:effectLst/>
                <a:latin typeface="+mn-lt"/>
                <a:ea typeface="Times New Roman" panose="02020603050405020304" pitchFamily="18" charset="0"/>
                <a:cs typeface="Times New Roman" panose="02020603050405020304" pitchFamily="18" charset="0"/>
              </a:rPr>
              <a:t>]. »</a:t>
            </a:r>
            <a:endParaRPr lang="fr-FR" sz="1200" dirty="0">
              <a:solidFill>
                <a:schemeClr val="tx1"/>
              </a:solidFill>
              <a:effectLst/>
              <a:latin typeface="+mn-lt"/>
              <a:ea typeface="Calibri" panose="020F0502020204030204" pitchFamily="34" charset="0"/>
              <a:cs typeface="Times New Roman" panose="02020603050405020304" pitchFamily="18" charset="0"/>
            </a:endParaRPr>
          </a:p>
          <a:p>
            <a:pPr algn="just">
              <a:lnSpc>
                <a:spcPct val="107000"/>
              </a:lnSpc>
              <a:spcAft>
                <a:spcPts val="800"/>
              </a:spcAft>
            </a:pPr>
            <a:r>
              <a:rPr lang="fr-FR" sz="1200" u="sng" dirty="0">
                <a:solidFill>
                  <a:schemeClr val="tx1"/>
                </a:solidFill>
                <a:effectLst/>
                <a:latin typeface="+mn-lt"/>
                <a:ea typeface="Calibri" panose="020F0502020204030204" pitchFamily="34" charset="0"/>
                <a:cs typeface="Times New Roman" panose="02020603050405020304" pitchFamily="18" charset="0"/>
              </a:rPr>
              <a:t>Réponse attendue </a:t>
            </a:r>
            <a:r>
              <a:rPr lang="fr-FR" sz="1200" u="none" dirty="0">
                <a:solidFill>
                  <a:schemeClr val="tx1"/>
                </a:solidFill>
                <a:effectLst/>
                <a:latin typeface="+mn-lt"/>
                <a:ea typeface="Calibri" panose="020F0502020204030204" pitchFamily="34" charset="0"/>
                <a:cs typeface="Times New Roman" panose="02020603050405020304" pitchFamily="18" charset="0"/>
              </a:rPr>
              <a:t> :</a:t>
            </a:r>
          </a:p>
          <a:p>
            <a:pPr algn="just">
              <a:lnSpc>
                <a:spcPct val="107000"/>
              </a:lnSpc>
              <a:spcAft>
                <a:spcPts val="800"/>
              </a:spcAft>
            </a:pPr>
            <a:r>
              <a:rPr lang="fr-FR" sz="1200" dirty="0">
                <a:solidFill>
                  <a:schemeClr val="tx1"/>
                </a:solidFill>
                <a:effectLst/>
                <a:latin typeface="+mn-lt"/>
                <a:ea typeface="Calibri" panose="020F0502020204030204" pitchFamily="34" charset="0"/>
                <a:cs typeface="Times New Roman" panose="02020603050405020304" pitchFamily="18" charset="0"/>
              </a:rPr>
              <a:t>[Voir diapositive suivante]</a:t>
            </a:r>
          </a:p>
          <a:p>
            <a:endParaRPr lang="fr-FR" dirty="0"/>
          </a:p>
        </p:txBody>
      </p:sp>
      <p:sp>
        <p:nvSpPr>
          <p:cNvPr id="4" name="Espace réservé du numéro de diapositive 3"/>
          <p:cNvSpPr>
            <a:spLocks noGrp="1"/>
          </p:cNvSpPr>
          <p:nvPr>
            <p:ph type="sldNum" sz="quarter" idx="5"/>
          </p:nvPr>
        </p:nvSpPr>
        <p:spPr/>
        <p:txBody>
          <a:bodyPr/>
          <a:lstStyle/>
          <a:p>
            <a:fld id="{AB251205-FE3E-1F43-B0EE-4182865E995B}" type="slidenum">
              <a:rPr lang="fr-FR" smtClean="0"/>
              <a:t>5</a:t>
            </a:fld>
            <a:endParaRPr lang="fr-FR"/>
          </a:p>
        </p:txBody>
      </p:sp>
    </p:spTree>
    <p:extLst>
      <p:ext uri="{BB962C8B-B14F-4D97-AF65-F5344CB8AC3E}">
        <p14:creationId xmlns:p14="http://schemas.microsoft.com/office/powerpoint/2010/main" val="50185264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 </a:t>
            </a:r>
          </a:p>
        </p:txBody>
      </p:sp>
      <p:sp>
        <p:nvSpPr>
          <p:cNvPr id="4" name="Espace réservé du numéro de diapositive 3"/>
          <p:cNvSpPr>
            <a:spLocks noGrp="1"/>
          </p:cNvSpPr>
          <p:nvPr>
            <p:ph type="sldNum" sz="quarter" idx="5"/>
          </p:nvPr>
        </p:nvSpPr>
        <p:spPr/>
        <p:txBody>
          <a:bodyPr/>
          <a:lstStyle/>
          <a:p>
            <a:fld id="{AB251205-FE3E-1F43-B0EE-4182865E995B}" type="slidenum">
              <a:rPr lang="fr-FR" smtClean="0"/>
              <a:t>6</a:t>
            </a:fld>
            <a:endParaRPr lang="fr-FR"/>
          </a:p>
        </p:txBody>
      </p:sp>
    </p:spTree>
    <p:extLst>
      <p:ext uri="{BB962C8B-B14F-4D97-AF65-F5344CB8AC3E}">
        <p14:creationId xmlns:p14="http://schemas.microsoft.com/office/powerpoint/2010/main" val="325409074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31CE5A3-4CB4-CCD3-F060-4912F29C8A2A}"/>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1D89F6C3-6CBF-0AA9-EC92-C8FE38AB57E9}"/>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6BCBBA7A-68A6-4C92-A845-DEDBF4E907BF}"/>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200" b="1" dirty="0">
                <a:solidFill>
                  <a:schemeClr val="tx1"/>
                </a:solidFill>
                <a:effectLst/>
                <a:latin typeface="+mn-lt"/>
                <a:ea typeface="Calibri" panose="020F0502020204030204" pitchFamily="34" charset="0"/>
                <a:cs typeface="Times New Roman" panose="02020603050405020304" pitchFamily="18" charset="0"/>
              </a:rPr>
              <a:t>3 – </a:t>
            </a:r>
            <a:r>
              <a:rPr lang="fr-FR" sz="1200" b="1" i="1" dirty="0">
                <a:solidFill>
                  <a:schemeClr val="tx1"/>
                </a:solidFill>
                <a:effectLst/>
                <a:highlight>
                  <a:srgbClr val="D3D3D3"/>
                </a:highlight>
                <a:latin typeface="+mn-lt"/>
                <a:ea typeface="Calibri" panose="020F0502020204030204" pitchFamily="34" charset="0"/>
                <a:cs typeface="Times New Roman" panose="02020603050405020304" pitchFamily="18" charset="0"/>
              </a:rPr>
              <a:t>Observation et classement</a:t>
            </a:r>
            <a:r>
              <a:rPr lang="fr-FR" sz="1200" b="1" i="1" dirty="0">
                <a:solidFill>
                  <a:schemeClr val="tx1"/>
                </a:solidFill>
                <a:effectLst/>
                <a:latin typeface="+mn-lt"/>
                <a:ea typeface="Calibri" panose="020F0502020204030204" pitchFamily="34" charset="0"/>
                <a:cs typeface="Times New Roman" panose="02020603050405020304" pitchFamily="18" charset="0"/>
              </a:rPr>
              <a:t> </a:t>
            </a:r>
            <a:r>
              <a:rPr lang="fr-FR" sz="1200" b="1" dirty="0">
                <a:solidFill>
                  <a:schemeClr val="tx1"/>
                </a:solidFill>
                <a:effectLst/>
                <a:latin typeface="+mn-lt"/>
                <a:ea typeface="Calibri" panose="020F0502020204030204" pitchFamily="34" charset="0"/>
                <a:cs typeface="Times New Roman" panose="02020603050405020304" pitchFamily="18" charset="0"/>
              </a:rPr>
              <a:t>– Distinguer plusieurs sortes de terminaisons</a:t>
            </a:r>
            <a:endParaRPr lang="fr-FR" sz="1200" dirty="0">
              <a:solidFill>
                <a:schemeClr val="tx1"/>
              </a:solidFill>
              <a:effectLst/>
              <a:latin typeface="+mn-lt"/>
              <a:ea typeface="Calibri" panose="020F0502020204030204" pitchFamily="34" charset="0"/>
              <a:cs typeface="Times New Roman" panose="02020603050405020304" pitchFamily="18" charset="0"/>
            </a:endParaRPr>
          </a:p>
          <a:p>
            <a:pPr>
              <a:lnSpc>
                <a:spcPct val="100000"/>
              </a:lnSpc>
            </a:pPr>
            <a:endParaRPr lang="fr-FR" dirty="0">
              <a:solidFill>
                <a:schemeClr val="tx1"/>
              </a:solidFill>
              <a:latin typeface="+mn-lt"/>
            </a:endParaRPr>
          </a:p>
          <a:p>
            <a:pPr algn="just">
              <a:lnSpc>
                <a:spcPct val="100000"/>
              </a:lnSpc>
              <a:spcAft>
                <a:spcPts val="800"/>
              </a:spcAft>
            </a:pPr>
            <a:r>
              <a:rPr lang="fr-FR" sz="1200" b="1" dirty="0">
                <a:solidFill>
                  <a:schemeClr val="tx1"/>
                </a:solidFill>
                <a:effectLst/>
                <a:latin typeface="+mn-lt"/>
                <a:ea typeface="Calibri" panose="020F0502020204030204" pitchFamily="34" charset="0"/>
                <a:cs typeface="Times New Roman" panose="02020603050405020304" pitchFamily="18" charset="0"/>
              </a:rPr>
              <a:t>Annoncer</a:t>
            </a:r>
            <a:r>
              <a:rPr lang="fr-FR" sz="1200" dirty="0">
                <a:solidFill>
                  <a:schemeClr val="tx1"/>
                </a:solidFill>
                <a:effectLst/>
                <a:latin typeface="+mn-lt"/>
                <a:ea typeface="Calibri" panose="020F0502020204030204" pitchFamily="34" charset="0"/>
                <a:cs typeface="Times New Roman" panose="02020603050405020304" pitchFamily="18" charset="0"/>
              </a:rPr>
              <a:t> : « Nous allons poursuivre notre classement en nous intéressant seulement aux mots qui se terminent par </a:t>
            </a:r>
            <a:r>
              <a:rPr lang="fr-FR" sz="1200" i="1" dirty="0">
                <a:solidFill>
                  <a:schemeClr val="tx1"/>
                </a:solidFill>
                <a:effectLst/>
                <a:latin typeface="+mn-lt"/>
                <a:ea typeface="Calibri" panose="020F0502020204030204" pitchFamily="34" charset="0"/>
                <a:cs typeface="Times New Roman" panose="02020603050405020304" pitchFamily="18" charset="0"/>
              </a:rPr>
              <a:t>-er</a:t>
            </a:r>
            <a:r>
              <a:rPr lang="fr-FR" sz="1200" dirty="0">
                <a:solidFill>
                  <a:schemeClr val="tx1"/>
                </a:solidFill>
                <a:effectLst/>
                <a:latin typeface="+mn-lt"/>
                <a:ea typeface="Calibri" panose="020F0502020204030204" pitchFamily="34" charset="0"/>
                <a:cs typeface="Times New Roman" panose="02020603050405020304" pitchFamily="18" charset="0"/>
              </a:rPr>
              <a:t>. » et donner la consigne : « Trouvez un classement grammatical. »</a:t>
            </a:r>
          </a:p>
          <a:p>
            <a:pPr>
              <a:lnSpc>
                <a:spcPct val="100000"/>
              </a:lnSpc>
              <a:spcAft>
                <a:spcPts val="800"/>
              </a:spcAft>
            </a:pPr>
            <a:r>
              <a:rPr lang="fr-FR" sz="1200" u="sng" dirty="0">
                <a:solidFill>
                  <a:schemeClr val="tx1"/>
                </a:solidFill>
                <a:effectLst/>
                <a:latin typeface="+mn-lt"/>
                <a:ea typeface="Calibri" panose="020F0502020204030204" pitchFamily="34" charset="0"/>
                <a:cs typeface="Times New Roman" panose="02020603050405020304" pitchFamily="18" charset="0"/>
              </a:rPr>
              <a:t>Réponse probable </a:t>
            </a:r>
            <a:r>
              <a:rPr lang="fr-FR" sz="1200" dirty="0">
                <a:solidFill>
                  <a:schemeClr val="tx1"/>
                </a:solidFill>
                <a:effectLst/>
                <a:latin typeface="+mn-lt"/>
                <a:ea typeface="Calibri" panose="020F0502020204030204" pitchFamily="34" charset="0"/>
                <a:cs typeface="Times New Roman" panose="02020603050405020304" pitchFamily="18" charset="0"/>
              </a:rPr>
              <a:t>:</a:t>
            </a:r>
          </a:p>
          <a:p>
            <a:pPr>
              <a:lnSpc>
                <a:spcPct val="100000"/>
              </a:lnSpc>
              <a:spcAft>
                <a:spcPts val="800"/>
              </a:spcAft>
            </a:pPr>
            <a:r>
              <a:rPr lang="fr-FR" sz="1200" dirty="0">
                <a:solidFill>
                  <a:schemeClr val="tx1"/>
                </a:solidFill>
                <a:effectLst/>
                <a:latin typeface="+mn-lt"/>
                <a:ea typeface="Calibri" panose="020F0502020204030204" pitchFamily="34" charset="0"/>
                <a:cs typeface="Times New Roman" panose="02020603050405020304" pitchFamily="18" charset="0"/>
              </a:rPr>
              <a:t>[Voir diapositive suivante]</a:t>
            </a:r>
          </a:p>
          <a:p>
            <a:endParaRPr lang="fr-FR" dirty="0"/>
          </a:p>
        </p:txBody>
      </p:sp>
      <p:sp>
        <p:nvSpPr>
          <p:cNvPr id="4" name="Espace réservé du numéro de diapositive 3">
            <a:extLst>
              <a:ext uri="{FF2B5EF4-FFF2-40B4-BE49-F238E27FC236}">
                <a16:creationId xmlns:a16="http://schemas.microsoft.com/office/drawing/2014/main" id="{16814A8F-8298-D6A0-4A5C-630E846FC6EA}"/>
              </a:ext>
            </a:extLst>
          </p:cNvPr>
          <p:cNvSpPr>
            <a:spLocks noGrp="1"/>
          </p:cNvSpPr>
          <p:nvPr>
            <p:ph type="sldNum" sz="quarter" idx="5"/>
          </p:nvPr>
        </p:nvSpPr>
        <p:spPr/>
        <p:txBody>
          <a:bodyPr/>
          <a:lstStyle/>
          <a:p>
            <a:fld id="{AB251205-FE3E-1F43-B0EE-4182865E995B}" type="slidenum">
              <a:rPr lang="fr-FR" smtClean="0"/>
              <a:t>7</a:t>
            </a:fld>
            <a:endParaRPr lang="fr-FR"/>
          </a:p>
        </p:txBody>
      </p:sp>
    </p:spTree>
    <p:extLst>
      <p:ext uri="{BB962C8B-B14F-4D97-AF65-F5344CB8AC3E}">
        <p14:creationId xmlns:p14="http://schemas.microsoft.com/office/powerpoint/2010/main" val="92950886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17FFF3B-AC6C-83C1-C663-86D88C17E20B}"/>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9C86E2A4-1F7E-F16E-ED69-EF63C3AF34EF}"/>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E8B9BE6E-F32B-EB5B-4079-3F9FCCD26568}"/>
              </a:ext>
            </a:extLst>
          </p:cNvPr>
          <p:cNvSpPr>
            <a:spLocks noGrp="1"/>
          </p:cNvSpPr>
          <p:nvPr>
            <p:ph type="body" idx="1"/>
          </p:nvPr>
        </p:nvSpPr>
        <p:spPr/>
        <p:txBody>
          <a:bodyPr/>
          <a:lstStyle/>
          <a:p>
            <a:pPr>
              <a:lnSpc>
                <a:spcPct val="107000"/>
              </a:lnSpc>
              <a:spcAft>
                <a:spcPts val="800"/>
              </a:spcAft>
            </a:pPr>
            <a:r>
              <a:rPr lang="fr-FR" sz="1200" b="1" dirty="0">
                <a:solidFill>
                  <a:schemeClr val="tx1"/>
                </a:solidFill>
                <a:effectLst/>
                <a:latin typeface="+mn-lt"/>
                <a:ea typeface="Calibri" panose="020F0502020204030204" pitchFamily="34" charset="0"/>
                <a:cs typeface="Times New Roman" panose="02020603050405020304" pitchFamily="18" charset="0"/>
              </a:rPr>
              <a:t>Demander</a:t>
            </a:r>
            <a:r>
              <a:rPr lang="fr-FR" sz="1200" dirty="0">
                <a:solidFill>
                  <a:schemeClr val="tx1"/>
                </a:solidFill>
                <a:effectLst/>
                <a:latin typeface="+mn-lt"/>
                <a:ea typeface="Calibri" panose="020F0502020204030204" pitchFamily="34" charset="0"/>
                <a:cs typeface="Times New Roman" panose="02020603050405020304" pitchFamily="18" charset="0"/>
              </a:rPr>
              <a:t> : « Comment est-ce qu’on appelle le morceau -</a:t>
            </a:r>
            <a:r>
              <a:rPr lang="fr-FR" sz="1200" i="1" dirty="0" err="1">
                <a:solidFill>
                  <a:schemeClr val="tx1"/>
                </a:solidFill>
                <a:effectLst/>
                <a:latin typeface="+mn-lt"/>
                <a:ea typeface="Calibri" panose="020F0502020204030204" pitchFamily="34" charset="0"/>
                <a:cs typeface="Times New Roman" panose="02020603050405020304" pitchFamily="18" charset="0"/>
              </a:rPr>
              <a:t>ier</a:t>
            </a:r>
            <a:r>
              <a:rPr lang="fr-FR" sz="1200" dirty="0">
                <a:solidFill>
                  <a:schemeClr val="tx1"/>
                </a:solidFill>
                <a:effectLst/>
                <a:latin typeface="+mn-lt"/>
                <a:ea typeface="Calibri" panose="020F0502020204030204" pitchFamily="34" charset="0"/>
                <a:cs typeface="Times New Roman" panose="02020603050405020304" pitchFamily="18" charset="0"/>
              </a:rPr>
              <a:t> qui termine les noms ? »</a:t>
            </a:r>
          </a:p>
          <a:p>
            <a:pPr>
              <a:lnSpc>
                <a:spcPct val="107000"/>
              </a:lnSpc>
              <a:spcAft>
                <a:spcPts val="800"/>
              </a:spcAft>
            </a:pPr>
            <a:r>
              <a:rPr lang="fr-FR" sz="1200" u="sng" dirty="0">
                <a:solidFill>
                  <a:schemeClr val="tx1"/>
                </a:solidFill>
                <a:effectLst/>
                <a:latin typeface="+mn-lt"/>
                <a:ea typeface="Calibri" panose="020F0502020204030204" pitchFamily="34" charset="0"/>
                <a:cs typeface="Times New Roman" panose="02020603050405020304" pitchFamily="18" charset="0"/>
              </a:rPr>
              <a:t>Réponse attendue </a:t>
            </a:r>
            <a:r>
              <a:rPr lang="fr-FR" sz="1200" dirty="0">
                <a:solidFill>
                  <a:schemeClr val="tx1"/>
                </a:solidFill>
                <a:effectLst/>
                <a:latin typeface="+mn-lt"/>
                <a:ea typeface="Calibri" panose="020F0502020204030204" pitchFamily="34" charset="0"/>
                <a:cs typeface="Times New Roman" panose="02020603050405020304" pitchFamily="18" charset="0"/>
              </a:rPr>
              <a:t>:</a:t>
            </a:r>
          </a:p>
          <a:p>
            <a:pPr>
              <a:lnSpc>
                <a:spcPct val="107000"/>
              </a:lnSpc>
              <a:spcAft>
                <a:spcPts val="800"/>
              </a:spcAft>
            </a:pPr>
            <a:r>
              <a:rPr lang="fr-FR" sz="1200" dirty="0">
                <a:solidFill>
                  <a:schemeClr val="tx1"/>
                </a:solidFill>
                <a:effectLst/>
                <a:latin typeface="+mn-lt"/>
                <a:ea typeface="Calibri" panose="020F0502020204030204" pitchFamily="34" charset="0"/>
                <a:cs typeface="Times New Roman" panose="02020603050405020304" pitchFamily="18" charset="0"/>
              </a:rPr>
              <a:t>C’est un suffixe.</a:t>
            </a:r>
          </a:p>
          <a:p>
            <a:endParaRPr lang="fr-FR" dirty="0"/>
          </a:p>
        </p:txBody>
      </p:sp>
      <p:sp>
        <p:nvSpPr>
          <p:cNvPr id="4" name="Espace réservé du numéro de diapositive 3">
            <a:extLst>
              <a:ext uri="{FF2B5EF4-FFF2-40B4-BE49-F238E27FC236}">
                <a16:creationId xmlns:a16="http://schemas.microsoft.com/office/drawing/2014/main" id="{90362FF7-5EC2-CE3E-C7FC-5935FBC03ADC}"/>
              </a:ext>
            </a:extLst>
          </p:cNvPr>
          <p:cNvSpPr>
            <a:spLocks noGrp="1"/>
          </p:cNvSpPr>
          <p:nvPr>
            <p:ph type="sldNum" sz="quarter" idx="5"/>
          </p:nvPr>
        </p:nvSpPr>
        <p:spPr/>
        <p:txBody>
          <a:bodyPr/>
          <a:lstStyle/>
          <a:p>
            <a:fld id="{AB251205-FE3E-1F43-B0EE-4182865E995B}" type="slidenum">
              <a:rPr lang="fr-FR" smtClean="0"/>
              <a:t>8</a:t>
            </a:fld>
            <a:endParaRPr lang="fr-FR"/>
          </a:p>
        </p:txBody>
      </p:sp>
    </p:spTree>
    <p:extLst>
      <p:ext uri="{BB962C8B-B14F-4D97-AF65-F5344CB8AC3E}">
        <p14:creationId xmlns:p14="http://schemas.microsoft.com/office/powerpoint/2010/main" val="131395768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200" b="1" dirty="0">
                <a:solidFill>
                  <a:schemeClr val="tx1"/>
                </a:solidFill>
                <a:effectLst/>
                <a:latin typeface="+mn-lt"/>
                <a:ea typeface="Calibri" panose="020F0502020204030204" pitchFamily="34" charset="0"/>
                <a:cs typeface="Times New Roman" panose="02020603050405020304" pitchFamily="18" charset="0"/>
              </a:rPr>
              <a:t>Expliquer</a:t>
            </a:r>
            <a:r>
              <a:rPr lang="fr-FR" sz="1200" dirty="0">
                <a:solidFill>
                  <a:schemeClr val="tx1"/>
                </a:solidFill>
                <a:effectLst/>
                <a:latin typeface="+mn-lt"/>
                <a:ea typeface="Calibri" panose="020F0502020204030204" pitchFamily="34" charset="0"/>
                <a:cs typeface="Times New Roman" panose="02020603050405020304" pitchFamily="18" charset="0"/>
              </a:rPr>
              <a:t> : « </a:t>
            </a:r>
            <a:r>
              <a:rPr lang="fr-FR" sz="1200" i="1" dirty="0">
                <a:solidFill>
                  <a:schemeClr val="tx1"/>
                </a:solidFill>
                <a:effectLst/>
                <a:latin typeface="+mn-lt"/>
                <a:ea typeface="Calibri" panose="020F0502020204030204" pitchFamily="34" charset="0"/>
                <a:cs typeface="Times New Roman" panose="02020603050405020304" pitchFamily="18" charset="0"/>
              </a:rPr>
              <a:t>-</a:t>
            </a:r>
            <a:r>
              <a:rPr lang="fr-FR" sz="1200" i="1" dirty="0" err="1">
                <a:solidFill>
                  <a:schemeClr val="tx1"/>
                </a:solidFill>
                <a:effectLst/>
                <a:latin typeface="+mn-lt"/>
                <a:ea typeface="Calibri" panose="020F0502020204030204" pitchFamily="34" charset="0"/>
                <a:cs typeface="Times New Roman" panose="02020603050405020304" pitchFamily="18" charset="0"/>
              </a:rPr>
              <a:t>ier</a:t>
            </a:r>
            <a:r>
              <a:rPr lang="fr-FR" sz="1200" dirty="0">
                <a:solidFill>
                  <a:schemeClr val="tx1"/>
                </a:solidFill>
                <a:effectLst/>
                <a:latin typeface="+mn-lt"/>
                <a:ea typeface="Calibri" panose="020F0502020204030204" pitchFamily="34" charset="0"/>
                <a:cs typeface="Times New Roman" panose="02020603050405020304" pitchFamily="18" charset="0"/>
              </a:rPr>
              <a:t> est un suffixe fréquent. Si on le reconnait, alors on sait écrit le [e] à la fin de ces noms. »</a:t>
            </a:r>
          </a:p>
          <a:p>
            <a:endParaRPr lang="fr-FR" dirty="0"/>
          </a:p>
        </p:txBody>
      </p:sp>
      <p:sp>
        <p:nvSpPr>
          <p:cNvPr id="4" name="Espace réservé du numéro de diapositive 3"/>
          <p:cNvSpPr>
            <a:spLocks noGrp="1"/>
          </p:cNvSpPr>
          <p:nvPr>
            <p:ph type="sldNum" sz="quarter" idx="5"/>
          </p:nvPr>
        </p:nvSpPr>
        <p:spPr/>
        <p:txBody>
          <a:bodyPr/>
          <a:lstStyle/>
          <a:p>
            <a:fld id="{AB251205-FE3E-1F43-B0EE-4182865E995B}" type="slidenum">
              <a:rPr lang="fr-FR" smtClean="0"/>
              <a:t>9</a:t>
            </a:fld>
            <a:endParaRPr lang="fr-FR"/>
          </a:p>
        </p:txBody>
      </p:sp>
    </p:spTree>
    <p:extLst>
      <p:ext uri="{BB962C8B-B14F-4D97-AF65-F5344CB8AC3E}">
        <p14:creationId xmlns:p14="http://schemas.microsoft.com/office/powerpoint/2010/main" val="155105034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37ED8BC-8CF9-7F20-2F86-5933B4898D2E}"/>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3AAC4217-8E86-DE6D-6269-76D9BB7ACF1B}"/>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869DD568-3BE2-167A-533E-FC518B155D4D}"/>
              </a:ext>
            </a:extLst>
          </p:cNvPr>
          <p:cNvSpPr>
            <a:spLocks noGrp="1"/>
          </p:cNvSpPr>
          <p:nvPr>
            <p:ph type="body" idx="1"/>
          </p:nvPr>
        </p:nvSpPr>
        <p:spPr/>
        <p:txBody>
          <a:bodyPr/>
          <a:lstStyle/>
          <a:p>
            <a:pPr>
              <a:lnSpc>
                <a:spcPct val="107000"/>
              </a:lnSpc>
              <a:spcAft>
                <a:spcPts val="800"/>
              </a:spcAft>
            </a:pPr>
            <a:r>
              <a:rPr lang="fr-FR" sz="1200" b="1" kern="0" dirty="0">
                <a:solidFill>
                  <a:schemeClr val="tx1"/>
                </a:solidFill>
                <a:effectLst/>
                <a:latin typeface="+mn-lt"/>
                <a:ea typeface="Calibri" panose="020F0502020204030204" pitchFamily="34" charset="0"/>
              </a:rPr>
              <a:t>Annoncer</a:t>
            </a:r>
            <a:r>
              <a:rPr lang="fr-FR" sz="1200" kern="0" dirty="0">
                <a:solidFill>
                  <a:schemeClr val="tx1"/>
                </a:solidFill>
                <a:effectLst/>
                <a:latin typeface="+mn-lt"/>
                <a:ea typeface="Calibri" panose="020F0502020204030204" pitchFamily="34" charset="0"/>
              </a:rPr>
              <a:t> : « On s’intéresse maintenant seulement aux noms. » et </a:t>
            </a:r>
            <a:r>
              <a:rPr lang="fr-FR" sz="1200" b="1" kern="0" dirty="0">
                <a:solidFill>
                  <a:schemeClr val="tx1"/>
                </a:solidFill>
                <a:effectLst/>
                <a:latin typeface="+mn-lt"/>
                <a:ea typeface="Calibri" panose="020F0502020204030204" pitchFamily="34" charset="0"/>
              </a:rPr>
              <a:t>donner la consigne </a:t>
            </a:r>
            <a:r>
              <a:rPr lang="fr-FR" sz="1200" kern="0" dirty="0">
                <a:solidFill>
                  <a:schemeClr val="tx1"/>
                </a:solidFill>
                <a:effectLst/>
                <a:latin typeface="+mn-lt"/>
                <a:ea typeface="Calibri" panose="020F0502020204030204" pitchFamily="34" charset="0"/>
              </a:rPr>
              <a:t>: « Trouvez un classement selon leur sens. »</a:t>
            </a:r>
            <a:r>
              <a:rPr lang="fr-FR" sz="1200" dirty="0">
                <a:solidFill>
                  <a:schemeClr val="tx1"/>
                </a:solidFill>
                <a:effectLst/>
                <a:latin typeface="+mn-lt"/>
              </a:rPr>
              <a:t> </a:t>
            </a:r>
          </a:p>
          <a:p>
            <a:pPr>
              <a:lnSpc>
                <a:spcPct val="107000"/>
              </a:lnSpc>
              <a:spcAft>
                <a:spcPts val="800"/>
              </a:spcAft>
            </a:pPr>
            <a:r>
              <a:rPr lang="fr-FR" sz="1200" u="sng" dirty="0">
                <a:solidFill>
                  <a:schemeClr val="tx1"/>
                </a:solidFill>
                <a:effectLst/>
                <a:latin typeface="+mn-lt"/>
                <a:ea typeface="Calibri" panose="020F0502020204030204" pitchFamily="34" charset="0"/>
                <a:cs typeface="Times New Roman" panose="02020603050405020304" pitchFamily="18" charset="0"/>
              </a:rPr>
              <a:t>Réponse attendue </a:t>
            </a:r>
            <a:r>
              <a:rPr lang="fr-FR" sz="1200" dirty="0">
                <a:solidFill>
                  <a:schemeClr val="tx1"/>
                </a:solidFill>
                <a:effectLst/>
                <a:latin typeface="+mn-lt"/>
                <a:ea typeface="Calibri" panose="020F0502020204030204" pitchFamily="34" charset="0"/>
                <a:cs typeface="Times New Roman" panose="02020603050405020304" pitchFamily="18" charset="0"/>
              </a:rPr>
              <a:t>:</a:t>
            </a:r>
          </a:p>
          <a:p>
            <a:pPr>
              <a:lnSpc>
                <a:spcPct val="107000"/>
              </a:lnSpc>
              <a:spcAft>
                <a:spcPts val="800"/>
              </a:spcAft>
            </a:pPr>
            <a:r>
              <a:rPr lang="fr-FR" sz="1200" dirty="0">
                <a:solidFill>
                  <a:schemeClr val="tx1"/>
                </a:solidFill>
                <a:effectLst/>
                <a:latin typeface="+mn-lt"/>
                <a:ea typeface="Calibri" panose="020F0502020204030204" pitchFamily="34" charset="0"/>
                <a:cs typeface="Times New Roman" panose="02020603050405020304" pitchFamily="18" charset="0"/>
              </a:rPr>
              <a:t>[Voir diapositive suivante]</a:t>
            </a:r>
          </a:p>
          <a:p>
            <a:endParaRPr lang="fr-FR" dirty="0"/>
          </a:p>
        </p:txBody>
      </p:sp>
      <p:sp>
        <p:nvSpPr>
          <p:cNvPr id="4" name="Espace réservé du numéro de diapositive 3">
            <a:extLst>
              <a:ext uri="{FF2B5EF4-FFF2-40B4-BE49-F238E27FC236}">
                <a16:creationId xmlns:a16="http://schemas.microsoft.com/office/drawing/2014/main" id="{5FE6AF83-0B7D-2053-9D73-10829ACB9045}"/>
              </a:ext>
            </a:extLst>
          </p:cNvPr>
          <p:cNvSpPr>
            <a:spLocks noGrp="1"/>
          </p:cNvSpPr>
          <p:nvPr>
            <p:ph type="sldNum" sz="quarter" idx="5"/>
          </p:nvPr>
        </p:nvSpPr>
        <p:spPr/>
        <p:txBody>
          <a:bodyPr/>
          <a:lstStyle/>
          <a:p>
            <a:fld id="{AB251205-FE3E-1F43-B0EE-4182865E995B}" type="slidenum">
              <a:rPr lang="fr-FR" smtClean="0"/>
              <a:t>10</a:t>
            </a:fld>
            <a:endParaRPr lang="fr-FR"/>
          </a:p>
        </p:txBody>
      </p:sp>
    </p:spTree>
    <p:extLst>
      <p:ext uri="{BB962C8B-B14F-4D97-AF65-F5344CB8AC3E}">
        <p14:creationId xmlns:p14="http://schemas.microsoft.com/office/powerpoint/2010/main" val="358289980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a:lnSpc>
                <a:spcPct val="107000"/>
              </a:lnSpc>
              <a:spcAft>
                <a:spcPts val="800"/>
              </a:spcAft>
            </a:pPr>
            <a:r>
              <a:rPr lang="fr-FR" sz="1200" dirty="0">
                <a:solidFill>
                  <a:schemeClr val="tx1"/>
                </a:solidFill>
                <a:effectLst/>
                <a:latin typeface="+mn-lt"/>
                <a:ea typeface="Calibri" panose="020F0502020204030204" pitchFamily="34" charset="0"/>
                <a:cs typeface="Times New Roman" panose="02020603050405020304" pitchFamily="18" charset="0"/>
              </a:rPr>
              <a:t>Les élèves peuvent avoir du mal à reconnaitre derrière le </a:t>
            </a:r>
            <a:r>
              <a:rPr lang="fr-FR" sz="1200" i="1" dirty="0">
                <a:solidFill>
                  <a:schemeClr val="tx1"/>
                </a:solidFill>
                <a:effectLst/>
                <a:latin typeface="+mn-lt"/>
                <a:ea typeface="Calibri" panose="020F0502020204030204" pitchFamily="34" charset="0"/>
                <a:cs typeface="Times New Roman" panose="02020603050405020304" pitchFamily="18" charset="0"/>
              </a:rPr>
              <a:t>sucrier</a:t>
            </a:r>
            <a:r>
              <a:rPr lang="fr-FR" sz="1200" dirty="0">
                <a:solidFill>
                  <a:schemeClr val="tx1"/>
                </a:solidFill>
                <a:effectLst/>
                <a:latin typeface="+mn-lt"/>
                <a:ea typeface="Calibri" panose="020F0502020204030204" pitchFamily="34" charset="0"/>
                <a:cs typeface="Times New Roman" panose="02020603050405020304" pitchFamily="18" charset="0"/>
              </a:rPr>
              <a:t> et le </a:t>
            </a:r>
            <a:r>
              <a:rPr lang="fr-FR" sz="1200" i="1" dirty="0">
                <a:solidFill>
                  <a:schemeClr val="tx1"/>
                </a:solidFill>
                <a:effectLst/>
                <a:latin typeface="+mn-lt"/>
                <a:ea typeface="Calibri" panose="020F0502020204030204" pitchFamily="34" charset="0"/>
                <a:cs typeface="Times New Roman" panose="02020603050405020304" pitchFamily="18" charset="0"/>
              </a:rPr>
              <a:t>saladier</a:t>
            </a:r>
            <a:r>
              <a:rPr lang="fr-FR" sz="1200" dirty="0">
                <a:solidFill>
                  <a:schemeClr val="tx1"/>
                </a:solidFill>
                <a:effectLst/>
                <a:latin typeface="+mn-lt"/>
                <a:ea typeface="Calibri" panose="020F0502020204030204" pitchFamily="34" charset="0"/>
                <a:cs typeface="Times New Roman" panose="02020603050405020304" pitchFamily="18" charset="0"/>
              </a:rPr>
              <a:t> des récipients. Leur </a:t>
            </a:r>
            <a:r>
              <a:rPr lang="fr-FR" sz="1200" b="1" dirty="0">
                <a:solidFill>
                  <a:schemeClr val="tx1"/>
                </a:solidFill>
                <a:effectLst/>
                <a:latin typeface="+mn-lt"/>
                <a:ea typeface="Calibri" panose="020F0502020204030204" pitchFamily="34" charset="0"/>
                <a:cs typeface="Times New Roman" panose="02020603050405020304" pitchFamily="18" charset="0"/>
              </a:rPr>
              <a:t>indiquer</a:t>
            </a:r>
            <a:r>
              <a:rPr lang="fr-FR" sz="1200" dirty="0">
                <a:solidFill>
                  <a:schemeClr val="tx1"/>
                </a:solidFill>
                <a:effectLst/>
                <a:latin typeface="+mn-lt"/>
                <a:ea typeface="Calibri" panose="020F0502020204030204" pitchFamily="34" charset="0"/>
                <a:cs typeface="Times New Roman" panose="02020603050405020304" pitchFamily="18" charset="0"/>
              </a:rPr>
              <a:t> alors.</a:t>
            </a:r>
          </a:p>
          <a:p>
            <a:endParaRPr lang="fr-FR" dirty="0"/>
          </a:p>
        </p:txBody>
      </p:sp>
      <p:sp>
        <p:nvSpPr>
          <p:cNvPr id="4" name="Espace réservé du numéro de diapositive 3"/>
          <p:cNvSpPr>
            <a:spLocks noGrp="1"/>
          </p:cNvSpPr>
          <p:nvPr>
            <p:ph type="sldNum" sz="quarter" idx="5"/>
          </p:nvPr>
        </p:nvSpPr>
        <p:spPr/>
        <p:txBody>
          <a:bodyPr/>
          <a:lstStyle/>
          <a:p>
            <a:fld id="{AB251205-FE3E-1F43-B0EE-4182865E995B}" type="slidenum">
              <a:rPr lang="fr-FR" smtClean="0"/>
              <a:t>11</a:t>
            </a:fld>
            <a:endParaRPr lang="fr-FR"/>
          </a:p>
        </p:txBody>
      </p:sp>
    </p:spTree>
    <p:extLst>
      <p:ext uri="{BB962C8B-B14F-4D97-AF65-F5344CB8AC3E}">
        <p14:creationId xmlns:p14="http://schemas.microsoft.com/office/powerpoint/2010/main" val="202730935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B96CCD6-CE44-A5C0-5A1B-4CCE0E1E065C}"/>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A1EFFC09-D086-5170-520A-ADDB70F396B9}"/>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CA39D72B-3438-561D-22D4-589C18F07698}"/>
              </a:ext>
            </a:extLst>
          </p:cNvPr>
          <p:cNvSpPr>
            <a:spLocks noGrp="1"/>
          </p:cNvSpPr>
          <p:nvPr>
            <p:ph type="body" idx="1"/>
          </p:nvPr>
        </p:nvSpPr>
        <p:spPr/>
        <p:txBody>
          <a:bodyPr/>
          <a:lstStyle/>
          <a:p>
            <a:r>
              <a:rPr lang="fr-FR" dirty="0"/>
              <a:t> </a:t>
            </a:r>
          </a:p>
        </p:txBody>
      </p:sp>
      <p:sp>
        <p:nvSpPr>
          <p:cNvPr id="4" name="Espace réservé du numéro de diapositive 3">
            <a:extLst>
              <a:ext uri="{FF2B5EF4-FFF2-40B4-BE49-F238E27FC236}">
                <a16:creationId xmlns:a16="http://schemas.microsoft.com/office/drawing/2014/main" id="{8F30516F-22AE-0774-562A-186545561292}"/>
              </a:ext>
            </a:extLst>
          </p:cNvPr>
          <p:cNvSpPr>
            <a:spLocks noGrp="1"/>
          </p:cNvSpPr>
          <p:nvPr>
            <p:ph type="sldNum" sz="quarter" idx="5"/>
          </p:nvPr>
        </p:nvSpPr>
        <p:spPr/>
        <p:txBody>
          <a:bodyPr/>
          <a:lstStyle/>
          <a:p>
            <a:fld id="{AB251205-FE3E-1F43-B0EE-4182865E995B}" type="slidenum">
              <a:rPr lang="fr-FR" smtClean="0"/>
              <a:t>12</a:t>
            </a:fld>
            <a:endParaRPr lang="fr-FR"/>
          </a:p>
        </p:txBody>
      </p:sp>
    </p:spTree>
    <p:extLst>
      <p:ext uri="{BB962C8B-B14F-4D97-AF65-F5344CB8AC3E}">
        <p14:creationId xmlns:p14="http://schemas.microsoft.com/office/powerpoint/2010/main" val="109270829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731EBED-0624-31EC-AA9E-8647D002B24B}"/>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F21406FB-C24B-746A-7DDF-A148DDEB47E3}"/>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70E56CC7-BFAA-EB84-CCC1-53F508F12BA3}"/>
              </a:ext>
            </a:extLst>
          </p:cNvPr>
          <p:cNvSpPr>
            <a:spLocks noGrp="1"/>
          </p:cNvSpPr>
          <p:nvPr>
            <p:ph type="body" idx="1"/>
          </p:nvPr>
        </p:nvSpPr>
        <p:spPr/>
        <p:txBody>
          <a:bodyPr/>
          <a:lstStyle/>
          <a:p>
            <a:pPr>
              <a:lnSpc>
                <a:spcPct val="100000"/>
              </a:lnSpc>
              <a:spcAft>
                <a:spcPts val="0"/>
              </a:spcAft>
            </a:pPr>
            <a:r>
              <a:rPr lang="fr-FR" sz="1200" b="1" dirty="0">
                <a:solidFill>
                  <a:schemeClr val="tx1"/>
                </a:solidFill>
                <a:effectLst/>
                <a:latin typeface="+mn-lt"/>
                <a:ea typeface="Calibri" panose="020F0502020204030204" pitchFamily="34" charset="0"/>
                <a:cs typeface="Times New Roman" panose="02020603050405020304" pitchFamily="18" charset="0"/>
              </a:rPr>
              <a:t>Demander</a:t>
            </a:r>
            <a:r>
              <a:rPr lang="fr-FR" sz="1200" dirty="0">
                <a:solidFill>
                  <a:schemeClr val="tx1"/>
                </a:solidFill>
                <a:effectLst/>
                <a:latin typeface="+mn-lt"/>
                <a:ea typeface="Calibri" panose="020F0502020204030204" pitchFamily="34" charset="0"/>
                <a:cs typeface="Times New Roman" panose="02020603050405020304" pitchFamily="18" charset="0"/>
              </a:rPr>
              <a:t> : « Dans l’ensemble des étiquettes, il n’y a pas d’autres verbes ? »</a:t>
            </a:r>
          </a:p>
          <a:p>
            <a:pPr>
              <a:lnSpc>
                <a:spcPct val="100000"/>
              </a:lnSpc>
              <a:spcAft>
                <a:spcPts val="0"/>
              </a:spcAft>
            </a:pPr>
            <a:r>
              <a:rPr lang="fr-FR" sz="1200" u="sng" dirty="0">
                <a:solidFill>
                  <a:schemeClr val="tx1"/>
                </a:solidFill>
                <a:effectLst/>
                <a:latin typeface="+mn-lt"/>
                <a:ea typeface="Calibri" panose="020F0502020204030204" pitchFamily="34" charset="0"/>
                <a:cs typeface="Times New Roman" panose="02020603050405020304" pitchFamily="18" charset="0"/>
              </a:rPr>
              <a:t>Réponse probable </a:t>
            </a:r>
            <a:r>
              <a:rPr lang="fr-FR" sz="1200" dirty="0">
                <a:solidFill>
                  <a:schemeClr val="tx1"/>
                </a:solidFill>
                <a:effectLst/>
                <a:latin typeface="+mn-lt"/>
                <a:ea typeface="Calibri" panose="020F0502020204030204" pitchFamily="34" charset="0"/>
                <a:cs typeface="Times New Roman" panose="02020603050405020304" pitchFamily="18" charset="0"/>
              </a:rPr>
              <a:t>:</a:t>
            </a:r>
          </a:p>
          <a:p>
            <a:pPr>
              <a:lnSpc>
                <a:spcPct val="100000"/>
              </a:lnSpc>
              <a:spcAft>
                <a:spcPts val="0"/>
              </a:spcAft>
            </a:pPr>
            <a:r>
              <a:rPr lang="fr-FR" sz="1200" dirty="0">
                <a:solidFill>
                  <a:schemeClr val="tx1"/>
                </a:solidFill>
                <a:effectLst/>
                <a:latin typeface="+mn-lt"/>
                <a:ea typeface="Calibri" panose="020F0502020204030204" pitchFamily="34" charset="0"/>
                <a:cs typeface="Times New Roman" panose="02020603050405020304" pitchFamily="18" charset="0"/>
              </a:rPr>
              <a:t>Il y a des verbes à la personne 5 : </a:t>
            </a:r>
            <a:r>
              <a:rPr lang="fr-FR" sz="1200" i="1" dirty="0">
                <a:solidFill>
                  <a:schemeClr val="tx1"/>
                </a:solidFill>
                <a:effectLst/>
                <a:latin typeface="+mn-lt"/>
                <a:ea typeface="Calibri" panose="020F0502020204030204" pitchFamily="34" charset="0"/>
                <a:cs typeface="Times New Roman" panose="02020603050405020304" pitchFamily="18" charset="0"/>
              </a:rPr>
              <a:t>faisiez</a:t>
            </a:r>
            <a:r>
              <a:rPr lang="fr-FR" sz="1200" dirty="0">
                <a:solidFill>
                  <a:schemeClr val="tx1"/>
                </a:solidFill>
                <a:effectLst/>
                <a:latin typeface="+mn-lt"/>
                <a:ea typeface="Calibri" panose="020F0502020204030204" pitchFamily="34" charset="0"/>
                <a:cs typeface="Times New Roman" panose="02020603050405020304" pitchFamily="18" charset="0"/>
              </a:rPr>
              <a:t>, </a:t>
            </a:r>
            <a:r>
              <a:rPr lang="fr-FR" sz="1200" i="1" dirty="0">
                <a:solidFill>
                  <a:schemeClr val="tx1"/>
                </a:solidFill>
                <a:effectLst/>
                <a:latin typeface="+mn-lt"/>
                <a:ea typeface="Calibri" panose="020F0502020204030204" pitchFamily="34" charset="0"/>
                <a:cs typeface="Times New Roman" panose="02020603050405020304" pitchFamily="18" charset="0"/>
              </a:rPr>
              <a:t>battiez</a:t>
            </a:r>
            <a:endParaRPr lang="fr-FR" sz="1200" dirty="0">
              <a:solidFill>
                <a:schemeClr val="tx1"/>
              </a:solidFill>
              <a:effectLst/>
              <a:latin typeface="+mn-lt"/>
              <a:ea typeface="Calibri" panose="020F0502020204030204" pitchFamily="34" charset="0"/>
              <a:cs typeface="Times New Roman" panose="02020603050405020304" pitchFamily="18" charset="0"/>
            </a:endParaRPr>
          </a:p>
          <a:p>
            <a:pPr>
              <a:lnSpc>
                <a:spcPct val="100000"/>
              </a:lnSpc>
              <a:spcAft>
                <a:spcPts val="0"/>
              </a:spcAft>
            </a:pPr>
            <a:r>
              <a:rPr lang="fr-FR" sz="1200" dirty="0">
                <a:solidFill>
                  <a:schemeClr val="tx1"/>
                </a:solidFill>
                <a:effectLst/>
                <a:latin typeface="+mn-lt"/>
                <a:ea typeface="Calibri" panose="020F0502020204030204" pitchFamily="34" charset="0"/>
                <a:cs typeface="Times New Roman" panose="02020603050405020304" pitchFamily="18" charset="0"/>
              </a:rPr>
              <a:t>Il y a des imparfaits : </a:t>
            </a:r>
            <a:r>
              <a:rPr lang="fr-FR" sz="1200" i="1" dirty="0">
                <a:solidFill>
                  <a:schemeClr val="tx1"/>
                </a:solidFill>
                <a:effectLst/>
                <a:latin typeface="+mn-lt"/>
                <a:ea typeface="Calibri" panose="020F0502020204030204" pitchFamily="34" charset="0"/>
                <a:cs typeface="Times New Roman" panose="02020603050405020304" pitchFamily="18" charset="0"/>
              </a:rPr>
              <a:t>occupait</a:t>
            </a:r>
            <a:r>
              <a:rPr lang="fr-FR" sz="1200" dirty="0">
                <a:solidFill>
                  <a:schemeClr val="tx1"/>
                </a:solidFill>
                <a:effectLst/>
                <a:latin typeface="+mn-lt"/>
                <a:ea typeface="Calibri" panose="020F0502020204030204" pitchFamily="34" charset="0"/>
                <a:cs typeface="Times New Roman" panose="02020603050405020304" pitchFamily="18" charset="0"/>
              </a:rPr>
              <a:t>, </a:t>
            </a:r>
            <a:r>
              <a:rPr lang="fr-FR" sz="1200" i="1" dirty="0">
                <a:solidFill>
                  <a:schemeClr val="tx1"/>
                </a:solidFill>
                <a:effectLst/>
                <a:latin typeface="+mn-lt"/>
                <a:ea typeface="Calibri" panose="020F0502020204030204" pitchFamily="34" charset="0"/>
                <a:cs typeface="Times New Roman" panose="02020603050405020304" pitchFamily="18" charset="0"/>
              </a:rPr>
              <a:t>rêvait</a:t>
            </a:r>
            <a:r>
              <a:rPr lang="fr-FR" sz="1200" dirty="0">
                <a:solidFill>
                  <a:schemeClr val="tx1"/>
                </a:solidFill>
                <a:effectLst/>
                <a:latin typeface="+mn-lt"/>
                <a:ea typeface="Calibri" panose="020F0502020204030204" pitchFamily="34" charset="0"/>
                <a:cs typeface="Times New Roman" panose="02020603050405020304" pitchFamily="18" charset="0"/>
              </a:rPr>
              <a:t>…</a:t>
            </a:r>
          </a:p>
          <a:p>
            <a:pPr>
              <a:lnSpc>
                <a:spcPct val="100000"/>
              </a:lnSpc>
              <a:spcAft>
                <a:spcPts val="0"/>
              </a:spcAft>
            </a:pPr>
            <a:endParaRPr lang="fr-FR" sz="1200" dirty="0">
              <a:solidFill>
                <a:schemeClr val="tx1"/>
              </a:solidFill>
              <a:effectLst/>
              <a:latin typeface="+mn-lt"/>
              <a:ea typeface="Calibri" panose="020F0502020204030204" pitchFamily="34" charset="0"/>
              <a:cs typeface="Times New Roman" panose="02020603050405020304" pitchFamily="18" charset="0"/>
            </a:endParaRPr>
          </a:p>
          <a:p>
            <a:pPr>
              <a:lnSpc>
                <a:spcPct val="100000"/>
              </a:lnSpc>
              <a:spcAft>
                <a:spcPts val="0"/>
              </a:spcAft>
            </a:pPr>
            <a:r>
              <a:rPr lang="fr-FR" sz="1200" dirty="0">
                <a:solidFill>
                  <a:schemeClr val="tx1"/>
                </a:solidFill>
                <a:effectLst/>
                <a:latin typeface="+mn-lt"/>
                <a:ea typeface="Calibri" panose="020F0502020204030204" pitchFamily="34" charset="0"/>
                <a:cs typeface="Times New Roman" panose="02020603050405020304" pitchFamily="18" charset="0"/>
              </a:rPr>
              <a:t>Peut-être les élèves penseront aux présents </a:t>
            </a:r>
            <a:r>
              <a:rPr lang="fr-FR" sz="1200" i="1" dirty="0">
                <a:solidFill>
                  <a:schemeClr val="tx1"/>
                </a:solidFill>
                <a:effectLst/>
                <a:latin typeface="+mn-lt"/>
                <a:ea typeface="Calibri" panose="020F0502020204030204" pitchFamily="34" charset="0"/>
                <a:cs typeface="Times New Roman" panose="02020603050405020304" pitchFamily="18" charset="0"/>
              </a:rPr>
              <a:t>fait</a:t>
            </a:r>
            <a:r>
              <a:rPr lang="fr-FR" sz="1200" dirty="0">
                <a:solidFill>
                  <a:schemeClr val="tx1"/>
                </a:solidFill>
                <a:effectLst/>
                <a:latin typeface="+mn-lt"/>
                <a:ea typeface="Calibri" panose="020F0502020204030204" pitchFamily="34" charset="0"/>
                <a:cs typeface="Times New Roman" panose="02020603050405020304" pitchFamily="18" charset="0"/>
              </a:rPr>
              <a:t> et </a:t>
            </a:r>
            <a:r>
              <a:rPr lang="fr-FR" sz="1200" i="1" dirty="0">
                <a:solidFill>
                  <a:schemeClr val="tx1"/>
                </a:solidFill>
                <a:effectLst/>
                <a:latin typeface="+mn-lt"/>
                <a:ea typeface="Calibri" panose="020F0502020204030204" pitchFamily="34" charset="0"/>
                <a:cs typeface="Times New Roman" panose="02020603050405020304" pitchFamily="18" charset="0"/>
              </a:rPr>
              <a:t>sait</a:t>
            </a:r>
            <a:r>
              <a:rPr lang="fr-FR" sz="1200" dirty="0">
                <a:solidFill>
                  <a:schemeClr val="tx1"/>
                </a:solidFill>
                <a:effectLst/>
                <a:latin typeface="+mn-lt"/>
                <a:ea typeface="Calibri" panose="020F0502020204030204" pitchFamily="34" charset="0"/>
                <a:cs typeface="Times New Roman" panose="02020603050405020304" pitchFamily="18" charset="0"/>
              </a:rPr>
              <a:t>… </a:t>
            </a:r>
          </a:p>
          <a:p>
            <a:pPr>
              <a:lnSpc>
                <a:spcPct val="100000"/>
              </a:lnSpc>
              <a:spcAft>
                <a:spcPts val="0"/>
              </a:spcAft>
            </a:pPr>
            <a:r>
              <a:rPr lang="fr-FR" sz="1200" dirty="0">
                <a:solidFill>
                  <a:schemeClr val="tx1"/>
                </a:solidFill>
                <a:effectLst/>
                <a:latin typeface="+mn-lt"/>
                <a:ea typeface="Calibri" panose="020F0502020204030204" pitchFamily="34" charset="0"/>
                <a:cs typeface="Times New Roman" panose="02020603050405020304" pitchFamily="18" charset="0"/>
              </a:rPr>
              <a:t>Sinon </a:t>
            </a:r>
            <a:r>
              <a:rPr lang="fr-FR" sz="1200" b="1" dirty="0">
                <a:solidFill>
                  <a:schemeClr val="tx1"/>
                </a:solidFill>
                <a:effectLst/>
                <a:latin typeface="+mn-lt"/>
                <a:ea typeface="Calibri" panose="020F0502020204030204" pitchFamily="34" charset="0"/>
                <a:cs typeface="Times New Roman" panose="02020603050405020304" pitchFamily="18" charset="0"/>
              </a:rPr>
              <a:t>demander</a:t>
            </a:r>
            <a:r>
              <a:rPr lang="fr-FR" sz="1200" dirty="0">
                <a:solidFill>
                  <a:schemeClr val="tx1"/>
                </a:solidFill>
                <a:effectLst/>
                <a:latin typeface="+mn-lt"/>
                <a:ea typeface="Calibri" panose="020F0502020204030204" pitchFamily="34" charset="0"/>
                <a:cs typeface="Times New Roman" panose="02020603050405020304" pitchFamily="18" charset="0"/>
              </a:rPr>
              <a:t> : « Et les mots </a:t>
            </a:r>
            <a:r>
              <a:rPr lang="fr-FR" sz="1200" i="1" dirty="0">
                <a:solidFill>
                  <a:schemeClr val="tx1"/>
                </a:solidFill>
                <a:effectLst/>
                <a:latin typeface="+mn-lt"/>
                <a:ea typeface="Calibri" panose="020F0502020204030204" pitchFamily="34" charset="0"/>
                <a:cs typeface="Times New Roman" panose="02020603050405020304" pitchFamily="18" charset="0"/>
              </a:rPr>
              <a:t>sait</a:t>
            </a:r>
            <a:r>
              <a:rPr lang="fr-FR" sz="1200" dirty="0">
                <a:solidFill>
                  <a:schemeClr val="tx1"/>
                </a:solidFill>
                <a:effectLst/>
                <a:latin typeface="+mn-lt"/>
                <a:ea typeface="Calibri" panose="020F0502020204030204" pitchFamily="34" charset="0"/>
                <a:cs typeface="Times New Roman" panose="02020603050405020304" pitchFamily="18" charset="0"/>
              </a:rPr>
              <a:t> et </a:t>
            </a:r>
            <a:r>
              <a:rPr lang="fr-FR" sz="1200" i="1" dirty="0">
                <a:solidFill>
                  <a:schemeClr val="tx1"/>
                </a:solidFill>
                <a:effectLst/>
                <a:latin typeface="+mn-lt"/>
                <a:ea typeface="Calibri" panose="020F0502020204030204" pitchFamily="34" charset="0"/>
                <a:cs typeface="Times New Roman" panose="02020603050405020304" pitchFamily="18" charset="0"/>
              </a:rPr>
              <a:t>fait</a:t>
            </a:r>
            <a:r>
              <a:rPr lang="fr-FR" sz="1200" dirty="0">
                <a:solidFill>
                  <a:schemeClr val="tx1"/>
                </a:solidFill>
                <a:effectLst/>
                <a:latin typeface="+mn-lt"/>
                <a:ea typeface="Calibri" panose="020F0502020204030204" pitchFamily="34" charset="0"/>
                <a:cs typeface="Times New Roman" panose="02020603050405020304" pitchFamily="18" charset="0"/>
              </a:rPr>
              <a:t> ? Est-ce que vous reconnaissez ces mots ? »</a:t>
            </a:r>
          </a:p>
          <a:p>
            <a:pPr>
              <a:lnSpc>
                <a:spcPct val="100000"/>
              </a:lnSpc>
              <a:spcAft>
                <a:spcPts val="0"/>
              </a:spcAft>
            </a:pPr>
            <a:r>
              <a:rPr lang="fr-FR" sz="1200" u="sng" dirty="0">
                <a:solidFill>
                  <a:schemeClr val="tx1"/>
                </a:solidFill>
                <a:effectLst/>
                <a:latin typeface="+mn-lt"/>
                <a:ea typeface="Calibri" panose="020F0502020204030204" pitchFamily="34" charset="0"/>
                <a:cs typeface="Times New Roman" panose="02020603050405020304" pitchFamily="18" charset="0"/>
              </a:rPr>
              <a:t>Réponse attendue </a:t>
            </a:r>
            <a:r>
              <a:rPr lang="fr-FR" sz="1200" dirty="0">
                <a:solidFill>
                  <a:schemeClr val="tx1"/>
                </a:solidFill>
                <a:effectLst/>
                <a:latin typeface="+mn-lt"/>
                <a:ea typeface="Calibri" panose="020F0502020204030204" pitchFamily="34" charset="0"/>
                <a:cs typeface="Times New Roman" panose="02020603050405020304" pitchFamily="18" charset="0"/>
              </a:rPr>
              <a:t>:</a:t>
            </a:r>
          </a:p>
          <a:p>
            <a:pPr>
              <a:lnSpc>
                <a:spcPct val="100000"/>
              </a:lnSpc>
              <a:spcAft>
                <a:spcPts val="0"/>
              </a:spcAft>
            </a:pPr>
            <a:r>
              <a:rPr lang="fr-FR" sz="1200" dirty="0">
                <a:solidFill>
                  <a:schemeClr val="tx1"/>
                </a:solidFill>
                <a:effectLst/>
                <a:latin typeface="+mn-lt"/>
                <a:ea typeface="Calibri" panose="020F0502020204030204" pitchFamily="34" charset="0"/>
                <a:cs typeface="Times New Roman" panose="02020603050405020304" pitchFamily="18" charset="0"/>
              </a:rPr>
              <a:t>C’est le verbe </a:t>
            </a:r>
            <a:r>
              <a:rPr lang="fr-FR" sz="1200" i="1" dirty="0">
                <a:solidFill>
                  <a:schemeClr val="tx1"/>
                </a:solidFill>
                <a:effectLst/>
                <a:latin typeface="+mn-lt"/>
                <a:ea typeface="Calibri" panose="020F0502020204030204" pitchFamily="34" charset="0"/>
                <a:cs typeface="Times New Roman" panose="02020603050405020304" pitchFamily="18" charset="0"/>
              </a:rPr>
              <a:t>savoir</a:t>
            </a:r>
            <a:r>
              <a:rPr lang="fr-FR" sz="1200" dirty="0">
                <a:solidFill>
                  <a:schemeClr val="tx1"/>
                </a:solidFill>
                <a:effectLst/>
                <a:latin typeface="+mn-lt"/>
                <a:ea typeface="Calibri" panose="020F0502020204030204" pitchFamily="34" charset="0"/>
                <a:cs typeface="Times New Roman" panose="02020603050405020304" pitchFamily="18" charset="0"/>
              </a:rPr>
              <a:t> et le verbe </a:t>
            </a:r>
            <a:r>
              <a:rPr lang="fr-FR" sz="1200" i="1" dirty="0">
                <a:solidFill>
                  <a:schemeClr val="tx1"/>
                </a:solidFill>
                <a:effectLst/>
                <a:latin typeface="+mn-lt"/>
                <a:ea typeface="Calibri" panose="020F0502020204030204" pitchFamily="34" charset="0"/>
                <a:cs typeface="Times New Roman" panose="02020603050405020304" pitchFamily="18" charset="0"/>
              </a:rPr>
              <a:t>faire</a:t>
            </a:r>
            <a:r>
              <a:rPr lang="fr-FR" sz="1200" dirty="0">
                <a:solidFill>
                  <a:schemeClr val="tx1"/>
                </a:solidFill>
                <a:effectLst/>
                <a:latin typeface="+mn-lt"/>
                <a:ea typeface="Calibri" panose="020F0502020204030204" pitchFamily="34" charset="0"/>
                <a:cs typeface="Times New Roman" panose="02020603050405020304" pitchFamily="18" charset="0"/>
              </a:rPr>
              <a:t> au présent.</a:t>
            </a:r>
          </a:p>
          <a:p>
            <a:pPr>
              <a:lnSpc>
                <a:spcPct val="107000"/>
              </a:lnSpc>
              <a:spcAft>
                <a:spcPts val="800"/>
              </a:spcAft>
            </a:pPr>
            <a:endParaRPr lang="fr-FR" sz="1800" dirty="0">
              <a:effectLst/>
              <a:latin typeface="Times New Roman" panose="02020603050405020304" pitchFamily="18" charset="0"/>
              <a:ea typeface="Calibri" panose="020F0502020204030204" pitchFamily="34" charset="0"/>
              <a:cs typeface="Times New Roman" panose="02020603050405020304" pitchFamily="18" charset="0"/>
            </a:endParaRPr>
          </a:p>
          <a:p>
            <a:pPr>
              <a:lnSpc>
                <a:spcPct val="107000"/>
              </a:lnSpc>
              <a:spcAft>
                <a:spcPts val="800"/>
              </a:spcAft>
            </a:pPr>
            <a:endParaRPr lang="fr-FR"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fr-FR" dirty="0"/>
          </a:p>
        </p:txBody>
      </p:sp>
      <p:sp>
        <p:nvSpPr>
          <p:cNvPr id="4" name="Espace réservé du numéro de diapositive 3">
            <a:extLst>
              <a:ext uri="{FF2B5EF4-FFF2-40B4-BE49-F238E27FC236}">
                <a16:creationId xmlns:a16="http://schemas.microsoft.com/office/drawing/2014/main" id="{A4178507-F0FA-6546-E138-869CD5FB6395}"/>
              </a:ext>
            </a:extLst>
          </p:cNvPr>
          <p:cNvSpPr>
            <a:spLocks noGrp="1"/>
          </p:cNvSpPr>
          <p:nvPr>
            <p:ph type="sldNum" sz="quarter" idx="5"/>
          </p:nvPr>
        </p:nvSpPr>
        <p:spPr/>
        <p:txBody>
          <a:bodyPr/>
          <a:lstStyle/>
          <a:p>
            <a:fld id="{AB251205-FE3E-1F43-B0EE-4182865E995B}" type="slidenum">
              <a:rPr lang="fr-FR" smtClean="0"/>
              <a:t>13</a:t>
            </a:fld>
            <a:endParaRPr lang="fr-FR"/>
          </a:p>
        </p:txBody>
      </p:sp>
    </p:spTree>
    <p:extLst>
      <p:ext uri="{BB962C8B-B14F-4D97-AF65-F5344CB8AC3E}">
        <p14:creationId xmlns:p14="http://schemas.microsoft.com/office/powerpoint/2010/main" val="220625197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E9550D5-6D4D-F553-6017-A1B7280D02B1}"/>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42A15420-DB61-F66F-0BE5-EF49E5B5D978}"/>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95AF10EF-F018-97F7-4F39-5F920FFF143C}"/>
              </a:ext>
            </a:extLst>
          </p:cNvPr>
          <p:cNvSpPr>
            <a:spLocks noGrp="1"/>
          </p:cNvSpPr>
          <p:nvPr>
            <p:ph type="body" idx="1"/>
          </p:nvPr>
        </p:nvSpPr>
        <p:spPr/>
        <p:txBody>
          <a:bodyPr/>
          <a:lstStyle/>
          <a:p>
            <a:pPr>
              <a:lnSpc>
                <a:spcPct val="100000"/>
              </a:lnSpc>
              <a:spcAft>
                <a:spcPts val="0"/>
              </a:spcAft>
            </a:pPr>
            <a:r>
              <a:rPr lang="fr-FR" sz="1200" b="1" dirty="0">
                <a:solidFill>
                  <a:schemeClr val="tx1"/>
                </a:solidFill>
                <a:effectLst/>
                <a:latin typeface="+mn-lt"/>
                <a:ea typeface="Calibri" panose="020F0502020204030204" pitchFamily="34" charset="0"/>
                <a:cs typeface="Times New Roman" panose="02020603050405020304" pitchFamily="18" charset="0"/>
              </a:rPr>
              <a:t>Demander</a:t>
            </a:r>
            <a:r>
              <a:rPr lang="fr-FR" sz="1200" dirty="0">
                <a:solidFill>
                  <a:schemeClr val="tx1"/>
                </a:solidFill>
                <a:effectLst/>
                <a:latin typeface="+mn-lt"/>
                <a:ea typeface="Calibri" panose="020F0502020204030204" pitchFamily="34" charset="0"/>
                <a:cs typeface="Times New Roman" panose="02020603050405020304" pitchFamily="18" charset="0"/>
              </a:rPr>
              <a:t> : « Comment est-ce qu’on appelle le morceau -</a:t>
            </a:r>
            <a:r>
              <a:rPr lang="fr-FR" sz="1200" i="1" dirty="0">
                <a:solidFill>
                  <a:schemeClr val="tx1"/>
                </a:solidFill>
                <a:effectLst/>
                <a:latin typeface="+mn-lt"/>
                <a:ea typeface="Calibri" panose="020F0502020204030204" pitchFamily="34" charset="0"/>
                <a:cs typeface="Times New Roman" panose="02020603050405020304" pitchFamily="18" charset="0"/>
              </a:rPr>
              <a:t>er</a:t>
            </a:r>
            <a:r>
              <a:rPr lang="fr-FR" sz="1200" dirty="0">
                <a:solidFill>
                  <a:schemeClr val="tx1"/>
                </a:solidFill>
                <a:effectLst/>
                <a:latin typeface="+mn-lt"/>
                <a:ea typeface="Calibri" panose="020F0502020204030204" pitchFamily="34" charset="0"/>
                <a:cs typeface="Times New Roman" panose="02020603050405020304" pitchFamily="18" charset="0"/>
              </a:rPr>
              <a:t> qui termine les verbes ? »</a:t>
            </a:r>
          </a:p>
          <a:p>
            <a:pPr>
              <a:lnSpc>
                <a:spcPct val="100000"/>
              </a:lnSpc>
              <a:spcAft>
                <a:spcPts val="0"/>
              </a:spcAft>
            </a:pPr>
            <a:r>
              <a:rPr lang="fr-FR" sz="1200" u="sng" dirty="0">
                <a:solidFill>
                  <a:schemeClr val="tx1"/>
                </a:solidFill>
                <a:effectLst/>
                <a:latin typeface="+mn-lt"/>
                <a:ea typeface="Calibri" panose="020F0502020204030204" pitchFamily="34" charset="0"/>
                <a:cs typeface="Times New Roman" panose="02020603050405020304" pitchFamily="18" charset="0"/>
              </a:rPr>
              <a:t>Réponse attendue </a:t>
            </a:r>
            <a:r>
              <a:rPr lang="fr-FR" sz="1200" dirty="0">
                <a:solidFill>
                  <a:schemeClr val="tx1"/>
                </a:solidFill>
                <a:effectLst/>
                <a:latin typeface="+mn-lt"/>
                <a:ea typeface="Calibri" panose="020F0502020204030204" pitchFamily="34" charset="0"/>
                <a:cs typeface="Times New Roman" panose="02020603050405020304" pitchFamily="18" charset="0"/>
              </a:rPr>
              <a:t>:</a:t>
            </a:r>
          </a:p>
          <a:p>
            <a:pPr>
              <a:lnSpc>
                <a:spcPct val="100000"/>
              </a:lnSpc>
              <a:spcAft>
                <a:spcPts val="0"/>
              </a:spcAft>
            </a:pPr>
            <a:r>
              <a:rPr lang="fr-FR" sz="1200" dirty="0">
                <a:solidFill>
                  <a:schemeClr val="tx1"/>
                </a:solidFill>
                <a:effectLst/>
                <a:latin typeface="+mn-lt"/>
                <a:ea typeface="Calibri" panose="020F0502020204030204" pitchFamily="34" charset="0"/>
                <a:cs typeface="Times New Roman" panose="02020603050405020304" pitchFamily="18" charset="0"/>
              </a:rPr>
              <a:t>C’est la marque de l’infinitif </a:t>
            </a:r>
            <a:r>
              <a:rPr lang="fr-FR" sz="1200" i="1" dirty="0">
                <a:solidFill>
                  <a:schemeClr val="tx1"/>
                </a:solidFill>
                <a:effectLst/>
                <a:latin typeface="+mn-lt"/>
                <a:ea typeface="Calibri" panose="020F0502020204030204" pitchFamily="34" charset="0"/>
                <a:cs typeface="Times New Roman" panose="02020603050405020304" pitchFamily="18" charset="0"/>
              </a:rPr>
              <a:t>-er</a:t>
            </a:r>
            <a:r>
              <a:rPr lang="fr-FR" sz="1200" dirty="0">
                <a:solidFill>
                  <a:schemeClr val="tx1"/>
                </a:solidFill>
                <a:effectLst/>
                <a:latin typeface="+mn-lt"/>
                <a:ea typeface="Calibri" panose="020F0502020204030204" pitchFamily="34" charset="0"/>
                <a:cs typeface="Times New Roman" panose="02020603050405020304" pitchFamily="18" charset="0"/>
              </a:rPr>
              <a:t>.</a:t>
            </a:r>
          </a:p>
          <a:p>
            <a:pPr>
              <a:lnSpc>
                <a:spcPct val="100000"/>
              </a:lnSpc>
              <a:spcAft>
                <a:spcPts val="0"/>
              </a:spcAft>
            </a:pPr>
            <a:endParaRPr lang="fr-FR" sz="1200" dirty="0">
              <a:solidFill>
                <a:schemeClr val="tx1"/>
              </a:solidFill>
              <a:effectLst/>
              <a:latin typeface="+mn-lt"/>
              <a:ea typeface="Calibri" panose="020F0502020204030204" pitchFamily="34" charset="0"/>
              <a:cs typeface="Times New Roman" panose="02020603050405020304" pitchFamily="18" charset="0"/>
            </a:endParaRPr>
          </a:p>
          <a:p>
            <a:pPr>
              <a:lnSpc>
                <a:spcPct val="100000"/>
              </a:lnSpc>
              <a:spcAft>
                <a:spcPts val="0"/>
              </a:spcAft>
            </a:pPr>
            <a:r>
              <a:rPr lang="fr-FR" sz="1200" b="1" dirty="0">
                <a:solidFill>
                  <a:schemeClr val="tx1"/>
                </a:solidFill>
                <a:effectLst/>
                <a:latin typeface="+mn-lt"/>
                <a:ea typeface="Calibri" panose="020F0502020204030204" pitchFamily="34" charset="0"/>
                <a:cs typeface="Times New Roman" panose="02020603050405020304" pitchFamily="18" charset="0"/>
              </a:rPr>
              <a:t>Demander</a:t>
            </a:r>
            <a:r>
              <a:rPr lang="fr-FR" sz="1200" dirty="0">
                <a:solidFill>
                  <a:schemeClr val="tx1"/>
                </a:solidFill>
                <a:effectLst/>
                <a:latin typeface="+mn-lt"/>
                <a:ea typeface="Calibri" panose="020F0502020204030204" pitchFamily="34" charset="0"/>
                <a:cs typeface="Times New Roman" panose="02020603050405020304" pitchFamily="18" charset="0"/>
              </a:rPr>
              <a:t> : « Comment est-ce qu’on appelle le morceau -</a:t>
            </a:r>
            <a:r>
              <a:rPr lang="fr-FR" sz="1200" i="1" dirty="0">
                <a:solidFill>
                  <a:schemeClr val="tx1"/>
                </a:solidFill>
                <a:effectLst/>
                <a:latin typeface="+mn-lt"/>
                <a:ea typeface="Calibri" panose="020F0502020204030204" pitchFamily="34" charset="0"/>
                <a:cs typeface="Times New Roman" panose="02020603050405020304" pitchFamily="18" charset="0"/>
              </a:rPr>
              <a:t>ez</a:t>
            </a:r>
            <a:r>
              <a:rPr lang="fr-FR" sz="1200" dirty="0">
                <a:solidFill>
                  <a:schemeClr val="tx1"/>
                </a:solidFill>
                <a:effectLst/>
                <a:latin typeface="+mn-lt"/>
                <a:ea typeface="Calibri" panose="020F0502020204030204" pitchFamily="34" charset="0"/>
                <a:cs typeface="Times New Roman" panose="02020603050405020304" pitchFamily="18" charset="0"/>
              </a:rPr>
              <a:t> qui termine ces verbes ? »</a:t>
            </a:r>
          </a:p>
          <a:p>
            <a:pPr>
              <a:lnSpc>
                <a:spcPct val="100000"/>
              </a:lnSpc>
              <a:spcAft>
                <a:spcPts val="0"/>
              </a:spcAft>
            </a:pPr>
            <a:r>
              <a:rPr lang="fr-FR" sz="1200" u="sng" dirty="0">
                <a:solidFill>
                  <a:schemeClr val="tx1"/>
                </a:solidFill>
                <a:effectLst/>
                <a:latin typeface="+mn-lt"/>
                <a:ea typeface="Calibri" panose="020F0502020204030204" pitchFamily="34" charset="0"/>
                <a:cs typeface="Times New Roman" panose="02020603050405020304" pitchFamily="18" charset="0"/>
              </a:rPr>
              <a:t>Réponse attendue </a:t>
            </a:r>
            <a:r>
              <a:rPr lang="fr-FR" sz="1200" dirty="0">
                <a:solidFill>
                  <a:schemeClr val="tx1"/>
                </a:solidFill>
                <a:effectLst/>
                <a:latin typeface="+mn-lt"/>
                <a:ea typeface="Calibri" panose="020F0502020204030204" pitchFamily="34" charset="0"/>
                <a:cs typeface="Times New Roman" panose="02020603050405020304" pitchFamily="18" charset="0"/>
              </a:rPr>
              <a:t>:</a:t>
            </a:r>
          </a:p>
          <a:p>
            <a:pPr>
              <a:lnSpc>
                <a:spcPct val="100000"/>
              </a:lnSpc>
              <a:spcAft>
                <a:spcPts val="0"/>
              </a:spcAft>
            </a:pPr>
            <a:r>
              <a:rPr lang="fr-FR" sz="1200" dirty="0">
                <a:solidFill>
                  <a:schemeClr val="tx1"/>
                </a:solidFill>
                <a:effectLst/>
                <a:latin typeface="+mn-lt"/>
                <a:ea typeface="Calibri" panose="020F0502020204030204" pitchFamily="34" charset="0"/>
                <a:cs typeface="Times New Roman" panose="02020603050405020304" pitchFamily="18" charset="0"/>
              </a:rPr>
              <a:t>C’est la marque de personne 5.</a:t>
            </a:r>
          </a:p>
          <a:p>
            <a:pPr>
              <a:lnSpc>
                <a:spcPct val="100000"/>
              </a:lnSpc>
              <a:spcAft>
                <a:spcPts val="0"/>
              </a:spcAft>
            </a:pPr>
            <a:endParaRPr lang="fr-FR" sz="1200" dirty="0">
              <a:solidFill>
                <a:schemeClr val="tx1"/>
              </a:solidFill>
              <a:effectLst/>
              <a:latin typeface="+mn-lt"/>
              <a:ea typeface="Calibri" panose="020F0502020204030204" pitchFamily="34" charset="0"/>
              <a:cs typeface="Times New Roman" panose="02020603050405020304" pitchFamily="18" charset="0"/>
            </a:endParaRPr>
          </a:p>
          <a:p>
            <a:pPr>
              <a:lnSpc>
                <a:spcPct val="100000"/>
              </a:lnSpc>
              <a:spcAft>
                <a:spcPts val="0"/>
              </a:spcAft>
            </a:pPr>
            <a:r>
              <a:rPr lang="fr-FR" sz="1200" b="1" dirty="0">
                <a:solidFill>
                  <a:schemeClr val="tx1"/>
                </a:solidFill>
                <a:effectLst/>
                <a:latin typeface="+mn-lt"/>
                <a:ea typeface="Calibri" panose="020F0502020204030204" pitchFamily="34" charset="0"/>
                <a:cs typeface="Times New Roman" panose="02020603050405020304" pitchFamily="18" charset="0"/>
              </a:rPr>
              <a:t>Demander</a:t>
            </a:r>
            <a:r>
              <a:rPr lang="fr-FR" sz="1200" dirty="0">
                <a:solidFill>
                  <a:schemeClr val="tx1"/>
                </a:solidFill>
                <a:effectLst/>
                <a:latin typeface="+mn-lt"/>
                <a:ea typeface="Calibri" panose="020F0502020204030204" pitchFamily="34" charset="0"/>
                <a:cs typeface="Times New Roman" panose="02020603050405020304" pitchFamily="18" charset="0"/>
              </a:rPr>
              <a:t> : « Comment est-ce qu’on appelle le morceau -</a:t>
            </a:r>
            <a:r>
              <a:rPr lang="fr-FR" sz="1200" i="1" dirty="0">
                <a:solidFill>
                  <a:schemeClr val="tx1"/>
                </a:solidFill>
                <a:effectLst/>
                <a:latin typeface="+mn-lt"/>
                <a:ea typeface="Calibri" panose="020F0502020204030204" pitchFamily="34" charset="0"/>
                <a:cs typeface="Times New Roman" panose="02020603050405020304" pitchFamily="18" charset="0"/>
              </a:rPr>
              <a:t>ait </a:t>
            </a:r>
            <a:r>
              <a:rPr lang="fr-FR" sz="1200" dirty="0">
                <a:solidFill>
                  <a:schemeClr val="tx1"/>
                </a:solidFill>
                <a:effectLst/>
                <a:latin typeface="+mn-lt"/>
                <a:ea typeface="Calibri" panose="020F0502020204030204" pitchFamily="34" charset="0"/>
                <a:cs typeface="Times New Roman" panose="02020603050405020304" pitchFamily="18" charset="0"/>
              </a:rPr>
              <a:t>qui termine ces verbes ? »</a:t>
            </a:r>
          </a:p>
          <a:p>
            <a:pPr>
              <a:lnSpc>
                <a:spcPct val="100000"/>
              </a:lnSpc>
              <a:spcAft>
                <a:spcPts val="0"/>
              </a:spcAft>
            </a:pPr>
            <a:r>
              <a:rPr lang="fr-FR" sz="1200" u="sng" dirty="0">
                <a:solidFill>
                  <a:schemeClr val="tx1"/>
                </a:solidFill>
                <a:effectLst/>
                <a:latin typeface="+mn-lt"/>
                <a:ea typeface="Calibri" panose="020F0502020204030204" pitchFamily="34" charset="0"/>
                <a:cs typeface="Times New Roman" panose="02020603050405020304" pitchFamily="18" charset="0"/>
              </a:rPr>
              <a:t>Réponse attendue </a:t>
            </a:r>
            <a:r>
              <a:rPr lang="fr-FR" sz="1200" dirty="0">
                <a:solidFill>
                  <a:schemeClr val="tx1"/>
                </a:solidFill>
                <a:effectLst/>
                <a:latin typeface="+mn-lt"/>
                <a:ea typeface="Calibri" panose="020F0502020204030204" pitchFamily="34" charset="0"/>
                <a:cs typeface="Times New Roman" panose="02020603050405020304" pitchFamily="18" charset="0"/>
              </a:rPr>
              <a:t>:</a:t>
            </a:r>
          </a:p>
          <a:p>
            <a:pPr>
              <a:lnSpc>
                <a:spcPct val="100000"/>
              </a:lnSpc>
              <a:spcAft>
                <a:spcPts val="0"/>
              </a:spcAft>
            </a:pPr>
            <a:r>
              <a:rPr lang="fr-FR" sz="1200" dirty="0">
                <a:solidFill>
                  <a:schemeClr val="tx1"/>
                </a:solidFill>
                <a:effectLst/>
                <a:latin typeface="+mn-lt"/>
                <a:ea typeface="Calibri" panose="020F0502020204030204" pitchFamily="34" charset="0"/>
                <a:cs typeface="Times New Roman" panose="02020603050405020304" pitchFamily="18" charset="0"/>
              </a:rPr>
              <a:t>C’est la terminaison de l’imparfait, sauf pour le présent de </a:t>
            </a:r>
            <a:r>
              <a:rPr lang="fr-FR" sz="1200" i="1" dirty="0">
                <a:solidFill>
                  <a:schemeClr val="tx1"/>
                </a:solidFill>
                <a:effectLst/>
                <a:latin typeface="+mn-lt"/>
                <a:ea typeface="Calibri" panose="020F0502020204030204" pitchFamily="34" charset="0"/>
                <a:cs typeface="Times New Roman" panose="02020603050405020304" pitchFamily="18" charset="0"/>
              </a:rPr>
              <a:t>faire</a:t>
            </a:r>
            <a:r>
              <a:rPr lang="fr-FR" sz="1200" dirty="0">
                <a:solidFill>
                  <a:schemeClr val="tx1"/>
                </a:solidFill>
                <a:effectLst/>
                <a:latin typeface="+mn-lt"/>
                <a:ea typeface="Calibri" panose="020F0502020204030204" pitchFamily="34" charset="0"/>
                <a:cs typeface="Times New Roman" panose="02020603050405020304" pitchFamily="18" charset="0"/>
              </a:rPr>
              <a:t> et de </a:t>
            </a:r>
            <a:r>
              <a:rPr lang="fr-FR" sz="1200" i="1" dirty="0">
                <a:solidFill>
                  <a:schemeClr val="tx1"/>
                </a:solidFill>
                <a:effectLst/>
                <a:latin typeface="+mn-lt"/>
                <a:ea typeface="Calibri" panose="020F0502020204030204" pitchFamily="34" charset="0"/>
                <a:cs typeface="Times New Roman" panose="02020603050405020304" pitchFamily="18" charset="0"/>
              </a:rPr>
              <a:t>savoir</a:t>
            </a:r>
          </a:p>
          <a:p>
            <a:pPr>
              <a:lnSpc>
                <a:spcPct val="107000"/>
              </a:lnSpc>
              <a:spcAft>
                <a:spcPts val="800"/>
              </a:spcAft>
            </a:pPr>
            <a:endParaRPr lang="fr-FR"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fr-FR" dirty="0"/>
          </a:p>
        </p:txBody>
      </p:sp>
      <p:sp>
        <p:nvSpPr>
          <p:cNvPr id="4" name="Espace réservé du numéro de diapositive 3">
            <a:extLst>
              <a:ext uri="{FF2B5EF4-FFF2-40B4-BE49-F238E27FC236}">
                <a16:creationId xmlns:a16="http://schemas.microsoft.com/office/drawing/2014/main" id="{B837A931-F4A9-8322-4AB4-74F94A874EBB}"/>
              </a:ext>
            </a:extLst>
          </p:cNvPr>
          <p:cNvSpPr>
            <a:spLocks noGrp="1"/>
          </p:cNvSpPr>
          <p:nvPr>
            <p:ph type="sldNum" sz="quarter" idx="5"/>
          </p:nvPr>
        </p:nvSpPr>
        <p:spPr/>
        <p:txBody>
          <a:bodyPr/>
          <a:lstStyle/>
          <a:p>
            <a:fld id="{AB251205-FE3E-1F43-B0EE-4182865E995B}" type="slidenum">
              <a:rPr lang="fr-FR" smtClean="0"/>
              <a:t>14</a:t>
            </a:fld>
            <a:endParaRPr lang="fr-FR"/>
          </a:p>
        </p:txBody>
      </p:sp>
    </p:spTree>
    <p:extLst>
      <p:ext uri="{BB962C8B-B14F-4D97-AF65-F5344CB8AC3E}">
        <p14:creationId xmlns:p14="http://schemas.microsoft.com/office/powerpoint/2010/main" val="426061000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AD00FC2-C221-638C-F665-05BD6D71542D}"/>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54A35F69-721C-091C-8A03-11DA6E89CD56}"/>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BAF90809-F9EE-1F96-F018-5D36664EBFD6}"/>
              </a:ext>
            </a:extLst>
          </p:cNvPr>
          <p:cNvSpPr>
            <a:spLocks noGrp="1"/>
          </p:cNvSpPr>
          <p:nvPr>
            <p:ph type="body" idx="1"/>
          </p:nvPr>
        </p:nvSpPr>
        <p:spPr/>
        <p:txBody>
          <a:bodyPr/>
          <a:lstStyle/>
          <a:p>
            <a:r>
              <a:rPr lang="fr-FR" dirty="0"/>
              <a:t> </a:t>
            </a:r>
          </a:p>
        </p:txBody>
      </p:sp>
      <p:sp>
        <p:nvSpPr>
          <p:cNvPr id="4" name="Espace réservé du numéro de diapositive 3">
            <a:extLst>
              <a:ext uri="{FF2B5EF4-FFF2-40B4-BE49-F238E27FC236}">
                <a16:creationId xmlns:a16="http://schemas.microsoft.com/office/drawing/2014/main" id="{E21F9164-CBEF-B4DF-5CA3-8DA4FF50CD9E}"/>
              </a:ext>
            </a:extLst>
          </p:cNvPr>
          <p:cNvSpPr>
            <a:spLocks noGrp="1"/>
          </p:cNvSpPr>
          <p:nvPr>
            <p:ph type="sldNum" sz="quarter" idx="5"/>
          </p:nvPr>
        </p:nvSpPr>
        <p:spPr/>
        <p:txBody>
          <a:bodyPr/>
          <a:lstStyle/>
          <a:p>
            <a:fld id="{AB251205-FE3E-1F43-B0EE-4182865E995B}" type="slidenum">
              <a:rPr lang="fr-FR" smtClean="0"/>
              <a:t>15</a:t>
            </a:fld>
            <a:endParaRPr lang="fr-FR"/>
          </a:p>
        </p:txBody>
      </p:sp>
    </p:spTree>
    <p:extLst>
      <p:ext uri="{BB962C8B-B14F-4D97-AF65-F5344CB8AC3E}">
        <p14:creationId xmlns:p14="http://schemas.microsoft.com/office/powerpoint/2010/main" val="152963953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9A1B0DB-105A-DFA1-3239-B17987AB5824}"/>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7BA1F54C-FA94-B446-5771-8F61135207E0}"/>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B883BA02-9933-D045-E130-745909AC7EE7}"/>
              </a:ext>
            </a:extLst>
          </p:cNvPr>
          <p:cNvSpPr>
            <a:spLocks noGrp="1"/>
          </p:cNvSpPr>
          <p:nvPr>
            <p:ph type="body" idx="1"/>
          </p:nvPr>
        </p:nvSpPr>
        <p:spPr/>
        <p:txBody>
          <a:bodyPr/>
          <a:lstStyle/>
          <a:p>
            <a:pPr>
              <a:lnSpc>
                <a:spcPct val="100000"/>
              </a:lnSpc>
              <a:spcAft>
                <a:spcPts val="800"/>
              </a:spcAft>
            </a:pPr>
            <a:r>
              <a:rPr lang="fr-FR" sz="1200" b="1" kern="0" dirty="0">
                <a:solidFill>
                  <a:schemeClr val="tx1"/>
                </a:solidFill>
                <a:effectLst/>
                <a:latin typeface="+mn-lt"/>
                <a:ea typeface="Calibri" panose="020F0502020204030204" pitchFamily="34" charset="0"/>
              </a:rPr>
              <a:t>Demander</a:t>
            </a:r>
            <a:r>
              <a:rPr lang="fr-FR" sz="1200" kern="0" dirty="0">
                <a:solidFill>
                  <a:schemeClr val="tx1"/>
                </a:solidFill>
                <a:effectLst/>
                <a:latin typeface="+mn-lt"/>
                <a:ea typeface="Calibri" panose="020F0502020204030204" pitchFamily="34" charset="0"/>
              </a:rPr>
              <a:t> : « Dans ce classement, trouve-t-on encore des noms ? »</a:t>
            </a:r>
            <a:r>
              <a:rPr lang="fr-FR" sz="1200" dirty="0">
                <a:solidFill>
                  <a:schemeClr val="tx1"/>
                </a:solidFill>
                <a:effectLst/>
                <a:latin typeface="+mn-lt"/>
              </a:rPr>
              <a:t> </a:t>
            </a:r>
          </a:p>
          <a:p>
            <a:pPr>
              <a:lnSpc>
                <a:spcPct val="100000"/>
              </a:lnSpc>
              <a:spcAft>
                <a:spcPts val="800"/>
              </a:spcAft>
            </a:pPr>
            <a:r>
              <a:rPr lang="fr-FR" sz="1200" u="sng" dirty="0">
                <a:solidFill>
                  <a:schemeClr val="tx1"/>
                </a:solidFill>
                <a:effectLst/>
                <a:latin typeface="+mn-lt"/>
                <a:ea typeface="Calibri" panose="020F0502020204030204" pitchFamily="34" charset="0"/>
                <a:cs typeface="Times New Roman" panose="02020603050405020304" pitchFamily="18" charset="0"/>
              </a:rPr>
              <a:t>Réponses attendues </a:t>
            </a:r>
            <a:r>
              <a:rPr lang="fr-FR" sz="1200" dirty="0">
                <a:solidFill>
                  <a:schemeClr val="tx1"/>
                </a:solidFill>
                <a:effectLst/>
                <a:latin typeface="+mn-lt"/>
                <a:ea typeface="Calibri" panose="020F0502020204030204" pitchFamily="34" charset="0"/>
                <a:cs typeface="Times New Roman" panose="02020603050405020304" pitchFamily="18" charset="0"/>
              </a:rPr>
              <a:t>:</a:t>
            </a:r>
          </a:p>
          <a:p>
            <a:pPr>
              <a:lnSpc>
                <a:spcPct val="100000"/>
              </a:lnSpc>
              <a:spcAft>
                <a:spcPts val="800"/>
              </a:spcAft>
            </a:pPr>
            <a:r>
              <a:rPr lang="fr-FR" sz="1200" dirty="0">
                <a:solidFill>
                  <a:schemeClr val="tx1"/>
                </a:solidFill>
                <a:effectLst/>
                <a:latin typeface="+mn-lt"/>
                <a:ea typeface="Calibri" panose="020F0502020204030204" pitchFamily="34" charset="0"/>
                <a:cs typeface="Times New Roman" panose="02020603050405020304" pitchFamily="18" charset="0"/>
              </a:rPr>
              <a:t>Il y a les noms en -</a:t>
            </a:r>
            <a:r>
              <a:rPr lang="fr-FR" sz="1200" i="1" dirty="0" err="1">
                <a:solidFill>
                  <a:schemeClr val="tx1"/>
                </a:solidFill>
                <a:effectLst/>
                <a:latin typeface="+mn-lt"/>
                <a:ea typeface="Calibri" panose="020F0502020204030204" pitchFamily="34" charset="0"/>
                <a:cs typeface="Times New Roman" panose="02020603050405020304" pitchFamily="18" charset="0"/>
              </a:rPr>
              <a:t>ée</a:t>
            </a:r>
            <a:endParaRPr lang="fr-FR" sz="1200" i="1" dirty="0">
              <a:solidFill>
                <a:schemeClr val="tx1"/>
              </a:solidFill>
              <a:effectLst/>
              <a:latin typeface="+mn-lt"/>
              <a:ea typeface="Calibri" panose="020F0502020204030204" pitchFamily="34" charset="0"/>
              <a:cs typeface="Times New Roman" panose="02020603050405020304" pitchFamily="18" charset="0"/>
            </a:endParaRPr>
          </a:p>
          <a:p>
            <a:pPr>
              <a:lnSpc>
                <a:spcPct val="100000"/>
              </a:lnSpc>
              <a:spcAft>
                <a:spcPts val="800"/>
              </a:spcAft>
            </a:pPr>
            <a:endParaRPr lang="fr-FR" sz="1200" dirty="0">
              <a:solidFill>
                <a:schemeClr val="tx1"/>
              </a:solidFill>
              <a:effectLst/>
              <a:latin typeface="+mn-lt"/>
              <a:ea typeface="Calibri" panose="020F0502020204030204" pitchFamily="34" charset="0"/>
              <a:cs typeface="Times New Roman" panose="02020603050405020304" pitchFamily="18" charset="0"/>
            </a:endParaRPr>
          </a:p>
          <a:p>
            <a:pPr>
              <a:lnSpc>
                <a:spcPct val="100000"/>
              </a:lnSpc>
            </a:pPr>
            <a:r>
              <a:rPr lang="fr-FR" sz="1200" b="1" dirty="0">
                <a:solidFill>
                  <a:schemeClr val="tx1"/>
                </a:solidFill>
                <a:latin typeface="+mn-lt"/>
              </a:rPr>
              <a:t>Faire remarquer </a:t>
            </a:r>
            <a:r>
              <a:rPr lang="fr-FR" sz="1200" dirty="0">
                <a:solidFill>
                  <a:schemeClr val="tx1"/>
                </a:solidFill>
                <a:latin typeface="+mn-lt"/>
              </a:rPr>
              <a:t>:</a:t>
            </a:r>
          </a:p>
          <a:p>
            <a:pPr marL="0" indent="0">
              <a:lnSpc>
                <a:spcPct val="100000"/>
              </a:lnSpc>
              <a:buFontTx/>
              <a:buNone/>
            </a:pPr>
            <a:r>
              <a:rPr lang="fr-FR" sz="1200" dirty="0">
                <a:solidFill>
                  <a:schemeClr val="tx1"/>
                </a:solidFill>
                <a:latin typeface="+mn-lt"/>
              </a:rPr>
              <a:t>ce sont des noms féminins</a:t>
            </a:r>
          </a:p>
          <a:p>
            <a:pPr marL="0" indent="0">
              <a:lnSpc>
                <a:spcPct val="100000"/>
              </a:lnSpc>
              <a:buFontTx/>
              <a:buNone/>
            </a:pPr>
            <a:r>
              <a:rPr lang="fr-FR" sz="1200" dirty="0">
                <a:solidFill>
                  <a:schemeClr val="tx1"/>
                </a:solidFill>
                <a:latin typeface="+mn-lt"/>
              </a:rPr>
              <a:t>ils désignent une quantité</a:t>
            </a:r>
          </a:p>
          <a:p>
            <a:pPr marL="0" indent="0">
              <a:lnSpc>
                <a:spcPct val="100000"/>
              </a:lnSpc>
              <a:buFontTx/>
              <a:buNone/>
            </a:pPr>
            <a:r>
              <a:rPr lang="fr-FR" sz="1200" dirty="0">
                <a:solidFill>
                  <a:schemeClr val="tx1"/>
                </a:solidFill>
                <a:latin typeface="+mn-lt"/>
              </a:rPr>
              <a:t>ils sont en lien avec un récipient</a:t>
            </a:r>
          </a:p>
          <a:p>
            <a:pPr marL="0" indent="0">
              <a:buFontTx/>
              <a:buNone/>
            </a:pPr>
            <a:endParaRPr lang="fr-FR" dirty="0"/>
          </a:p>
          <a:p>
            <a:pPr marL="0" indent="0">
              <a:buFontTx/>
              <a:buNone/>
            </a:pPr>
            <a:endParaRPr lang="fr-FR" dirty="0"/>
          </a:p>
        </p:txBody>
      </p:sp>
      <p:sp>
        <p:nvSpPr>
          <p:cNvPr id="4" name="Espace réservé du numéro de diapositive 3">
            <a:extLst>
              <a:ext uri="{FF2B5EF4-FFF2-40B4-BE49-F238E27FC236}">
                <a16:creationId xmlns:a16="http://schemas.microsoft.com/office/drawing/2014/main" id="{C980CC71-6E84-76BB-F9D4-4864D9474EDE}"/>
              </a:ext>
            </a:extLst>
          </p:cNvPr>
          <p:cNvSpPr>
            <a:spLocks noGrp="1"/>
          </p:cNvSpPr>
          <p:nvPr>
            <p:ph type="sldNum" sz="quarter" idx="5"/>
          </p:nvPr>
        </p:nvSpPr>
        <p:spPr/>
        <p:txBody>
          <a:bodyPr/>
          <a:lstStyle/>
          <a:p>
            <a:fld id="{AB251205-FE3E-1F43-B0EE-4182865E995B}" type="slidenum">
              <a:rPr lang="fr-FR" smtClean="0"/>
              <a:t>16</a:t>
            </a:fld>
            <a:endParaRPr lang="fr-FR"/>
          </a:p>
        </p:txBody>
      </p:sp>
    </p:spTree>
    <p:extLst>
      <p:ext uri="{BB962C8B-B14F-4D97-AF65-F5344CB8AC3E}">
        <p14:creationId xmlns:p14="http://schemas.microsoft.com/office/powerpoint/2010/main" val="360512167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C0BE889-607A-1E5B-A990-34E5896B80AF}"/>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641860E9-E6FF-5B69-D343-3CAEFF191EAB}"/>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23EC0B17-EDAF-B3C6-D075-49AC7BD4F0A3}"/>
              </a:ext>
            </a:extLst>
          </p:cNvPr>
          <p:cNvSpPr>
            <a:spLocks noGrp="1"/>
          </p:cNvSpPr>
          <p:nvPr>
            <p:ph type="body" idx="1"/>
          </p:nvPr>
        </p:nvSpPr>
        <p:spPr/>
        <p:txBody>
          <a:bodyPr/>
          <a:lstStyle/>
          <a:p>
            <a:pPr>
              <a:lnSpc>
                <a:spcPct val="100000"/>
              </a:lnSpc>
            </a:pPr>
            <a:r>
              <a:rPr lang="fr-FR" sz="1200" dirty="0">
                <a:solidFill>
                  <a:schemeClr val="tx1"/>
                </a:solidFill>
                <a:latin typeface="+mn-lt"/>
              </a:rPr>
              <a:t>Il y a les noms en –</a:t>
            </a:r>
            <a:r>
              <a:rPr lang="fr-FR" sz="1200" i="1" dirty="0">
                <a:solidFill>
                  <a:schemeClr val="tx1"/>
                </a:solidFill>
                <a:latin typeface="+mn-lt"/>
              </a:rPr>
              <a:t>et</a:t>
            </a:r>
          </a:p>
          <a:p>
            <a:pPr>
              <a:lnSpc>
                <a:spcPct val="100000"/>
              </a:lnSpc>
            </a:pPr>
            <a:r>
              <a:rPr lang="fr-FR" sz="1200" b="1" dirty="0">
                <a:solidFill>
                  <a:schemeClr val="tx1"/>
                </a:solidFill>
                <a:latin typeface="+mn-lt"/>
              </a:rPr>
              <a:t>Faire remarquer </a:t>
            </a:r>
            <a:r>
              <a:rPr lang="fr-FR" sz="1200" dirty="0">
                <a:solidFill>
                  <a:schemeClr val="tx1"/>
                </a:solidFill>
                <a:latin typeface="+mn-lt"/>
              </a:rPr>
              <a:t>:</a:t>
            </a:r>
          </a:p>
          <a:p>
            <a:pPr marL="0" indent="0">
              <a:lnSpc>
                <a:spcPct val="100000"/>
              </a:lnSpc>
              <a:buFontTx/>
              <a:buNone/>
            </a:pPr>
            <a:r>
              <a:rPr lang="fr-FR" sz="1200" dirty="0">
                <a:solidFill>
                  <a:schemeClr val="tx1"/>
                </a:solidFill>
                <a:latin typeface="+mn-lt"/>
              </a:rPr>
              <a:t>ce sont des noms masculins</a:t>
            </a:r>
          </a:p>
          <a:p>
            <a:pPr marL="0" marR="0" lvl="0" indent="0" algn="l" defTabSz="914400" rtl="0" eaLnBrk="1" fontAlgn="auto" latinLnBrk="0" hangingPunct="1">
              <a:lnSpc>
                <a:spcPct val="100000"/>
              </a:lnSpc>
              <a:spcBef>
                <a:spcPts val="0"/>
              </a:spcBef>
              <a:spcAft>
                <a:spcPts val="0"/>
              </a:spcAft>
              <a:buClrTx/>
              <a:buSzTx/>
              <a:buFontTx/>
              <a:buNone/>
              <a:tabLst/>
              <a:defRPr/>
            </a:pPr>
            <a:r>
              <a:rPr lang="fr-FR" sz="1200" dirty="0">
                <a:solidFill>
                  <a:schemeClr val="tx1"/>
                </a:solidFill>
                <a:effectLst/>
                <a:latin typeface="+mn-lt"/>
                <a:ea typeface="Calibri" panose="020F0502020204030204" pitchFamily="34" charset="0"/>
                <a:cs typeface="Times New Roman" panose="02020603050405020304" pitchFamily="18" charset="0"/>
              </a:rPr>
              <a:t>ils évoquent en plus petit ce que dit le mot de départ : (</a:t>
            </a:r>
            <a:r>
              <a:rPr lang="fr-FR" sz="1200" i="1" dirty="0">
                <a:solidFill>
                  <a:schemeClr val="tx1"/>
                </a:solidFill>
                <a:effectLst/>
                <a:latin typeface="+mn-lt"/>
                <a:ea typeface="Calibri" panose="020F0502020204030204" pitchFamily="34" charset="0"/>
                <a:cs typeface="Times New Roman" panose="02020603050405020304" pitchFamily="18" charset="0"/>
              </a:rPr>
              <a:t>poule</a:t>
            </a:r>
            <a:r>
              <a:rPr lang="fr-FR" sz="1200" dirty="0">
                <a:solidFill>
                  <a:schemeClr val="tx1"/>
                </a:solidFill>
                <a:effectLst/>
                <a:latin typeface="+mn-lt"/>
                <a:ea typeface="Calibri" panose="020F0502020204030204" pitchFamily="34" charset="0"/>
                <a:cs typeface="Times New Roman" panose="02020603050405020304" pitchFamily="18" charset="0"/>
              </a:rPr>
              <a:t>/</a:t>
            </a:r>
            <a:r>
              <a:rPr lang="fr-FR" sz="1200" i="1" dirty="0">
                <a:solidFill>
                  <a:schemeClr val="tx1"/>
                </a:solidFill>
                <a:effectLst/>
                <a:latin typeface="+mn-lt"/>
                <a:ea typeface="Calibri" panose="020F0502020204030204" pitchFamily="34" charset="0"/>
                <a:cs typeface="Times New Roman" panose="02020603050405020304" pitchFamily="18" charset="0"/>
              </a:rPr>
              <a:t>poulet</a:t>
            </a:r>
            <a:r>
              <a:rPr lang="fr-FR" sz="1200" dirty="0">
                <a:solidFill>
                  <a:schemeClr val="tx1"/>
                </a:solidFill>
                <a:effectLst/>
                <a:latin typeface="+mn-lt"/>
                <a:ea typeface="Calibri" panose="020F0502020204030204" pitchFamily="34" charset="0"/>
                <a:cs typeface="Times New Roman" panose="02020603050405020304" pitchFamily="18" charset="0"/>
              </a:rPr>
              <a:t> – </a:t>
            </a:r>
            <a:r>
              <a:rPr lang="fr-FR" sz="1200" i="1" dirty="0">
                <a:solidFill>
                  <a:schemeClr val="tx1"/>
                </a:solidFill>
                <a:effectLst/>
                <a:latin typeface="+mn-lt"/>
                <a:ea typeface="Calibri" panose="020F0502020204030204" pitchFamily="34" charset="0"/>
                <a:cs typeface="Times New Roman" panose="02020603050405020304" pitchFamily="18" charset="0"/>
              </a:rPr>
              <a:t>coffre/coffret)</a:t>
            </a:r>
            <a:r>
              <a:rPr lang="fr-FR" sz="1200" dirty="0">
                <a:solidFill>
                  <a:schemeClr val="tx1"/>
                </a:solidFill>
                <a:effectLst/>
                <a:latin typeface="+mn-lt"/>
                <a:ea typeface="Calibri" panose="020F0502020204030204" pitchFamily="34" charset="0"/>
                <a:cs typeface="Times New Roman" panose="02020603050405020304" pitchFamily="18" charset="0"/>
              </a:rPr>
              <a:t>.</a:t>
            </a:r>
          </a:p>
          <a:p>
            <a:pPr marL="0" marR="0" lvl="0" indent="0" algn="l" defTabSz="914400" rtl="0" eaLnBrk="1" fontAlgn="auto" latinLnBrk="0" hangingPunct="1">
              <a:lnSpc>
                <a:spcPct val="100000"/>
              </a:lnSpc>
              <a:spcBef>
                <a:spcPts val="0"/>
              </a:spcBef>
              <a:spcAft>
                <a:spcPts val="0"/>
              </a:spcAft>
              <a:buClrTx/>
              <a:buSzTx/>
              <a:buFontTx/>
              <a:buNone/>
              <a:tabLst/>
              <a:defRPr/>
            </a:pPr>
            <a:endParaRPr lang="fr-FR" sz="1200" dirty="0">
              <a:solidFill>
                <a:schemeClr val="tx1"/>
              </a:solidFill>
              <a:effectLst/>
              <a:latin typeface="+mn-lt"/>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fr-FR" sz="1200" dirty="0">
                <a:solidFill>
                  <a:schemeClr val="tx1"/>
                </a:solidFill>
                <a:effectLst/>
                <a:latin typeface="+mn-lt"/>
                <a:ea typeface="Calibri" panose="020F0502020204030204" pitchFamily="34" charset="0"/>
                <a:cs typeface="Times New Roman" panose="02020603050405020304" pitchFamily="18" charset="0"/>
              </a:rPr>
              <a:t>Il y a les noms en –</a:t>
            </a:r>
            <a:r>
              <a:rPr lang="fr-FR" sz="1200" i="1" dirty="0">
                <a:solidFill>
                  <a:schemeClr val="tx1"/>
                </a:solidFill>
                <a:effectLst/>
                <a:latin typeface="+mn-lt"/>
                <a:ea typeface="Calibri" panose="020F0502020204030204" pitchFamily="34" charset="0"/>
                <a:cs typeface="Times New Roman" panose="02020603050405020304" pitchFamily="18" charset="0"/>
              </a:rPr>
              <a:t>ai</a:t>
            </a:r>
          </a:p>
          <a:p>
            <a:pPr>
              <a:lnSpc>
                <a:spcPct val="100000"/>
              </a:lnSpc>
            </a:pPr>
            <a:r>
              <a:rPr lang="fr-FR" sz="1200" b="1" dirty="0">
                <a:solidFill>
                  <a:schemeClr val="tx1"/>
                </a:solidFill>
                <a:latin typeface="+mn-lt"/>
              </a:rPr>
              <a:t>Faire remarquer </a:t>
            </a:r>
            <a:r>
              <a:rPr lang="fr-FR" sz="1200" dirty="0">
                <a:solidFill>
                  <a:schemeClr val="tx1"/>
                </a:solidFill>
                <a:latin typeface="+mn-lt"/>
              </a:rPr>
              <a:t>:</a:t>
            </a:r>
          </a:p>
          <a:p>
            <a:pPr marL="0" indent="0">
              <a:lnSpc>
                <a:spcPct val="100000"/>
              </a:lnSpc>
              <a:buFontTx/>
              <a:buNone/>
            </a:pPr>
            <a:r>
              <a:rPr lang="fr-FR" sz="1200" dirty="0">
                <a:solidFill>
                  <a:schemeClr val="tx1"/>
                </a:solidFill>
                <a:latin typeface="+mn-lt"/>
              </a:rPr>
              <a:t>ce sont des noms masculins</a:t>
            </a:r>
          </a:p>
          <a:p>
            <a:pPr marL="0" indent="0">
              <a:lnSpc>
                <a:spcPct val="100000"/>
              </a:lnSpc>
              <a:buFontTx/>
              <a:buNone/>
            </a:pPr>
            <a:r>
              <a:rPr lang="fr-FR" sz="1200" kern="0" dirty="0">
                <a:solidFill>
                  <a:schemeClr val="tx1"/>
                </a:solidFill>
                <a:effectLst/>
                <a:latin typeface="+mn-lt"/>
                <a:ea typeface="Calibri" panose="020F0502020204030204" pitchFamily="34" charset="0"/>
              </a:rPr>
              <a:t>ils sont de la même famille que des verbes en -</a:t>
            </a:r>
            <a:r>
              <a:rPr lang="fr-FR" sz="1200" i="1" kern="0" dirty="0" err="1">
                <a:solidFill>
                  <a:schemeClr val="tx1"/>
                </a:solidFill>
                <a:effectLst/>
                <a:latin typeface="+mn-lt"/>
                <a:ea typeface="Calibri" panose="020F0502020204030204" pitchFamily="34" charset="0"/>
              </a:rPr>
              <a:t>ayer</a:t>
            </a:r>
            <a:r>
              <a:rPr lang="fr-FR" sz="1200" kern="0" dirty="0">
                <a:solidFill>
                  <a:schemeClr val="tx1"/>
                </a:solidFill>
                <a:effectLst/>
                <a:latin typeface="+mn-lt"/>
                <a:ea typeface="Calibri" panose="020F0502020204030204" pitchFamily="34" charset="0"/>
              </a:rPr>
              <a:t> : </a:t>
            </a:r>
            <a:r>
              <a:rPr lang="fr-FR" sz="1200" i="1" kern="0" dirty="0">
                <a:solidFill>
                  <a:schemeClr val="tx1"/>
                </a:solidFill>
                <a:effectLst/>
                <a:latin typeface="+mn-lt"/>
                <a:ea typeface="Calibri" panose="020F0502020204030204" pitchFamily="34" charset="0"/>
              </a:rPr>
              <a:t>balai/balayer</a:t>
            </a:r>
            <a:r>
              <a:rPr lang="fr-FR" sz="1200" kern="0" dirty="0">
                <a:solidFill>
                  <a:schemeClr val="tx1"/>
                </a:solidFill>
                <a:effectLst/>
                <a:latin typeface="+mn-lt"/>
                <a:ea typeface="Calibri" panose="020F0502020204030204" pitchFamily="34" charset="0"/>
              </a:rPr>
              <a:t> ; </a:t>
            </a:r>
            <a:r>
              <a:rPr lang="fr-FR" sz="1200" i="1" kern="0" dirty="0">
                <a:solidFill>
                  <a:schemeClr val="tx1"/>
                </a:solidFill>
                <a:effectLst/>
                <a:latin typeface="+mn-lt"/>
                <a:ea typeface="Calibri" panose="020F0502020204030204" pitchFamily="34" charset="0"/>
              </a:rPr>
              <a:t>essai/essayer.</a:t>
            </a:r>
            <a:r>
              <a:rPr lang="fr-FR" sz="1200" dirty="0">
                <a:solidFill>
                  <a:schemeClr val="tx1"/>
                </a:solidFill>
                <a:effectLst/>
                <a:latin typeface="+mn-lt"/>
              </a:rPr>
              <a:t> </a:t>
            </a:r>
          </a:p>
          <a:p>
            <a:pPr marL="0" indent="0">
              <a:lnSpc>
                <a:spcPct val="100000"/>
              </a:lnSpc>
              <a:buFontTx/>
              <a:buNone/>
            </a:pPr>
            <a:endParaRPr lang="fr-FR" sz="1200" dirty="0">
              <a:solidFill>
                <a:schemeClr val="tx1"/>
              </a:solidFill>
              <a:effectLst/>
              <a:latin typeface="+mn-lt"/>
              <a:ea typeface="Calibri" panose="020F0502020204030204" pitchFamily="34" charset="0"/>
              <a:cs typeface="Times New Roman" panose="02020603050405020304" pitchFamily="18" charset="0"/>
            </a:endParaRPr>
          </a:p>
          <a:p>
            <a:pPr marL="0" indent="0">
              <a:lnSpc>
                <a:spcPct val="100000"/>
              </a:lnSpc>
              <a:buFontTx/>
              <a:buNone/>
            </a:pPr>
            <a:r>
              <a:rPr lang="fr-FR" sz="1200" dirty="0">
                <a:solidFill>
                  <a:schemeClr val="tx1"/>
                </a:solidFill>
                <a:effectLst/>
                <a:latin typeface="+mn-lt"/>
                <a:ea typeface="Calibri" panose="020F0502020204030204" pitchFamily="34" charset="0"/>
                <a:cs typeface="Times New Roman" panose="02020603050405020304" pitchFamily="18" charset="0"/>
              </a:rPr>
              <a:t>Dans ce classement, les mots qui se terminent par –</a:t>
            </a:r>
            <a:r>
              <a:rPr lang="fr-FR" sz="1200" i="1" dirty="0">
                <a:solidFill>
                  <a:schemeClr val="tx1"/>
                </a:solidFill>
                <a:effectLst/>
                <a:latin typeface="+mn-lt"/>
                <a:ea typeface="Calibri" panose="020F0502020204030204" pitchFamily="34" charset="0"/>
                <a:cs typeface="Times New Roman" panose="02020603050405020304" pitchFamily="18" charset="0"/>
              </a:rPr>
              <a:t>es</a:t>
            </a:r>
            <a:r>
              <a:rPr lang="fr-FR" sz="1200" dirty="0">
                <a:solidFill>
                  <a:schemeClr val="tx1"/>
                </a:solidFill>
                <a:effectLst/>
                <a:latin typeface="+mn-lt"/>
                <a:ea typeface="Calibri" panose="020F0502020204030204" pitchFamily="34" charset="0"/>
                <a:cs typeface="Times New Roman" panose="02020603050405020304" pitchFamily="18" charset="0"/>
              </a:rPr>
              <a:t> ne sont pas des noms mais des déterminants.</a:t>
            </a:r>
          </a:p>
          <a:p>
            <a:pPr marL="0" indent="0">
              <a:buFontTx/>
              <a:buNone/>
            </a:pPr>
            <a:endParaRPr lang="fr-FR" dirty="0"/>
          </a:p>
          <a:p>
            <a:pPr marL="0" indent="0">
              <a:buFontTx/>
              <a:buNone/>
            </a:pPr>
            <a:endParaRPr lang="fr-FR" dirty="0"/>
          </a:p>
          <a:p>
            <a:pPr marL="0" indent="0">
              <a:buFontTx/>
              <a:buNone/>
            </a:pPr>
            <a:endParaRPr lang="fr-FR" dirty="0"/>
          </a:p>
        </p:txBody>
      </p:sp>
      <p:sp>
        <p:nvSpPr>
          <p:cNvPr id="4" name="Espace réservé du numéro de diapositive 3">
            <a:extLst>
              <a:ext uri="{FF2B5EF4-FFF2-40B4-BE49-F238E27FC236}">
                <a16:creationId xmlns:a16="http://schemas.microsoft.com/office/drawing/2014/main" id="{C627B015-D129-A0DD-380B-9FC9CD792ABB}"/>
              </a:ext>
            </a:extLst>
          </p:cNvPr>
          <p:cNvSpPr>
            <a:spLocks noGrp="1"/>
          </p:cNvSpPr>
          <p:nvPr>
            <p:ph type="sldNum" sz="quarter" idx="5"/>
          </p:nvPr>
        </p:nvSpPr>
        <p:spPr/>
        <p:txBody>
          <a:bodyPr/>
          <a:lstStyle/>
          <a:p>
            <a:fld id="{AB251205-FE3E-1F43-B0EE-4182865E995B}" type="slidenum">
              <a:rPr lang="fr-FR" smtClean="0"/>
              <a:t>17</a:t>
            </a:fld>
            <a:endParaRPr lang="fr-FR"/>
          </a:p>
        </p:txBody>
      </p:sp>
    </p:spTree>
    <p:extLst>
      <p:ext uri="{BB962C8B-B14F-4D97-AF65-F5344CB8AC3E}">
        <p14:creationId xmlns:p14="http://schemas.microsoft.com/office/powerpoint/2010/main" val="131426727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D6A290D-5529-B58B-B288-D6717EC77B63}"/>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FC54AAB8-68D3-2FB2-0B45-31FB48E6E10D}"/>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28CBE6E7-A7E6-0994-A6D6-787DCB75E956}"/>
              </a:ext>
            </a:extLst>
          </p:cNvPr>
          <p:cNvSpPr>
            <a:spLocks noGrp="1"/>
          </p:cNvSpPr>
          <p:nvPr>
            <p:ph type="body" idx="1"/>
          </p:nvPr>
        </p:nvSpPr>
        <p:spPr/>
        <p:txBody>
          <a:bodyPr/>
          <a:lstStyle/>
          <a:p>
            <a:r>
              <a:rPr lang="fr-FR" dirty="0"/>
              <a:t> </a:t>
            </a:r>
          </a:p>
        </p:txBody>
      </p:sp>
      <p:sp>
        <p:nvSpPr>
          <p:cNvPr id="4" name="Espace réservé du numéro de diapositive 3">
            <a:extLst>
              <a:ext uri="{FF2B5EF4-FFF2-40B4-BE49-F238E27FC236}">
                <a16:creationId xmlns:a16="http://schemas.microsoft.com/office/drawing/2014/main" id="{969BE661-839D-3B75-FDD5-4E42DA56C49E}"/>
              </a:ext>
            </a:extLst>
          </p:cNvPr>
          <p:cNvSpPr>
            <a:spLocks noGrp="1"/>
          </p:cNvSpPr>
          <p:nvPr>
            <p:ph type="sldNum" sz="quarter" idx="5"/>
          </p:nvPr>
        </p:nvSpPr>
        <p:spPr/>
        <p:txBody>
          <a:bodyPr/>
          <a:lstStyle/>
          <a:p>
            <a:fld id="{AB251205-FE3E-1F43-B0EE-4182865E995B}" type="slidenum">
              <a:rPr lang="fr-FR" smtClean="0"/>
              <a:t>18</a:t>
            </a:fld>
            <a:endParaRPr lang="fr-FR"/>
          </a:p>
        </p:txBody>
      </p:sp>
    </p:spTree>
    <p:extLst>
      <p:ext uri="{BB962C8B-B14F-4D97-AF65-F5344CB8AC3E}">
        <p14:creationId xmlns:p14="http://schemas.microsoft.com/office/powerpoint/2010/main" val="54807525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694E25A-7972-B94B-CA5B-AFAD1C7820A5}"/>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F43F6D8A-BCF1-73DA-2325-82BF8FF5D766}"/>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00E675B3-98E1-935B-F612-01FDE4872B3F}"/>
              </a:ext>
            </a:extLst>
          </p:cNvPr>
          <p:cNvSpPr>
            <a:spLocks noGrp="1"/>
          </p:cNvSpPr>
          <p:nvPr>
            <p:ph type="body" idx="1"/>
          </p:nvPr>
        </p:nvSpPr>
        <p:spPr/>
        <p:txBody>
          <a:bodyPr/>
          <a:lstStyle/>
          <a:p>
            <a:pPr>
              <a:lnSpc>
                <a:spcPct val="100000"/>
              </a:lnSpc>
              <a:spcAft>
                <a:spcPts val="0"/>
              </a:spcAft>
            </a:pPr>
            <a:r>
              <a:rPr lang="fr-FR" sz="1200" b="1" kern="0" dirty="0">
                <a:solidFill>
                  <a:schemeClr val="tx1"/>
                </a:solidFill>
                <a:effectLst/>
                <a:latin typeface="+mn-lt"/>
                <a:ea typeface="Calibri" panose="020F0502020204030204" pitchFamily="34" charset="0"/>
              </a:rPr>
              <a:t>Annoncer</a:t>
            </a:r>
            <a:r>
              <a:rPr lang="fr-FR" sz="1200" kern="0" dirty="0">
                <a:solidFill>
                  <a:schemeClr val="tx1"/>
                </a:solidFill>
                <a:effectLst/>
                <a:latin typeface="+mn-lt"/>
                <a:ea typeface="Calibri" panose="020F0502020204030204" pitchFamily="34" charset="0"/>
              </a:rPr>
              <a:t> : « Voici ce qui reste, nous avons parlé de tout le reste. Nous allons donc poursuivre notre classement en nous intéressant seulement aux mots qui se terminent par </a:t>
            </a:r>
            <a:r>
              <a:rPr lang="fr-FR" sz="1200" i="1" kern="0" dirty="0">
                <a:solidFill>
                  <a:schemeClr val="tx1"/>
                </a:solidFill>
                <a:effectLst/>
                <a:latin typeface="+mn-lt"/>
                <a:ea typeface="Calibri" panose="020F0502020204030204" pitchFamily="34" charset="0"/>
              </a:rPr>
              <a:t>-</a:t>
            </a:r>
            <a:r>
              <a:rPr lang="fr-FR" sz="1200" i="1" kern="0" dirty="0" err="1">
                <a:solidFill>
                  <a:schemeClr val="tx1"/>
                </a:solidFill>
                <a:effectLst/>
                <a:latin typeface="+mn-lt"/>
                <a:ea typeface="Calibri" panose="020F0502020204030204" pitchFamily="34" charset="0"/>
              </a:rPr>
              <a:t>é</a:t>
            </a:r>
            <a:r>
              <a:rPr lang="fr-FR" sz="1200" kern="0" dirty="0">
                <a:solidFill>
                  <a:schemeClr val="tx1"/>
                </a:solidFill>
                <a:effectLst/>
                <a:latin typeface="+mn-lt"/>
                <a:ea typeface="Calibri" panose="020F0502020204030204" pitchFamily="34" charset="0"/>
              </a:rPr>
              <a:t>. » et </a:t>
            </a:r>
            <a:r>
              <a:rPr lang="fr-FR" sz="1200" b="1" kern="0" dirty="0">
                <a:solidFill>
                  <a:schemeClr val="tx1"/>
                </a:solidFill>
                <a:effectLst/>
                <a:latin typeface="+mn-lt"/>
                <a:ea typeface="Calibri" panose="020F0502020204030204" pitchFamily="34" charset="0"/>
              </a:rPr>
              <a:t>donner la consigne </a:t>
            </a:r>
            <a:r>
              <a:rPr lang="fr-FR" sz="1200" kern="0" dirty="0">
                <a:solidFill>
                  <a:schemeClr val="tx1"/>
                </a:solidFill>
                <a:effectLst/>
                <a:latin typeface="+mn-lt"/>
                <a:ea typeface="Calibri" panose="020F0502020204030204" pitchFamily="34" charset="0"/>
              </a:rPr>
              <a:t>: « Trouvez un classement grammatical. »</a:t>
            </a:r>
            <a:r>
              <a:rPr lang="fr-FR" sz="1200" dirty="0">
                <a:solidFill>
                  <a:schemeClr val="tx1"/>
                </a:solidFill>
                <a:effectLst/>
                <a:latin typeface="+mn-lt"/>
              </a:rPr>
              <a:t> </a:t>
            </a:r>
          </a:p>
          <a:p>
            <a:pPr>
              <a:lnSpc>
                <a:spcPct val="100000"/>
              </a:lnSpc>
              <a:spcAft>
                <a:spcPts val="0"/>
              </a:spcAft>
            </a:pPr>
            <a:r>
              <a:rPr lang="fr-FR" sz="1200" u="sng" dirty="0">
                <a:solidFill>
                  <a:schemeClr val="tx1"/>
                </a:solidFill>
                <a:effectLst/>
                <a:latin typeface="+mn-lt"/>
                <a:ea typeface="Calibri" panose="020F0502020204030204" pitchFamily="34" charset="0"/>
                <a:cs typeface="Times New Roman" panose="02020603050405020304" pitchFamily="18" charset="0"/>
              </a:rPr>
              <a:t>Réponse attendue </a:t>
            </a:r>
            <a:r>
              <a:rPr lang="fr-FR" sz="1200" dirty="0">
                <a:solidFill>
                  <a:schemeClr val="tx1"/>
                </a:solidFill>
                <a:effectLst/>
                <a:latin typeface="+mn-lt"/>
                <a:ea typeface="Calibri" panose="020F0502020204030204" pitchFamily="34" charset="0"/>
                <a:cs typeface="Times New Roman" panose="02020603050405020304" pitchFamily="18" charset="0"/>
              </a:rPr>
              <a:t>:</a:t>
            </a:r>
          </a:p>
          <a:p>
            <a:pPr>
              <a:lnSpc>
                <a:spcPct val="100000"/>
              </a:lnSpc>
              <a:spcAft>
                <a:spcPts val="0"/>
              </a:spcAft>
            </a:pPr>
            <a:r>
              <a:rPr lang="fr-FR" sz="1200" dirty="0">
                <a:solidFill>
                  <a:schemeClr val="tx1"/>
                </a:solidFill>
                <a:effectLst/>
                <a:latin typeface="+mn-lt"/>
                <a:ea typeface="Calibri" panose="020F0502020204030204" pitchFamily="34" charset="0"/>
                <a:cs typeface="Times New Roman" panose="02020603050405020304" pitchFamily="18" charset="0"/>
              </a:rPr>
              <a:t>[Voir diapositive suivante]</a:t>
            </a:r>
          </a:p>
          <a:p>
            <a:endParaRPr lang="fr-FR" dirty="0"/>
          </a:p>
        </p:txBody>
      </p:sp>
      <p:sp>
        <p:nvSpPr>
          <p:cNvPr id="4" name="Espace réservé du numéro de diapositive 3">
            <a:extLst>
              <a:ext uri="{FF2B5EF4-FFF2-40B4-BE49-F238E27FC236}">
                <a16:creationId xmlns:a16="http://schemas.microsoft.com/office/drawing/2014/main" id="{40682092-3E3D-A741-C934-2BC6C01E108C}"/>
              </a:ext>
            </a:extLst>
          </p:cNvPr>
          <p:cNvSpPr>
            <a:spLocks noGrp="1"/>
          </p:cNvSpPr>
          <p:nvPr>
            <p:ph type="sldNum" sz="quarter" idx="5"/>
          </p:nvPr>
        </p:nvSpPr>
        <p:spPr/>
        <p:txBody>
          <a:bodyPr/>
          <a:lstStyle/>
          <a:p>
            <a:fld id="{AB251205-FE3E-1F43-B0EE-4182865E995B}" type="slidenum">
              <a:rPr lang="fr-FR" smtClean="0"/>
              <a:t>19</a:t>
            </a:fld>
            <a:endParaRPr lang="fr-FR"/>
          </a:p>
        </p:txBody>
      </p:sp>
    </p:spTree>
    <p:extLst>
      <p:ext uri="{BB962C8B-B14F-4D97-AF65-F5344CB8AC3E}">
        <p14:creationId xmlns:p14="http://schemas.microsoft.com/office/powerpoint/2010/main" val="218117896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720886D-F943-5969-F639-C3204664C04B}"/>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47156489-AB6D-5838-7606-FD01A27D2583}"/>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4B81F52C-726B-8EFB-14CD-F06BA242C2E7}"/>
              </a:ext>
            </a:extLst>
          </p:cNvPr>
          <p:cNvSpPr>
            <a:spLocks noGrp="1"/>
          </p:cNvSpPr>
          <p:nvPr>
            <p:ph type="body" idx="1"/>
          </p:nvPr>
        </p:nvSpPr>
        <p:spPr/>
        <p:txBody>
          <a:bodyPr/>
          <a:lstStyle/>
          <a:p>
            <a:pPr>
              <a:lnSpc>
                <a:spcPct val="100000"/>
              </a:lnSpc>
              <a:spcAft>
                <a:spcPts val="0"/>
              </a:spcAft>
            </a:pPr>
            <a:r>
              <a:rPr lang="fr-FR" sz="1200" dirty="0">
                <a:solidFill>
                  <a:schemeClr val="tx1"/>
                </a:solidFill>
                <a:effectLst/>
                <a:latin typeface="+mn-lt"/>
                <a:ea typeface="Calibri" panose="020F0502020204030204" pitchFamily="34" charset="0"/>
                <a:cs typeface="Times New Roman" panose="02020603050405020304" pitchFamily="18" charset="0"/>
              </a:rPr>
              <a:t>Faire remarquer les noms en -</a:t>
            </a:r>
            <a:r>
              <a:rPr lang="fr-FR" sz="1200" i="1" dirty="0">
                <a:solidFill>
                  <a:schemeClr val="tx1"/>
                </a:solidFill>
                <a:effectLst/>
                <a:latin typeface="+mn-lt"/>
                <a:ea typeface="Calibri" panose="020F0502020204030204" pitchFamily="34" charset="0"/>
                <a:cs typeface="Times New Roman" panose="02020603050405020304" pitchFamily="18" charset="0"/>
              </a:rPr>
              <a:t>té </a:t>
            </a:r>
            <a:r>
              <a:rPr lang="fr-FR" sz="1200" dirty="0">
                <a:solidFill>
                  <a:schemeClr val="tx1"/>
                </a:solidFill>
                <a:effectLst/>
                <a:latin typeface="+mn-lt"/>
                <a:ea typeface="Calibri" panose="020F0502020204030204" pitchFamily="34" charset="0"/>
                <a:cs typeface="Times New Roman" panose="02020603050405020304" pitchFamily="18" charset="0"/>
              </a:rPr>
              <a:t>:</a:t>
            </a:r>
          </a:p>
          <a:p>
            <a:pPr>
              <a:lnSpc>
                <a:spcPct val="100000"/>
              </a:lnSpc>
              <a:spcAft>
                <a:spcPts val="800"/>
              </a:spcAft>
            </a:pPr>
            <a:r>
              <a:rPr lang="fr-FR" sz="1200" dirty="0">
                <a:solidFill>
                  <a:schemeClr val="tx1"/>
                </a:solidFill>
                <a:effectLst/>
                <a:latin typeface="+mn-lt"/>
                <a:ea typeface="Calibri" panose="020F0502020204030204" pitchFamily="34" charset="0"/>
                <a:cs typeface="Times New Roman" panose="02020603050405020304" pitchFamily="18" charset="0"/>
              </a:rPr>
              <a:t>- ces noms sont féminins (quoique dépourvus de -</a:t>
            </a:r>
            <a:r>
              <a:rPr lang="fr-FR" sz="1200" i="1" dirty="0">
                <a:solidFill>
                  <a:schemeClr val="tx1"/>
                </a:solidFill>
                <a:effectLst/>
                <a:latin typeface="+mn-lt"/>
                <a:ea typeface="Calibri" panose="020F0502020204030204" pitchFamily="34" charset="0"/>
                <a:cs typeface="Times New Roman" panose="02020603050405020304" pitchFamily="18" charset="0"/>
              </a:rPr>
              <a:t>e</a:t>
            </a:r>
            <a:r>
              <a:rPr lang="fr-FR" sz="1200" dirty="0">
                <a:solidFill>
                  <a:schemeClr val="tx1"/>
                </a:solidFill>
                <a:effectLst/>
                <a:latin typeface="+mn-lt"/>
                <a:ea typeface="Calibri" panose="020F0502020204030204" pitchFamily="34" charset="0"/>
                <a:cs typeface="Times New Roman" panose="02020603050405020304" pitchFamily="18" charset="0"/>
              </a:rPr>
              <a:t>) Cf. </a:t>
            </a:r>
            <a:r>
              <a:rPr lang="fr-FR" sz="1200" i="1" dirty="0">
                <a:solidFill>
                  <a:schemeClr val="tx1"/>
                </a:solidFill>
                <a:effectLst/>
                <a:latin typeface="+mn-lt"/>
                <a:ea typeface="Calibri" panose="020F0502020204030204" pitchFamily="34" charset="0"/>
                <a:cs typeface="Times New Roman" panose="02020603050405020304" pitchFamily="18" charset="0"/>
              </a:rPr>
              <a:t>cette</a:t>
            </a:r>
            <a:r>
              <a:rPr lang="fr-FR" sz="1200" dirty="0">
                <a:solidFill>
                  <a:schemeClr val="tx1"/>
                </a:solidFill>
                <a:effectLst/>
                <a:latin typeface="+mn-lt"/>
                <a:ea typeface="Calibri" panose="020F0502020204030204" pitchFamily="34" charset="0"/>
                <a:cs typeface="Times New Roman" panose="02020603050405020304" pitchFamily="18" charset="0"/>
              </a:rPr>
              <a:t>…</a:t>
            </a:r>
          </a:p>
          <a:p>
            <a:pPr>
              <a:lnSpc>
                <a:spcPct val="100000"/>
              </a:lnSpc>
              <a:spcAft>
                <a:spcPts val="800"/>
              </a:spcAft>
            </a:pPr>
            <a:r>
              <a:rPr lang="fr-FR" sz="1200" dirty="0">
                <a:solidFill>
                  <a:schemeClr val="tx1"/>
                </a:solidFill>
                <a:effectLst/>
                <a:latin typeface="+mn-lt"/>
                <a:ea typeface="Calibri" panose="020F0502020204030204" pitchFamily="34" charset="0"/>
                <a:cs typeface="Times New Roman" panose="02020603050405020304" pitchFamily="18" charset="0"/>
              </a:rPr>
              <a:t>- ils sont de la même famille que des adjectifs : </a:t>
            </a:r>
            <a:r>
              <a:rPr lang="fr-FR" sz="1200" i="1" dirty="0">
                <a:solidFill>
                  <a:schemeClr val="tx1"/>
                </a:solidFill>
                <a:effectLst/>
                <a:latin typeface="+mn-lt"/>
                <a:ea typeface="Calibri" panose="020F0502020204030204" pitchFamily="34" charset="0"/>
                <a:cs typeface="Times New Roman" panose="02020603050405020304" pitchFamily="18" charset="0"/>
              </a:rPr>
              <a:t>étrange</a:t>
            </a:r>
            <a:r>
              <a:rPr lang="fr-FR" sz="1200" dirty="0">
                <a:solidFill>
                  <a:schemeClr val="tx1"/>
                </a:solidFill>
                <a:effectLst/>
                <a:latin typeface="+mn-lt"/>
                <a:ea typeface="Calibri" panose="020F0502020204030204" pitchFamily="34" charset="0"/>
                <a:cs typeface="Times New Roman" panose="02020603050405020304" pitchFamily="18" charset="0"/>
              </a:rPr>
              <a:t>/</a:t>
            </a:r>
            <a:r>
              <a:rPr lang="fr-FR" sz="1200" i="1" dirty="0">
                <a:solidFill>
                  <a:schemeClr val="tx1"/>
                </a:solidFill>
                <a:effectLst/>
                <a:latin typeface="+mn-lt"/>
                <a:ea typeface="Calibri" panose="020F0502020204030204" pitchFamily="34" charset="0"/>
                <a:cs typeface="Times New Roman" panose="02020603050405020304" pitchFamily="18" charset="0"/>
              </a:rPr>
              <a:t>étrangeté </a:t>
            </a:r>
            <a:r>
              <a:rPr lang="fr-FR" sz="1200" dirty="0">
                <a:solidFill>
                  <a:schemeClr val="tx1"/>
                </a:solidFill>
                <a:effectLst/>
                <a:latin typeface="+mn-lt"/>
                <a:ea typeface="Calibri" panose="020F0502020204030204" pitchFamily="34" charset="0"/>
                <a:cs typeface="Times New Roman" panose="02020603050405020304" pitchFamily="18" charset="0"/>
              </a:rPr>
              <a:t>;</a:t>
            </a:r>
            <a:r>
              <a:rPr lang="fr-FR" sz="1200" i="1" dirty="0">
                <a:solidFill>
                  <a:schemeClr val="tx1"/>
                </a:solidFill>
                <a:effectLst/>
                <a:latin typeface="+mn-lt"/>
                <a:ea typeface="Calibri" panose="020F0502020204030204" pitchFamily="34" charset="0"/>
                <a:cs typeface="Times New Roman" panose="02020603050405020304" pitchFamily="18" charset="0"/>
              </a:rPr>
              <a:t> agressif/agressivité,</a:t>
            </a:r>
            <a:endParaRPr lang="fr-FR" sz="1200" dirty="0">
              <a:solidFill>
                <a:schemeClr val="tx1"/>
              </a:solidFill>
              <a:effectLst/>
              <a:latin typeface="+mn-lt"/>
              <a:ea typeface="Calibri" panose="020F0502020204030204" pitchFamily="34" charset="0"/>
              <a:cs typeface="Times New Roman" panose="02020603050405020304" pitchFamily="18" charset="0"/>
            </a:endParaRPr>
          </a:p>
          <a:p>
            <a:pPr>
              <a:lnSpc>
                <a:spcPct val="100000"/>
              </a:lnSpc>
              <a:spcAft>
                <a:spcPts val="800"/>
              </a:spcAft>
            </a:pPr>
            <a:r>
              <a:rPr lang="fr-FR" sz="1200" dirty="0">
                <a:solidFill>
                  <a:schemeClr val="tx1"/>
                </a:solidFill>
                <a:effectLst/>
                <a:latin typeface="+mn-lt"/>
                <a:ea typeface="Calibri" panose="020F0502020204030204" pitchFamily="34" charset="0"/>
                <a:cs typeface="Times New Roman" panose="02020603050405020304" pitchFamily="18" charset="0"/>
              </a:rPr>
              <a:t>- ils disent une qualité, une manière d’être.</a:t>
            </a:r>
          </a:p>
          <a:p>
            <a:endParaRPr lang="fr-FR" dirty="0"/>
          </a:p>
        </p:txBody>
      </p:sp>
      <p:sp>
        <p:nvSpPr>
          <p:cNvPr id="4" name="Espace réservé du numéro de diapositive 3">
            <a:extLst>
              <a:ext uri="{FF2B5EF4-FFF2-40B4-BE49-F238E27FC236}">
                <a16:creationId xmlns:a16="http://schemas.microsoft.com/office/drawing/2014/main" id="{695D9076-4E2B-E2FD-1793-C6A7EEE0E79D}"/>
              </a:ext>
            </a:extLst>
          </p:cNvPr>
          <p:cNvSpPr>
            <a:spLocks noGrp="1"/>
          </p:cNvSpPr>
          <p:nvPr>
            <p:ph type="sldNum" sz="quarter" idx="5"/>
          </p:nvPr>
        </p:nvSpPr>
        <p:spPr/>
        <p:txBody>
          <a:bodyPr/>
          <a:lstStyle/>
          <a:p>
            <a:fld id="{AB251205-FE3E-1F43-B0EE-4182865E995B}" type="slidenum">
              <a:rPr lang="fr-FR" smtClean="0"/>
              <a:t>20</a:t>
            </a:fld>
            <a:endParaRPr lang="fr-FR"/>
          </a:p>
        </p:txBody>
      </p:sp>
    </p:spTree>
    <p:extLst>
      <p:ext uri="{BB962C8B-B14F-4D97-AF65-F5344CB8AC3E}">
        <p14:creationId xmlns:p14="http://schemas.microsoft.com/office/powerpoint/2010/main" val="428569225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8B5DF4E-E236-9AB5-503F-0FB5876F39DC}"/>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1283A17A-AEE0-197C-174A-5F91B085FF51}"/>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05A93114-636F-F8EE-8D15-1AE63ECE50D1}"/>
              </a:ext>
            </a:extLst>
          </p:cNvPr>
          <p:cNvSpPr>
            <a:spLocks noGrp="1"/>
          </p:cNvSpPr>
          <p:nvPr>
            <p:ph type="body" idx="1"/>
          </p:nvPr>
        </p:nvSpPr>
        <p:spPr/>
        <p:txBody>
          <a:bodyPr/>
          <a:lstStyle/>
          <a:p>
            <a:r>
              <a:rPr lang="fr-FR" dirty="0"/>
              <a:t> </a:t>
            </a:r>
          </a:p>
        </p:txBody>
      </p:sp>
      <p:sp>
        <p:nvSpPr>
          <p:cNvPr id="4" name="Espace réservé du numéro de diapositive 3">
            <a:extLst>
              <a:ext uri="{FF2B5EF4-FFF2-40B4-BE49-F238E27FC236}">
                <a16:creationId xmlns:a16="http://schemas.microsoft.com/office/drawing/2014/main" id="{F02798C7-BF94-D432-B1CC-F830962D2254}"/>
              </a:ext>
            </a:extLst>
          </p:cNvPr>
          <p:cNvSpPr>
            <a:spLocks noGrp="1"/>
          </p:cNvSpPr>
          <p:nvPr>
            <p:ph type="sldNum" sz="quarter" idx="5"/>
          </p:nvPr>
        </p:nvSpPr>
        <p:spPr/>
        <p:txBody>
          <a:bodyPr/>
          <a:lstStyle/>
          <a:p>
            <a:fld id="{AB251205-FE3E-1F43-B0EE-4182865E995B}" type="slidenum">
              <a:rPr lang="fr-FR" smtClean="0"/>
              <a:t>21</a:t>
            </a:fld>
            <a:endParaRPr lang="fr-FR"/>
          </a:p>
        </p:txBody>
      </p:sp>
    </p:spTree>
    <p:extLst>
      <p:ext uri="{BB962C8B-B14F-4D97-AF65-F5344CB8AC3E}">
        <p14:creationId xmlns:p14="http://schemas.microsoft.com/office/powerpoint/2010/main" val="143208294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B3EACB8-F8DB-4970-A44B-4772741F6561}"/>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2C78E533-95D9-7016-5DD9-0ED09913EC88}"/>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99E06B3E-AFA6-AAA2-6FAA-24C9E1161333}"/>
              </a:ext>
            </a:extLst>
          </p:cNvPr>
          <p:cNvSpPr>
            <a:spLocks noGrp="1"/>
          </p:cNvSpPr>
          <p:nvPr>
            <p:ph type="body" idx="1"/>
          </p:nvPr>
        </p:nvSpPr>
        <p:spPr/>
        <p:txBody>
          <a:bodyPr/>
          <a:lstStyle/>
          <a:p>
            <a:pPr>
              <a:lnSpc>
                <a:spcPct val="100000"/>
              </a:lnSpc>
              <a:spcAft>
                <a:spcPts val="0"/>
              </a:spcAft>
            </a:pPr>
            <a:r>
              <a:rPr lang="fr-FR" sz="1200" b="1" dirty="0">
                <a:solidFill>
                  <a:schemeClr val="tx1"/>
                </a:solidFill>
                <a:effectLst/>
                <a:latin typeface="+mn-lt"/>
                <a:ea typeface="Calibri" panose="020F0502020204030204" pitchFamily="34" charset="0"/>
                <a:cs typeface="Times New Roman" panose="02020603050405020304" pitchFamily="18" charset="0"/>
              </a:rPr>
              <a:t>Expliquer</a:t>
            </a:r>
            <a:r>
              <a:rPr lang="fr-FR" sz="1200" dirty="0">
                <a:solidFill>
                  <a:schemeClr val="tx1"/>
                </a:solidFill>
                <a:effectLst/>
                <a:latin typeface="+mn-lt"/>
                <a:ea typeface="Calibri" panose="020F0502020204030204" pitchFamily="34" charset="0"/>
                <a:cs typeface="Times New Roman" panose="02020603050405020304" pitchFamily="18" charset="0"/>
              </a:rPr>
              <a:t> : « En fait, les mots </a:t>
            </a:r>
            <a:r>
              <a:rPr lang="fr-FR" sz="1200" i="1" dirty="0">
                <a:solidFill>
                  <a:schemeClr val="tx1"/>
                </a:solidFill>
                <a:effectLst/>
                <a:latin typeface="+mn-lt"/>
                <a:ea typeface="Calibri" panose="020F0502020204030204" pitchFamily="34" charset="0"/>
                <a:cs typeface="Times New Roman" panose="02020603050405020304" pitchFamily="18" charset="0"/>
              </a:rPr>
              <a:t>blessé, handicapé, abimé, amusé </a:t>
            </a:r>
            <a:r>
              <a:rPr lang="fr-FR" sz="1200" dirty="0">
                <a:solidFill>
                  <a:schemeClr val="tx1"/>
                </a:solidFill>
                <a:effectLst/>
                <a:latin typeface="+mn-lt"/>
                <a:ea typeface="Calibri" panose="020F0502020204030204" pitchFamily="34" charset="0"/>
                <a:cs typeface="Times New Roman" panose="02020603050405020304" pitchFamily="18" charset="0"/>
              </a:rPr>
              <a:t>et</a:t>
            </a:r>
            <a:r>
              <a:rPr lang="fr-FR" sz="1200" i="1" dirty="0">
                <a:solidFill>
                  <a:schemeClr val="tx1"/>
                </a:solidFill>
                <a:effectLst/>
                <a:latin typeface="+mn-lt"/>
                <a:ea typeface="Calibri" panose="020F0502020204030204" pitchFamily="34" charset="0"/>
                <a:cs typeface="Times New Roman" panose="02020603050405020304" pitchFamily="18" charset="0"/>
              </a:rPr>
              <a:t> discuté </a:t>
            </a:r>
            <a:r>
              <a:rPr lang="fr-FR" sz="1200" dirty="0">
                <a:solidFill>
                  <a:schemeClr val="tx1"/>
                </a:solidFill>
                <a:effectLst/>
                <a:latin typeface="+mn-lt"/>
                <a:ea typeface="Calibri" panose="020F0502020204030204" pitchFamily="34" charset="0"/>
                <a:cs typeface="Times New Roman" panose="02020603050405020304" pitchFamily="18" charset="0"/>
              </a:rPr>
              <a:t>sont des participes passés qui sont utilisés de manière différente.</a:t>
            </a:r>
          </a:p>
          <a:p>
            <a:pPr>
              <a:lnSpc>
                <a:spcPct val="100000"/>
              </a:lnSpc>
              <a:spcAft>
                <a:spcPts val="0"/>
              </a:spcAft>
            </a:pPr>
            <a:r>
              <a:rPr lang="fr-FR" sz="1200" dirty="0">
                <a:solidFill>
                  <a:schemeClr val="tx1"/>
                </a:solidFill>
                <a:effectLst/>
                <a:latin typeface="+mn-lt"/>
                <a:ea typeface="Calibri" panose="020F0502020204030204" pitchFamily="34" charset="0"/>
                <a:cs typeface="Times New Roman" panose="02020603050405020304" pitchFamily="18" charset="0"/>
              </a:rPr>
              <a:t>Certains sont utilisés comme des noms : </a:t>
            </a:r>
            <a:r>
              <a:rPr lang="fr-FR" sz="1200" i="1" dirty="0">
                <a:solidFill>
                  <a:schemeClr val="tx1"/>
                </a:solidFill>
                <a:effectLst/>
                <a:latin typeface="+mn-lt"/>
                <a:ea typeface="Calibri" panose="020F0502020204030204" pitchFamily="34" charset="0"/>
                <a:cs typeface="Times New Roman" panose="02020603050405020304" pitchFamily="18" charset="0"/>
              </a:rPr>
              <a:t>un handicapé</a:t>
            </a:r>
            <a:r>
              <a:rPr lang="fr-FR" sz="1200" dirty="0">
                <a:solidFill>
                  <a:schemeClr val="tx1"/>
                </a:solidFill>
                <a:effectLst/>
                <a:latin typeface="+mn-lt"/>
                <a:ea typeface="Calibri" panose="020F0502020204030204" pitchFamily="34" charset="0"/>
                <a:cs typeface="Times New Roman" panose="02020603050405020304" pitchFamily="18" charset="0"/>
              </a:rPr>
              <a:t>, </a:t>
            </a:r>
            <a:r>
              <a:rPr lang="fr-FR" sz="1200" i="1" dirty="0">
                <a:solidFill>
                  <a:schemeClr val="tx1"/>
                </a:solidFill>
                <a:effectLst/>
                <a:latin typeface="+mn-lt"/>
                <a:ea typeface="Calibri" panose="020F0502020204030204" pitchFamily="34" charset="0"/>
                <a:cs typeface="Times New Roman" panose="02020603050405020304" pitchFamily="18" charset="0"/>
              </a:rPr>
              <a:t>(un)</a:t>
            </a:r>
            <a:r>
              <a:rPr lang="fr-FR" sz="1200" dirty="0">
                <a:solidFill>
                  <a:schemeClr val="tx1"/>
                </a:solidFill>
                <a:effectLst/>
                <a:latin typeface="+mn-lt"/>
                <a:ea typeface="Calibri" panose="020F0502020204030204" pitchFamily="34" charset="0"/>
                <a:cs typeface="Times New Roman" panose="02020603050405020304" pitchFamily="18" charset="0"/>
              </a:rPr>
              <a:t> </a:t>
            </a:r>
            <a:r>
              <a:rPr lang="fr-FR" sz="1200" i="1" dirty="0">
                <a:solidFill>
                  <a:schemeClr val="tx1"/>
                </a:solidFill>
                <a:effectLst/>
                <a:latin typeface="+mn-lt"/>
                <a:ea typeface="Calibri" panose="020F0502020204030204" pitchFamily="34" charset="0"/>
                <a:cs typeface="Times New Roman" panose="02020603050405020304" pitchFamily="18" charset="0"/>
              </a:rPr>
              <a:t>blessé.</a:t>
            </a:r>
            <a:endParaRPr lang="fr-FR" sz="1200" dirty="0">
              <a:solidFill>
                <a:schemeClr val="tx1"/>
              </a:solidFill>
              <a:effectLst/>
              <a:latin typeface="+mn-lt"/>
              <a:ea typeface="Calibri" panose="020F0502020204030204" pitchFamily="34" charset="0"/>
              <a:cs typeface="Times New Roman" panose="02020603050405020304" pitchFamily="18" charset="0"/>
            </a:endParaRPr>
          </a:p>
          <a:p>
            <a:pPr>
              <a:lnSpc>
                <a:spcPct val="100000"/>
              </a:lnSpc>
              <a:spcAft>
                <a:spcPts val="0"/>
              </a:spcAft>
            </a:pPr>
            <a:r>
              <a:rPr lang="fr-FR" sz="1200" dirty="0">
                <a:solidFill>
                  <a:schemeClr val="tx1"/>
                </a:solidFill>
                <a:effectLst/>
                <a:latin typeface="+mn-lt"/>
                <a:ea typeface="Calibri" panose="020F0502020204030204" pitchFamily="34" charset="0"/>
                <a:cs typeface="Times New Roman" panose="02020603050405020304" pitchFamily="18" charset="0"/>
              </a:rPr>
              <a:t>Certains sont utilisés comme un adjectif : </a:t>
            </a:r>
            <a:r>
              <a:rPr lang="fr-FR" sz="1200" i="1" dirty="0">
                <a:solidFill>
                  <a:schemeClr val="tx1"/>
                </a:solidFill>
                <a:effectLst/>
                <a:latin typeface="+mn-lt"/>
                <a:ea typeface="Calibri" panose="020F0502020204030204" pitchFamily="34" charset="0"/>
                <a:cs typeface="Times New Roman" panose="02020603050405020304" pitchFamily="18" charset="0"/>
              </a:rPr>
              <a:t>fruit abimé.</a:t>
            </a:r>
            <a:endParaRPr lang="fr-FR" sz="1200" dirty="0">
              <a:solidFill>
                <a:schemeClr val="tx1"/>
              </a:solidFill>
              <a:effectLst/>
              <a:latin typeface="+mn-lt"/>
              <a:ea typeface="Calibri" panose="020F0502020204030204" pitchFamily="34" charset="0"/>
              <a:cs typeface="Times New Roman" panose="02020603050405020304" pitchFamily="18" charset="0"/>
            </a:endParaRPr>
          </a:p>
          <a:p>
            <a:pPr>
              <a:lnSpc>
                <a:spcPct val="100000"/>
              </a:lnSpc>
              <a:spcAft>
                <a:spcPts val="0"/>
              </a:spcAft>
            </a:pPr>
            <a:r>
              <a:rPr lang="fr-FR" sz="1200" dirty="0">
                <a:solidFill>
                  <a:schemeClr val="tx1"/>
                </a:solidFill>
                <a:effectLst/>
                <a:latin typeface="+mn-lt"/>
                <a:ea typeface="Calibri" panose="020F0502020204030204" pitchFamily="34" charset="0"/>
                <a:cs typeface="Times New Roman" panose="02020603050405020304" pitchFamily="18" charset="0"/>
              </a:rPr>
              <a:t>D’autres sont bien utilisés comme participe passé, c’est le deuxième morceau de passés composés : </a:t>
            </a:r>
            <a:r>
              <a:rPr lang="fr-FR" sz="1200" i="1" dirty="0">
                <a:solidFill>
                  <a:schemeClr val="tx1"/>
                </a:solidFill>
                <a:effectLst/>
                <a:latin typeface="+mn-lt"/>
                <a:ea typeface="Calibri" panose="020F0502020204030204" pitchFamily="34" charset="0"/>
                <a:cs typeface="Times New Roman" panose="02020603050405020304" pitchFamily="18" charset="0"/>
              </a:rPr>
              <a:t>discuté</a:t>
            </a:r>
            <a:r>
              <a:rPr lang="fr-FR" sz="1200" dirty="0">
                <a:solidFill>
                  <a:schemeClr val="tx1"/>
                </a:solidFill>
                <a:effectLst/>
                <a:latin typeface="+mn-lt"/>
                <a:ea typeface="Calibri" panose="020F0502020204030204" pitchFamily="34" charset="0"/>
                <a:cs typeface="Times New Roman" panose="02020603050405020304" pitchFamily="18" charset="0"/>
              </a:rPr>
              <a:t> ; </a:t>
            </a:r>
            <a:r>
              <a:rPr lang="fr-FR" sz="1200" i="1" dirty="0">
                <a:solidFill>
                  <a:schemeClr val="tx1"/>
                </a:solidFill>
                <a:effectLst/>
                <a:latin typeface="+mn-lt"/>
                <a:ea typeface="Calibri" panose="020F0502020204030204" pitchFamily="34" charset="0"/>
                <a:cs typeface="Times New Roman" panose="02020603050405020304" pitchFamily="18" charset="0"/>
              </a:rPr>
              <a:t>amusé.</a:t>
            </a:r>
            <a:r>
              <a:rPr lang="fr-FR" sz="1200" dirty="0">
                <a:solidFill>
                  <a:schemeClr val="tx1"/>
                </a:solidFill>
                <a:effectLst/>
                <a:latin typeface="+mn-lt"/>
                <a:ea typeface="Calibri" panose="020F0502020204030204" pitchFamily="34" charset="0"/>
                <a:cs typeface="Times New Roman" panose="02020603050405020304" pitchFamily="18" charset="0"/>
              </a:rPr>
              <a:t> »</a:t>
            </a:r>
          </a:p>
          <a:p>
            <a:pPr>
              <a:lnSpc>
                <a:spcPct val="107000"/>
              </a:lnSpc>
              <a:spcAft>
                <a:spcPts val="800"/>
              </a:spcAft>
            </a:pPr>
            <a:endParaRPr lang="fr-FR"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fr-FR" dirty="0"/>
          </a:p>
        </p:txBody>
      </p:sp>
      <p:sp>
        <p:nvSpPr>
          <p:cNvPr id="4" name="Espace réservé du numéro de diapositive 3">
            <a:extLst>
              <a:ext uri="{FF2B5EF4-FFF2-40B4-BE49-F238E27FC236}">
                <a16:creationId xmlns:a16="http://schemas.microsoft.com/office/drawing/2014/main" id="{B18EFA62-3988-B1AD-5845-650EF623D9A8}"/>
              </a:ext>
            </a:extLst>
          </p:cNvPr>
          <p:cNvSpPr>
            <a:spLocks noGrp="1"/>
          </p:cNvSpPr>
          <p:nvPr>
            <p:ph type="sldNum" sz="quarter" idx="5"/>
          </p:nvPr>
        </p:nvSpPr>
        <p:spPr/>
        <p:txBody>
          <a:bodyPr/>
          <a:lstStyle/>
          <a:p>
            <a:fld id="{AB251205-FE3E-1F43-B0EE-4182865E995B}" type="slidenum">
              <a:rPr lang="fr-FR" smtClean="0"/>
              <a:t>22</a:t>
            </a:fld>
            <a:endParaRPr lang="fr-FR"/>
          </a:p>
        </p:txBody>
      </p:sp>
    </p:spTree>
    <p:extLst>
      <p:ext uri="{BB962C8B-B14F-4D97-AF65-F5344CB8AC3E}">
        <p14:creationId xmlns:p14="http://schemas.microsoft.com/office/powerpoint/2010/main" val="219238002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4B0F436-27C0-2A99-83D7-7460F11F166F}"/>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9A2BE0F9-D2BC-79EE-00DC-37F422319525}"/>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C21010C1-F6AD-3121-0DBD-7EACB83E3923}"/>
              </a:ext>
            </a:extLst>
          </p:cNvPr>
          <p:cNvSpPr>
            <a:spLocks noGrp="1"/>
          </p:cNvSpPr>
          <p:nvPr>
            <p:ph type="body" idx="1"/>
          </p:nvPr>
        </p:nvSpPr>
        <p:spPr/>
        <p:txBody>
          <a:bodyPr/>
          <a:lstStyle/>
          <a:p>
            <a:r>
              <a:rPr lang="fr-FR" dirty="0"/>
              <a:t> </a:t>
            </a:r>
          </a:p>
        </p:txBody>
      </p:sp>
      <p:sp>
        <p:nvSpPr>
          <p:cNvPr id="4" name="Espace réservé du numéro de diapositive 3">
            <a:extLst>
              <a:ext uri="{FF2B5EF4-FFF2-40B4-BE49-F238E27FC236}">
                <a16:creationId xmlns:a16="http://schemas.microsoft.com/office/drawing/2014/main" id="{478538AC-6479-8B95-FF8D-F383C1E84972}"/>
              </a:ext>
            </a:extLst>
          </p:cNvPr>
          <p:cNvSpPr>
            <a:spLocks noGrp="1"/>
          </p:cNvSpPr>
          <p:nvPr>
            <p:ph type="sldNum" sz="quarter" idx="5"/>
          </p:nvPr>
        </p:nvSpPr>
        <p:spPr/>
        <p:txBody>
          <a:bodyPr/>
          <a:lstStyle/>
          <a:p>
            <a:fld id="{AB251205-FE3E-1F43-B0EE-4182865E995B}" type="slidenum">
              <a:rPr lang="fr-FR" smtClean="0"/>
              <a:t>23</a:t>
            </a:fld>
            <a:endParaRPr lang="fr-FR"/>
          </a:p>
        </p:txBody>
      </p:sp>
    </p:spTree>
    <p:extLst>
      <p:ext uri="{BB962C8B-B14F-4D97-AF65-F5344CB8AC3E}">
        <p14:creationId xmlns:p14="http://schemas.microsoft.com/office/powerpoint/2010/main" val="211548837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5EE0FDC-7CC6-288F-C1BB-361F48AB9AD8}"/>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712C4C9E-6D38-18E8-68B2-9CE0024D7803}"/>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7F9D7229-3F4C-4FF8-8369-E80E2CF86B4C}"/>
              </a:ext>
            </a:extLst>
          </p:cNvPr>
          <p:cNvSpPr>
            <a:spLocks noGrp="1"/>
          </p:cNvSpPr>
          <p:nvPr>
            <p:ph type="body" idx="1"/>
          </p:nvPr>
        </p:nvSpPr>
        <p:spPr/>
        <p:txBody>
          <a:bodyPr/>
          <a:lstStyle/>
          <a:p>
            <a:r>
              <a:rPr lang="fr-FR" sz="1200" b="1" kern="0" dirty="0">
                <a:solidFill>
                  <a:schemeClr val="tx1"/>
                </a:solidFill>
                <a:effectLst/>
                <a:latin typeface="+mn-lt"/>
                <a:ea typeface="Calibri" panose="020F0502020204030204" pitchFamily="34" charset="0"/>
              </a:rPr>
              <a:t>Lire </a:t>
            </a:r>
            <a:r>
              <a:rPr lang="fr-FR" sz="1200" b="0" kern="0" dirty="0">
                <a:solidFill>
                  <a:schemeClr val="tx1"/>
                </a:solidFill>
                <a:effectLst/>
                <a:latin typeface="+mn-lt"/>
                <a:ea typeface="Calibri" panose="020F0502020204030204" pitchFamily="34" charset="0"/>
              </a:rPr>
              <a:t>le tableau avec les élèves et </a:t>
            </a:r>
            <a:r>
              <a:rPr lang="fr-FR" sz="1200" b="1" kern="0" dirty="0">
                <a:solidFill>
                  <a:schemeClr val="tx1"/>
                </a:solidFill>
                <a:effectLst/>
                <a:latin typeface="+mn-lt"/>
                <a:ea typeface="Calibri" panose="020F0502020204030204" pitchFamily="34" charset="0"/>
              </a:rPr>
              <a:t>commenter</a:t>
            </a:r>
            <a:r>
              <a:rPr lang="fr-FR" sz="1200" kern="0" dirty="0">
                <a:solidFill>
                  <a:schemeClr val="tx1"/>
                </a:solidFill>
                <a:effectLst/>
                <a:latin typeface="+mn-lt"/>
                <a:ea typeface="Calibri" panose="020F0502020204030204" pitchFamily="34" charset="0"/>
              </a:rPr>
              <a:t> les lignes sur le participe passé : « Les participes passés, je les ai mis entre les noms et les verbes parce qu’ils sont parfois utilisés comme des noms (‘Tu ne te prends pas pour </a:t>
            </a:r>
            <a:r>
              <a:rPr lang="fr-FR" sz="1200" i="1" kern="0" dirty="0">
                <a:solidFill>
                  <a:schemeClr val="tx1"/>
                </a:solidFill>
                <a:effectLst/>
                <a:latin typeface="+mn-lt"/>
                <a:ea typeface="Calibri" panose="020F0502020204030204" pitchFamily="34" charset="0"/>
              </a:rPr>
              <a:t>un handicapé</a:t>
            </a:r>
            <a:r>
              <a:rPr lang="fr-FR" sz="1200" kern="0" dirty="0">
                <a:solidFill>
                  <a:schemeClr val="tx1"/>
                </a:solidFill>
                <a:effectLst/>
                <a:latin typeface="+mn-lt"/>
                <a:ea typeface="Calibri" panose="020F0502020204030204" pitchFamily="34" charset="0"/>
              </a:rPr>
              <a:t> ?’), parfois comme des adjectifs (‘pas de </a:t>
            </a:r>
            <a:r>
              <a:rPr lang="fr-FR" sz="1200" i="1" kern="0" dirty="0">
                <a:solidFill>
                  <a:schemeClr val="tx1"/>
                </a:solidFill>
                <a:effectLst/>
                <a:latin typeface="+mn-lt"/>
                <a:ea typeface="Calibri" panose="020F0502020204030204" pitchFamily="34" charset="0"/>
              </a:rPr>
              <a:t>fruit abimé</a:t>
            </a:r>
            <a:r>
              <a:rPr lang="fr-FR" sz="1200" kern="0" dirty="0">
                <a:solidFill>
                  <a:schemeClr val="tx1"/>
                </a:solidFill>
                <a:effectLst/>
                <a:latin typeface="+mn-lt"/>
                <a:ea typeface="Calibri" panose="020F0502020204030204" pitchFamily="34" charset="0"/>
              </a:rPr>
              <a:t>, hein !’), parfois comme des verbes (‘On </a:t>
            </a:r>
            <a:r>
              <a:rPr lang="fr-FR" sz="1200" i="1" kern="0" dirty="0">
                <a:solidFill>
                  <a:schemeClr val="tx1"/>
                </a:solidFill>
                <a:effectLst/>
                <a:latin typeface="+mn-lt"/>
                <a:ea typeface="Calibri" panose="020F0502020204030204" pitchFamily="34" charset="0"/>
              </a:rPr>
              <a:t>a</a:t>
            </a:r>
            <a:r>
              <a:rPr lang="fr-FR" sz="1200" kern="0" dirty="0">
                <a:solidFill>
                  <a:schemeClr val="tx1"/>
                </a:solidFill>
                <a:effectLst/>
                <a:latin typeface="+mn-lt"/>
                <a:ea typeface="Calibri" panose="020F0502020204030204" pitchFamily="34" charset="0"/>
              </a:rPr>
              <a:t> bien </a:t>
            </a:r>
            <a:r>
              <a:rPr lang="fr-FR" sz="1200" i="1" kern="0" dirty="0">
                <a:solidFill>
                  <a:schemeClr val="tx1"/>
                </a:solidFill>
                <a:effectLst/>
                <a:latin typeface="+mn-lt"/>
                <a:ea typeface="Calibri" panose="020F0502020204030204" pitchFamily="34" charset="0"/>
              </a:rPr>
              <a:t>discuté’</a:t>
            </a:r>
            <a:r>
              <a:rPr lang="fr-FR" sz="1200" kern="0" dirty="0">
                <a:solidFill>
                  <a:schemeClr val="tx1"/>
                </a:solidFill>
                <a:effectLst/>
                <a:latin typeface="+mn-lt"/>
                <a:ea typeface="Calibri" panose="020F0502020204030204" pitchFamily="34" charset="0"/>
              </a:rPr>
              <a:t>). »</a:t>
            </a:r>
            <a:r>
              <a:rPr lang="fr-FR" sz="1200" dirty="0">
                <a:solidFill>
                  <a:schemeClr val="tx1"/>
                </a:solidFill>
                <a:effectLst/>
                <a:latin typeface="+mn-lt"/>
              </a:rPr>
              <a:t> </a:t>
            </a:r>
            <a:endParaRPr lang="fr-FR" sz="1200" dirty="0">
              <a:solidFill>
                <a:schemeClr val="tx1"/>
              </a:solidFill>
              <a:latin typeface="+mn-lt"/>
            </a:endParaRPr>
          </a:p>
        </p:txBody>
      </p:sp>
      <p:sp>
        <p:nvSpPr>
          <p:cNvPr id="4" name="Espace réservé du numéro de diapositive 3">
            <a:extLst>
              <a:ext uri="{FF2B5EF4-FFF2-40B4-BE49-F238E27FC236}">
                <a16:creationId xmlns:a16="http://schemas.microsoft.com/office/drawing/2014/main" id="{E83BCACE-B1BA-D64F-CBEF-DCFE2D334479}"/>
              </a:ext>
            </a:extLst>
          </p:cNvPr>
          <p:cNvSpPr>
            <a:spLocks noGrp="1"/>
          </p:cNvSpPr>
          <p:nvPr>
            <p:ph type="sldNum" sz="quarter" idx="5"/>
          </p:nvPr>
        </p:nvSpPr>
        <p:spPr/>
        <p:txBody>
          <a:bodyPr/>
          <a:lstStyle/>
          <a:p>
            <a:fld id="{AB251205-FE3E-1F43-B0EE-4182865E995B}" type="slidenum">
              <a:rPr lang="fr-FR" smtClean="0"/>
              <a:t>24</a:t>
            </a:fld>
            <a:endParaRPr lang="fr-FR"/>
          </a:p>
        </p:txBody>
      </p:sp>
    </p:spTree>
    <p:extLst>
      <p:ext uri="{BB962C8B-B14F-4D97-AF65-F5344CB8AC3E}">
        <p14:creationId xmlns:p14="http://schemas.microsoft.com/office/powerpoint/2010/main" val="180223329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sz="1200" b="1" dirty="0">
                <a:solidFill>
                  <a:schemeClr val="tx1"/>
                </a:solidFill>
                <a:latin typeface="+mn-lt"/>
              </a:rPr>
              <a:t>PHASE 4 – Mise en œuvre</a:t>
            </a:r>
          </a:p>
          <a:p>
            <a:endParaRPr lang="fr-FR" sz="1200" b="1" dirty="0">
              <a:solidFill>
                <a:schemeClr val="tx1"/>
              </a:solidFill>
              <a:latin typeface="+mn-lt"/>
            </a:endParaRPr>
          </a:p>
          <a:p>
            <a:r>
              <a:rPr lang="fr-FR" sz="1200" b="1" dirty="0">
                <a:solidFill>
                  <a:schemeClr val="tx1"/>
                </a:solidFill>
                <a:latin typeface="+mn-lt"/>
              </a:rPr>
              <a:t>Sonner la consigne </a:t>
            </a:r>
            <a:r>
              <a:rPr lang="fr-FR" sz="1200" b="0" dirty="0">
                <a:solidFill>
                  <a:schemeClr val="tx1"/>
                </a:solidFill>
                <a:latin typeface="+mn-lt"/>
              </a:rPr>
              <a:t>: « Sortez vos ardoises. »</a:t>
            </a:r>
          </a:p>
          <a:p>
            <a:endParaRPr lang="fr-FR" sz="1200" b="1" dirty="0">
              <a:solidFill>
                <a:schemeClr val="tx1"/>
              </a:solidFill>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fr-FR" sz="1200" b="1" dirty="0">
                <a:solidFill>
                  <a:schemeClr val="tx1"/>
                </a:solidFill>
                <a:effectLst/>
                <a:latin typeface="+mn-lt"/>
                <a:ea typeface="Calibri" panose="020F0502020204030204" pitchFamily="34" charset="0"/>
                <a:cs typeface="Times New Roman" panose="02020603050405020304" pitchFamily="18" charset="0"/>
              </a:rPr>
              <a:t>Dire : </a:t>
            </a:r>
            <a:r>
              <a:rPr lang="fr-FR" sz="1200" b="0" dirty="0">
                <a:solidFill>
                  <a:schemeClr val="tx1"/>
                </a:solidFill>
                <a:effectLst/>
                <a:latin typeface="+mn-lt"/>
                <a:ea typeface="Calibri" panose="020F0502020204030204" pitchFamily="34" charset="0"/>
                <a:cs typeface="Times New Roman" panose="02020603050405020304" pitchFamily="18" charset="0"/>
              </a:rPr>
              <a:t>« une poignée » puis</a:t>
            </a:r>
            <a:r>
              <a:rPr lang="fr-FR" sz="1200" b="1" dirty="0">
                <a:solidFill>
                  <a:schemeClr val="tx1"/>
                </a:solidFill>
                <a:effectLst/>
                <a:latin typeface="+mn-lt"/>
                <a:ea typeface="Calibri" panose="020F0502020204030204" pitchFamily="34" charset="0"/>
                <a:cs typeface="Times New Roman" panose="02020603050405020304" pitchFamily="18" charset="0"/>
              </a:rPr>
              <a:t> demander</a:t>
            </a:r>
            <a:r>
              <a:rPr lang="fr-FR" sz="1200" dirty="0">
                <a:solidFill>
                  <a:schemeClr val="tx1"/>
                </a:solidFill>
                <a:effectLst/>
                <a:latin typeface="+mn-lt"/>
                <a:ea typeface="Calibri" panose="020F0502020204030204" pitchFamily="34" charset="0"/>
                <a:cs typeface="Times New Roman" panose="02020603050405020304" pitchFamily="18" charset="0"/>
              </a:rPr>
              <a:t> : « comment va-t-on écrire ce mot qui se termine par [e] ? Quelle règle faut-il appliquer ? »</a:t>
            </a:r>
          </a:p>
          <a:p>
            <a:endParaRPr lang="fr-FR" b="1" dirty="0"/>
          </a:p>
        </p:txBody>
      </p:sp>
      <p:sp>
        <p:nvSpPr>
          <p:cNvPr id="4" name="Espace réservé du numéro de diapositive 3"/>
          <p:cNvSpPr>
            <a:spLocks noGrp="1"/>
          </p:cNvSpPr>
          <p:nvPr>
            <p:ph type="sldNum" sz="quarter" idx="5"/>
          </p:nvPr>
        </p:nvSpPr>
        <p:spPr/>
        <p:txBody>
          <a:bodyPr/>
          <a:lstStyle/>
          <a:p>
            <a:fld id="{AB251205-FE3E-1F43-B0EE-4182865E995B}" type="slidenum">
              <a:rPr lang="fr-FR" smtClean="0"/>
              <a:t>25</a:t>
            </a:fld>
            <a:endParaRPr lang="fr-FR"/>
          </a:p>
        </p:txBody>
      </p:sp>
    </p:spTree>
    <p:extLst>
      <p:ext uri="{BB962C8B-B14F-4D97-AF65-F5344CB8AC3E}">
        <p14:creationId xmlns:p14="http://schemas.microsoft.com/office/powerpoint/2010/main" val="392275687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0A113CF-3F41-DD6A-43F7-44CC6B2D48AE}"/>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247947F8-B854-DE60-42DD-9EDFB0C7CC92}"/>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5B7ED5E1-2FBF-9B5E-D3D6-A14CCCB5E732}"/>
              </a:ext>
            </a:extLst>
          </p:cNvPr>
          <p:cNvSpPr>
            <a:spLocks noGrp="1"/>
          </p:cNvSpPr>
          <p:nvPr>
            <p:ph type="body" idx="1"/>
          </p:nvPr>
        </p:nvSpPr>
        <p:spPr/>
        <p:txBody>
          <a:bodyPr/>
          <a:lstStyle/>
          <a:p>
            <a:r>
              <a:rPr lang="fr-FR" dirty="0"/>
              <a:t> </a:t>
            </a:r>
          </a:p>
        </p:txBody>
      </p:sp>
      <p:sp>
        <p:nvSpPr>
          <p:cNvPr id="4" name="Espace réservé du numéro de diapositive 3">
            <a:extLst>
              <a:ext uri="{FF2B5EF4-FFF2-40B4-BE49-F238E27FC236}">
                <a16:creationId xmlns:a16="http://schemas.microsoft.com/office/drawing/2014/main" id="{143F93FB-F487-3262-F143-DABF6A61A24C}"/>
              </a:ext>
            </a:extLst>
          </p:cNvPr>
          <p:cNvSpPr>
            <a:spLocks noGrp="1"/>
          </p:cNvSpPr>
          <p:nvPr>
            <p:ph type="sldNum" sz="quarter" idx="5"/>
          </p:nvPr>
        </p:nvSpPr>
        <p:spPr/>
        <p:txBody>
          <a:bodyPr/>
          <a:lstStyle/>
          <a:p>
            <a:fld id="{AB251205-FE3E-1F43-B0EE-4182865E995B}" type="slidenum">
              <a:rPr lang="fr-FR" smtClean="0"/>
              <a:t>26</a:t>
            </a:fld>
            <a:endParaRPr lang="fr-FR"/>
          </a:p>
        </p:txBody>
      </p:sp>
    </p:spTree>
    <p:extLst>
      <p:ext uri="{BB962C8B-B14F-4D97-AF65-F5344CB8AC3E}">
        <p14:creationId xmlns:p14="http://schemas.microsoft.com/office/powerpoint/2010/main" val="364270163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6B986CA-1756-CD9D-92D8-94666DCA3772}"/>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80076D58-7D8A-BECB-6D2E-D71D50B923EF}"/>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929F9AE0-2BA0-968D-6FE9-43303475C0EB}"/>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200" b="1" dirty="0">
                <a:solidFill>
                  <a:schemeClr val="tx1"/>
                </a:solidFill>
                <a:effectLst/>
                <a:latin typeface="+mn-lt"/>
                <a:ea typeface="Calibri" panose="020F0502020204030204" pitchFamily="34" charset="0"/>
                <a:cs typeface="Times New Roman" panose="02020603050405020304" pitchFamily="18" charset="0"/>
              </a:rPr>
              <a:t>Dire </a:t>
            </a:r>
            <a:r>
              <a:rPr lang="fr-FR" sz="1200" b="0" dirty="0">
                <a:solidFill>
                  <a:schemeClr val="tx1"/>
                </a:solidFill>
                <a:effectLst/>
                <a:latin typeface="+mn-lt"/>
                <a:ea typeface="Calibri" panose="020F0502020204030204" pitchFamily="34" charset="0"/>
                <a:cs typeface="Times New Roman" panose="02020603050405020304" pitchFamily="18" charset="0"/>
              </a:rPr>
              <a:t>: « un boucher » puis</a:t>
            </a:r>
            <a:r>
              <a:rPr lang="fr-FR" sz="1200" b="1" dirty="0">
                <a:solidFill>
                  <a:schemeClr val="tx1"/>
                </a:solidFill>
                <a:effectLst/>
                <a:latin typeface="+mn-lt"/>
                <a:ea typeface="Calibri" panose="020F0502020204030204" pitchFamily="34" charset="0"/>
                <a:cs typeface="Times New Roman" panose="02020603050405020304" pitchFamily="18" charset="0"/>
              </a:rPr>
              <a:t> demander</a:t>
            </a:r>
            <a:r>
              <a:rPr lang="fr-FR" sz="1200" dirty="0">
                <a:solidFill>
                  <a:schemeClr val="tx1"/>
                </a:solidFill>
                <a:effectLst/>
                <a:latin typeface="+mn-lt"/>
                <a:ea typeface="Calibri" panose="020F0502020204030204" pitchFamily="34" charset="0"/>
                <a:cs typeface="Times New Roman" panose="02020603050405020304" pitchFamily="18" charset="0"/>
              </a:rPr>
              <a:t> : « comment va-t-on écrire ce mot qui se termine par [e] ? Quelle règle faut-il appliquer ? »</a:t>
            </a:r>
          </a:p>
          <a:p>
            <a:endParaRPr lang="fr-FR" b="1" dirty="0"/>
          </a:p>
        </p:txBody>
      </p:sp>
      <p:sp>
        <p:nvSpPr>
          <p:cNvPr id="4" name="Espace réservé du numéro de diapositive 3">
            <a:extLst>
              <a:ext uri="{FF2B5EF4-FFF2-40B4-BE49-F238E27FC236}">
                <a16:creationId xmlns:a16="http://schemas.microsoft.com/office/drawing/2014/main" id="{C564F456-D2B0-3796-DA96-ADA7F31522DC}"/>
              </a:ext>
            </a:extLst>
          </p:cNvPr>
          <p:cNvSpPr>
            <a:spLocks noGrp="1"/>
          </p:cNvSpPr>
          <p:nvPr>
            <p:ph type="sldNum" sz="quarter" idx="5"/>
          </p:nvPr>
        </p:nvSpPr>
        <p:spPr/>
        <p:txBody>
          <a:bodyPr/>
          <a:lstStyle/>
          <a:p>
            <a:fld id="{AB251205-FE3E-1F43-B0EE-4182865E995B}" type="slidenum">
              <a:rPr lang="fr-FR" smtClean="0"/>
              <a:t>27</a:t>
            </a:fld>
            <a:endParaRPr lang="fr-FR"/>
          </a:p>
        </p:txBody>
      </p:sp>
    </p:spTree>
    <p:extLst>
      <p:ext uri="{BB962C8B-B14F-4D97-AF65-F5344CB8AC3E}">
        <p14:creationId xmlns:p14="http://schemas.microsoft.com/office/powerpoint/2010/main" val="1574543009"/>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1DDC774-9F9C-12B1-BED4-57F22FA090BF}"/>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C2899808-D59D-33B6-36A1-A212A3E1B281}"/>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ADD860C5-83C6-0C0F-42B0-617BC4FE8CBD}"/>
              </a:ext>
            </a:extLst>
          </p:cNvPr>
          <p:cNvSpPr>
            <a:spLocks noGrp="1"/>
          </p:cNvSpPr>
          <p:nvPr>
            <p:ph type="body" idx="1"/>
          </p:nvPr>
        </p:nvSpPr>
        <p:spPr/>
        <p:txBody>
          <a:bodyPr/>
          <a:lstStyle/>
          <a:p>
            <a:r>
              <a:rPr lang="fr-FR" dirty="0"/>
              <a:t> </a:t>
            </a:r>
          </a:p>
        </p:txBody>
      </p:sp>
      <p:sp>
        <p:nvSpPr>
          <p:cNvPr id="4" name="Espace réservé du numéro de diapositive 3">
            <a:extLst>
              <a:ext uri="{FF2B5EF4-FFF2-40B4-BE49-F238E27FC236}">
                <a16:creationId xmlns:a16="http://schemas.microsoft.com/office/drawing/2014/main" id="{3767E493-FF55-6F15-1362-B1160211C5F7}"/>
              </a:ext>
            </a:extLst>
          </p:cNvPr>
          <p:cNvSpPr>
            <a:spLocks noGrp="1"/>
          </p:cNvSpPr>
          <p:nvPr>
            <p:ph type="sldNum" sz="quarter" idx="5"/>
          </p:nvPr>
        </p:nvSpPr>
        <p:spPr/>
        <p:txBody>
          <a:bodyPr/>
          <a:lstStyle/>
          <a:p>
            <a:fld id="{AB251205-FE3E-1F43-B0EE-4182865E995B}" type="slidenum">
              <a:rPr lang="fr-FR" smtClean="0"/>
              <a:t>28</a:t>
            </a:fld>
            <a:endParaRPr lang="fr-FR"/>
          </a:p>
        </p:txBody>
      </p:sp>
    </p:spTree>
    <p:extLst>
      <p:ext uri="{BB962C8B-B14F-4D97-AF65-F5344CB8AC3E}">
        <p14:creationId xmlns:p14="http://schemas.microsoft.com/office/powerpoint/2010/main" val="2555742496"/>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0E8A329-4D77-FEC7-6247-F6FC8FC68A67}"/>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6FB7C4F3-A7AC-F24D-B67A-1766E6D51ABD}"/>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626B717E-E4DE-A3FA-FECB-A0272423ABF3}"/>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200" b="1" dirty="0">
                <a:solidFill>
                  <a:schemeClr val="tx1"/>
                </a:solidFill>
                <a:effectLst/>
                <a:latin typeface="+mn-lt"/>
                <a:ea typeface="Calibri" panose="020F0502020204030204" pitchFamily="34" charset="0"/>
                <a:cs typeface="Times New Roman" panose="02020603050405020304" pitchFamily="18" charset="0"/>
              </a:rPr>
              <a:t>Dire </a:t>
            </a:r>
            <a:r>
              <a:rPr lang="fr-FR" sz="1200" b="0" dirty="0">
                <a:solidFill>
                  <a:schemeClr val="tx1"/>
                </a:solidFill>
                <a:effectLst/>
                <a:latin typeface="+mn-lt"/>
                <a:ea typeface="Calibri" panose="020F0502020204030204" pitchFamily="34" charset="0"/>
                <a:cs typeface="Times New Roman" panose="02020603050405020304" pitchFamily="18" charset="0"/>
              </a:rPr>
              <a:t>: « un accusé » puis</a:t>
            </a:r>
            <a:r>
              <a:rPr lang="fr-FR" sz="1200" b="1" dirty="0">
                <a:solidFill>
                  <a:schemeClr val="tx1"/>
                </a:solidFill>
                <a:effectLst/>
                <a:latin typeface="+mn-lt"/>
                <a:ea typeface="Calibri" panose="020F0502020204030204" pitchFamily="34" charset="0"/>
                <a:cs typeface="Times New Roman" panose="02020603050405020304" pitchFamily="18" charset="0"/>
              </a:rPr>
              <a:t> demander</a:t>
            </a:r>
            <a:r>
              <a:rPr lang="fr-FR" sz="1200" dirty="0">
                <a:solidFill>
                  <a:schemeClr val="tx1"/>
                </a:solidFill>
                <a:effectLst/>
                <a:latin typeface="+mn-lt"/>
                <a:ea typeface="Calibri" panose="020F0502020204030204" pitchFamily="34" charset="0"/>
                <a:cs typeface="Times New Roman" panose="02020603050405020304" pitchFamily="18" charset="0"/>
              </a:rPr>
              <a:t> : « comment va-t-on écrire ce mot qui se termine par [e] ? Quelle règle faut-il appliquer ? »</a:t>
            </a:r>
          </a:p>
          <a:p>
            <a:endParaRPr lang="fr-FR" b="1" dirty="0"/>
          </a:p>
        </p:txBody>
      </p:sp>
      <p:sp>
        <p:nvSpPr>
          <p:cNvPr id="4" name="Espace réservé du numéro de diapositive 3">
            <a:extLst>
              <a:ext uri="{FF2B5EF4-FFF2-40B4-BE49-F238E27FC236}">
                <a16:creationId xmlns:a16="http://schemas.microsoft.com/office/drawing/2014/main" id="{AFDFE12C-1780-986A-9EEC-918C477DC9D1}"/>
              </a:ext>
            </a:extLst>
          </p:cNvPr>
          <p:cNvSpPr>
            <a:spLocks noGrp="1"/>
          </p:cNvSpPr>
          <p:nvPr>
            <p:ph type="sldNum" sz="quarter" idx="5"/>
          </p:nvPr>
        </p:nvSpPr>
        <p:spPr/>
        <p:txBody>
          <a:bodyPr/>
          <a:lstStyle/>
          <a:p>
            <a:fld id="{AB251205-FE3E-1F43-B0EE-4182865E995B}" type="slidenum">
              <a:rPr lang="fr-FR" smtClean="0"/>
              <a:t>29</a:t>
            </a:fld>
            <a:endParaRPr lang="fr-FR"/>
          </a:p>
        </p:txBody>
      </p:sp>
    </p:spTree>
    <p:extLst>
      <p:ext uri="{BB962C8B-B14F-4D97-AF65-F5344CB8AC3E}">
        <p14:creationId xmlns:p14="http://schemas.microsoft.com/office/powerpoint/2010/main" val="229700010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24E5535-1245-C1B9-BD81-C509C43FB6E4}"/>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73FC2264-BC5C-FCA4-8E77-BAE141D27442}"/>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43CDC00A-E08A-96C1-75C3-53690D2AD749}"/>
              </a:ext>
            </a:extLst>
          </p:cNvPr>
          <p:cNvSpPr>
            <a:spLocks noGrp="1"/>
          </p:cNvSpPr>
          <p:nvPr>
            <p:ph type="body" idx="1"/>
          </p:nvPr>
        </p:nvSpPr>
        <p:spPr/>
        <p:txBody>
          <a:bodyPr/>
          <a:lstStyle/>
          <a:p>
            <a:endParaRPr lang="fr-FR" dirty="0"/>
          </a:p>
        </p:txBody>
      </p:sp>
      <p:sp>
        <p:nvSpPr>
          <p:cNvPr id="4" name="Espace réservé du numéro de diapositive 3">
            <a:extLst>
              <a:ext uri="{FF2B5EF4-FFF2-40B4-BE49-F238E27FC236}">
                <a16:creationId xmlns:a16="http://schemas.microsoft.com/office/drawing/2014/main" id="{0C97DC1F-C16E-953B-79CF-A9F1A187C66E}"/>
              </a:ext>
            </a:extLst>
          </p:cNvPr>
          <p:cNvSpPr>
            <a:spLocks noGrp="1"/>
          </p:cNvSpPr>
          <p:nvPr>
            <p:ph type="sldNum" sz="quarter" idx="5"/>
          </p:nvPr>
        </p:nvSpPr>
        <p:spPr/>
        <p:txBody>
          <a:bodyPr/>
          <a:lstStyle/>
          <a:p>
            <a:fld id="{AB251205-FE3E-1F43-B0EE-4182865E995B}" type="slidenum">
              <a:rPr lang="fr-FR" smtClean="0"/>
              <a:t>30</a:t>
            </a:fld>
            <a:endParaRPr lang="fr-FR"/>
          </a:p>
        </p:txBody>
      </p:sp>
    </p:spTree>
    <p:extLst>
      <p:ext uri="{BB962C8B-B14F-4D97-AF65-F5344CB8AC3E}">
        <p14:creationId xmlns:p14="http://schemas.microsoft.com/office/powerpoint/2010/main" val="2727340312"/>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F24B8BE-F7CA-0C1E-70AC-B17250135299}"/>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427ED67C-CFEE-6A38-71A3-92F58E4A00E9}"/>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80122D57-EB88-9440-BB5B-A3E9F54A77C4}"/>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200" b="1" dirty="0">
                <a:solidFill>
                  <a:schemeClr val="tx1"/>
                </a:solidFill>
                <a:effectLst/>
                <a:latin typeface="+mn-lt"/>
                <a:ea typeface="Calibri" panose="020F0502020204030204" pitchFamily="34" charset="0"/>
                <a:cs typeface="Times New Roman" panose="02020603050405020304" pitchFamily="18" charset="0"/>
              </a:rPr>
              <a:t>Dire </a:t>
            </a:r>
            <a:r>
              <a:rPr lang="fr-FR" sz="1200" b="0" dirty="0">
                <a:solidFill>
                  <a:schemeClr val="tx1"/>
                </a:solidFill>
                <a:effectLst/>
                <a:latin typeface="+mn-lt"/>
                <a:ea typeface="Calibri" panose="020F0502020204030204" pitchFamily="34" charset="0"/>
                <a:cs typeface="Times New Roman" panose="02020603050405020304" pitchFamily="18" charset="0"/>
              </a:rPr>
              <a:t>: « vous attrapiez » puis</a:t>
            </a:r>
            <a:r>
              <a:rPr lang="fr-FR" sz="1200" b="1" dirty="0">
                <a:solidFill>
                  <a:schemeClr val="tx1"/>
                </a:solidFill>
                <a:effectLst/>
                <a:latin typeface="+mn-lt"/>
                <a:ea typeface="Calibri" panose="020F0502020204030204" pitchFamily="34" charset="0"/>
                <a:cs typeface="Times New Roman" panose="02020603050405020304" pitchFamily="18" charset="0"/>
              </a:rPr>
              <a:t> demander</a:t>
            </a:r>
            <a:r>
              <a:rPr lang="fr-FR" sz="1200" dirty="0">
                <a:solidFill>
                  <a:schemeClr val="tx1"/>
                </a:solidFill>
                <a:effectLst/>
                <a:latin typeface="+mn-lt"/>
                <a:ea typeface="Calibri" panose="020F0502020204030204" pitchFamily="34" charset="0"/>
                <a:cs typeface="Times New Roman" panose="02020603050405020304" pitchFamily="18" charset="0"/>
              </a:rPr>
              <a:t> : « comment va-t-on écrire ce mot qui se termine par [e] ? Quelle règle faut-il appliquer ? »</a:t>
            </a:r>
          </a:p>
          <a:p>
            <a:endParaRPr lang="fr-FR" b="1" dirty="0"/>
          </a:p>
        </p:txBody>
      </p:sp>
      <p:sp>
        <p:nvSpPr>
          <p:cNvPr id="4" name="Espace réservé du numéro de diapositive 3">
            <a:extLst>
              <a:ext uri="{FF2B5EF4-FFF2-40B4-BE49-F238E27FC236}">
                <a16:creationId xmlns:a16="http://schemas.microsoft.com/office/drawing/2014/main" id="{875D2E97-F7B2-92DF-D6D7-6F2629DF28CA}"/>
              </a:ext>
            </a:extLst>
          </p:cNvPr>
          <p:cNvSpPr>
            <a:spLocks noGrp="1"/>
          </p:cNvSpPr>
          <p:nvPr>
            <p:ph type="sldNum" sz="quarter" idx="5"/>
          </p:nvPr>
        </p:nvSpPr>
        <p:spPr/>
        <p:txBody>
          <a:bodyPr/>
          <a:lstStyle/>
          <a:p>
            <a:fld id="{AB251205-FE3E-1F43-B0EE-4182865E995B}" type="slidenum">
              <a:rPr lang="fr-FR" smtClean="0"/>
              <a:t>31</a:t>
            </a:fld>
            <a:endParaRPr lang="fr-FR"/>
          </a:p>
        </p:txBody>
      </p:sp>
    </p:spTree>
    <p:extLst>
      <p:ext uri="{BB962C8B-B14F-4D97-AF65-F5344CB8AC3E}">
        <p14:creationId xmlns:p14="http://schemas.microsoft.com/office/powerpoint/2010/main" val="3771341550"/>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93D893-E516-A6BC-0405-6E25C4318C5A}"/>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D4919A99-2776-6609-DB08-067DA1793167}"/>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12685829-F541-381B-9083-74C791501C42}"/>
              </a:ext>
            </a:extLst>
          </p:cNvPr>
          <p:cNvSpPr>
            <a:spLocks noGrp="1"/>
          </p:cNvSpPr>
          <p:nvPr>
            <p:ph type="body" idx="1"/>
          </p:nvPr>
        </p:nvSpPr>
        <p:spPr/>
        <p:txBody>
          <a:bodyPr/>
          <a:lstStyle/>
          <a:p>
            <a:r>
              <a:rPr lang="fr-FR" dirty="0"/>
              <a:t> </a:t>
            </a:r>
          </a:p>
        </p:txBody>
      </p:sp>
      <p:sp>
        <p:nvSpPr>
          <p:cNvPr id="4" name="Espace réservé du numéro de diapositive 3">
            <a:extLst>
              <a:ext uri="{FF2B5EF4-FFF2-40B4-BE49-F238E27FC236}">
                <a16:creationId xmlns:a16="http://schemas.microsoft.com/office/drawing/2014/main" id="{4C639A87-9315-CCC8-6758-D3B8C21E8C82}"/>
              </a:ext>
            </a:extLst>
          </p:cNvPr>
          <p:cNvSpPr>
            <a:spLocks noGrp="1"/>
          </p:cNvSpPr>
          <p:nvPr>
            <p:ph type="sldNum" sz="quarter" idx="5"/>
          </p:nvPr>
        </p:nvSpPr>
        <p:spPr/>
        <p:txBody>
          <a:bodyPr/>
          <a:lstStyle/>
          <a:p>
            <a:fld id="{AB251205-FE3E-1F43-B0EE-4182865E995B}" type="slidenum">
              <a:rPr lang="fr-FR" smtClean="0"/>
              <a:t>32</a:t>
            </a:fld>
            <a:endParaRPr lang="fr-FR"/>
          </a:p>
        </p:txBody>
      </p:sp>
    </p:spTree>
    <p:extLst>
      <p:ext uri="{BB962C8B-B14F-4D97-AF65-F5344CB8AC3E}">
        <p14:creationId xmlns:p14="http://schemas.microsoft.com/office/powerpoint/2010/main" val="2223072836"/>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5230048-1DE4-D5DD-9EA3-1D5720A3B93B}"/>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B96C9F18-E625-E642-F741-D4C33A288ACA}"/>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8DE5ECD4-0C0F-C3B0-3F51-D44EC7269EE7}"/>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200" b="1" dirty="0">
                <a:solidFill>
                  <a:schemeClr val="tx1"/>
                </a:solidFill>
                <a:effectLst/>
                <a:latin typeface="+mn-lt"/>
                <a:ea typeface="Calibri" panose="020F0502020204030204" pitchFamily="34" charset="0"/>
                <a:cs typeface="Times New Roman" panose="02020603050405020304" pitchFamily="18" charset="0"/>
              </a:rPr>
              <a:t>Dire </a:t>
            </a:r>
            <a:r>
              <a:rPr lang="fr-FR" sz="1200" b="0" dirty="0">
                <a:solidFill>
                  <a:schemeClr val="tx1"/>
                </a:solidFill>
                <a:effectLst/>
                <a:latin typeface="+mn-lt"/>
                <a:ea typeface="Calibri" panose="020F0502020204030204" pitchFamily="34" charset="0"/>
                <a:cs typeface="Times New Roman" panose="02020603050405020304" pitchFamily="18" charset="0"/>
              </a:rPr>
              <a:t>: « il s’est disputé» puis</a:t>
            </a:r>
            <a:r>
              <a:rPr lang="fr-FR" sz="1200" b="1" dirty="0">
                <a:solidFill>
                  <a:schemeClr val="tx1"/>
                </a:solidFill>
                <a:effectLst/>
                <a:latin typeface="+mn-lt"/>
                <a:ea typeface="Calibri" panose="020F0502020204030204" pitchFamily="34" charset="0"/>
                <a:cs typeface="Times New Roman" panose="02020603050405020304" pitchFamily="18" charset="0"/>
              </a:rPr>
              <a:t> demander</a:t>
            </a:r>
            <a:r>
              <a:rPr lang="fr-FR" sz="1200" dirty="0">
                <a:solidFill>
                  <a:schemeClr val="tx1"/>
                </a:solidFill>
                <a:effectLst/>
                <a:latin typeface="+mn-lt"/>
                <a:ea typeface="Calibri" panose="020F0502020204030204" pitchFamily="34" charset="0"/>
                <a:cs typeface="Times New Roman" panose="02020603050405020304" pitchFamily="18" charset="0"/>
              </a:rPr>
              <a:t> : « comment va-t-on écrire ce mot qui se termine par [e] ? Quelle règle faut-il appliquer ? »</a:t>
            </a:r>
          </a:p>
          <a:p>
            <a:endParaRPr lang="fr-FR" b="1" dirty="0"/>
          </a:p>
        </p:txBody>
      </p:sp>
      <p:sp>
        <p:nvSpPr>
          <p:cNvPr id="4" name="Espace réservé du numéro de diapositive 3">
            <a:extLst>
              <a:ext uri="{FF2B5EF4-FFF2-40B4-BE49-F238E27FC236}">
                <a16:creationId xmlns:a16="http://schemas.microsoft.com/office/drawing/2014/main" id="{FBD0E5A2-3C1B-7A23-3BDC-E93F4133F34F}"/>
              </a:ext>
            </a:extLst>
          </p:cNvPr>
          <p:cNvSpPr>
            <a:spLocks noGrp="1"/>
          </p:cNvSpPr>
          <p:nvPr>
            <p:ph type="sldNum" sz="quarter" idx="5"/>
          </p:nvPr>
        </p:nvSpPr>
        <p:spPr/>
        <p:txBody>
          <a:bodyPr/>
          <a:lstStyle/>
          <a:p>
            <a:fld id="{AB251205-FE3E-1F43-B0EE-4182865E995B}" type="slidenum">
              <a:rPr lang="fr-FR" smtClean="0"/>
              <a:t>33</a:t>
            </a:fld>
            <a:endParaRPr lang="fr-FR"/>
          </a:p>
        </p:txBody>
      </p:sp>
    </p:spTree>
    <p:extLst>
      <p:ext uri="{BB962C8B-B14F-4D97-AF65-F5344CB8AC3E}">
        <p14:creationId xmlns:p14="http://schemas.microsoft.com/office/powerpoint/2010/main" val="4262823994"/>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73DE54A-ABEA-DDBD-B390-6EF91EF731A3}"/>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A7DECB04-0154-598D-4A33-5667AEAAD399}"/>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DAC9F77E-E649-EF73-839F-3D532EEF7533}"/>
              </a:ext>
            </a:extLst>
          </p:cNvPr>
          <p:cNvSpPr>
            <a:spLocks noGrp="1"/>
          </p:cNvSpPr>
          <p:nvPr>
            <p:ph type="body" idx="1"/>
          </p:nvPr>
        </p:nvSpPr>
        <p:spPr/>
        <p:txBody>
          <a:bodyPr/>
          <a:lstStyle/>
          <a:p>
            <a:r>
              <a:rPr lang="fr-FR" dirty="0"/>
              <a:t> </a:t>
            </a:r>
          </a:p>
        </p:txBody>
      </p:sp>
      <p:sp>
        <p:nvSpPr>
          <p:cNvPr id="4" name="Espace réservé du numéro de diapositive 3">
            <a:extLst>
              <a:ext uri="{FF2B5EF4-FFF2-40B4-BE49-F238E27FC236}">
                <a16:creationId xmlns:a16="http://schemas.microsoft.com/office/drawing/2014/main" id="{A0987CBB-8101-CBE8-ED93-5FB2B48F82FA}"/>
              </a:ext>
            </a:extLst>
          </p:cNvPr>
          <p:cNvSpPr>
            <a:spLocks noGrp="1"/>
          </p:cNvSpPr>
          <p:nvPr>
            <p:ph type="sldNum" sz="quarter" idx="5"/>
          </p:nvPr>
        </p:nvSpPr>
        <p:spPr/>
        <p:txBody>
          <a:bodyPr/>
          <a:lstStyle/>
          <a:p>
            <a:fld id="{AB251205-FE3E-1F43-B0EE-4182865E995B}" type="slidenum">
              <a:rPr lang="fr-FR" smtClean="0"/>
              <a:t>34</a:t>
            </a:fld>
            <a:endParaRPr lang="fr-FR"/>
          </a:p>
        </p:txBody>
      </p:sp>
    </p:spTree>
    <p:extLst>
      <p:ext uri="{BB962C8B-B14F-4D97-AF65-F5344CB8AC3E}">
        <p14:creationId xmlns:p14="http://schemas.microsoft.com/office/powerpoint/2010/main" val="76734886"/>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5AB6E13-38E7-D0B0-3077-F13AEC36E99A}"/>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FD705DC9-BE4B-E6DC-B9D7-1F112D28DDBB}"/>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8DD7C4BB-982C-0134-E8C6-73FCC9071120}"/>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200" b="1" dirty="0">
                <a:solidFill>
                  <a:schemeClr val="tx1"/>
                </a:solidFill>
                <a:effectLst/>
                <a:latin typeface="+mn-lt"/>
                <a:ea typeface="Calibri" panose="020F0502020204030204" pitchFamily="34" charset="0"/>
                <a:cs typeface="Times New Roman" panose="02020603050405020304" pitchFamily="18" charset="0"/>
              </a:rPr>
              <a:t>Dire </a:t>
            </a:r>
            <a:r>
              <a:rPr lang="fr-FR" sz="1200" b="0" dirty="0">
                <a:solidFill>
                  <a:schemeClr val="tx1"/>
                </a:solidFill>
                <a:effectLst/>
                <a:latin typeface="+mn-lt"/>
                <a:ea typeface="Calibri" panose="020F0502020204030204" pitchFamily="34" charset="0"/>
                <a:cs typeface="Times New Roman" panose="02020603050405020304" pitchFamily="18" charset="0"/>
              </a:rPr>
              <a:t>: « la méchanceté » puis</a:t>
            </a:r>
            <a:r>
              <a:rPr lang="fr-FR" sz="1200" b="1" dirty="0">
                <a:solidFill>
                  <a:schemeClr val="tx1"/>
                </a:solidFill>
                <a:effectLst/>
                <a:latin typeface="+mn-lt"/>
                <a:ea typeface="Calibri" panose="020F0502020204030204" pitchFamily="34" charset="0"/>
                <a:cs typeface="Times New Roman" panose="02020603050405020304" pitchFamily="18" charset="0"/>
              </a:rPr>
              <a:t> demander</a:t>
            </a:r>
            <a:r>
              <a:rPr lang="fr-FR" sz="1200" dirty="0">
                <a:solidFill>
                  <a:schemeClr val="tx1"/>
                </a:solidFill>
                <a:effectLst/>
                <a:latin typeface="+mn-lt"/>
                <a:ea typeface="Calibri" panose="020F0502020204030204" pitchFamily="34" charset="0"/>
                <a:cs typeface="Times New Roman" panose="02020603050405020304" pitchFamily="18" charset="0"/>
              </a:rPr>
              <a:t> : « comment va-t-on écrire ce mot qui se termine par [e] ? Quelle règle faut-il appliquer ? »</a:t>
            </a:r>
          </a:p>
          <a:p>
            <a:endParaRPr lang="fr-FR" b="1" dirty="0"/>
          </a:p>
        </p:txBody>
      </p:sp>
      <p:sp>
        <p:nvSpPr>
          <p:cNvPr id="4" name="Espace réservé du numéro de diapositive 3">
            <a:extLst>
              <a:ext uri="{FF2B5EF4-FFF2-40B4-BE49-F238E27FC236}">
                <a16:creationId xmlns:a16="http://schemas.microsoft.com/office/drawing/2014/main" id="{B43A516D-757F-93FF-19DC-A5A120E594CD}"/>
              </a:ext>
            </a:extLst>
          </p:cNvPr>
          <p:cNvSpPr>
            <a:spLocks noGrp="1"/>
          </p:cNvSpPr>
          <p:nvPr>
            <p:ph type="sldNum" sz="quarter" idx="5"/>
          </p:nvPr>
        </p:nvSpPr>
        <p:spPr/>
        <p:txBody>
          <a:bodyPr/>
          <a:lstStyle/>
          <a:p>
            <a:fld id="{AB251205-FE3E-1F43-B0EE-4182865E995B}" type="slidenum">
              <a:rPr lang="fr-FR" smtClean="0"/>
              <a:t>35</a:t>
            </a:fld>
            <a:endParaRPr lang="fr-FR"/>
          </a:p>
        </p:txBody>
      </p:sp>
    </p:spTree>
    <p:extLst>
      <p:ext uri="{BB962C8B-B14F-4D97-AF65-F5344CB8AC3E}">
        <p14:creationId xmlns:p14="http://schemas.microsoft.com/office/powerpoint/2010/main" val="3760143619"/>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3F764FA-1F93-D567-78BF-5C88A7C070C1}"/>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5C83403C-1A8C-3E28-409D-899652E81E14}"/>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EFB1D690-4DB7-6619-85B5-D2520936E0CD}"/>
              </a:ext>
            </a:extLst>
          </p:cNvPr>
          <p:cNvSpPr>
            <a:spLocks noGrp="1"/>
          </p:cNvSpPr>
          <p:nvPr>
            <p:ph type="body" idx="1"/>
          </p:nvPr>
        </p:nvSpPr>
        <p:spPr/>
        <p:txBody>
          <a:bodyPr/>
          <a:lstStyle/>
          <a:p>
            <a:r>
              <a:rPr lang="fr-FR" dirty="0"/>
              <a:t> </a:t>
            </a:r>
          </a:p>
        </p:txBody>
      </p:sp>
      <p:sp>
        <p:nvSpPr>
          <p:cNvPr id="4" name="Espace réservé du numéro de diapositive 3">
            <a:extLst>
              <a:ext uri="{FF2B5EF4-FFF2-40B4-BE49-F238E27FC236}">
                <a16:creationId xmlns:a16="http://schemas.microsoft.com/office/drawing/2014/main" id="{03C09A50-AC52-3D2E-0EF5-DB85D6668493}"/>
              </a:ext>
            </a:extLst>
          </p:cNvPr>
          <p:cNvSpPr>
            <a:spLocks noGrp="1"/>
          </p:cNvSpPr>
          <p:nvPr>
            <p:ph type="sldNum" sz="quarter" idx="5"/>
          </p:nvPr>
        </p:nvSpPr>
        <p:spPr/>
        <p:txBody>
          <a:bodyPr/>
          <a:lstStyle/>
          <a:p>
            <a:fld id="{AB251205-FE3E-1F43-B0EE-4182865E995B}" type="slidenum">
              <a:rPr lang="fr-FR" smtClean="0"/>
              <a:t>36</a:t>
            </a:fld>
            <a:endParaRPr lang="fr-FR"/>
          </a:p>
        </p:txBody>
      </p:sp>
    </p:spTree>
    <p:extLst>
      <p:ext uri="{BB962C8B-B14F-4D97-AF65-F5344CB8AC3E}">
        <p14:creationId xmlns:p14="http://schemas.microsoft.com/office/powerpoint/2010/main" val="734905773"/>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1B9B25F-9729-905F-CABD-B1294E49D9A3}"/>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1A9FDFA8-4BD2-CC78-31AC-C4DDE1728069}"/>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08034500-2363-755A-6A84-DD483C70EA79}"/>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200" b="1" dirty="0">
                <a:solidFill>
                  <a:schemeClr val="tx1"/>
                </a:solidFill>
                <a:effectLst/>
                <a:latin typeface="+mn-lt"/>
                <a:ea typeface="Calibri" panose="020F0502020204030204" pitchFamily="34" charset="0"/>
                <a:cs typeface="Times New Roman" panose="02020603050405020304" pitchFamily="18" charset="0"/>
              </a:rPr>
              <a:t>Dire </a:t>
            </a:r>
            <a:r>
              <a:rPr lang="fr-FR" sz="1200" b="0" dirty="0">
                <a:solidFill>
                  <a:schemeClr val="tx1"/>
                </a:solidFill>
                <a:effectLst/>
                <a:latin typeface="+mn-lt"/>
                <a:ea typeface="Calibri" panose="020F0502020204030204" pitchFamily="34" charset="0"/>
                <a:cs typeface="Times New Roman" panose="02020603050405020304" pitchFamily="18" charset="0"/>
              </a:rPr>
              <a:t>: « tes chaussures » puis</a:t>
            </a:r>
            <a:r>
              <a:rPr lang="fr-FR" sz="1200" b="1" dirty="0">
                <a:solidFill>
                  <a:schemeClr val="tx1"/>
                </a:solidFill>
                <a:effectLst/>
                <a:latin typeface="+mn-lt"/>
                <a:ea typeface="Calibri" panose="020F0502020204030204" pitchFamily="34" charset="0"/>
                <a:cs typeface="Times New Roman" panose="02020603050405020304" pitchFamily="18" charset="0"/>
              </a:rPr>
              <a:t> demander</a:t>
            </a:r>
            <a:r>
              <a:rPr lang="fr-FR" sz="1200" dirty="0">
                <a:solidFill>
                  <a:schemeClr val="tx1"/>
                </a:solidFill>
                <a:effectLst/>
                <a:latin typeface="+mn-lt"/>
                <a:ea typeface="Calibri" panose="020F0502020204030204" pitchFamily="34" charset="0"/>
                <a:cs typeface="Times New Roman" panose="02020603050405020304" pitchFamily="18" charset="0"/>
              </a:rPr>
              <a:t> : « comment va-t-on écrire ce mot qui se termine par [e] ? Quelle règle faut-il appliquer ? »</a:t>
            </a:r>
          </a:p>
          <a:p>
            <a:endParaRPr lang="fr-FR" b="1" dirty="0"/>
          </a:p>
        </p:txBody>
      </p:sp>
      <p:sp>
        <p:nvSpPr>
          <p:cNvPr id="4" name="Espace réservé du numéro de diapositive 3">
            <a:extLst>
              <a:ext uri="{FF2B5EF4-FFF2-40B4-BE49-F238E27FC236}">
                <a16:creationId xmlns:a16="http://schemas.microsoft.com/office/drawing/2014/main" id="{6DD40B51-6005-20B8-5BBB-E050EC1E3CB9}"/>
              </a:ext>
            </a:extLst>
          </p:cNvPr>
          <p:cNvSpPr>
            <a:spLocks noGrp="1"/>
          </p:cNvSpPr>
          <p:nvPr>
            <p:ph type="sldNum" sz="quarter" idx="5"/>
          </p:nvPr>
        </p:nvSpPr>
        <p:spPr/>
        <p:txBody>
          <a:bodyPr/>
          <a:lstStyle/>
          <a:p>
            <a:fld id="{AB251205-FE3E-1F43-B0EE-4182865E995B}" type="slidenum">
              <a:rPr lang="fr-FR" smtClean="0"/>
              <a:t>37</a:t>
            </a:fld>
            <a:endParaRPr lang="fr-FR"/>
          </a:p>
        </p:txBody>
      </p:sp>
    </p:spTree>
    <p:extLst>
      <p:ext uri="{BB962C8B-B14F-4D97-AF65-F5344CB8AC3E}">
        <p14:creationId xmlns:p14="http://schemas.microsoft.com/office/powerpoint/2010/main" val="2782723474"/>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4ED2638-6733-2B6E-3D87-9C78E2821505}"/>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625029C6-A1E3-1CF7-DD62-4D195ACADB22}"/>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6978A75C-6481-D35F-1925-AE86418CE59B}"/>
              </a:ext>
            </a:extLst>
          </p:cNvPr>
          <p:cNvSpPr>
            <a:spLocks noGrp="1"/>
          </p:cNvSpPr>
          <p:nvPr>
            <p:ph type="body" idx="1"/>
          </p:nvPr>
        </p:nvSpPr>
        <p:spPr/>
        <p:txBody>
          <a:bodyPr/>
          <a:lstStyle/>
          <a:p>
            <a:r>
              <a:rPr lang="fr-FR" dirty="0"/>
              <a:t> </a:t>
            </a:r>
          </a:p>
        </p:txBody>
      </p:sp>
      <p:sp>
        <p:nvSpPr>
          <p:cNvPr id="4" name="Espace réservé du numéro de diapositive 3">
            <a:extLst>
              <a:ext uri="{FF2B5EF4-FFF2-40B4-BE49-F238E27FC236}">
                <a16:creationId xmlns:a16="http://schemas.microsoft.com/office/drawing/2014/main" id="{F75CB602-3E20-107D-5B95-6D98100C4E71}"/>
              </a:ext>
            </a:extLst>
          </p:cNvPr>
          <p:cNvSpPr>
            <a:spLocks noGrp="1"/>
          </p:cNvSpPr>
          <p:nvPr>
            <p:ph type="sldNum" sz="quarter" idx="5"/>
          </p:nvPr>
        </p:nvSpPr>
        <p:spPr/>
        <p:txBody>
          <a:bodyPr/>
          <a:lstStyle/>
          <a:p>
            <a:fld id="{AB251205-FE3E-1F43-B0EE-4182865E995B}" type="slidenum">
              <a:rPr lang="fr-FR" smtClean="0"/>
              <a:t>38</a:t>
            </a:fld>
            <a:endParaRPr lang="fr-FR"/>
          </a:p>
        </p:txBody>
      </p:sp>
    </p:spTree>
    <p:extLst>
      <p:ext uri="{BB962C8B-B14F-4D97-AF65-F5344CB8AC3E}">
        <p14:creationId xmlns:p14="http://schemas.microsoft.com/office/powerpoint/2010/main" val="4287483522"/>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D6ED61C-6466-18C0-D7EE-8511812AE548}"/>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B9FB888C-1770-6F66-5067-6A24A241F2CA}"/>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64636C29-F5E3-CE1B-3341-63B4BD63643D}"/>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200" b="1" dirty="0">
                <a:solidFill>
                  <a:schemeClr val="tx1"/>
                </a:solidFill>
                <a:effectLst/>
                <a:latin typeface="+mn-lt"/>
                <a:ea typeface="Calibri" panose="020F0502020204030204" pitchFamily="34" charset="0"/>
                <a:cs typeface="Times New Roman" panose="02020603050405020304" pitchFamily="18" charset="0"/>
              </a:rPr>
              <a:t>Dire </a:t>
            </a:r>
            <a:r>
              <a:rPr lang="fr-FR" sz="1200" b="0" dirty="0">
                <a:solidFill>
                  <a:schemeClr val="tx1"/>
                </a:solidFill>
                <a:effectLst/>
                <a:latin typeface="+mn-lt"/>
                <a:ea typeface="Calibri" panose="020F0502020204030204" pitchFamily="34" charset="0"/>
                <a:cs typeface="Times New Roman" panose="02020603050405020304" pitchFamily="18" charset="0"/>
              </a:rPr>
              <a:t>: « une course de relai » puis</a:t>
            </a:r>
            <a:r>
              <a:rPr lang="fr-FR" sz="1200" b="1" dirty="0">
                <a:solidFill>
                  <a:schemeClr val="tx1"/>
                </a:solidFill>
                <a:effectLst/>
                <a:latin typeface="+mn-lt"/>
                <a:ea typeface="Calibri" panose="020F0502020204030204" pitchFamily="34" charset="0"/>
                <a:cs typeface="Times New Roman" panose="02020603050405020304" pitchFamily="18" charset="0"/>
              </a:rPr>
              <a:t> demander</a:t>
            </a:r>
            <a:r>
              <a:rPr lang="fr-FR" sz="1200" dirty="0">
                <a:solidFill>
                  <a:schemeClr val="tx1"/>
                </a:solidFill>
                <a:effectLst/>
                <a:latin typeface="+mn-lt"/>
                <a:ea typeface="Calibri" panose="020F0502020204030204" pitchFamily="34" charset="0"/>
                <a:cs typeface="Times New Roman" panose="02020603050405020304" pitchFamily="18" charset="0"/>
              </a:rPr>
              <a:t> : « comment va-t-on écrire ce mot qui se termine par [e] ? Quelle règle faut-il appliquer ? »</a:t>
            </a:r>
          </a:p>
          <a:p>
            <a:endParaRPr lang="fr-FR" b="1" dirty="0"/>
          </a:p>
        </p:txBody>
      </p:sp>
      <p:sp>
        <p:nvSpPr>
          <p:cNvPr id="4" name="Espace réservé du numéro de diapositive 3">
            <a:extLst>
              <a:ext uri="{FF2B5EF4-FFF2-40B4-BE49-F238E27FC236}">
                <a16:creationId xmlns:a16="http://schemas.microsoft.com/office/drawing/2014/main" id="{49A1E657-AE68-8BB7-AEBD-A910E33D53C1}"/>
              </a:ext>
            </a:extLst>
          </p:cNvPr>
          <p:cNvSpPr>
            <a:spLocks noGrp="1"/>
          </p:cNvSpPr>
          <p:nvPr>
            <p:ph type="sldNum" sz="quarter" idx="5"/>
          </p:nvPr>
        </p:nvSpPr>
        <p:spPr/>
        <p:txBody>
          <a:bodyPr/>
          <a:lstStyle/>
          <a:p>
            <a:fld id="{AB251205-FE3E-1F43-B0EE-4182865E995B}" type="slidenum">
              <a:rPr lang="fr-FR" smtClean="0"/>
              <a:t>39</a:t>
            </a:fld>
            <a:endParaRPr lang="fr-FR"/>
          </a:p>
        </p:txBody>
      </p:sp>
    </p:spTree>
    <p:extLst>
      <p:ext uri="{BB962C8B-B14F-4D97-AF65-F5344CB8AC3E}">
        <p14:creationId xmlns:p14="http://schemas.microsoft.com/office/powerpoint/2010/main" val="50888734"/>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132DBB9-7B1A-7557-D22E-F0F585D397EB}"/>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FEAD8EDA-EDF0-2E39-7AFF-9D118AFADD54}"/>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F0014D64-BE74-82B8-30F7-D0FC35AD8E7A}"/>
              </a:ext>
            </a:extLst>
          </p:cNvPr>
          <p:cNvSpPr>
            <a:spLocks noGrp="1"/>
          </p:cNvSpPr>
          <p:nvPr>
            <p:ph type="body" idx="1"/>
          </p:nvPr>
        </p:nvSpPr>
        <p:spPr/>
        <p:txBody>
          <a:bodyPr/>
          <a:lstStyle/>
          <a:p>
            <a:r>
              <a:rPr lang="fr-FR" dirty="0"/>
              <a:t> </a:t>
            </a:r>
          </a:p>
        </p:txBody>
      </p:sp>
      <p:sp>
        <p:nvSpPr>
          <p:cNvPr id="4" name="Espace réservé du numéro de diapositive 3">
            <a:extLst>
              <a:ext uri="{FF2B5EF4-FFF2-40B4-BE49-F238E27FC236}">
                <a16:creationId xmlns:a16="http://schemas.microsoft.com/office/drawing/2014/main" id="{D9892D76-907C-1FA7-B41A-05863981ECD0}"/>
              </a:ext>
            </a:extLst>
          </p:cNvPr>
          <p:cNvSpPr>
            <a:spLocks noGrp="1"/>
          </p:cNvSpPr>
          <p:nvPr>
            <p:ph type="sldNum" sz="quarter" idx="5"/>
          </p:nvPr>
        </p:nvSpPr>
        <p:spPr/>
        <p:txBody>
          <a:bodyPr/>
          <a:lstStyle/>
          <a:p>
            <a:fld id="{AB251205-FE3E-1F43-B0EE-4182865E995B}" type="slidenum">
              <a:rPr lang="fr-FR" smtClean="0"/>
              <a:t>40</a:t>
            </a:fld>
            <a:endParaRPr lang="fr-FR"/>
          </a:p>
        </p:txBody>
      </p:sp>
    </p:spTree>
    <p:extLst>
      <p:ext uri="{BB962C8B-B14F-4D97-AF65-F5344CB8AC3E}">
        <p14:creationId xmlns:p14="http://schemas.microsoft.com/office/powerpoint/2010/main" val="1982631375"/>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E0A51DE-A79A-7997-5797-C24734EB1849}"/>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439E5040-44EE-E4E4-C36D-794B8EF8315D}"/>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F77DDB94-7B34-867D-3C2C-66440AAEBC6E}"/>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200" b="1" dirty="0">
                <a:solidFill>
                  <a:schemeClr val="tx1"/>
                </a:solidFill>
                <a:effectLst/>
                <a:latin typeface="+mn-lt"/>
                <a:ea typeface="Calibri" panose="020F0502020204030204" pitchFamily="34" charset="0"/>
                <a:cs typeface="Times New Roman" panose="02020603050405020304" pitchFamily="18" charset="0"/>
              </a:rPr>
              <a:t>Dire </a:t>
            </a:r>
            <a:r>
              <a:rPr lang="fr-FR" sz="1200" b="0" dirty="0">
                <a:solidFill>
                  <a:schemeClr val="tx1"/>
                </a:solidFill>
                <a:effectLst/>
                <a:latin typeface="+mn-lt"/>
                <a:ea typeface="Calibri" panose="020F0502020204030204" pitchFamily="34" charset="0"/>
                <a:cs typeface="Times New Roman" panose="02020603050405020304" pitchFamily="18" charset="0"/>
              </a:rPr>
              <a:t>: « les enfants dormaient » puis</a:t>
            </a:r>
            <a:r>
              <a:rPr lang="fr-FR" sz="1200" b="1" dirty="0">
                <a:solidFill>
                  <a:schemeClr val="tx1"/>
                </a:solidFill>
                <a:effectLst/>
                <a:latin typeface="+mn-lt"/>
                <a:ea typeface="Calibri" panose="020F0502020204030204" pitchFamily="34" charset="0"/>
                <a:cs typeface="Times New Roman" panose="02020603050405020304" pitchFamily="18" charset="0"/>
              </a:rPr>
              <a:t> demander</a:t>
            </a:r>
            <a:r>
              <a:rPr lang="fr-FR" sz="1200" dirty="0">
                <a:solidFill>
                  <a:schemeClr val="tx1"/>
                </a:solidFill>
                <a:effectLst/>
                <a:latin typeface="+mn-lt"/>
                <a:ea typeface="Calibri" panose="020F0502020204030204" pitchFamily="34" charset="0"/>
                <a:cs typeface="Times New Roman" panose="02020603050405020304" pitchFamily="18" charset="0"/>
              </a:rPr>
              <a:t> : « comment va-t-on écrire ce mot qui se termine par [e] ? Quelle règle faut-il appliquer ? »</a:t>
            </a:r>
          </a:p>
          <a:p>
            <a:endParaRPr lang="fr-FR" b="1" dirty="0"/>
          </a:p>
        </p:txBody>
      </p:sp>
      <p:sp>
        <p:nvSpPr>
          <p:cNvPr id="4" name="Espace réservé du numéro de diapositive 3">
            <a:extLst>
              <a:ext uri="{FF2B5EF4-FFF2-40B4-BE49-F238E27FC236}">
                <a16:creationId xmlns:a16="http://schemas.microsoft.com/office/drawing/2014/main" id="{99EFAC2A-EFFD-8E9B-72B3-BF3E98371937}"/>
              </a:ext>
            </a:extLst>
          </p:cNvPr>
          <p:cNvSpPr>
            <a:spLocks noGrp="1"/>
          </p:cNvSpPr>
          <p:nvPr>
            <p:ph type="sldNum" sz="quarter" idx="5"/>
          </p:nvPr>
        </p:nvSpPr>
        <p:spPr/>
        <p:txBody>
          <a:bodyPr/>
          <a:lstStyle/>
          <a:p>
            <a:fld id="{AB251205-FE3E-1F43-B0EE-4182865E995B}" type="slidenum">
              <a:rPr lang="fr-FR" smtClean="0"/>
              <a:t>41</a:t>
            </a:fld>
            <a:endParaRPr lang="fr-FR"/>
          </a:p>
        </p:txBody>
      </p:sp>
    </p:spTree>
    <p:extLst>
      <p:ext uri="{BB962C8B-B14F-4D97-AF65-F5344CB8AC3E}">
        <p14:creationId xmlns:p14="http://schemas.microsoft.com/office/powerpoint/2010/main" val="3948079174"/>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066F2B3-DC0C-D251-500A-A682BA053335}"/>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0C0B747F-3E6A-6F98-4C48-80A11D9BAA93}"/>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088A4C95-4020-2728-E51D-8601EFEFD877}"/>
              </a:ext>
            </a:extLst>
          </p:cNvPr>
          <p:cNvSpPr>
            <a:spLocks noGrp="1"/>
          </p:cNvSpPr>
          <p:nvPr>
            <p:ph type="body" idx="1"/>
          </p:nvPr>
        </p:nvSpPr>
        <p:spPr/>
        <p:txBody>
          <a:bodyPr/>
          <a:lstStyle/>
          <a:p>
            <a:r>
              <a:rPr lang="fr-FR" dirty="0"/>
              <a:t> </a:t>
            </a:r>
          </a:p>
        </p:txBody>
      </p:sp>
      <p:sp>
        <p:nvSpPr>
          <p:cNvPr id="4" name="Espace réservé du numéro de diapositive 3">
            <a:extLst>
              <a:ext uri="{FF2B5EF4-FFF2-40B4-BE49-F238E27FC236}">
                <a16:creationId xmlns:a16="http://schemas.microsoft.com/office/drawing/2014/main" id="{730EB24A-761B-AAC3-797C-0AD375D3B205}"/>
              </a:ext>
            </a:extLst>
          </p:cNvPr>
          <p:cNvSpPr>
            <a:spLocks noGrp="1"/>
          </p:cNvSpPr>
          <p:nvPr>
            <p:ph type="sldNum" sz="quarter" idx="5"/>
          </p:nvPr>
        </p:nvSpPr>
        <p:spPr/>
        <p:txBody>
          <a:bodyPr/>
          <a:lstStyle/>
          <a:p>
            <a:fld id="{AB251205-FE3E-1F43-B0EE-4182865E995B}" type="slidenum">
              <a:rPr lang="fr-FR" smtClean="0"/>
              <a:t>42</a:t>
            </a:fld>
            <a:endParaRPr lang="fr-FR"/>
          </a:p>
        </p:txBody>
      </p:sp>
    </p:spTree>
    <p:extLst>
      <p:ext uri="{BB962C8B-B14F-4D97-AF65-F5344CB8AC3E}">
        <p14:creationId xmlns:p14="http://schemas.microsoft.com/office/powerpoint/2010/main" val="1437174149"/>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6E16F8E-62DC-DBA7-9914-2FE6C41C320D}"/>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469CEB40-F98E-968A-386A-EB1EEA13C22D}"/>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CBDCC778-6F30-FC0C-CC93-6ECE4BABEC65}"/>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200" b="1" dirty="0">
                <a:solidFill>
                  <a:schemeClr val="tx1"/>
                </a:solidFill>
                <a:effectLst/>
                <a:latin typeface="+mn-lt"/>
                <a:ea typeface="Calibri" panose="020F0502020204030204" pitchFamily="34" charset="0"/>
                <a:cs typeface="Times New Roman" panose="02020603050405020304" pitchFamily="18" charset="0"/>
              </a:rPr>
              <a:t>Dire </a:t>
            </a:r>
            <a:r>
              <a:rPr lang="fr-FR" sz="1200" b="0" dirty="0">
                <a:solidFill>
                  <a:schemeClr val="tx1"/>
                </a:solidFill>
                <a:effectLst/>
                <a:latin typeface="+mn-lt"/>
                <a:ea typeface="Calibri" panose="020F0502020204030204" pitchFamily="34" charset="0"/>
                <a:cs typeface="Times New Roman" panose="02020603050405020304" pitchFamily="18" charset="0"/>
              </a:rPr>
              <a:t>: « un olivier » puis</a:t>
            </a:r>
            <a:r>
              <a:rPr lang="fr-FR" sz="1200" b="1" dirty="0">
                <a:solidFill>
                  <a:schemeClr val="tx1"/>
                </a:solidFill>
                <a:effectLst/>
                <a:latin typeface="+mn-lt"/>
                <a:ea typeface="Calibri" panose="020F0502020204030204" pitchFamily="34" charset="0"/>
                <a:cs typeface="Times New Roman" panose="02020603050405020304" pitchFamily="18" charset="0"/>
              </a:rPr>
              <a:t> demander</a:t>
            </a:r>
            <a:r>
              <a:rPr lang="fr-FR" sz="1200" dirty="0">
                <a:solidFill>
                  <a:schemeClr val="tx1"/>
                </a:solidFill>
                <a:effectLst/>
                <a:latin typeface="+mn-lt"/>
                <a:ea typeface="Calibri" panose="020F0502020204030204" pitchFamily="34" charset="0"/>
                <a:cs typeface="Times New Roman" panose="02020603050405020304" pitchFamily="18" charset="0"/>
              </a:rPr>
              <a:t> : « comment va-t-on écrire ce mot qui se termine par [e] ? Quelle règle faut-il appliquer ? »</a:t>
            </a:r>
          </a:p>
          <a:p>
            <a:endParaRPr lang="fr-FR" b="1" dirty="0"/>
          </a:p>
        </p:txBody>
      </p:sp>
      <p:sp>
        <p:nvSpPr>
          <p:cNvPr id="4" name="Espace réservé du numéro de diapositive 3">
            <a:extLst>
              <a:ext uri="{FF2B5EF4-FFF2-40B4-BE49-F238E27FC236}">
                <a16:creationId xmlns:a16="http://schemas.microsoft.com/office/drawing/2014/main" id="{7D4AA6A8-8237-A85D-79B1-2BA1128C66D7}"/>
              </a:ext>
            </a:extLst>
          </p:cNvPr>
          <p:cNvSpPr>
            <a:spLocks noGrp="1"/>
          </p:cNvSpPr>
          <p:nvPr>
            <p:ph type="sldNum" sz="quarter" idx="5"/>
          </p:nvPr>
        </p:nvSpPr>
        <p:spPr/>
        <p:txBody>
          <a:bodyPr/>
          <a:lstStyle/>
          <a:p>
            <a:fld id="{AB251205-FE3E-1F43-B0EE-4182865E995B}" type="slidenum">
              <a:rPr lang="fr-FR" smtClean="0"/>
              <a:t>43</a:t>
            </a:fld>
            <a:endParaRPr lang="fr-FR"/>
          </a:p>
        </p:txBody>
      </p:sp>
    </p:spTree>
    <p:extLst>
      <p:ext uri="{BB962C8B-B14F-4D97-AF65-F5344CB8AC3E}">
        <p14:creationId xmlns:p14="http://schemas.microsoft.com/office/powerpoint/2010/main" val="154082852"/>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8998CD0-CEDF-8686-D38A-2F8683D110E3}"/>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75E9AF63-C4E3-B528-17E4-683C8B7DED50}"/>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12B6839A-A947-6E5E-B85B-C3D98141713E}"/>
              </a:ext>
            </a:extLst>
          </p:cNvPr>
          <p:cNvSpPr>
            <a:spLocks noGrp="1"/>
          </p:cNvSpPr>
          <p:nvPr>
            <p:ph type="body" idx="1"/>
          </p:nvPr>
        </p:nvSpPr>
        <p:spPr/>
        <p:txBody>
          <a:bodyPr/>
          <a:lstStyle/>
          <a:p>
            <a:r>
              <a:rPr lang="fr-FR" dirty="0"/>
              <a:t> </a:t>
            </a:r>
          </a:p>
        </p:txBody>
      </p:sp>
      <p:sp>
        <p:nvSpPr>
          <p:cNvPr id="4" name="Espace réservé du numéro de diapositive 3">
            <a:extLst>
              <a:ext uri="{FF2B5EF4-FFF2-40B4-BE49-F238E27FC236}">
                <a16:creationId xmlns:a16="http://schemas.microsoft.com/office/drawing/2014/main" id="{26234BEA-E695-824C-BCC0-751524D9C3DE}"/>
              </a:ext>
            </a:extLst>
          </p:cNvPr>
          <p:cNvSpPr>
            <a:spLocks noGrp="1"/>
          </p:cNvSpPr>
          <p:nvPr>
            <p:ph type="sldNum" sz="quarter" idx="5"/>
          </p:nvPr>
        </p:nvSpPr>
        <p:spPr/>
        <p:txBody>
          <a:bodyPr/>
          <a:lstStyle/>
          <a:p>
            <a:fld id="{AB251205-FE3E-1F43-B0EE-4182865E995B}" type="slidenum">
              <a:rPr lang="fr-FR" smtClean="0"/>
              <a:t>44</a:t>
            </a:fld>
            <a:endParaRPr lang="fr-FR"/>
          </a:p>
        </p:txBody>
      </p:sp>
    </p:spTree>
    <p:extLst>
      <p:ext uri="{BB962C8B-B14F-4D97-AF65-F5344CB8AC3E}">
        <p14:creationId xmlns:p14="http://schemas.microsoft.com/office/powerpoint/2010/main" val="3866618644"/>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7EF277B-701D-AFA8-E133-C8709DF36273}"/>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C65F1EFB-0028-9B0B-5B86-EE482C885F6B}"/>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159D5755-ADFA-D196-B5E1-C7AFC8FEFDAC}"/>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200" b="1" dirty="0">
                <a:solidFill>
                  <a:schemeClr val="tx1"/>
                </a:solidFill>
                <a:effectLst/>
                <a:latin typeface="+mn-lt"/>
                <a:ea typeface="Calibri" panose="020F0502020204030204" pitchFamily="34" charset="0"/>
                <a:cs typeface="Times New Roman" panose="02020603050405020304" pitchFamily="18" charset="0"/>
              </a:rPr>
              <a:t>Dire </a:t>
            </a:r>
            <a:r>
              <a:rPr lang="fr-FR" sz="1200" b="0" dirty="0">
                <a:solidFill>
                  <a:schemeClr val="tx1"/>
                </a:solidFill>
                <a:effectLst/>
                <a:latin typeface="+mn-lt"/>
                <a:ea typeface="Calibri" panose="020F0502020204030204" pitchFamily="34" charset="0"/>
                <a:cs typeface="Times New Roman" panose="02020603050405020304" pitchFamily="18" charset="0"/>
              </a:rPr>
              <a:t>: « un bâtonnet » puis</a:t>
            </a:r>
            <a:r>
              <a:rPr lang="fr-FR" sz="1200" b="1" dirty="0">
                <a:solidFill>
                  <a:schemeClr val="tx1"/>
                </a:solidFill>
                <a:effectLst/>
                <a:latin typeface="+mn-lt"/>
                <a:ea typeface="Calibri" panose="020F0502020204030204" pitchFamily="34" charset="0"/>
                <a:cs typeface="Times New Roman" panose="02020603050405020304" pitchFamily="18" charset="0"/>
              </a:rPr>
              <a:t> demander</a:t>
            </a:r>
            <a:r>
              <a:rPr lang="fr-FR" sz="1200" dirty="0">
                <a:solidFill>
                  <a:schemeClr val="tx1"/>
                </a:solidFill>
                <a:effectLst/>
                <a:latin typeface="+mn-lt"/>
                <a:ea typeface="Calibri" panose="020F0502020204030204" pitchFamily="34" charset="0"/>
                <a:cs typeface="Times New Roman" panose="02020603050405020304" pitchFamily="18" charset="0"/>
              </a:rPr>
              <a:t> : « comment va-t-on écrire ce mot qui se termine par [e] ? Quelle règle faut-il appliquer ? »</a:t>
            </a:r>
          </a:p>
          <a:p>
            <a:endParaRPr lang="fr-FR" b="1" dirty="0"/>
          </a:p>
        </p:txBody>
      </p:sp>
      <p:sp>
        <p:nvSpPr>
          <p:cNvPr id="4" name="Espace réservé du numéro de diapositive 3">
            <a:extLst>
              <a:ext uri="{FF2B5EF4-FFF2-40B4-BE49-F238E27FC236}">
                <a16:creationId xmlns:a16="http://schemas.microsoft.com/office/drawing/2014/main" id="{DFE887A8-442E-DAE2-0ABC-8B9362FBCB97}"/>
              </a:ext>
            </a:extLst>
          </p:cNvPr>
          <p:cNvSpPr>
            <a:spLocks noGrp="1"/>
          </p:cNvSpPr>
          <p:nvPr>
            <p:ph type="sldNum" sz="quarter" idx="5"/>
          </p:nvPr>
        </p:nvSpPr>
        <p:spPr/>
        <p:txBody>
          <a:bodyPr/>
          <a:lstStyle/>
          <a:p>
            <a:fld id="{AB251205-FE3E-1F43-B0EE-4182865E995B}" type="slidenum">
              <a:rPr lang="fr-FR" smtClean="0"/>
              <a:t>45</a:t>
            </a:fld>
            <a:endParaRPr lang="fr-FR"/>
          </a:p>
        </p:txBody>
      </p:sp>
    </p:spTree>
    <p:extLst>
      <p:ext uri="{BB962C8B-B14F-4D97-AF65-F5344CB8AC3E}">
        <p14:creationId xmlns:p14="http://schemas.microsoft.com/office/powerpoint/2010/main" val="1779316804"/>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59A7B3D-381B-81F1-C0D4-5D0C6A64DEBE}"/>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B6EBE604-2D7E-901E-34BB-C35C0DCE4F7F}"/>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9B6FE388-5D46-FD4A-E638-1F60D48DC741}"/>
              </a:ext>
            </a:extLst>
          </p:cNvPr>
          <p:cNvSpPr>
            <a:spLocks noGrp="1"/>
          </p:cNvSpPr>
          <p:nvPr>
            <p:ph type="body" idx="1"/>
          </p:nvPr>
        </p:nvSpPr>
        <p:spPr/>
        <p:txBody>
          <a:bodyPr/>
          <a:lstStyle/>
          <a:p>
            <a:r>
              <a:rPr lang="fr-FR" dirty="0"/>
              <a:t> </a:t>
            </a:r>
          </a:p>
        </p:txBody>
      </p:sp>
      <p:sp>
        <p:nvSpPr>
          <p:cNvPr id="4" name="Espace réservé du numéro de diapositive 3">
            <a:extLst>
              <a:ext uri="{FF2B5EF4-FFF2-40B4-BE49-F238E27FC236}">
                <a16:creationId xmlns:a16="http://schemas.microsoft.com/office/drawing/2014/main" id="{A6DB7BFD-D5F8-1E21-35A6-516DA1D893AB}"/>
              </a:ext>
            </a:extLst>
          </p:cNvPr>
          <p:cNvSpPr>
            <a:spLocks noGrp="1"/>
          </p:cNvSpPr>
          <p:nvPr>
            <p:ph type="sldNum" sz="quarter" idx="5"/>
          </p:nvPr>
        </p:nvSpPr>
        <p:spPr/>
        <p:txBody>
          <a:bodyPr/>
          <a:lstStyle/>
          <a:p>
            <a:fld id="{AB251205-FE3E-1F43-B0EE-4182865E995B}" type="slidenum">
              <a:rPr lang="fr-FR" smtClean="0"/>
              <a:t>46</a:t>
            </a:fld>
            <a:endParaRPr lang="fr-FR"/>
          </a:p>
        </p:txBody>
      </p:sp>
    </p:spTree>
    <p:extLst>
      <p:ext uri="{BB962C8B-B14F-4D97-AF65-F5344CB8AC3E}">
        <p14:creationId xmlns:p14="http://schemas.microsoft.com/office/powerpoint/2010/main" val="2921275293"/>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AAA2E24-BD3E-D58D-31AE-32DD2B3F449A}"/>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7675E962-04C2-AFE9-F760-62D2AC3AF0DB}"/>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120185AB-021F-C8D3-D2FC-E682731A0809}"/>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200" b="1" dirty="0">
                <a:solidFill>
                  <a:schemeClr val="tx1"/>
                </a:solidFill>
                <a:effectLst/>
                <a:latin typeface="+mn-lt"/>
                <a:ea typeface="Calibri" panose="020F0502020204030204" pitchFamily="34" charset="0"/>
                <a:cs typeface="Times New Roman" panose="02020603050405020304" pitchFamily="18" charset="0"/>
              </a:rPr>
              <a:t>Dire </a:t>
            </a:r>
            <a:r>
              <a:rPr lang="fr-FR" sz="1200" b="0" dirty="0">
                <a:solidFill>
                  <a:schemeClr val="tx1"/>
                </a:solidFill>
                <a:effectLst/>
                <a:latin typeface="+mn-lt"/>
                <a:ea typeface="Calibri" panose="020F0502020204030204" pitchFamily="34" charset="0"/>
                <a:cs typeface="Times New Roman" panose="02020603050405020304" pitchFamily="18" charset="0"/>
              </a:rPr>
              <a:t>: « un beurrier » puis</a:t>
            </a:r>
            <a:r>
              <a:rPr lang="fr-FR" sz="1200" b="1" dirty="0">
                <a:solidFill>
                  <a:schemeClr val="tx1"/>
                </a:solidFill>
                <a:effectLst/>
                <a:latin typeface="+mn-lt"/>
                <a:ea typeface="Calibri" panose="020F0502020204030204" pitchFamily="34" charset="0"/>
                <a:cs typeface="Times New Roman" panose="02020603050405020304" pitchFamily="18" charset="0"/>
              </a:rPr>
              <a:t> demander</a:t>
            </a:r>
            <a:r>
              <a:rPr lang="fr-FR" sz="1200" dirty="0">
                <a:solidFill>
                  <a:schemeClr val="tx1"/>
                </a:solidFill>
                <a:effectLst/>
                <a:latin typeface="+mn-lt"/>
                <a:ea typeface="Calibri" panose="020F0502020204030204" pitchFamily="34" charset="0"/>
                <a:cs typeface="Times New Roman" panose="02020603050405020304" pitchFamily="18" charset="0"/>
              </a:rPr>
              <a:t> : « comment va-t-on écrire ce mot qui se termine par [e] ? Quelle règle faut-il appliquer ? »</a:t>
            </a:r>
          </a:p>
          <a:p>
            <a:endParaRPr lang="fr-FR" b="1" dirty="0"/>
          </a:p>
        </p:txBody>
      </p:sp>
      <p:sp>
        <p:nvSpPr>
          <p:cNvPr id="4" name="Espace réservé du numéro de diapositive 3">
            <a:extLst>
              <a:ext uri="{FF2B5EF4-FFF2-40B4-BE49-F238E27FC236}">
                <a16:creationId xmlns:a16="http://schemas.microsoft.com/office/drawing/2014/main" id="{7F81779A-F17F-1FE8-4C52-C4BABDBF6B2E}"/>
              </a:ext>
            </a:extLst>
          </p:cNvPr>
          <p:cNvSpPr>
            <a:spLocks noGrp="1"/>
          </p:cNvSpPr>
          <p:nvPr>
            <p:ph type="sldNum" sz="quarter" idx="5"/>
          </p:nvPr>
        </p:nvSpPr>
        <p:spPr/>
        <p:txBody>
          <a:bodyPr/>
          <a:lstStyle/>
          <a:p>
            <a:fld id="{AB251205-FE3E-1F43-B0EE-4182865E995B}" type="slidenum">
              <a:rPr lang="fr-FR" smtClean="0"/>
              <a:t>47</a:t>
            </a:fld>
            <a:endParaRPr lang="fr-FR"/>
          </a:p>
        </p:txBody>
      </p:sp>
    </p:spTree>
    <p:extLst>
      <p:ext uri="{BB962C8B-B14F-4D97-AF65-F5344CB8AC3E}">
        <p14:creationId xmlns:p14="http://schemas.microsoft.com/office/powerpoint/2010/main" val="2877424096"/>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51F7E78-C1C4-1EE1-968D-C8DEB940CE04}"/>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AB371937-6F86-BC7C-7013-D38713194A78}"/>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B17ECE60-06B4-248D-0A3A-03809B8FD43A}"/>
              </a:ext>
            </a:extLst>
          </p:cNvPr>
          <p:cNvSpPr>
            <a:spLocks noGrp="1"/>
          </p:cNvSpPr>
          <p:nvPr>
            <p:ph type="body" idx="1"/>
          </p:nvPr>
        </p:nvSpPr>
        <p:spPr/>
        <p:txBody>
          <a:bodyPr/>
          <a:lstStyle/>
          <a:p>
            <a:r>
              <a:rPr lang="fr-FR" dirty="0"/>
              <a:t> </a:t>
            </a:r>
          </a:p>
        </p:txBody>
      </p:sp>
      <p:sp>
        <p:nvSpPr>
          <p:cNvPr id="4" name="Espace réservé du numéro de diapositive 3">
            <a:extLst>
              <a:ext uri="{FF2B5EF4-FFF2-40B4-BE49-F238E27FC236}">
                <a16:creationId xmlns:a16="http://schemas.microsoft.com/office/drawing/2014/main" id="{89BE2BC5-DDC1-6447-92CE-B44A9999E701}"/>
              </a:ext>
            </a:extLst>
          </p:cNvPr>
          <p:cNvSpPr>
            <a:spLocks noGrp="1"/>
          </p:cNvSpPr>
          <p:nvPr>
            <p:ph type="sldNum" sz="quarter" idx="5"/>
          </p:nvPr>
        </p:nvSpPr>
        <p:spPr/>
        <p:txBody>
          <a:bodyPr/>
          <a:lstStyle/>
          <a:p>
            <a:fld id="{AB251205-FE3E-1F43-B0EE-4182865E995B}" type="slidenum">
              <a:rPr lang="fr-FR" smtClean="0"/>
              <a:t>48</a:t>
            </a:fld>
            <a:endParaRPr lang="fr-FR"/>
          </a:p>
        </p:txBody>
      </p:sp>
    </p:spTree>
    <p:extLst>
      <p:ext uri="{BB962C8B-B14F-4D97-AF65-F5344CB8AC3E}">
        <p14:creationId xmlns:p14="http://schemas.microsoft.com/office/powerpoint/2010/main" val="300967384"/>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D2059DE-1022-422F-8F7B-073DE3A996F8}"/>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C8826915-FD8B-F69A-8935-E48B6B53BD50}"/>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85B166D8-651F-AFEB-2090-0782DD7D2293}"/>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200" b="1" dirty="0">
                <a:solidFill>
                  <a:schemeClr val="tx1"/>
                </a:solidFill>
                <a:effectLst/>
                <a:latin typeface="+mn-lt"/>
                <a:ea typeface="Calibri" panose="020F0502020204030204" pitchFamily="34" charset="0"/>
                <a:cs typeface="Times New Roman" panose="02020603050405020304" pitchFamily="18" charset="0"/>
              </a:rPr>
              <a:t>Dire </a:t>
            </a:r>
            <a:r>
              <a:rPr lang="fr-FR" sz="1200" b="0" dirty="0">
                <a:solidFill>
                  <a:schemeClr val="tx1"/>
                </a:solidFill>
                <a:effectLst/>
                <a:latin typeface="+mn-lt"/>
                <a:ea typeface="Calibri" panose="020F0502020204030204" pitchFamily="34" charset="0"/>
                <a:cs typeface="Times New Roman" panose="02020603050405020304" pitchFamily="18" charset="0"/>
              </a:rPr>
              <a:t>: « cabinet » puis</a:t>
            </a:r>
            <a:r>
              <a:rPr lang="fr-FR" sz="1200" b="1" dirty="0">
                <a:solidFill>
                  <a:schemeClr val="tx1"/>
                </a:solidFill>
                <a:effectLst/>
                <a:latin typeface="+mn-lt"/>
                <a:ea typeface="Calibri" panose="020F0502020204030204" pitchFamily="34" charset="0"/>
                <a:cs typeface="Times New Roman" panose="02020603050405020304" pitchFamily="18" charset="0"/>
              </a:rPr>
              <a:t> demander</a:t>
            </a:r>
            <a:r>
              <a:rPr lang="fr-FR" sz="1200" dirty="0">
                <a:solidFill>
                  <a:schemeClr val="tx1"/>
                </a:solidFill>
                <a:effectLst/>
                <a:latin typeface="+mn-lt"/>
                <a:ea typeface="Calibri" panose="020F0502020204030204" pitchFamily="34" charset="0"/>
                <a:cs typeface="Times New Roman" panose="02020603050405020304" pitchFamily="18" charset="0"/>
              </a:rPr>
              <a:t> : « comment va-t-on écrire ce mot qui se termine par [e] ? Quelle règle faut-il appliquer ? »</a:t>
            </a:r>
          </a:p>
          <a:p>
            <a:endParaRPr lang="fr-FR" b="1" dirty="0"/>
          </a:p>
        </p:txBody>
      </p:sp>
      <p:sp>
        <p:nvSpPr>
          <p:cNvPr id="4" name="Espace réservé du numéro de diapositive 3">
            <a:extLst>
              <a:ext uri="{FF2B5EF4-FFF2-40B4-BE49-F238E27FC236}">
                <a16:creationId xmlns:a16="http://schemas.microsoft.com/office/drawing/2014/main" id="{02D1B058-580A-B0EB-3370-10B155B4DED1}"/>
              </a:ext>
            </a:extLst>
          </p:cNvPr>
          <p:cNvSpPr>
            <a:spLocks noGrp="1"/>
          </p:cNvSpPr>
          <p:nvPr>
            <p:ph type="sldNum" sz="quarter" idx="5"/>
          </p:nvPr>
        </p:nvSpPr>
        <p:spPr/>
        <p:txBody>
          <a:bodyPr/>
          <a:lstStyle/>
          <a:p>
            <a:fld id="{AB251205-FE3E-1F43-B0EE-4182865E995B}" type="slidenum">
              <a:rPr lang="fr-FR" smtClean="0"/>
              <a:t>49</a:t>
            </a:fld>
            <a:endParaRPr lang="fr-FR"/>
          </a:p>
        </p:txBody>
      </p:sp>
    </p:spTree>
    <p:extLst>
      <p:ext uri="{BB962C8B-B14F-4D97-AF65-F5344CB8AC3E}">
        <p14:creationId xmlns:p14="http://schemas.microsoft.com/office/powerpoint/2010/main" val="1858838864"/>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C47B669-CDB9-4F81-D81F-8F7BF2181E37}"/>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2B93659F-E516-B7BE-7B98-57DDEA406005}"/>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CB8EA3F9-46F0-22BE-9495-8AB2D534625E}"/>
              </a:ext>
            </a:extLst>
          </p:cNvPr>
          <p:cNvSpPr>
            <a:spLocks noGrp="1"/>
          </p:cNvSpPr>
          <p:nvPr>
            <p:ph type="body" idx="1"/>
          </p:nvPr>
        </p:nvSpPr>
        <p:spPr/>
        <p:txBody>
          <a:bodyPr/>
          <a:lstStyle/>
          <a:p>
            <a:r>
              <a:rPr lang="fr-FR" dirty="0"/>
              <a:t> </a:t>
            </a:r>
          </a:p>
        </p:txBody>
      </p:sp>
      <p:sp>
        <p:nvSpPr>
          <p:cNvPr id="4" name="Espace réservé du numéro de diapositive 3">
            <a:extLst>
              <a:ext uri="{FF2B5EF4-FFF2-40B4-BE49-F238E27FC236}">
                <a16:creationId xmlns:a16="http://schemas.microsoft.com/office/drawing/2014/main" id="{8F70EED9-3E7C-9CFA-2498-696F047249AE}"/>
              </a:ext>
            </a:extLst>
          </p:cNvPr>
          <p:cNvSpPr>
            <a:spLocks noGrp="1"/>
          </p:cNvSpPr>
          <p:nvPr>
            <p:ph type="sldNum" sz="quarter" idx="5"/>
          </p:nvPr>
        </p:nvSpPr>
        <p:spPr/>
        <p:txBody>
          <a:bodyPr/>
          <a:lstStyle/>
          <a:p>
            <a:fld id="{AB251205-FE3E-1F43-B0EE-4182865E995B}" type="slidenum">
              <a:rPr lang="fr-FR" smtClean="0"/>
              <a:t>50</a:t>
            </a:fld>
            <a:endParaRPr lang="fr-FR"/>
          </a:p>
        </p:txBody>
      </p:sp>
    </p:spTree>
    <p:extLst>
      <p:ext uri="{BB962C8B-B14F-4D97-AF65-F5344CB8AC3E}">
        <p14:creationId xmlns:p14="http://schemas.microsoft.com/office/powerpoint/2010/main" val="2606971561"/>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a:lnSpc>
                <a:spcPct val="100000"/>
              </a:lnSpc>
            </a:pPr>
            <a:r>
              <a:rPr lang="fr-FR" sz="1200" b="1" dirty="0">
                <a:solidFill>
                  <a:schemeClr val="tx1"/>
                </a:solidFill>
                <a:latin typeface="+mn-lt"/>
              </a:rPr>
              <a:t>Revenir</a:t>
            </a:r>
            <a:r>
              <a:rPr lang="fr-FR" sz="1200" dirty="0">
                <a:solidFill>
                  <a:schemeClr val="tx1"/>
                </a:solidFill>
                <a:latin typeface="+mn-lt"/>
              </a:rPr>
              <a:t> à la phrase de l’enrôlement : « L’enfant jardinait dans son petit jardinet. »</a:t>
            </a:r>
          </a:p>
          <a:p>
            <a:pPr>
              <a:lnSpc>
                <a:spcPct val="100000"/>
              </a:lnSpc>
            </a:pPr>
            <a:endParaRPr lang="fr-FR" sz="1200" dirty="0">
              <a:solidFill>
                <a:schemeClr val="tx1"/>
              </a:solidFill>
              <a:latin typeface="+mn-lt"/>
            </a:endParaRPr>
          </a:p>
          <a:p>
            <a:pPr>
              <a:lnSpc>
                <a:spcPct val="100000"/>
              </a:lnSpc>
            </a:pPr>
            <a:r>
              <a:rPr lang="fr-FR" sz="1200" b="1" dirty="0">
                <a:solidFill>
                  <a:schemeClr val="tx1"/>
                </a:solidFill>
                <a:latin typeface="+mn-lt"/>
              </a:rPr>
              <a:t>Demander</a:t>
            </a:r>
            <a:r>
              <a:rPr lang="fr-FR" sz="1200" dirty="0">
                <a:solidFill>
                  <a:schemeClr val="tx1"/>
                </a:solidFill>
                <a:latin typeface="+mn-lt"/>
              </a:rPr>
              <a:t> : « Maintenant, pouvez-vous résoudre le problème ? »</a:t>
            </a:r>
          </a:p>
          <a:p>
            <a:pPr>
              <a:lnSpc>
                <a:spcPct val="100000"/>
              </a:lnSpc>
              <a:spcAft>
                <a:spcPts val="800"/>
              </a:spcAft>
            </a:pPr>
            <a:r>
              <a:rPr lang="fr-FR" sz="1200" u="sng" dirty="0">
                <a:solidFill>
                  <a:schemeClr val="tx1"/>
                </a:solidFill>
                <a:effectLst/>
                <a:latin typeface="+mn-lt"/>
                <a:ea typeface="Calibri" panose="020F0502020204030204" pitchFamily="34" charset="0"/>
                <a:cs typeface="Times New Roman" panose="02020603050405020304" pitchFamily="18" charset="0"/>
              </a:rPr>
              <a:t>Réponse attendue </a:t>
            </a:r>
            <a:r>
              <a:rPr lang="fr-FR" sz="1200" dirty="0">
                <a:solidFill>
                  <a:schemeClr val="tx1"/>
                </a:solidFill>
                <a:effectLst/>
                <a:latin typeface="+mn-lt"/>
                <a:ea typeface="Calibri" panose="020F0502020204030204" pitchFamily="34" charset="0"/>
                <a:cs typeface="Times New Roman" panose="02020603050405020304" pitchFamily="18" charset="0"/>
              </a:rPr>
              <a:t>:</a:t>
            </a:r>
          </a:p>
          <a:p>
            <a:pPr>
              <a:lnSpc>
                <a:spcPct val="100000"/>
              </a:lnSpc>
              <a:spcAft>
                <a:spcPts val="800"/>
              </a:spcAft>
            </a:pPr>
            <a:r>
              <a:rPr lang="fr-FR" sz="1200" dirty="0">
                <a:solidFill>
                  <a:schemeClr val="tx1"/>
                </a:solidFill>
                <a:effectLst/>
                <a:latin typeface="+mn-lt"/>
                <a:ea typeface="Calibri" panose="020F0502020204030204" pitchFamily="34" charset="0"/>
                <a:cs typeface="Times New Roman" panose="02020603050405020304" pitchFamily="18" charset="0"/>
              </a:rPr>
              <a:t>Le premier </a:t>
            </a:r>
            <a:r>
              <a:rPr lang="fr-FR" sz="1200" i="1" dirty="0">
                <a:solidFill>
                  <a:schemeClr val="tx1"/>
                </a:solidFill>
                <a:effectLst/>
                <a:latin typeface="+mn-lt"/>
                <a:ea typeface="Calibri" panose="020F0502020204030204" pitchFamily="34" charset="0"/>
                <a:cs typeface="Times New Roman" panose="02020603050405020304" pitchFamily="18" charset="0"/>
              </a:rPr>
              <a:t>jardinait</a:t>
            </a:r>
            <a:r>
              <a:rPr lang="fr-FR" sz="1200" dirty="0">
                <a:solidFill>
                  <a:schemeClr val="tx1"/>
                </a:solidFill>
                <a:effectLst/>
                <a:latin typeface="+mn-lt"/>
                <a:ea typeface="Calibri" panose="020F0502020204030204" pitchFamily="34" charset="0"/>
                <a:cs typeface="Times New Roman" panose="02020603050405020304" pitchFamily="18" charset="0"/>
              </a:rPr>
              <a:t>, c’est le verbe – le premier mot du groupe du verbe. Il est à l’imparfait, le sujet est </a:t>
            </a:r>
            <a:r>
              <a:rPr lang="fr-FR" sz="1200" i="1" dirty="0">
                <a:solidFill>
                  <a:schemeClr val="tx1"/>
                </a:solidFill>
                <a:effectLst/>
                <a:latin typeface="+mn-lt"/>
                <a:ea typeface="Calibri" panose="020F0502020204030204" pitchFamily="34" charset="0"/>
                <a:cs typeface="Times New Roman" panose="02020603050405020304" pitchFamily="18" charset="0"/>
              </a:rPr>
              <a:t>l’enfant</a:t>
            </a:r>
            <a:r>
              <a:rPr lang="fr-FR" sz="1200" dirty="0">
                <a:solidFill>
                  <a:schemeClr val="tx1"/>
                </a:solidFill>
                <a:effectLst/>
                <a:latin typeface="+mn-lt"/>
                <a:ea typeface="Calibri" panose="020F0502020204030204" pitchFamily="34" charset="0"/>
                <a:cs typeface="Times New Roman" panose="02020603050405020304" pitchFamily="18" charset="0"/>
              </a:rPr>
              <a:t>, il se termine donc par </a:t>
            </a:r>
            <a:r>
              <a:rPr lang="fr-FR" sz="1200" i="1" dirty="0">
                <a:solidFill>
                  <a:schemeClr val="tx1"/>
                </a:solidFill>
                <a:effectLst/>
                <a:latin typeface="+mn-lt"/>
                <a:ea typeface="Calibri" panose="020F0502020204030204" pitchFamily="34" charset="0"/>
                <a:cs typeface="Times New Roman" panose="02020603050405020304" pitchFamily="18" charset="0"/>
              </a:rPr>
              <a:t>-ait</a:t>
            </a:r>
            <a:r>
              <a:rPr lang="fr-FR" sz="1200" dirty="0">
                <a:solidFill>
                  <a:schemeClr val="tx1"/>
                </a:solidFill>
                <a:effectLst/>
                <a:latin typeface="+mn-lt"/>
                <a:ea typeface="Calibri" panose="020F0502020204030204" pitchFamily="34" charset="0"/>
                <a:cs typeface="Times New Roman" panose="02020603050405020304" pitchFamily="18" charset="0"/>
              </a:rPr>
              <a:t>.</a:t>
            </a:r>
          </a:p>
          <a:p>
            <a:pPr>
              <a:lnSpc>
                <a:spcPct val="100000"/>
              </a:lnSpc>
              <a:spcAft>
                <a:spcPts val="800"/>
              </a:spcAft>
            </a:pPr>
            <a:r>
              <a:rPr lang="fr-FR" sz="1200" dirty="0">
                <a:solidFill>
                  <a:schemeClr val="tx1"/>
                </a:solidFill>
                <a:effectLst/>
                <a:latin typeface="+mn-lt"/>
                <a:ea typeface="Calibri" panose="020F0502020204030204" pitchFamily="34" charset="0"/>
                <a:cs typeface="Times New Roman" panose="02020603050405020304" pitchFamily="18" charset="0"/>
              </a:rPr>
              <a:t>Le second, c’est un petit jardin. Il se termine par -</a:t>
            </a:r>
            <a:r>
              <a:rPr lang="fr-FR" sz="1200" i="1" dirty="0">
                <a:solidFill>
                  <a:schemeClr val="tx1"/>
                </a:solidFill>
                <a:effectLst/>
                <a:latin typeface="+mn-lt"/>
                <a:ea typeface="Calibri" panose="020F0502020204030204" pitchFamily="34" charset="0"/>
                <a:cs typeface="Times New Roman" panose="02020603050405020304" pitchFamily="18" charset="0"/>
              </a:rPr>
              <a:t>et</a:t>
            </a:r>
            <a:r>
              <a:rPr lang="fr-FR" sz="1200" dirty="0">
                <a:solidFill>
                  <a:schemeClr val="tx1"/>
                </a:solidFill>
                <a:effectLst/>
                <a:latin typeface="+mn-lt"/>
                <a:ea typeface="Calibri" panose="020F0502020204030204" pitchFamily="34" charset="0"/>
                <a:cs typeface="Times New Roman" panose="02020603050405020304" pitchFamily="18" charset="0"/>
              </a:rPr>
              <a:t>.</a:t>
            </a:r>
          </a:p>
          <a:p>
            <a:endParaRPr lang="fr-FR" dirty="0"/>
          </a:p>
        </p:txBody>
      </p:sp>
      <p:sp>
        <p:nvSpPr>
          <p:cNvPr id="4" name="Espace réservé du numéro de diapositive 3"/>
          <p:cNvSpPr>
            <a:spLocks noGrp="1"/>
          </p:cNvSpPr>
          <p:nvPr>
            <p:ph type="sldNum" sz="quarter" idx="5"/>
          </p:nvPr>
        </p:nvSpPr>
        <p:spPr/>
        <p:txBody>
          <a:bodyPr/>
          <a:lstStyle/>
          <a:p>
            <a:fld id="{AB251205-FE3E-1F43-B0EE-4182865E995B}" type="slidenum">
              <a:rPr lang="fr-FR" smtClean="0"/>
              <a:t>51</a:t>
            </a:fld>
            <a:endParaRPr lang="fr-FR"/>
          </a:p>
        </p:txBody>
      </p:sp>
    </p:spTree>
    <p:extLst>
      <p:ext uri="{BB962C8B-B14F-4D97-AF65-F5344CB8AC3E}">
        <p14:creationId xmlns:p14="http://schemas.microsoft.com/office/powerpoint/2010/main" val="2727800494"/>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 </a:t>
            </a:r>
          </a:p>
        </p:txBody>
      </p:sp>
      <p:sp>
        <p:nvSpPr>
          <p:cNvPr id="4" name="Espace réservé du numéro de diapositive 3"/>
          <p:cNvSpPr>
            <a:spLocks noGrp="1"/>
          </p:cNvSpPr>
          <p:nvPr>
            <p:ph type="sldNum" sz="quarter" idx="5"/>
          </p:nvPr>
        </p:nvSpPr>
        <p:spPr/>
        <p:txBody>
          <a:bodyPr/>
          <a:lstStyle/>
          <a:p>
            <a:fld id="{AB251205-FE3E-1F43-B0EE-4182865E995B}" type="slidenum">
              <a:rPr lang="fr-FR" smtClean="0"/>
              <a:t>52</a:t>
            </a:fld>
            <a:endParaRPr lang="fr-FR"/>
          </a:p>
        </p:txBody>
      </p:sp>
    </p:spTree>
    <p:extLst>
      <p:ext uri="{BB962C8B-B14F-4D97-AF65-F5344CB8AC3E}">
        <p14:creationId xmlns:p14="http://schemas.microsoft.com/office/powerpoint/2010/main" val="3899238009"/>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a:lnSpc>
                <a:spcPct val="100000"/>
              </a:lnSpc>
              <a:spcAft>
                <a:spcPts val="0"/>
              </a:spcAft>
            </a:pPr>
            <a:r>
              <a:rPr lang="fr-FR" sz="1200" dirty="0">
                <a:solidFill>
                  <a:schemeClr val="tx1"/>
                </a:solidFill>
                <a:latin typeface="+mn-lt"/>
              </a:rPr>
              <a:t>Reformuler avec les élèves ce qu’on a appris.</a:t>
            </a:r>
          </a:p>
          <a:p>
            <a:pPr>
              <a:lnSpc>
                <a:spcPct val="100000"/>
              </a:lnSpc>
              <a:spcAft>
                <a:spcPts val="0"/>
              </a:spcAft>
            </a:pPr>
            <a:endParaRPr lang="fr-FR" sz="1200" dirty="0">
              <a:solidFill>
                <a:schemeClr val="tx1"/>
              </a:solidFill>
              <a:latin typeface="+mn-lt"/>
            </a:endParaRPr>
          </a:p>
          <a:p>
            <a:pPr>
              <a:lnSpc>
                <a:spcPct val="100000"/>
              </a:lnSpc>
              <a:spcAft>
                <a:spcPts val="0"/>
              </a:spcAft>
            </a:pPr>
            <a:r>
              <a:rPr lang="fr-FR" sz="1200" dirty="0">
                <a:solidFill>
                  <a:schemeClr val="tx1"/>
                </a:solidFill>
                <a:effectLst/>
                <a:latin typeface="+mn-lt"/>
                <a:ea typeface="Calibri" panose="020F0502020204030204" pitchFamily="34" charset="0"/>
                <a:cs typeface="Times New Roman" panose="02020603050405020304" pitchFamily="18" charset="0"/>
              </a:rPr>
              <a:t>Comment faire pour savoir comment écrire [e] à la fin des mots ?</a:t>
            </a:r>
          </a:p>
          <a:p>
            <a:pPr>
              <a:lnSpc>
                <a:spcPct val="100000"/>
              </a:lnSpc>
              <a:spcAft>
                <a:spcPts val="0"/>
              </a:spcAft>
            </a:pPr>
            <a:r>
              <a:rPr lang="fr-FR" sz="1200" dirty="0">
                <a:solidFill>
                  <a:schemeClr val="tx1"/>
                </a:solidFill>
                <a:effectLst/>
                <a:latin typeface="+mn-lt"/>
                <a:ea typeface="Calibri" panose="020F0502020204030204" pitchFamily="34" charset="0"/>
                <a:cs typeface="Times New Roman" panose="02020603050405020304" pitchFamily="18" charset="0"/>
              </a:rPr>
              <a:t> </a:t>
            </a:r>
          </a:p>
          <a:p>
            <a:pPr>
              <a:lnSpc>
                <a:spcPct val="100000"/>
              </a:lnSpc>
              <a:spcAft>
                <a:spcPts val="0"/>
              </a:spcAft>
            </a:pPr>
            <a:r>
              <a:rPr lang="fr-FR" sz="1200" dirty="0">
                <a:solidFill>
                  <a:schemeClr val="tx1"/>
                </a:solidFill>
                <a:effectLst/>
                <a:latin typeface="+mn-lt"/>
                <a:ea typeface="Calibri" panose="020F0502020204030204" pitchFamily="34" charset="0"/>
                <a:cs typeface="Times New Roman" panose="02020603050405020304" pitchFamily="18" charset="0"/>
              </a:rPr>
              <a:t>Pour écrire [e] à la fin des mots, il faut d’abord se demander si c’est un nom ou si c’est un verbe.</a:t>
            </a:r>
          </a:p>
          <a:p>
            <a:pPr>
              <a:lnSpc>
                <a:spcPct val="100000"/>
              </a:lnSpc>
              <a:spcAft>
                <a:spcPts val="0"/>
              </a:spcAft>
            </a:pPr>
            <a:r>
              <a:rPr lang="fr-FR" sz="1200" dirty="0">
                <a:solidFill>
                  <a:schemeClr val="tx1"/>
                </a:solidFill>
                <a:effectLst/>
                <a:latin typeface="+mn-lt"/>
                <a:ea typeface="Calibri" panose="020F0502020204030204" pitchFamily="34" charset="0"/>
                <a:cs typeface="Times New Roman" panose="02020603050405020304" pitchFamily="18" charset="0"/>
              </a:rPr>
              <a:t>Si c’est un verbe, on cherche à reconnaitre le temps. On a revu que beaucoup de formes des verbes font [e].</a:t>
            </a:r>
          </a:p>
          <a:p>
            <a:pPr>
              <a:lnSpc>
                <a:spcPct val="100000"/>
              </a:lnSpc>
              <a:spcAft>
                <a:spcPts val="0"/>
              </a:spcAft>
            </a:pPr>
            <a:r>
              <a:rPr lang="fr-FR" sz="1200" dirty="0">
                <a:solidFill>
                  <a:schemeClr val="tx1"/>
                </a:solidFill>
                <a:effectLst/>
                <a:latin typeface="+mn-lt"/>
                <a:ea typeface="Calibri" panose="020F0502020204030204" pitchFamily="34" charset="0"/>
                <a:cs typeface="Times New Roman" panose="02020603050405020304" pitchFamily="18" charset="0"/>
              </a:rPr>
              <a:t>Si c’est un nom, on cherche si on reconnait un suffixe.</a:t>
            </a:r>
          </a:p>
          <a:p>
            <a:pPr>
              <a:lnSpc>
                <a:spcPct val="100000"/>
              </a:lnSpc>
              <a:spcAft>
                <a:spcPts val="0"/>
              </a:spcAft>
            </a:pPr>
            <a:r>
              <a:rPr lang="fr-FR" sz="1200" dirty="0">
                <a:solidFill>
                  <a:schemeClr val="tx1"/>
                </a:solidFill>
                <a:effectLst/>
                <a:latin typeface="+mn-lt"/>
                <a:ea typeface="Calibri" panose="020F0502020204030204" pitchFamily="34" charset="0"/>
                <a:cs typeface="Times New Roman" panose="02020603050405020304" pitchFamily="18" charset="0"/>
              </a:rPr>
              <a:t>On a vu certains suffixes de nom :</a:t>
            </a:r>
          </a:p>
          <a:p>
            <a:pPr>
              <a:lnSpc>
                <a:spcPct val="100000"/>
              </a:lnSpc>
              <a:spcAft>
                <a:spcPts val="0"/>
              </a:spcAft>
            </a:pPr>
            <a:r>
              <a:rPr lang="fr-FR" sz="1200" dirty="0">
                <a:solidFill>
                  <a:schemeClr val="tx1"/>
                </a:solidFill>
                <a:effectLst/>
                <a:latin typeface="+mn-lt"/>
                <a:ea typeface="Calibri" panose="020F0502020204030204" pitchFamily="34" charset="0"/>
                <a:cs typeface="Times New Roman" panose="02020603050405020304" pitchFamily="18" charset="0"/>
              </a:rPr>
              <a:t>   -</a:t>
            </a:r>
            <a:r>
              <a:rPr lang="fr-FR" sz="1200" i="1" dirty="0" err="1">
                <a:solidFill>
                  <a:schemeClr val="tx1"/>
                </a:solidFill>
                <a:effectLst/>
                <a:latin typeface="+mn-lt"/>
                <a:ea typeface="Calibri" panose="020F0502020204030204" pitchFamily="34" charset="0"/>
                <a:cs typeface="Times New Roman" panose="02020603050405020304" pitchFamily="18" charset="0"/>
              </a:rPr>
              <a:t>ier</a:t>
            </a:r>
            <a:r>
              <a:rPr lang="fr-FR" sz="1200" dirty="0">
                <a:solidFill>
                  <a:schemeClr val="tx1"/>
                </a:solidFill>
                <a:effectLst/>
                <a:latin typeface="+mn-lt"/>
                <a:ea typeface="Calibri" panose="020F0502020204030204" pitchFamily="34" charset="0"/>
                <a:cs typeface="Times New Roman" panose="02020603050405020304" pitchFamily="18" charset="0"/>
              </a:rPr>
              <a:t> : noms masculins pour dire des métiers, des arbres fruitiers, des récipients,</a:t>
            </a:r>
          </a:p>
          <a:p>
            <a:pPr>
              <a:lnSpc>
                <a:spcPct val="100000"/>
              </a:lnSpc>
              <a:spcAft>
                <a:spcPts val="0"/>
              </a:spcAft>
            </a:pPr>
            <a:r>
              <a:rPr lang="fr-FR" sz="1200" dirty="0">
                <a:solidFill>
                  <a:schemeClr val="tx1"/>
                </a:solidFill>
                <a:effectLst/>
                <a:latin typeface="+mn-lt"/>
                <a:ea typeface="Calibri" panose="020F0502020204030204" pitchFamily="34" charset="0"/>
                <a:cs typeface="Times New Roman" panose="02020603050405020304" pitchFamily="18" charset="0"/>
              </a:rPr>
              <a:t>   -</a:t>
            </a:r>
            <a:r>
              <a:rPr lang="fr-FR" sz="1200" i="1" dirty="0" err="1">
                <a:solidFill>
                  <a:schemeClr val="tx1"/>
                </a:solidFill>
                <a:effectLst/>
                <a:latin typeface="+mn-lt"/>
                <a:ea typeface="Calibri" panose="020F0502020204030204" pitchFamily="34" charset="0"/>
                <a:cs typeface="Times New Roman" panose="02020603050405020304" pitchFamily="18" charset="0"/>
              </a:rPr>
              <a:t>ée</a:t>
            </a:r>
            <a:r>
              <a:rPr lang="fr-FR" sz="1200" dirty="0">
                <a:solidFill>
                  <a:schemeClr val="tx1"/>
                </a:solidFill>
                <a:effectLst/>
                <a:latin typeface="+mn-lt"/>
                <a:ea typeface="Calibri" panose="020F0502020204030204" pitchFamily="34" charset="0"/>
                <a:cs typeface="Times New Roman" panose="02020603050405020304" pitchFamily="18" charset="0"/>
              </a:rPr>
              <a:t> : noms féminins sur des noms de récipients pour dire des quantités,</a:t>
            </a:r>
          </a:p>
          <a:p>
            <a:pPr>
              <a:lnSpc>
                <a:spcPct val="100000"/>
              </a:lnSpc>
              <a:spcAft>
                <a:spcPts val="0"/>
              </a:spcAft>
            </a:pPr>
            <a:r>
              <a:rPr lang="fr-FR" sz="1200" dirty="0">
                <a:solidFill>
                  <a:schemeClr val="tx1"/>
                </a:solidFill>
                <a:effectLst/>
                <a:latin typeface="+mn-lt"/>
                <a:ea typeface="Calibri" panose="020F0502020204030204" pitchFamily="34" charset="0"/>
                <a:cs typeface="Times New Roman" panose="02020603050405020304" pitchFamily="18" charset="0"/>
              </a:rPr>
              <a:t>   -</a:t>
            </a:r>
            <a:r>
              <a:rPr lang="fr-FR" sz="1200" i="1" dirty="0">
                <a:solidFill>
                  <a:schemeClr val="tx1"/>
                </a:solidFill>
                <a:effectLst/>
                <a:latin typeface="+mn-lt"/>
                <a:ea typeface="Calibri" panose="020F0502020204030204" pitchFamily="34" charset="0"/>
                <a:cs typeface="Times New Roman" panose="02020603050405020304" pitchFamily="18" charset="0"/>
              </a:rPr>
              <a:t>té</a:t>
            </a:r>
            <a:r>
              <a:rPr lang="fr-FR" sz="1200" dirty="0">
                <a:solidFill>
                  <a:schemeClr val="tx1"/>
                </a:solidFill>
                <a:effectLst/>
                <a:latin typeface="+mn-lt"/>
                <a:ea typeface="Calibri" panose="020F0502020204030204" pitchFamily="34" charset="0"/>
                <a:cs typeface="Times New Roman" panose="02020603050405020304" pitchFamily="18" charset="0"/>
              </a:rPr>
              <a:t> : noms féminins fabriqués sur des adjectifs pour dire des façons d’être,</a:t>
            </a:r>
          </a:p>
          <a:p>
            <a:pPr>
              <a:lnSpc>
                <a:spcPct val="100000"/>
              </a:lnSpc>
              <a:spcAft>
                <a:spcPts val="0"/>
              </a:spcAft>
            </a:pPr>
            <a:r>
              <a:rPr lang="fr-FR" sz="1200" dirty="0">
                <a:solidFill>
                  <a:schemeClr val="tx1"/>
                </a:solidFill>
                <a:effectLst/>
                <a:latin typeface="+mn-lt"/>
                <a:ea typeface="Calibri" panose="020F0502020204030204" pitchFamily="34" charset="0"/>
                <a:cs typeface="Times New Roman" panose="02020603050405020304" pitchFamily="18" charset="0"/>
              </a:rPr>
              <a:t>   -</a:t>
            </a:r>
            <a:r>
              <a:rPr lang="fr-FR" sz="1200" i="1" dirty="0">
                <a:solidFill>
                  <a:schemeClr val="tx1"/>
                </a:solidFill>
                <a:effectLst/>
                <a:latin typeface="+mn-lt"/>
                <a:ea typeface="Calibri" panose="020F0502020204030204" pitchFamily="34" charset="0"/>
                <a:cs typeface="Times New Roman" panose="02020603050405020304" pitchFamily="18" charset="0"/>
              </a:rPr>
              <a:t>et</a:t>
            </a:r>
            <a:r>
              <a:rPr lang="fr-FR" sz="1200" dirty="0">
                <a:solidFill>
                  <a:schemeClr val="tx1"/>
                </a:solidFill>
                <a:effectLst/>
                <a:latin typeface="+mn-lt"/>
                <a:ea typeface="Calibri" panose="020F0502020204030204" pitchFamily="34" charset="0"/>
                <a:cs typeface="Times New Roman" panose="02020603050405020304" pitchFamily="18" charset="0"/>
              </a:rPr>
              <a:t> : noms masculins pour dire en plus petit ce que dit le mot de départ,</a:t>
            </a:r>
          </a:p>
          <a:p>
            <a:pPr>
              <a:lnSpc>
                <a:spcPct val="100000"/>
              </a:lnSpc>
              <a:spcAft>
                <a:spcPts val="0"/>
              </a:spcAft>
            </a:pPr>
            <a:r>
              <a:rPr lang="fr-FR" sz="1200" dirty="0">
                <a:solidFill>
                  <a:schemeClr val="tx1"/>
                </a:solidFill>
                <a:effectLst/>
                <a:latin typeface="+mn-lt"/>
                <a:ea typeface="Calibri" panose="020F0502020204030204" pitchFamily="34" charset="0"/>
                <a:cs typeface="Times New Roman" panose="02020603050405020304" pitchFamily="18" charset="0"/>
              </a:rPr>
              <a:t>On a vu que les noms en lien avec des verbes en -</a:t>
            </a:r>
            <a:r>
              <a:rPr lang="fr-FR" sz="1200" i="1" dirty="0" err="1">
                <a:solidFill>
                  <a:schemeClr val="tx1"/>
                </a:solidFill>
                <a:effectLst/>
                <a:latin typeface="+mn-lt"/>
                <a:ea typeface="Calibri" panose="020F0502020204030204" pitchFamily="34" charset="0"/>
                <a:cs typeface="Times New Roman" panose="02020603050405020304" pitchFamily="18" charset="0"/>
              </a:rPr>
              <a:t>ayer</a:t>
            </a:r>
            <a:r>
              <a:rPr lang="fr-FR" sz="1200" dirty="0">
                <a:solidFill>
                  <a:schemeClr val="tx1"/>
                </a:solidFill>
                <a:effectLst/>
                <a:latin typeface="+mn-lt"/>
                <a:ea typeface="Calibri" panose="020F0502020204030204" pitchFamily="34" charset="0"/>
                <a:cs typeface="Times New Roman" panose="02020603050405020304" pitchFamily="18" charset="0"/>
              </a:rPr>
              <a:t> comme </a:t>
            </a:r>
            <a:r>
              <a:rPr lang="fr-FR" sz="1200" i="1" dirty="0">
                <a:solidFill>
                  <a:schemeClr val="tx1"/>
                </a:solidFill>
                <a:effectLst/>
                <a:latin typeface="+mn-lt"/>
                <a:ea typeface="Calibri" panose="020F0502020204030204" pitchFamily="34" charset="0"/>
                <a:cs typeface="Times New Roman" panose="02020603050405020304" pitchFamily="18" charset="0"/>
              </a:rPr>
              <a:t>balayer</a:t>
            </a:r>
            <a:r>
              <a:rPr lang="fr-FR" sz="1200" dirty="0">
                <a:solidFill>
                  <a:schemeClr val="tx1"/>
                </a:solidFill>
                <a:effectLst/>
                <a:latin typeface="+mn-lt"/>
                <a:ea typeface="Calibri" panose="020F0502020204030204" pitchFamily="34" charset="0"/>
                <a:cs typeface="Times New Roman" panose="02020603050405020304" pitchFamily="18" charset="0"/>
              </a:rPr>
              <a:t> sont en -</a:t>
            </a:r>
            <a:r>
              <a:rPr lang="fr-FR" sz="1200" i="1" dirty="0">
                <a:solidFill>
                  <a:schemeClr val="tx1"/>
                </a:solidFill>
                <a:effectLst/>
                <a:latin typeface="+mn-lt"/>
                <a:ea typeface="Calibri" panose="020F0502020204030204" pitchFamily="34" charset="0"/>
                <a:cs typeface="Times New Roman" panose="02020603050405020304" pitchFamily="18" charset="0"/>
              </a:rPr>
              <a:t>ai.</a:t>
            </a:r>
            <a:endParaRPr lang="fr-FR" sz="1200" dirty="0">
              <a:solidFill>
                <a:schemeClr val="tx1"/>
              </a:solidFill>
              <a:effectLst/>
              <a:latin typeface="+mn-lt"/>
              <a:ea typeface="Calibri" panose="020F0502020204030204" pitchFamily="34" charset="0"/>
              <a:cs typeface="Times New Roman" panose="02020603050405020304" pitchFamily="18" charset="0"/>
            </a:endParaRPr>
          </a:p>
          <a:p>
            <a:endParaRPr lang="fr-FR" dirty="0"/>
          </a:p>
        </p:txBody>
      </p:sp>
      <p:sp>
        <p:nvSpPr>
          <p:cNvPr id="4" name="Espace réservé du numéro de diapositive 3"/>
          <p:cNvSpPr>
            <a:spLocks noGrp="1"/>
          </p:cNvSpPr>
          <p:nvPr>
            <p:ph type="sldNum" sz="quarter" idx="5"/>
          </p:nvPr>
        </p:nvSpPr>
        <p:spPr/>
        <p:txBody>
          <a:bodyPr/>
          <a:lstStyle/>
          <a:p>
            <a:fld id="{AB251205-FE3E-1F43-B0EE-4182865E995B}" type="slidenum">
              <a:rPr lang="fr-FR" smtClean="0"/>
              <a:t>53</a:t>
            </a:fld>
            <a:endParaRPr lang="fr-FR"/>
          </a:p>
        </p:txBody>
      </p:sp>
    </p:spTree>
    <p:extLst>
      <p:ext uri="{BB962C8B-B14F-4D97-AF65-F5344CB8AC3E}">
        <p14:creationId xmlns:p14="http://schemas.microsoft.com/office/powerpoint/2010/main" val="1569591415"/>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b="1" dirty="0">
                <a:solidFill>
                  <a:schemeClr val="tx1"/>
                </a:solidFill>
              </a:rPr>
              <a:t>Distribuer</a:t>
            </a:r>
            <a:r>
              <a:rPr lang="fr-FR" dirty="0">
                <a:solidFill>
                  <a:schemeClr val="tx1"/>
                </a:solidFill>
              </a:rPr>
              <a:t> la trace écrite.</a:t>
            </a:r>
          </a:p>
        </p:txBody>
      </p:sp>
      <p:sp>
        <p:nvSpPr>
          <p:cNvPr id="4" name="Espace réservé du numéro de diapositive 3"/>
          <p:cNvSpPr>
            <a:spLocks noGrp="1"/>
          </p:cNvSpPr>
          <p:nvPr>
            <p:ph type="sldNum" sz="quarter" idx="5"/>
          </p:nvPr>
        </p:nvSpPr>
        <p:spPr/>
        <p:txBody>
          <a:bodyPr/>
          <a:lstStyle/>
          <a:p>
            <a:fld id="{AB251205-FE3E-1F43-B0EE-4182865E995B}" type="slidenum">
              <a:rPr lang="fr-FR" smtClean="0"/>
              <a:t>54</a:t>
            </a:fld>
            <a:endParaRPr lang="fr-FR"/>
          </a:p>
        </p:txBody>
      </p:sp>
    </p:spTree>
    <p:extLst>
      <p:ext uri="{BB962C8B-B14F-4D97-AF65-F5344CB8AC3E}">
        <p14:creationId xmlns:p14="http://schemas.microsoft.com/office/powerpoint/2010/main" val="2661710866"/>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AB251205-FE3E-1F43-B0EE-4182865E995B}" type="slidenum">
              <a:rPr lang="fr-FR" smtClean="0"/>
              <a:t>55</a:t>
            </a:fld>
            <a:endParaRPr lang="fr-FR"/>
          </a:p>
        </p:txBody>
      </p:sp>
    </p:spTree>
    <p:extLst>
      <p:ext uri="{BB962C8B-B14F-4D97-AF65-F5344CB8AC3E}">
        <p14:creationId xmlns:p14="http://schemas.microsoft.com/office/powerpoint/2010/main" val="1583797290"/>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 </a:t>
            </a:r>
          </a:p>
        </p:txBody>
      </p:sp>
      <p:sp>
        <p:nvSpPr>
          <p:cNvPr id="4" name="Espace réservé du numéro de diapositive 3"/>
          <p:cNvSpPr>
            <a:spLocks noGrp="1"/>
          </p:cNvSpPr>
          <p:nvPr>
            <p:ph type="sldNum" sz="quarter" idx="5"/>
          </p:nvPr>
        </p:nvSpPr>
        <p:spPr/>
        <p:txBody>
          <a:bodyPr/>
          <a:lstStyle/>
          <a:p>
            <a:fld id="{AB251205-FE3E-1F43-B0EE-4182865E995B}" type="slidenum">
              <a:rPr lang="fr-FR" smtClean="0"/>
              <a:t>56</a:t>
            </a:fld>
            <a:endParaRPr lang="fr-FR"/>
          </a:p>
        </p:txBody>
      </p:sp>
    </p:spTree>
    <p:extLst>
      <p:ext uri="{BB962C8B-B14F-4D97-AF65-F5344CB8AC3E}">
        <p14:creationId xmlns:p14="http://schemas.microsoft.com/office/powerpoint/2010/main" val="3427973220"/>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sz="1200" kern="0" dirty="0">
                <a:solidFill>
                  <a:schemeClr val="tx1"/>
                </a:solidFill>
                <a:effectLst/>
                <a:latin typeface="+mn-lt"/>
                <a:ea typeface="Calibri" panose="020F0502020204030204" pitchFamily="34" charset="0"/>
              </a:rPr>
              <a:t>Aristobule a raison :</a:t>
            </a:r>
            <a:r>
              <a:rPr lang="fr-FR" sz="1200" i="1" kern="0" dirty="0">
                <a:solidFill>
                  <a:schemeClr val="tx1"/>
                </a:solidFill>
                <a:effectLst/>
                <a:latin typeface="+mn-lt"/>
                <a:ea typeface="Calibri" panose="020F0502020204030204" pitchFamily="34" charset="0"/>
              </a:rPr>
              <a:t> </a:t>
            </a:r>
            <a:r>
              <a:rPr lang="fr-FR" sz="1200" kern="0" dirty="0">
                <a:solidFill>
                  <a:schemeClr val="tx1"/>
                </a:solidFill>
                <a:effectLst/>
                <a:latin typeface="+mn-lt"/>
                <a:ea typeface="Calibri" panose="020F0502020204030204" pitchFamily="34" charset="0"/>
              </a:rPr>
              <a:t>Le premier mot </a:t>
            </a:r>
            <a:r>
              <a:rPr lang="fr-FR" sz="1200" i="1" kern="0" dirty="0">
                <a:solidFill>
                  <a:schemeClr val="tx1"/>
                </a:solidFill>
                <a:effectLst/>
                <a:latin typeface="+mn-lt"/>
                <a:ea typeface="Calibri" panose="020F0502020204030204" pitchFamily="34" charset="0"/>
              </a:rPr>
              <a:t>invité</a:t>
            </a:r>
            <a:r>
              <a:rPr lang="fr-FR" sz="1200" kern="0" dirty="0">
                <a:solidFill>
                  <a:schemeClr val="tx1"/>
                </a:solidFill>
                <a:effectLst/>
                <a:latin typeface="+mn-lt"/>
                <a:ea typeface="Calibri" panose="020F0502020204030204" pitchFamily="34" charset="0"/>
              </a:rPr>
              <a:t> est le deuxième morceau du passé composé </a:t>
            </a:r>
            <a:r>
              <a:rPr lang="fr-FR" sz="1200" i="1" kern="0" dirty="0">
                <a:solidFill>
                  <a:schemeClr val="tx1"/>
                </a:solidFill>
                <a:effectLst/>
                <a:latin typeface="+mn-lt"/>
                <a:ea typeface="Calibri" panose="020F0502020204030204" pitchFamily="34" charset="0"/>
              </a:rPr>
              <a:t>ai invité</a:t>
            </a:r>
            <a:r>
              <a:rPr lang="fr-FR" sz="1200" kern="0" dirty="0">
                <a:solidFill>
                  <a:schemeClr val="tx1"/>
                </a:solidFill>
                <a:effectLst/>
                <a:latin typeface="+mn-lt"/>
                <a:ea typeface="Calibri" panose="020F0502020204030204" pitchFamily="34" charset="0"/>
              </a:rPr>
              <a:t>, c’est un participe passé (deux premiers mots de la brique du verbe, dans le passé de celui qui parle). </a:t>
            </a:r>
          </a:p>
          <a:p>
            <a:r>
              <a:rPr lang="fr-FR" sz="1200" kern="0" dirty="0">
                <a:solidFill>
                  <a:schemeClr val="tx1"/>
                </a:solidFill>
                <a:effectLst/>
                <a:latin typeface="+mn-lt"/>
                <a:ea typeface="Calibri" panose="020F0502020204030204" pitchFamily="34" charset="0"/>
              </a:rPr>
              <a:t>Par contre, Aristobule a oublié qu’un participe passé pouvait être utilisé comme nom ou comme adjectif. Ici, le participe passé est utilisé comme nom. Le deuxième mot </a:t>
            </a:r>
            <a:r>
              <a:rPr lang="fr-FR" sz="1200" i="1" kern="0" dirty="0">
                <a:solidFill>
                  <a:schemeClr val="tx1"/>
                </a:solidFill>
                <a:effectLst/>
                <a:latin typeface="+mn-lt"/>
                <a:ea typeface="Calibri" panose="020F0502020204030204" pitchFamily="34" charset="0"/>
              </a:rPr>
              <a:t>invité</a:t>
            </a:r>
            <a:r>
              <a:rPr lang="fr-FR" sz="1200" kern="0" dirty="0">
                <a:solidFill>
                  <a:schemeClr val="tx1"/>
                </a:solidFill>
                <a:effectLst/>
                <a:latin typeface="+mn-lt"/>
                <a:ea typeface="Calibri" panose="020F0502020204030204" pitchFamily="34" charset="0"/>
              </a:rPr>
              <a:t> s’écrit donc bien avec un </a:t>
            </a:r>
            <a:r>
              <a:rPr lang="fr-FR" sz="1200" i="1" kern="0" dirty="0">
                <a:solidFill>
                  <a:schemeClr val="tx1"/>
                </a:solidFill>
                <a:effectLst/>
                <a:latin typeface="+mn-lt"/>
                <a:ea typeface="Calibri" panose="020F0502020204030204" pitchFamily="34" charset="0"/>
              </a:rPr>
              <a:t>-</a:t>
            </a:r>
            <a:r>
              <a:rPr lang="fr-FR" sz="1200" i="1" kern="0" dirty="0" err="1">
                <a:solidFill>
                  <a:schemeClr val="tx1"/>
                </a:solidFill>
                <a:effectLst/>
                <a:latin typeface="+mn-lt"/>
                <a:ea typeface="Calibri" panose="020F0502020204030204" pitchFamily="34" charset="0"/>
              </a:rPr>
              <a:t>é</a:t>
            </a:r>
            <a:r>
              <a:rPr lang="fr-FR" sz="1200" i="1" kern="0" dirty="0">
                <a:solidFill>
                  <a:schemeClr val="tx1"/>
                </a:solidFill>
                <a:effectLst/>
                <a:latin typeface="+mn-lt"/>
                <a:ea typeface="Calibri" panose="020F0502020204030204" pitchFamily="34" charset="0"/>
              </a:rPr>
              <a:t>.</a:t>
            </a:r>
            <a:r>
              <a:rPr lang="fr-FR" sz="1200" dirty="0">
                <a:solidFill>
                  <a:schemeClr val="tx1"/>
                </a:solidFill>
                <a:effectLst/>
                <a:latin typeface="+mn-lt"/>
              </a:rPr>
              <a:t> </a:t>
            </a:r>
            <a:endParaRPr lang="fr-FR" sz="1200" dirty="0">
              <a:solidFill>
                <a:schemeClr val="tx1"/>
              </a:solidFill>
              <a:latin typeface="+mn-lt"/>
            </a:endParaRPr>
          </a:p>
        </p:txBody>
      </p:sp>
      <p:sp>
        <p:nvSpPr>
          <p:cNvPr id="4" name="Espace réservé du numéro de diapositive 3"/>
          <p:cNvSpPr>
            <a:spLocks noGrp="1"/>
          </p:cNvSpPr>
          <p:nvPr>
            <p:ph type="sldNum" sz="quarter" idx="5"/>
          </p:nvPr>
        </p:nvSpPr>
        <p:spPr/>
        <p:txBody>
          <a:bodyPr/>
          <a:lstStyle/>
          <a:p>
            <a:fld id="{AB251205-FE3E-1F43-B0EE-4182865E995B}" type="slidenum">
              <a:rPr lang="fr-FR" smtClean="0"/>
              <a:t>57</a:t>
            </a:fld>
            <a:endParaRPr lang="fr-FR"/>
          </a:p>
        </p:txBody>
      </p:sp>
    </p:spTree>
    <p:extLst>
      <p:ext uri="{BB962C8B-B14F-4D97-AF65-F5344CB8AC3E}">
        <p14:creationId xmlns:p14="http://schemas.microsoft.com/office/powerpoint/2010/main" val="3296501015"/>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 </a:t>
            </a:r>
          </a:p>
        </p:txBody>
      </p:sp>
      <p:sp>
        <p:nvSpPr>
          <p:cNvPr id="4" name="Espace réservé du numéro de diapositive 3"/>
          <p:cNvSpPr>
            <a:spLocks noGrp="1"/>
          </p:cNvSpPr>
          <p:nvPr>
            <p:ph type="sldNum" sz="quarter" idx="5"/>
          </p:nvPr>
        </p:nvSpPr>
        <p:spPr/>
        <p:txBody>
          <a:bodyPr/>
          <a:lstStyle/>
          <a:p>
            <a:fld id="{AB251205-FE3E-1F43-B0EE-4182865E995B}" type="slidenum">
              <a:rPr lang="fr-FR" smtClean="0"/>
              <a:t>58</a:t>
            </a:fld>
            <a:endParaRPr lang="fr-FR"/>
          </a:p>
        </p:txBody>
      </p:sp>
    </p:spTree>
    <p:extLst>
      <p:ext uri="{BB962C8B-B14F-4D97-AF65-F5344CB8AC3E}">
        <p14:creationId xmlns:p14="http://schemas.microsoft.com/office/powerpoint/2010/main" val="2095932135"/>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a:lnSpc>
                <a:spcPct val="107000"/>
              </a:lnSpc>
              <a:spcAft>
                <a:spcPts val="800"/>
              </a:spcAft>
            </a:pPr>
            <a:r>
              <a:rPr lang="fr-FR" sz="1200" dirty="0">
                <a:solidFill>
                  <a:schemeClr val="tx1"/>
                </a:solidFill>
                <a:effectLst/>
                <a:latin typeface="+mn-lt"/>
                <a:ea typeface="Calibri" panose="020F0502020204030204" pitchFamily="34" charset="0"/>
                <a:cs typeface="Times New Roman" panose="02020603050405020304" pitchFamily="18" charset="0"/>
              </a:rPr>
              <a:t>a. Le nom </a:t>
            </a:r>
            <a:r>
              <a:rPr lang="fr-FR" sz="1200" i="1" dirty="0">
                <a:solidFill>
                  <a:schemeClr val="tx1"/>
                </a:solidFill>
                <a:effectLst/>
                <a:latin typeface="+mn-lt"/>
                <a:ea typeface="Calibri" panose="020F0502020204030204" pitchFamily="34" charset="0"/>
                <a:cs typeface="Times New Roman" panose="02020603050405020304" pitchFamily="18" charset="0"/>
              </a:rPr>
              <a:t>sachet</a:t>
            </a:r>
            <a:r>
              <a:rPr lang="fr-FR" sz="1200" dirty="0">
                <a:solidFill>
                  <a:schemeClr val="tx1"/>
                </a:solidFill>
                <a:effectLst/>
                <a:latin typeface="+mn-lt"/>
                <a:ea typeface="Calibri" panose="020F0502020204030204" pitchFamily="34" charset="0"/>
                <a:cs typeface="Times New Roman" panose="02020603050405020304" pitchFamily="18" charset="0"/>
              </a:rPr>
              <a:t> est un nom qui évoque quelque chose de plus petit qu’un sac, il se termine par </a:t>
            </a:r>
            <a:r>
              <a:rPr lang="fr-FR" sz="1200" i="1" dirty="0">
                <a:solidFill>
                  <a:schemeClr val="tx1"/>
                </a:solidFill>
                <a:effectLst/>
                <a:latin typeface="+mn-lt"/>
                <a:ea typeface="Calibri" panose="020F0502020204030204" pitchFamily="34" charset="0"/>
                <a:cs typeface="Times New Roman" panose="02020603050405020304" pitchFamily="18" charset="0"/>
              </a:rPr>
              <a:t>-et</a:t>
            </a:r>
            <a:r>
              <a:rPr lang="fr-FR" sz="1200" dirty="0">
                <a:solidFill>
                  <a:schemeClr val="tx1"/>
                </a:solidFill>
                <a:effectLst/>
                <a:latin typeface="+mn-lt"/>
                <a:ea typeface="Calibri" panose="020F0502020204030204" pitchFamily="34" charset="0"/>
                <a:cs typeface="Times New Roman" panose="02020603050405020304" pitchFamily="18" charset="0"/>
              </a:rPr>
              <a:t>. C’est le suffixe </a:t>
            </a:r>
            <a:r>
              <a:rPr lang="fr-FR" sz="1200" i="1" dirty="0">
                <a:solidFill>
                  <a:schemeClr val="tx1"/>
                </a:solidFill>
                <a:effectLst/>
                <a:latin typeface="+mn-lt"/>
                <a:ea typeface="Calibri" panose="020F0502020204030204" pitchFamily="34" charset="0"/>
                <a:cs typeface="Times New Roman" panose="02020603050405020304" pitchFamily="18" charset="0"/>
              </a:rPr>
              <a:t>-et</a:t>
            </a:r>
            <a:r>
              <a:rPr lang="fr-FR" sz="1200" dirty="0">
                <a:solidFill>
                  <a:schemeClr val="tx1"/>
                </a:solidFill>
                <a:effectLst/>
                <a:latin typeface="+mn-lt"/>
                <a:ea typeface="Calibri" panose="020F0502020204030204" pitchFamily="34" charset="0"/>
                <a:cs typeface="Times New Roman" panose="02020603050405020304" pitchFamily="18" charset="0"/>
              </a:rPr>
              <a:t>.</a:t>
            </a:r>
          </a:p>
          <a:p>
            <a:pPr>
              <a:lnSpc>
                <a:spcPct val="107000"/>
              </a:lnSpc>
              <a:spcAft>
                <a:spcPts val="800"/>
              </a:spcAft>
            </a:pPr>
            <a:r>
              <a:rPr lang="fr-FR" sz="1200" dirty="0">
                <a:solidFill>
                  <a:schemeClr val="tx1"/>
                </a:solidFill>
                <a:effectLst/>
                <a:latin typeface="+mn-lt"/>
                <a:ea typeface="Calibri" panose="020F0502020204030204" pitchFamily="34" charset="0"/>
                <a:cs typeface="Times New Roman" panose="02020603050405020304" pitchFamily="18" charset="0"/>
              </a:rPr>
              <a:t>b. Le nom </a:t>
            </a:r>
            <a:r>
              <a:rPr lang="fr-FR" sz="1200" i="1" dirty="0">
                <a:solidFill>
                  <a:schemeClr val="tx1"/>
                </a:solidFill>
                <a:effectLst/>
                <a:latin typeface="+mn-lt"/>
                <a:ea typeface="Calibri" panose="020F0502020204030204" pitchFamily="34" charset="0"/>
                <a:cs typeface="Times New Roman" panose="02020603050405020304" pitchFamily="18" charset="0"/>
              </a:rPr>
              <a:t>bouchée</a:t>
            </a:r>
            <a:r>
              <a:rPr lang="fr-FR" sz="1200" dirty="0">
                <a:solidFill>
                  <a:schemeClr val="tx1"/>
                </a:solidFill>
                <a:effectLst/>
                <a:latin typeface="+mn-lt"/>
                <a:ea typeface="Calibri" panose="020F0502020204030204" pitchFamily="34" charset="0"/>
                <a:cs typeface="Times New Roman" panose="02020603050405020304" pitchFamily="18" charset="0"/>
              </a:rPr>
              <a:t> désigne une quantité, la quantité que la bouche peut contenir. Il est fabriqué à partir du nom </a:t>
            </a:r>
            <a:r>
              <a:rPr lang="fr-FR" sz="1200" i="1" dirty="0">
                <a:solidFill>
                  <a:schemeClr val="tx1"/>
                </a:solidFill>
                <a:effectLst/>
                <a:latin typeface="+mn-lt"/>
                <a:ea typeface="Calibri" panose="020F0502020204030204" pitchFamily="34" charset="0"/>
                <a:cs typeface="Times New Roman" panose="02020603050405020304" pitchFamily="18" charset="0"/>
              </a:rPr>
              <a:t>bouche </a:t>
            </a:r>
            <a:r>
              <a:rPr lang="fr-FR" sz="1200" dirty="0">
                <a:solidFill>
                  <a:schemeClr val="tx1"/>
                </a:solidFill>
                <a:effectLst/>
                <a:latin typeface="+mn-lt"/>
                <a:ea typeface="Calibri" panose="020F0502020204030204" pitchFamily="34" charset="0"/>
                <a:cs typeface="Times New Roman" panose="02020603050405020304" pitchFamily="18" charset="0"/>
              </a:rPr>
              <a:t>considéré comme un récipient, il se termine donc par </a:t>
            </a:r>
            <a:r>
              <a:rPr lang="fr-FR" sz="1200" i="1" dirty="0">
                <a:solidFill>
                  <a:schemeClr val="tx1"/>
                </a:solidFill>
                <a:effectLst/>
                <a:latin typeface="+mn-lt"/>
                <a:ea typeface="Calibri" panose="020F0502020204030204" pitchFamily="34" charset="0"/>
                <a:cs typeface="Times New Roman" panose="02020603050405020304" pitchFamily="18" charset="0"/>
              </a:rPr>
              <a:t>-</a:t>
            </a:r>
            <a:r>
              <a:rPr lang="fr-FR" sz="1200" i="1" dirty="0" err="1">
                <a:solidFill>
                  <a:schemeClr val="tx1"/>
                </a:solidFill>
                <a:effectLst/>
                <a:latin typeface="+mn-lt"/>
                <a:ea typeface="Calibri" panose="020F0502020204030204" pitchFamily="34" charset="0"/>
                <a:cs typeface="Times New Roman" panose="02020603050405020304" pitchFamily="18" charset="0"/>
              </a:rPr>
              <a:t>ée</a:t>
            </a:r>
            <a:r>
              <a:rPr lang="fr-FR" sz="1200" dirty="0">
                <a:solidFill>
                  <a:schemeClr val="tx1"/>
                </a:solidFill>
                <a:effectLst/>
                <a:latin typeface="+mn-lt"/>
                <a:ea typeface="Calibri" panose="020F0502020204030204" pitchFamily="34" charset="0"/>
                <a:cs typeface="Times New Roman" panose="02020603050405020304" pitchFamily="18" charset="0"/>
              </a:rPr>
              <a:t>. C’est le suffixe </a:t>
            </a:r>
            <a:r>
              <a:rPr lang="fr-FR" sz="1200" i="1" dirty="0">
                <a:solidFill>
                  <a:schemeClr val="tx1"/>
                </a:solidFill>
                <a:effectLst/>
                <a:latin typeface="+mn-lt"/>
                <a:ea typeface="Calibri" panose="020F0502020204030204" pitchFamily="34" charset="0"/>
                <a:cs typeface="Times New Roman" panose="02020603050405020304" pitchFamily="18" charset="0"/>
              </a:rPr>
              <a:t>-</a:t>
            </a:r>
            <a:r>
              <a:rPr lang="fr-FR" sz="1200" i="1" dirty="0" err="1">
                <a:solidFill>
                  <a:schemeClr val="tx1"/>
                </a:solidFill>
                <a:effectLst/>
                <a:latin typeface="+mn-lt"/>
                <a:ea typeface="Calibri" panose="020F0502020204030204" pitchFamily="34" charset="0"/>
                <a:cs typeface="Times New Roman" panose="02020603050405020304" pitchFamily="18" charset="0"/>
              </a:rPr>
              <a:t>ée</a:t>
            </a:r>
            <a:r>
              <a:rPr lang="fr-FR" sz="1200" dirty="0">
                <a:solidFill>
                  <a:schemeClr val="tx1"/>
                </a:solidFill>
                <a:effectLst/>
                <a:latin typeface="+mn-lt"/>
                <a:ea typeface="Calibri" panose="020F0502020204030204" pitchFamily="34" charset="0"/>
                <a:cs typeface="Times New Roman" panose="02020603050405020304" pitchFamily="18" charset="0"/>
              </a:rPr>
              <a:t>.</a:t>
            </a:r>
          </a:p>
          <a:p>
            <a:endParaRPr lang="fr-FR" dirty="0"/>
          </a:p>
        </p:txBody>
      </p:sp>
      <p:sp>
        <p:nvSpPr>
          <p:cNvPr id="4" name="Espace réservé du numéro de diapositive 3"/>
          <p:cNvSpPr>
            <a:spLocks noGrp="1"/>
          </p:cNvSpPr>
          <p:nvPr>
            <p:ph type="sldNum" sz="quarter" idx="5"/>
          </p:nvPr>
        </p:nvSpPr>
        <p:spPr/>
        <p:txBody>
          <a:bodyPr/>
          <a:lstStyle/>
          <a:p>
            <a:fld id="{AB251205-FE3E-1F43-B0EE-4182865E995B}" type="slidenum">
              <a:rPr lang="fr-FR" smtClean="0"/>
              <a:t>59</a:t>
            </a:fld>
            <a:endParaRPr lang="fr-FR"/>
          </a:p>
        </p:txBody>
      </p:sp>
    </p:spTree>
    <p:extLst>
      <p:ext uri="{BB962C8B-B14F-4D97-AF65-F5344CB8AC3E}">
        <p14:creationId xmlns:p14="http://schemas.microsoft.com/office/powerpoint/2010/main" val="1718391745"/>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 </a:t>
            </a:r>
          </a:p>
        </p:txBody>
      </p:sp>
      <p:sp>
        <p:nvSpPr>
          <p:cNvPr id="4" name="Espace réservé du numéro de diapositive 3"/>
          <p:cNvSpPr>
            <a:spLocks noGrp="1"/>
          </p:cNvSpPr>
          <p:nvPr>
            <p:ph type="sldNum" sz="quarter" idx="5"/>
          </p:nvPr>
        </p:nvSpPr>
        <p:spPr/>
        <p:txBody>
          <a:bodyPr/>
          <a:lstStyle/>
          <a:p>
            <a:fld id="{AB251205-FE3E-1F43-B0EE-4182865E995B}" type="slidenum">
              <a:rPr lang="fr-FR" smtClean="0"/>
              <a:t>60</a:t>
            </a:fld>
            <a:endParaRPr lang="fr-FR"/>
          </a:p>
        </p:txBody>
      </p:sp>
    </p:spTree>
    <p:extLst>
      <p:ext uri="{BB962C8B-B14F-4D97-AF65-F5344CB8AC3E}">
        <p14:creationId xmlns:p14="http://schemas.microsoft.com/office/powerpoint/2010/main" val="252121450"/>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 </a:t>
            </a:r>
          </a:p>
        </p:txBody>
      </p:sp>
      <p:sp>
        <p:nvSpPr>
          <p:cNvPr id="4" name="Espace réservé du numéro de diapositive 3"/>
          <p:cNvSpPr>
            <a:spLocks noGrp="1"/>
          </p:cNvSpPr>
          <p:nvPr>
            <p:ph type="sldNum" sz="quarter" idx="5"/>
          </p:nvPr>
        </p:nvSpPr>
        <p:spPr/>
        <p:txBody>
          <a:bodyPr/>
          <a:lstStyle/>
          <a:p>
            <a:fld id="{AB251205-FE3E-1F43-B0EE-4182865E995B}" type="slidenum">
              <a:rPr lang="fr-FR" smtClean="0"/>
              <a:t>61</a:t>
            </a:fld>
            <a:endParaRPr lang="fr-FR"/>
          </a:p>
        </p:txBody>
      </p:sp>
    </p:spTree>
    <p:extLst>
      <p:ext uri="{BB962C8B-B14F-4D97-AF65-F5344CB8AC3E}">
        <p14:creationId xmlns:p14="http://schemas.microsoft.com/office/powerpoint/2010/main" val="3406929814"/>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200" dirty="0">
                <a:solidFill>
                  <a:schemeClr val="tx1"/>
                </a:solidFill>
                <a:effectLst/>
                <a:latin typeface="+mn-lt"/>
                <a:ea typeface="Calibri" panose="020F0502020204030204" pitchFamily="34" charset="0"/>
                <a:cs typeface="Times New Roman" panose="02020603050405020304" pitchFamily="18" charset="0"/>
              </a:rPr>
              <a:t>un panier, mes, un marié, trancher (tranché), vous regardiez, la fidélité, un livret, un menuisier, les filles réfléchissaient, un bananier, une gorgée</a:t>
            </a:r>
          </a:p>
          <a:p>
            <a:endParaRPr lang="fr-FR" dirty="0"/>
          </a:p>
        </p:txBody>
      </p:sp>
      <p:sp>
        <p:nvSpPr>
          <p:cNvPr id="4" name="Espace réservé du numéro de diapositive 3"/>
          <p:cNvSpPr>
            <a:spLocks noGrp="1"/>
          </p:cNvSpPr>
          <p:nvPr>
            <p:ph type="sldNum" sz="quarter" idx="5"/>
          </p:nvPr>
        </p:nvSpPr>
        <p:spPr/>
        <p:txBody>
          <a:bodyPr/>
          <a:lstStyle/>
          <a:p>
            <a:fld id="{AB251205-FE3E-1F43-B0EE-4182865E995B}" type="slidenum">
              <a:rPr lang="fr-FR" smtClean="0"/>
              <a:t>62</a:t>
            </a:fld>
            <a:endParaRPr lang="fr-FR"/>
          </a:p>
        </p:txBody>
      </p:sp>
    </p:spTree>
    <p:extLst>
      <p:ext uri="{BB962C8B-B14F-4D97-AF65-F5344CB8AC3E}">
        <p14:creationId xmlns:p14="http://schemas.microsoft.com/office/powerpoint/2010/main" val="293549800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2352C60-A6C7-88BD-2824-2D5BE68F872C}"/>
              </a:ext>
            </a:extLst>
          </p:cNvPr>
          <p:cNvSpPr>
            <a:spLocks noGrp="1"/>
          </p:cNvSpPr>
          <p:nvPr>
            <p:ph type="ctrTitle"/>
          </p:nvPr>
        </p:nvSpPr>
        <p:spPr>
          <a:xfrm>
            <a:off x="1524000" y="1122363"/>
            <a:ext cx="9144000" cy="2387600"/>
          </a:xfrm>
        </p:spPr>
        <p:txBody>
          <a:bodyPr anchor="b"/>
          <a:lstStyle>
            <a:lvl1pPr algn="ctr">
              <a:defRPr sz="6000"/>
            </a:lvl1pPr>
          </a:lstStyle>
          <a:p>
            <a:r>
              <a:rPr lang="fr-FR"/>
              <a:t>Modifiez le style du titre</a:t>
            </a:r>
          </a:p>
        </p:txBody>
      </p:sp>
      <p:sp>
        <p:nvSpPr>
          <p:cNvPr id="3" name="Sous-titre 2">
            <a:extLst>
              <a:ext uri="{FF2B5EF4-FFF2-40B4-BE49-F238E27FC236}">
                <a16:creationId xmlns:a16="http://schemas.microsoft.com/office/drawing/2014/main" id="{8A3E14B8-8A5C-9815-A311-8DB0574EA77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p>
        </p:txBody>
      </p:sp>
      <p:sp>
        <p:nvSpPr>
          <p:cNvPr id="4" name="Espace réservé de la date 3">
            <a:extLst>
              <a:ext uri="{FF2B5EF4-FFF2-40B4-BE49-F238E27FC236}">
                <a16:creationId xmlns:a16="http://schemas.microsoft.com/office/drawing/2014/main" id="{7E6CB927-7DB7-B307-3623-A2F20B38F40F}"/>
              </a:ext>
            </a:extLst>
          </p:cNvPr>
          <p:cNvSpPr>
            <a:spLocks noGrp="1"/>
          </p:cNvSpPr>
          <p:nvPr>
            <p:ph type="dt" sz="half" idx="10"/>
          </p:nvPr>
        </p:nvSpPr>
        <p:spPr/>
        <p:txBody>
          <a:bodyPr/>
          <a:lstStyle/>
          <a:p>
            <a:fld id="{E7A50343-1599-7B4D-B7E4-7A9E46EF4949}" type="datetimeFigureOut">
              <a:rPr lang="fr-FR" smtClean="0"/>
              <a:t>17/11/2025</a:t>
            </a:fld>
            <a:endParaRPr lang="fr-FR"/>
          </a:p>
        </p:txBody>
      </p:sp>
      <p:sp>
        <p:nvSpPr>
          <p:cNvPr id="5" name="Espace réservé du pied de page 4">
            <a:extLst>
              <a:ext uri="{FF2B5EF4-FFF2-40B4-BE49-F238E27FC236}">
                <a16:creationId xmlns:a16="http://schemas.microsoft.com/office/drawing/2014/main" id="{59F54A9C-AA75-79B8-BE7A-8E72BDA8B211}"/>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B891FC48-2315-5551-E538-F71C43E221B5}"/>
              </a:ext>
            </a:extLst>
          </p:cNvPr>
          <p:cNvSpPr>
            <a:spLocks noGrp="1"/>
          </p:cNvSpPr>
          <p:nvPr>
            <p:ph type="sldNum" sz="quarter" idx="12"/>
          </p:nvPr>
        </p:nvSpPr>
        <p:spPr/>
        <p:txBody>
          <a:bodyPr/>
          <a:lstStyle/>
          <a:p>
            <a:fld id="{C1E6D9F5-7898-E646-9444-B7A9A491DDF5}" type="slidenum">
              <a:rPr lang="fr-FR" smtClean="0"/>
              <a:t>‹N°›</a:t>
            </a:fld>
            <a:endParaRPr lang="fr-FR"/>
          </a:p>
        </p:txBody>
      </p:sp>
    </p:spTree>
    <p:extLst>
      <p:ext uri="{BB962C8B-B14F-4D97-AF65-F5344CB8AC3E}">
        <p14:creationId xmlns:p14="http://schemas.microsoft.com/office/powerpoint/2010/main" val="317418499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DA88A521-70B1-FEC0-6F05-7E6251BD1534}"/>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3A5540E5-C518-95E2-9B77-E26033A6EC01}"/>
              </a:ext>
            </a:extLst>
          </p:cNvPr>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51481797-5133-55E0-0407-C768818C2641}"/>
              </a:ext>
            </a:extLst>
          </p:cNvPr>
          <p:cNvSpPr>
            <a:spLocks noGrp="1"/>
          </p:cNvSpPr>
          <p:nvPr>
            <p:ph type="dt" sz="half" idx="10"/>
          </p:nvPr>
        </p:nvSpPr>
        <p:spPr/>
        <p:txBody>
          <a:bodyPr/>
          <a:lstStyle/>
          <a:p>
            <a:fld id="{E7A50343-1599-7B4D-B7E4-7A9E46EF4949}" type="datetimeFigureOut">
              <a:rPr lang="fr-FR" smtClean="0"/>
              <a:t>17/11/2025</a:t>
            </a:fld>
            <a:endParaRPr lang="fr-FR"/>
          </a:p>
        </p:txBody>
      </p:sp>
      <p:sp>
        <p:nvSpPr>
          <p:cNvPr id="5" name="Espace réservé du pied de page 4">
            <a:extLst>
              <a:ext uri="{FF2B5EF4-FFF2-40B4-BE49-F238E27FC236}">
                <a16:creationId xmlns:a16="http://schemas.microsoft.com/office/drawing/2014/main" id="{EAEE5CF5-00FB-604D-5AFA-AD3E0915E89D}"/>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ABAEEFD7-F335-E01E-6E21-0B8EC95C1928}"/>
              </a:ext>
            </a:extLst>
          </p:cNvPr>
          <p:cNvSpPr>
            <a:spLocks noGrp="1"/>
          </p:cNvSpPr>
          <p:nvPr>
            <p:ph type="sldNum" sz="quarter" idx="12"/>
          </p:nvPr>
        </p:nvSpPr>
        <p:spPr/>
        <p:txBody>
          <a:bodyPr/>
          <a:lstStyle/>
          <a:p>
            <a:fld id="{C1E6D9F5-7898-E646-9444-B7A9A491DDF5}" type="slidenum">
              <a:rPr lang="fr-FR" smtClean="0"/>
              <a:t>‹N°›</a:t>
            </a:fld>
            <a:endParaRPr lang="fr-FR"/>
          </a:p>
        </p:txBody>
      </p:sp>
    </p:spTree>
    <p:extLst>
      <p:ext uri="{BB962C8B-B14F-4D97-AF65-F5344CB8AC3E}">
        <p14:creationId xmlns:p14="http://schemas.microsoft.com/office/powerpoint/2010/main" val="119412182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B7407BB-B641-6F1F-B56D-86C4ADD49130}"/>
              </a:ext>
            </a:extLst>
          </p:cNvPr>
          <p:cNvSpPr>
            <a:spLocks noGrp="1"/>
          </p:cNvSpPr>
          <p:nvPr>
            <p:ph type="title"/>
          </p:nvPr>
        </p:nvSpPr>
        <p:spPr>
          <a:xfrm>
            <a:off x="831850" y="1709738"/>
            <a:ext cx="10515600" cy="2852737"/>
          </a:xfrm>
        </p:spPr>
        <p:txBody>
          <a:bodyPr anchor="b"/>
          <a:lstStyle>
            <a:lvl1pPr>
              <a:defRPr sz="6000"/>
            </a:lvl1pPr>
          </a:lstStyle>
          <a:p>
            <a:r>
              <a:rPr lang="fr-FR"/>
              <a:t>Modifiez le style du titre</a:t>
            </a:r>
          </a:p>
        </p:txBody>
      </p:sp>
      <p:sp>
        <p:nvSpPr>
          <p:cNvPr id="3" name="Espace réservé du texte 2">
            <a:extLst>
              <a:ext uri="{FF2B5EF4-FFF2-40B4-BE49-F238E27FC236}">
                <a16:creationId xmlns:a16="http://schemas.microsoft.com/office/drawing/2014/main" id="{5EF3BAA6-C51A-D809-D661-1E8EECFECC48}"/>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Cliquez pour modifier les styles du texte du masque</a:t>
            </a:r>
          </a:p>
        </p:txBody>
      </p:sp>
      <p:sp>
        <p:nvSpPr>
          <p:cNvPr id="4" name="Espace réservé de la date 3">
            <a:extLst>
              <a:ext uri="{FF2B5EF4-FFF2-40B4-BE49-F238E27FC236}">
                <a16:creationId xmlns:a16="http://schemas.microsoft.com/office/drawing/2014/main" id="{ADBF1163-9B83-9A6B-F072-6BF1F3772CE1}"/>
              </a:ext>
            </a:extLst>
          </p:cNvPr>
          <p:cNvSpPr>
            <a:spLocks noGrp="1"/>
          </p:cNvSpPr>
          <p:nvPr>
            <p:ph type="dt" sz="half" idx="10"/>
          </p:nvPr>
        </p:nvSpPr>
        <p:spPr/>
        <p:txBody>
          <a:bodyPr/>
          <a:lstStyle/>
          <a:p>
            <a:fld id="{E7A50343-1599-7B4D-B7E4-7A9E46EF4949}" type="datetimeFigureOut">
              <a:rPr lang="fr-FR" smtClean="0"/>
              <a:t>17/11/2025</a:t>
            </a:fld>
            <a:endParaRPr lang="fr-FR"/>
          </a:p>
        </p:txBody>
      </p:sp>
      <p:sp>
        <p:nvSpPr>
          <p:cNvPr id="5" name="Espace réservé du pied de page 4">
            <a:extLst>
              <a:ext uri="{FF2B5EF4-FFF2-40B4-BE49-F238E27FC236}">
                <a16:creationId xmlns:a16="http://schemas.microsoft.com/office/drawing/2014/main" id="{CD861D7F-08E7-9A08-A041-B8A1418E2621}"/>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D774FE7E-DE14-7C4C-58ED-C292AB060587}"/>
              </a:ext>
            </a:extLst>
          </p:cNvPr>
          <p:cNvSpPr>
            <a:spLocks noGrp="1"/>
          </p:cNvSpPr>
          <p:nvPr>
            <p:ph type="sldNum" sz="quarter" idx="12"/>
          </p:nvPr>
        </p:nvSpPr>
        <p:spPr/>
        <p:txBody>
          <a:bodyPr/>
          <a:lstStyle/>
          <a:p>
            <a:fld id="{C1E6D9F5-7898-E646-9444-B7A9A491DDF5}" type="slidenum">
              <a:rPr lang="fr-FR" smtClean="0"/>
              <a:t>‹N°›</a:t>
            </a:fld>
            <a:endParaRPr lang="fr-FR"/>
          </a:p>
        </p:txBody>
      </p:sp>
    </p:spTree>
    <p:extLst>
      <p:ext uri="{BB962C8B-B14F-4D97-AF65-F5344CB8AC3E}">
        <p14:creationId xmlns:p14="http://schemas.microsoft.com/office/powerpoint/2010/main" val="32942783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A22EE2B-6D0A-DF88-12A1-064006CB53E0}"/>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FF2C3148-1E68-A9F2-9FD2-3DBED5145C30}"/>
              </a:ext>
            </a:extLst>
          </p:cNvPr>
          <p:cNvSpPr>
            <a:spLocks noGrp="1"/>
          </p:cNvSpPr>
          <p:nvPr>
            <p:ph sz="half" idx="1"/>
          </p:nvPr>
        </p:nvSpPr>
        <p:spPr>
          <a:xfrm>
            <a:off x="838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contenu 3">
            <a:extLst>
              <a:ext uri="{FF2B5EF4-FFF2-40B4-BE49-F238E27FC236}">
                <a16:creationId xmlns:a16="http://schemas.microsoft.com/office/drawing/2014/main" id="{747D2319-7424-A693-4556-BBAE837FAA81}"/>
              </a:ext>
            </a:extLst>
          </p:cNvPr>
          <p:cNvSpPr>
            <a:spLocks noGrp="1"/>
          </p:cNvSpPr>
          <p:nvPr>
            <p:ph sz="half" idx="2"/>
          </p:nvPr>
        </p:nvSpPr>
        <p:spPr>
          <a:xfrm>
            <a:off x="6172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e la date 4">
            <a:extLst>
              <a:ext uri="{FF2B5EF4-FFF2-40B4-BE49-F238E27FC236}">
                <a16:creationId xmlns:a16="http://schemas.microsoft.com/office/drawing/2014/main" id="{3ADE3016-E6B7-D482-7758-F9B7B7A89B09}"/>
              </a:ext>
            </a:extLst>
          </p:cNvPr>
          <p:cNvSpPr>
            <a:spLocks noGrp="1"/>
          </p:cNvSpPr>
          <p:nvPr>
            <p:ph type="dt" sz="half" idx="10"/>
          </p:nvPr>
        </p:nvSpPr>
        <p:spPr/>
        <p:txBody>
          <a:bodyPr/>
          <a:lstStyle/>
          <a:p>
            <a:fld id="{E7A50343-1599-7B4D-B7E4-7A9E46EF4949}" type="datetimeFigureOut">
              <a:rPr lang="fr-FR" smtClean="0"/>
              <a:t>17/11/2025</a:t>
            </a:fld>
            <a:endParaRPr lang="fr-FR"/>
          </a:p>
        </p:txBody>
      </p:sp>
      <p:sp>
        <p:nvSpPr>
          <p:cNvPr id="6" name="Espace réservé du pied de page 5">
            <a:extLst>
              <a:ext uri="{FF2B5EF4-FFF2-40B4-BE49-F238E27FC236}">
                <a16:creationId xmlns:a16="http://schemas.microsoft.com/office/drawing/2014/main" id="{87DE9F29-D0BF-B623-BA73-65B19045E80B}"/>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3AE86018-1E98-B033-409C-026E989ABCDC}"/>
              </a:ext>
            </a:extLst>
          </p:cNvPr>
          <p:cNvSpPr>
            <a:spLocks noGrp="1"/>
          </p:cNvSpPr>
          <p:nvPr>
            <p:ph type="sldNum" sz="quarter" idx="12"/>
          </p:nvPr>
        </p:nvSpPr>
        <p:spPr/>
        <p:txBody>
          <a:bodyPr/>
          <a:lstStyle/>
          <a:p>
            <a:fld id="{C1E6D9F5-7898-E646-9444-B7A9A491DDF5}" type="slidenum">
              <a:rPr lang="fr-FR" smtClean="0"/>
              <a:t>‹N°›</a:t>
            </a:fld>
            <a:endParaRPr lang="fr-FR"/>
          </a:p>
        </p:txBody>
      </p:sp>
    </p:spTree>
    <p:extLst>
      <p:ext uri="{BB962C8B-B14F-4D97-AF65-F5344CB8AC3E}">
        <p14:creationId xmlns:p14="http://schemas.microsoft.com/office/powerpoint/2010/main" val="409613724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48D5FC4-B123-5450-16E0-CAD443C3B974}"/>
              </a:ext>
            </a:extLst>
          </p:cNvPr>
          <p:cNvSpPr>
            <a:spLocks noGrp="1"/>
          </p:cNvSpPr>
          <p:nvPr>
            <p:ph type="title"/>
          </p:nvPr>
        </p:nvSpPr>
        <p:spPr>
          <a:xfrm>
            <a:off x="839788" y="365125"/>
            <a:ext cx="10515600" cy="1325563"/>
          </a:xfrm>
        </p:spPr>
        <p:txBody>
          <a:bodyPr/>
          <a:lstStyle/>
          <a:p>
            <a:r>
              <a:rPr lang="fr-FR"/>
              <a:t>Modifiez le style du titre</a:t>
            </a:r>
          </a:p>
        </p:txBody>
      </p:sp>
      <p:sp>
        <p:nvSpPr>
          <p:cNvPr id="3" name="Espace réservé du texte 2">
            <a:extLst>
              <a:ext uri="{FF2B5EF4-FFF2-40B4-BE49-F238E27FC236}">
                <a16:creationId xmlns:a16="http://schemas.microsoft.com/office/drawing/2014/main" id="{F104F67D-CA5F-D48B-DA53-0F103461500A}"/>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Espace réservé du contenu 3">
            <a:extLst>
              <a:ext uri="{FF2B5EF4-FFF2-40B4-BE49-F238E27FC236}">
                <a16:creationId xmlns:a16="http://schemas.microsoft.com/office/drawing/2014/main" id="{E76FD75A-986F-1340-936C-5199554AB207}"/>
              </a:ext>
            </a:extLst>
          </p:cNvPr>
          <p:cNvSpPr>
            <a:spLocks noGrp="1"/>
          </p:cNvSpPr>
          <p:nvPr>
            <p:ph sz="half" idx="2"/>
          </p:nvPr>
        </p:nvSpPr>
        <p:spPr>
          <a:xfrm>
            <a:off x="839788" y="2505075"/>
            <a:ext cx="5157787"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u texte 4">
            <a:extLst>
              <a:ext uri="{FF2B5EF4-FFF2-40B4-BE49-F238E27FC236}">
                <a16:creationId xmlns:a16="http://schemas.microsoft.com/office/drawing/2014/main" id="{0FF163A2-E8DD-650B-7CB5-7ED734A8707F}"/>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Espace réservé du contenu 5">
            <a:extLst>
              <a:ext uri="{FF2B5EF4-FFF2-40B4-BE49-F238E27FC236}">
                <a16:creationId xmlns:a16="http://schemas.microsoft.com/office/drawing/2014/main" id="{5F60CFA3-622B-7A30-D650-7CF758BDC9CF}"/>
              </a:ext>
            </a:extLst>
          </p:cNvPr>
          <p:cNvSpPr>
            <a:spLocks noGrp="1"/>
          </p:cNvSpPr>
          <p:nvPr>
            <p:ph sz="quarter" idx="4"/>
          </p:nvPr>
        </p:nvSpPr>
        <p:spPr>
          <a:xfrm>
            <a:off x="6172200" y="2505075"/>
            <a:ext cx="5183188"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7" name="Espace réservé de la date 6">
            <a:extLst>
              <a:ext uri="{FF2B5EF4-FFF2-40B4-BE49-F238E27FC236}">
                <a16:creationId xmlns:a16="http://schemas.microsoft.com/office/drawing/2014/main" id="{3E1733BA-89E1-4BFC-81C8-64668323D1DB}"/>
              </a:ext>
            </a:extLst>
          </p:cNvPr>
          <p:cNvSpPr>
            <a:spLocks noGrp="1"/>
          </p:cNvSpPr>
          <p:nvPr>
            <p:ph type="dt" sz="half" idx="10"/>
          </p:nvPr>
        </p:nvSpPr>
        <p:spPr/>
        <p:txBody>
          <a:bodyPr/>
          <a:lstStyle/>
          <a:p>
            <a:fld id="{E7A50343-1599-7B4D-B7E4-7A9E46EF4949}" type="datetimeFigureOut">
              <a:rPr lang="fr-FR" smtClean="0"/>
              <a:t>17/11/2025</a:t>
            </a:fld>
            <a:endParaRPr lang="fr-FR"/>
          </a:p>
        </p:txBody>
      </p:sp>
      <p:sp>
        <p:nvSpPr>
          <p:cNvPr id="8" name="Espace réservé du pied de page 7">
            <a:extLst>
              <a:ext uri="{FF2B5EF4-FFF2-40B4-BE49-F238E27FC236}">
                <a16:creationId xmlns:a16="http://schemas.microsoft.com/office/drawing/2014/main" id="{C05CEB04-3251-FE7E-D39E-2CC5D38796E5}"/>
              </a:ext>
            </a:extLst>
          </p:cNvPr>
          <p:cNvSpPr>
            <a:spLocks noGrp="1"/>
          </p:cNvSpPr>
          <p:nvPr>
            <p:ph type="ftr" sz="quarter" idx="11"/>
          </p:nvPr>
        </p:nvSpPr>
        <p:spPr/>
        <p:txBody>
          <a:bodyPr/>
          <a:lstStyle/>
          <a:p>
            <a:endParaRPr lang="fr-FR"/>
          </a:p>
        </p:txBody>
      </p:sp>
      <p:sp>
        <p:nvSpPr>
          <p:cNvPr id="9" name="Espace réservé du numéro de diapositive 8">
            <a:extLst>
              <a:ext uri="{FF2B5EF4-FFF2-40B4-BE49-F238E27FC236}">
                <a16:creationId xmlns:a16="http://schemas.microsoft.com/office/drawing/2014/main" id="{1D7DDD1A-E3CD-5501-E980-3ECE925F81CA}"/>
              </a:ext>
            </a:extLst>
          </p:cNvPr>
          <p:cNvSpPr>
            <a:spLocks noGrp="1"/>
          </p:cNvSpPr>
          <p:nvPr>
            <p:ph type="sldNum" sz="quarter" idx="12"/>
          </p:nvPr>
        </p:nvSpPr>
        <p:spPr/>
        <p:txBody>
          <a:bodyPr/>
          <a:lstStyle/>
          <a:p>
            <a:fld id="{C1E6D9F5-7898-E646-9444-B7A9A491DDF5}" type="slidenum">
              <a:rPr lang="fr-FR" smtClean="0"/>
              <a:t>‹N°›</a:t>
            </a:fld>
            <a:endParaRPr lang="fr-FR"/>
          </a:p>
        </p:txBody>
      </p:sp>
    </p:spTree>
    <p:extLst>
      <p:ext uri="{BB962C8B-B14F-4D97-AF65-F5344CB8AC3E}">
        <p14:creationId xmlns:p14="http://schemas.microsoft.com/office/powerpoint/2010/main" val="249494423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CE7438B-1329-B126-4016-38C452B11F58}"/>
              </a:ext>
            </a:extLst>
          </p:cNvPr>
          <p:cNvSpPr>
            <a:spLocks noGrp="1"/>
          </p:cNvSpPr>
          <p:nvPr>
            <p:ph type="title"/>
          </p:nvPr>
        </p:nvSpPr>
        <p:spPr/>
        <p:txBody>
          <a:bodyPr/>
          <a:lstStyle/>
          <a:p>
            <a:r>
              <a:rPr lang="fr-FR"/>
              <a:t>Modifiez le style du titre</a:t>
            </a:r>
          </a:p>
        </p:txBody>
      </p:sp>
      <p:sp>
        <p:nvSpPr>
          <p:cNvPr id="3" name="Espace réservé de la date 2">
            <a:extLst>
              <a:ext uri="{FF2B5EF4-FFF2-40B4-BE49-F238E27FC236}">
                <a16:creationId xmlns:a16="http://schemas.microsoft.com/office/drawing/2014/main" id="{5A04F488-6C5C-C7C4-DEB9-491E11123871}"/>
              </a:ext>
            </a:extLst>
          </p:cNvPr>
          <p:cNvSpPr>
            <a:spLocks noGrp="1"/>
          </p:cNvSpPr>
          <p:nvPr>
            <p:ph type="dt" sz="half" idx="10"/>
          </p:nvPr>
        </p:nvSpPr>
        <p:spPr/>
        <p:txBody>
          <a:bodyPr/>
          <a:lstStyle/>
          <a:p>
            <a:fld id="{E7A50343-1599-7B4D-B7E4-7A9E46EF4949}" type="datetimeFigureOut">
              <a:rPr lang="fr-FR" smtClean="0"/>
              <a:t>17/11/2025</a:t>
            </a:fld>
            <a:endParaRPr lang="fr-FR"/>
          </a:p>
        </p:txBody>
      </p:sp>
      <p:sp>
        <p:nvSpPr>
          <p:cNvPr id="4" name="Espace réservé du pied de page 3">
            <a:extLst>
              <a:ext uri="{FF2B5EF4-FFF2-40B4-BE49-F238E27FC236}">
                <a16:creationId xmlns:a16="http://schemas.microsoft.com/office/drawing/2014/main" id="{D53793AD-41BC-2656-C7AD-BA6AC7749BCD}"/>
              </a:ext>
            </a:extLst>
          </p:cNvPr>
          <p:cNvSpPr>
            <a:spLocks noGrp="1"/>
          </p:cNvSpPr>
          <p:nvPr>
            <p:ph type="ftr" sz="quarter" idx="11"/>
          </p:nvPr>
        </p:nvSpPr>
        <p:spPr/>
        <p:txBody>
          <a:bodyPr/>
          <a:lstStyle/>
          <a:p>
            <a:endParaRPr lang="fr-FR"/>
          </a:p>
        </p:txBody>
      </p:sp>
      <p:sp>
        <p:nvSpPr>
          <p:cNvPr id="5" name="Espace réservé du numéro de diapositive 4">
            <a:extLst>
              <a:ext uri="{FF2B5EF4-FFF2-40B4-BE49-F238E27FC236}">
                <a16:creationId xmlns:a16="http://schemas.microsoft.com/office/drawing/2014/main" id="{C8282910-8EC4-7D5A-5FA4-C9B2B35AD00B}"/>
              </a:ext>
            </a:extLst>
          </p:cNvPr>
          <p:cNvSpPr>
            <a:spLocks noGrp="1"/>
          </p:cNvSpPr>
          <p:nvPr>
            <p:ph type="sldNum" sz="quarter" idx="12"/>
          </p:nvPr>
        </p:nvSpPr>
        <p:spPr/>
        <p:txBody>
          <a:bodyPr/>
          <a:lstStyle/>
          <a:p>
            <a:fld id="{C1E6D9F5-7898-E646-9444-B7A9A491DDF5}" type="slidenum">
              <a:rPr lang="fr-FR" smtClean="0"/>
              <a:t>‹N°›</a:t>
            </a:fld>
            <a:endParaRPr lang="fr-FR"/>
          </a:p>
        </p:txBody>
      </p:sp>
    </p:spTree>
    <p:extLst>
      <p:ext uri="{BB962C8B-B14F-4D97-AF65-F5344CB8AC3E}">
        <p14:creationId xmlns:p14="http://schemas.microsoft.com/office/powerpoint/2010/main" val="320298971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a:extLst>
              <a:ext uri="{FF2B5EF4-FFF2-40B4-BE49-F238E27FC236}">
                <a16:creationId xmlns:a16="http://schemas.microsoft.com/office/drawing/2014/main" id="{1DE79A6F-E70C-8E75-8D37-48CBAB62C636}"/>
              </a:ext>
            </a:extLst>
          </p:cNvPr>
          <p:cNvSpPr>
            <a:spLocks noGrp="1"/>
          </p:cNvSpPr>
          <p:nvPr>
            <p:ph type="dt" sz="half" idx="10"/>
          </p:nvPr>
        </p:nvSpPr>
        <p:spPr/>
        <p:txBody>
          <a:bodyPr/>
          <a:lstStyle/>
          <a:p>
            <a:fld id="{E7A50343-1599-7B4D-B7E4-7A9E46EF4949}" type="datetimeFigureOut">
              <a:rPr lang="fr-FR" smtClean="0"/>
              <a:t>17/11/2025</a:t>
            </a:fld>
            <a:endParaRPr lang="fr-FR"/>
          </a:p>
        </p:txBody>
      </p:sp>
      <p:sp>
        <p:nvSpPr>
          <p:cNvPr id="3" name="Espace réservé du pied de page 2">
            <a:extLst>
              <a:ext uri="{FF2B5EF4-FFF2-40B4-BE49-F238E27FC236}">
                <a16:creationId xmlns:a16="http://schemas.microsoft.com/office/drawing/2014/main" id="{F5B47991-1AA4-CF98-5D72-6F8A7EA8232E}"/>
              </a:ext>
            </a:extLst>
          </p:cNvPr>
          <p:cNvSpPr>
            <a:spLocks noGrp="1"/>
          </p:cNvSpPr>
          <p:nvPr>
            <p:ph type="ftr" sz="quarter" idx="11"/>
          </p:nvPr>
        </p:nvSpPr>
        <p:spPr/>
        <p:txBody>
          <a:bodyPr/>
          <a:lstStyle/>
          <a:p>
            <a:endParaRPr lang="fr-FR"/>
          </a:p>
        </p:txBody>
      </p:sp>
      <p:sp>
        <p:nvSpPr>
          <p:cNvPr id="4" name="Espace réservé du numéro de diapositive 3">
            <a:extLst>
              <a:ext uri="{FF2B5EF4-FFF2-40B4-BE49-F238E27FC236}">
                <a16:creationId xmlns:a16="http://schemas.microsoft.com/office/drawing/2014/main" id="{E449E27A-471B-427B-ABFE-51E28DCE9FDE}"/>
              </a:ext>
            </a:extLst>
          </p:cNvPr>
          <p:cNvSpPr>
            <a:spLocks noGrp="1"/>
          </p:cNvSpPr>
          <p:nvPr>
            <p:ph type="sldNum" sz="quarter" idx="12"/>
          </p:nvPr>
        </p:nvSpPr>
        <p:spPr/>
        <p:txBody>
          <a:bodyPr/>
          <a:lstStyle/>
          <a:p>
            <a:fld id="{C1E6D9F5-7898-E646-9444-B7A9A491DDF5}" type="slidenum">
              <a:rPr lang="fr-FR" smtClean="0"/>
              <a:t>‹N°›</a:t>
            </a:fld>
            <a:endParaRPr lang="fr-FR"/>
          </a:p>
        </p:txBody>
      </p:sp>
    </p:spTree>
    <p:extLst>
      <p:ext uri="{BB962C8B-B14F-4D97-AF65-F5344CB8AC3E}">
        <p14:creationId xmlns:p14="http://schemas.microsoft.com/office/powerpoint/2010/main" val="252633623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05D47FF-0898-070F-8BBC-4291A26F88CC}"/>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du contenu 2">
            <a:extLst>
              <a:ext uri="{FF2B5EF4-FFF2-40B4-BE49-F238E27FC236}">
                <a16:creationId xmlns:a16="http://schemas.microsoft.com/office/drawing/2014/main" id="{D219889D-CC43-2C7F-7B1B-43C3E0E63581}"/>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texte 3">
            <a:extLst>
              <a:ext uri="{FF2B5EF4-FFF2-40B4-BE49-F238E27FC236}">
                <a16:creationId xmlns:a16="http://schemas.microsoft.com/office/drawing/2014/main" id="{7F8AC561-D96F-6FA5-55EB-A009DDD3990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D9B924EC-4846-1D9D-F161-C67E26E81140}"/>
              </a:ext>
            </a:extLst>
          </p:cNvPr>
          <p:cNvSpPr>
            <a:spLocks noGrp="1"/>
          </p:cNvSpPr>
          <p:nvPr>
            <p:ph type="dt" sz="half" idx="10"/>
          </p:nvPr>
        </p:nvSpPr>
        <p:spPr/>
        <p:txBody>
          <a:bodyPr/>
          <a:lstStyle/>
          <a:p>
            <a:fld id="{E7A50343-1599-7B4D-B7E4-7A9E46EF4949}" type="datetimeFigureOut">
              <a:rPr lang="fr-FR" smtClean="0"/>
              <a:t>17/11/2025</a:t>
            </a:fld>
            <a:endParaRPr lang="fr-FR"/>
          </a:p>
        </p:txBody>
      </p:sp>
      <p:sp>
        <p:nvSpPr>
          <p:cNvPr id="6" name="Espace réservé du pied de page 5">
            <a:extLst>
              <a:ext uri="{FF2B5EF4-FFF2-40B4-BE49-F238E27FC236}">
                <a16:creationId xmlns:a16="http://schemas.microsoft.com/office/drawing/2014/main" id="{1E881D1A-B6D3-E5BA-9739-BA9596012BB5}"/>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FF3BEF5E-5C0F-2CA8-B4B8-9A2E7D80C104}"/>
              </a:ext>
            </a:extLst>
          </p:cNvPr>
          <p:cNvSpPr>
            <a:spLocks noGrp="1"/>
          </p:cNvSpPr>
          <p:nvPr>
            <p:ph type="sldNum" sz="quarter" idx="12"/>
          </p:nvPr>
        </p:nvSpPr>
        <p:spPr/>
        <p:txBody>
          <a:bodyPr/>
          <a:lstStyle/>
          <a:p>
            <a:fld id="{C1E6D9F5-7898-E646-9444-B7A9A491DDF5}" type="slidenum">
              <a:rPr lang="fr-FR" smtClean="0"/>
              <a:t>‹N°›</a:t>
            </a:fld>
            <a:endParaRPr lang="fr-FR"/>
          </a:p>
        </p:txBody>
      </p:sp>
    </p:spTree>
    <p:extLst>
      <p:ext uri="{BB962C8B-B14F-4D97-AF65-F5344CB8AC3E}">
        <p14:creationId xmlns:p14="http://schemas.microsoft.com/office/powerpoint/2010/main" val="15616520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DA0EC1A0-D262-7F1F-BDA6-3114CEC09890}"/>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pour une image  2">
            <a:extLst>
              <a:ext uri="{FF2B5EF4-FFF2-40B4-BE49-F238E27FC236}">
                <a16:creationId xmlns:a16="http://schemas.microsoft.com/office/drawing/2014/main" id="{CAC65D35-B8B4-A8EB-D06D-84B0FD863C4C}"/>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a:extLst>
              <a:ext uri="{FF2B5EF4-FFF2-40B4-BE49-F238E27FC236}">
                <a16:creationId xmlns:a16="http://schemas.microsoft.com/office/drawing/2014/main" id="{1002BC38-60F4-B67B-4F22-9A2C090F0F8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D362C4B2-5845-F512-F9C6-290A13982BEF}"/>
              </a:ext>
            </a:extLst>
          </p:cNvPr>
          <p:cNvSpPr>
            <a:spLocks noGrp="1"/>
          </p:cNvSpPr>
          <p:nvPr>
            <p:ph type="dt" sz="half" idx="10"/>
          </p:nvPr>
        </p:nvSpPr>
        <p:spPr/>
        <p:txBody>
          <a:bodyPr/>
          <a:lstStyle/>
          <a:p>
            <a:fld id="{E7A50343-1599-7B4D-B7E4-7A9E46EF4949}" type="datetimeFigureOut">
              <a:rPr lang="fr-FR" smtClean="0"/>
              <a:t>17/11/2025</a:t>
            </a:fld>
            <a:endParaRPr lang="fr-FR"/>
          </a:p>
        </p:txBody>
      </p:sp>
      <p:sp>
        <p:nvSpPr>
          <p:cNvPr id="6" name="Espace réservé du pied de page 5">
            <a:extLst>
              <a:ext uri="{FF2B5EF4-FFF2-40B4-BE49-F238E27FC236}">
                <a16:creationId xmlns:a16="http://schemas.microsoft.com/office/drawing/2014/main" id="{6D0E3156-9A7A-486A-F539-6303BDEBECD7}"/>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3D404FF5-2D0D-4EBD-B9D9-A183ED02D5AF}"/>
              </a:ext>
            </a:extLst>
          </p:cNvPr>
          <p:cNvSpPr>
            <a:spLocks noGrp="1"/>
          </p:cNvSpPr>
          <p:nvPr>
            <p:ph type="sldNum" sz="quarter" idx="12"/>
          </p:nvPr>
        </p:nvSpPr>
        <p:spPr/>
        <p:txBody>
          <a:bodyPr/>
          <a:lstStyle/>
          <a:p>
            <a:fld id="{C1E6D9F5-7898-E646-9444-B7A9A491DDF5}" type="slidenum">
              <a:rPr lang="fr-FR" smtClean="0"/>
              <a:t>‹N°›</a:t>
            </a:fld>
            <a:endParaRPr lang="fr-FR"/>
          </a:p>
        </p:txBody>
      </p:sp>
    </p:spTree>
    <p:extLst>
      <p:ext uri="{BB962C8B-B14F-4D97-AF65-F5344CB8AC3E}">
        <p14:creationId xmlns:p14="http://schemas.microsoft.com/office/powerpoint/2010/main" val="98779974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8D3ED44F-B1B8-F231-7DB8-1C079970EDD2}"/>
              </a:ext>
            </a:extLst>
          </p:cNvPr>
          <p:cNvSpPr>
            <a:spLocks noGrp="1"/>
          </p:cNvSpPr>
          <p:nvPr>
            <p:ph type="title"/>
          </p:nvPr>
        </p:nvSpPr>
        <p:spPr/>
        <p:txBody>
          <a:bodyPr/>
          <a:lstStyle/>
          <a:p>
            <a:r>
              <a:rPr lang="fr-FR"/>
              <a:t>Modifiez le style du titre</a:t>
            </a:r>
          </a:p>
        </p:txBody>
      </p:sp>
      <p:sp>
        <p:nvSpPr>
          <p:cNvPr id="3" name="Espace réservé du texte vertical 2">
            <a:extLst>
              <a:ext uri="{FF2B5EF4-FFF2-40B4-BE49-F238E27FC236}">
                <a16:creationId xmlns:a16="http://schemas.microsoft.com/office/drawing/2014/main" id="{B076CF0B-BB43-126F-EA5C-92D5AAA7E6C4}"/>
              </a:ext>
            </a:extLst>
          </p:cNvPr>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EF9910C2-DAE9-04B8-C787-99C06DABF46D}"/>
              </a:ext>
            </a:extLst>
          </p:cNvPr>
          <p:cNvSpPr>
            <a:spLocks noGrp="1"/>
          </p:cNvSpPr>
          <p:nvPr>
            <p:ph type="dt" sz="half" idx="10"/>
          </p:nvPr>
        </p:nvSpPr>
        <p:spPr/>
        <p:txBody>
          <a:bodyPr/>
          <a:lstStyle/>
          <a:p>
            <a:fld id="{E7A50343-1599-7B4D-B7E4-7A9E46EF4949}" type="datetimeFigureOut">
              <a:rPr lang="fr-FR" smtClean="0"/>
              <a:t>17/11/2025</a:t>
            </a:fld>
            <a:endParaRPr lang="fr-FR"/>
          </a:p>
        </p:txBody>
      </p:sp>
      <p:sp>
        <p:nvSpPr>
          <p:cNvPr id="5" name="Espace réservé du pied de page 4">
            <a:extLst>
              <a:ext uri="{FF2B5EF4-FFF2-40B4-BE49-F238E27FC236}">
                <a16:creationId xmlns:a16="http://schemas.microsoft.com/office/drawing/2014/main" id="{92097D75-92E9-49F4-5850-A96C137AF7D4}"/>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77817C19-A1CE-BAE0-F770-0B3463E2EB70}"/>
              </a:ext>
            </a:extLst>
          </p:cNvPr>
          <p:cNvSpPr>
            <a:spLocks noGrp="1"/>
          </p:cNvSpPr>
          <p:nvPr>
            <p:ph type="sldNum" sz="quarter" idx="12"/>
          </p:nvPr>
        </p:nvSpPr>
        <p:spPr/>
        <p:txBody>
          <a:bodyPr/>
          <a:lstStyle/>
          <a:p>
            <a:fld id="{C1E6D9F5-7898-E646-9444-B7A9A491DDF5}" type="slidenum">
              <a:rPr lang="fr-FR" smtClean="0"/>
              <a:t>‹N°›</a:t>
            </a:fld>
            <a:endParaRPr lang="fr-FR"/>
          </a:p>
        </p:txBody>
      </p:sp>
    </p:spTree>
    <p:extLst>
      <p:ext uri="{BB962C8B-B14F-4D97-AF65-F5344CB8AC3E}">
        <p14:creationId xmlns:p14="http://schemas.microsoft.com/office/powerpoint/2010/main" val="167217732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a:extLst>
              <a:ext uri="{FF2B5EF4-FFF2-40B4-BE49-F238E27FC236}">
                <a16:creationId xmlns:a16="http://schemas.microsoft.com/office/drawing/2014/main" id="{B0A811B9-5E1C-613D-C8F0-6A3BA1FCD67A}"/>
              </a:ext>
            </a:extLst>
          </p:cNvPr>
          <p:cNvSpPr>
            <a:spLocks noGrp="1"/>
          </p:cNvSpPr>
          <p:nvPr>
            <p:ph type="title" orient="vert"/>
          </p:nvPr>
        </p:nvSpPr>
        <p:spPr>
          <a:xfrm>
            <a:off x="8724900" y="365125"/>
            <a:ext cx="2628900" cy="5811838"/>
          </a:xfrm>
        </p:spPr>
        <p:txBody>
          <a:bodyPr vert="eaVert"/>
          <a:lstStyle/>
          <a:p>
            <a:r>
              <a:rPr lang="fr-FR"/>
              <a:t>Modifiez le style du titre</a:t>
            </a:r>
          </a:p>
        </p:txBody>
      </p:sp>
      <p:sp>
        <p:nvSpPr>
          <p:cNvPr id="3" name="Espace réservé du texte vertical 2">
            <a:extLst>
              <a:ext uri="{FF2B5EF4-FFF2-40B4-BE49-F238E27FC236}">
                <a16:creationId xmlns:a16="http://schemas.microsoft.com/office/drawing/2014/main" id="{79C45B09-9841-0827-3AFB-EE65D6B84202}"/>
              </a:ext>
            </a:extLst>
          </p:cNvPr>
          <p:cNvSpPr>
            <a:spLocks noGrp="1"/>
          </p:cNvSpPr>
          <p:nvPr>
            <p:ph type="body" orient="vert" idx="1"/>
          </p:nvPr>
        </p:nvSpPr>
        <p:spPr>
          <a:xfrm>
            <a:off x="838200" y="365125"/>
            <a:ext cx="7734300" cy="5811838"/>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54F539EF-5E93-1F7D-6B50-B4B5E0F1426A}"/>
              </a:ext>
            </a:extLst>
          </p:cNvPr>
          <p:cNvSpPr>
            <a:spLocks noGrp="1"/>
          </p:cNvSpPr>
          <p:nvPr>
            <p:ph type="dt" sz="half" idx="10"/>
          </p:nvPr>
        </p:nvSpPr>
        <p:spPr/>
        <p:txBody>
          <a:bodyPr/>
          <a:lstStyle/>
          <a:p>
            <a:fld id="{E7A50343-1599-7B4D-B7E4-7A9E46EF4949}" type="datetimeFigureOut">
              <a:rPr lang="fr-FR" smtClean="0"/>
              <a:t>17/11/2025</a:t>
            </a:fld>
            <a:endParaRPr lang="fr-FR"/>
          </a:p>
        </p:txBody>
      </p:sp>
      <p:sp>
        <p:nvSpPr>
          <p:cNvPr id="5" name="Espace réservé du pied de page 4">
            <a:extLst>
              <a:ext uri="{FF2B5EF4-FFF2-40B4-BE49-F238E27FC236}">
                <a16:creationId xmlns:a16="http://schemas.microsoft.com/office/drawing/2014/main" id="{2F1445B3-9B4A-9FA9-9D62-878D6A4C7FDA}"/>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31D672C8-BE9B-D692-B499-D5B9220F7932}"/>
              </a:ext>
            </a:extLst>
          </p:cNvPr>
          <p:cNvSpPr>
            <a:spLocks noGrp="1"/>
          </p:cNvSpPr>
          <p:nvPr>
            <p:ph type="sldNum" sz="quarter" idx="12"/>
          </p:nvPr>
        </p:nvSpPr>
        <p:spPr/>
        <p:txBody>
          <a:bodyPr/>
          <a:lstStyle/>
          <a:p>
            <a:fld id="{C1E6D9F5-7898-E646-9444-B7A9A491DDF5}" type="slidenum">
              <a:rPr lang="fr-FR" smtClean="0"/>
              <a:t>‹N°›</a:t>
            </a:fld>
            <a:endParaRPr lang="fr-FR"/>
          </a:p>
        </p:txBody>
      </p:sp>
    </p:spTree>
    <p:extLst>
      <p:ext uri="{BB962C8B-B14F-4D97-AF65-F5344CB8AC3E}">
        <p14:creationId xmlns:p14="http://schemas.microsoft.com/office/powerpoint/2010/main" val="15738763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a:extLst>
              <a:ext uri="{FF2B5EF4-FFF2-40B4-BE49-F238E27FC236}">
                <a16:creationId xmlns:a16="http://schemas.microsoft.com/office/drawing/2014/main" id="{7559E2C1-22D3-119D-9149-DDF7650C6C8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r-FR"/>
              <a:t>Modifiez le style du titre</a:t>
            </a:r>
          </a:p>
        </p:txBody>
      </p:sp>
      <p:sp>
        <p:nvSpPr>
          <p:cNvPr id="3" name="Espace réservé du texte 2">
            <a:extLst>
              <a:ext uri="{FF2B5EF4-FFF2-40B4-BE49-F238E27FC236}">
                <a16:creationId xmlns:a16="http://schemas.microsoft.com/office/drawing/2014/main" id="{13670D8B-2AA9-96F1-48E9-3FA16CF2C05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60A49DDF-CD23-C44D-F9A2-963B35C26DA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7A50343-1599-7B4D-B7E4-7A9E46EF4949}" type="datetimeFigureOut">
              <a:rPr lang="fr-FR" smtClean="0"/>
              <a:t>17/11/2025</a:t>
            </a:fld>
            <a:endParaRPr lang="fr-FR"/>
          </a:p>
        </p:txBody>
      </p:sp>
      <p:sp>
        <p:nvSpPr>
          <p:cNvPr id="5" name="Espace réservé du pied de page 4">
            <a:extLst>
              <a:ext uri="{FF2B5EF4-FFF2-40B4-BE49-F238E27FC236}">
                <a16:creationId xmlns:a16="http://schemas.microsoft.com/office/drawing/2014/main" id="{B0113575-F71A-C632-B002-5991261F427D}"/>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a:p>
        </p:txBody>
      </p:sp>
      <p:sp>
        <p:nvSpPr>
          <p:cNvPr id="6" name="Espace réservé du numéro de diapositive 5">
            <a:extLst>
              <a:ext uri="{FF2B5EF4-FFF2-40B4-BE49-F238E27FC236}">
                <a16:creationId xmlns:a16="http://schemas.microsoft.com/office/drawing/2014/main" id="{81AEC83C-8F00-ACFF-7CD2-6FB9D3CF551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E6D9F5-7898-E646-9444-B7A9A491DDF5}" type="slidenum">
              <a:rPr lang="fr-FR" smtClean="0"/>
              <a:t>‹N°›</a:t>
            </a:fld>
            <a:endParaRPr lang="fr-FR"/>
          </a:p>
        </p:txBody>
      </p:sp>
    </p:spTree>
    <p:extLst>
      <p:ext uri="{BB962C8B-B14F-4D97-AF65-F5344CB8AC3E}">
        <p14:creationId xmlns:p14="http://schemas.microsoft.com/office/powerpoint/2010/main" val="179699955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9.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1.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3.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54.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6.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57.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58.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59.xm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61.xml"/><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400A42B-C504-211F-2CCB-AEB1E5A82D6C}"/>
              </a:ext>
            </a:extLst>
          </p:cNvPr>
          <p:cNvSpPr>
            <a:spLocks noGrp="1"/>
          </p:cNvSpPr>
          <p:nvPr>
            <p:ph type="ctrTitle"/>
          </p:nvPr>
        </p:nvSpPr>
        <p:spPr>
          <a:xfrm>
            <a:off x="1524000" y="1122363"/>
            <a:ext cx="9144000" cy="2932802"/>
          </a:xfrm>
        </p:spPr>
        <p:txBody>
          <a:bodyPr/>
          <a:lstStyle/>
          <a:p>
            <a:br>
              <a:rPr lang="fr-FR" dirty="0"/>
            </a:br>
            <a:r>
              <a:rPr lang="fr-FR" dirty="0"/>
              <a:t>Écrire [e] à la fin des mots</a:t>
            </a:r>
          </a:p>
        </p:txBody>
      </p:sp>
      <p:sp>
        <p:nvSpPr>
          <p:cNvPr id="3" name="Sous-titre 2">
            <a:extLst>
              <a:ext uri="{FF2B5EF4-FFF2-40B4-BE49-F238E27FC236}">
                <a16:creationId xmlns:a16="http://schemas.microsoft.com/office/drawing/2014/main" id="{76B2CAD3-6A9A-2E83-9468-C0876F2526DB}"/>
              </a:ext>
            </a:extLst>
          </p:cNvPr>
          <p:cNvSpPr>
            <a:spLocks noGrp="1"/>
          </p:cNvSpPr>
          <p:nvPr>
            <p:ph type="subTitle" idx="1"/>
          </p:nvPr>
        </p:nvSpPr>
        <p:spPr/>
        <p:txBody>
          <a:bodyPr/>
          <a:lstStyle/>
          <a:p>
            <a:r>
              <a:rPr lang="fr-FR" dirty="0"/>
              <a:t> </a:t>
            </a:r>
          </a:p>
        </p:txBody>
      </p:sp>
      <p:sp>
        <p:nvSpPr>
          <p:cNvPr id="4" name="ZoneTexte 3">
            <a:extLst>
              <a:ext uri="{FF2B5EF4-FFF2-40B4-BE49-F238E27FC236}">
                <a16:creationId xmlns:a16="http://schemas.microsoft.com/office/drawing/2014/main" id="{459F34B4-D099-4DD6-2C0B-FA3BBF03512A}"/>
              </a:ext>
            </a:extLst>
          </p:cNvPr>
          <p:cNvSpPr txBox="1"/>
          <p:nvPr/>
        </p:nvSpPr>
        <p:spPr>
          <a:xfrm>
            <a:off x="1524000" y="803809"/>
            <a:ext cx="3234690" cy="1207770"/>
          </a:xfrm>
          <a:prstGeom prst="rect">
            <a:avLst/>
          </a:prstGeom>
          <a:noFill/>
        </p:spPr>
        <p:txBody>
          <a:bodyPr wrap="none" rtlCol="0">
            <a:spAutoFit/>
          </a:bodyPr>
          <a:lstStyle/>
          <a:p>
            <a:pPr algn="just"/>
            <a:r>
              <a:rPr lang="fr-FR" sz="1800" b="1" kern="12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La petite fabrique de grammaire</a:t>
            </a:r>
            <a:endParaRPr lang="fr-FR" sz="1200"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r>
              <a:rPr lang="fr-FR" sz="1800" kern="12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V. Ansart</a:t>
            </a:r>
            <a:endParaRPr lang="fr-FR" sz="1200"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r>
              <a:rPr lang="fr-FR" sz="1800" kern="12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St. Dégeorges</a:t>
            </a:r>
            <a:endParaRPr lang="fr-FR" sz="1200"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r>
              <a:rPr lang="fr-FR" sz="1800" kern="12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P. Sève</a:t>
            </a:r>
            <a:endParaRPr lang="fr-FR" sz="1200" dirty="0">
              <a:effectLst/>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50026739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B2C6AB6-8F32-D6CD-A73B-8522D3956F95}"/>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16594F15-86AC-CEF2-3877-D41190B44129}"/>
              </a:ext>
            </a:extLst>
          </p:cNvPr>
          <p:cNvSpPr>
            <a:spLocks noGrp="1"/>
          </p:cNvSpPr>
          <p:nvPr>
            <p:ph type="title"/>
          </p:nvPr>
        </p:nvSpPr>
        <p:spPr/>
        <p:txBody>
          <a:bodyPr/>
          <a:lstStyle/>
          <a:p>
            <a:endParaRPr lang="fr-FR" dirty="0"/>
          </a:p>
        </p:txBody>
      </p:sp>
      <p:sp>
        <p:nvSpPr>
          <p:cNvPr id="5" name="Espace réservé du contenu 4">
            <a:extLst>
              <a:ext uri="{FF2B5EF4-FFF2-40B4-BE49-F238E27FC236}">
                <a16:creationId xmlns:a16="http://schemas.microsoft.com/office/drawing/2014/main" id="{18089FA0-10A0-1AB9-F5B4-008CDECA46E5}"/>
              </a:ext>
            </a:extLst>
          </p:cNvPr>
          <p:cNvSpPr>
            <a:spLocks noGrp="1"/>
          </p:cNvSpPr>
          <p:nvPr>
            <p:ph idx="1"/>
          </p:nvPr>
        </p:nvSpPr>
        <p:spPr/>
        <p:txBody>
          <a:bodyPr/>
          <a:lstStyle/>
          <a:p>
            <a:pPr marL="0" indent="0">
              <a:buNone/>
            </a:pPr>
            <a:endParaRPr lang="fr-FR" dirty="0"/>
          </a:p>
          <a:p>
            <a:pPr marL="0" indent="0">
              <a:buNone/>
            </a:pPr>
            <a:endParaRPr lang="fr-FR" dirty="0"/>
          </a:p>
          <a:p>
            <a:pPr marL="0" indent="0">
              <a:buNone/>
            </a:pPr>
            <a:r>
              <a:rPr lang="fr-FR" dirty="0"/>
              <a:t> </a:t>
            </a:r>
          </a:p>
          <a:p>
            <a:pPr marL="0" indent="0">
              <a:buNone/>
            </a:pPr>
            <a:endParaRPr lang="fr-FR" dirty="0"/>
          </a:p>
          <a:p>
            <a:pPr marL="0" indent="0">
              <a:buNone/>
            </a:pPr>
            <a:r>
              <a:rPr lang="fr-FR" dirty="0"/>
              <a:t> </a:t>
            </a:r>
          </a:p>
          <a:p>
            <a:pPr marL="0" indent="0">
              <a:buNone/>
            </a:pPr>
            <a:r>
              <a:rPr lang="fr-FR" dirty="0"/>
              <a:t>  </a:t>
            </a:r>
          </a:p>
          <a:p>
            <a:pPr marL="0" indent="0">
              <a:buNone/>
            </a:pPr>
            <a:endParaRPr lang="fr-FR" dirty="0"/>
          </a:p>
        </p:txBody>
      </p:sp>
      <p:pic>
        <p:nvPicPr>
          <p:cNvPr id="4" name="Image 3" descr="Une image contenant dessin, croquis, clipart, Dessin au trait&#10;&#10;Description générée automatiquement">
            <a:extLst>
              <a:ext uri="{FF2B5EF4-FFF2-40B4-BE49-F238E27FC236}">
                <a16:creationId xmlns:a16="http://schemas.microsoft.com/office/drawing/2014/main" id="{11974E21-C48E-DE66-EE3C-974F6DB6A065}"/>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493058" y="2249654"/>
            <a:ext cx="1205883" cy="3155647"/>
          </a:xfrm>
          <a:prstGeom prst="rect">
            <a:avLst/>
          </a:prstGeom>
        </p:spPr>
      </p:pic>
    </p:spTree>
    <p:extLst>
      <p:ext uri="{BB962C8B-B14F-4D97-AF65-F5344CB8AC3E}">
        <p14:creationId xmlns:p14="http://schemas.microsoft.com/office/powerpoint/2010/main" val="146077091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DE2089B-7593-34CB-4DB4-67E1E5BF362E}"/>
            </a:ext>
          </a:extLst>
        </p:cNvPr>
        <p:cNvGrpSpPr/>
        <p:nvPr/>
      </p:nvGrpSpPr>
      <p:grpSpPr>
        <a:xfrm>
          <a:off x="0" y="0"/>
          <a:ext cx="0" cy="0"/>
          <a:chOff x="0" y="0"/>
          <a:chExt cx="0" cy="0"/>
        </a:xfrm>
      </p:grpSpPr>
      <p:sp>
        <p:nvSpPr>
          <p:cNvPr id="4" name="Titre 3">
            <a:extLst>
              <a:ext uri="{FF2B5EF4-FFF2-40B4-BE49-F238E27FC236}">
                <a16:creationId xmlns:a16="http://schemas.microsoft.com/office/drawing/2014/main" id="{9473F9AE-C7E4-2164-D203-4483454CC06C}"/>
              </a:ext>
            </a:extLst>
          </p:cNvPr>
          <p:cNvSpPr>
            <a:spLocks noGrp="1"/>
          </p:cNvSpPr>
          <p:nvPr>
            <p:ph type="title"/>
          </p:nvPr>
        </p:nvSpPr>
        <p:spPr/>
        <p:txBody>
          <a:bodyPr/>
          <a:lstStyle/>
          <a:p>
            <a:r>
              <a:rPr lang="fr-FR" dirty="0"/>
              <a:t> </a:t>
            </a:r>
          </a:p>
        </p:txBody>
      </p:sp>
      <p:sp>
        <p:nvSpPr>
          <p:cNvPr id="5" name="Espace réservé du contenu 4">
            <a:extLst>
              <a:ext uri="{FF2B5EF4-FFF2-40B4-BE49-F238E27FC236}">
                <a16:creationId xmlns:a16="http://schemas.microsoft.com/office/drawing/2014/main" id="{90CBBEE8-0546-B459-2B0F-4BE9208B2A86}"/>
              </a:ext>
            </a:extLst>
          </p:cNvPr>
          <p:cNvSpPr>
            <a:spLocks noGrp="1"/>
          </p:cNvSpPr>
          <p:nvPr>
            <p:ph idx="1"/>
          </p:nvPr>
        </p:nvSpPr>
        <p:spPr>
          <a:xfrm>
            <a:off x="537881" y="618565"/>
            <a:ext cx="11309631" cy="5874310"/>
          </a:xfrm>
        </p:spPr>
        <p:txBody>
          <a:bodyPr>
            <a:noAutofit/>
          </a:bodyPr>
          <a:lstStyle/>
          <a:p>
            <a:pPr marL="0" indent="0" algn="just">
              <a:lnSpc>
                <a:spcPct val="100000"/>
              </a:lnSpc>
              <a:spcBef>
                <a:spcPts val="0"/>
              </a:spcBef>
              <a:buNone/>
            </a:pPr>
            <a:r>
              <a:rPr lang="fr-FR" sz="2000" dirty="0">
                <a:effectLst/>
                <a:latin typeface="Times New Roman" panose="02020603050405020304" pitchFamily="18" charset="0"/>
                <a:ea typeface="Calibri" panose="020F0502020204030204" pitchFamily="34" charset="0"/>
                <a:cs typeface="Times New Roman" panose="02020603050405020304" pitchFamily="18" charset="0"/>
              </a:rPr>
              <a:t>Le grand-père s’occupait du poulet quand entra son petit-fils, un garçon qui rêvait d’être cuisinier.</a:t>
            </a:r>
            <a:endParaRPr lang="fr-FR" sz="20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lgn="just">
              <a:lnSpc>
                <a:spcPct val="100000"/>
              </a:lnSpc>
              <a:spcBef>
                <a:spcPts val="0"/>
              </a:spcBef>
              <a:buNone/>
            </a:pPr>
            <a:r>
              <a:rPr lang="fr-FR" sz="2000" dirty="0">
                <a:effectLst/>
                <a:latin typeface="Times New Roman" panose="02020603050405020304" pitchFamily="18" charset="0"/>
                <a:ea typeface="Calibri" panose="020F0502020204030204" pitchFamily="34" charset="0"/>
                <a:cs typeface="Times New Roman" panose="02020603050405020304" pitchFamily="18" charset="0"/>
              </a:rPr>
              <a:t>- Ouvre le coffret et prends le sucrier. Ajoute une pincée de sucre dans la marmite.</a:t>
            </a:r>
            <a:endParaRPr lang="fr-FR" sz="20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lgn="just">
              <a:lnSpc>
                <a:spcPct val="100000"/>
              </a:lnSpc>
              <a:spcBef>
                <a:spcPts val="0"/>
              </a:spcBef>
              <a:buNone/>
            </a:pPr>
            <a:r>
              <a:rPr lang="fr-FR" sz="2000" dirty="0">
                <a:effectLst/>
                <a:latin typeface="Times New Roman" panose="02020603050405020304" pitchFamily="18" charset="0"/>
                <a:ea typeface="Calibri" panose="020F0502020204030204" pitchFamily="34" charset="0"/>
                <a:cs typeface="Times New Roman" panose="02020603050405020304" pitchFamily="18" charset="0"/>
              </a:rPr>
              <a:t>- Que veut dire cette étrangeté ? Tu sucres le poulet ? Tu te risques à un nouvel essai ?</a:t>
            </a:r>
            <a:endParaRPr lang="fr-FR" sz="20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lgn="just">
              <a:lnSpc>
                <a:spcPct val="100000"/>
              </a:lnSpc>
              <a:spcBef>
                <a:spcPts val="0"/>
              </a:spcBef>
              <a:buNone/>
            </a:pPr>
            <a:r>
              <a:rPr lang="fr-FR" sz="2000" dirty="0">
                <a:effectLst/>
                <a:latin typeface="Times New Roman" panose="02020603050405020304" pitchFamily="18" charset="0"/>
                <a:ea typeface="Calibri" panose="020F0502020204030204" pitchFamily="34" charset="0"/>
                <a:cs typeface="Times New Roman" panose="02020603050405020304" pitchFamily="18" charset="0"/>
              </a:rPr>
              <a:t>- Ah, le garçon qui sait tout ! J’ajoute même une cuillérée de miel. Pour compenser l’agressivité du piment, tu comprends ? Si j’oublie, avec la brulure, au feu les pompiers ! On va aussi mettre des pommes et des figues… Va m’en chercher ! Et pas de fruit abimé, hein !</a:t>
            </a:r>
            <a:endParaRPr lang="fr-FR" sz="20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lgn="just">
              <a:lnSpc>
                <a:spcPct val="100000"/>
              </a:lnSpc>
              <a:spcBef>
                <a:spcPts val="0"/>
              </a:spcBef>
              <a:buNone/>
            </a:pPr>
            <a:r>
              <a:rPr lang="fr-FR" sz="2000" dirty="0">
                <a:effectLst/>
                <a:latin typeface="Times New Roman" panose="02020603050405020304" pitchFamily="18" charset="0"/>
                <a:ea typeface="Calibri" panose="020F0502020204030204" pitchFamily="34" charset="0"/>
                <a:cs typeface="Times New Roman" panose="02020603050405020304" pitchFamily="18" charset="0"/>
              </a:rPr>
              <a:t>- D’accord. Je prends les fruits au jardin, directement sur le pommier et sur le figuier ? </a:t>
            </a:r>
            <a:endParaRPr lang="fr-FR" sz="20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lgn="just">
              <a:lnSpc>
                <a:spcPct val="100000"/>
              </a:lnSpc>
              <a:spcBef>
                <a:spcPts val="0"/>
              </a:spcBef>
              <a:buNone/>
            </a:pPr>
            <a:r>
              <a:rPr lang="fr-FR" sz="2000" dirty="0">
                <a:effectLst/>
                <a:latin typeface="Times New Roman" panose="02020603050405020304" pitchFamily="18" charset="0"/>
                <a:ea typeface="Calibri" panose="020F0502020204030204" pitchFamily="34" charset="0"/>
                <a:cs typeface="Times New Roman" panose="02020603050405020304" pitchFamily="18" charset="0"/>
              </a:rPr>
              <a:t>- Bien sûr ! Bien meilleur quand ça vient du jardin !</a:t>
            </a:r>
            <a:endParaRPr lang="fr-FR" sz="20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lgn="just">
              <a:lnSpc>
                <a:spcPct val="100000"/>
              </a:lnSpc>
              <a:spcBef>
                <a:spcPts val="0"/>
              </a:spcBef>
              <a:buNone/>
            </a:pPr>
            <a:r>
              <a:rPr lang="fr-FR" sz="2000" dirty="0">
                <a:effectLst/>
                <a:latin typeface="Times New Roman" panose="02020603050405020304" pitchFamily="18" charset="0"/>
                <a:ea typeface="Calibri" panose="020F0502020204030204" pitchFamily="34" charset="0"/>
                <a:cs typeface="Times New Roman" panose="02020603050405020304" pitchFamily="18" charset="0"/>
              </a:rPr>
              <a:t>Le grand-père marmonna encore des choses indistinctes par-dessus sa gamelle. Le garçon partit faire sa cueillette. Il croisa sa sœur qui le taquina et le traita de gâte-sauce. Quand il revint, le vieux trouva matière à plaisanterie.</a:t>
            </a:r>
            <a:endParaRPr lang="fr-FR" sz="20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lgn="just">
              <a:lnSpc>
                <a:spcPct val="100000"/>
              </a:lnSpc>
              <a:spcBef>
                <a:spcPts val="0"/>
              </a:spcBef>
              <a:buNone/>
            </a:pPr>
            <a:r>
              <a:rPr lang="fr-FR" sz="2000" dirty="0">
                <a:effectLst/>
                <a:latin typeface="Times New Roman" panose="02020603050405020304" pitchFamily="18" charset="0"/>
                <a:ea typeface="Calibri" panose="020F0502020204030204" pitchFamily="34" charset="0"/>
                <a:cs typeface="Times New Roman" panose="02020603050405020304" pitchFamily="18" charset="0"/>
              </a:rPr>
              <a:t>- Que faisiez-vous avec ta sœur ? Les fenêtres sont transparentes, et la vue donne sur le jardin. Vous vous battiez ? Il n’y a pas de blessé, j’espère… </a:t>
            </a:r>
            <a:endParaRPr lang="fr-FR" sz="20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lgn="just">
              <a:lnSpc>
                <a:spcPct val="100000"/>
              </a:lnSpc>
              <a:spcBef>
                <a:spcPts val="0"/>
              </a:spcBef>
              <a:buNone/>
            </a:pPr>
            <a:r>
              <a:rPr lang="fr-FR" sz="2000" dirty="0">
                <a:effectLst/>
                <a:latin typeface="Times New Roman" panose="02020603050405020304" pitchFamily="18" charset="0"/>
                <a:ea typeface="Calibri" panose="020F0502020204030204" pitchFamily="34" charset="0"/>
                <a:cs typeface="Times New Roman" panose="02020603050405020304" pitchFamily="18" charset="0"/>
              </a:rPr>
              <a:t>Quelques coups de cuillère dans la marmite plus tard…</a:t>
            </a:r>
            <a:endParaRPr lang="fr-FR" sz="20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lgn="just">
              <a:lnSpc>
                <a:spcPct val="100000"/>
              </a:lnSpc>
              <a:spcBef>
                <a:spcPts val="0"/>
              </a:spcBef>
              <a:buNone/>
            </a:pPr>
            <a:r>
              <a:rPr lang="fr-FR" sz="2000" dirty="0">
                <a:effectLst/>
                <a:latin typeface="Times New Roman" panose="02020603050405020304" pitchFamily="18" charset="0"/>
                <a:ea typeface="Calibri" panose="020F0502020204030204" pitchFamily="34" charset="0"/>
                <a:cs typeface="Times New Roman" panose="02020603050405020304" pitchFamily="18" charset="0"/>
              </a:rPr>
              <a:t>- Ça a l’air cuit. Va chercher le saladier, on va y mettre le poulet et faire le mélange avec les fruits. </a:t>
            </a:r>
            <a:endParaRPr lang="fr-FR" sz="20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lgn="just">
              <a:lnSpc>
                <a:spcPct val="100000"/>
              </a:lnSpc>
              <a:spcBef>
                <a:spcPts val="0"/>
              </a:spcBef>
              <a:buNone/>
            </a:pPr>
            <a:r>
              <a:rPr lang="fr-FR" sz="2000" dirty="0">
                <a:effectLst/>
                <a:latin typeface="Times New Roman" panose="02020603050405020304" pitchFamily="18" charset="0"/>
                <a:ea typeface="Calibri" panose="020F0502020204030204" pitchFamily="34" charset="0"/>
                <a:cs typeface="Times New Roman" panose="02020603050405020304" pitchFamily="18" charset="0"/>
              </a:rPr>
              <a:t>Puis, il ajouta :</a:t>
            </a:r>
            <a:endParaRPr lang="fr-FR" sz="20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lgn="just">
              <a:lnSpc>
                <a:spcPct val="100000"/>
              </a:lnSpc>
              <a:spcBef>
                <a:spcPts val="0"/>
              </a:spcBef>
              <a:buNone/>
            </a:pPr>
            <a:r>
              <a:rPr lang="fr-FR" sz="2000" dirty="0">
                <a:effectLst/>
                <a:latin typeface="Times New Roman" panose="02020603050405020304" pitchFamily="18" charset="0"/>
                <a:ea typeface="Calibri" panose="020F0502020204030204" pitchFamily="34" charset="0"/>
                <a:cs typeface="Times New Roman" panose="02020603050405020304" pitchFamily="18" charset="0"/>
              </a:rPr>
              <a:t>- Bon, on s’est bien amusé, on a suffisamment discuté. Maintenant, attrape le balai et ramasse-moi les épluchures, tout ça. Tu hésites ? Tu ne te prends pas pour un handicapé, quand même ? Alors, au boulot. Faut le savoir : dans la vie d’un cuisinier, on fait beaucoup le ménage !</a:t>
            </a:r>
            <a:endParaRPr lang="fr-FR" sz="20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6" name="Espace réservé du contenu 5">
            <a:extLst>
              <a:ext uri="{FF2B5EF4-FFF2-40B4-BE49-F238E27FC236}">
                <a16:creationId xmlns:a16="http://schemas.microsoft.com/office/drawing/2014/main" id="{6B09D4B5-0DE9-6C44-4F43-97F3985A9A83}"/>
              </a:ext>
            </a:extLst>
          </p:cNvPr>
          <p:cNvSpPr>
            <a:spLocks noGrp="1"/>
          </p:cNvSpPr>
          <p:nvPr>
            <p:ph sz="half" idx="4294967295"/>
          </p:nvPr>
        </p:nvSpPr>
        <p:spPr>
          <a:xfrm>
            <a:off x="11847513" y="1825625"/>
            <a:ext cx="344487" cy="4351338"/>
          </a:xfrm>
        </p:spPr>
        <p:txBody>
          <a:bodyPr/>
          <a:lstStyle/>
          <a:p>
            <a:pPr marL="0" indent="0">
              <a:buNone/>
            </a:pPr>
            <a:r>
              <a:rPr lang="fr-FR" dirty="0"/>
              <a:t> </a:t>
            </a:r>
          </a:p>
        </p:txBody>
      </p:sp>
    </p:spTree>
    <p:extLst>
      <p:ext uri="{BB962C8B-B14F-4D97-AF65-F5344CB8AC3E}">
        <p14:creationId xmlns:p14="http://schemas.microsoft.com/office/powerpoint/2010/main" val="113961158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a:extLst>
              <a:ext uri="{FF2B5EF4-FFF2-40B4-BE49-F238E27FC236}">
                <a16:creationId xmlns:a16="http://schemas.microsoft.com/office/drawing/2014/main" id="{AFE655DC-5B86-9B1D-489A-2CB030B9F674}"/>
              </a:ext>
            </a:extLst>
          </p:cNvPr>
          <p:cNvSpPr>
            <a:spLocks noGrp="1"/>
          </p:cNvSpPr>
          <p:nvPr>
            <p:ph type="title"/>
          </p:nvPr>
        </p:nvSpPr>
        <p:spPr/>
        <p:txBody>
          <a:bodyPr/>
          <a:lstStyle/>
          <a:p>
            <a:r>
              <a:rPr lang="fr-FR" dirty="0"/>
              <a:t> </a:t>
            </a:r>
          </a:p>
        </p:txBody>
      </p:sp>
      <p:sp>
        <p:nvSpPr>
          <p:cNvPr id="5" name="Espace réservé du contenu 4">
            <a:extLst>
              <a:ext uri="{FF2B5EF4-FFF2-40B4-BE49-F238E27FC236}">
                <a16:creationId xmlns:a16="http://schemas.microsoft.com/office/drawing/2014/main" id="{88376FD2-B3A2-71A1-D97A-7CF607404394}"/>
              </a:ext>
            </a:extLst>
          </p:cNvPr>
          <p:cNvSpPr>
            <a:spLocks noGrp="1"/>
          </p:cNvSpPr>
          <p:nvPr>
            <p:ph idx="1"/>
          </p:nvPr>
        </p:nvSpPr>
        <p:spPr>
          <a:xfrm>
            <a:off x="537881" y="618565"/>
            <a:ext cx="11309631" cy="5874310"/>
          </a:xfrm>
        </p:spPr>
        <p:txBody>
          <a:bodyPr>
            <a:noAutofit/>
          </a:bodyPr>
          <a:lstStyle/>
          <a:p>
            <a:pPr marL="0" indent="0" algn="just">
              <a:lnSpc>
                <a:spcPct val="100000"/>
              </a:lnSpc>
              <a:spcBef>
                <a:spcPts val="0"/>
              </a:spcBef>
              <a:buNone/>
            </a:pPr>
            <a:r>
              <a:rPr lang="fr-FR" sz="2000" dirty="0">
                <a:effectLst/>
                <a:latin typeface="Times New Roman" panose="02020603050405020304" pitchFamily="18" charset="0"/>
                <a:ea typeface="Calibri" panose="020F0502020204030204" pitchFamily="34" charset="0"/>
                <a:cs typeface="Times New Roman" panose="02020603050405020304" pitchFamily="18" charset="0"/>
              </a:rPr>
              <a:t>Le grand-père s’</a:t>
            </a:r>
            <a:r>
              <a:rPr lang="fr-FR" sz="2000" b="1" dirty="0">
                <a:effectLst/>
                <a:latin typeface="Times New Roman" panose="02020603050405020304" pitchFamily="18" charset="0"/>
                <a:ea typeface="Calibri" panose="020F0502020204030204" pitchFamily="34" charset="0"/>
                <a:cs typeface="Times New Roman" panose="02020603050405020304" pitchFamily="18" charset="0"/>
              </a:rPr>
              <a:t>occupait</a:t>
            </a:r>
            <a:r>
              <a:rPr lang="fr-FR" sz="2000" dirty="0">
                <a:effectLst/>
                <a:latin typeface="Times New Roman" panose="02020603050405020304" pitchFamily="18" charset="0"/>
                <a:ea typeface="Calibri" panose="020F0502020204030204" pitchFamily="34" charset="0"/>
                <a:cs typeface="Times New Roman" panose="02020603050405020304" pitchFamily="18" charset="0"/>
              </a:rPr>
              <a:t> du </a:t>
            </a:r>
            <a:r>
              <a:rPr lang="fr-FR" sz="2000" b="1" dirty="0">
                <a:effectLst/>
                <a:latin typeface="Times New Roman" panose="02020603050405020304" pitchFamily="18" charset="0"/>
                <a:ea typeface="Calibri" panose="020F0502020204030204" pitchFamily="34" charset="0"/>
                <a:cs typeface="Times New Roman" panose="02020603050405020304" pitchFamily="18" charset="0"/>
              </a:rPr>
              <a:t>poulet</a:t>
            </a:r>
            <a:r>
              <a:rPr lang="fr-FR" sz="2000" dirty="0">
                <a:effectLst/>
                <a:latin typeface="Times New Roman" panose="02020603050405020304" pitchFamily="18" charset="0"/>
                <a:ea typeface="Calibri" panose="020F0502020204030204" pitchFamily="34" charset="0"/>
                <a:cs typeface="Times New Roman" panose="02020603050405020304" pitchFamily="18" charset="0"/>
              </a:rPr>
              <a:t> quand entra son petit-fils, un garçon qui </a:t>
            </a:r>
            <a:r>
              <a:rPr lang="fr-FR" sz="2000" b="1" dirty="0">
                <a:effectLst/>
                <a:latin typeface="Times New Roman" panose="02020603050405020304" pitchFamily="18" charset="0"/>
                <a:ea typeface="Calibri" panose="020F0502020204030204" pitchFamily="34" charset="0"/>
                <a:cs typeface="Times New Roman" panose="02020603050405020304" pitchFamily="18" charset="0"/>
              </a:rPr>
              <a:t>rêvait</a:t>
            </a:r>
            <a:r>
              <a:rPr lang="fr-FR" sz="2000" dirty="0">
                <a:effectLst/>
                <a:latin typeface="Times New Roman" panose="02020603050405020304" pitchFamily="18" charset="0"/>
                <a:ea typeface="Calibri" panose="020F0502020204030204" pitchFamily="34" charset="0"/>
                <a:cs typeface="Times New Roman" panose="02020603050405020304" pitchFamily="18" charset="0"/>
              </a:rPr>
              <a:t> d’être </a:t>
            </a:r>
            <a:r>
              <a:rPr lang="fr-FR" sz="2000" b="1" dirty="0">
                <a:effectLst/>
                <a:latin typeface="Times New Roman" panose="02020603050405020304" pitchFamily="18" charset="0"/>
                <a:ea typeface="Calibri" panose="020F0502020204030204" pitchFamily="34" charset="0"/>
                <a:cs typeface="Times New Roman" panose="02020603050405020304" pitchFamily="18" charset="0"/>
              </a:rPr>
              <a:t>cuisinier</a:t>
            </a:r>
            <a:r>
              <a:rPr lang="fr-FR" sz="2000" dirty="0">
                <a:effectLst/>
                <a:latin typeface="Times New Roman" panose="02020603050405020304" pitchFamily="18" charset="0"/>
                <a:ea typeface="Calibri" panose="020F0502020204030204" pitchFamily="34" charset="0"/>
                <a:cs typeface="Times New Roman" panose="02020603050405020304" pitchFamily="18" charset="0"/>
              </a:rPr>
              <a:t>.</a:t>
            </a:r>
            <a:endParaRPr lang="fr-FR" sz="20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lgn="just">
              <a:lnSpc>
                <a:spcPct val="100000"/>
              </a:lnSpc>
              <a:spcBef>
                <a:spcPts val="0"/>
              </a:spcBef>
              <a:buNone/>
            </a:pPr>
            <a:r>
              <a:rPr lang="fr-FR" sz="2000" dirty="0">
                <a:effectLst/>
                <a:latin typeface="Times New Roman" panose="02020603050405020304" pitchFamily="18" charset="0"/>
                <a:ea typeface="Calibri" panose="020F0502020204030204" pitchFamily="34" charset="0"/>
                <a:cs typeface="Times New Roman" panose="02020603050405020304" pitchFamily="18" charset="0"/>
              </a:rPr>
              <a:t>- Ouvre le </a:t>
            </a:r>
            <a:r>
              <a:rPr lang="fr-FR" sz="2000" b="1" dirty="0">
                <a:effectLst/>
                <a:latin typeface="Times New Roman" panose="02020603050405020304" pitchFamily="18" charset="0"/>
                <a:ea typeface="Calibri" panose="020F0502020204030204" pitchFamily="34" charset="0"/>
                <a:cs typeface="Times New Roman" panose="02020603050405020304" pitchFamily="18" charset="0"/>
              </a:rPr>
              <a:t>coffret</a:t>
            </a:r>
            <a:r>
              <a:rPr lang="fr-FR" sz="2000" dirty="0">
                <a:effectLst/>
                <a:latin typeface="Times New Roman" panose="02020603050405020304" pitchFamily="18" charset="0"/>
                <a:ea typeface="Calibri" panose="020F0502020204030204" pitchFamily="34" charset="0"/>
                <a:cs typeface="Times New Roman" panose="02020603050405020304" pitchFamily="18" charset="0"/>
              </a:rPr>
              <a:t> et prends le </a:t>
            </a:r>
            <a:r>
              <a:rPr lang="fr-FR" sz="2000" b="1" dirty="0">
                <a:effectLst/>
                <a:latin typeface="Times New Roman" panose="02020603050405020304" pitchFamily="18" charset="0"/>
                <a:ea typeface="Calibri" panose="020F0502020204030204" pitchFamily="34" charset="0"/>
                <a:cs typeface="Times New Roman" panose="02020603050405020304" pitchFamily="18" charset="0"/>
              </a:rPr>
              <a:t>sucrier</a:t>
            </a:r>
            <a:r>
              <a:rPr lang="fr-FR" sz="2000" dirty="0">
                <a:effectLst/>
                <a:latin typeface="Times New Roman" panose="02020603050405020304" pitchFamily="18" charset="0"/>
                <a:ea typeface="Calibri" panose="020F0502020204030204" pitchFamily="34" charset="0"/>
                <a:cs typeface="Times New Roman" panose="02020603050405020304" pitchFamily="18" charset="0"/>
              </a:rPr>
              <a:t>. Ajoute une </a:t>
            </a:r>
            <a:r>
              <a:rPr lang="fr-FR" sz="2000" b="1" dirty="0">
                <a:effectLst/>
                <a:latin typeface="Times New Roman" panose="02020603050405020304" pitchFamily="18" charset="0"/>
                <a:ea typeface="Calibri" panose="020F0502020204030204" pitchFamily="34" charset="0"/>
                <a:cs typeface="Times New Roman" panose="02020603050405020304" pitchFamily="18" charset="0"/>
              </a:rPr>
              <a:t>pincée</a:t>
            </a:r>
            <a:r>
              <a:rPr lang="fr-FR" sz="2000" dirty="0">
                <a:effectLst/>
                <a:latin typeface="Times New Roman" panose="02020603050405020304" pitchFamily="18" charset="0"/>
                <a:ea typeface="Calibri" panose="020F0502020204030204" pitchFamily="34" charset="0"/>
                <a:cs typeface="Times New Roman" panose="02020603050405020304" pitchFamily="18" charset="0"/>
              </a:rPr>
              <a:t> de sucre dans la marmite.</a:t>
            </a:r>
            <a:endParaRPr lang="fr-FR" sz="20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lgn="just">
              <a:lnSpc>
                <a:spcPct val="100000"/>
              </a:lnSpc>
              <a:spcBef>
                <a:spcPts val="0"/>
              </a:spcBef>
              <a:buNone/>
            </a:pPr>
            <a:r>
              <a:rPr lang="fr-FR" sz="2000" dirty="0">
                <a:effectLst/>
                <a:latin typeface="Times New Roman" panose="02020603050405020304" pitchFamily="18" charset="0"/>
                <a:ea typeface="Calibri" panose="020F0502020204030204" pitchFamily="34" charset="0"/>
                <a:cs typeface="Times New Roman" panose="02020603050405020304" pitchFamily="18" charset="0"/>
              </a:rPr>
              <a:t>- Que veut dire cette </a:t>
            </a:r>
            <a:r>
              <a:rPr lang="fr-FR" sz="2000" b="1" dirty="0">
                <a:effectLst/>
                <a:latin typeface="Times New Roman" panose="02020603050405020304" pitchFamily="18" charset="0"/>
                <a:ea typeface="Calibri" panose="020F0502020204030204" pitchFamily="34" charset="0"/>
                <a:cs typeface="Times New Roman" panose="02020603050405020304" pitchFamily="18" charset="0"/>
              </a:rPr>
              <a:t>étrangeté</a:t>
            </a:r>
            <a:r>
              <a:rPr lang="fr-FR" sz="2000" dirty="0">
                <a:effectLst/>
                <a:latin typeface="Times New Roman" panose="02020603050405020304" pitchFamily="18" charset="0"/>
                <a:ea typeface="Calibri" panose="020F0502020204030204" pitchFamily="34" charset="0"/>
                <a:cs typeface="Times New Roman" panose="02020603050405020304" pitchFamily="18" charset="0"/>
              </a:rPr>
              <a:t> ? Tu sucres le poulet ? Tu te risques à un nouvel </a:t>
            </a:r>
            <a:r>
              <a:rPr lang="fr-FR" sz="2000" b="1" dirty="0">
                <a:effectLst/>
                <a:latin typeface="Times New Roman" panose="02020603050405020304" pitchFamily="18" charset="0"/>
                <a:ea typeface="Calibri" panose="020F0502020204030204" pitchFamily="34" charset="0"/>
                <a:cs typeface="Times New Roman" panose="02020603050405020304" pitchFamily="18" charset="0"/>
              </a:rPr>
              <a:t>essai</a:t>
            </a:r>
            <a:r>
              <a:rPr lang="fr-FR" sz="20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fr-FR" sz="20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lgn="just">
              <a:lnSpc>
                <a:spcPct val="100000"/>
              </a:lnSpc>
              <a:spcBef>
                <a:spcPts val="0"/>
              </a:spcBef>
              <a:buNone/>
            </a:pPr>
            <a:r>
              <a:rPr lang="fr-FR" sz="2000" dirty="0">
                <a:effectLst/>
                <a:latin typeface="Times New Roman" panose="02020603050405020304" pitchFamily="18" charset="0"/>
                <a:ea typeface="Calibri" panose="020F0502020204030204" pitchFamily="34" charset="0"/>
                <a:cs typeface="Times New Roman" panose="02020603050405020304" pitchFamily="18" charset="0"/>
              </a:rPr>
              <a:t>- Ah, le garçon qui </a:t>
            </a:r>
            <a:r>
              <a:rPr lang="fr-FR" sz="2000" b="1" dirty="0">
                <a:effectLst/>
                <a:latin typeface="Times New Roman" panose="02020603050405020304" pitchFamily="18" charset="0"/>
                <a:ea typeface="Calibri" panose="020F0502020204030204" pitchFamily="34" charset="0"/>
                <a:cs typeface="Times New Roman" panose="02020603050405020304" pitchFamily="18" charset="0"/>
              </a:rPr>
              <a:t>sait</a:t>
            </a:r>
            <a:r>
              <a:rPr lang="fr-FR" sz="2000" dirty="0">
                <a:effectLst/>
                <a:latin typeface="Times New Roman" panose="02020603050405020304" pitchFamily="18" charset="0"/>
                <a:ea typeface="Calibri" panose="020F0502020204030204" pitchFamily="34" charset="0"/>
                <a:cs typeface="Times New Roman" panose="02020603050405020304" pitchFamily="18" charset="0"/>
              </a:rPr>
              <a:t> tout ! J’ajoute même une </a:t>
            </a:r>
            <a:r>
              <a:rPr lang="fr-FR" sz="2000" b="1" dirty="0">
                <a:effectLst/>
                <a:latin typeface="Times New Roman" panose="02020603050405020304" pitchFamily="18" charset="0"/>
                <a:ea typeface="Calibri" panose="020F0502020204030204" pitchFamily="34" charset="0"/>
                <a:cs typeface="Times New Roman" panose="02020603050405020304" pitchFamily="18" charset="0"/>
              </a:rPr>
              <a:t>cuillérée</a:t>
            </a:r>
            <a:r>
              <a:rPr lang="fr-FR" sz="2000" dirty="0">
                <a:effectLst/>
                <a:latin typeface="Times New Roman" panose="02020603050405020304" pitchFamily="18" charset="0"/>
                <a:ea typeface="Calibri" panose="020F0502020204030204" pitchFamily="34" charset="0"/>
                <a:cs typeface="Times New Roman" panose="02020603050405020304" pitchFamily="18" charset="0"/>
              </a:rPr>
              <a:t> de miel. Pour </a:t>
            </a:r>
            <a:r>
              <a:rPr lang="fr-FR" sz="2000" b="1" dirty="0">
                <a:effectLst/>
                <a:latin typeface="Times New Roman" panose="02020603050405020304" pitchFamily="18" charset="0"/>
                <a:ea typeface="Calibri" panose="020F0502020204030204" pitchFamily="34" charset="0"/>
                <a:cs typeface="Times New Roman" panose="02020603050405020304" pitchFamily="18" charset="0"/>
              </a:rPr>
              <a:t>compenser </a:t>
            </a:r>
            <a:r>
              <a:rPr lang="fr-FR" sz="2000" dirty="0">
                <a:effectLst/>
                <a:latin typeface="Times New Roman" panose="02020603050405020304" pitchFamily="18" charset="0"/>
                <a:ea typeface="Calibri" panose="020F0502020204030204" pitchFamily="34" charset="0"/>
                <a:cs typeface="Times New Roman" panose="02020603050405020304" pitchFamily="18" charset="0"/>
              </a:rPr>
              <a:t>l’</a:t>
            </a:r>
            <a:r>
              <a:rPr lang="fr-FR" sz="2000" b="1" dirty="0">
                <a:effectLst/>
                <a:latin typeface="Times New Roman" panose="02020603050405020304" pitchFamily="18" charset="0"/>
                <a:ea typeface="Calibri" panose="020F0502020204030204" pitchFamily="34" charset="0"/>
                <a:cs typeface="Times New Roman" panose="02020603050405020304" pitchFamily="18" charset="0"/>
              </a:rPr>
              <a:t>agressivité </a:t>
            </a:r>
            <a:r>
              <a:rPr lang="fr-FR" sz="2000" dirty="0">
                <a:effectLst/>
                <a:latin typeface="Times New Roman" panose="02020603050405020304" pitchFamily="18" charset="0"/>
                <a:ea typeface="Calibri" panose="020F0502020204030204" pitchFamily="34" charset="0"/>
                <a:cs typeface="Times New Roman" panose="02020603050405020304" pitchFamily="18" charset="0"/>
              </a:rPr>
              <a:t>du piment, tu comprends ? Si j’oublie, avec la brulure, au feu les </a:t>
            </a:r>
            <a:r>
              <a:rPr lang="fr-FR" sz="2000" b="1" dirty="0">
                <a:effectLst/>
                <a:latin typeface="Times New Roman" panose="02020603050405020304" pitchFamily="18" charset="0"/>
                <a:ea typeface="Calibri" panose="020F0502020204030204" pitchFamily="34" charset="0"/>
                <a:cs typeface="Times New Roman" panose="02020603050405020304" pitchFamily="18" charset="0"/>
              </a:rPr>
              <a:t>pompiers</a:t>
            </a:r>
            <a:r>
              <a:rPr lang="fr-FR" sz="2000" dirty="0">
                <a:effectLst/>
                <a:latin typeface="Times New Roman" panose="02020603050405020304" pitchFamily="18" charset="0"/>
                <a:ea typeface="Calibri" panose="020F0502020204030204" pitchFamily="34" charset="0"/>
                <a:cs typeface="Times New Roman" panose="02020603050405020304" pitchFamily="18" charset="0"/>
              </a:rPr>
              <a:t> ! On va aussi mettre des pommes et des figues… Va m’en </a:t>
            </a:r>
            <a:r>
              <a:rPr lang="fr-FR" sz="2000" b="1" dirty="0">
                <a:effectLst/>
                <a:latin typeface="Times New Roman" panose="02020603050405020304" pitchFamily="18" charset="0"/>
                <a:ea typeface="Calibri" panose="020F0502020204030204" pitchFamily="34" charset="0"/>
                <a:cs typeface="Times New Roman" panose="02020603050405020304" pitchFamily="18" charset="0"/>
              </a:rPr>
              <a:t>chercher</a:t>
            </a:r>
            <a:r>
              <a:rPr lang="fr-FR" sz="2000" dirty="0">
                <a:effectLst/>
                <a:latin typeface="Times New Roman" panose="02020603050405020304" pitchFamily="18" charset="0"/>
                <a:ea typeface="Calibri" panose="020F0502020204030204" pitchFamily="34" charset="0"/>
                <a:cs typeface="Times New Roman" panose="02020603050405020304" pitchFamily="18" charset="0"/>
              </a:rPr>
              <a:t> ! Et pas de fruit </a:t>
            </a:r>
            <a:r>
              <a:rPr lang="fr-FR" sz="2000" b="1" dirty="0">
                <a:effectLst/>
                <a:latin typeface="Times New Roman" panose="02020603050405020304" pitchFamily="18" charset="0"/>
                <a:ea typeface="Calibri" panose="020F0502020204030204" pitchFamily="34" charset="0"/>
                <a:cs typeface="Times New Roman" panose="02020603050405020304" pitchFamily="18" charset="0"/>
              </a:rPr>
              <a:t>abimé</a:t>
            </a:r>
            <a:r>
              <a:rPr lang="fr-FR" sz="2000" dirty="0">
                <a:effectLst/>
                <a:latin typeface="Times New Roman" panose="02020603050405020304" pitchFamily="18" charset="0"/>
                <a:ea typeface="Calibri" panose="020F0502020204030204" pitchFamily="34" charset="0"/>
                <a:cs typeface="Times New Roman" panose="02020603050405020304" pitchFamily="18" charset="0"/>
              </a:rPr>
              <a:t>, hein !</a:t>
            </a:r>
            <a:endParaRPr lang="fr-FR" sz="20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lgn="just">
              <a:lnSpc>
                <a:spcPct val="100000"/>
              </a:lnSpc>
              <a:spcBef>
                <a:spcPts val="0"/>
              </a:spcBef>
              <a:buNone/>
            </a:pPr>
            <a:r>
              <a:rPr lang="fr-FR" sz="2000" dirty="0">
                <a:effectLst/>
                <a:latin typeface="Times New Roman" panose="02020603050405020304" pitchFamily="18" charset="0"/>
                <a:ea typeface="Calibri" panose="020F0502020204030204" pitchFamily="34" charset="0"/>
                <a:cs typeface="Times New Roman" panose="02020603050405020304" pitchFamily="18" charset="0"/>
              </a:rPr>
              <a:t>- D’accord. Je prends </a:t>
            </a:r>
            <a:r>
              <a:rPr lang="fr-FR" sz="2000" b="1" dirty="0">
                <a:effectLst/>
                <a:latin typeface="Times New Roman" panose="02020603050405020304" pitchFamily="18" charset="0"/>
                <a:ea typeface="Calibri" panose="020F0502020204030204" pitchFamily="34" charset="0"/>
                <a:cs typeface="Times New Roman" panose="02020603050405020304" pitchFamily="18" charset="0"/>
              </a:rPr>
              <a:t>les</a:t>
            </a:r>
            <a:r>
              <a:rPr lang="fr-FR" sz="2000" dirty="0">
                <a:effectLst/>
                <a:latin typeface="Times New Roman" panose="02020603050405020304" pitchFamily="18" charset="0"/>
                <a:ea typeface="Calibri" panose="020F0502020204030204" pitchFamily="34" charset="0"/>
                <a:cs typeface="Times New Roman" panose="02020603050405020304" pitchFamily="18" charset="0"/>
              </a:rPr>
              <a:t> fruits au jardin, directement sur le </a:t>
            </a:r>
            <a:r>
              <a:rPr lang="fr-FR" sz="2000" b="1" dirty="0">
                <a:effectLst/>
                <a:latin typeface="Times New Roman" panose="02020603050405020304" pitchFamily="18" charset="0"/>
                <a:ea typeface="Calibri" panose="020F0502020204030204" pitchFamily="34" charset="0"/>
                <a:cs typeface="Times New Roman" panose="02020603050405020304" pitchFamily="18" charset="0"/>
              </a:rPr>
              <a:t>pommier</a:t>
            </a:r>
            <a:r>
              <a:rPr lang="fr-FR" sz="2000" dirty="0">
                <a:effectLst/>
                <a:latin typeface="Times New Roman" panose="02020603050405020304" pitchFamily="18" charset="0"/>
                <a:ea typeface="Calibri" panose="020F0502020204030204" pitchFamily="34" charset="0"/>
                <a:cs typeface="Times New Roman" panose="02020603050405020304" pitchFamily="18" charset="0"/>
              </a:rPr>
              <a:t> et sur le </a:t>
            </a:r>
            <a:r>
              <a:rPr lang="fr-FR" sz="2000" b="1" dirty="0">
                <a:effectLst/>
                <a:latin typeface="Times New Roman" panose="02020603050405020304" pitchFamily="18" charset="0"/>
                <a:ea typeface="Calibri" panose="020F0502020204030204" pitchFamily="34" charset="0"/>
                <a:cs typeface="Times New Roman" panose="02020603050405020304" pitchFamily="18" charset="0"/>
              </a:rPr>
              <a:t>figuier</a:t>
            </a:r>
            <a:r>
              <a:rPr lang="fr-FR" sz="2000" dirty="0">
                <a:effectLst/>
                <a:latin typeface="Times New Roman" panose="02020603050405020304" pitchFamily="18" charset="0"/>
                <a:ea typeface="Calibri" panose="020F0502020204030204" pitchFamily="34" charset="0"/>
                <a:cs typeface="Times New Roman" panose="02020603050405020304" pitchFamily="18" charset="0"/>
              </a:rPr>
              <a:t> ? </a:t>
            </a:r>
            <a:endParaRPr lang="fr-FR" sz="20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lgn="just">
              <a:lnSpc>
                <a:spcPct val="100000"/>
              </a:lnSpc>
              <a:spcBef>
                <a:spcPts val="0"/>
              </a:spcBef>
              <a:buNone/>
            </a:pPr>
            <a:r>
              <a:rPr lang="fr-FR" sz="2000" dirty="0">
                <a:effectLst/>
                <a:latin typeface="Times New Roman" panose="02020603050405020304" pitchFamily="18" charset="0"/>
                <a:ea typeface="Calibri" panose="020F0502020204030204" pitchFamily="34" charset="0"/>
                <a:cs typeface="Times New Roman" panose="02020603050405020304" pitchFamily="18" charset="0"/>
              </a:rPr>
              <a:t>- Bien sûr ! Bien meilleur quand ça vient du jardin !</a:t>
            </a:r>
            <a:endParaRPr lang="fr-FR" sz="20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lgn="just">
              <a:lnSpc>
                <a:spcPct val="100000"/>
              </a:lnSpc>
              <a:spcBef>
                <a:spcPts val="0"/>
              </a:spcBef>
              <a:buNone/>
            </a:pPr>
            <a:r>
              <a:rPr lang="fr-FR" sz="2000" dirty="0">
                <a:effectLst/>
                <a:latin typeface="Times New Roman" panose="02020603050405020304" pitchFamily="18" charset="0"/>
                <a:ea typeface="Calibri" panose="020F0502020204030204" pitchFamily="34" charset="0"/>
                <a:cs typeface="Times New Roman" panose="02020603050405020304" pitchFamily="18" charset="0"/>
              </a:rPr>
              <a:t>Le grand-père marmonna encore </a:t>
            </a:r>
            <a:r>
              <a:rPr lang="fr-FR" sz="2000" b="1" dirty="0">
                <a:effectLst/>
                <a:latin typeface="Times New Roman" panose="02020603050405020304" pitchFamily="18" charset="0"/>
                <a:ea typeface="Calibri" panose="020F0502020204030204" pitchFamily="34" charset="0"/>
                <a:cs typeface="Times New Roman" panose="02020603050405020304" pitchFamily="18" charset="0"/>
              </a:rPr>
              <a:t>des</a:t>
            </a:r>
            <a:r>
              <a:rPr lang="fr-FR" sz="2000" dirty="0">
                <a:effectLst/>
                <a:latin typeface="Times New Roman" panose="02020603050405020304" pitchFamily="18" charset="0"/>
                <a:ea typeface="Calibri" panose="020F0502020204030204" pitchFamily="34" charset="0"/>
                <a:cs typeface="Times New Roman" panose="02020603050405020304" pitchFamily="18" charset="0"/>
              </a:rPr>
              <a:t> choses indistinctes par-dessus sa gamelle. Le garçon partit faire sa cueillette. Il croisa sa sœur qui le taquina et le traita de gâte-sauce. Quand il revint, le vieux trouva matière à plaisanterie.</a:t>
            </a:r>
            <a:endParaRPr lang="fr-FR" sz="20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lgn="just">
              <a:lnSpc>
                <a:spcPct val="100000"/>
              </a:lnSpc>
              <a:spcBef>
                <a:spcPts val="0"/>
              </a:spcBef>
              <a:buNone/>
            </a:pPr>
            <a:r>
              <a:rPr lang="fr-FR" sz="2000" dirty="0">
                <a:effectLst/>
                <a:latin typeface="Times New Roman" panose="02020603050405020304" pitchFamily="18" charset="0"/>
                <a:ea typeface="Calibri" panose="020F0502020204030204" pitchFamily="34" charset="0"/>
                <a:cs typeface="Times New Roman" panose="02020603050405020304" pitchFamily="18" charset="0"/>
              </a:rPr>
              <a:t>- Que </a:t>
            </a:r>
            <a:r>
              <a:rPr lang="fr-FR" sz="2000" b="1" dirty="0">
                <a:effectLst/>
                <a:latin typeface="Times New Roman" panose="02020603050405020304" pitchFamily="18" charset="0"/>
                <a:ea typeface="Calibri" panose="020F0502020204030204" pitchFamily="34" charset="0"/>
                <a:cs typeface="Times New Roman" panose="02020603050405020304" pitchFamily="18" charset="0"/>
              </a:rPr>
              <a:t>faisiez</a:t>
            </a:r>
            <a:r>
              <a:rPr lang="fr-FR" sz="2000" dirty="0">
                <a:effectLst/>
                <a:latin typeface="Times New Roman" panose="02020603050405020304" pitchFamily="18" charset="0"/>
                <a:ea typeface="Calibri" panose="020F0502020204030204" pitchFamily="34" charset="0"/>
                <a:cs typeface="Times New Roman" panose="02020603050405020304" pitchFamily="18" charset="0"/>
              </a:rPr>
              <a:t>-vous avec ta sœur ? Les fenêtres sont transparentes, et la vue donne sur le jardin. Vous vous </a:t>
            </a:r>
            <a:r>
              <a:rPr lang="fr-FR" sz="2000" b="1" dirty="0">
                <a:effectLst/>
                <a:latin typeface="Times New Roman" panose="02020603050405020304" pitchFamily="18" charset="0"/>
                <a:ea typeface="Calibri" panose="020F0502020204030204" pitchFamily="34" charset="0"/>
                <a:cs typeface="Times New Roman" panose="02020603050405020304" pitchFamily="18" charset="0"/>
              </a:rPr>
              <a:t>battiez</a:t>
            </a:r>
            <a:r>
              <a:rPr lang="fr-FR" sz="2000" dirty="0">
                <a:effectLst/>
                <a:latin typeface="Times New Roman" panose="02020603050405020304" pitchFamily="18" charset="0"/>
                <a:ea typeface="Calibri" panose="020F0502020204030204" pitchFamily="34" charset="0"/>
                <a:cs typeface="Times New Roman" panose="02020603050405020304" pitchFamily="18" charset="0"/>
              </a:rPr>
              <a:t> ? Il n’y a pas de </a:t>
            </a:r>
            <a:r>
              <a:rPr lang="fr-FR" sz="2000" b="1" dirty="0">
                <a:effectLst/>
                <a:latin typeface="Times New Roman" panose="02020603050405020304" pitchFamily="18" charset="0"/>
                <a:ea typeface="Calibri" panose="020F0502020204030204" pitchFamily="34" charset="0"/>
                <a:cs typeface="Times New Roman" panose="02020603050405020304" pitchFamily="18" charset="0"/>
              </a:rPr>
              <a:t>blessé</a:t>
            </a:r>
            <a:r>
              <a:rPr lang="fr-FR" sz="2000" dirty="0">
                <a:effectLst/>
                <a:latin typeface="Times New Roman" panose="02020603050405020304" pitchFamily="18" charset="0"/>
                <a:ea typeface="Calibri" panose="020F0502020204030204" pitchFamily="34" charset="0"/>
                <a:cs typeface="Times New Roman" panose="02020603050405020304" pitchFamily="18" charset="0"/>
              </a:rPr>
              <a:t>, j’espère… </a:t>
            </a:r>
            <a:endParaRPr lang="fr-FR" sz="20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lgn="just">
              <a:lnSpc>
                <a:spcPct val="100000"/>
              </a:lnSpc>
              <a:spcBef>
                <a:spcPts val="0"/>
              </a:spcBef>
              <a:buNone/>
            </a:pPr>
            <a:r>
              <a:rPr lang="fr-FR" sz="2000" dirty="0">
                <a:effectLst/>
                <a:latin typeface="Times New Roman" panose="02020603050405020304" pitchFamily="18" charset="0"/>
                <a:ea typeface="Calibri" panose="020F0502020204030204" pitchFamily="34" charset="0"/>
                <a:cs typeface="Times New Roman" panose="02020603050405020304" pitchFamily="18" charset="0"/>
              </a:rPr>
              <a:t>Quelques coups de cuillère dans la marmite plus tard…</a:t>
            </a:r>
            <a:endParaRPr lang="fr-FR" sz="20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lgn="just">
              <a:lnSpc>
                <a:spcPct val="100000"/>
              </a:lnSpc>
              <a:spcBef>
                <a:spcPts val="0"/>
              </a:spcBef>
              <a:buNone/>
            </a:pPr>
            <a:r>
              <a:rPr lang="fr-FR" sz="2000" dirty="0">
                <a:effectLst/>
                <a:latin typeface="Times New Roman" panose="02020603050405020304" pitchFamily="18" charset="0"/>
                <a:ea typeface="Calibri" panose="020F0502020204030204" pitchFamily="34" charset="0"/>
                <a:cs typeface="Times New Roman" panose="02020603050405020304" pitchFamily="18" charset="0"/>
              </a:rPr>
              <a:t>- Ça a l’air cuit. Va </a:t>
            </a:r>
            <a:r>
              <a:rPr lang="fr-FR" sz="2000" b="1" dirty="0">
                <a:effectLst/>
                <a:latin typeface="Times New Roman" panose="02020603050405020304" pitchFamily="18" charset="0"/>
                <a:ea typeface="Calibri" panose="020F0502020204030204" pitchFamily="34" charset="0"/>
                <a:cs typeface="Times New Roman" panose="02020603050405020304" pitchFamily="18" charset="0"/>
              </a:rPr>
              <a:t>chercher</a:t>
            </a:r>
            <a:r>
              <a:rPr lang="fr-FR" sz="2000" dirty="0">
                <a:effectLst/>
                <a:latin typeface="Times New Roman" panose="02020603050405020304" pitchFamily="18" charset="0"/>
                <a:ea typeface="Calibri" panose="020F0502020204030204" pitchFamily="34" charset="0"/>
                <a:cs typeface="Times New Roman" panose="02020603050405020304" pitchFamily="18" charset="0"/>
              </a:rPr>
              <a:t> le </a:t>
            </a:r>
            <a:r>
              <a:rPr lang="fr-FR" sz="2000" b="1" dirty="0">
                <a:effectLst/>
                <a:latin typeface="Times New Roman" panose="02020603050405020304" pitchFamily="18" charset="0"/>
                <a:ea typeface="Calibri" panose="020F0502020204030204" pitchFamily="34" charset="0"/>
                <a:cs typeface="Times New Roman" panose="02020603050405020304" pitchFamily="18" charset="0"/>
              </a:rPr>
              <a:t>saladier</a:t>
            </a:r>
            <a:r>
              <a:rPr lang="fr-FR" sz="2000" dirty="0">
                <a:effectLst/>
                <a:latin typeface="Times New Roman" panose="02020603050405020304" pitchFamily="18" charset="0"/>
                <a:ea typeface="Calibri" panose="020F0502020204030204" pitchFamily="34" charset="0"/>
                <a:cs typeface="Times New Roman" panose="02020603050405020304" pitchFamily="18" charset="0"/>
              </a:rPr>
              <a:t>, on va y mettre le poulet et faire le mélange avec les fruits. </a:t>
            </a:r>
            <a:endParaRPr lang="fr-FR" sz="20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lgn="just">
              <a:lnSpc>
                <a:spcPct val="100000"/>
              </a:lnSpc>
              <a:spcBef>
                <a:spcPts val="0"/>
              </a:spcBef>
              <a:buNone/>
            </a:pPr>
            <a:r>
              <a:rPr lang="fr-FR" sz="2000" dirty="0">
                <a:effectLst/>
                <a:latin typeface="Times New Roman" panose="02020603050405020304" pitchFamily="18" charset="0"/>
                <a:ea typeface="Calibri" panose="020F0502020204030204" pitchFamily="34" charset="0"/>
                <a:cs typeface="Times New Roman" panose="02020603050405020304" pitchFamily="18" charset="0"/>
              </a:rPr>
              <a:t>Puis, il ajouta :</a:t>
            </a:r>
            <a:endParaRPr lang="fr-FR" sz="20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lgn="just">
              <a:lnSpc>
                <a:spcPct val="100000"/>
              </a:lnSpc>
              <a:spcBef>
                <a:spcPts val="0"/>
              </a:spcBef>
              <a:buNone/>
            </a:pPr>
            <a:r>
              <a:rPr lang="fr-FR" sz="2000" dirty="0">
                <a:effectLst/>
                <a:latin typeface="Times New Roman" panose="02020603050405020304" pitchFamily="18" charset="0"/>
                <a:ea typeface="Calibri" panose="020F0502020204030204" pitchFamily="34" charset="0"/>
                <a:cs typeface="Times New Roman" panose="02020603050405020304" pitchFamily="18" charset="0"/>
              </a:rPr>
              <a:t>- Bon, on s’est bien </a:t>
            </a:r>
            <a:r>
              <a:rPr lang="fr-FR" sz="2000" b="1" dirty="0">
                <a:effectLst/>
                <a:latin typeface="Times New Roman" panose="02020603050405020304" pitchFamily="18" charset="0"/>
                <a:ea typeface="Calibri" panose="020F0502020204030204" pitchFamily="34" charset="0"/>
                <a:cs typeface="Times New Roman" panose="02020603050405020304" pitchFamily="18" charset="0"/>
              </a:rPr>
              <a:t>amusé</a:t>
            </a:r>
            <a:r>
              <a:rPr lang="fr-FR" sz="2000" dirty="0">
                <a:effectLst/>
                <a:latin typeface="Times New Roman" panose="02020603050405020304" pitchFamily="18" charset="0"/>
                <a:ea typeface="Calibri" panose="020F0502020204030204" pitchFamily="34" charset="0"/>
                <a:cs typeface="Times New Roman" panose="02020603050405020304" pitchFamily="18" charset="0"/>
              </a:rPr>
              <a:t>, on a suffisamment </a:t>
            </a:r>
            <a:r>
              <a:rPr lang="fr-FR" sz="2000" b="1" dirty="0">
                <a:effectLst/>
                <a:latin typeface="Times New Roman" panose="02020603050405020304" pitchFamily="18" charset="0"/>
                <a:ea typeface="Calibri" panose="020F0502020204030204" pitchFamily="34" charset="0"/>
                <a:cs typeface="Times New Roman" panose="02020603050405020304" pitchFamily="18" charset="0"/>
              </a:rPr>
              <a:t>discuté</a:t>
            </a:r>
            <a:r>
              <a:rPr lang="fr-FR" sz="2000" dirty="0">
                <a:effectLst/>
                <a:latin typeface="Times New Roman" panose="02020603050405020304" pitchFamily="18" charset="0"/>
                <a:ea typeface="Calibri" panose="020F0502020204030204" pitchFamily="34" charset="0"/>
                <a:cs typeface="Times New Roman" panose="02020603050405020304" pitchFamily="18" charset="0"/>
              </a:rPr>
              <a:t>. Maintenant, attrape le </a:t>
            </a:r>
            <a:r>
              <a:rPr lang="fr-FR" sz="2000" b="1" dirty="0">
                <a:effectLst/>
                <a:latin typeface="Times New Roman" panose="02020603050405020304" pitchFamily="18" charset="0"/>
                <a:ea typeface="Calibri" panose="020F0502020204030204" pitchFamily="34" charset="0"/>
                <a:cs typeface="Times New Roman" panose="02020603050405020304" pitchFamily="18" charset="0"/>
              </a:rPr>
              <a:t>balai</a:t>
            </a:r>
            <a:r>
              <a:rPr lang="fr-FR" sz="2000" dirty="0">
                <a:effectLst/>
                <a:latin typeface="Times New Roman" panose="02020603050405020304" pitchFamily="18" charset="0"/>
                <a:ea typeface="Calibri" panose="020F0502020204030204" pitchFamily="34" charset="0"/>
                <a:cs typeface="Times New Roman" panose="02020603050405020304" pitchFamily="18" charset="0"/>
              </a:rPr>
              <a:t> et ramasse-moi les épluchures, tout ça. Tu hésites ? Tu ne te prends pas pour un </a:t>
            </a:r>
            <a:r>
              <a:rPr lang="fr-FR" sz="2000" b="1" dirty="0">
                <a:effectLst/>
                <a:latin typeface="Times New Roman" panose="02020603050405020304" pitchFamily="18" charset="0"/>
                <a:ea typeface="Calibri" panose="020F0502020204030204" pitchFamily="34" charset="0"/>
                <a:cs typeface="Times New Roman" panose="02020603050405020304" pitchFamily="18" charset="0"/>
              </a:rPr>
              <a:t>handicapé, </a:t>
            </a:r>
            <a:r>
              <a:rPr lang="fr-FR" sz="2000" dirty="0">
                <a:effectLst/>
                <a:latin typeface="Times New Roman" panose="02020603050405020304" pitchFamily="18" charset="0"/>
                <a:ea typeface="Calibri" panose="020F0502020204030204" pitchFamily="34" charset="0"/>
                <a:cs typeface="Times New Roman" panose="02020603050405020304" pitchFamily="18" charset="0"/>
              </a:rPr>
              <a:t>quand même ? Alors, au boulot. Faut le savoir : dans la vie d’un </a:t>
            </a:r>
            <a:r>
              <a:rPr lang="fr-FR" sz="2000" b="1" dirty="0">
                <a:effectLst/>
                <a:latin typeface="Times New Roman" panose="02020603050405020304" pitchFamily="18" charset="0"/>
                <a:ea typeface="Calibri" panose="020F0502020204030204" pitchFamily="34" charset="0"/>
                <a:cs typeface="Times New Roman" panose="02020603050405020304" pitchFamily="18" charset="0"/>
              </a:rPr>
              <a:t>cuisinier</a:t>
            </a:r>
            <a:r>
              <a:rPr lang="fr-FR" sz="2000" dirty="0">
                <a:effectLst/>
                <a:latin typeface="Times New Roman" panose="02020603050405020304" pitchFamily="18" charset="0"/>
                <a:ea typeface="Calibri" panose="020F0502020204030204" pitchFamily="34" charset="0"/>
                <a:cs typeface="Times New Roman" panose="02020603050405020304" pitchFamily="18" charset="0"/>
              </a:rPr>
              <a:t>, on </a:t>
            </a:r>
            <a:r>
              <a:rPr lang="fr-FR" sz="2000" b="1" dirty="0">
                <a:effectLst/>
                <a:latin typeface="Times New Roman" panose="02020603050405020304" pitchFamily="18" charset="0"/>
                <a:ea typeface="Calibri" panose="020F0502020204030204" pitchFamily="34" charset="0"/>
                <a:cs typeface="Times New Roman" panose="02020603050405020304" pitchFamily="18" charset="0"/>
              </a:rPr>
              <a:t>fait</a:t>
            </a:r>
            <a:r>
              <a:rPr lang="fr-FR" sz="2000" dirty="0">
                <a:effectLst/>
                <a:latin typeface="Times New Roman" panose="02020603050405020304" pitchFamily="18" charset="0"/>
                <a:ea typeface="Calibri" panose="020F0502020204030204" pitchFamily="34" charset="0"/>
                <a:cs typeface="Times New Roman" panose="02020603050405020304" pitchFamily="18" charset="0"/>
              </a:rPr>
              <a:t> beaucoup le ménage !</a:t>
            </a:r>
            <a:endParaRPr lang="fr-FR" sz="20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6" name="Espace réservé du contenu 5">
            <a:extLst>
              <a:ext uri="{FF2B5EF4-FFF2-40B4-BE49-F238E27FC236}">
                <a16:creationId xmlns:a16="http://schemas.microsoft.com/office/drawing/2014/main" id="{D61AB7B9-760A-92E1-D424-D8476CF022CB}"/>
              </a:ext>
            </a:extLst>
          </p:cNvPr>
          <p:cNvSpPr>
            <a:spLocks noGrp="1"/>
          </p:cNvSpPr>
          <p:nvPr>
            <p:ph sz="half" idx="4294967295"/>
          </p:nvPr>
        </p:nvSpPr>
        <p:spPr>
          <a:xfrm>
            <a:off x="11847513" y="1825625"/>
            <a:ext cx="344487" cy="4351338"/>
          </a:xfrm>
        </p:spPr>
        <p:txBody>
          <a:bodyPr/>
          <a:lstStyle/>
          <a:p>
            <a:pPr marL="0" indent="0">
              <a:buNone/>
            </a:pPr>
            <a:r>
              <a:rPr lang="fr-FR" dirty="0"/>
              <a:t> </a:t>
            </a:r>
          </a:p>
        </p:txBody>
      </p:sp>
    </p:spTree>
    <p:extLst>
      <p:ext uri="{BB962C8B-B14F-4D97-AF65-F5344CB8AC3E}">
        <p14:creationId xmlns:p14="http://schemas.microsoft.com/office/powerpoint/2010/main" val="357318899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9ACED54-BAF5-47CE-9B3C-2FC4C8157DA0}"/>
              </a:ext>
            </a:extLst>
          </p:cNvPr>
          <p:cNvSpPr>
            <a:spLocks noGrp="1"/>
          </p:cNvSpPr>
          <p:nvPr>
            <p:ph type="title"/>
          </p:nvPr>
        </p:nvSpPr>
        <p:spPr/>
        <p:txBody>
          <a:bodyPr/>
          <a:lstStyle/>
          <a:p>
            <a:r>
              <a:rPr lang="fr-FR" dirty="0"/>
              <a:t> </a:t>
            </a:r>
          </a:p>
        </p:txBody>
      </p:sp>
      <p:pic>
        <p:nvPicPr>
          <p:cNvPr id="4" name="Espace réservé du contenu 3">
            <a:extLst>
              <a:ext uri="{FF2B5EF4-FFF2-40B4-BE49-F238E27FC236}">
                <a16:creationId xmlns:a16="http://schemas.microsoft.com/office/drawing/2014/main" id="{A0CA75EE-5233-7C03-4D62-5459A4D0247F}"/>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4343400" y="2292350"/>
            <a:ext cx="3098800" cy="2273300"/>
          </a:xfrm>
          <a:prstGeom prst="rect">
            <a:avLst/>
          </a:prstGeom>
        </p:spPr>
      </p:pic>
    </p:spTree>
    <p:extLst>
      <p:ext uri="{BB962C8B-B14F-4D97-AF65-F5344CB8AC3E}">
        <p14:creationId xmlns:p14="http://schemas.microsoft.com/office/powerpoint/2010/main" val="324471767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2AE08FA-211E-3C3D-185C-46DCCEC20E3E}"/>
              </a:ext>
            </a:extLst>
          </p:cNvPr>
          <p:cNvSpPr>
            <a:spLocks noGrp="1"/>
          </p:cNvSpPr>
          <p:nvPr>
            <p:ph type="title"/>
          </p:nvPr>
        </p:nvSpPr>
        <p:spPr/>
        <p:txBody>
          <a:bodyPr/>
          <a:lstStyle/>
          <a:p>
            <a:r>
              <a:rPr lang="fr-FR" dirty="0"/>
              <a:t> </a:t>
            </a:r>
          </a:p>
        </p:txBody>
      </p:sp>
      <p:graphicFrame>
        <p:nvGraphicFramePr>
          <p:cNvPr id="5" name="Espace réservé du contenu 4">
            <a:extLst>
              <a:ext uri="{FF2B5EF4-FFF2-40B4-BE49-F238E27FC236}">
                <a16:creationId xmlns:a16="http://schemas.microsoft.com/office/drawing/2014/main" id="{50C8F786-30C2-079A-DAC6-0C8C2A084454}"/>
              </a:ext>
            </a:extLst>
          </p:cNvPr>
          <p:cNvGraphicFramePr>
            <a:graphicFrameLocks noGrp="1"/>
          </p:cNvGraphicFramePr>
          <p:nvPr>
            <p:ph idx="1"/>
            <p:extLst>
              <p:ext uri="{D42A27DB-BD31-4B8C-83A1-F6EECF244321}">
                <p14:modId xmlns:p14="http://schemas.microsoft.com/office/powerpoint/2010/main" val="1250070103"/>
              </p:ext>
            </p:extLst>
          </p:nvPr>
        </p:nvGraphicFramePr>
        <p:xfrm>
          <a:off x="838200" y="862900"/>
          <a:ext cx="10515600" cy="3749040"/>
        </p:xfrm>
        <a:graphic>
          <a:graphicData uri="http://schemas.openxmlformats.org/drawingml/2006/table">
            <a:tbl>
              <a:tblPr firstRow="1" bandRow="1">
                <a:tableStyleId>{5940675A-B579-460E-94D1-54222C63F5DA}</a:tableStyleId>
              </a:tblPr>
              <a:tblGrid>
                <a:gridCol w="5257800">
                  <a:extLst>
                    <a:ext uri="{9D8B030D-6E8A-4147-A177-3AD203B41FA5}">
                      <a16:colId xmlns:a16="http://schemas.microsoft.com/office/drawing/2014/main" val="2945916034"/>
                    </a:ext>
                  </a:extLst>
                </a:gridCol>
                <a:gridCol w="5257800">
                  <a:extLst>
                    <a:ext uri="{9D8B030D-6E8A-4147-A177-3AD203B41FA5}">
                      <a16:colId xmlns:a16="http://schemas.microsoft.com/office/drawing/2014/main" val="228294014"/>
                    </a:ext>
                  </a:extLst>
                </a:gridCol>
              </a:tblGrid>
              <a:tr h="370840">
                <a:tc>
                  <a:txBody>
                    <a:bodyPr/>
                    <a:lstStyle/>
                    <a:p>
                      <a:r>
                        <a:rPr lang="fr-FR" sz="2000" dirty="0"/>
                        <a:t>se terminent par -</a:t>
                      </a:r>
                      <a:r>
                        <a:rPr lang="fr-FR" sz="2000" i="1" dirty="0"/>
                        <a:t>es</a:t>
                      </a:r>
                    </a:p>
                  </a:txBody>
                  <a:tcPr/>
                </a:tc>
                <a:tc>
                  <a:txBody>
                    <a:bodyPr/>
                    <a:lstStyle/>
                    <a:p>
                      <a:r>
                        <a:rPr lang="fr-FR" sz="2000" dirty="0"/>
                        <a:t>les - des</a:t>
                      </a:r>
                    </a:p>
                  </a:txBody>
                  <a:tcPr/>
                </a:tc>
                <a:extLst>
                  <a:ext uri="{0D108BD9-81ED-4DB2-BD59-A6C34878D82A}">
                    <a16:rowId xmlns:a16="http://schemas.microsoft.com/office/drawing/2014/main" val="840030448"/>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2000" dirty="0"/>
                        <a:t>se terminent par -</a:t>
                      </a:r>
                      <a:r>
                        <a:rPr lang="fr-FR" sz="2000" dirty="0" err="1"/>
                        <a:t>é</a:t>
                      </a:r>
                      <a:endParaRPr lang="fr-FR" sz="2000" i="1" dirty="0"/>
                    </a:p>
                  </a:txBody>
                  <a:tcPr/>
                </a:tc>
                <a:tc>
                  <a:txBody>
                    <a:bodyPr/>
                    <a:lstStyle/>
                    <a:p>
                      <a:r>
                        <a:rPr lang="fr-FR" sz="2000" kern="1200" dirty="0">
                          <a:solidFill>
                            <a:schemeClr val="tx1"/>
                          </a:solidFill>
                          <a:effectLst/>
                          <a:latin typeface="+mn-lt"/>
                          <a:ea typeface="+mn-ea"/>
                          <a:cs typeface="+mn-cs"/>
                        </a:rPr>
                        <a:t>abimé – agressivité – amusé – blessé – discuté </a:t>
                      </a:r>
                    </a:p>
                    <a:p>
                      <a:r>
                        <a:rPr lang="fr-FR" sz="2000" kern="1200" dirty="0">
                          <a:solidFill>
                            <a:schemeClr val="tx1"/>
                          </a:solidFill>
                          <a:effectLst/>
                          <a:latin typeface="+mn-lt"/>
                          <a:ea typeface="+mn-ea"/>
                          <a:cs typeface="+mn-cs"/>
                        </a:rPr>
                        <a:t>étrangeté – handicapé </a:t>
                      </a:r>
                      <a:r>
                        <a:rPr lang="fr-FR" sz="2000" dirty="0">
                          <a:effectLst/>
                        </a:rPr>
                        <a:t> </a:t>
                      </a:r>
                      <a:endParaRPr lang="fr-FR" sz="2000" dirty="0"/>
                    </a:p>
                  </a:txBody>
                  <a:tcPr/>
                </a:tc>
                <a:extLst>
                  <a:ext uri="{0D108BD9-81ED-4DB2-BD59-A6C34878D82A}">
                    <a16:rowId xmlns:a16="http://schemas.microsoft.com/office/drawing/2014/main" val="116265815"/>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2000" dirty="0"/>
                        <a:t>se terminent par -</a:t>
                      </a:r>
                      <a:r>
                        <a:rPr lang="fr-FR" sz="2000" i="1" dirty="0" err="1"/>
                        <a:t>ée</a:t>
                      </a:r>
                      <a:endParaRPr lang="fr-FR" sz="2000" i="1" dirty="0"/>
                    </a:p>
                  </a:txBody>
                  <a:tcPr/>
                </a:tc>
                <a:tc>
                  <a:txBody>
                    <a:bodyPr/>
                    <a:lstStyle/>
                    <a:p>
                      <a:r>
                        <a:rPr lang="fr-FR" sz="2000" kern="1200" dirty="0">
                          <a:solidFill>
                            <a:schemeClr val="tx1"/>
                          </a:solidFill>
                          <a:effectLst/>
                          <a:latin typeface="+mn-lt"/>
                          <a:ea typeface="+mn-ea"/>
                          <a:cs typeface="+mn-cs"/>
                        </a:rPr>
                        <a:t>pincée – cuillérée  </a:t>
                      </a:r>
                      <a:endParaRPr lang="fr-FR" sz="2000" dirty="0"/>
                    </a:p>
                  </a:txBody>
                  <a:tcPr/>
                </a:tc>
                <a:extLst>
                  <a:ext uri="{0D108BD9-81ED-4DB2-BD59-A6C34878D82A}">
                    <a16:rowId xmlns:a16="http://schemas.microsoft.com/office/drawing/2014/main" val="3741557885"/>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2000" dirty="0"/>
                        <a:t>se terminent par </a:t>
                      </a:r>
                      <a:r>
                        <a:rPr lang="fr-FR" sz="2000" kern="1200" dirty="0">
                          <a:solidFill>
                            <a:schemeClr val="tx1"/>
                          </a:solidFill>
                          <a:effectLst/>
                          <a:latin typeface="+mn-lt"/>
                          <a:ea typeface="+mn-ea"/>
                          <a:cs typeface="+mn-cs"/>
                        </a:rPr>
                        <a:t>-</a:t>
                      </a:r>
                      <a:r>
                        <a:rPr lang="fr-FR" sz="2000" i="1" kern="1200" dirty="0">
                          <a:solidFill>
                            <a:schemeClr val="tx1"/>
                          </a:solidFill>
                          <a:effectLst/>
                          <a:latin typeface="+mn-lt"/>
                          <a:ea typeface="+mn-ea"/>
                          <a:cs typeface="+mn-cs"/>
                        </a:rPr>
                        <a:t>et</a:t>
                      </a:r>
                      <a:r>
                        <a:rPr lang="fr-FR" sz="2000" dirty="0">
                          <a:effectLst/>
                        </a:rPr>
                        <a:t> </a:t>
                      </a:r>
                      <a:endParaRPr lang="fr-FR" sz="2000" dirty="0"/>
                    </a:p>
                  </a:txBody>
                  <a:tcPr/>
                </a:tc>
                <a:tc>
                  <a:txBody>
                    <a:bodyPr/>
                    <a:lstStyle/>
                    <a:p>
                      <a:r>
                        <a:rPr lang="fr-FR" sz="2000" kern="1200" dirty="0">
                          <a:solidFill>
                            <a:schemeClr val="tx1"/>
                          </a:solidFill>
                          <a:effectLst/>
                          <a:latin typeface="+mn-lt"/>
                          <a:ea typeface="+mn-ea"/>
                          <a:cs typeface="+mn-cs"/>
                        </a:rPr>
                        <a:t>poulet – coffret </a:t>
                      </a:r>
                      <a:r>
                        <a:rPr lang="fr-FR" sz="2000" dirty="0">
                          <a:effectLst/>
                        </a:rPr>
                        <a:t> </a:t>
                      </a:r>
                      <a:endParaRPr lang="fr-FR" sz="2000" dirty="0"/>
                    </a:p>
                  </a:txBody>
                  <a:tcPr/>
                </a:tc>
                <a:extLst>
                  <a:ext uri="{0D108BD9-81ED-4DB2-BD59-A6C34878D82A}">
                    <a16:rowId xmlns:a16="http://schemas.microsoft.com/office/drawing/2014/main" val="1221490145"/>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2000" dirty="0"/>
                        <a:t>se terminent par -</a:t>
                      </a:r>
                      <a:r>
                        <a:rPr lang="fr-FR" sz="2000" i="1" dirty="0"/>
                        <a:t>er</a:t>
                      </a:r>
                    </a:p>
                  </a:txBody>
                  <a:tcPr/>
                </a:tc>
                <a:tc>
                  <a:txBody>
                    <a:bodyPr/>
                    <a:lstStyle/>
                    <a:p>
                      <a:r>
                        <a:rPr lang="fr-FR" sz="1800" kern="1200" dirty="0">
                          <a:solidFill>
                            <a:schemeClr val="tx1"/>
                          </a:solidFill>
                          <a:effectLst/>
                          <a:latin typeface="+mn-lt"/>
                          <a:ea typeface="+mn-ea"/>
                          <a:cs typeface="+mn-cs"/>
                        </a:rPr>
                        <a:t>chercher – compenser – cuisinier – figuier – pommier – pompier – saladier – sucrier</a:t>
                      </a:r>
                      <a:r>
                        <a:rPr lang="fr-FR" sz="2000" kern="1200" dirty="0">
                          <a:solidFill>
                            <a:schemeClr val="tx1"/>
                          </a:solidFill>
                          <a:effectLst/>
                          <a:latin typeface="+mn-lt"/>
                          <a:ea typeface="+mn-ea"/>
                          <a:cs typeface="+mn-cs"/>
                        </a:rPr>
                        <a:t> </a:t>
                      </a:r>
                      <a:endParaRPr lang="fr-FR" sz="2000" dirty="0"/>
                    </a:p>
                  </a:txBody>
                  <a:tcPr/>
                </a:tc>
                <a:extLst>
                  <a:ext uri="{0D108BD9-81ED-4DB2-BD59-A6C34878D82A}">
                    <a16:rowId xmlns:a16="http://schemas.microsoft.com/office/drawing/2014/main" val="2460820150"/>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2000" dirty="0"/>
                        <a:t>se terminent par -</a:t>
                      </a:r>
                      <a:r>
                        <a:rPr lang="fr-FR" sz="2000" i="1" dirty="0"/>
                        <a:t>ez</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800" kern="1200" dirty="0">
                          <a:solidFill>
                            <a:schemeClr val="tx1"/>
                          </a:solidFill>
                          <a:effectLst/>
                          <a:latin typeface="+mn-lt"/>
                          <a:ea typeface="+mn-ea"/>
                          <a:cs typeface="+mn-cs"/>
                        </a:rPr>
                        <a:t>battiez</a:t>
                      </a:r>
                      <a:r>
                        <a:rPr lang="fr-FR" sz="2000" kern="1200" dirty="0">
                          <a:solidFill>
                            <a:schemeClr val="tx1"/>
                          </a:solidFill>
                          <a:effectLst/>
                          <a:latin typeface="+mn-lt"/>
                          <a:ea typeface="+mn-ea"/>
                          <a:cs typeface="+mn-cs"/>
                        </a:rPr>
                        <a:t> – faisiez </a:t>
                      </a:r>
                    </a:p>
                  </a:txBody>
                  <a:tcPr/>
                </a:tc>
                <a:extLst>
                  <a:ext uri="{0D108BD9-81ED-4DB2-BD59-A6C34878D82A}">
                    <a16:rowId xmlns:a16="http://schemas.microsoft.com/office/drawing/2014/main" val="3156515766"/>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2000" dirty="0"/>
                        <a:t>se terminent par -</a:t>
                      </a:r>
                      <a:r>
                        <a:rPr lang="fr-FR" sz="1800" i="1" kern="1200" dirty="0">
                          <a:solidFill>
                            <a:schemeClr val="tx1"/>
                          </a:solidFill>
                          <a:effectLst/>
                          <a:latin typeface="+mn-lt"/>
                          <a:ea typeface="+mn-ea"/>
                          <a:cs typeface="+mn-cs"/>
                        </a:rPr>
                        <a:t>ai</a:t>
                      </a:r>
                      <a:r>
                        <a:rPr lang="fr-FR" sz="2000" dirty="0">
                          <a:effectLst/>
                        </a:rPr>
                        <a:t> </a:t>
                      </a:r>
                      <a:endParaRPr lang="fr-FR" sz="2000" dirty="0"/>
                    </a:p>
                  </a:txBody>
                  <a:tcPr/>
                </a:tc>
                <a:tc>
                  <a:txBody>
                    <a:bodyPr/>
                    <a:lstStyle/>
                    <a:p>
                      <a:r>
                        <a:rPr lang="fr-FR" sz="2000" dirty="0"/>
                        <a:t>balai – essai </a:t>
                      </a:r>
                    </a:p>
                  </a:txBody>
                  <a:tcPr/>
                </a:tc>
                <a:extLst>
                  <a:ext uri="{0D108BD9-81ED-4DB2-BD59-A6C34878D82A}">
                    <a16:rowId xmlns:a16="http://schemas.microsoft.com/office/drawing/2014/main" val="1625988304"/>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2000" dirty="0"/>
                        <a:t>se terminent par </a:t>
                      </a:r>
                      <a:r>
                        <a:rPr lang="fr-FR" sz="1800" kern="1200" dirty="0">
                          <a:solidFill>
                            <a:schemeClr val="tx1"/>
                          </a:solidFill>
                          <a:effectLst/>
                          <a:latin typeface="+mn-lt"/>
                          <a:ea typeface="+mn-ea"/>
                          <a:cs typeface="+mn-cs"/>
                        </a:rPr>
                        <a:t>-</a:t>
                      </a:r>
                      <a:r>
                        <a:rPr lang="fr-FR" sz="1800" i="1" kern="1200" dirty="0">
                          <a:solidFill>
                            <a:schemeClr val="tx1"/>
                          </a:solidFill>
                          <a:effectLst/>
                          <a:latin typeface="+mn-lt"/>
                          <a:ea typeface="+mn-ea"/>
                          <a:cs typeface="+mn-cs"/>
                        </a:rPr>
                        <a:t>ait</a:t>
                      </a:r>
                      <a:r>
                        <a:rPr lang="fr-FR" sz="2000" dirty="0">
                          <a:effectLst/>
                        </a:rPr>
                        <a:t> </a:t>
                      </a:r>
                      <a:endParaRPr lang="fr-FR" sz="2000" dirty="0"/>
                    </a:p>
                  </a:txBody>
                  <a:tcPr/>
                </a:tc>
                <a:tc>
                  <a:txBody>
                    <a:bodyPr/>
                    <a:lstStyle/>
                    <a:p>
                      <a:r>
                        <a:rPr lang="fr-FR" sz="1800" kern="1200" dirty="0">
                          <a:solidFill>
                            <a:schemeClr val="tx1"/>
                          </a:solidFill>
                          <a:effectLst/>
                          <a:latin typeface="+mn-lt"/>
                          <a:ea typeface="+mn-ea"/>
                          <a:cs typeface="+mn-cs"/>
                        </a:rPr>
                        <a:t>fait – occupait – rêvait – sait </a:t>
                      </a:r>
                      <a:r>
                        <a:rPr lang="fr-FR" sz="2000" dirty="0">
                          <a:effectLst/>
                        </a:rPr>
                        <a:t> </a:t>
                      </a:r>
                      <a:endParaRPr lang="fr-FR" sz="2000" dirty="0"/>
                    </a:p>
                  </a:txBody>
                  <a:tcPr/>
                </a:tc>
                <a:extLst>
                  <a:ext uri="{0D108BD9-81ED-4DB2-BD59-A6C34878D82A}">
                    <a16:rowId xmlns:a16="http://schemas.microsoft.com/office/drawing/2014/main" val="3522313001"/>
                  </a:ext>
                </a:extLst>
              </a:tr>
            </a:tbl>
          </a:graphicData>
        </a:graphic>
      </p:graphicFrame>
    </p:spTree>
    <p:extLst>
      <p:ext uri="{BB962C8B-B14F-4D97-AF65-F5344CB8AC3E}">
        <p14:creationId xmlns:p14="http://schemas.microsoft.com/office/powerpoint/2010/main" val="54605339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2451F36-18E1-351E-664F-A53943E5A289}"/>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8DB1EB02-E96D-C2FC-13F2-159D9DDBC462}"/>
              </a:ext>
            </a:extLst>
          </p:cNvPr>
          <p:cNvSpPr>
            <a:spLocks noGrp="1"/>
          </p:cNvSpPr>
          <p:nvPr>
            <p:ph type="title"/>
          </p:nvPr>
        </p:nvSpPr>
        <p:spPr/>
        <p:txBody>
          <a:bodyPr/>
          <a:lstStyle/>
          <a:p>
            <a:r>
              <a:rPr lang="fr-FR" dirty="0"/>
              <a:t> </a:t>
            </a:r>
          </a:p>
        </p:txBody>
      </p:sp>
      <p:graphicFrame>
        <p:nvGraphicFramePr>
          <p:cNvPr id="5" name="Espace réservé du contenu 4">
            <a:extLst>
              <a:ext uri="{FF2B5EF4-FFF2-40B4-BE49-F238E27FC236}">
                <a16:creationId xmlns:a16="http://schemas.microsoft.com/office/drawing/2014/main" id="{43160CFD-BDC4-DD2C-92AE-C49C237EF90E}"/>
              </a:ext>
            </a:extLst>
          </p:cNvPr>
          <p:cNvGraphicFramePr>
            <a:graphicFrameLocks noGrp="1"/>
          </p:cNvGraphicFramePr>
          <p:nvPr>
            <p:ph idx="1"/>
            <p:extLst>
              <p:ext uri="{D42A27DB-BD31-4B8C-83A1-F6EECF244321}">
                <p14:modId xmlns:p14="http://schemas.microsoft.com/office/powerpoint/2010/main" val="3766636827"/>
              </p:ext>
            </p:extLst>
          </p:nvPr>
        </p:nvGraphicFramePr>
        <p:xfrm>
          <a:off x="838200" y="2758440"/>
          <a:ext cx="10515600" cy="670560"/>
        </p:xfrm>
        <a:graphic>
          <a:graphicData uri="http://schemas.openxmlformats.org/drawingml/2006/table">
            <a:tbl>
              <a:tblPr firstRow="1" bandRow="1">
                <a:tableStyleId>{5940675A-B579-460E-94D1-54222C63F5DA}</a:tableStyleId>
              </a:tblPr>
              <a:tblGrid>
                <a:gridCol w="5257800">
                  <a:extLst>
                    <a:ext uri="{9D8B030D-6E8A-4147-A177-3AD203B41FA5}">
                      <a16:colId xmlns:a16="http://schemas.microsoft.com/office/drawing/2014/main" val="2945916034"/>
                    </a:ext>
                  </a:extLst>
                </a:gridCol>
                <a:gridCol w="5257800">
                  <a:extLst>
                    <a:ext uri="{9D8B030D-6E8A-4147-A177-3AD203B41FA5}">
                      <a16:colId xmlns:a16="http://schemas.microsoft.com/office/drawing/2014/main" val="228294014"/>
                    </a:ext>
                  </a:extLst>
                </a:gridCol>
              </a:tblGrid>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2000" dirty="0"/>
                        <a:t>se terminent par -</a:t>
                      </a:r>
                      <a:r>
                        <a:rPr lang="fr-FR" sz="2000" i="1" dirty="0"/>
                        <a:t>er</a:t>
                      </a:r>
                    </a:p>
                  </a:txBody>
                  <a:tcPr/>
                </a:tc>
                <a:tc>
                  <a:txBody>
                    <a:bodyPr/>
                    <a:lstStyle/>
                    <a:p>
                      <a:r>
                        <a:rPr lang="fr-FR" sz="1800" kern="1200" dirty="0">
                          <a:solidFill>
                            <a:schemeClr val="tx1"/>
                          </a:solidFill>
                          <a:effectLst/>
                          <a:latin typeface="+mn-lt"/>
                          <a:ea typeface="+mn-ea"/>
                          <a:cs typeface="+mn-cs"/>
                        </a:rPr>
                        <a:t>chercher – compenser – cuisinier – figuier – pommier – pompier – saladier – sucrier</a:t>
                      </a:r>
                      <a:r>
                        <a:rPr lang="fr-FR" sz="2000" kern="1200" dirty="0">
                          <a:solidFill>
                            <a:schemeClr val="tx1"/>
                          </a:solidFill>
                          <a:effectLst/>
                          <a:latin typeface="+mn-lt"/>
                          <a:ea typeface="+mn-ea"/>
                          <a:cs typeface="+mn-cs"/>
                        </a:rPr>
                        <a:t> </a:t>
                      </a:r>
                      <a:endParaRPr lang="fr-FR" sz="2000" dirty="0"/>
                    </a:p>
                  </a:txBody>
                  <a:tcPr/>
                </a:tc>
                <a:extLst>
                  <a:ext uri="{0D108BD9-81ED-4DB2-BD59-A6C34878D82A}">
                    <a16:rowId xmlns:a16="http://schemas.microsoft.com/office/drawing/2014/main" val="2460820150"/>
                  </a:ext>
                </a:extLst>
              </a:tr>
            </a:tbl>
          </a:graphicData>
        </a:graphic>
      </p:graphicFrame>
    </p:spTree>
    <p:extLst>
      <p:ext uri="{BB962C8B-B14F-4D97-AF65-F5344CB8AC3E}">
        <p14:creationId xmlns:p14="http://schemas.microsoft.com/office/powerpoint/2010/main" val="241179596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54A0994-56C5-5B48-B18D-06210D3DF051}"/>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EAD61986-5374-0E1D-63A3-F399557E2681}"/>
              </a:ext>
            </a:extLst>
          </p:cNvPr>
          <p:cNvSpPr>
            <a:spLocks noGrp="1"/>
          </p:cNvSpPr>
          <p:nvPr>
            <p:ph type="title"/>
          </p:nvPr>
        </p:nvSpPr>
        <p:spPr/>
        <p:txBody>
          <a:bodyPr/>
          <a:lstStyle/>
          <a:p>
            <a:r>
              <a:rPr lang="fr-FR" dirty="0"/>
              <a:t> </a:t>
            </a:r>
          </a:p>
        </p:txBody>
      </p:sp>
      <p:graphicFrame>
        <p:nvGraphicFramePr>
          <p:cNvPr id="5" name="Espace réservé du contenu 4">
            <a:extLst>
              <a:ext uri="{FF2B5EF4-FFF2-40B4-BE49-F238E27FC236}">
                <a16:creationId xmlns:a16="http://schemas.microsoft.com/office/drawing/2014/main" id="{DE25478A-BA7B-036E-4314-484D9210E254}"/>
              </a:ext>
            </a:extLst>
          </p:cNvPr>
          <p:cNvGraphicFramePr>
            <a:graphicFrameLocks noGrp="1"/>
          </p:cNvGraphicFramePr>
          <p:nvPr>
            <p:ph idx="1"/>
            <p:extLst>
              <p:ext uri="{D42A27DB-BD31-4B8C-83A1-F6EECF244321}">
                <p14:modId xmlns:p14="http://schemas.microsoft.com/office/powerpoint/2010/main" val="159652443"/>
              </p:ext>
            </p:extLst>
          </p:nvPr>
        </p:nvGraphicFramePr>
        <p:xfrm>
          <a:off x="838200" y="2758440"/>
          <a:ext cx="10515600" cy="1041400"/>
        </p:xfrm>
        <a:graphic>
          <a:graphicData uri="http://schemas.openxmlformats.org/drawingml/2006/table">
            <a:tbl>
              <a:tblPr firstRow="1" bandRow="1">
                <a:tableStyleId>{5940675A-B579-460E-94D1-54222C63F5DA}</a:tableStyleId>
              </a:tblPr>
              <a:tblGrid>
                <a:gridCol w="5257800">
                  <a:extLst>
                    <a:ext uri="{9D8B030D-6E8A-4147-A177-3AD203B41FA5}">
                      <a16:colId xmlns:a16="http://schemas.microsoft.com/office/drawing/2014/main" val="2945916034"/>
                    </a:ext>
                  </a:extLst>
                </a:gridCol>
                <a:gridCol w="5257800">
                  <a:extLst>
                    <a:ext uri="{9D8B030D-6E8A-4147-A177-3AD203B41FA5}">
                      <a16:colId xmlns:a16="http://schemas.microsoft.com/office/drawing/2014/main" val="228294014"/>
                    </a:ext>
                  </a:extLst>
                </a:gridCol>
              </a:tblGrid>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2000" dirty="0"/>
                        <a:t>Noms</a:t>
                      </a:r>
                      <a:endParaRPr lang="fr-FR" sz="2000" i="1" dirty="0"/>
                    </a:p>
                  </a:txBody>
                  <a:tcPr/>
                </a:tc>
                <a:tc>
                  <a:txBody>
                    <a:bodyPr/>
                    <a:lstStyle/>
                    <a:p>
                      <a:r>
                        <a:rPr lang="fr-FR" sz="1800" kern="1200" dirty="0">
                          <a:solidFill>
                            <a:schemeClr val="tx1"/>
                          </a:solidFill>
                          <a:effectLst/>
                          <a:latin typeface="+mn-lt"/>
                          <a:ea typeface="+mn-ea"/>
                          <a:cs typeface="+mn-cs"/>
                        </a:rPr>
                        <a:t>cuisinier – figuier – pommier – pompier – saladier – sucrier</a:t>
                      </a:r>
                      <a:r>
                        <a:rPr lang="fr-FR" sz="2000" kern="1200" dirty="0">
                          <a:solidFill>
                            <a:schemeClr val="tx1"/>
                          </a:solidFill>
                          <a:effectLst/>
                          <a:latin typeface="+mn-lt"/>
                          <a:ea typeface="+mn-ea"/>
                          <a:cs typeface="+mn-cs"/>
                        </a:rPr>
                        <a:t> </a:t>
                      </a:r>
                      <a:endParaRPr lang="fr-FR" sz="2000" dirty="0"/>
                    </a:p>
                  </a:txBody>
                  <a:tcPr/>
                </a:tc>
                <a:extLst>
                  <a:ext uri="{0D108BD9-81ED-4DB2-BD59-A6C34878D82A}">
                    <a16:rowId xmlns:a16="http://schemas.microsoft.com/office/drawing/2014/main" val="2460820150"/>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800" i="0" dirty="0"/>
                        <a:t>Verbes</a:t>
                      </a:r>
                    </a:p>
                  </a:txBody>
                  <a:tcPr/>
                </a:tc>
                <a:tc>
                  <a:txBody>
                    <a:bodyPr/>
                    <a:lstStyle/>
                    <a:p>
                      <a:r>
                        <a:rPr lang="fr-FR" sz="1800" kern="1200" dirty="0">
                          <a:solidFill>
                            <a:schemeClr val="tx1"/>
                          </a:solidFill>
                          <a:effectLst/>
                          <a:latin typeface="+mn-lt"/>
                          <a:ea typeface="+mn-ea"/>
                          <a:cs typeface="+mn-cs"/>
                        </a:rPr>
                        <a:t>chercher – compenser </a:t>
                      </a:r>
                      <a:endParaRPr lang="fr-FR" sz="1800" dirty="0"/>
                    </a:p>
                  </a:txBody>
                  <a:tcPr/>
                </a:tc>
                <a:extLst>
                  <a:ext uri="{0D108BD9-81ED-4DB2-BD59-A6C34878D82A}">
                    <a16:rowId xmlns:a16="http://schemas.microsoft.com/office/drawing/2014/main" val="3766478335"/>
                  </a:ext>
                </a:extLst>
              </a:tr>
            </a:tbl>
          </a:graphicData>
        </a:graphic>
      </p:graphicFrame>
    </p:spTree>
    <p:extLst>
      <p:ext uri="{BB962C8B-B14F-4D97-AF65-F5344CB8AC3E}">
        <p14:creationId xmlns:p14="http://schemas.microsoft.com/office/powerpoint/2010/main" val="53031697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F0B531D-1129-CD99-8179-4E48D744D204}"/>
              </a:ext>
            </a:extLst>
          </p:cNvPr>
          <p:cNvSpPr>
            <a:spLocks noGrp="1"/>
          </p:cNvSpPr>
          <p:nvPr>
            <p:ph type="title"/>
          </p:nvPr>
        </p:nvSpPr>
        <p:spPr/>
        <p:txBody>
          <a:bodyPr/>
          <a:lstStyle/>
          <a:p>
            <a:r>
              <a:rPr lang="fr-FR" dirty="0"/>
              <a:t> </a:t>
            </a:r>
          </a:p>
        </p:txBody>
      </p:sp>
      <p:sp>
        <p:nvSpPr>
          <p:cNvPr id="3" name="Espace réservé du contenu 2">
            <a:extLst>
              <a:ext uri="{FF2B5EF4-FFF2-40B4-BE49-F238E27FC236}">
                <a16:creationId xmlns:a16="http://schemas.microsoft.com/office/drawing/2014/main" id="{66535743-B915-3AE8-1273-37279C27A6AB}"/>
              </a:ext>
            </a:extLst>
          </p:cNvPr>
          <p:cNvSpPr>
            <a:spLocks noGrp="1"/>
          </p:cNvSpPr>
          <p:nvPr>
            <p:ph idx="1"/>
          </p:nvPr>
        </p:nvSpPr>
        <p:spPr/>
        <p:txBody>
          <a:bodyPr/>
          <a:lstStyle/>
          <a:p>
            <a:pPr marL="0" indent="0">
              <a:buNone/>
            </a:pPr>
            <a:endParaRPr lang="fr-FR" dirty="0"/>
          </a:p>
          <a:p>
            <a:pPr marL="0" indent="0">
              <a:buNone/>
            </a:pPr>
            <a:endParaRPr lang="fr-FR" dirty="0"/>
          </a:p>
          <a:p>
            <a:pPr marL="0" indent="0">
              <a:buNone/>
            </a:pPr>
            <a:r>
              <a:rPr lang="fr-FR" dirty="0"/>
              <a:t>Une cuisine – un </a:t>
            </a:r>
            <a:r>
              <a:rPr lang="fr-FR" dirty="0">
                <a:solidFill>
                  <a:schemeClr val="accent4">
                    <a:lumMod val="75000"/>
                  </a:schemeClr>
                </a:solidFill>
              </a:rPr>
              <a:t>cuisin</a:t>
            </a:r>
            <a:r>
              <a:rPr lang="fr-FR" dirty="0">
                <a:solidFill>
                  <a:srgbClr val="00B0F0"/>
                </a:solidFill>
              </a:rPr>
              <a:t>ier</a:t>
            </a:r>
          </a:p>
          <a:p>
            <a:pPr marL="0" indent="0">
              <a:buNone/>
            </a:pPr>
            <a:endParaRPr lang="fr-FR" dirty="0"/>
          </a:p>
          <a:p>
            <a:pPr marL="0" indent="0">
              <a:buNone/>
            </a:pPr>
            <a:endParaRPr lang="fr-FR" dirty="0"/>
          </a:p>
          <a:p>
            <a:pPr marL="0" indent="0">
              <a:buNone/>
            </a:pPr>
            <a:r>
              <a:rPr lang="fr-FR" dirty="0"/>
              <a:t>une figue – un </a:t>
            </a:r>
            <a:r>
              <a:rPr lang="fr-FR" dirty="0">
                <a:solidFill>
                  <a:schemeClr val="accent4">
                    <a:lumMod val="75000"/>
                  </a:schemeClr>
                </a:solidFill>
              </a:rPr>
              <a:t>figu</a:t>
            </a:r>
            <a:r>
              <a:rPr lang="fr-FR" dirty="0">
                <a:solidFill>
                  <a:srgbClr val="00B0F0"/>
                </a:solidFill>
              </a:rPr>
              <a:t>ier</a:t>
            </a:r>
          </a:p>
        </p:txBody>
      </p:sp>
      <p:sp>
        <p:nvSpPr>
          <p:cNvPr id="4" name="Bulle rectangulaire à coins arrondis 3">
            <a:extLst>
              <a:ext uri="{FF2B5EF4-FFF2-40B4-BE49-F238E27FC236}">
                <a16:creationId xmlns:a16="http://schemas.microsoft.com/office/drawing/2014/main" id="{329FA678-5567-F2B0-A301-06DD169D9C10}"/>
              </a:ext>
            </a:extLst>
          </p:cNvPr>
          <p:cNvSpPr/>
          <p:nvPr/>
        </p:nvSpPr>
        <p:spPr>
          <a:xfrm>
            <a:off x="4165600" y="2032000"/>
            <a:ext cx="2214880" cy="650240"/>
          </a:xfrm>
          <a:prstGeom prst="wedgeRoundRectCallout">
            <a:avLst>
              <a:gd name="adj1" fmla="val -35512"/>
              <a:gd name="adj2" fmla="val 84375"/>
              <a:gd name="adj3" fmla="val 16667"/>
            </a:avLst>
          </a:prstGeom>
          <a:noFill/>
          <a:ln>
            <a:solidFill>
              <a:srgbClr val="00B0F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dirty="0">
                <a:solidFill>
                  <a:srgbClr val="00B0F0"/>
                </a:solidFill>
              </a:rPr>
              <a:t>suffixe</a:t>
            </a:r>
          </a:p>
        </p:txBody>
      </p:sp>
      <p:sp>
        <p:nvSpPr>
          <p:cNvPr id="5" name="Bulle rectangulaire à coins arrondis 4">
            <a:extLst>
              <a:ext uri="{FF2B5EF4-FFF2-40B4-BE49-F238E27FC236}">
                <a16:creationId xmlns:a16="http://schemas.microsoft.com/office/drawing/2014/main" id="{899CE864-1F38-5BEB-C84A-AE3814A45E87}"/>
              </a:ext>
            </a:extLst>
          </p:cNvPr>
          <p:cNvSpPr/>
          <p:nvPr/>
        </p:nvSpPr>
        <p:spPr>
          <a:xfrm>
            <a:off x="3586480" y="3525521"/>
            <a:ext cx="2214880" cy="650240"/>
          </a:xfrm>
          <a:prstGeom prst="wedgeRoundRectCallout">
            <a:avLst>
              <a:gd name="adj1" fmla="val -35512"/>
              <a:gd name="adj2" fmla="val 84375"/>
              <a:gd name="adj3" fmla="val 16667"/>
            </a:avLst>
          </a:prstGeom>
          <a:noFill/>
          <a:ln>
            <a:solidFill>
              <a:srgbClr val="00B0F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dirty="0">
                <a:solidFill>
                  <a:srgbClr val="00B0F0"/>
                </a:solidFill>
              </a:rPr>
              <a:t>suffixe</a:t>
            </a:r>
          </a:p>
        </p:txBody>
      </p:sp>
      <p:sp>
        <p:nvSpPr>
          <p:cNvPr id="6" name="Bulle rectangulaire à coins arrondis 5">
            <a:extLst>
              <a:ext uri="{FF2B5EF4-FFF2-40B4-BE49-F238E27FC236}">
                <a16:creationId xmlns:a16="http://schemas.microsoft.com/office/drawing/2014/main" id="{95232CF7-5DFE-1851-EA20-BAE8FB33884C}"/>
              </a:ext>
            </a:extLst>
          </p:cNvPr>
          <p:cNvSpPr/>
          <p:nvPr/>
        </p:nvSpPr>
        <p:spPr>
          <a:xfrm>
            <a:off x="1757680" y="2025333"/>
            <a:ext cx="2214880" cy="650240"/>
          </a:xfrm>
          <a:prstGeom prst="wedgeRoundRectCallout">
            <a:avLst>
              <a:gd name="adj1" fmla="val 36965"/>
              <a:gd name="adj2" fmla="val 87500"/>
              <a:gd name="adj3" fmla="val 16667"/>
            </a:avLst>
          </a:prstGeom>
          <a:noFill/>
          <a:ln>
            <a:solidFill>
              <a:schemeClr val="accent4">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dirty="0">
                <a:solidFill>
                  <a:schemeClr val="accent4">
                    <a:lumMod val="75000"/>
                  </a:schemeClr>
                </a:solidFill>
              </a:rPr>
              <a:t>radical</a:t>
            </a:r>
          </a:p>
        </p:txBody>
      </p:sp>
      <p:sp>
        <p:nvSpPr>
          <p:cNvPr id="7" name="Bulle rectangulaire à coins arrondis 6">
            <a:extLst>
              <a:ext uri="{FF2B5EF4-FFF2-40B4-BE49-F238E27FC236}">
                <a16:creationId xmlns:a16="http://schemas.microsoft.com/office/drawing/2014/main" id="{385C46A3-6788-380A-EAF3-E1327E1F3899}"/>
              </a:ext>
            </a:extLst>
          </p:cNvPr>
          <p:cNvSpPr/>
          <p:nvPr/>
        </p:nvSpPr>
        <p:spPr>
          <a:xfrm>
            <a:off x="1219200" y="3542349"/>
            <a:ext cx="2214880" cy="650240"/>
          </a:xfrm>
          <a:prstGeom prst="wedgeRoundRectCallout">
            <a:avLst>
              <a:gd name="adj1" fmla="val 43387"/>
              <a:gd name="adj2" fmla="val 84375"/>
              <a:gd name="adj3" fmla="val 16667"/>
            </a:avLst>
          </a:prstGeom>
          <a:noFill/>
          <a:ln>
            <a:solidFill>
              <a:schemeClr val="accent4">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dirty="0">
                <a:solidFill>
                  <a:schemeClr val="accent4">
                    <a:lumMod val="75000"/>
                  </a:schemeClr>
                </a:solidFill>
              </a:rPr>
              <a:t>radical</a:t>
            </a:r>
          </a:p>
        </p:txBody>
      </p:sp>
    </p:spTree>
    <p:extLst>
      <p:ext uri="{BB962C8B-B14F-4D97-AF65-F5344CB8AC3E}">
        <p14:creationId xmlns:p14="http://schemas.microsoft.com/office/powerpoint/2010/main" val="53297862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BB03FF1-7DE3-F3EE-E9E3-520E10F884AF}"/>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59C83E1B-11E2-46E1-96CD-0DB8EC38ABF2}"/>
              </a:ext>
            </a:extLst>
          </p:cNvPr>
          <p:cNvSpPr>
            <a:spLocks noGrp="1"/>
          </p:cNvSpPr>
          <p:nvPr>
            <p:ph type="title"/>
          </p:nvPr>
        </p:nvSpPr>
        <p:spPr/>
        <p:txBody>
          <a:bodyPr/>
          <a:lstStyle/>
          <a:p>
            <a:r>
              <a:rPr lang="fr-FR" dirty="0"/>
              <a:t> </a:t>
            </a:r>
          </a:p>
        </p:txBody>
      </p:sp>
      <p:graphicFrame>
        <p:nvGraphicFramePr>
          <p:cNvPr id="5" name="Espace réservé du contenu 4">
            <a:extLst>
              <a:ext uri="{FF2B5EF4-FFF2-40B4-BE49-F238E27FC236}">
                <a16:creationId xmlns:a16="http://schemas.microsoft.com/office/drawing/2014/main" id="{FD99C642-3831-ECA4-97E4-9CDE20755432}"/>
              </a:ext>
            </a:extLst>
          </p:cNvPr>
          <p:cNvGraphicFramePr>
            <a:graphicFrameLocks noGrp="1"/>
          </p:cNvGraphicFramePr>
          <p:nvPr>
            <p:ph idx="1"/>
            <p:extLst>
              <p:ext uri="{D42A27DB-BD31-4B8C-83A1-F6EECF244321}">
                <p14:modId xmlns:p14="http://schemas.microsoft.com/office/powerpoint/2010/main" val="1505677488"/>
              </p:ext>
            </p:extLst>
          </p:nvPr>
        </p:nvGraphicFramePr>
        <p:xfrm>
          <a:off x="838200" y="2758440"/>
          <a:ext cx="10515600" cy="670560"/>
        </p:xfrm>
        <a:graphic>
          <a:graphicData uri="http://schemas.openxmlformats.org/drawingml/2006/table">
            <a:tbl>
              <a:tblPr firstRow="1" bandRow="1">
                <a:tableStyleId>{5940675A-B579-460E-94D1-54222C63F5DA}</a:tableStyleId>
              </a:tblPr>
              <a:tblGrid>
                <a:gridCol w="5257800">
                  <a:extLst>
                    <a:ext uri="{9D8B030D-6E8A-4147-A177-3AD203B41FA5}">
                      <a16:colId xmlns:a16="http://schemas.microsoft.com/office/drawing/2014/main" val="2945916034"/>
                    </a:ext>
                  </a:extLst>
                </a:gridCol>
                <a:gridCol w="5257800">
                  <a:extLst>
                    <a:ext uri="{9D8B030D-6E8A-4147-A177-3AD203B41FA5}">
                      <a16:colId xmlns:a16="http://schemas.microsoft.com/office/drawing/2014/main" val="228294014"/>
                    </a:ext>
                  </a:extLst>
                </a:gridCol>
              </a:tblGrid>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2000" dirty="0"/>
                        <a:t>Noms</a:t>
                      </a:r>
                      <a:endParaRPr lang="fr-FR" sz="2000" i="1" dirty="0"/>
                    </a:p>
                  </a:txBody>
                  <a:tcPr/>
                </a:tc>
                <a:tc>
                  <a:txBody>
                    <a:bodyPr/>
                    <a:lstStyle/>
                    <a:p>
                      <a:r>
                        <a:rPr lang="fr-FR" sz="1800" kern="1200" dirty="0">
                          <a:solidFill>
                            <a:schemeClr val="tx1"/>
                          </a:solidFill>
                          <a:effectLst/>
                          <a:latin typeface="+mn-lt"/>
                          <a:ea typeface="+mn-ea"/>
                          <a:cs typeface="+mn-cs"/>
                        </a:rPr>
                        <a:t>cuisinier – figuier – pommier – pompier – saladier – sucrier</a:t>
                      </a:r>
                      <a:r>
                        <a:rPr lang="fr-FR" sz="2000" kern="1200" dirty="0">
                          <a:solidFill>
                            <a:schemeClr val="tx1"/>
                          </a:solidFill>
                          <a:effectLst/>
                          <a:latin typeface="+mn-lt"/>
                          <a:ea typeface="+mn-ea"/>
                          <a:cs typeface="+mn-cs"/>
                        </a:rPr>
                        <a:t> </a:t>
                      </a:r>
                      <a:endParaRPr lang="fr-FR" sz="2000" dirty="0"/>
                    </a:p>
                  </a:txBody>
                  <a:tcPr/>
                </a:tc>
                <a:extLst>
                  <a:ext uri="{0D108BD9-81ED-4DB2-BD59-A6C34878D82A}">
                    <a16:rowId xmlns:a16="http://schemas.microsoft.com/office/drawing/2014/main" val="2460820150"/>
                  </a:ext>
                </a:extLst>
              </a:tr>
            </a:tbl>
          </a:graphicData>
        </a:graphic>
      </p:graphicFrame>
    </p:spTree>
    <p:extLst>
      <p:ext uri="{BB962C8B-B14F-4D97-AF65-F5344CB8AC3E}">
        <p14:creationId xmlns:p14="http://schemas.microsoft.com/office/powerpoint/2010/main" val="187635580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B7F86D4-CCCA-FF05-B176-3722862AD377}"/>
              </a:ext>
            </a:extLst>
          </p:cNvPr>
          <p:cNvSpPr>
            <a:spLocks noGrp="1"/>
          </p:cNvSpPr>
          <p:nvPr>
            <p:ph type="title"/>
          </p:nvPr>
        </p:nvSpPr>
        <p:spPr/>
        <p:txBody>
          <a:bodyPr/>
          <a:lstStyle/>
          <a:p>
            <a:r>
              <a:rPr lang="fr-FR" dirty="0"/>
              <a:t> </a:t>
            </a:r>
          </a:p>
        </p:txBody>
      </p:sp>
      <p:graphicFrame>
        <p:nvGraphicFramePr>
          <p:cNvPr id="4" name="Espace réservé du contenu 3">
            <a:extLst>
              <a:ext uri="{FF2B5EF4-FFF2-40B4-BE49-F238E27FC236}">
                <a16:creationId xmlns:a16="http://schemas.microsoft.com/office/drawing/2014/main" id="{F5F2772B-6A7C-5186-8EF2-A6AFA773476F}"/>
              </a:ext>
            </a:extLst>
          </p:cNvPr>
          <p:cNvGraphicFramePr>
            <a:graphicFrameLocks noGrp="1"/>
          </p:cNvGraphicFramePr>
          <p:nvPr>
            <p:ph idx="1"/>
            <p:extLst>
              <p:ext uri="{D42A27DB-BD31-4B8C-83A1-F6EECF244321}">
                <p14:modId xmlns:p14="http://schemas.microsoft.com/office/powerpoint/2010/main" val="2763919140"/>
              </p:ext>
            </p:extLst>
          </p:nvPr>
        </p:nvGraphicFramePr>
        <p:xfrm>
          <a:off x="1745824" y="2619636"/>
          <a:ext cx="7527164" cy="1268234"/>
        </p:xfrm>
        <a:graphic>
          <a:graphicData uri="http://schemas.openxmlformats.org/drawingml/2006/table">
            <a:tbl>
              <a:tblPr firstRow="1" bandRow="1">
                <a:tableStyleId>{5940675A-B579-460E-94D1-54222C63F5DA}</a:tableStyleId>
              </a:tblPr>
              <a:tblGrid>
                <a:gridCol w="923164">
                  <a:extLst>
                    <a:ext uri="{9D8B030D-6E8A-4147-A177-3AD203B41FA5}">
                      <a16:colId xmlns:a16="http://schemas.microsoft.com/office/drawing/2014/main" val="1625928029"/>
                    </a:ext>
                  </a:extLst>
                </a:gridCol>
                <a:gridCol w="4145280">
                  <a:extLst>
                    <a:ext uri="{9D8B030D-6E8A-4147-A177-3AD203B41FA5}">
                      <a16:colId xmlns:a16="http://schemas.microsoft.com/office/drawing/2014/main" val="746292741"/>
                    </a:ext>
                  </a:extLst>
                </a:gridCol>
                <a:gridCol w="2458720">
                  <a:extLst>
                    <a:ext uri="{9D8B030D-6E8A-4147-A177-3AD203B41FA5}">
                      <a16:colId xmlns:a16="http://schemas.microsoft.com/office/drawing/2014/main" val="912379982"/>
                    </a:ext>
                  </a:extLst>
                </a:gridCol>
              </a:tblGrid>
              <a:tr h="536714">
                <a:tc rowSpan="3">
                  <a:txBody>
                    <a:bodyPr/>
                    <a:lstStyle/>
                    <a:p>
                      <a:pPr algn="ctr"/>
                      <a:endParaRPr lang="fr-FR" sz="1000" dirty="0"/>
                    </a:p>
                    <a:p>
                      <a:pPr algn="ctr"/>
                      <a:r>
                        <a:rPr lang="fr-FR" dirty="0"/>
                        <a:t>NOM</a:t>
                      </a:r>
                    </a:p>
                  </a:txBody>
                  <a:tcPr vert="vert270">
                    <a:solidFill>
                      <a:schemeClr val="accent5">
                        <a:lumMod val="20000"/>
                        <a:lumOff val="80000"/>
                      </a:schemeClr>
                    </a:solidFill>
                  </a:tcPr>
                </a:tc>
                <a:tc>
                  <a:txBody>
                    <a:bodyPr/>
                    <a:lstStyle/>
                    <a:p>
                      <a:r>
                        <a:rPr lang="fr-FR" dirty="0"/>
                        <a:t>métiers</a:t>
                      </a:r>
                    </a:p>
                  </a:txBody>
                  <a:tcPr/>
                </a:tc>
                <a:tc>
                  <a:txBody>
                    <a:bodyPr/>
                    <a:lstStyle/>
                    <a:p>
                      <a:pPr>
                        <a:lnSpc>
                          <a:spcPct val="107000"/>
                        </a:lnSpc>
                        <a:spcAft>
                          <a:spcPts val="0"/>
                        </a:spcAft>
                      </a:pPr>
                      <a:r>
                        <a:rPr lang="fr-FR" sz="1800" kern="100" dirty="0">
                          <a:effectLst/>
                          <a:latin typeface="Times New Roman" panose="02020603050405020304" pitchFamily="18" charset="0"/>
                          <a:cs typeface="Times New Roman" panose="02020603050405020304" pitchFamily="18" charset="0"/>
                        </a:rPr>
                        <a:t>cuisinier - pompier</a:t>
                      </a:r>
                      <a:endParaRPr lang="fr-FR" sz="1800" kern="100" dirty="0">
                        <a:effectLst/>
                        <a:latin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436728334"/>
                  </a:ext>
                </a:extLst>
              </a:tr>
              <a:tr h="336911">
                <a:tc vMerge="1">
                  <a:txBody>
                    <a:bodyPr/>
                    <a:lstStyle/>
                    <a:p>
                      <a:endParaRPr lang="fr-FR"/>
                    </a:p>
                  </a:txBody>
                  <a:tcPr/>
                </a:tc>
                <a:tc>
                  <a:txBody>
                    <a:bodyPr/>
                    <a:lstStyle/>
                    <a:p>
                      <a:r>
                        <a:rPr lang="fr-FR" dirty="0"/>
                        <a:t>arbres</a:t>
                      </a:r>
                    </a:p>
                  </a:txBody>
                  <a:tcPr/>
                </a:tc>
                <a:tc>
                  <a:txBody>
                    <a:bodyPr/>
                    <a:lstStyle/>
                    <a:p>
                      <a:pPr>
                        <a:lnSpc>
                          <a:spcPct val="107000"/>
                        </a:lnSpc>
                        <a:spcAft>
                          <a:spcPts val="0"/>
                        </a:spcAft>
                      </a:pPr>
                      <a:r>
                        <a:rPr lang="fr-FR" sz="1800" kern="100">
                          <a:effectLst/>
                          <a:latin typeface="Times New Roman" panose="02020603050405020304" pitchFamily="18" charset="0"/>
                          <a:ea typeface="Calibri" panose="020F0502020204030204" pitchFamily="34" charset="0"/>
                          <a:cs typeface="Times New Roman" panose="02020603050405020304" pitchFamily="18" charset="0"/>
                        </a:rPr>
                        <a:t>pommier - figuier</a:t>
                      </a:r>
                      <a:endParaRPr lang="fr-FR" sz="18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257881716"/>
                  </a:ext>
                </a:extLst>
              </a:tr>
              <a:tr h="336911">
                <a:tc vMerge="1">
                  <a:txBody>
                    <a:bodyPr/>
                    <a:lstStyle/>
                    <a:p>
                      <a:endParaRPr lang="fr-FR" dirty="0"/>
                    </a:p>
                  </a:txBody>
                  <a:tcPr/>
                </a:tc>
                <a:tc>
                  <a:txBody>
                    <a:bodyPr/>
                    <a:lstStyle/>
                    <a:p>
                      <a:r>
                        <a:rPr lang="fr-FR" dirty="0"/>
                        <a:t>récipients</a:t>
                      </a:r>
                    </a:p>
                  </a:txBody>
                  <a:tcPr/>
                </a:tc>
                <a:tc>
                  <a:txBody>
                    <a:bodyPr/>
                    <a:lstStyle/>
                    <a:p>
                      <a:pPr>
                        <a:lnSpc>
                          <a:spcPct val="107000"/>
                        </a:lnSpc>
                        <a:spcAft>
                          <a:spcPts val="0"/>
                        </a:spcAft>
                      </a:pPr>
                      <a:r>
                        <a:rPr lang="fr-FR" sz="1800" kern="100" dirty="0">
                          <a:effectLst/>
                          <a:latin typeface="Times New Roman" panose="02020603050405020304" pitchFamily="18" charset="0"/>
                          <a:ea typeface="Calibri" panose="020F0502020204030204" pitchFamily="34" charset="0"/>
                          <a:cs typeface="Times New Roman" panose="02020603050405020304" pitchFamily="18" charset="0"/>
                        </a:rPr>
                        <a:t>saladier - sucrier</a:t>
                      </a:r>
                      <a:endParaRPr lang="fr-FR" sz="18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917526481"/>
                  </a:ext>
                </a:extLst>
              </a:tr>
            </a:tbl>
          </a:graphicData>
        </a:graphic>
      </p:graphicFrame>
    </p:spTree>
    <p:extLst>
      <p:ext uri="{BB962C8B-B14F-4D97-AF65-F5344CB8AC3E}">
        <p14:creationId xmlns:p14="http://schemas.microsoft.com/office/powerpoint/2010/main" val="3765705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CAEED37-77C2-DB05-0848-2980FDF09F9E}"/>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152C75E4-ECE2-E78A-4E50-4AF8ADD9C138}"/>
              </a:ext>
            </a:extLst>
          </p:cNvPr>
          <p:cNvSpPr>
            <a:spLocks noGrp="1"/>
          </p:cNvSpPr>
          <p:nvPr>
            <p:ph type="title"/>
          </p:nvPr>
        </p:nvSpPr>
        <p:spPr/>
        <p:txBody>
          <a:bodyPr/>
          <a:lstStyle/>
          <a:p>
            <a:r>
              <a:rPr lang="fr-FR" dirty="0"/>
              <a:t> </a:t>
            </a:r>
          </a:p>
        </p:txBody>
      </p:sp>
      <p:graphicFrame>
        <p:nvGraphicFramePr>
          <p:cNvPr id="4" name="Espace réservé du contenu 3">
            <a:extLst>
              <a:ext uri="{FF2B5EF4-FFF2-40B4-BE49-F238E27FC236}">
                <a16:creationId xmlns:a16="http://schemas.microsoft.com/office/drawing/2014/main" id="{911B29F4-3D02-000C-491E-C94BD8DABF60}"/>
              </a:ext>
            </a:extLst>
          </p:cNvPr>
          <p:cNvGraphicFramePr>
            <a:graphicFrameLocks noGrp="1"/>
          </p:cNvGraphicFramePr>
          <p:nvPr>
            <p:ph idx="1"/>
          </p:nvPr>
        </p:nvGraphicFramePr>
        <p:xfrm>
          <a:off x="1745824" y="2619636"/>
          <a:ext cx="7527164" cy="1268234"/>
        </p:xfrm>
        <a:graphic>
          <a:graphicData uri="http://schemas.openxmlformats.org/drawingml/2006/table">
            <a:tbl>
              <a:tblPr firstRow="1" bandRow="1">
                <a:tableStyleId>{5940675A-B579-460E-94D1-54222C63F5DA}</a:tableStyleId>
              </a:tblPr>
              <a:tblGrid>
                <a:gridCol w="923164">
                  <a:extLst>
                    <a:ext uri="{9D8B030D-6E8A-4147-A177-3AD203B41FA5}">
                      <a16:colId xmlns:a16="http://schemas.microsoft.com/office/drawing/2014/main" val="1625928029"/>
                    </a:ext>
                  </a:extLst>
                </a:gridCol>
                <a:gridCol w="4145280">
                  <a:extLst>
                    <a:ext uri="{9D8B030D-6E8A-4147-A177-3AD203B41FA5}">
                      <a16:colId xmlns:a16="http://schemas.microsoft.com/office/drawing/2014/main" val="746292741"/>
                    </a:ext>
                  </a:extLst>
                </a:gridCol>
                <a:gridCol w="2458720">
                  <a:extLst>
                    <a:ext uri="{9D8B030D-6E8A-4147-A177-3AD203B41FA5}">
                      <a16:colId xmlns:a16="http://schemas.microsoft.com/office/drawing/2014/main" val="912379982"/>
                    </a:ext>
                  </a:extLst>
                </a:gridCol>
              </a:tblGrid>
              <a:tr h="536714">
                <a:tc rowSpan="3">
                  <a:txBody>
                    <a:bodyPr/>
                    <a:lstStyle/>
                    <a:p>
                      <a:pPr algn="ctr"/>
                      <a:endParaRPr lang="fr-FR" sz="1000" dirty="0"/>
                    </a:p>
                    <a:p>
                      <a:pPr algn="ctr"/>
                      <a:r>
                        <a:rPr lang="fr-FR" dirty="0"/>
                        <a:t>NOM</a:t>
                      </a:r>
                    </a:p>
                  </a:txBody>
                  <a:tcPr vert="vert270">
                    <a:solidFill>
                      <a:schemeClr val="accent5">
                        <a:lumMod val="20000"/>
                        <a:lumOff val="80000"/>
                      </a:schemeClr>
                    </a:solidFill>
                  </a:tcPr>
                </a:tc>
                <a:tc>
                  <a:txBody>
                    <a:bodyPr/>
                    <a:lstStyle/>
                    <a:p>
                      <a:r>
                        <a:rPr lang="fr-FR" dirty="0"/>
                        <a:t>métiers</a:t>
                      </a:r>
                    </a:p>
                  </a:txBody>
                  <a:tcPr/>
                </a:tc>
                <a:tc>
                  <a:txBody>
                    <a:bodyPr/>
                    <a:lstStyle/>
                    <a:p>
                      <a:pPr>
                        <a:lnSpc>
                          <a:spcPct val="107000"/>
                        </a:lnSpc>
                        <a:spcAft>
                          <a:spcPts val="0"/>
                        </a:spcAft>
                      </a:pPr>
                      <a:r>
                        <a:rPr lang="fr-FR" sz="1800" kern="100" dirty="0">
                          <a:effectLst/>
                          <a:latin typeface="Times New Roman" panose="02020603050405020304" pitchFamily="18" charset="0"/>
                          <a:cs typeface="Times New Roman" panose="02020603050405020304" pitchFamily="18" charset="0"/>
                        </a:rPr>
                        <a:t>cuisinier - pompier</a:t>
                      </a:r>
                      <a:endParaRPr lang="fr-FR" sz="1800" kern="100" dirty="0">
                        <a:effectLst/>
                        <a:latin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436728334"/>
                  </a:ext>
                </a:extLst>
              </a:tr>
              <a:tr h="336911">
                <a:tc vMerge="1">
                  <a:txBody>
                    <a:bodyPr/>
                    <a:lstStyle/>
                    <a:p>
                      <a:endParaRPr lang="fr-FR"/>
                    </a:p>
                  </a:txBody>
                  <a:tcPr/>
                </a:tc>
                <a:tc>
                  <a:txBody>
                    <a:bodyPr/>
                    <a:lstStyle/>
                    <a:p>
                      <a:r>
                        <a:rPr lang="fr-FR" dirty="0"/>
                        <a:t>arbres</a:t>
                      </a:r>
                    </a:p>
                  </a:txBody>
                  <a:tcPr/>
                </a:tc>
                <a:tc>
                  <a:txBody>
                    <a:bodyPr/>
                    <a:lstStyle/>
                    <a:p>
                      <a:pPr>
                        <a:lnSpc>
                          <a:spcPct val="107000"/>
                        </a:lnSpc>
                        <a:spcAft>
                          <a:spcPts val="0"/>
                        </a:spcAft>
                      </a:pPr>
                      <a:r>
                        <a:rPr lang="fr-FR" sz="1800" kern="100">
                          <a:effectLst/>
                          <a:latin typeface="Times New Roman" panose="02020603050405020304" pitchFamily="18" charset="0"/>
                          <a:ea typeface="Calibri" panose="020F0502020204030204" pitchFamily="34" charset="0"/>
                          <a:cs typeface="Times New Roman" panose="02020603050405020304" pitchFamily="18" charset="0"/>
                        </a:rPr>
                        <a:t>pommier - figuier</a:t>
                      </a:r>
                      <a:endParaRPr lang="fr-FR" sz="18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257881716"/>
                  </a:ext>
                </a:extLst>
              </a:tr>
              <a:tr h="336911">
                <a:tc vMerge="1">
                  <a:txBody>
                    <a:bodyPr/>
                    <a:lstStyle/>
                    <a:p>
                      <a:endParaRPr lang="fr-FR" dirty="0"/>
                    </a:p>
                  </a:txBody>
                  <a:tcPr/>
                </a:tc>
                <a:tc>
                  <a:txBody>
                    <a:bodyPr/>
                    <a:lstStyle/>
                    <a:p>
                      <a:r>
                        <a:rPr lang="fr-FR" dirty="0"/>
                        <a:t>récipients</a:t>
                      </a:r>
                    </a:p>
                  </a:txBody>
                  <a:tcPr/>
                </a:tc>
                <a:tc>
                  <a:txBody>
                    <a:bodyPr/>
                    <a:lstStyle/>
                    <a:p>
                      <a:pPr>
                        <a:lnSpc>
                          <a:spcPct val="107000"/>
                        </a:lnSpc>
                        <a:spcAft>
                          <a:spcPts val="0"/>
                        </a:spcAft>
                      </a:pPr>
                      <a:r>
                        <a:rPr lang="fr-FR" sz="1800" kern="100" dirty="0">
                          <a:effectLst/>
                          <a:latin typeface="Times New Roman" panose="02020603050405020304" pitchFamily="18" charset="0"/>
                          <a:ea typeface="Calibri" panose="020F0502020204030204" pitchFamily="34" charset="0"/>
                          <a:cs typeface="Times New Roman" panose="02020603050405020304" pitchFamily="18" charset="0"/>
                        </a:rPr>
                        <a:t>saladier - sucrier</a:t>
                      </a:r>
                      <a:endParaRPr lang="fr-FR" sz="18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917526481"/>
                  </a:ext>
                </a:extLst>
              </a:tr>
            </a:tbl>
          </a:graphicData>
        </a:graphic>
      </p:graphicFrame>
      <p:sp>
        <p:nvSpPr>
          <p:cNvPr id="5" name="ZoneTexte 4">
            <a:extLst>
              <a:ext uri="{FF2B5EF4-FFF2-40B4-BE49-F238E27FC236}">
                <a16:creationId xmlns:a16="http://schemas.microsoft.com/office/drawing/2014/main" id="{F6F36CDB-904C-893B-91DC-0906BD0E6E4E}"/>
              </a:ext>
            </a:extLst>
          </p:cNvPr>
          <p:cNvSpPr txBox="1"/>
          <p:nvPr/>
        </p:nvSpPr>
        <p:spPr>
          <a:xfrm>
            <a:off x="974035" y="4671391"/>
            <a:ext cx="9998765" cy="984885"/>
          </a:xfrm>
          <a:prstGeom prst="rect">
            <a:avLst/>
          </a:prstGeom>
          <a:noFill/>
        </p:spPr>
        <p:txBody>
          <a:bodyPr wrap="square" rtlCol="0">
            <a:spAutoFit/>
          </a:bodyPr>
          <a:lstStyle/>
          <a:p>
            <a:r>
              <a:rPr lang="fr-FR" sz="2000" dirty="0">
                <a:effectLst/>
                <a:latin typeface="Times New Roman" panose="02020603050405020304" pitchFamily="18" charset="0"/>
                <a:ea typeface="Calibri" panose="020F0502020204030204" pitchFamily="34" charset="0"/>
                <a:cs typeface="Times New Roman" panose="02020603050405020304" pitchFamily="18" charset="0"/>
              </a:rPr>
              <a:t>Lorsqu’on rencontre un nom qui se termine par [e] et qui désigne un métier, un arbre fruitier ou un récipient, le [e] s’écrit -</a:t>
            </a:r>
            <a:r>
              <a:rPr lang="fr-FR" sz="2000" i="1" dirty="0">
                <a:effectLst/>
                <a:latin typeface="Times New Roman" panose="02020603050405020304" pitchFamily="18" charset="0"/>
                <a:ea typeface="Calibri" panose="020F0502020204030204" pitchFamily="34" charset="0"/>
                <a:cs typeface="Times New Roman" panose="02020603050405020304" pitchFamily="18" charset="0"/>
              </a:rPr>
              <a:t>er</a:t>
            </a:r>
            <a:r>
              <a:rPr lang="fr-FR" sz="2000" dirty="0">
                <a:effectLst/>
                <a:latin typeface="Times New Roman" panose="02020603050405020304" pitchFamily="18" charset="0"/>
                <a:ea typeface="Calibri" panose="020F0502020204030204" pitchFamily="34" charset="0"/>
                <a:cs typeface="Times New Roman" panose="02020603050405020304" pitchFamily="18" charset="0"/>
              </a:rPr>
              <a:t>.</a:t>
            </a:r>
            <a:endParaRPr lang="fr-FR" sz="2000" dirty="0">
              <a:effectLst/>
              <a:latin typeface="Calibri" panose="020F0502020204030204" pitchFamily="34" charset="0"/>
              <a:ea typeface="Calibri" panose="020F0502020204030204" pitchFamily="34" charset="0"/>
              <a:cs typeface="Times New Roman" panose="02020603050405020304" pitchFamily="18" charset="0"/>
            </a:endParaRPr>
          </a:p>
          <a:p>
            <a:endParaRPr lang="fr-FR" dirty="0"/>
          </a:p>
        </p:txBody>
      </p:sp>
    </p:spTree>
    <p:extLst>
      <p:ext uri="{BB962C8B-B14F-4D97-AF65-F5344CB8AC3E}">
        <p14:creationId xmlns:p14="http://schemas.microsoft.com/office/powerpoint/2010/main" val="148530669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1E56DB2-C820-6C8D-0F93-234ADC52CABC}"/>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91BC11D8-C46A-1FB5-7EB2-B5081530031B}"/>
              </a:ext>
            </a:extLst>
          </p:cNvPr>
          <p:cNvSpPr>
            <a:spLocks noGrp="1"/>
          </p:cNvSpPr>
          <p:nvPr>
            <p:ph type="title"/>
          </p:nvPr>
        </p:nvSpPr>
        <p:spPr/>
        <p:txBody>
          <a:bodyPr/>
          <a:lstStyle/>
          <a:p>
            <a:r>
              <a:rPr lang="fr-FR" dirty="0"/>
              <a:t> </a:t>
            </a:r>
          </a:p>
        </p:txBody>
      </p:sp>
      <p:graphicFrame>
        <p:nvGraphicFramePr>
          <p:cNvPr id="5" name="Espace réservé du contenu 4">
            <a:extLst>
              <a:ext uri="{FF2B5EF4-FFF2-40B4-BE49-F238E27FC236}">
                <a16:creationId xmlns:a16="http://schemas.microsoft.com/office/drawing/2014/main" id="{2C2F8E11-AFB7-5500-81E9-0B0EE1E151FE}"/>
              </a:ext>
            </a:extLst>
          </p:cNvPr>
          <p:cNvGraphicFramePr>
            <a:graphicFrameLocks noGrp="1"/>
          </p:cNvGraphicFramePr>
          <p:nvPr>
            <p:ph idx="1"/>
            <p:extLst>
              <p:ext uri="{D42A27DB-BD31-4B8C-83A1-F6EECF244321}">
                <p14:modId xmlns:p14="http://schemas.microsoft.com/office/powerpoint/2010/main" val="3881753798"/>
              </p:ext>
            </p:extLst>
          </p:nvPr>
        </p:nvGraphicFramePr>
        <p:xfrm>
          <a:off x="838200" y="862900"/>
          <a:ext cx="10515600" cy="3474720"/>
        </p:xfrm>
        <a:graphic>
          <a:graphicData uri="http://schemas.openxmlformats.org/drawingml/2006/table">
            <a:tbl>
              <a:tblPr firstRow="1" bandRow="1">
                <a:tableStyleId>{5940675A-B579-460E-94D1-54222C63F5DA}</a:tableStyleId>
              </a:tblPr>
              <a:tblGrid>
                <a:gridCol w="5257800">
                  <a:extLst>
                    <a:ext uri="{9D8B030D-6E8A-4147-A177-3AD203B41FA5}">
                      <a16:colId xmlns:a16="http://schemas.microsoft.com/office/drawing/2014/main" val="2945916034"/>
                    </a:ext>
                  </a:extLst>
                </a:gridCol>
                <a:gridCol w="5257800">
                  <a:extLst>
                    <a:ext uri="{9D8B030D-6E8A-4147-A177-3AD203B41FA5}">
                      <a16:colId xmlns:a16="http://schemas.microsoft.com/office/drawing/2014/main" val="228294014"/>
                    </a:ext>
                  </a:extLst>
                </a:gridCol>
              </a:tblGrid>
              <a:tr h="370840">
                <a:tc>
                  <a:txBody>
                    <a:bodyPr/>
                    <a:lstStyle/>
                    <a:p>
                      <a:r>
                        <a:rPr lang="fr-FR" sz="2000" dirty="0"/>
                        <a:t>se terminent par -</a:t>
                      </a:r>
                      <a:r>
                        <a:rPr lang="fr-FR" sz="2000" i="1" dirty="0"/>
                        <a:t>es</a:t>
                      </a:r>
                    </a:p>
                  </a:txBody>
                  <a:tcPr/>
                </a:tc>
                <a:tc>
                  <a:txBody>
                    <a:bodyPr/>
                    <a:lstStyle/>
                    <a:p>
                      <a:r>
                        <a:rPr lang="fr-FR" sz="2000" dirty="0"/>
                        <a:t>les - des</a:t>
                      </a:r>
                    </a:p>
                  </a:txBody>
                  <a:tcPr/>
                </a:tc>
                <a:extLst>
                  <a:ext uri="{0D108BD9-81ED-4DB2-BD59-A6C34878D82A}">
                    <a16:rowId xmlns:a16="http://schemas.microsoft.com/office/drawing/2014/main" val="840030448"/>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2000" dirty="0"/>
                        <a:t>se terminent par -</a:t>
                      </a:r>
                      <a:r>
                        <a:rPr lang="fr-FR" sz="2000" dirty="0" err="1"/>
                        <a:t>é</a:t>
                      </a:r>
                      <a:endParaRPr lang="fr-FR" sz="2000" i="1" dirty="0"/>
                    </a:p>
                  </a:txBody>
                  <a:tcPr/>
                </a:tc>
                <a:tc>
                  <a:txBody>
                    <a:bodyPr/>
                    <a:lstStyle/>
                    <a:p>
                      <a:r>
                        <a:rPr lang="fr-FR" sz="2000" kern="1200" dirty="0">
                          <a:solidFill>
                            <a:schemeClr val="tx1"/>
                          </a:solidFill>
                          <a:effectLst/>
                          <a:latin typeface="+mn-lt"/>
                          <a:ea typeface="+mn-ea"/>
                          <a:cs typeface="+mn-cs"/>
                        </a:rPr>
                        <a:t>abimé – agressivité – amusé – blessé – discuté </a:t>
                      </a:r>
                    </a:p>
                    <a:p>
                      <a:r>
                        <a:rPr lang="fr-FR" sz="2000" kern="1200" dirty="0">
                          <a:solidFill>
                            <a:schemeClr val="tx1"/>
                          </a:solidFill>
                          <a:effectLst/>
                          <a:latin typeface="+mn-lt"/>
                          <a:ea typeface="+mn-ea"/>
                          <a:cs typeface="+mn-cs"/>
                        </a:rPr>
                        <a:t>étrangeté – handicapé </a:t>
                      </a:r>
                      <a:r>
                        <a:rPr lang="fr-FR" sz="2000" dirty="0">
                          <a:effectLst/>
                        </a:rPr>
                        <a:t> </a:t>
                      </a:r>
                      <a:endParaRPr lang="fr-FR" sz="2000" dirty="0"/>
                    </a:p>
                  </a:txBody>
                  <a:tcPr/>
                </a:tc>
                <a:extLst>
                  <a:ext uri="{0D108BD9-81ED-4DB2-BD59-A6C34878D82A}">
                    <a16:rowId xmlns:a16="http://schemas.microsoft.com/office/drawing/2014/main" val="116265815"/>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2000" dirty="0"/>
                        <a:t>se terminent par -</a:t>
                      </a:r>
                      <a:r>
                        <a:rPr lang="fr-FR" sz="2000" i="1" dirty="0" err="1"/>
                        <a:t>ée</a:t>
                      </a:r>
                      <a:endParaRPr lang="fr-FR" sz="2000" i="1" dirty="0"/>
                    </a:p>
                  </a:txBody>
                  <a:tcPr/>
                </a:tc>
                <a:tc>
                  <a:txBody>
                    <a:bodyPr/>
                    <a:lstStyle/>
                    <a:p>
                      <a:r>
                        <a:rPr lang="fr-FR" sz="2000" kern="1200" dirty="0">
                          <a:solidFill>
                            <a:schemeClr val="tx1"/>
                          </a:solidFill>
                          <a:effectLst/>
                          <a:latin typeface="+mn-lt"/>
                          <a:ea typeface="+mn-ea"/>
                          <a:cs typeface="+mn-cs"/>
                        </a:rPr>
                        <a:t>pincée – cuillérée  </a:t>
                      </a:r>
                      <a:endParaRPr lang="fr-FR" sz="2000" dirty="0"/>
                    </a:p>
                  </a:txBody>
                  <a:tcPr/>
                </a:tc>
                <a:extLst>
                  <a:ext uri="{0D108BD9-81ED-4DB2-BD59-A6C34878D82A}">
                    <a16:rowId xmlns:a16="http://schemas.microsoft.com/office/drawing/2014/main" val="3741557885"/>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2000" dirty="0"/>
                        <a:t>se terminent par </a:t>
                      </a:r>
                      <a:r>
                        <a:rPr lang="fr-FR" sz="2000" kern="1200" dirty="0">
                          <a:solidFill>
                            <a:schemeClr val="tx1"/>
                          </a:solidFill>
                          <a:effectLst/>
                          <a:latin typeface="+mn-lt"/>
                          <a:ea typeface="+mn-ea"/>
                          <a:cs typeface="+mn-cs"/>
                        </a:rPr>
                        <a:t>-</a:t>
                      </a:r>
                      <a:r>
                        <a:rPr lang="fr-FR" sz="2000" i="1" kern="1200" dirty="0">
                          <a:solidFill>
                            <a:schemeClr val="tx1"/>
                          </a:solidFill>
                          <a:effectLst/>
                          <a:latin typeface="+mn-lt"/>
                          <a:ea typeface="+mn-ea"/>
                          <a:cs typeface="+mn-cs"/>
                        </a:rPr>
                        <a:t>et</a:t>
                      </a:r>
                      <a:r>
                        <a:rPr lang="fr-FR" sz="2000" dirty="0">
                          <a:effectLst/>
                        </a:rPr>
                        <a:t> </a:t>
                      </a:r>
                      <a:endParaRPr lang="fr-FR" sz="2000" dirty="0"/>
                    </a:p>
                  </a:txBody>
                  <a:tcPr/>
                </a:tc>
                <a:tc>
                  <a:txBody>
                    <a:bodyPr/>
                    <a:lstStyle/>
                    <a:p>
                      <a:r>
                        <a:rPr lang="fr-FR" sz="2000" kern="1200" dirty="0">
                          <a:solidFill>
                            <a:schemeClr val="tx1"/>
                          </a:solidFill>
                          <a:effectLst/>
                          <a:latin typeface="+mn-lt"/>
                          <a:ea typeface="+mn-ea"/>
                          <a:cs typeface="+mn-cs"/>
                        </a:rPr>
                        <a:t>poulet – coffret </a:t>
                      </a:r>
                      <a:r>
                        <a:rPr lang="fr-FR" sz="2000" dirty="0">
                          <a:effectLst/>
                        </a:rPr>
                        <a:t> </a:t>
                      </a:r>
                      <a:endParaRPr lang="fr-FR" sz="2000" dirty="0"/>
                    </a:p>
                  </a:txBody>
                  <a:tcPr/>
                </a:tc>
                <a:extLst>
                  <a:ext uri="{0D108BD9-81ED-4DB2-BD59-A6C34878D82A}">
                    <a16:rowId xmlns:a16="http://schemas.microsoft.com/office/drawing/2014/main" val="1221490145"/>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2000" dirty="0"/>
                        <a:t>se terminent par -</a:t>
                      </a:r>
                      <a:r>
                        <a:rPr lang="fr-FR" sz="2000" i="1" dirty="0"/>
                        <a:t>er</a:t>
                      </a:r>
                    </a:p>
                  </a:txBody>
                  <a:tcPr/>
                </a:tc>
                <a:tc>
                  <a:txBody>
                    <a:bodyPr/>
                    <a:lstStyle/>
                    <a:p>
                      <a:r>
                        <a:rPr lang="fr-FR" sz="1800" kern="1200" dirty="0">
                          <a:solidFill>
                            <a:schemeClr val="tx1"/>
                          </a:solidFill>
                          <a:effectLst/>
                          <a:latin typeface="+mn-lt"/>
                          <a:ea typeface="+mn-ea"/>
                          <a:cs typeface="+mn-cs"/>
                        </a:rPr>
                        <a:t>chercher – compenser </a:t>
                      </a:r>
                      <a:endParaRPr lang="fr-FR" sz="2000" dirty="0"/>
                    </a:p>
                  </a:txBody>
                  <a:tcPr/>
                </a:tc>
                <a:extLst>
                  <a:ext uri="{0D108BD9-81ED-4DB2-BD59-A6C34878D82A}">
                    <a16:rowId xmlns:a16="http://schemas.microsoft.com/office/drawing/2014/main" val="2460820150"/>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2000" dirty="0"/>
                        <a:t>se terminent par -</a:t>
                      </a:r>
                      <a:r>
                        <a:rPr lang="fr-FR" sz="2000" i="1" dirty="0"/>
                        <a:t>ez</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800" kern="1200" dirty="0">
                          <a:solidFill>
                            <a:schemeClr val="tx1"/>
                          </a:solidFill>
                          <a:effectLst/>
                          <a:latin typeface="+mn-lt"/>
                          <a:ea typeface="+mn-ea"/>
                          <a:cs typeface="+mn-cs"/>
                        </a:rPr>
                        <a:t>battiez</a:t>
                      </a:r>
                      <a:r>
                        <a:rPr lang="fr-FR" sz="2000" kern="1200" dirty="0">
                          <a:solidFill>
                            <a:schemeClr val="tx1"/>
                          </a:solidFill>
                          <a:effectLst/>
                          <a:latin typeface="+mn-lt"/>
                          <a:ea typeface="+mn-ea"/>
                          <a:cs typeface="+mn-cs"/>
                        </a:rPr>
                        <a:t> – faisiez </a:t>
                      </a:r>
                    </a:p>
                  </a:txBody>
                  <a:tcPr/>
                </a:tc>
                <a:extLst>
                  <a:ext uri="{0D108BD9-81ED-4DB2-BD59-A6C34878D82A}">
                    <a16:rowId xmlns:a16="http://schemas.microsoft.com/office/drawing/2014/main" val="3156515766"/>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2000" dirty="0"/>
                        <a:t>se terminent par -</a:t>
                      </a:r>
                      <a:r>
                        <a:rPr lang="fr-FR" sz="1800" i="1" kern="1200" dirty="0">
                          <a:solidFill>
                            <a:schemeClr val="tx1"/>
                          </a:solidFill>
                          <a:effectLst/>
                          <a:latin typeface="+mn-lt"/>
                          <a:ea typeface="+mn-ea"/>
                          <a:cs typeface="+mn-cs"/>
                        </a:rPr>
                        <a:t>ai</a:t>
                      </a:r>
                      <a:r>
                        <a:rPr lang="fr-FR" sz="2000" dirty="0">
                          <a:effectLst/>
                        </a:rPr>
                        <a:t> </a:t>
                      </a:r>
                      <a:endParaRPr lang="fr-FR" sz="2000" dirty="0"/>
                    </a:p>
                  </a:txBody>
                  <a:tcPr/>
                </a:tc>
                <a:tc>
                  <a:txBody>
                    <a:bodyPr/>
                    <a:lstStyle/>
                    <a:p>
                      <a:r>
                        <a:rPr lang="fr-FR" sz="2000" dirty="0"/>
                        <a:t>balai – essai </a:t>
                      </a:r>
                    </a:p>
                  </a:txBody>
                  <a:tcPr/>
                </a:tc>
                <a:extLst>
                  <a:ext uri="{0D108BD9-81ED-4DB2-BD59-A6C34878D82A}">
                    <a16:rowId xmlns:a16="http://schemas.microsoft.com/office/drawing/2014/main" val="1625988304"/>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2000" dirty="0"/>
                        <a:t>se terminent par </a:t>
                      </a:r>
                      <a:r>
                        <a:rPr lang="fr-FR" sz="1800" kern="1200" dirty="0">
                          <a:solidFill>
                            <a:schemeClr val="tx1"/>
                          </a:solidFill>
                          <a:effectLst/>
                          <a:latin typeface="+mn-lt"/>
                          <a:ea typeface="+mn-ea"/>
                          <a:cs typeface="+mn-cs"/>
                        </a:rPr>
                        <a:t>-</a:t>
                      </a:r>
                      <a:r>
                        <a:rPr lang="fr-FR" sz="1800" i="1" kern="1200" dirty="0">
                          <a:solidFill>
                            <a:schemeClr val="tx1"/>
                          </a:solidFill>
                          <a:effectLst/>
                          <a:latin typeface="+mn-lt"/>
                          <a:ea typeface="+mn-ea"/>
                          <a:cs typeface="+mn-cs"/>
                        </a:rPr>
                        <a:t>ait</a:t>
                      </a:r>
                      <a:r>
                        <a:rPr lang="fr-FR" sz="2000" dirty="0">
                          <a:effectLst/>
                        </a:rPr>
                        <a:t> </a:t>
                      </a:r>
                      <a:endParaRPr lang="fr-FR" sz="2000" dirty="0"/>
                    </a:p>
                  </a:txBody>
                  <a:tcPr/>
                </a:tc>
                <a:tc>
                  <a:txBody>
                    <a:bodyPr/>
                    <a:lstStyle/>
                    <a:p>
                      <a:r>
                        <a:rPr lang="fr-FR" sz="1800" kern="1200" dirty="0">
                          <a:solidFill>
                            <a:schemeClr val="tx1"/>
                          </a:solidFill>
                          <a:effectLst/>
                          <a:latin typeface="+mn-lt"/>
                          <a:ea typeface="+mn-ea"/>
                          <a:cs typeface="+mn-cs"/>
                        </a:rPr>
                        <a:t>fait – occupait – rêvait – sait </a:t>
                      </a:r>
                      <a:r>
                        <a:rPr lang="fr-FR" sz="2000" dirty="0">
                          <a:effectLst/>
                        </a:rPr>
                        <a:t> </a:t>
                      </a:r>
                      <a:endParaRPr lang="fr-FR" sz="2000" dirty="0"/>
                    </a:p>
                  </a:txBody>
                  <a:tcPr/>
                </a:tc>
                <a:extLst>
                  <a:ext uri="{0D108BD9-81ED-4DB2-BD59-A6C34878D82A}">
                    <a16:rowId xmlns:a16="http://schemas.microsoft.com/office/drawing/2014/main" val="3522313001"/>
                  </a:ext>
                </a:extLst>
              </a:tr>
            </a:tbl>
          </a:graphicData>
        </a:graphic>
      </p:graphicFrame>
    </p:spTree>
    <p:extLst>
      <p:ext uri="{BB962C8B-B14F-4D97-AF65-F5344CB8AC3E}">
        <p14:creationId xmlns:p14="http://schemas.microsoft.com/office/powerpoint/2010/main" val="373373236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DF552BC-53F5-7A37-5D77-6590B75024A4}"/>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7C738D79-C6CA-9FBE-A228-C6D27851B4AC}"/>
              </a:ext>
            </a:extLst>
          </p:cNvPr>
          <p:cNvSpPr>
            <a:spLocks noGrp="1"/>
          </p:cNvSpPr>
          <p:nvPr>
            <p:ph type="title"/>
          </p:nvPr>
        </p:nvSpPr>
        <p:spPr/>
        <p:txBody>
          <a:bodyPr/>
          <a:lstStyle/>
          <a:p>
            <a:r>
              <a:rPr lang="fr-FR" dirty="0"/>
              <a:t> </a:t>
            </a:r>
          </a:p>
        </p:txBody>
      </p:sp>
      <p:graphicFrame>
        <p:nvGraphicFramePr>
          <p:cNvPr id="5" name="Espace réservé du contenu 4">
            <a:extLst>
              <a:ext uri="{FF2B5EF4-FFF2-40B4-BE49-F238E27FC236}">
                <a16:creationId xmlns:a16="http://schemas.microsoft.com/office/drawing/2014/main" id="{D62ED03C-E935-7812-B47A-92E17A920250}"/>
              </a:ext>
            </a:extLst>
          </p:cNvPr>
          <p:cNvGraphicFramePr>
            <a:graphicFrameLocks noGrp="1"/>
          </p:cNvGraphicFramePr>
          <p:nvPr>
            <p:ph idx="1"/>
            <p:extLst>
              <p:ext uri="{D42A27DB-BD31-4B8C-83A1-F6EECF244321}">
                <p14:modId xmlns:p14="http://schemas.microsoft.com/office/powerpoint/2010/main" val="1625768447"/>
              </p:ext>
            </p:extLst>
          </p:nvPr>
        </p:nvGraphicFramePr>
        <p:xfrm>
          <a:off x="838200" y="1844040"/>
          <a:ext cx="10515600" cy="1620520"/>
        </p:xfrm>
        <a:graphic>
          <a:graphicData uri="http://schemas.openxmlformats.org/drawingml/2006/table">
            <a:tbl>
              <a:tblPr firstRow="1" bandRow="1">
                <a:tableStyleId>{5940675A-B579-460E-94D1-54222C63F5DA}</a:tableStyleId>
              </a:tblPr>
              <a:tblGrid>
                <a:gridCol w="5257800">
                  <a:extLst>
                    <a:ext uri="{9D8B030D-6E8A-4147-A177-3AD203B41FA5}">
                      <a16:colId xmlns:a16="http://schemas.microsoft.com/office/drawing/2014/main" val="2945916034"/>
                    </a:ext>
                  </a:extLst>
                </a:gridCol>
                <a:gridCol w="5257800">
                  <a:extLst>
                    <a:ext uri="{9D8B030D-6E8A-4147-A177-3AD203B41FA5}">
                      <a16:colId xmlns:a16="http://schemas.microsoft.com/office/drawing/2014/main" val="228294014"/>
                    </a:ext>
                  </a:extLst>
                </a:gridCol>
              </a:tblGrid>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2000" dirty="0"/>
                        <a:t>se terminent par -</a:t>
                      </a:r>
                      <a:r>
                        <a:rPr lang="fr-FR" sz="2000" i="1" dirty="0"/>
                        <a:t>er</a:t>
                      </a:r>
                    </a:p>
                  </a:txBody>
                  <a:tcPr/>
                </a:tc>
                <a:tc>
                  <a:txBody>
                    <a:bodyPr/>
                    <a:lstStyle/>
                    <a:p>
                      <a:r>
                        <a:rPr lang="fr-FR" sz="1800" kern="1200" dirty="0">
                          <a:solidFill>
                            <a:schemeClr val="tx1"/>
                          </a:solidFill>
                          <a:effectLst/>
                          <a:latin typeface="+mn-lt"/>
                          <a:ea typeface="+mn-ea"/>
                          <a:cs typeface="+mn-cs"/>
                        </a:rPr>
                        <a:t>chercher – compenser</a:t>
                      </a:r>
                      <a:endParaRPr lang="fr-FR" sz="2000" dirty="0"/>
                    </a:p>
                  </a:txBody>
                  <a:tcPr/>
                </a:tc>
                <a:extLst>
                  <a:ext uri="{0D108BD9-81ED-4DB2-BD59-A6C34878D82A}">
                    <a16:rowId xmlns:a16="http://schemas.microsoft.com/office/drawing/2014/main" val="2460820150"/>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2000" dirty="0"/>
                        <a:t>se terminent par -</a:t>
                      </a:r>
                      <a:r>
                        <a:rPr lang="fr-FR" sz="2000" i="1" dirty="0"/>
                        <a:t>ez</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800" kern="1200" dirty="0">
                          <a:solidFill>
                            <a:schemeClr val="tx1"/>
                          </a:solidFill>
                          <a:effectLst/>
                          <a:latin typeface="+mn-lt"/>
                          <a:ea typeface="+mn-ea"/>
                          <a:cs typeface="+mn-cs"/>
                        </a:rPr>
                        <a:t>battiez</a:t>
                      </a:r>
                      <a:r>
                        <a:rPr lang="fr-FR" sz="2000" kern="1200" dirty="0">
                          <a:solidFill>
                            <a:schemeClr val="tx1"/>
                          </a:solidFill>
                          <a:effectLst/>
                          <a:latin typeface="+mn-lt"/>
                          <a:ea typeface="+mn-ea"/>
                          <a:cs typeface="+mn-cs"/>
                        </a:rPr>
                        <a:t> – faisiez </a:t>
                      </a:r>
                    </a:p>
                  </a:txBody>
                  <a:tcPr/>
                </a:tc>
                <a:extLst>
                  <a:ext uri="{0D108BD9-81ED-4DB2-BD59-A6C34878D82A}">
                    <a16:rowId xmlns:a16="http://schemas.microsoft.com/office/drawing/2014/main" val="3156515766"/>
                  </a:ext>
                </a:extLst>
              </a:tr>
              <a:tr h="370840">
                <a:tc rowSpan="2">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fr-FR" sz="1000" dirty="0"/>
                    </a:p>
                    <a:p>
                      <a:pPr marL="0" marR="0" lvl="0" indent="0" algn="l" defTabSz="914400" rtl="0" eaLnBrk="1" fontAlgn="auto" latinLnBrk="0" hangingPunct="1">
                        <a:lnSpc>
                          <a:spcPct val="100000"/>
                        </a:lnSpc>
                        <a:spcBef>
                          <a:spcPts val="0"/>
                        </a:spcBef>
                        <a:spcAft>
                          <a:spcPts val="0"/>
                        </a:spcAft>
                        <a:buClrTx/>
                        <a:buSzTx/>
                        <a:buFontTx/>
                        <a:buNone/>
                        <a:tabLst/>
                        <a:defRPr/>
                      </a:pPr>
                      <a:r>
                        <a:rPr lang="fr-FR" sz="2000" dirty="0"/>
                        <a:t>se terminent par </a:t>
                      </a:r>
                      <a:r>
                        <a:rPr lang="fr-FR" sz="1800" kern="1200" dirty="0">
                          <a:solidFill>
                            <a:schemeClr val="tx1"/>
                          </a:solidFill>
                          <a:effectLst/>
                          <a:latin typeface="+mn-lt"/>
                          <a:ea typeface="+mn-ea"/>
                          <a:cs typeface="+mn-cs"/>
                        </a:rPr>
                        <a:t>-</a:t>
                      </a:r>
                      <a:r>
                        <a:rPr lang="fr-FR" sz="1800" i="1" kern="1200" dirty="0">
                          <a:solidFill>
                            <a:schemeClr val="tx1"/>
                          </a:solidFill>
                          <a:effectLst/>
                          <a:latin typeface="+mn-lt"/>
                          <a:ea typeface="+mn-ea"/>
                          <a:cs typeface="+mn-cs"/>
                        </a:rPr>
                        <a:t>ait</a:t>
                      </a:r>
                      <a:r>
                        <a:rPr lang="fr-FR" sz="2000" dirty="0">
                          <a:effectLst/>
                        </a:rPr>
                        <a:t> </a:t>
                      </a:r>
                      <a:endParaRPr lang="fr-FR" sz="2000" dirty="0"/>
                    </a:p>
                  </a:txBody>
                  <a:tcPr/>
                </a:tc>
                <a:tc>
                  <a:txBody>
                    <a:bodyPr/>
                    <a:lstStyle/>
                    <a:p>
                      <a:r>
                        <a:rPr lang="fr-FR" sz="1800" kern="1200" dirty="0">
                          <a:solidFill>
                            <a:schemeClr val="tx1"/>
                          </a:solidFill>
                          <a:effectLst/>
                          <a:latin typeface="+mn-lt"/>
                          <a:ea typeface="+mn-ea"/>
                          <a:cs typeface="+mn-cs"/>
                        </a:rPr>
                        <a:t>occupait – rêvait</a:t>
                      </a:r>
                      <a:endParaRPr lang="fr-FR" sz="2000" dirty="0"/>
                    </a:p>
                  </a:txBody>
                  <a:tcPr/>
                </a:tc>
                <a:extLst>
                  <a:ext uri="{0D108BD9-81ED-4DB2-BD59-A6C34878D82A}">
                    <a16:rowId xmlns:a16="http://schemas.microsoft.com/office/drawing/2014/main" val="3522313001"/>
                  </a:ext>
                </a:extLst>
              </a:tr>
              <a:tr h="370840">
                <a:tc v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fr-FR" sz="2000" dirty="0"/>
                    </a:p>
                  </a:txBody>
                  <a:tcPr/>
                </a:tc>
                <a:tc>
                  <a:txBody>
                    <a:bodyPr/>
                    <a:lstStyle/>
                    <a:p>
                      <a:r>
                        <a:rPr lang="fr-FR" sz="2000" kern="1200" dirty="0">
                          <a:solidFill>
                            <a:schemeClr val="tx1"/>
                          </a:solidFill>
                          <a:effectLst/>
                          <a:latin typeface="+mn-lt"/>
                          <a:ea typeface="+mn-ea"/>
                          <a:cs typeface="+mn-cs"/>
                        </a:rPr>
                        <a:t>fait –  sait</a:t>
                      </a:r>
                      <a:r>
                        <a:rPr lang="fr-FR" sz="2400" dirty="0">
                          <a:effectLst/>
                        </a:rPr>
                        <a:t> </a:t>
                      </a:r>
                      <a:endParaRPr lang="fr-FR" sz="2000" dirty="0"/>
                    </a:p>
                  </a:txBody>
                  <a:tcPr/>
                </a:tc>
                <a:extLst>
                  <a:ext uri="{0D108BD9-81ED-4DB2-BD59-A6C34878D82A}">
                    <a16:rowId xmlns:a16="http://schemas.microsoft.com/office/drawing/2014/main" val="3673888962"/>
                  </a:ext>
                </a:extLst>
              </a:tr>
            </a:tbl>
          </a:graphicData>
        </a:graphic>
      </p:graphicFrame>
    </p:spTree>
    <p:extLst>
      <p:ext uri="{BB962C8B-B14F-4D97-AF65-F5344CB8AC3E}">
        <p14:creationId xmlns:p14="http://schemas.microsoft.com/office/powerpoint/2010/main" val="10662501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4F83DE5-BD9A-1553-F7CC-41F165CAD630}"/>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D1E7C87B-CF35-30AD-E6F7-50AFB449D887}"/>
              </a:ext>
            </a:extLst>
          </p:cNvPr>
          <p:cNvSpPr>
            <a:spLocks noGrp="1"/>
          </p:cNvSpPr>
          <p:nvPr>
            <p:ph type="title"/>
          </p:nvPr>
        </p:nvSpPr>
        <p:spPr/>
        <p:txBody>
          <a:bodyPr/>
          <a:lstStyle/>
          <a:p>
            <a:r>
              <a:rPr lang="fr-FR" dirty="0"/>
              <a:t> </a:t>
            </a:r>
          </a:p>
        </p:txBody>
      </p:sp>
      <p:graphicFrame>
        <p:nvGraphicFramePr>
          <p:cNvPr id="4" name="Espace réservé du contenu 3">
            <a:extLst>
              <a:ext uri="{FF2B5EF4-FFF2-40B4-BE49-F238E27FC236}">
                <a16:creationId xmlns:a16="http://schemas.microsoft.com/office/drawing/2014/main" id="{AC99E38C-1556-C841-974C-A1614EC8968A}"/>
              </a:ext>
            </a:extLst>
          </p:cNvPr>
          <p:cNvGraphicFramePr>
            <a:graphicFrameLocks noGrp="1"/>
          </p:cNvGraphicFramePr>
          <p:nvPr>
            <p:ph idx="1"/>
            <p:extLst>
              <p:ext uri="{D42A27DB-BD31-4B8C-83A1-F6EECF244321}">
                <p14:modId xmlns:p14="http://schemas.microsoft.com/office/powerpoint/2010/main" val="2350667336"/>
              </p:ext>
            </p:extLst>
          </p:nvPr>
        </p:nvGraphicFramePr>
        <p:xfrm>
          <a:off x="1474304" y="2066014"/>
          <a:ext cx="7838440" cy="1761876"/>
        </p:xfrm>
        <a:graphic>
          <a:graphicData uri="http://schemas.openxmlformats.org/drawingml/2006/table">
            <a:tbl>
              <a:tblPr firstRow="1" bandRow="1">
                <a:tableStyleId>{5940675A-B579-460E-94D1-54222C63F5DA}</a:tableStyleId>
              </a:tblPr>
              <a:tblGrid>
                <a:gridCol w="1234440">
                  <a:extLst>
                    <a:ext uri="{9D8B030D-6E8A-4147-A177-3AD203B41FA5}">
                      <a16:colId xmlns:a16="http://schemas.microsoft.com/office/drawing/2014/main" val="1625928029"/>
                    </a:ext>
                  </a:extLst>
                </a:gridCol>
                <a:gridCol w="4145280">
                  <a:extLst>
                    <a:ext uri="{9D8B030D-6E8A-4147-A177-3AD203B41FA5}">
                      <a16:colId xmlns:a16="http://schemas.microsoft.com/office/drawing/2014/main" val="746292741"/>
                    </a:ext>
                  </a:extLst>
                </a:gridCol>
                <a:gridCol w="2458720">
                  <a:extLst>
                    <a:ext uri="{9D8B030D-6E8A-4147-A177-3AD203B41FA5}">
                      <a16:colId xmlns:a16="http://schemas.microsoft.com/office/drawing/2014/main" val="912379982"/>
                    </a:ext>
                  </a:extLst>
                </a:gridCol>
              </a:tblGrid>
              <a:tr h="398890">
                <a:tc rowSpan="4">
                  <a:txBody>
                    <a:bodyPr/>
                    <a:lstStyle/>
                    <a:p>
                      <a:pPr algn="ctr"/>
                      <a:endParaRPr lang="fr-FR" dirty="0"/>
                    </a:p>
                    <a:p>
                      <a:pPr algn="ctr"/>
                      <a:r>
                        <a:rPr lang="fr-FR" dirty="0"/>
                        <a:t>VERBE</a:t>
                      </a:r>
                    </a:p>
                  </a:txBody>
                  <a:tcPr vert="vert270">
                    <a:solidFill>
                      <a:schemeClr val="accent5">
                        <a:lumMod val="20000"/>
                        <a:lumOff val="80000"/>
                      </a:schemeClr>
                    </a:solidFill>
                  </a:tcPr>
                </a:tc>
                <a:tc>
                  <a:txBody>
                    <a:bodyPr/>
                    <a:lstStyle/>
                    <a:p>
                      <a:r>
                        <a:rPr lang="fr-FR" dirty="0"/>
                        <a:t>infinitif</a:t>
                      </a:r>
                    </a:p>
                  </a:txBody>
                  <a:tcPr/>
                </a:tc>
                <a:tc>
                  <a:txBody>
                    <a:bodyPr/>
                    <a:lstStyle/>
                    <a:p>
                      <a:pPr>
                        <a:lnSpc>
                          <a:spcPct val="107000"/>
                        </a:lnSpc>
                        <a:spcAft>
                          <a:spcPts val="0"/>
                        </a:spcAft>
                      </a:pPr>
                      <a:r>
                        <a:rPr lang="fr-FR" sz="1800" kern="100" dirty="0">
                          <a:effectLst/>
                          <a:latin typeface="Calibri" panose="020F0502020204030204" pitchFamily="34" charset="0"/>
                          <a:cs typeface="Times New Roman" panose="02020603050405020304" pitchFamily="18" charset="0"/>
                        </a:rPr>
                        <a:t>chercher - compenser</a:t>
                      </a:r>
                    </a:p>
                  </a:txBody>
                  <a:tcPr marL="68580" marR="68580" marT="0" marB="0"/>
                </a:tc>
                <a:extLst>
                  <a:ext uri="{0D108BD9-81ED-4DB2-BD59-A6C34878D82A}">
                    <a16:rowId xmlns:a16="http://schemas.microsoft.com/office/drawing/2014/main" val="1416592677"/>
                  </a:ext>
                </a:extLst>
              </a:tr>
              <a:tr h="509546">
                <a:tc vMerge="1">
                  <a:txBody>
                    <a:bodyPr/>
                    <a:lstStyle/>
                    <a:p>
                      <a:endParaRPr dirty="0"/>
                    </a:p>
                  </a:txBody>
                  <a:tcPr vert="vert270">
                    <a:solidFill>
                      <a:schemeClr val="accent5">
                        <a:lumMod val="20000"/>
                        <a:lumOff val="80000"/>
                      </a:schemeClr>
                    </a:solidFill>
                  </a:tcPr>
                </a:tc>
                <a:tc>
                  <a:txBody>
                    <a:bodyPr/>
                    <a:lstStyle/>
                    <a:p>
                      <a:r>
                        <a:rPr lang="fr-FR" dirty="0"/>
                        <a:t>personne 5</a:t>
                      </a:r>
                    </a:p>
                  </a:txBody>
                  <a:tcPr/>
                </a:tc>
                <a:tc>
                  <a:txBody>
                    <a:bodyPr/>
                    <a:lstStyle/>
                    <a:p>
                      <a:pPr>
                        <a:lnSpc>
                          <a:spcPct val="107000"/>
                        </a:lnSpc>
                        <a:spcAft>
                          <a:spcPts val="0"/>
                        </a:spcAft>
                      </a:pPr>
                      <a:r>
                        <a:rPr lang="fr-FR" sz="1800" kern="100" dirty="0">
                          <a:effectLst/>
                          <a:latin typeface="Times New Roman" panose="02020603050405020304" pitchFamily="18" charset="0"/>
                          <a:cs typeface="Times New Roman" panose="02020603050405020304" pitchFamily="18" charset="0"/>
                        </a:rPr>
                        <a:t>faisiez - battiez</a:t>
                      </a:r>
                      <a:endParaRPr lang="fr-FR" sz="1800" kern="100" dirty="0">
                        <a:effectLst/>
                        <a:latin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97108044"/>
                  </a:ext>
                </a:extLst>
              </a:tr>
              <a:tr h="482600">
                <a:tc vMerge="1">
                  <a:txBody>
                    <a:bodyPr/>
                    <a:lstStyle/>
                    <a:p>
                      <a:endParaRPr lang="fr-FR" dirty="0"/>
                    </a:p>
                  </a:txBody>
                  <a:tcPr/>
                </a:tc>
                <a:tc>
                  <a:txBody>
                    <a:bodyPr/>
                    <a:lstStyle/>
                    <a:p>
                      <a:r>
                        <a:rPr lang="fr-FR" dirty="0"/>
                        <a:t>imparfait</a:t>
                      </a:r>
                    </a:p>
                  </a:txBody>
                  <a:tcPr/>
                </a:tc>
                <a:tc>
                  <a:txBody>
                    <a:bodyPr/>
                    <a:lstStyle/>
                    <a:p>
                      <a:pPr>
                        <a:lnSpc>
                          <a:spcPct val="107000"/>
                        </a:lnSpc>
                        <a:spcAft>
                          <a:spcPts val="0"/>
                        </a:spcAft>
                      </a:pPr>
                      <a:r>
                        <a:rPr lang="fr-FR" sz="1800" kern="100" dirty="0">
                          <a:effectLst/>
                          <a:latin typeface="Times New Roman" panose="02020603050405020304" pitchFamily="18" charset="0"/>
                          <a:ea typeface="Calibri" panose="020F0502020204030204" pitchFamily="34" charset="0"/>
                          <a:cs typeface="Times New Roman" panose="02020603050405020304" pitchFamily="18" charset="0"/>
                        </a:rPr>
                        <a:t>occupait - rêvait</a:t>
                      </a:r>
                      <a:endParaRPr lang="fr-FR" sz="18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4036010080"/>
                  </a:ext>
                </a:extLst>
              </a:tr>
              <a:tr h="370840">
                <a:tc vMerge="1">
                  <a:txBody>
                    <a:bodyPr/>
                    <a:lstStyle/>
                    <a:p>
                      <a:endParaRPr lang="fr-FR" dirty="0"/>
                    </a:p>
                  </a:txBody>
                  <a:tcPr/>
                </a:tc>
                <a:tc>
                  <a:txBody>
                    <a:bodyPr/>
                    <a:lstStyle/>
                    <a:p>
                      <a:r>
                        <a:rPr lang="fr-FR" dirty="0"/>
                        <a:t>verbes particuliers au présent</a:t>
                      </a:r>
                    </a:p>
                  </a:txBody>
                  <a:tcPr/>
                </a:tc>
                <a:tc>
                  <a:txBody>
                    <a:bodyPr/>
                    <a:lstStyle/>
                    <a:p>
                      <a:pPr>
                        <a:lnSpc>
                          <a:spcPct val="107000"/>
                        </a:lnSpc>
                        <a:spcAft>
                          <a:spcPts val="0"/>
                        </a:spcAft>
                      </a:pPr>
                      <a:r>
                        <a:rPr lang="fr-FR" sz="1800" kern="100" dirty="0">
                          <a:effectLst/>
                          <a:latin typeface="Times New Roman" panose="02020603050405020304" pitchFamily="18" charset="0"/>
                          <a:ea typeface="Calibri" panose="020F0502020204030204" pitchFamily="34" charset="0"/>
                          <a:cs typeface="Times New Roman" panose="02020603050405020304" pitchFamily="18" charset="0"/>
                        </a:rPr>
                        <a:t>sait- fait</a:t>
                      </a:r>
                      <a:endParaRPr lang="fr-FR" sz="18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92859827"/>
                  </a:ext>
                </a:extLst>
              </a:tr>
            </a:tbl>
          </a:graphicData>
        </a:graphic>
      </p:graphicFrame>
      <p:sp>
        <p:nvSpPr>
          <p:cNvPr id="3" name="ZoneTexte 2">
            <a:extLst>
              <a:ext uri="{FF2B5EF4-FFF2-40B4-BE49-F238E27FC236}">
                <a16:creationId xmlns:a16="http://schemas.microsoft.com/office/drawing/2014/main" id="{89883D68-F9C4-A74D-6551-10C48DB38702}"/>
              </a:ext>
            </a:extLst>
          </p:cNvPr>
          <p:cNvSpPr txBox="1"/>
          <p:nvPr/>
        </p:nvSpPr>
        <p:spPr>
          <a:xfrm>
            <a:off x="993913" y="4134678"/>
            <a:ext cx="9565439" cy="2246769"/>
          </a:xfrm>
          <a:prstGeom prst="rect">
            <a:avLst/>
          </a:prstGeom>
          <a:noFill/>
        </p:spPr>
        <p:txBody>
          <a:bodyPr wrap="none" rtlCol="0">
            <a:spAutoFit/>
          </a:bodyPr>
          <a:lstStyle/>
          <a:p>
            <a:r>
              <a:rPr lang="fr-FR" sz="2000" dirty="0">
                <a:effectLst/>
                <a:latin typeface="Times New Roman" panose="02020603050405020304" pitchFamily="18" charset="0"/>
                <a:ea typeface="Calibri" panose="020F0502020204030204" pitchFamily="34" charset="0"/>
                <a:cs typeface="Times New Roman" panose="02020603050405020304" pitchFamily="18" charset="0"/>
              </a:rPr>
              <a:t>Lorsqu’on rencontre un verbe à </a:t>
            </a:r>
            <a:r>
              <a:rPr lang="fr-FR" sz="20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l’infinitif en [e], il se termine par </a:t>
            </a:r>
            <a:r>
              <a:rPr lang="fr-FR" sz="2000" i="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-er</a:t>
            </a:r>
            <a:r>
              <a:rPr lang="fr-FR" sz="20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a:t>
            </a:r>
            <a:endParaRPr lang="fr-FR" sz="2000" dirty="0">
              <a:effectLst/>
              <a:latin typeface="Times New Roman" panose="02020603050405020304" pitchFamily="18" charset="0"/>
              <a:ea typeface="Calibri" panose="020F0502020204030204" pitchFamily="34" charset="0"/>
              <a:cs typeface="Times New Roman" panose="02020603050405020304" pitchFamily="18" charset="0"/>
            </a:endParaRPr>
          </a:p>
          <a:p>
            <a:endParaRPr lang="fr-FR" sz="2000" dirty="0">
              <a:latin typeface="Times New Roman" panose="02020603050405020304" pitchFamily="18" charset="0"/>
              <a:ea typeface="Calibri" panose="020F0502020204030204" pitchFamily="34" charset="0"/>
              <a:cs typeface="Times New Roman" panose="02020603050405020304" pitchFamily="18" charset="0"/>
            </a:endParaRPr>
          </a:p>
          <a:p>
            <a:r>
              <a:rPr lang="fr-FR" sz="2000" dirty="0">
                <a:effectLst/>
                <a:latin typeface="Times New Roman" panose="02020603050405020304" pitchFamily="18" charset="0"/>
                <a:ea typeface="Calibri" panose="020F0502020204030204" pitchFamily="34" charset="0"/>
                <a:cs typeface="Times New Roman" panose="02020603050405020304" pitchFamily="18" charset="0"/>
              </a:rPr>
              <a:t>Lorsqu’on rencontre un verbe conjugué à la personne 5</a:t>
            </a:r>
            <a:r>
              <a:rPr lang="fr-FR" sz="20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il se termine par </a:t>
            </a:r>
            <a:r>
              <a:rPr lang="fr-FR" sz="2000" i="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-ez</a:t>
            </a:r>
            <a:r>
              <a:rPr lang="fr-FR" sz="20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a:t>
            </a:r>
          </a:p>
          <a:p>
            <a:endParaRPr lang="fr-FR" sz="20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endParaRPr>
          </a:p>
          <a:p>
            <a:r>
              <a:rPr lang="fr-FR" sz="2000" dirty="0">
                <a:effectLst/>
                <a:latin typeface="Times New Roman" panose="02020603050405020304" pitchFamily="18" charset="0"/>
                <a:ea typeface="Calibri" panose="020F0502020204030204" pitchFamily="34" charset="0"/>
                <a:cs typeface="Times New Roman" panose="02020603050405020304" pitchFamily="18" charset="0"/>
              </a:rPr>
              <a:t>Lorsqu’on rencontre un verbe conjugué à l’imparfait </a:t>
            </a:r>
            <a:r>
              <a:rPr lang="fr-FR" sz="20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il se termine par </a:t>
            </a:r>
            <a:r>
              <a:rPr lang="fr-FR" sz="2000" i="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-ait</a:t>
            </a:r>
            <a:r>
              <a:rPr lang="fr-FR" sz="20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(ou </a:t>
            </a:r>
            <a:r>
              <a:rPr lang="fr-FR" sz="2000" i="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-ais</a:t>
            </a:r>
            <a:r>
              <a:rPr lang="fr-FR" sz="20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fr-FR" sz="2000" i="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-aient</a:t>
            </a:r>
            <a:r>
              <a:rPr lang="fr-FR" sz="20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a:t>
            </a:r>
            <a:endParaRPr lang="fr-FR" sz="2000" dirty="0">
              <a:effectLst/>
              <a:latin typeface="Calibri" panose="020F0502020204030204" pitchFamily="34" charset="0"/>
              <a:ea typeface="Calibri" panose="020F0502020204030204" pitchFamily="34" charset="0"/>
              <a:cs typeface="Times New Roman" panose="02020603050405020304" pitchFamily="18" charset="0"/>
            </a:endParaRPr>
          </a:p>
          <a:p>
            <a:endParaRPr lang="fr-FR" sz="20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endParaRPr>
          </a:p>
          <a:p>
            <a:r>
              <a:rPr lang="fr-FR" sz="2000" dirty="0">
                <a:effectLst/>
                <a:latin typeface="Times New Roman" panose="02020603050405020304" pitchFamily="18" charset="0"/>
                <a:ea typeface="Calibri" panose="020F0502020204030204" pitchFamily="34" charset="0"/>
                <a:cs typeface="Times New Roman" panose="02020603050405020304" pitchFamily="18" charset="0"/>
              </a:rPr>
              <a:t>Lorsqu’on tombe sur les verbes </a:t>
            </a:r>
            <a:r>
              <a:rPr lang="fr-FR" sz="2000" i="1" dirty="0">
                <a:effectLst/>
                <a:latin typeface="Times New Roman" panose="02020603050405020304" pitchFamily="18" charset="0"/>
                <a:ea typeface="Calibri" panose="020F0502020204030204" pitchFamily="34" charset="0"/>
                <a:cs typeface="Times New Roman" panose="02020603050405020304" pitchFamily="18" charset="0"/>
              </a:rPr>
              <a:t>savoir</a:t>
            </a:r>
            <a:r>
              <a:rPr lang="fr-FR" sz="2000" dirty="0">
                <a:effectLst/>
                <a:latin typeface="Times New Roman" panose="02020603050405020304" pitchFamily="18" charset="0"/>
                <a:ea typeface="Calibri" panose="020F0502020204030204" pitchFamily="34" charset="0"/>
                <a:cs typeface="Times New Roman" panose="02020603050405020304" pitchFamily="18" charset="0"/>
              </a:rPr>
              <a:t> ou </a:t>
            </a:r>
            <a:r>
              <a:rPr lang="fr-FR" sz="2000" i="1" dirty="0">
                <a:effectLst/>
                <a:latin typeface="Times New Roman" panose="02020603050405020304" pitchFamily="18" charset="0"/>
                <a:ea typeface="Calibri" panose="020F0502020204030204" pitchFamily="34" charset="0"/>
                <a:cs typeface="Times New Roman" panose="02020603050405020304" pitchFamily="18" charset="0"/>
              </a:rPr>
              <a:t>faire</a:t>
            </a:r>
            <a:r>
              <a:rPr lang="fr-FR" sz="2000" dirty="0">
                <a:effectLst/>
                <a:latin typeface="Times New Roman" panose="02020603050405020304" pitchFamily="18" charset="0"/>
                <a:ea typeface="Calibri" panose="020F0502020204030204" pitchFamily="34" charset="0"/>
                <a:cs typeface="Times New Roman" panose="02020603050405020304" pitchFamily="18" charset="0"/>
              </a:rPr>
              <a:t> au présent</a:t>
            </a:r>
            <a:r>
              <a:rPr lang="fr-FR" sz="20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il se termine par </a:t>
            </a:r>
            <a:r>
              <a:rPr lang="fr-FR" sz="2000" i="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-ait</a:t>
            </a:r>
            <a:r>
              <a:rPr lang="fr-FR" sz="20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(ou </a:t>
            </a:r>
            <a:r>
              <a:rPr lang="fr-FR" sz="2000" i="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-ais</a:t>
            </a:r>
            <a:r>
              <a:rPr lang="fr-FR" sz="20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a:t>
            </a:r>
            <a:endParaRPr lang="fr-FR" sz="20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89427911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BD2683B-E47C-5BEE-861D-3A45F4D2235A}"/>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76CF580F-9A41-4EAB-71E9-88C240F9BFDF}"/>
              </a:ext>
            </a:extLst>
          </p:cNvPr>
          <p:cNvSpPr>
            <a:spLocks noGrp="1"/>
          </p:cNvSpPr>
          <p:nvPr>
            <p:ph type="title"/>
          </p:nvPr>
        </p:nvSpPr>
        <p:spPr/>
        <p:txBody>
          <a:bodyPr/>
          <a:lstStyle/>
          <a:p>
            <a:r>
              <a:rPr lang="fr-FR" dirty="0"/>
              <a:t> </a:t>
            </a:r>
          </a:p>
        </p:txBody>
      </p:sp>
      <p:graphicFrame>
        <p:nvGraphicFramePr>
          <p:cNvPr id="5" name="Espace réservé du contenu 4">
            <a:extLst>
              <a:ext uri="{FF2B5EF4-FFF2-40B4-BE49-F238E27FC236}">
                <a16:creationId xmlns:a16="http://schemas.microsoft.com/office/drawing/2014/main" id="{1D074A73-26A8-4918-C8EB-01232C5EA5C7}"/>
              </a:ext>
            </a:extLst>
          </p:cNvPr>
          <p:cNvGraphicFramePr>
            <a:graphicFrameLocks noGrp="1"/>
          </p:cNvGraphicFramePr>
          <p:nvPr>
            <p:ph idx="1"/>
            <p:extLst>
              <p:ext uri="{D42A27DB-BD31-4B8C-83A1-F6EECF244321}">
                <p14:modId xmlns:p14="http://schemas.microsoft.com/office/powerpoint/2010/main" val="239450900"/>
              </p:ext>
            </p:extLst>
          </p:nvPr>
        </p:nvGraphicFramePr>
        <p:xfrm>
          <a:off x="838200" y="1690688"/>
          <a:ext cx="10515600" cy="1584960"/>
        </p:xfrm>
        <a:graphic>
          <a:graphicData uri="http://schemas.openxmlformats.org/drawingml/2006/table">
            <a:tbl>
              <a:tblPr firstRow="1" bandRow="1">
                <a:tableStyleId>{5940675A-B579-460E-94D1-54222C63F5DA}</a:tableStyleId>
              </a:tblPr>
              <a:tblGrid>
                <a:gridCol w="5257800">
                  <a:extLst>
                    <a:ext uri="{9D8B030D-6E8A-4147-A177-3AD203B41FA5}">
                      <a16:colId xmlns:a16="http://schemas.microsoft.com/office/drawing/2014/main" val="2945916034"/>
                    </a:ext>
                  </a:extLst>
                </a:gridCol>
                <a:gridCol w="5257800">
                  <a:extLst>
                    <a:ext uri="{9D8B030D-6E8A-4147-A177-3AD203B41FA5}">
                      <a16:colId xmlns:a16="http://schemas.microsoft.com/office/drawing/2014/main" val="228294014"/>
                    </a:ext>
                  </a:extLst>
                </a:gridCol>
              </a:tblGrid>
              <a:tr h="370840">
                <a:tc>
                  <a:txBody>
                    <a:bodyPr/>
                    <a:lstStyle/>
                    <a:p>
                      <a:r>
                        <a:rPr lang="fr-FR" sz="2000" dirty="0"/>
                        <a:t>se terminent par -</a:t>
                      </a:r>
                      <a:r>
                        <a:rPr lang="fr-FR" sz="2000" i="1" dirty="0"/>
                        <a:t>es</a:t>
                      </a:r>
                    </a:p>
                  </a:txBody>
                  <a:tcPr/>
                </a:tc>
                <a:tc>
                  <a:txBody>
                    <a:bodyPr/>
                    <a:lstStyle/>
                    <a:p>
                      <a:r>
                        <a:rPr lang="fr-FR" sz="2000" dirty="0"/>
                        <a:t>les - des</a:t>
                      </a:r>
                    </a:p>
                  </a:txBody>
                  <a:tcPr/>
                </a:tc>
                <a:extLst>
                  <a:ext uri="{0D108BD9-81ED-4DB2-BD59-A6C34878D82A}">
                    <a16:rowId xmlns:a16="http://schemas.microsoft.com/office/drawing/2014/main" val="840030448"/>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2000" dirty="0"/>
                        <a:t>se terminent par -</a:t>
                      </a:r>
                      <a:r>
                        <a:rPr lang="fr-FR" sz="2000" i="1" dirty="0" err="1"/>
                        <a:t>ée</a:t>
                      </a:r>
                      <a:endParaRPr lang="fr-FR" sz="2000" i="1" dirty="0"/>
                    </a:p>
                  </a:txBody>
                  <a:tcPr/>
                </a:tc>
                <a:tc>
                  <a:txBody>
                    <a:bodyPr/>
                    <a:lstStyle/>
                    <a:p>
                      <a:r>
                        <a:rPr lang="fr-FR" sz="2000" kern="1200" dirty="0">
                          <a:solidFill>
                            <a:schemeClr val="tx1"/>
                          </a:solidFill>
                          <a:effectLst/>
                          <a:latin typeface="+mn-lt"/>
                          <a:ea typeface="+mn-ea"/>
                          <a:cs typeface="+mn-cs"/>
                        </a:rPr>
                        <a:t>pincée – cuillérée  </a:t>
                      </a:r>
                      <a:endParaRPr lang="fr-FR" sz="2000" dirty="0"/>
                    </a:p>
                  </a:txBody>
                  <a:tcPr/>
                </a:tc>
                <a:extLst>
                  <a:ext uri="{0D108BD9-81ED-4DB2-BD59-A6C34878D82A}">
                    <a16:rowId xmlns:a16="http://schemas.microsoft.com/office/drawing/2014/main" val="3741557885"/>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2000" dirty="0"/>
                        <a:t>se terminent par </a:t>
                      </a:r>
                      <a:r>
                        <a:rPr lang="fr-FR" sz="2000" kern="1200" dirty="0">
                          <a:solidFill>
                            <a:schemeClr val="tx1"/>
                          </a:solidFill>
                          <a:effectLst/>
                          <a:latin typeface="+mn-lt"/>
                          <a:ea typeface="+mn-ea"/>
                          <a:cs typeface="+mn-cs"/>
                        </a:rPr>
                        <a:t>-</a:t>
                      </a:r>
                      <a:r>
                        <a:rPr lang="fr-FR" sz="2000" i="1" kern="1200" dirty="0">
                          <a:solidFill>
                            <a:schemeClr val="tx1"/>
                          </a:solidFill>
                          <a:effectLst/>
                          <a:latin typeface="+mn-lt"/>
                          <a:ea typeface="+mn-ea"/>
                          <a:cs typeface="+mn-cs"/>
                        </a:rPr>
                        <a:t>et</a:t>
                      </a:r>
                      <a:r>
                        <a:rPr lang="fr-FR" sz="2000" dirty="0">
                          <a:effectLst/>
                        </a:rPr>
                        <a:t> </a:t>
                      </a:r>
                      <a:endParaRPr lang="fr-FR" sz="2000" dirty="0"/>
                    </a:p>
                  </a:txBody>
                  <a:tcPr/>
                </a:tc>
                <a:tc>
                  <a:txBody>
                    <a:bodyPr/>
                    <a:lstStyle/>
                    <a:p>
                      <a:r>
                        <a:rPr lang="fr-FR" sz="2000" kern="1200" dirty="0">
                          <a:solidFill>
                            <a:schemeClr val="tx1"/>
                          </a:solidFill>
                          <a:effectLst/>
                          <a:latin typeface="+mn-lt"/>
                          <a:ea typeface="+mn-ea"/>
                          <a:cs typeface="+mn-cs"/>
                        </a:rPr>
                        <a:t>poulet – coffret </a:t>
                      </a:r>
                      <a:r>
                        <a:rPr lang="fr-FR" sz="2000" dirty="0">
                          <a:effectLst/>
                        </a:rPr>
                        <a:t> </a:t>
                      </a:r>
                      <a:endParaRPr lang="fr-FR" sz="2000" dirty="0"/>
                    </a:p>
                  </a:txBody>
                  <a:tcPr/>
                </a:tc>
                <a:extLst>
                  <a:ext uri="{0D108BD9-81ED-4DB2-BD59-A6C34878D82A}">
                    <a16:rowId xmlns:a16="http://schemas.microsoft.com/office/drawing/2014/main" val="1221490145"/>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2000" dirty="0"/>
                        <a:t>se terminent par -</a:t>
                      </a:r>
                      <a:r>
                        <a:rPr lang="fr-FR" sz="1800" i="1" kern="1200" dirty="0">
                          <a:solidFill>
                            <a:schemeClr val="tx1"/>
                          </a:solidFill>
                          <a:effectLst/>
                          <a:latin typeface="+mn-lt"/>
                          <a:ea typeface="+mn-ea"/>
                          <a:cs typeface="+mn-cs"/>
                        </a:rPr>
                        <a:t>ai</a:t>
                      </a:r>
                      <a:r>
                        <a:rPr lang="fr-FR" sz="2000" dirty="0">
                          <a:effectLst/>
                        </a:rPr>
                        <a:t> </a:t>
                      </a:r>
                      <a:endParaRPr lang="fr-FR" sz="2000" dirty="0"/>
                    </a:p>
                  </a:txBody>
                  <a:tcPr/>
                </a:tc>
                <a:tc>
                  <a:txBody>
                    <a:bodyPr/>
                    <a:lstStyle/>
                    <a:p>
                      <a:r>
                        <a:rPr lang="fr-FR" sz="2000" dirty="0"/>
                        <a:t>balai – essai </a:t>
                      </a:r>
                    </a:p>
                  </a:txBody>
                  <a:tcPr/>
                </a:tc>
                <a:extLst>
                  <a:ext uri="{0D108BD9-81ED-4DB2-BD59-A6C34878D82A}">
                    <a16:rowId xmlns:a16="http://schemas.microsoft.com/office/drawing/2014/main" val="275040584"/>
                  </a:ext>
                </a:extLst>
              </a:tr>
            </a:tbl>
          </a:graphicData>
        </a:graphic>
      </p:graphicFrame>
    </p:spTree>
    <p:extLst>
      <p:ext uri="{BB962C8B-B14F-4D97-AF65-F5344CB8AC3E}">
        <p14:creationId xmlns:p14="http://schemas.microsoft.com/office/powerpoint/2010/main" val="102475528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E49E61C-C51B-2E66-75A5-6606852A3AF5}"/>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E46DB6CD-223D-AAE2-04A5-A20BAF24A938}"/>
              </a:ext>
            </a:extLst>
          </p:cNvPr>
          <p:cNvSpPr>
            <a:spLocks noGrp="1"/>
          </p:cNvSpPr>
          <p:nvPr>
            <p:ph type="title"/>
          </p:nvPr>
        </p:nvSpPr>
        <p:spPr/>
        <p:txBody>
          <a:bodyPr/>
          <a:lstStyle/>
          <a:p>
            <a:r>
              <a:rPr lang="fr-FR" dirty="0"/>
              <a:t> </a:t>
            </a:r>
          </a:p>
        </p:txBody>
      </p:sp>
      <p:graphicFrame>
        <p:nvGraphicFramePr>
          <p:cNvPr id="5" name="Espace réservé du contenu 4">
            <a:extLst>
              <a:ext uri="{FF2B5EF4-FFF2-40B4-BE49-F238E27FC236}">
                <a16:creationId xmlns:a16="http://schemas.microsoft.com/office/drawing/2014/main" id="{0E489FB3-D0FA-6949-94CE-F6E60F2378DC}"/>
              </a:ext>
            </a:extLst>
          </p:cNvPr>
          <p:cNvGraphicFramePr>
            <a:graphicFrameLocks noGrp="1"/>
          </p:cNvGraphicFramePr>
          <p:nvPr>
            <p:ph idx="1"/>
          </p:nvPr>
        </p:nvGraphicFramePr>
        <p:xfrm>
          <a:off x="838200" y="1690688"/>
          <a:ext cx="10515600" cy="1584960"/>
        </p:xfrm>
        <a:graphic>
          <a:graphicData uri="http://schemas.openxmlformats.org/drawingml/2006/table">
            <a:tbl>
              <a:tblPr firstRow="1" bandRow="1">
                <a:tableStyleId>{5940675A-B579-460E-94D1-54222C63F5DA}</a:tableStyleId>
              </a:tblPr>
              <a:tblGrid>
                <a:gridCol w="5257800">
                  <a:extLst>
                    <a:ext uri="{9D8B030D-6E8A-4147-A177-3AD203B41FA5}">
                      <a16:colId xmlns:a16="http://schemas.microsoft.com/office/drawing/2014/main" val="2945916034"/>
                    </a:ext>
                  </a:extLst>
                </a:gridCol>
                <a:gridCol w="5257800">
                  <a:extLst>
                    <a:ext uri="{9D8B030D-6E8A-4147-A177-3AD203B41FA5}">
                      <a16:colId xmlns:a16="http://schemas.microsoft.com/office/drawing/2014/main" val="228294014"/>
                    </a:ext>
                  </a:extLst>
                </a:gridCol>
              </a:tblGrid>
              <a:tr h="370840">
                <a:tc>
                  <a:txBody>
                    <a:bodyPr/>
                    <a:lstStyle/>
                    <a:p>
                      <a:r>
                        <a:rPr lang="fr-FR" sz="2000" dirty="0"/>
                        <a:t>se terminent par -</a:t>
                      </a:r>
                      <a:r>
                        <a:rPr lang="fr-FR" sz="2000" i="1" dirty="0"/>
                        <a:t>es</a:t>
                      </a:r>
                    </a:p>
                  </a:txBody>
                  <a:tcPr/>
                </a:tc>
                <a:tc>
                  <a:txBody>
                    <a:bodyPr/>
                    <a:lstStyle/>
                    <a:p>
                      <a:r>
                        <a:rPr lang="fr-FR" sz="2000" dirty="0"/>
                        <a:t>les - des</a:t>
                      </a:r>
                    </a:p>
                  </a:txBody>
                  <a:tcPr/>
                </a:tc>
                <a:extLst>
                  <a:ext uri="{0D108BD9-81ED-4DB2-BD59-A6C34878D82A}">
                    <a16:rowId xmlns:a16="http://schemas.microsoft.com/office/drawing/2014/main" val="840030448"/>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2000" dirty="0"/>
                        <a:t>se terminent par -</a:t>
                      </a:r>
                      <a:r>
                        <a:rPr lang="fr-FR" sz="2000" i="1" dirty="0" err="1"/>
                        <a:t>ée</a:t>
                      </a:r>
                      <a:endParaRPr lang="fr-FR" sz="2000" i="1" dirty="0"/>
                    </a:p>
                  </a:txBody>
                  <a:tcPr/>
                </a:tc>
                <a:tc>
                  <a:txBody>
                    <a:bodyPr/>
                    <a:lstStyle/>
                    <a:p>
                      <a:r>
                        <a:rPr lang="fr-FR" sz="2000" kern="1200" dirty="0">
                          <a:solidFill>
                            <a:schemeClr val="tx1"/>
                          </a:solidFill>
                          <a:effectLst/>
                          <a:latin typeface="+mn-lt"/>
                          <a:ea typeface="+mn-ea"/>
                          <a:cs typeface="+mn-cs"/>
                        </a:rPr>
                        <a:t>pincée – cuillérée  </a:t>
                      </a:r>
                      <a:endParaRPr lang="fr-FR" sz="2000" dirty="0"/>
                    </a:p>
                  </a:txBody>
                  <a:tcPr/>
                </a:tc>
                <a:extLst>
                  <a:ext uri="{0D108BD9-81ED-4DB2-BD59-A6C34878D82A}">
                    <a16:rowId xmlns:a16="http://schemas.microsoft.com/office/drawing/2014/main" val="3741557885"/>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2000" dirty="0"/>
                        <a:t>se terminent par </a:t>
                      </a:r>
                      <a:r>
                        <a:rPr lang="fr-FR" sz="2000" kern="1200" dirty="0">
                          <a:solidFill>
                            <a:schemeClr val="tx1"/>
                          </a:solidFill>
                          <a:effectLst/>
                          <a:latin typeface="+mn-lt"/>
                          <a:ea typeface="+mn-ea"/>
                          <a:cs typeface="+mn-cs"/>
                        </a:rPr>
                        <a:t>-</a:t>
                      </a:r>
                      <a:r>
                        <a:rPr lang="fr-FR" sz="2000" i="1" kern="1200" dirty="0">
                          <a:solidFill>
                            <a:schemeClr val="tx1"/>
                          </a:solidFill>
                          <a:effectLst/>
                          <a:latin typeface="+mn-lt"/>
                          <a:ea typeface="+mn-ea"/>
                          <a:cs typeface="+mn-cs"/>
                        </a:rPr>
                        <a:t>et</a:t>
                      </a:r>
                      <a:r>
                        <a:rPr lang="fr-FR" sz="2000" dirty="0">
                          <a:effectLst/>
                        </a:rPr>
                        <a:t> </a:t>
                      </a:r>
                      <a:endParaRPr lang="fr-FR" sz="2000" dirty="0"/>
                    </a:p>
                  </a:txBody>
                  <a:tcPr/>
                </a:tc>
                <a:tc>
                  <a:txBody>
                    <a:bodyPr/>
                    <a:lstStyle/>
                    <a:p>
                      <a:r>
                        <a:rPr lang="fr-FR" sz="2000" kern="1200" dirty="0">
                          <a:solidFill>
                            <a:schemeClr val="tx1"/>
                          </a:solidFill>
                          <a:effectLst/>
                          <a:latin typeface="+mn-lt"/>
                          <a:ea typeface="+mn-ea"/>
                          <a:cs typeface="+mn-cs"/>
                        </a:rPr>
                        <a:t>poulet – coffret </a:t>
                      </a:r>
                      <a:r>
                        <a:rPr lang="fr-FR" sz="2000" dirty="0">
                          <a:effectLst/>
                        </a:rPr>
                        <a:t> </a:t>
                      </a:r>
                      <a:endParaRPr lang="fr-FR" sz="2000" dirty="0"/>
                    </a:p>
                  </a:txBody>
                  <a:tcPr/>
                </a:tc>
                <a:extLst>
                  <a:ext uri="{0D108BD9-81ED-4DB2-BD59-A6C34878D82A}">
                    <a16:rowId xmlns:a16="http://schemas.microsoft.com/office/drawing/2014/main" val="1221490145"/>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2000" dirty="0"/>
                        <a:t>se terminent par -</a:t>
                      </a:r>
                      <a:r>
                        <a:rPr lang="fr-FR" sz="1800" i="1" kern="1200" dirty="0">
                          <a:solidFill>
                            <a:schemeClr val="tx1"/>
                          </a:solidFill>
                          <a:effectLst/>
                          <a:latin typeface="+mn-lt"/>
                          <a:ea typeface="+mn-ea"/>
                          <a:cs typeface="+mn-cs"/>
                        </a:rPr>
                        <a:t>ai</a:t>
                      </a:r>
                      <a:r>
                        <a:rPr lang="fr-FR" sz="2000" dirty="0">
                          <a:effectLst/>
                        </a:rPr>
                        <a:t> </a:t>
                      </a:r>
                      <a:endParaRPr lang="fr-FR" sz="2000" dirty="0"/>
                    </a:p>
                  </a:txBody>
                  <a:tcPr/>
                </a:tc>
                <a:tc>
                  <a:txBody>
                    <a:bodyPr/>
                    <a:lstStyle/>
                    <a:p>
                      <a:r>
                        <a:rPr lang="fr-FR" sz="2000" dirty="0"/>
                        <a:t>balai – essai </a:t>
                      </a:r>
                    </a:p>
                  </a:txBody>
                  <a:tcPr/>
                </a:tc>
                <a:extLst>
                  <a:ext uri="{0D108BD9-81ED-4DB2-BD59-A6C34878D82A}">
                    <a16:rowId xmlns:a16="http://schemas.microsoft.com/office/drawing/2014/main" val="275040584"/>
                  </a:ext>
                </a:extLst>
              </a:tr>
            </a:tbl>
          </a:graphicData>
        </a:graphic>
      </p:graphicFrame>
    </p:spTree>
    <p:extLst>
      <p:ext uri="{BB962C8B-B14F-4D97-AF65-F5344CB8AC3E}">
        <p14:creationId xmlns:p14="http://schemas.microsoft.com/office/powerpoint/2010/main" val="193549056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29A3799-1595-6686-C6C1-DC885C23DE3F}"/>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6F5E4866-C388-A4BF-8821-4ABEAE5FD79C}"/>
              </a:ext>
            </a:extLst>
          </p:cNvPr>
          <p:cNvSpPr>
            <a:spLocks noGrp="1"/>
          </p:cNvSpPr>
          <p:nvPr>
            <p:ph type="title"/>
          </p:nvPr>
        </p:nvSpPr>
        <p:spPr/>
        <p:txBody>
          <a:bodyPr/>
          <a:lstStyle/>
          <a:p>
            <a:r>
              <a:rPr lang="fr-FR" dirty="0"/>
              <a:t> </a:t>
            </a:r>
          </a:p>
        </p:txBody>
      </p:sp>
      <p:graphicFrame>
        <p:nvGraphicFramePr>
          <p:cNvPr id="4" name="Espace réservé du contenu 3">
            <a:extLst>
              <a:ext uri="{FF2B5EF4-FFF2-40B4-BE49-F238E27FC236}">
                <a16:creationId xmlns:a16="http://schemas.microsoft.com/office/drawing/2014/main" id="{BE991F83-7BDF-6A34-3E3B-6D07E34FF44B}"/>
              </a:ext>
            </a:extLst>
          </p:cNvPr>
          <p:cNvGraphicFramePr>
            <a:graphicFrameLocks noGrp="1"/>
          </p:cNvGraphicFramePr>
          <p:nvPr>
            <p:ph idx="1"/>
            <p:extLst>
              <p:ext uri="{D42A27DB-BD31-4B8C-83A1-F6EECF244321}">
                <p14:modId xmlns:p14="http://schemas.microsoft.com/office/powerpoint/2010/main" val="956999846"/>
              </p:ext>
            </p:extLst>
          </p:nvPr>
        </p:nvGraphicFramePr>
        <p:xfrm>
          <a:off x="1951383" y="1027906"/>
          <a:ext cx="7838440" cy="1914077"/>
        </p:xfrm>
        <a:graphic>
          <a:graphicData uri="http://schemas.openxmlformats.org/drawingml/2006/table">
            <a:tbl>
              <a:tblPr firstRow="1" bandRow="1">
                <a:tableStyleId>{5940675A-B579-460E-94D1-54222C63F5DA}</a:tableStyleId>
              </a:tblPr>
              <a:tblGrid>
                <a:gridCol w="519556">
                  <a:extLst>
                    <a:ext uri="{9D8B030D-6E8A-4147-A177-3AD203B41FA5}">
                      <a16:colId xmlns:a16="http://schemas.microsoft.com/office/drawing/2014/main" val="1625928029"/>
                    </a:ext>
                  </a:extLst>
                </a:gridCol>
                <a:gridCol w="714884">
                  <a:extLst>
                    <a:ext uri="{9D8B030D-6E8A-4147-A177-3AD203B41FA5}">
                      <a16:colId xmlns:a16="http://schemas.microsoft.com/office/drawing/2014/main" val="3335330520"/>
                    </a:ext>
                  </a:extLst>
                </a:gridCol>
                <a:gridCol w="4145280">
                  <a:extLst>
                    <a:ext uri="{9D8B030D-6E8A-4147-A177-3AD203B41FA5}">
                      <a16:colId xmlns:a16="http://schemas.microsoft.com/office/drawing/2014/main" val="746292741"/>
                    </a:ext>
                  </a:extLst>
                </a:gridCol>
                <a:gridCol w="2458720">
                  <a:extLst>
                    <a:ext uri="{9D8B030D-6E8A-4147-A177-3AD203B41FA5}">
                      <a16:colId xmlns:a16="http://schemas.microsoft.com/office/drawing/2014/main" val="912379982"/>
                    </a:ext>
                  </a:extLst>
                </a:gridCol>
              </a:tblGrid>
              <a:tr h="412525">
                <a:tc gridSpan="3">
                  <a:txBody>
                    <a:bodyPr/>
                    <a:lstStyle/>
                    <a:p>
                      <a:pPr algn="l"/>
                      <a:r>
                        <a:rPr lang="fr-FR" dirty="0"/>
                        <a:t>DÉTERMINANT</a:t>
                      </a:r>
                    </a:p>
                  </a:txBody>
                  <a:tcPr>
                    <a:solidFill>
                      <a:schemeClr val="accent5">
                        <a:lumMod val="20000"/>
                        <a:lumOff val="80000"/>
                      </a:schemeClr>
                    </a:solidFill>
                  </a:tcPr>
                </a:tc>
                <a:tc hMerge="1">
                  <a:txBody>
                    <a:bodyPr/>
                    <a:lstStyle/>
                    <a:p>
                      <a:endParaRPr lang="fr-FR" dirty="0"/>
                    </a:p>
                  </a:txBody>
                  <a:tcPr/>
                </a:tc>
                <a:tc hMerge="1">
                  <a:txBody>
                    <a:bodyPr/>
                    <a:lstStyle/>
                    <a:p>
                      <a:endParaRPr lang="fr-FR" dirty="0"/>
                    </a:p>
                  </a:txBody>
                  <a:tcPr/>
                </a:tc>
                <a:tc>
                  <a:txBody>
                    <a:bodyPr/>
                    <a:lstStyle/>
                    <a:p>
                      <a:pPr>
                        <a:lnSpc>
                          <a:spcPct val="107000"/>
                        </a:lnSpc>
                        <a:spcAft>
                          <a:spcPts val="0"/>
                        </a:spcAft>
                      </a:pPr>
                      <a:r>
                        <a:rPr lang="fr-FR" sz="1800" kern="100">
                          <a:effectLst/>
                          <a:latin typeface="Times New Roman" panose="02020603050405020304" pitchFamily="18" charset="0"/>
                          <a:ea typeface="Calibri" panose="020F0502020204030204" pitchFamily="34" charset="0"/>
                          <a:cs typeface="Times New Roman" panose="02020603050405020304" pitchFamily="18" charset="0"/>
                        </a:rPr>
                        <a:t>les - des</a:t>
                      </a:r>
                      <a:endParaRPr lang="fr-FR" sz="18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674621574"/>
                  </a:ext>
                </a:extLst>
              </a:tr>
              <a:tr h="510872">
                <a:tc rowSpan="3">
                  <a:txBody>
                    <a:bodyPr/>
                    <a:lstStyle/>
                    <a:p>
                      <a:pPr algn="ctr"/>
                      <a:r>
                        <a:rPr lang="fr-FR" dirty="0"/>
                        <a:t>NOM</a:t>
                      </a:r>
                    </a:p>
                  </a:txBody>
                  <a:tcPr vert="vert270">
                    <a:solidFill>
                      <a:schemeClr val="accent5">
                        <a:lumMod val="20000"/>
                        <a:lumOff val="80000"/>
                      </a:schemeClr>
                    </a:solidFill>
                  </a:tcPr>
                </a:tc>
                <a:tc>
                  <a:txBody>
                    <a:bodyPr/>
                    <a:lstStyle/>
                    <a:p>
                      <a:pPr algn="ctr"/>
                      <a:r>
                        <a:rPr lang="fr-FR" dirty="0"/>
                        <a:t>fém.</a:t>
                      </a:r>
                    </a:p>
                  </a:txBody>
                  <a:tcPr vert="vert270">
                    <a:solidFill>
                      <a:schemeClr val="accent5">
                        <a:lumMod val="20000"/>
                        <a:lumOff val="80000"/>
                      </a:schemeClr>
                    </a:solidFill>
                  </a:tcPr>
                </a:tc>
                <a:tc>
                  <a:txBody>
                    <a:bodyPr/>
                    <a:lstStyle/>
                    <a:p>
                      <a:r>
                        <a:rPr lang="fr-FR" dirty="0"/>
                        <a:t>quantités</a:t>
                      </a:r>
                    </a:p>
                  </a:txBody>
                  <a:tcPr/>
                </a:tc>
                <a:tc>
                  <a:txBody>
                    <a:bodyPr/>
                    <a:lstStyle/>
                    <a:p>
                      <a:pPr>
                        <a:lnSpc>
                          <a:spcPct val="107000"/>
                        </a:lnSpc>
                        <a:spcAft>
                          <a:spcPts val="0"/>
                        </a:spcAft>
                      </a:pPr>
                      <a:r>
                        <a:rPr lang="fr-FR" sz="1800" kern="100" dirty="0">
                          <a:effectLst/>
                          <a:latin typeface="Times New Roman" panose="02020603050405020304" pitchFamily="18" charset="0"/>
                          <a:ea typeface="Calibri" panose="020F0502020204030204" pitchFamily="34" charset="0"/>
                          <a:cs typeface="Times New Roman" panose="02020603050405020304" pitchFamily="18" charset="0"/>
                        </a:rPr>
                        <a:t>cuillerée - pincée</a:t>
                      </a:r>
                      <a:endParaRPr lang="fr-FR" sz="18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436728334"/>
                  </a:ext>
                </a:extLst>
              </a:tr>
              <a:tr h="440913">
                <a:tc vMerge="1">
                  <a:txBody>
                    <a:bodyPr/>
                    <a:lstStyle/>
                    <a:p>
                      <a:endParaRPr lang="fr-FR"/>
                    </a:p>
                  </a:txBody>
                  <a:tcPr/>
                </a:tc>
                <a:tc rowSpan="2">
                  <a:txBody>
                    <a:bodyPr/>
                    <a:lstStyle/>
                    <a:p>
                      <a:pPr algn="ctr"/>
                      <a:r>
                        <a:rPr lang="fr-FR" dirty="0"/>
                        <a:t>masc.</a:t>
                      </a:r>
                    </a:p>
                  </a:txBody>
                  <a:tcPr vert="vert270">
                    <a:solidFill>
                      <a:schemeClr val="accent5">
                        <a:lumMod val="20000"/>
                        <a:lumOff val="80000"/>
                      </a:schemeClr>
                    </a:solidFill>
                  </a:tcPr>
                </a:tc>
                <a:tc>
                  <a:txBody>
                    <a:bodyPr/>
                    <a:lstStyle/>
                    <a:p>
                      <a:r>
                        <a:rPr lang="fr-FR" dirty="0"/>
                        <a:t>diminutifs masculins</a:t>
                      </a:r>
                    </a:p>
                  </a:txBody>
                  <a:tcPr/>
                </a:tc>
                <a:tc>
                  <a:txBody>
                    <a:bodyPr/>
                    <a:lstStyle/>
                    <a:p>
                      <a:pPr>
                        <a:lnSpc>
                          <a:spcPct val="107000"/>
                        </a:lnSpc>
                        <a:spcAft>
                          <a:spcPts val="0"/>
                        </a:spcAft>
                      </a:pPr>
                      <a:r>
                        <a:rPr lang="fr-FR" sz="1800" kern="100" dirty="0">
                          <a:effectLst/>
                          <a:latin typeface="Times New Roman" panose="02020603050405020304" pitchFamily="18" charset="0"/>
                          <a:ea typeface="Calibri" panose="020F0502020204030204" pitchFamily="34" charset="0"/>
                          <a:cs typeface="Times New Roman" panose="02020603050405020304" pitchFamily="18" charset="0"/>
                        </a:rPr>
                        <a:t>poulet - coffret</a:t>
                      </a:r>
                      <a:endParaRPr lang="fr-FR" sz="18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747230786"/>
                  </a:ext>
                </a:extLst>
              </a:tr>
              <a:tr h="549767">
                <a:tc vMerge="1">
                  <a:txBody>
                    <a:bodyPr/>
                    <a:lstStyle/>
                    <a:p>
                      <a:endParaRPr lang="fr-FR"/>
                    </a:p>
                  </a:txBody>
                  <a:tcPr/>
                </a:tc>
                <a:tc vMerge="1">
                  <a:txBody>
                    <a:bodyPr/>
                    <a:lstStyle/>
                    <a:p>
                      <a:endParaRPr lang="fr-FR"/>
                    </a:p>
                  </a:txBody>
                  <a:tcPr/>
                </a:tc>
                <a:tc>
                  <a:txBody>
                    <a:bodyPr/>
                    <a:lstStyle/>
                    <a:p>
                      <a:r>
                        <a:rPr lang="fr-FR" dirty="0"/>
                        <a:t>noms avec un lien avec un verbe en -</a:t>
                      </a:r>
                      <a:r>
                        <a:rPr lang="fr-FR" i="1" dirty="0" err="1"/>
                        <a:t>ayer</a:t>
                      </a:r>
                      <a:endParaRPr lang="fr-FR" i="1" dirty="0"/>
                    </a:p>
                  </a:txBody>
                  <a:tcPr/>
                </a:tc>
                <a:tc>
                  <a:txBody>
                    <a:bodyPr/>
                    <a:lstStyle/>
                    <a:p>
                      <a:pPr>
                        <a:lnSpc>
                          <a:spcPct val="107000"/>
                        </a:lnSpc>
                        <a:spcAft>
                          <a:spcPts val="0"/>
                        </a:spcAft>
                      </a:pPr>
                      <a:r>
                        <a:rPr lang="fr-FR" sz="1800" kern="100" dirty="0">
                          <a:effectLst/>
                          <a:latin typeface="Times New Roman" panose="02020603050405020304" pitchFamily="18" charset="0"/>
                          <a:ea typeface="Calibri" panose="020F0502020204030204" pitchFamily="34" charset="0"/>
                          <a:cs typeface="Times New Roman" panose="02020603050405020304" pitchFamily="18" charset="0"/>
                        </a:rPr>
                        <a:t>balai - essai</a:t>
                      </a:r>
                      <a:endParaRPr lang="fr-FR" sz="18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478447743"/>
                  </a:ext>
                </a:extLst>
              </a:tr>
            </a:tbl>
          </a:graphicData>
        </a:graphic>
      </p:graphicFrame>
      <p:sp>
        <p:nvSpPr>
          <p:cNvPr id="5" name="ZoneTexte 4">
            <a:extLst>
              <a:ext uri="{FF2B5EF4-FFF2-40B4-BE49-F238E27FC236}">
                <a16:creationId xmlns:a16="http://schemas.microsoft.com/office/drawing/2014/main" id="{45F5155C-260E-9FC0-27E7-B2C9B8FDE31E}"/>
              </a:ext>
            </a:extLst>
          </p:cNvPr>
          <p:cNvSpPr txBox="1"/>
          <p:nvPr/>
        </p:nvSpPr>
        <p:spPr>
          <a:xfrm>
            <a:off x="980551" y="3279913"/>
            <a:ext cx="9780104" cy="2862322"/>
          </a:xfrm>
          <a:prstGeom prst="rect">
            <a:avLst/>
          </a:prstGeom>
          <a:noFill/>
        </p:spPr>
        <p:txBody>
          <a:bodyPr wrap="square" rtlCol="0">
            <a:spAutoFit/>
          </a:bodyPr>
          <a:lstStyle/>
          <a:p>
            <a:r>
              <a:rPr lang="fr-FR" sz="2000" dirty="0">
                <a:effectLst/>
                <a:latin typeface="Times New Roman" panose="02020603050405020304" pitchFamily="18" charset="0"/>
                <a:ea typeface="Calibri" panose="020F0502020204030204" pitchFamily="34" charset="0"/>
                <a:cs typeface="Times New Roman" panose="02020603050405020304" pitchFamily="18" charset="0"/>
              </a:rPr>
              <a:t>Lorsqu’on rencontre un déterminant au pluriel, il se termine par </a:t>
            </a:r>
            <a:r>
              <a:rPr lang="fr-FR" sz="2000" i="1" dirty="0">
                <a:effectLst/>
                <a:latin typeface="Times New Roman" panose="02020603050405020304" pitchFamily="18" charset="0"/>
                <a:ea typeface="Calibri" panose="020F0502020204030204" pitchFamily="34" charset="0"/>
                <a:cs typeface="Times New Roman" panose="02020603050405020304" pitchFamily="18" charset="0"/>
              </a:rPr>
              <a:t>-es</a:t>
            </a:r>
            <a:r>
              <a:rPr lang="fr-FR" sz="2000" dirty="0">
                <a:effectLst/>
                <a:latin typeface="Times New Roman" panose="02020603050405020304" pitchFamily="18" charset="0"/>
                <a:ea typeface="Calibri" panose="020F0502020204030204" pitchFamily="34" charset="0"/>
                <a:cs typeface="Times New Roman" panose="02020603050405020304" pitchFamily="18" charset="0"/>
              </a:rPr>
              <a:t>.</a:t>
            </a:r>
            <a:endParaRPr lang="fr-FR" sz="2000" dirty="0">
              <a:effectLst/>
              <a:latin typeface="Calibri" panose="020F0502020204030204" pitchFamily="34" charset="0"/>
              <a:ea typeface="Calibri" panose="020F0502020204030204" pitchFamily="34" charset="0"/>
              <a:cs typeface="Times New Roman" panose="02020603050405020304" pitchFamily="18" charset="0"/>
            </a:endParaRPr>
          </a:p>
          <a:p>
            <a:endParaRPr lang="fr-FR" sz="2000" dirty="0"/>
          </a:p>
          <a:p>
            <a:r>
              <a:rPr lang="fr-FR" sz="2000" dirty="0">
                <a:effectLst/>
                <a:latin typeface="Times New Roman" panose="02020603050405020304" pitchFamily="18" charset="0"/>
                <a:ea typeface="Calibri" panose="020F0502020204030204" pitchFamily="34" charset="0"/>
                <a:cs typeface="Times New Roman" panose="02020603050405020304" pitchFamily="18" charset="0"/>
              </a:rPr>
              <a:t>Lorsqu’on rencontre un nom féminin qui désigne une quantité et qui est fabriqué à partir d’un récipient, il se termine par </a:t>
            </a:r>
            <a:r>
              <a:rPr lang="fr-FR" sz="2000" i="1" dirty="0">
                <a:effectLst/>
                <a:latin typeface="Times New Roman" panose="02020603050405020304" pitchFamily="18" charset="0"/>
                <a:ea typeface="Calibri" panose="020F0502020204030204" pitchFamily="34" charset="0"/>
                <a:cs typeface="Times New Roman" panose="02020603050405020304" pitchFamily="18" charset="0"/>
              </a:rPr>
              <a:t>-</a:t>
            </a:r>
            <a:r>
              <a:rPr lang="fr-FR" sz="2000" i="1" dirty="0" err="1">
                <a:effectLst/>
                <a:latin typeface="Times New Roman" panose="02020603050405020304" pitchFamily="18" charset="0"/>
                <a:ea typeface="Calibri" panose="020F0502020204030204" pitchFamily="34" charset="0"/>
                <a:cs typeface="Times New Roman" panose="02020603050405020304" pitchFamily="18" charset="0"/>
              </a:rPr>
              <a:t>ée</a:t>
            </a:r>
            <a:r>
              <a:rPr lang="fr-FR" sz="2000" dirty="0">
                <a:effectLst/>
                <a:latin typeface="Times New Roman" panose="02020603050405020304" pitchFamily="18" charset="0"/>
                <a:ea typeface="Calibri" panose="020F0502020204030204" pitchFamily="34" charset="0"/>
                <a:cs typeface="Times New Roman" panose="02020603050405020304" pitchFamily="18" charset="0"/>
              </a:rPr>
              <a:t> comme </a:t>
            </a:r>
            <a:r>
              <a:rPr lang="fr-FR" sz="2000" i="1" dirty="0">
                <a:effectLst/>
                <a:latin typeface="Times New Roman" panose="02020603050405020304" pitchFamily="18" charset="0"/>
                <a:ea typeface="Calibri" panose="020F0502020204030204" pitchFamily="34" charset="0"/>
                <a:cs typeface="Times New Roman" panose="02020603050405020304" pitchFamily="18" charset="0"/>
              </a:rPr>
              <a:t>pincée, cuillérée</a:t>
            </a:r>
            <a:r>
              <a:rPr lang="fr-FR" sz="2000" dirty="0">
                <a:effectLst/>
                <a:latin typeface="Times New Roman" panose="02020603050405020304" pitchFamily="18" charset="0"/>
                <a:ea typeface="Calibri" panose="020F0502020204030204" pitchFamily="34" charset="0"/>
                <a:cs typeface="Times New Roman" panose="02020603050405020304" pitchFamily="18" charset="0"/>
              </a:rPr>
              <a:t>… C’est le suffixe </a:t>
            </a:r>
            <a:r>
              <a:rPr lang="fr-FR" sz="2000" i="1" dirty="0">
                <a:effectLst/>
                <a:latin typeface="Times New Roman" panose="02020603050405020304" pitchFamily="18" charset="0"/>
                <a:ea typeface="Calibri" panose="020F0502020204030204" pitchFamily="34" charset="0"/>
                <a:cs typeface="Times New Roman" panose="02020603050405020304" pitchFamily="18" charset="0"/>
              </a:rPr>
              <a:t>-</a:t>
            </a:r>
            <a:r>
              <a:rPr lang="fr-FR" sz="2000" i="1" dirty="0" err="1">
                <a:effectLst/>
                <a:latin typeface="Times New Roman" panose="02020603050405020304" pitchFamily="18" charset="0"/>
                <a:ea typeface="Calibri" panose="020F0502020204030204" pitchFamily="34" charset="0"/>
                <a:cs typeface="Times New Roman" panose="02020603050405020304" pitchFamily="18" charset="0"/>
              </a:rPr>
              <a:t>ée</a:t>
            </a:r>
            <a:r>
              <a:rPr lang="fr-FR" sz="2000" dirty="0">
                <a:effectLst/>
                <a:latin typeface="Times New Roman" panose="02020603050405020304" pitchFamily="18" charset="0"/>
                <a:ea typeface="Calibri" panose="020F0502020204030204" pitchFamily="34" charset="0"/>
                <a:cs typeface="Times New Roman" panose="02020603050405020304" pitchFamily="18" charset="0"/>
              </a:rPr>
              <a:t>.</a:t>
            </a:r>
            <a:endParaRPr lang="fr-FR" sz="2000" dirty="0">
              <a:effectLst/>
              <a:latin typeface="Calibri" panose="020F0502020204030204" pitchFamily="34" charset="0"/>
              <a:ea typeface="Calibri" panose="020F0502020204030204" pitchFamily="34" charset="0"/>
              <a:cs typeface="Times New Roman" panose="02020603050405020304" pitchFamily="18" charset="0"/>
            </a:endParaRPr>
          </a:p>
          <a:p>
            <a:endParaRPr lang="fr-FR" sz="2000" dirty="0"/>
          </a:p>
          <a:p>
            <a:r>
              <a:rPr lang="fr-FR" sz="2000" dirty="0">
                <a:effectLst/>
                <a:latin typeface="Times New Roman" panose="02020603050405020304" pitchFamily="18" charset="0"/>
                <a:ea typeface="Calibri" panose="020F0502020204030204" pitchFamily="34" charset="0"/>
                <a:cs typeface="Times New Roman" panose="02020603050405020304" pitchFamily="18" charset="0"/>
              </a:rPr>
              <a:t>Lorsqu’on rencontre un nom qui évoque quelque chose en plus petit, il se termine par </a:t>
            </a:r>
            <a:r>
              <a:rPr lang="fr-FR" sz="2000" i="1" dirty="0">
                <a:effectLst/>
                <a:latin typeface="Times New Roman" panose="02020603050405020304" pitchFamily="18" charset="0"/>
                <a:ea typeface="Calibri" panose="020F0502020204030204" pitchFamily="34" charset="0"/>
                <a:cs typeface="Times New Roman" panose="02020603050405020304" pitchFamily="18" charset="0"/>
              </a:rPr>
              <a:t>-et</a:t>
            </a:r>
            <a:r>
              <a:rPr lang="fr-FR" sz="2000" dirty="0">
                <a:effectLst/>
                <a:latin typeface="Times New Roman" panose="02020603050405020304" pitchFamily="18" charset="0"/>
                <a:ea typeface="Calibri" panose="020F0502020204030204" pitchFamily="34" charset="0"/>
                <a:cs typeface="Times New Roman" panose="02020603050405020304" pitchFamily="18" charset="0"/>
              </a:rPr>
              <a:t>. C’est le suffixe </a:t>
            </a:r>
            <a:r>
              <a:rPr lang="fr-FR" sz="2000" i="1" dirty="0">
                <a:effectLst/>
                <a:latin typeface="Times New Roman" panose="02020603050405020304" pitchFamily="18" charset="0"/>
                <a:ea typeface="Calibri" panose="020F0502020204030204" pitchFamily="34" charset="0"/>
                <a:cs typeface="Times New Roman" panose="02020603050405020304" pitchFamily="18" charset="0"/>
              </a:rPr>
              <a:t>-et</a:t>
            </a:r>
            <a:r>
              <a:rPr lang="fr-FR" sz="2000" dirty="0">
                <a:effectLst/>
                <a:latin typeface="Times New Roman" panose="02020603050405020304" pitchFamily="18" charset="0"/>
                <a:ea typeface="Calibri" panose="020F0502020204030204" pitchFamily="34" charset="0"/>
                <a:cs typeface="Times New Roman" panose="02020603050405020304" pitchFamily="18" charset="0"/>
              </a:rPr>
              <a:t>.</a:t>
            </a:r>
            <a:endParaRPr lang="fr-FR" sz="2000" dirty="0">
              <a:effectLst/>
              <a:latin typeface="Calibri" panose="020F0502020204030204" pitchFamily="34" charset="0"/>
              <a:ea typeface="Calibri" panose="020F0502020204030204" pitchFamily="34" charset="0"/>
              <a:cs typeface="Times New Roman" panose="02020603050405020304" pitchFamily="18" charset="0"/>
            </a:endParaRPr>
          </a:p>
          <a:p>
            <a:endParaRPr lang="fr-FR" sz="2000" dirty="0"/>
          </a:p>
          <a:p>
            <a:r>
              <a:rPr lang="fr-FR" sz="2000" dirty="0">
                <a:effectLst/>
                <a:latin typeface="Times New Roman" panose="02020603050405020304" pitchFamily="18" charset="0"/>
                <a:ea typeface="Calibri" panose="020F0502020204030204" pitchFamily="34" charset="0"/>
                <a:cs typeface="Times New Roman" panose="02020603050405020304" pitchFamily="18" charset="0"/>
              </a:rPr>
              <a:t>Lorsqu’on tombe sur un nom de la même famille qu’un verbe en </a:t>
            </a:r>
            <a:r>
              <a:rPr lang="fr-FR" sz="2000" i="1" dirty="0">
                <a:effectLst/>
                <a:latin typeface="Times New Roman" panose="02020603050405020304" pitchFamily="18" charset="0"/>
                <a:ea typeface="Calibri" panose="020F0502020204030204" pitchFamily="34" charset="0"/>
                <a:cs typeface="Times New Roman" panose="02020603050405020304" pitchFamily="18" charset="0"/>
              </a:rPr>
              <a:t>-</a:t>
            </a:r>
            <a:r>
              <a:rPr lang="fr-FR" sz="2000" i="1" dirty="0" err="1">
                <a:effectLst/>
                <a:latin typeface="Times New Roman" panose="02020603050405020304" pitchFamily="18" charset="0"/>
                <a:ea typeface="Calibri" panose="020F0502020204030204" pitchFamily="34" charset="0"/>
                <a:cs typeface="Times New Roman" panose="02020603050405020304" pitchFamily="18" charset="0"/>
              </a:rPr>
              <a:t>ayer</a:t>
            </a:r>
            <a:r>
              <a:rPr lang="fr-FR" sz="2000" dirty="0">
                <a:effectLst/>
                <a:latin typeface="Times New Roman" panose="02020603050405020304" pitchFamily="18" charset="0"/>
                <a:ea typeface="Calibri" panose="020F0502020204030204" pitchFamily="34" charset="0"/>
                <a:cs typeface="Times New Roman" panose="02020603050405020304" pitchFamily="18" charset="0"/>
              </a:rPr>
              <a:t>, il se termine par </a:t>
            </a:r>
            <a:r>
              <a:rPr lang="fr-FR" sz="2000" i="1" dirty="0">
                <a:effectLst/>
                <a:latin typeface="Times New Roman" panose="02020603050405020304" pitchFamily="18" charset="0"/>
                <a:ea typeface="Calibri" panose="020F0502020204030204" pitchFamily="34" charset="0"/>
                <a:cs typeface="Times New Roman" panose="02020603050405020304" pitchFamily="18" charset="0"/>
              </a:rPr>
              <a:t>-ai</a:t>
            </a:r>
            <a:r>
              <a:rPr lang="fr-FR" sz="20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fr-FR" sz="20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93523620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CC9F559-CCC1-0D70-E59A-2B7B10D9334F}"/>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4F1C582A-E52F-E79B-CFDC-CC23BFD65F9B}"/>
              </a:ext>
            </a:extLst>
          </p:cNvPr>
          <p:cNvSpPr>
            <a:spLocks noGrp="1"/>
          </p:cNvSpPr>
          <p:nvPr>
            <p:ph type="title"/>
          </p:nvPr>
        </p:nvSpPr>
        <p:spPr/>
        <p:txBody>
          <a:bodyPr/>
          <a:lstStyle/>
          <a:p>
            <a:r>
              <a:rPr lang="fr-FR" dirty="0"/>
              <a:t> </a:t>
            </a:r>
          </a:p>
        </p:txBody>
      </p:sp>
      <p:graphicFrame>
        <p:nvGraphicFramePr>
          <p:cNvPr id="5" name="Espace réservé du contenu 4">
            <a:extLst>
              <a:ext uri="{FF2B5EF4-FFF2-40B4-BE49-F238E27FC236}">
                <a16:creationId xmlns:a16="http://schemas.microsoft.com/office/drawing/2014/main" id="{FD715410-3672-1074-D297-8FBED1EDEF09}"/>
              </a:ext>
            </a:extLst>
          </p:cNvPr>
          <p:cNvGraphicFramePr>
            <a:graphicFrameLocks noGrp="1"/>
          </p:cNvGraphicFramePr>
          <p:nvPr>
            <p:ph idx="1"/>
            <p:extLst>
              <p:ext uri="{D42A27DB-BD31-4B8C-83A1-F6EECF244321}">
                <p14:modId xmlns:p14="http://schemas.microsoft.com/office/powerpoint/2010/main" val="230071909"/>
              </p:ext>
            </p:extLst>
          </p:nvPr>
        </p:nvGraphicFramePr>
        <p:xfrm>
          <a:off x="679174" y="2194743"/>
          <a:ext cx="10515600" cy="1005840"/>
        </p:xfrm>
        <a:graphic>
          <a:graphicData uri="http://schemas.openxmlformats.org/drawingml/2006/table">
            <a:tbl>
              <a:tblPr firstRow="1" bandRow="1">
                <a:tableStyleId>{5940675A-B579-460E-94D1-54222C63F5DA}</a:tableStyleId>
              </a:tblPr>
              <a:tblGrid>
                <a:gridCol w="5257800">
                  <a:extLst>
                    <a:ext uri="{9D8B030D-6E8A-4147-A177-3AD203B41FA5}">
                      <a16:colId xmlns:a16="http://schemas.microsoft.com/office/drawing/2014/main" val="2945916034"/>
                    </a:ext>
                  </a:extLst>
                </a:gridCol>
                <a:gridCol w="5257800">
                  <a:extLst>
                    <a:ext uri="{9D8B030D-6E8A-4147-A177-3AD203B41FA5}">
                      <a16:colId xmlns:a16="http://schemas.microsoft.com/office/drawing/2014/main" val="228294014"/>
                    </a:ext>
                  </a:extLst>
                </a:gridCol>
              </a:tblGrid>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2000" dirty="0"/>
                        <a:t>se terminent par -</a:t>
                      </a:r>
                      <a:r>
                        <a:rPr lang="fr-FR" sz="2000" i="1" dirty="0" err="1"/>
                        <a:t>é</a:t>
                      </a:r>
                      <a:endParaRPr lang="fr-FR" sz="2000" i="1" dirty="0"/>
                    </a:p>
                  </a:txBody>
                  <a:tcPr/>
                </a:tc>
                <a:tc>
                  <a:txBody>
                    <a:bodyPr/>
                    <a:lstStyle/>
                    <a:p>
                      <a:r>
                        <a:rPr lang="fr-FR" sz="2000" kern="1200" dirty="0">
                          <a:solidFill>
                            <a:schemeClr val="tx1"/>
                          </a:solidFill>
                          <a:effectLst/>
                          <a:latin typeface="+mn-lt"/>
                          <a:ea typeface="+mn-ea"/>
                          <a:cs typeface="+mn-cs"/>
                        </a:rPr>
                        <a:t>fruit abimé – l’agressivité – on s’est amusé –  pas de blessé – on a discuté </a:t>
                      </a:r>
                    </a:p>
                    <a:p>
                      <a:r>
                        <a:rPr lang="fr-FR" sz="2000" kern="1200" dirty="0">
                          <a:solidFill>
                            <a:schemeClr val="tx1"/>
                          </a:solidFill>
                          <a:effectLst/>
                          <a:latin typeface="+mn-lt"/>
                          <a:ea typeface="+mn-ea"/>
                          <a:cs typeface="+mn-cs"/>
                        </a:rPr>
                        <a:t>cette étrangeté – un handicapé </a:t>
                      </a:r>
                      <a:r>
                        <a:rPr lang="fr-FR" sz="2000" dirty="0">
                          <a:effectLst/>
                        </a:rPr>
                        <a:t> </a:t>
                      </a:r>
                      <a:endParaRPr lang="fr-FR" sz="2000" dirty="0"/>
                    </a:p>
                  </a:txBody>
                  <a:tcPr/>
                </a:tc>
                <a:extLst>
                  <a:ext uri="{0D108BD9-81ED-4DB2-BD59-A6C34878D82A}">
                    <a16:rowId xmlns:a16="http://schemas.microsoft.com/office/drawing/2014/main" val="116265815"/>
                  </a:ext>
                </a:extLst>
              </a:tr>
            </a:tbl>
          </a:graphicData>
        </a:graphic>
      </p:graphicFrame>
    </p:spTree>
    <p:extLst>
      <p:ext uri="{BB962C8B-B14F-4D97-AF65-F5344CB8AC3E}">
        <p14:creationId xmlns:p14="http://schemas.microsoft.com/office/powerpoint/2010/main" val="261517058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BEBFF59-FEE6-A195-748F-31A6E545D91F}"/>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AAF511AA-CE64-A029-A3E6-05F8BBF413CF}"/>
              </a:ext>
            </a:extLst>
          </p:cNvPr>
          <p:cNvSpPr>
            <a:spLocks noGrp="1"/>
          </p:cNvSpPr>
          <p:nvPr>
            <p:ph type="title"/>
          </p:nvPr>
        </p:nvSpPr>
        <p:spPr/>
        <p:txBody>
          <a:bodyPr/>
          <a:lstStyle/>
          <a:p>
            <a:r>
              <a:rPr lang="fr-FR" dirty="0"/>
              <a:t> </a:t>
            </a:r>
          </a:p>
        </p:txBody>
      </p:sp>
      <p:graphicFrame>
        <p:nvGraphicFramePr>
          <p:cNvPr id="5" name="Espace réservé du contenu 4">
            <a:extLst>
              <a:ext uri="{FF2B5EF4-FFF2-40B4-BE49-F238E27FC236}">
                <a16:creationId xmlns:a16="http://schemas.microsoft.com/office/drawing/2014/main" id="{F5F1B401-9489-49BB-08C4-32CC71C01AE5}"/>
              </a:ext>
            </a:extLst>
          </p:cNvPr>
          <p:cNvGraphicFramePr>
            <a:graphicFrameLocks noGrp="1"/>
          </p:cNvGraphicFramePr>
          <p:nvPr>
            <p:ph idx="1"/>
            <p:extLst>
              <p:ext uri="{D42A27DB-BD31-4B8C-83A1-F6EECF244321}">
                <p14:modId xmlns:p14="http://schemas.microsoft.com/office/powerpoint/2010/main" val="2590217017"/>
              </p:ext>
            </p:extLst>
          </p:nvPr>
        </p:nvGraphicFramePr>
        <p:xfrm>
          <a:off x="679174" y="2194743"/>
          <a:ext cx="10515600" cy="1493520"/>
        </p:xfrm>
        <a:graphic>
          <a:graphicData uri="http://schemas.openxmlformats.org/drawingml/2006/table">
            <a:tbl>
              <a:tblPr firstRow="1" bandRow="1">
                <a:tableStyleId>{5940675A-B579-460E-94D1-54222C63F5DA}</a:tableStyleId>
              </a:tblPr>
              <a:tblGrid>
                <a:gridCol w="2628900">
                  <a:extLst>
                    <a:ext uri="{9D8B030D-6E8A-4147-A177-3AD203B41FA5}">
                      <a16:colId xmlns:a16="http://schemas.microsoft.com/office/drawing/2014/main" val="2945916034"/>
                    </a:ext>
                  </a:extLst>
                </a:gridCol>
                <a:gridCol w="2628900">
                  <a:extLst>
                    <a:ext uri="{9D8B030D-6E8A-4147-A177-3AD203B41FA5}">
                      <a16:colId xmlns:a16="http://schemas.microsoft.com/office/drawing/2014/main" val="4031404609"/>
                    </a:ext>
                  </a:extLst>
                </a:gridCol>
                <a:gridCol w="5257800">
                  <a:extLst>
                    <a:ext uri="{9D8B030D-6E8A-4147-A177-3AD203B41FA5}">
                      <a16:colId xmlns:a16="http://schemas.microsoft.com/office/drawing/2014/main" val="228294014"/>
                    </a:ext>
                  </a:extLst>
                </a:gridCol>
              </a:tblGrid>
              <a:tr h="370840">
                <a:tc rowSpan="3">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2000" dirty="0"/>
                        <a:t>se terminent par -</a:t>
                      </a:r>
                      <a:r>
                        <a:rPr lang="fr-FR" sz="2000" dirty="0" err="1"/>
                        <a:t>é</a:t>
                      </a:r>
                      <a:endParaRPr lang="fr-FR" sz="2000" i="1"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2000" i="0" dirty="0"/>
                        <a:t>nom</a:t>
                      </a:r>
                    </a:p>
                  </a:txBody>
                  <a:tcPr/>
                </a:tc>
                <a:tc>
                  <a:txBody>
                    <a:bodyPr/>
                    <a:lstStyle/>
                    <a:p>
                      <a:r>
                        <a:rPr lang="fr-FR" sz="2000" kern="1200" dirty="0">
                          <a:solidFill>
                            <a:schemeClr val="tx1"/>
                          </a:solidFill>
                          <a:effectLst/>
                          <a:latin typeface="+mn-lt"/>
                          <a:ea typeface="+mn-ea"/>
                          <a:cs typeface="+mn-cs"/>
                        </a:rPr>
                        <a:t>l’agressivité –– pas de blessé –  </a:t>
                      </a:r>
                    </a:p>
                    <a:p>
                      <a:r>
                        <a:rPr lang="fr-FR" sz="2000" kern="1200" dirty="0">
                          <a:solidFill>
                            <a:schemeClr val="tx1"/>
                          </a:solidFill>
                          <a:effectLst/>
                          <a:latin typeface="+mn-lt"/>
                          <a:ea typeface="+mn-ea"/>
                          <a:cs typeface="+mn-cs"/>
                        </a:rPr>
                        <a:t>cette étrangeté – un handicapé </a:t>
                      </a:r>
                      <a:r>
                        <a:rPr lang="fr-FR" sz="2000" dirty="0">
                          <a:effectLst/>
                        </a:rPr>
                        <a:t> </a:t>
                      </a:r>
                      <a:endParaRPr lang="fr-FR" sz="2000" dirty="0"/>
                    </a:p>
                  </a:txBody>
                  <a:tcPr/>
                </a:tc>
                <a:extLst>
                  <a:ext uri="{0D108BD9-81ED-4DB2-BD59-A6C34878D82A}">
                    <a16:rowId xmlns:a16="http://schemas.microsoft.com/office/drawing/2014/main" val="116265815"/>
                  </a:ext>
                </a:extLst>
              </a:tr>
              <a:tr h="370840">
                <a:tc v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fr-FR" sz="2000" i="1"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2000" i="0" dirty="0"/>
                        <a:t>adjectif</a:t>
                      </a:r>
                    </a:p>
                  </a:txBody>
                  <a:tcPr/>
                </a:tc>
                <a:tc>
                  <a:txBody>
                    <a:bodyPr/>
                    <a:lstStyle/>
                    <a:p>
                      <a:r>
                        <a:rPr lang="fr-FR" sz="2000" kern="1200" dirty="0">
                          <a:solidFill>
                            <a:schemeClr val="tx1"/>
                          </a:solidFill>
                          <a:effectLst/>
                          <a:latin typeface="+mn-lt"/>
                          <a:ea typeface="+mn-ea"/>
                          <a:cs typeface="+mn-cs"/>
                        </a:rPr>
                        <a:t>fruit abimé</a:t>
                      </a:r>
                      <a:endParaRPr lang="fr-FR" sz="2000" dirty="0"/>
                    </a:p>
                  </a:txBody>
                  <a:tcPr/>
                </a:tc>
                <a:extLst>
                  <a:ext uri="{0D108BD9-81ED-4DB2-BD59-A6C34878D82A}">
                    <a16:rowId xmlns:a16="http://schemas.microsoft.com/office/drawing/2014/main" val="703715062"/>
                  </a:ext>
                </a:extLst>
              </a:tr>
              <a:tr h="370840">
                <a:tc v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fr-FR" sz="2000" i="1"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2000" i="0" dirty="0"/>
                        <a:t>verbe</a:t>
                      </a:r>
                    </a:p>
                  </a:txBody>
                  <a:tcPr/>
                </a:tc>
                <a:tc>
                  <a:txBody>
                    <a:bodyPr/>
                    <a:lstStyle/>
                    <a:p>
                      <a:r>
                        <a:rPr lang="fr-FR" sz="2000" kern="1200" dirty="0">
                          <a:solidFill>
                            <a:schemeClr val="tx1"/>
                          </a:solidFill>
                          <a:effectLst/>
                          <a:latin typeface="+mn-lt"/>
                          <a:ea typeface="+mn-ea"/>
                          <a:cs typeface="+mn-cs"/>
                        </a:rPr>
                        <a:t>on s’est amusé – on a discuté</a:t>
                      </a:r>
                      <a:endParaRPr lang="fr-FR" sz="2000" dirty="0"/>
                    </a:p>
                  </a:txBody>
                  <a:tcPr/>
                </a:tc>
                <a:extLst>
                  <a:ext uri="{0D108BD9-81ED-4DB2-BD59-A6C34878D82A}">
                    <a16:rowId xmlns:a16="http://schemas.microsoft.com/office/drawing/2014/main" val="894752330"/>
                  </a:ext>
                </a:extLst>
              </a:tr>
            </a:tbl>
          </a:graphicData>
        </a:graphic>
      </p:graphicFrame>
    </p:spTree>
    <p:extLst>
      <p:ext uri="{BB962C8B-B14F-4D97-AF65-F5344CB8AC3E}">
        <p14:creationId xmlns:p14="http://schemas.microsoft.com/office/powerpoint/2010/main" val="147763062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451C9FF-C6A0-1278-4203-A2E93BE96248}"/>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C64240C6-9B35-E76C-DC7D-74E7D1B6A423}"/>
              </a:ext>
            </a:extLst>
          </p:cNvPr>
          <p:cNvSpPr>
            <a:spLocks noGrp="1"/>
          </p:cNvSpPr>
          <p:nvPr>
            <p:ph type="title"/>
          </p:nvPr>
        </p:nvSpPr>
        <p:spPr/>
        <p:txBody>
          <a:bodyPr/>
          <a:lstStyle/>
          <a:p>
            <a:r>
              <a:rPr lang="fr-FR" dirty="0"/>
              <a:t> </a:t>
            </a:r>
          </a:p>
        </p:txBody>
      </p:sp>
      <p:graphicFrame>
        <p:nvGraphicFramePr>
          <p:cNvPr id="4" name="Espace réservé du contenu 3">
            <a:extLst>
              <a:ext uri="{FF2B5EF4-FFF2-40B4-BE49-F238E27FC236}">
                <a16:creationId xmlns:a16="http://schemas.microsoft.com/office/drawing/2014/main" id="{A55CF8CE-D57F-1954-0513-81EF0031618B}"/>
              </a:ext>
            </a:extLst>
          </p:cNvPr>
          <p:cNvGraphicFramePr>
            <a:graphicFrameLocks noGrp="1"/>
          </p:cNvGraphicFramePr>
          <p:nvPr>
            <p:ph idx="1"/>
            <p:extLst>
              <p:ext uri="{D42A27DB-BD31-4B8C-83A1-F6EECF244321}">
                <p14:modId xmlns:p14="http://schemas.microsoft.com/office/powerpoint/2010/main" val="3073650425"/>
              </p:ext>
            </p:extLst>
          </p:nvPr>
        </p:nvGraphicFramePr>
        <p:xfrm>
          <a:off x="1673087" y="1846911"/>
          <a:ext cx="7838440" cy="916167"/>
        </p:xfrm>
        <a:graphic>
          <a:graphicData uri="http://schemas.openxmlformats.org/drawingml/2006/table">
            <a:tbl>
              <a:tblPr firstRow="1" bandRow="1">
                <a:tableStyleId>{5940675A-B579-460E-94D1-54222C63F5DA}</a:tableStyleId>
              </a:tblPr>
              <a:tblGrid>
                <a:gridCol w="519556">
                  <a:extLst>
                    <a:ext uri="{9D8B030D-6E8A-4147-A177-3AD203B41FA5}">
                      <a16:colId xmlns:a16="http://schemas.microsoft.com/office/drawing/2014/main" val="1625928029"/>
                    </a:ext>
                  </a:extLst>
                </a:gridCol>
                <a:gridCol w="714884">
                  <a:extLst>
                    <a:ext uri="{9D8B030D-6E8A-4147-A177-3AD203B41FA5}">
                      <a16:colId xmlns:a16="http://schemas.microsoft.com/office/drawing/2014/main" val="3335330520"/>
                    </a:ext>
                  </a:extLst>
                </a:gridCol>
                <a:gridCol w="4145280">
                  <a:extLst>
                    <a:ext uri="{9D8B030D-6E8A-4147-A177-3AD203B41FA5}">
                      <a16:colId xmlns:a16="http://schemas.microsoft.com/office/drawing/2014/main" val="746292741"/>
                    </a:ext>
                  </a:extLst>
                </a:gridCol>
                <a:gridCol w="2458720">
                  <a:extLst>
                    <a:ext uri="{9D8B030D-6E8A-4147-A177-3AD203B41FA5}">
                      <a16:colId xmlns:a16="http://schemas.microsoft.com/office/drawing/2014/main" val="912379982"/>
                    </a:ext>
                  </a:extLst>
                </a:gridCol>
              </a:tblGrid>
              <a:tr h="916167">
                <a:tc>
                  <a:txBody>
                    <a:bodyPr/>
                    <a:lstStyle/>
                    <a:p>
                      <a:pPr algn="ctr"/>
                      <a:r>
                        <a:rPr lang="fr-FR" dirty="0"/>
                        <a:t>NOM</a:t>
                      </a:r>
                    </a:p>
                  </a:txBody>
                  <a:tcPr vert="vert270">
                    <a:solidFill>
                      <a:schemeClr val="accent5">
                        <a:lumMod val="20000"/>
                        <a:lumOff val="80000"/>
                      </a:schemeClr>
                    </a:solidFill>
                  </a:tcPr>
                </a:tc>
                <a:tc>
                  <a:txBody>
                    <a:bodyPr/>
                    <a:lstStyle/>
                    <a:p>
                      <a:pPr algn="ctr"/>
                      <a:r>
                        <a:rPr lang="fr-FR" dirty="0"/>
                        <a:t>fém.</a:t>
                      </a:r>
                    </a:p>
                  </a:txBody>
                  <a:tcPr vert="vert270">
                    <a:solidFill>
                      <a:schemeClr val="accent5">
                        <a:lumMod val="20000"/>
                        <a:lumOff val="80000"/>
                      </a:schemeClr>
                    </a:solidFill>
                  </a:tcPr>
                </a:tc>
                <a:tc>
                  <a:txBody>
                    <a:bodyPr/>
                    <a:lstStyle/>
                    <a:p>
                      <a:r>
                        <a:rPr lang="fr-FR" dirty="0"/>
                        <a:t>qualités – manières d’être en lien avec un adjectif</a:t>
                      </a:r>
                    </a:p>
                  </a:txBody>
                  <a:tcPr/>
                </a:tc>
                <a:tc>
                  <a:txBody>
                    <a:bodyPr/>
                    <a:lstStyle/>
                    <a:p>
                      <a:pPr>
                        <a:lnSpc>
                          <a:spcPct val="107000"/>
                        </a:lnSpc>
                        <a:spcAft>
                          <a:spcPts val="0"/>
                        </a:spcAft>
                      </a:pPr>
                      <a:r>
                        <a:rPr lang="fr-FR" sz="1800" kern="100" dirty="0">
                          <a:effectLst/>
                          <a:latin typeface="Times New Roman" panose="02020603050405020304" pitchFamily="18" charset="0"/>
                          <a:cs typeface="Times New Roman" panose="02020603050405020304" pitchFamily="18" charset="0"/>
                        </a:rPr>
                        <a:t>étrangeté - agressivité</a:t>
                      </a:r>
                      <a:endParaRPr lang="fr-FR" sz="1800" kern="100" dirty="0">
                        <a:effectLst/>
                        <a:latin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436728334"/>
                  </a:ext>
                </a:extLst>
              </a:tr>
            </a:tbl>
          </a:graphicData>
        </a:graphic>
      </p:graphicFrame>
      <p:sp>
        <p:nvSpPr>
          <p:cNvPr id="5" name="ZoneTexte 4">
            <a:extLst>
              <a:ext uri="{FF2B5EF4-FFF2-40B4-BE49-F238E27FC236}">
                <a16:creationId xmlns:a16="http://schemas.microsoft.com/office/drawing/2014/main" id="{33DA41F3-330B-916B-C6E9-15A01B2F14CB}"/>
              </a:ext>
            </a:extLst>
          </p:cNvPr>
          <p:cNvSpPr txBox="1"/>
          <p:nvPr/>
        </p:nvSpPr>
        <p:spPr>
          <a:xfrm>
            <a:off x="1272209" y="3597965"/>
            <a:ext cx="9223513" cy="1015663"/>
          </a:xfrm>
          <a:prstGeom prst="rect">
            <a:avLst/>
          </a:prstGeom>
          <a:noFill/>
        </p:spPr>
        <p:txBody>
          <a:bodyPr wrap="square" rtlCol="0">
            <a:spAutoFit/>
          </a:bodyPr>
          <a:lstStyle/>
          <a:p>
            <a:r>
              <a:rPr lang="fr-FR" sz="2000" dirty="0">
                <a:effectLst/>
                <a:latin typeface="Times New Roman" panose="02020603050405020304" pitchFamily="18" charset="0"/>
                <a:ea typeface="Calibri" panose="020F0502020204030204" pitchFamily="34" charset="0"/>
                <a:cs typeface="Times New Roman" panose="02020603050405020304" pitchFamily="18" charset="0"/>
              </a:rPr>
              <a:t>Lorsqu’on rencontre un nom féminin de la même famille qu’un adjectif et qui désigne une manière d’être, il se termine par </a:t>
            </a:r>
            <a:r>
              <a:rPr lang="fr-FR" sz="2000" i="1" dirty="0">
                <a:effectLst/>
                <a:latin typeface="Times New Roman" panose="02020603050405020304" pitchFamily="18" charset="0"/>
                <a:ea typeface="Calibri" panose="020F0502020204030204" pitchFamily="34" charset="0"/>
                <a:cs typeface="Times New Roman" panose="02020603050405020304" pitchFamily="18" charset="0"/>
              </a:rPr>
              <a:t>-té</a:t>
            </a:r>
            <a:r>
              <a:rPr lang="fr-FR" sz="2000" dirty="0">
                <a:effectLst/>
                <a:latin typeface="Times New Roman" panose="02020603050405020304" pitchFamily="18" charset="0"/>
                <a:ea typeface="Calibri" panose="020F0502020204030204" pitchFamily="34" charset="0"/>
                <a:cs typeface="Times New Roman" panose="02020603050405020304" pitchFamily="18" charset="0"/>
              </a:rPr>
              <a:t>. C’est le suffixe </a:t>
            </a:r>
            <a:r>
              <a:rPr lang="fr-FR" sz="2000" i="1" dirty="0">
                <a:effectLst/>
                <a:latin typeface="Times New Roman" panose="02020603050405020304" pitchFamily="18" charset="0"/>
                <a:ea typeface="Calibri" panose="020F0502020204030204" pitchFamily="34" charset="0"/>
                <a:cs typeface="Times New Roman" panose="02020603050405020304" pitchFamily="18" charset="0"/>
              </a:rPr>
              <a:t>-té.</a:t>
            </a:r>
            <a:endParaRPr lang="fr-FR" sz="2000" dirty="0">
              <a:effectLst/>
              <a:latin typeface="Calibri" panose="020F0502020204030204" pitchFamily="34" charset="0"/>
              <a:ea typeface="Calibri" panose="020F0502020204030204" pitchFamily="34" charset="0"/>
              <a:cs typeface="Times New Roman" panose="02020603050405020304" pitchFamily="18" charset="0"/>
            </a:endParaRPr>
          </a:p>
          <a:p>
            <a:endParaRPr lang="fr-FR" sz="2000" dirty="0"/>
          </a:p>
        </p:txBody>
      </p:sp>
    </p:spTree>
    <p:extLst>
      <p:ext uri="{BB962C8B-B14F-4D97-AF65-F5344CB8AC3E}">
        <p14:creationId xmlns:p14="http://schemas.microsoft.com/office/powerpoint/2010/main" val="280991877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E00C637-C33F-1AE3-BB1A-D43E9ECC1D05}"/>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EA55C9F6-8D0C-6F19-B7DB-5A7B06AC2970}"/>
              </a:ext>
            </a:extLst>
          </p:cNvPr>
          <p:cNvSpPr>
            <a:spLocks noGrp="1"/>
          </p:cNvSpPr>
          <p:nvPr>
            <p:ph type="title"/>
          </p:nvPr>
        </p:nvSpPr>
        <p:spPr/>
        <p:txBody>
          <a:bodyPr/>
          <a:lstStyle/>
          <a:p>
            <a:r>
              <a:rPr lang="fr-FR" dirty="0"/>
              <a:t> </a:t>
            </a:r>
          </a:p>
        </p:txBody>
      </p:sp>
      <p:graphicFrame>
        <p:nvGraphicFramePr>
          <p:cNvPr id="5" name="Espace réservé du contenu 4">
            <a:extLst>
              <a:ext uri="{FF2B5EF4-FFF2-40B4-BE49-F238E27FC236}">
                <a16:creationId xmlns:a16="http://schemas.microsoft.com/office/drawing/2014/main" id="{5A24D652-54CF-D878-E45C-007EBAD9A4B4}"/>
              </a:ext>
            </a:extLst>
          </p:cNvPr>
          <p:cNvGraphicFramePr>
            <a:graphicFrameLocks noGrp="1"/>
          </p:cNvGraphicFramePr>
          <p:nvPr>
            <p:ph idx="1"/>
            <p:extLst>
              <p:ext uri="{D42A27DB-BD31-4B8C-83A1-F6EECF244321}">
                <p14:modId xmlns:p14="http://schemas.microsoft.com/office/powerpoint/2010/main" val="3664260859"/>
              </p:ext>
            </p:extLst>
          </p:nvPr>
        </p:nvGraphicFramePr>
        <p:xfrm>
          <a:off x="679174" y="2194743"/>
          <a:ext cx="10515600" cy="1493520"/>
        </p:xfrm>
        <a:graphic>
          <a:graphicData uri="http://schemas.openxmlformats.org/drawingml/2006/table">
            <a:tbl>
              <a:tblPr firstRow="1" bandRow="1">
                <a:tableStyleId>{5940675A-B579-460E-94D1-54222C63F5DA}</a:tableStyleId>
              </a:tblPr>
              <a:tblGrid>
                <a:gridCol w="2628900">
                  <a:extLst>
                    <a:ext uri="{9D8B030D-6E8A-4147-A177-3AD203B41FA5}">
                      <a16:colId xmlns:a16="http://schemas.microsoft.com/office/drawing/2014/main" val="2945916034"/>
                    </a:ext>
                  </a:extLst>
                </a:gridCol>
                <a:gridCol w="2628900">
                  <a:extLst>
                    <a:ext uri="{9D8B030D-6E8A-4147-A177-3AD203B41FA5}">
                      <a16:colId xmlns:a16="http://schemas.microsoft.com/office/drawing/2014/main" val="4031404609"/>
                    </a:ext>
                  </a:extLst>
                </a:gridCol>
                <a:gridCol w="5257800">
                  <a:extLst>
                    <a:ext uri="{9D8B030D-6E8A-4147-A177-3AD203B41FA5}">
                      <a16:colId xmlns:a16="http://schemas.microsoft.com/office/drawing/2014/main" val="228294014"/>
                    </a:ext>
                  </a:extLst>
                </a:gridCol>
              </a:tblGrid>
              <a:tr h="370840">
                <a:tc rowSpan="3">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2000" dirty="0"/>
                        <a:t>se terminent par -</a:t>
                      </a:r>
                      <a:r>
                        <a:rPr lang="fr-FR" sz="2000" dirty="0" err="1"/>
                        <a:t>é</a:t>
                      </a:r>
                      <a:endParaRPr lang="fr-FR" sz="2000" i="1"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2000" i="0" dirty="0"/>
                        <a:t>nom</a:t>
                      </a:r>
                    </a:p>
                  </a:txBody>
                  <a:tcPr/>
                </a:tc>
                <a:tc>
                  <a:txBody>
                    <a:bodyPr/>
                    <a:lstStyle/>
                    <a:p>
                      <a:r>
                        <a:rPr lang="fr-FR" sz="2000" kern="1200" dirty="0">
                          <a:solidFill>
                            <a:schemeClr val="tx1"/>
                          </a:solidFill>
                          <a:effectLst/>
                          <a:latin typeface="+mn-lt"/>
                          <a:ea typeface="+mn-ea"/>
                          <a:cs typeface="+mn-cs"/>
                        </a:rPr>
                        <a:t>pas de blessé –  </a:t>
                      </a:r>
                    </a:p>
                    <a:p>
                      <a:r>
                        <a:rPr lang="fr-FR" sz="2000" kern="1200" dirty="0">
                          <a:solidFill>
                            <a:schemeClr val="tx1"/>
                          </a:solidFill>
                          <a:effectLst/>
                          <a:latin typeface="+mn-lt"/>
                          <a:ea typeface="+mn-ea"/>
                          <a:cs typeface="+mn-cs"/>
                        </a:rPr>
                        <a:t>un handicapé </a:t>
                      </a:r>
                      <a:r>
                        <a:rPr lang="fr-FR" sz="2000" dirty="0">
                          <a:effectLst/>
                        </a:rPr>
                        <a:t> </a:t>
                      </a:r>
                      <a:endParaRPr lang="fr-FR" sz="2000" dirty="0"/>
                    </a:p>
                  </a:txBody>
                  <a:tcPr/>
                </a:tc>
                <a:extLst>
                  <a:ext uri="{0D108BD9-81ED-4DB2-BD59-A6C34878D82A}">
                    <a16:rowId xmlns:a16="http://schemas.microsoft.com/office/drawing/2014/main" val="116265815"/>
                  </a:ext>
                </a:extLst>
              </a:tr>
              <a:tr h="370840">
                <a:tc v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fr-FR" sz="2000" i="1"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2000" i="0" dirty="0"/>
                        <a:t>adjectif</a:t>
                      </a:r>
                    </a:p>
                  </a:txBody>
                  <a:tcPr/>
                </a:tc>
                <a:tc>
                  <a:txBody>
                    <a:bodyPr/>
                    <a:lstStyle/>
                    <a:p>
                      <a:r>
                        <a:rPr lang="fr-FR" sz="2000" kern="1200" dirty="0">
                          <a:solidFill>
                            <a:schemeClr val="tx1"/>
                          </a:solidFill>
                          <a:effectLst/>
                          <a:latin typeface="+mn-lt"/>
                          <a:ea typeface="+mn-ea"/>
                          <a:cs typeface="+mn-cs"/>
                        </a:rPr>
                        <a:t>fruit abimé</a:t>
                      </a:r>
                      <a:endParaRPr lang="fr-FR" sz="2000" dirty="0"/>
                    </a:p>
                  </a:txBody>
                  <a:tcPr/>
                </a:tc>
                <a:extLst>
                  <a:ext uri="{0D108BD9-81ED-4DB2-BD59-A6C34878D82A}">
                    <a16:rowId xmlns:a16="http://schemas.microsoft.com/office/drawing/2014/main" val="703715062"/>
                  </a:ext>
                </a:extLst>
              </a:tr>
              <a:tr h="370840">
                <a:tc v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fr-FR" sz="2000" i="1"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2000" i="0" dirty="0"/>
                        <a:t>verbe</a:t>
                      </a:r>
                    </a:p>
                  </a:txBody>
                  <a:tcPr/>
                </a:tc>
                <a:tc>
                  <a:txBody>
                    <a:bodyPr/>
                    <a:lstStyle/>
                    <a:p>
                      <a:r>
                        <a:rPr lang="fr-FR" sz="2000" kern="1200" dirty="0">
                          <a:solidFill>
                            <a:schemeClr val="tx1"/>
                          </a:solidFill>
                          <a:effectLst/>
                          <a:latin typeface="+mn-lt"/>
                          <a:ea typeface="+mn-ea"/>
                          <a:cs typeface="+mn-cs"/>
                        </a:rPr>
                        <a:t>on s’est amusé – on a discuté</a:t>
                      </a:r>
                      <a:endParaRPr lang="fr-FR" sz="2000" dirty="0"/>
                    </a:p>
                  </a:txBody>
                  <a:tcPr/>
                </a:tc>
                <a:extLst>
                  <a:ext uri="{0D108BD9-81ED-4DB2-BD59-A6C34878D82A}">
                    <a16:rowId xmlns:a16="http://schemas.microsoft.com/office/drawing/2014/main" val="894752330"/>
                  </a:ext>
                </a:extLst>
              </a:tr>
            </a:tbl>
          </a:graphicData>
        </a:graphic>
      </p:graphicFrame>
    </p:spTree>
    <p:extLst>
      <p:ext uri="{BB962C8B-B14F-4D97-AF65-F5344CB8AC3E}">
        <p14:creationId xmlns:p14="http://schemas.microsoft.com/office/powerpoint/2010/main" val="146160282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327B91B-93A9-FBE1-7CE5-D4A7D17AFD3F}"/>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57888228-F354-534C-CA8E-2134E44D8E7A}"/>
              </a:ext>
            </a:extLst>
          </p:cNvPr>
          <p:cNvSpPr>
            <a:spLocks noGrp="1"/>
          </p:cNvSpPr>
          <p:nvPr>
            <p:ph type="title"/>
          </p:nvPr>
        </p:nvSpPr>
        <p:spPr/>
        <p:txBody>
          <a:bodyPr/>
          <a:lstStyle/>
          <a:p>
            <a:r>
              <a:rPr lang="fr-FR" dirty="0"/>
              <a:t> </a:t>
            </a:r>
          </a:p>
        </p:txBody>
      </p:sp>
      <p:graphicFrame>
        <p:nvGraphicFramePr>
          <p:cNvPr id="4" name="Espace réservé du contenu 3">
            <a:extLst>
              <a:ext uri="{FF2B5EF4-FFF2-40B4-BE49-F238E27FC236}">
                <a16:creationId xmlns:a16="http://schemas.microsoft.com/office/drawing/2014/main" id="{A0DB6A2E-8C8E-1BB0-8160-231C6E880C6B}"/>
              </a:ext>
            </a:extLst>
          </p:cNvPr>
          <p:cNvGraphicFramePr>
            <a:graphicFrameLocks noGrp="1"/>
          </p:cNvGraphicFramePr>
          <p:nvPr>
            <p:ph idx="1"/>
            <p:extLst>
              <p:ext uri="{D42A27DB-BD31-4B8C-83A1-F6EECF244321}">
                <p14:modId xmlns:p14="http://schemas.microsoft.com/office/powerpoint/2010/main" val="3690285025"/>
              </p:ext>
            </p:extLst>
          </p:nvPr>
        </p:nvGraphicFramePr>
        <p:xfrm>
          <a:off x="2176780" y="1578735"/>
          <a:ext cx="7838440" cy="1112520"/>
        </p:xfrm>
        <a:graphic>
          <a:graphicData uri="http://schemas.openxmlformats.org/drawingml/2006/table">
            <a:tbl>
              <a:tblPr firstRow="1" bandRow="1">
                <a:tableStyleId>{5940675A-B579-460E-94D1-54222C63F5DA}</a:tableStyleId>
              </a:tblPr>
              <a:tblGrid>
                <a:gridCol w="1234440">
                  <a:extLst>
                    <a:ext uri="{9D8B030D-6E8A-4147-A177-3AD203B41FA5}">
                      <a16:colId xmlns:a16="http://schemas.microsoft.com/office/drawing/2014/main" val="1625928029"/>
                    </a:ext>
                  </a:extLst>
                </a:gridCol>
                <a:gridCol w="4145280">
                  <a:extLst>
                    <a:ext uri="{9D8B030D-6E8A-4147-A177-3AD203B41FA5}">
                      <a16:colId xmlns:a16="http://schemas.microsoft.com/office/drawing/2014/main" val="746292741"/>
                    </a:ext>
                  </a:extLst>
                </a:gridCol>
                <a:gridCol w="2458720">
                  <a:extLst>
                    <a:ext uri="{9D8B030D-6E8A-4147-A177-3AD203B41FA5}">
                      <a16:colId xmlns:a16="http://schemas.microsoft.com/office/drawing/2014/main" val="912379982"/>
                    </a:ext>
                  </a:extLst>
                </a:gridCol>
              </a:tblGrid>
              <a:tr h="370840">
                <a:tc rowSpan="3">
                  <a:txBody>
                    <a:bodyPr/>
                    <a:lstStyle/>
                    <a:p>
                      <a:endParaRPr lang="fr-FR" sz="1000" dirty="0"/>
                    </a:p>
                    <a:p>
                      <a:r>
                        <a:rPr lang="fr-FR" dirty="0"/>
                        <a:t>PARTICIPE</a:t>
                      </a:r>
                    </a:p>
                  </a:txBody>
                  <a:tcPr>
                    <a:solidFill>
                      <a:schemeClr val="accent5">
                        <a:lumMod val="20000"/>
                        <a:lumOff val="80000"/>
                      </a:schemeClr>
                    </a:solidFill>
                  </a:tcPr>
                </a:tc>
                <a:tc>
                  <a:txBody>
                    <a:bodyPr/>
                    <a:lstStyle/>
                    <a:p>
                      <a:r>
                        <a:rPr lang="fr-FR" dirty="0"/>
                        <a:t>participes passé (nom)</a:t>
                      </a:r>
                    </a:p>
                  </a:txBody>
                  <a:tcPr/>
                </a:tc>
                <a:tc>
                  <a:txBody>
                    <a:bodyPr/>
                    <a:lstStyle/>
                    <a:p>
                      <a:pPr>
                        <a:lnSpc>
                          <a:spcPct val="107000"/>
                        </a:lnSpc>
                        <a:spcAft>
                          <a:spcPts val="0"/>
                        </a:spcAft>
                      </a:pPr>
                      <a:r>
                        <a:rPr lang="fr-FR" sz="1800" kern="100" dirty="0">
                          <a:effectLst/>
                          <a:latin typeface="Times New Roman" panose="02020603050405020304" pitchFamily="18" charset="0"/>
                          <a:ea typeface="Calibri" panose="020F0502020204030204" pitchFamily="34" charset="0"/>
                          <a:cs typeface="Times New Roman" panose="02020603050405020304" pitchFamily="18" charset="0"/>
                        </a:rPr>
                        <a:t>handicapé - blessé</a:t>
                      </a:r>
                      <a:endParaRPr lang="fr-FR" sz="18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455870999"/>
                  </a:ext>
                </a:extLst>
              </a:tr>
              <a:tr h="370840">
                <a:tc vMerge="1">
                  <a:txBody>
                    <a:bodyPr/>
                    <a:lstStyle/>
                    <a:p>
                      <a:endParaRPr lang="fr-FR"/>
                    </a:p>
                  </a:txBody>
                  <a:tcPr/>
                </a:tc>
                <a:tc>
                  <a:txBody>
                    <a:bodyPr/>
                    <a:lstStyle/>
                    <a:p>
                      <a:r>
                        <a:rPr lang="fr-FR" dirty="0"/>
                        <a:t>participes passé (adjectif)</a:t>
                      </a:r>
                    </a:p>
                  </a:txBody>
                  <a:tcPr/>
                </a:tc>
                <a:tc>
                  <a:txBody>
                    <a:bodyPr/>
                    <a:lstStyle/>
                    <a:p>
                      <a:pPr>
                        <a:lnSpc>
                          <a:spcPct val="107000"/>
                        </a:lnSpc>
                        <a:spcAft>
                          <a:spcPts val="0"/>
                        </a:spcAft>
                      </a:pPr>
                      <a:r>
                        <a:rPr lang="fr-FR" sz="1800" kern="100" dirty="0">
                          <a:effectLst/>
                          <a:latin typeface="Calibri" panose="020F0502020204030204" pitchFamily="34" charset="0"/>
                          <a:ea typeface="Calibri" panose="020F0502020204030204" pitchFamily="34" charset="0"/>
                          <a:cs typeface="Times New Roman" panose="02020603050405020304" pitchFamily="18" charset="0"/>
                        </a:rPr>
                        <a:t>abimé</a:t>
                      </a:r>
                    </a:p>
                  </a:txBody>
                  <a:tcPr marL="68580" marR="68580" marT="0" marB="0"/>
                </a:tc>
                <a:extLst>
                  <a:ext uri="{0D108BD9-81ED-4DB2-BD59-A6C34878D82A}">
                    <a16:rowId xmlns:a16="http://schemas.microsoft.com/office/drawing/2014/main" val="186383635"/>
                  </a:ext>
                </a:extLst>
              </a:tr>
              <a:tr h="370840">
                <a:tc vMerge="1">
                  <a:txBody>
                    <a:bodyPr/>
                    <a:lstStyle/>
                    <a:p>
                      <a:endParaRPr lang="fr-FR" dirty="0"/>
                    </a:p>
                  </a:txBody>
                  <a:tcPr/>
                </a:tc>
                <a:tc>
                  <a:txBody>
                    <a:bodyPr/>
                    <a:lstStyle/>
                    <a:p>
                      <a:r>
                        <a:rPr lang="fr-FR" dirty="0"/>
                        <a:t>participes passés (passé composé)</a:t>
                      </a:r>
                    </a:p>
                  </a:txBody>
                  <a:tcPr/>
                </a:tc>
                <a:tc>
                  <a:txBody>
                    <a:bodyPr/>
                    <a:lstStyle/>
                    <a:p>
                      <a:pPr>
                        <a:lnSpc>
                          <a:spcPct val="107000"/>
                        </a:lnSpc>
                        <a:spcAft>
                          <a:spcPts val="0"/>
                        </a:spcAft>
                      </a:pPr>
                      <a:r>
                        <a:rPr lang="fr-FR" sz="1800" kern="100" dirty="0">
                          <a:effectLst/>
                          <a:latin typeface="Times New Roman" panose="02020603050405020304" pitchFamily="18" charset="0"/>
                          <a:ea typeface="Calibri" panose="020F0502020204030204" pitchFamily="34" charset="0"/>
                          <a:cs typeface="Times New Roman" panose="02020603050405020304" pitchFamily="18" charset="0"/>
                        </a:rPr>
                        <a:t>discuté - amusé</a:t>
                      </a:r>
                      <a:endParaRPr lang="fr-FR" sz="18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789816543"/>
                  </a:ext>
                </a:extLst>
              </a:tr>
            </a:tbl>
          </a:graphicData>
        </a:graphic>
      </p:graphicFrame>
      <p:sp>
        <p:nvSpPr>
          <p:cNvPr id="5" name="ZoneTexte 4">
            <a:extLst>
              <a:ext uri="{FF2B5EF4-FFF2-40B4-BE49-F238E27FC236}">
                <a16:creationId xmlns:a16="http://schemas.microsoft.com/office/drawing/2014/main" id="{BB31F298-52EF-0F87-2B39-D4B034DBDF38}"/>
              </a:ext>
            </a:extLst>
          </p:cNvPr>
          <p:cNvSpPr txBox="1"/>
          <p:nvPr/>
        </p:nvSpPr>
        <p:spPr>
          <a:xfrm>
            <a:off x="1331843" y="3697357"/>
            <a:ext cx="9183757" cy="1323439"/>
          </a:xfrm>
          <a:prstGeom prst="rect">
            <a:avLst/>
          </a:prstGeom>
          <a:noFill/>
        </p:spPr>
        <p:txBody>
          <a:bodyPr wrap="square" rtlCol="0">
            <a:spAutoFit/>
          </a:bodyPr>
          <a:lstStyle/>
          <a:p>
            <a:r>
              <a:rPr lang="fr-FR" sz="2000" dirty="0">
                <a:effectLst/>
                <a:latin typeface="Times New Roman" panose="02020603050405020304" pitchFamily="18" charset="0"/>
                <a:ea typeface="Calibri" panose="020F0502020204030204" pitchFamily="34" charset="0"/>
                <a:cs typeface="Times New Roman" panose="02020603050405020304" pitchFamily="18" charset="0"/>
              </a:rPr>
              <a:t>Lorsqu’on rencontre un nom ou un adjectif qui se termine par [e] et qui ressemble à un verbe, c’est peut-être un participe passé utilisé comme un nom ou comme un adjectif. Il se termine alors par -</a:t>
            </a:r>
            <a:r>
              <a:rPr lang="fr-FR" sz="2000" i="1" dirty="0" err="1">
                <a:effectLst/>
                <a:latin typeface="Times New Roman" panose="02020603050405020304" pitchFamily="18" charset="0"/>
                <a:ea typeface="Calibri" panose="020F0502020204030204" pitchFamily="34" charset="0"/>
                <a:cs typeface="Times New Roman" panose="02020603050405020304" pitchFamily="18" charset="0"/>
              </a:rPr>
              <a:t>é</a:t>
            </a:r>
            <a:r>
              <a:rPr lang="fr-FR" sz="2000" dirty="0">
                <a:effectLst/>
                <a:latin typeface="Times New Roman" panose="02020603050405020304" pitchFamily="18" charset="0"/>
                <a:ea typeface="Calibri" panose="020F0502020204030204" pitchFamily="34" charset="0"/>
                <a:cs typeface="Times New Roman" panose="02020603050405020304" pitchFamily="18" charset="0"/>
              </a:rPr>
              <a:t>.</a:t>
            </a:r>
            <a:endParaRPr lang="fr-FR" sz="2000" dirty="0">
              <a:effectLst/>
              <a:latin typeface="Calibri" panose="020F0502020204030204" pitchFamily="34" charset="0"/>
              <a:ea typeface="Calibri" panose="020F0502020204030204" pitchFamily="34" charset="0"/>
              <a:cs typeface="Times New Roman" panose="02020603050405020304" pitchFamily="18" charset="0"/>
            </a:endParaRPr>
          </a:p>
          <a:p>
            <a:endParaRPr lang="fr-FR" sz="2000" dirty="0"/>
          </a:p>
        </p:txBody>
      </p:sp>
    </p:spTree>
    <p:extLst>
      <p:ext uri="{BB962C8B-B14F-4D97-AF65-F5344CB8AC3E}">
        <p14:creationId xmlns:p14="http://schemas.microsoft.com/office/powerpoint/2010/main" val="297802936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0C850C5-8382-4C03-C9DF-DF57FFE49951}"/>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5597A9FF-CDEC-00FC-8739-5F38B0B796ED}"/>
              </a:ext>
            </a:extLst>
          </p:cNvPr>
          <p:cNvSpPr>
            <a:spLocks noGrp="1"/>
          </p:cNvSpPr>
          <p:nvPr>
            <p:ph type="title"/>
          </p:nvPr>
        </p:nvSpPr>
        <p:spPr/>
        <p:txBody>
          <a:bodyPr/>
          <a:lstStyle/>
          <a:p>
            <a:r>
              <a:rPr lang="fr-FR" dirty="0"/>
              <a:t> </a:t>
            </a:r>
          </a:p>
        </p:txBody>
      </p:sp>
      <p:graphicFrame>
        <p:nvGraphicFramePr>
          <p:cNvPr id="4" name="Espace réservé du contenu 3">
            <a:extLst>
              <a:ext uri="{FF2B5EF4-FFF2-40B4-BE49-F238E27FC236}">
                <a16:creationId xmlns:a16="http://schemas.microsoft.com/office/drawing/2014/main" id="{702D0414-D4EB-7FD2-56BA-7F43E20865DE}"/>
              </a:ext>
            </a:extLst>
          </p:cNvPr>
          <p:cNvGraphicFramePr>
            <a:graphicFrameLocks noGrp="1"/>
          </p:cNvGraphicFramePr>
          <p:nvPr>
            <p:ph idx="1"/>
            <p:extLst>
              <p:ext uri="{D42A27DB-BD31-4B8C-83A1-F6EECF244321}">
                <p14:modId xmlns:p14="http://schemas.microsoft.com/office/powerpoint/2010/main" val="455449420"/>
              </p:ext>
            </p:extLst>
          </p:nvPr>
        </p:nvGraphicFramePr>
        <p:xfrm>
          <a:off x="1832113" y="457200"/>
          <a:ext cx="7838440" cy="5943600"/>
        </p:xfrm>
        <a:graphic>
          <a:graphicData uri="http://schemas.openxmlformats.org/drawingml/2006/table">
            <a:tbl>
              <a:tblPr firstRow="1" bandRow="1">
                <a:tableStyleId>{5940675A-B579-460E-94D1-54222C63F5DA}</a:tableStyleId>
              </a:tblPr>
              <a:tblGrid>
                <a:gridCol w="519556">
                  <a:extLst>
                    <a:ext uri="{9D8B030D-6E8A-4147-A177-3AD203B41FA5}">
                      <a16:colId xmlns:a16="http://schemas.microsoft.com/office/drawing/2014/main" val="1625928029"/>
                    </a:ext>
                  </a:extLst>
                </a:gridCol>
                <a:gridCol w="714884">
                  <a:extLst>
                    <a:ext uri="{9D8B030D-6E8A-4147-A177-3AD203B41FA5}">
                      <a16:colId xmlns:a16="http://schemas.microsoft.com/office/drawing/2014/main" val="3335330520"/>
                    </a:ext>
                  </a:extLst>
                </a:gridCol>
                <a:gridCol w="4145280">
                  <a:extLst>
                    <a:ext uri="{9D8B030D-6E8A-4147-A177-3AD203B41FA5}">
                      <a16:colId xmlns:a16="http://schemas.microsoft.com/office/drawing/2014/main" val="746292741"/>
                    </a:ext>
                  </a:extLst>
                </a:gridCol>
                <a:gridCol w="2458720">
                  <a:extLst>
                    <a:ext uri="{9D8B030D-6E8A-4147-A177-3AD203B41FA5}">
                      <a16:colId xmlns:a16="http://schemas.microsoft.com/office/drawing/2014/main" val="912379982"/>
                    </a:ext>
                  </a:extLst>
                </a:gridCol>
              </a:tblGrid>
              <a:tr h="370840">
                <a:tc gridSpan="3">
                  <a:txBody>
                    <a:bodyPr/>
                    <a:lstStyle/>
                    <a:p>
                      <a:pPr algn="l"/>
                      <a:r>
                        <a:rPr lang="fr-FR" dirty="0"/>
                        <a:t>DÉTERMINANT</a:t>
                      </a:r>
                    </a:p>
                  </a:txBody>
                  <a:tcPr>
                    <a:solidFill>
                      <a:schemeClr val="accent5">
                        <a:lumMod val="20000"/>
                        <a:lumOff val="80000"/>
                      </a:schemeClr>
                    </a:solidFill>
                  </a:tcPr>
                </a:tc>
                <a:tc hMerge="1">
                  <a:txBody>
                    <a:bodyPr/>
                    <a:lstStyle/>
                    <a:p>
                      <a:endParaRPr lang="fr-FR" dirty="0"/>
                    </a:p>
                  </a:txBody>
                  <a:tcPr/>
                </a:tc>
                <a:tc hMerge="1">
                  <a:txBody>
                    <a:bodyPr/>
                    <a:lstStyle/>
                    <a:p>
                      <a:endParaRPr lang="fr-FR" dirty="0"/>
                    </a:p>
                  </a:txBody>
                  <a:tcPr/>
                </a:tc>
                <a:tc>
                  <a:txBody>
                    <a:bodyPr/>
                    <a:lstStyle/>
                    <a:p>
                      <a:pPr>
                        <a:lnSpc>
                          <a:spcPct val="107000"/>
                        </a:lnSpc>
                        <a:spcAft>
                          <a:spcPts val="0"/>
                        </a:spcAft>
                      </a:pPr>
                      <a:r>
                        <a:rPr lang="fr-FR" sz="1800" kern="100">
                          <a:effectLst/>
                          <a:latin typeface="Times New Roman" panose="02020603050405020304" pitchFamily="18" charset="0"/>
                          <a:ea typeface="Calibri" panose="020F0502020204030204" pitchFamily="34" charset="0"/>
                          <a:cs typeface="Times New Roman" panose="02020603050405020304" pitchFamily="18" charset="0"/>
                        </a:rPr>
                        <a:t>les - des</a:t>
                      </a:r>
                      <a:endParaRPr lang="fr-FR" sz="18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674621574"/>
                  </a:ext>
                </a:extLst>
              </a:tr>
              <a:tr h="370840">
                <a:tc rowSpan="7">
                  <a:txBody>
                    <a:bodyPr/>
                    <a:lstStyle/>
                    <a:p>
                      <a:pPr algn="ctr"/>
                      <a:r>
                        <a:rPr lang="fr-FR" dirty="0"/>
                        <a:t>NOM</a:t>
                      </a:r>
                    </a:p>
                  </a:txBody>
                  <a:tcPr vert="vert270">
                    <a:solidFill>
                      <a:schemeClr val="accent5">
                        <a:lumMod val="20000"/>
                        <a:lumOff val="80000"/>
                      </a:schemeClr>
                    </a:solidFill>
                  </a:tcPr>
                </a:tc>
                <a:tc rowSpan="2">
                  <a:txBody>
                    <a:bodyPr/>
                    <a:lstStyle/>
                    <a:p>
                      <a:pPr algn="ctr"/>
                      <a:r>
                        <a:rPr lang="fr-FR" dirty="0"/>
                        <a:t>fém.</a:t>
                      </a:r>
                    </a:p>
                  </a:txBody>
                  <a:tcPr vert="vert270">
                    <a:solidFill>
                      <a:schemeClr val="accent5">
                        <a:lumMod val="20000"/>
                        <a:lumOff val="80000"/>
                      </a:schemeClr>
                    </a:solidFill>
                  </a:tcPr>
                </a:tc>
                <a:tc>
                  <a:txBody>
                    <a:bodyPr/>
                    <a:lstStyle/>
                    <a:p>
                      <a:r>
                        <a:rPr lang="fr-FR" dirty="0"/>
                        <a:t>quantités</a:t>
                      </a:r>
                    </a:p>
                  </a:txBody>
                  <a:tcPr/>
                </a:tc>
                <a:tc>
                  <a:txBody>
                    <a:bodyPr/>
                    <a:lstStyle/>
                    <a:p>
                      <a:pPr>
                        <a:lnSpc>
                          <a:spcPct val="107000"/>
                        </a:lnSpc>
                        <a:spcAft>
                          <a:spcPts val="0"/>
                        </a:spcAft>
                      </a:pPr>
                      <a:r>
                        <a:rPr lang="fr-FR" sz="1800" kern="100">
                          <a:effectLst/>
                          <a:latin typeface="Times New Roman" panose="02020603050405020304" pitchFamily="18" charset="0"/>
                          <a:ea typeface="Calibri" panose="020F0502020204030204" pitchFamily="34" charset="0"/>
                          <a:cs typeface="Times New Roman" panose="02020603050405020304" pitchFamily="18" charset="0"/>
                        </a:rPr>
                        <a:t>cuillerée - pincée</a:t>
                      </a:r>
                      <a:endParaRPr lang="fr-FR" sz="18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436728334"/>
                  </a:ext>
                </a:extLst>
              </a:tr>
              <a:tr h="370840">
                <a:tc vMerge="1">
                  <a:txBody>
                    <a:bodyPr/>
                    <a:lstStyle/>
                    <a:p>
                      <a:endParaRPr lang="fr-FR"/>
                    </a:p>
                  </a:txBody>
                  <a:tcPr/>
                </a:tc>
                <a:tc vMerge="1">
                  <a:txBody>
                    <a:bodyPr/>
                    <a:lstStyle/>
                    <a:p>
                      <a:endParaRPr lang="fr-FR"/>
                    </a:p>
                  </a:txBody>
                  <a:tcPr/>
                </a:tc>
                <a:tc>
                  <a:txBody>
                    <a:bodyPr/>
                    <a:lstStyle/>
                    <a:p>
                      <a:r>
                        <a:rPr lang="fr-FR" dirty="0"/>
                        <a:t>qualités – manières d’être en lien avec un adjectif</a:t>
                      </a:r>
                    </a:p>
                  </a:txBody>
                  <a:tcPr/>
                </a:tc>
                <a:tc>
                  <a:txBody>
                    <a:bodyPr/>
                    <a:lstStyle/>
                    <a:p>
                      <a:pPr>
                        <a:lnSpc>
                          <a:spcPct val="107000"/>
                        </a:lnSpc>
                        <a:spcAft>
                          <a:spcPts val="0"/>
                        </a:spcAft>
                      </a:pPr>
                      <a:r>
                        <a:rPr lang="fr-FR" sz="1800" kern="100">
                          <a:effectLst/>
                          <a:latin typeface="Times New Roman" panose="02020603050405020304" pitchFamily="18" charset="0"/>
                          <a:ea typeface="Calibri" panose="020F0502020204030204" pitchFamily="34" charset="0"/>
                          <a:cs typeface="Times New Roman" panose="02020603050405020304" pitchFamily="18" charset="0"/>
                        </a:rPr>
                        <a:t>étrangeté - agressivité</a:t>
                      </a:r>
                      <a:endParaRPr lang="fr-FR" sz="18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725993328"/>
                  </a:ext>
                </a:extLst>
              </a:tr>
              <a:tr h="370840">
                <a:tc vMerge="1">
                  <a:txBody>
                    <a:bodyPr/>
                    <a:lstStyle/>
                    <a:p>
                      <a:endParaRPr lang="fr-FR"/>
                    </a:p>
                  </a:txBody>
                  <a:tcPr/>
                </a:tc>
                <a:tc rowSpan="5">
                  <a:txBody>
                    <a:bodyPr/>
                    <a:lstStyle/>
                    <a:p>
                      <a:pPr algn="ctr"/>
                      <a:r>
                        <a:rPr lang="fr-FR" dirty="0"/>
                        <a:t>masc.</a:t>
                      </a:r>
                    </a:p>
                  </a:txBody>
                  <a:tcPr vert="vert270">
                    <a:solidFill>
                      <a:schemeClr val="accent5">
                        <a:lumMod val="20000"/>
                        <a:lumOff val="80000"/>
                      </a:schemeClr>
                    </a:solidFill>
                  </a:tcPr>
                </a:tc>
                <a:tc>
                  <a:txBody>
                    <a:bodyPr/>
                    <a:lstStyle/>
                    <a:p>
                      <a:r>
                        <a:rPr lang="fr-FR" dirty="0"/>
                        <a:t>diminutifs masculins</a:t>
                      </a:r>
                    </a:p>
                  </a:txBody>
                  <a:tcPr/>
                </a:tc>
                <a:tc>
                  <a:txBody>
                    <a:bodyPr/>
                    <a:lstStyle/>
                    <a:p>
                      <a:pPr>
                        <a:lnSpc>
                          <a:spcPct val="107000"/>
                        </a:lnSpc>
                        <a:spcAft>
                          <a:spcPts val="0"/>
                        </a:spcAft>
                      </a:pPr>
                      <a:r>
                        <a:rPr lang="fr-FR" sz="1800" kern="100" dirty="0">
                          <a:effectLst/>
                          <a:latin typeface="Times New Roman" panose="02020603050405020304" pitchFamily="18" charset="0"/>
                          <a:ea typeface="Calibri" panose="020F0502020204030204" pitchFamily="34" charset="0"/>
                          <a:cs typeface="Times New Roman" panose="02020603050405020304" pitchFamily="18" charset="0"/>
                        </a:rPr>
                        <a:t>poulet - coffret</a:t>
                      </a:r>
                      <a:endParaRPr lang="fr-FR" sz="18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747230786"/>
                  </a:ext>
                </a:extLst>
              </a:tr>
              <a:tr h="370840">
                <a:tc vMerge="1">
                  <a:txBody>
                    <a:bodyPr/>
                    <a:lstStyle/>
                    <a:p>
                      <a:endParaRPr lang="fr-FR"/>
                    </a:p>
                  </a:txBody>
                  <a:tcPr/>
                </a:tc>
                <a:tc vMerge="1">
                  <a:txBody>
                    <a:bodyPr/>
                    <a:lstStyle/>
                    <a:p>
                      <a:endParaRPr lang="fr-FR"/>
                    </a:p>
                  </a:txBody>
                  <a:tcPr/>
                </a:tc>
                <a:tc>
                  <a:txBody>
                    <a:bodyPr/>
                    <a:lstStyle/>
                    <a:p>
                      <a:r>
                        <a:rPr lang="fr-FR" dirty="0"/>
                        <a:t>noms avec un lien avec un verbe en -</a:t>
                      </a:r>
                      <a:r>
                        <a:rPr lang="fr-FR" i="1" dirty="0" err="1"/>
                        <a:t>ayer</a:t>
                      </a:r>
                      <a:endParaRPr lang="fr-FR" i="1" dirty="0"/>
                    </a:p>
                  </a:txBody>
                  <a:tcPr/>
                </a:tc>
                <a:tc>
                  <a:txBody>
                    <a:bodyPr/>
                    <a:lstStyle/>
                    <a:p>
                      <a:pPr>
                        <a:lnSpc>
                          <a:spcPct val="107000"/>
                        </a:lnSpc>
                        <a:spcAft>
                          <a:spcPts val="0"/>
                        </a:spcAft>
                      </a:pPr>
                      <a:r>
                        <a:rPr lang="fr-FR" sz="1800" kern="100">
                          <a:effectLst/>
                          <a:latin typeface="Times New Roman" panose="02020603050405020304" pitchFamily="18" charset="0"/>
                          <a:ea typeface="Calibri" panose="020F0502020204030204" pitchFamily="34" charset="0"/>
                          <a:cs typeface="Times New Roman" panose="02020603050405020304" pitchFamily="18" charset="0"/>
                        </a:rPr>
                        <a:t>balai - essai</a:t>
                      </a:r>
                      <a:endParaRPr lang="fr-FR" sz="18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478447743"/>
                  </a:ext>
                </a:extLst>
              </a:tr>
              <a:tr h="370840">
                <a:tc vMerge="1">
                  <a:txBody>
                    <a:bodyPr/>
                    <a:lstStyle/>
                    <a:p>
                      <a:endParaRPr lang="fr-FR"/>
                    </a:p>
                  </a:txBody>
                  <a:tcPr/>
                </a:tc>
                <a:tc vMerge="1">
                  <a:txBody>
                    <a:bodyPr/>
                    <a:lstStyle/>
                    <a:p>
                      <a:endParaRPr lang="fr-FR"/>
                    </a:p>
                  </a:txBody>
                  <a:tcPr/>
                </a:tc>
                <a:tc>
                  <a:txBody>
                    <a:bodyPr/>
                    <a:lstStyle/>
                    <a:p>
                      <a:r>
                        <a:rPr lang="fr-FR" dirty="0"/>
                        <a:t>métiers</a:t>
                      </a:r>
                    </a:p>
                  </a:txBody>
                  <a:tcPr/>
                </a:tc>
                <a:tc>
                  <a:txBody>
                    <a:bodyPr/>
                    <a:lstStyle/>
                    <a:p>
                      <a:pPr>
                        <a:lnSpc>
                          <a:spcPct val="107000"/>
                        </a:lnSpc>
                        <a:spcAft>
                          <a:spcPts val="0"/>
                        </a:spcAft>
                      </a:pPr>
                      <a:r>
                        <a:rPr lang="fr-FR" sz="1800" kern="100">
                          <a:effectLst/>
                          <a:latin typeface="Times New Roman" panose="02020603050405020304" pitchFamily="18" charset="0"/>
                          <a:ea typeface="Calibri" panose="020F0502020204030204" pitchFamily="34" charset="0"/>
                          <a:cs typeface="Times New Roman" panose="02020603050405020304" pitchFamily="18" charset="0"/>
                        </a:rPr>
                        <a:t>cuisinier - pompier</a:t>
                      </a:r>
                      <a:endParaRPr lang="fr-FR" sz="18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89998932"/>
                  </a:ext>
                </a:extLst>
              </a:tr>
              <a:tr h="370840">
                <a:tc vMerge="1">
                  <a:txBody>
                    <a:bodyPr/>
                    <a:lstStyle/>
                    <a:p>
                      <a:endParaRPr lang="fr-FR"/>
                    </a:p>
                  </a:txBody>
                  <a:tcPr/>
                </a:tc>
                <a:tc vMerge="1">
                  <a:txBody>
                    <a:bodyPr/>
                    <a:lstStyle/>
                    <a:p>
                      <a:endParaRPr lang="fr-FR"/>
                    </a:p>
                  </a:txBody>
                  <a:tcPr/>
                </a:tc>
                <a:tc>
                  <a:txBody>
                    <a:bodyPr/>
                    <a:lstStyle/>
                    <a:p>
                      <a:r>
                        <a:rPr lang="fr-FR" dirty="0"/>
                        <a:t>arbres</a:t>
                      </a:r>
                    </a:p>
                  </a:txBody>
                  <a:tcPr/>
                </a:tc>
                <a:tc>
                  <a:txBody>
                    <a:bodyPr/>
                    <a:lstStyle/>
                    <a:p>
                      <a:pPr>
                        <a:lnSpc>
                          <a:spcPct val="107000"/>
                        </a:lnSpc>
                        <a:spcAft>
                          <a:spcPts val="0"/>
                        </a:spcAft>
                      </a:pPr>
                      <a:r>
                        <a:rPr lang="fr-FR" sz="1800" kern="100">
                          <a:effectLst/>
                          <a:latin typeface="Times New Roman" panose="02020603050405020304" pitchFamily="18" charset="0"/>
                          <a:ea typeface="Calibri" panose="020F0502020204030204" pitchFamily="34" charset="0"/>
                          <a:cs typeface="Times New Roman" panose="02020603050405020304" pitchFamily="18" charset="0"/>
                        </a:rPr>
                        <a:t>pommier - figuier</a:t>
                      </a:r>
                      <a:endParaRPr lang="fr-FR" sz="18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257881716"/>
                  </a:ext>
                </a:extLst>
              </a:tr>
              <a:tr h="370840">
                <a:tc vMerge="1">
                  <a:txBody>
                    <a:bodyPr/>
                    <a:lstStyle/>
                    <a:p>
                      <a:endParaRPr lang="fr-FR" dirty="0"/>
                    </a:p>
                  </a:txBody>
                  <a:tcPr/>
                </a:tc>
                <a:tc vMerge="1">
                  <a:txBody>
                    <a:bodyPr/>
                    <a:lstStyle/>
                    <a:p>
                      <a:endParaRPr lang="fr-FR"/>
                    </a:p>
                  </a:txBody>
                  <a:tcPr/>
                </a:tc>
                <a:tc>
                  <a:txBody>
                    <a:bodyPr/>
                    <a:lstStyle/>
                    <a:p>
                      <a:r>
                        <a:rPr lang="fr-FR" dirty="0"/>
                        <a:t>récipients</a:t>
                      </a:r>
                    </a:p>
                  </a:txBody>
                  <a:tcPr/>
                </a:tc>
                <a:tc>
                  <a:txBody>
                    <a:bodyPr/>
                    <a:lstStyle/>
                    <a:p>
                      <a:pPr>
                        <a:lnSpc>
                          <a:spcPct val="107000"/>
                        </a:lnSpc>
                        <a:spcAft>
                          <a:spcPts val="0"/>
                        </a:spcAft>
                      </a:pPr>
                      <a:r>
                        <a:rPr lang="fr-FR" sz="1800" kern="100">
                          <a:effectLst/>
                          <a:latin typeface="Times New Roman" panose="02020603050405020304" pitchFamily="18" charset="0"/>
                          <a:ea typeface="Calibri" panose="020F0502020204030204" pitchFamily="34" charset="0"/>
                          <a:cs typeface="Times New Roman" panose="02020603050405020304" pitchFamily="18" charset="0"/>
                        </a:rPr>
                        <a:t>saladier - sucrier</a:t>
                      </a:r>
                      <a:endParaRPr lang="fr-FR" sz="18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917526481"/>
                  </a:ext>
                </a:extLst>
              </a:tr>
              <a:tr h="370840">
                <a:tc rowSpan="3" gridSpan="2">
                  <a:txBody>
                    <a:bodyPr/>
                    <a:lstStyle/>
                    <a:p>
                      <a:endParaRPr lang="fr-FR" sz="1000" dirty="0"/>
                    </a:p>
                    <a:p>
                      <a:r>
                        <a:rPr lang="fr-FR" dirty="0"/>
                        <a:t>PARTICIPE</a:t>
                      </a:r>
                    </a:p>
                  </a:txBody>
                  <a:tcPr>
                    <a:solidFill>
                      <a:schemeClr val="accent5">
                        <a:lumMod val="20000"/>
                        <a:lumOff val="80000"/>
                      </a:schemeClr>
                    </a:solidFill>
                  </a:tcPr>
                </a:tc>
                <a:tc rowSpan="3" hMerge="1">
                  <a:txBody>
                    <a:bodyPr/>
                    <a:lstStyle/>
                    <a:p>
                      <a:endParaRPr lang="fr-FR"/>
                    </a:p>
                  </a:txBody>
                  <a:tcPr/>
                </a:tc>
                <a:tc>
                  <a:txBody>
                    <a:bodyPr/>
                    <a:lstStyle/>
                    <a:p>
                      <a:r>
                        <a:rPr lang="fr-FR" dirty="0"/>
                        <a:t>participes passé (nom)</a:t>
                      </a:r>
                    </a:p>
                  </a:txBody>
                  <a:tcPr/>
                </a:tc>
                <a:tc>
                  <a:txBody>
                    <a:bodyPr/>
                    <a:lstStyle/>
                    <a:p>
                      <a:pPr>
                        <a:lnSpc>
                          <a:spcPct val="107000"/>
                        </a:lnSpc>
                        <a:spcAft>
                          <a:spcPts val="0"/>
                        </a:spcAft>
                      </a:pPr>
                      <a:r>
                        <a:rPr lang="fr-FR" sz="1800" kern="100" dirty="0">
                          <a:effectLst/>
                          <a:latin typeface="Times New Roman" panose="02020603050405020304" pitchFamily="18" charset="0"/>
                          <a:ea typeface="Calibri" panose="020F0502020204030204" pitchFamily="34" charset="0"/>
                          <a:cs typeface="Times New Roman" panose="02020603050405020304" pitchFamily="18" charset="0"/>
                        </a:rPr>
                        <a:t>handicapé - blessé</a:t>
                      </a:r>
                      <a:endParaRPr lang="fr-FR" sz="18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455870999"/>
                  </a:ext>
                </a:extLst>
              </a:tr>
              <a:tr h="370840">
                <a:tc gridSpan="2" vMerge="1">
                  <a:txBody>
                    <a:bodyPr/>
                    <a:lstStyle/>
                    <a:p>
                      <a:endParaRPr lang="fr-FR"/>
                    </a:p>
                  </a:txBody>
                  <a:tcPr/>
                </a:tc>
                <a:tc hMerge="1" vMerge="1">
                  <a:txBody>
                    <a:bodyPr/>
                    <a:lstStyle/>
                    <a:p>
                      <a:endParaRPr lang="fr-FR"/>
                    </a:p>
                  </a:txBody>
                  <a:tcPr/>
                </a:tc>
                <a:tc>
                  <a:txBody>
                    <a:bodyPr/>
                    <a:lstStyle/>
                    <a:p>
                      <a:r>
                        <a:rPr lang="fr-FR" dirty="0"/>
                        <a:t>participes passé (adjectif)</a:t>
                      </a:r>
                    </a:p>
                  </a:txBody>
                  <a:tcPr/>
                </a:tc>
                <a:tc>
                  <a:txBody>
                    <a:bodyPr/>
                    <a:lstStyle/>
                    <a:p>
                      <a:pPr>
                        <a:lnSpc>
                          <a:spcPct val="107000"/>
                        </a:lnSpc>
                        <a:spcAft>
                          <a:spcPts val="0"/>
                        </a:spcAft>
                      </a:pPr>
                      <a:r>
                        <a:rPr lang="fr-FR" sz="1800" kern="100" dirty="0">
                          <a:effectLst/>
                          <a:latin typeface="Calibri" panose="020F0502020204030204" pitchFamily="34" charset="0"/>
                          <a:ea typeface="Calibri" panose="020F0502020204030204" pitchFamily="34" charset="0"/>
                          <a:cs typeface="Times New Roman" panose="02020603050405020304" pitchFamily="18" charset="0"/>
                        </a:rPr>
                        <a:t>abimé</a:t>
                      </a:r>
                    </a:p>
                  </a:txBody>
                  <a:tcPr marL="68580" marR="68580" marT="0" marB="0"/>
                </a:tc>
                <a:extLst>
                  <a:ext uri="{0D108BD9-81ED-4DB2-BD59-A6C34878D82A}">
                    <a16:rowId xmlns:a16="http://schemas.microsoft.com/office/drawing/2014/main" val="186383635"/>
                  </a:ext>
                </a:extLst>
              </a:tr>
              <a:tr h="370840">
                <a:tc gridSpan="2" vMerge="1">
                  <a:txBody>
                    <a:bodyPr/>
                    <a:lstStyle/>
                    <a:p>
                      <a:endParaRPr lang="fr-FR" dirty="0"/>
                    </a:p>
                  </a:txBody>
                  <a:tcPr/>
                </a:tc>
                <a:tc hMerge="1" vMerge="1">
                  <a:txBody>
                    <a:bodyPr/>
                    <a:lstStyle/>
                    <a:p>
                      <a:endParaRPr lang="fr-FR"/>
                    </a:p>
                  </a:txBody>
                  <a:tcPr/>
                </a:tc>
                <a:tc>
                  <a:txBody>
                    <a:bodyPr/>
                    <a:lstStyle/>
                    <a:p>
                      <a:r>
                        <a:rPr lang="fr-FR" dirty="0"/>
                        <a:t>participes passés (passé composé)</a:t>
                      </a:r>
                    </a:p>
                  </a:txBody>
                  <a:tcPr/>
                </a:tc>
                <a:tc>
                  <a:txBody>
                    <a:bodyPr/>
                    <a:lstStyle/>
                    <a:p>
                      <a:pPr>
                        <a:lnSpc>
                          <a:spcPct val="107000"/>
                        </a:lnSpc>
                        <a:spcAft>
                          <a:spcPts val="0"/>
                        </a:spcAft>
                      </a:pPr>
                      <a:r>
                        <a:rPr lang="fr-FR" sz="1800" kern="100">
                          <a:effectLst/>
                          <a:latin typeface="Times New Roman" panose="02020603050405020304" pitchFamily="18" charset="0"/>
                          <a:ea typeface="Calibri" panose="020F0502020204030204" pitchFamily="34" charset="0"/>
                          <a:cs typeface="Times New Roman" panose="02020603050405020304" pitchFamily="18" charset="0"/>
                        </a:rPr>
                        <a:t>discuté - amusé</a:t>
                      </a:r>
                      <a:endParaRPr lang="fr-FR" sz="18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789816543"/>
                  </a:ext>
                </a:extLst>
              </a:tr>
              <a:tr h="370840">
                <a:tc rowSpan="4" gridSpan="2">
                  <a:txBody>
                    <a:bodyPr/>
                    <a:lstStyle/>
                    <a:p>
                      <a:pPr algn="ctr"/>
                      <a:endParaRPr lang="fr-FR" dirty="0"/>
                    </a:p>
                    <a:p>
                      <a:pPr algn="ctr"/>
                      <a:r>
                        <a:rPr lang="fr-FR" dirty="0"/>
                        <a:t>VERBE</a:t>
                      </a:r>
                    </a:p>
                  </a:txBody>
                  <a:tcPr vert="vert270">
                    <a:solidFill>
                      <a:schemeClr val="accent5">
                        <a:lumMod val="20000"/>
                        <a:lumOff val="80000"/>
                      </a:schemeClr>
                    </a:solidFill>
                  </a:tcPr>
                </a:tc>
                <a:tc rowSpan="4" hMerge="1">
                  <a:txBody>
                    <a:bodyPr/>
                    <a:lstStyle/>
                    <a:p>
                      <a:endParaRPr lang="fr-FR"/>
                    </a:p>
                  </a:txBody>
                  <a:tcPr/>
                </a:tc>
                <a:tc>
                  <a:txBody>
                    <a:bodyPr/>
                    <a:lstStyle/>
                    <a:p>
                      <a:r>
                        <a:rPr lang="fr-FR" dirty="0"/>
                        <a:t>infinitif</a:t>
                      </a:r>
                    </a:p>
                  </a:txBody>
                  <a:tcPr/>
                </a:tc>
                <a:tc>
                  <a:txBody>
                    <a:bodyPr/>
                    <a:lstStyle/>
                    <a:p>
                      <a:pPr>
                        <a:lnSpc>
                          <a:spcPct val="107000"/>
                        </a:lnSpc>
                        <a:spcAft>
                          <a:spcPts val="0"/>
                        </a:spcAft>
                      </a:pPr>
                      <a:r>
                        <a:rPr lang="fr-FR" sz="1800" kern="100">
                          <a:effectLst/>
                          <a:latin typeface="Times New Roman" panose="02020603050405020304" pitchFamily="18" charset="0"/>
                          <a:ea typeface="Calibri" panose="020F0502020204030204" pitchFamily="34" charset="0"/>
                          <a:cs typeface="Times New Roman" panose="02020603050405020304" pitchFamily="18" charset="0"/>
                        </a:rPr>
                        <a:t>compenser - chercher</a:t>
                      </a:r>
                      <a:endParaRPr lang="fr-FR" sz="18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97108044"/>
                  </a:ext>
                </a:extLst>
              </a:tr>
              <a:tr h="370840">
                <a:tc gridSpan="2" vMerge="1">
                  <a:txBody>
                    <a:bodyPr/>
                    <a:lstStyle/>
                    <a:p>
                      <a:endParaRPr lang="fr-FR" dirty="0"/>
                    </a:p>
                  </a:txBody>
                  <a:tcPr/>
                </a:tc>
                <a:tc hMerge="1" vMerge="1">
                  <a:txBody>
                    <a:bodyPr/>
                    <a:lstStyle/>
                    <a:p>
                      <a:endParaRPr lang="fr-FR"/>
                    </a:p>
                  </a:txBody>
                  <a:tcPr/>
                </a:tc>
                <a:tc>
                  <a:txBody>
                    <a:bodyPr/>
                    <a:lstStyle/>
                    <a:p>
                      <a:r>
                        <a:rPr lang="fr-FR" dirty="0"/>
                        <a:t>personne 5</a:t>
                      </a:r>
                    </a:p>
                  </a:txBody>
                  <a:tcPr/>
                </a:tc>
                <a:tc>
                  <a:txBody>
                    <a:bodyPr/>
                    <a:lstStyle/>
                    <a:p>
                      <a:pPr>
                        <a:lnSpc>
                          <a:spcPct val="107000"/>
                        </a:lnSpc>
                        <a:spcAft>
                          <a:spcPts val="0"/>
                        </a:spcAft>
                      </a:pPr>
                      <a:r>
                        <a:rPr lang="fr-FR" sz="1800" kern="100">
                          <a:effectLst/>
                          <a:latin typeface="Times New Roman" panose="02020603050405020304" pitchFamily="18" charset="0"/>
                          <a:ea typeface="Calibri" panose="020F0502020204030204" pitchFamily="34" charset="0"/>
                          <a:cs typeface="Times New Roman" panose="02020603050405020304" pitchFamily="18" charset="0"/>
                        </a:rPr>
                        <a:t>faisiez - battiez</a:t>
                      </a:r>
                      <a:endParaRPr lang="fr-FR" sz="18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576076078"/>
                  </a:ext>
                </a:extLst>
              </a:tr>
              <a:tr h="482600">
                <a:tc gridSpan="2" vMerge="1">
                  <a:txBody>
                    <a:bodyPr/>
                    <a:lstStyle/>
                    <a:p>
                      <a:endParaRPr lang="fr-FR" dirty="0"/>
                    </a:p>
                  </a:txBody>
                  <a:tcPr/>
                </a:tc>
                <a:tc hMerge="1" vMerge="1">
                  <a:txBody>
                    <a:bodyPr/>
                    <a:lstStyle/>
                    <a:p>
                      <a:endParaRPr lang="fr-FR"/>
                    </a:p>
                  </a:txBody>
                  <a:tcPr/>
                </a:tc>
                <a:tc>
                  <a:txBody>
                    <a:bodyPr/>
                    <a:lstStyle/>
                    <a:p>
                      <a:r>
                        <a:rPr lang="fr-FR" dirty="0"/>
                        <a:t>imparfait</a:t>
                      </a:r>
                    </a:p>
                  </a:txBody>
                  <a:tcPr/>
                </a:tc>
                <a:tc>
                  <a:txBody>
                    <a:bodyPr/>
                    <a:lstStyle/>
                    <a:p>
                      <a:pPr>
                        <a:lnSpc>
                          <a:spcPct val="107000"/>
                        </a:lnSpc>
                        <a:spcAft>
                          <a:spcPts val="0"/>
                        </a:spcAft>
                      </a:pPr>
                      <a:r>
                        <a:rPr lang="fr-FR" sz="1800" kern="100" dirty="0">
                          <a:effectLst/>
                          <a:latin typeface="Times New Roman" panose="02020603050405020304" pitchFamily="18" charset="0"/>
                          <a:ea typeface="Calibri" panose="020F0502020204030204" pitchFamily="34" charset="0"/>
                          <a:cs typeface="Times New Roman" panose="02020603050405020304" pitchFamily="18" charset="0"/>
                        </a:rPr>
                        <a:t>occupait - rêvait</a:t>
                      </a:r>
                      <a:endParaRPr lang="fr-FR" sz="18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4036010080"/>
                  </a:ext>
                </a:extLst>
              </a:tr>
              <a:tr h="370840">
                <a:tc gridSpan="2" vMerge="1">
                  <a:txBody>
                    <a:bodyPr/>
                    <a:lstStyle/>
                    <a:p>
                      <a:endParaRPr lang="fr-FR" dirty="0"/>
                    </a:p>
                  </a:txBody>
                  <a:tcPr/>
                </a:tc>
                <a:tc hMerge="1" vMerge="1">
                  <a:txBody>
                    <a:bodyPr/>
                    <a:lstStyle/>
                    <a:p>
                      <a:endParaRPr lang="fr-FR"/>
                    </a:p>
                  </a:txBody>
                  <a:tcPr/>
                </a:tc>
                <a:tc>
                  <a:txBody>
                    <a:bodyPr/>
                    <a:lstStyle/>
                    <a:p>
                      <a:r>
                        <a:rPr lang="fr-FR" dirty="0"/>
                        <a:t>verbes particuliers au présent</a:t>
                      </a:r>
                    </a:p>
                  </a:txBody>
                  <a:tcPr/>
                </a:tc>
                <a:tc>
                  <a:txBody>
                    <a:bodyPr/>
                    <a:lstStyle/>
                    <a:p>
                      <a:pPr>
                        <a:lnSpc>
                          <a:spcPct val="107000"/>
                        </a:lnSpc>
                        <a:spcAft>
                          <a:spcPts val="0"/>
                        </a:spcAft>
                      </a:pPr>
                      <a:r>
                        <a:rPr lang="fr-FR" sz="1800" kern="100" dirty="0">
                          <a:effectLst/>
                          <a:latin typeface="Times New Roman" panose="02020603050405020304" pitchFamily="18" charset="0"/>
                          <a:ea typeface="Calibri" panose="020F0502020204030204" pitchFamily="34" charset="0"/>
                          <a:cs typeface="Times New Roman" panose="02020603050405020304" pitchFamily="18" charset="0"/>
                        </a:rPr>
                        <a:t>sait- fait</a:t>
                      </a:r>
                      <a:endParaRPr lang="fr-FR" sz="18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92859827"/>
                  </a:ext>
                </a:extLst>
              </a:tr>
            </a:tbl>
          </a:graphicData>
        </a:graphic>
      </p:graphicFrame>
    </p:spTree>
    <p:extLst>
      <p:ext uri="{BB962C8B-B14F-4D97-AF65-F5344CB8AC3E}">
        <p14:creationId xmlns:p14="http://schemas.microsoft.com/office/powerpoint/2010/main" val="310064879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8519E0F4-932C-7982-66B5-62F6EE39CE8A}"/>
              </a:ext>
            </a:extLst>
          </p:cNvPr>
          <p:cNvSpPr>
            <a:spLocks noGrp="1"/>
          </p:cNvSpPr>
          <p:nvPr>
            <p:ph type="title"/>
          </p:nvPr>
        </p:nvSpPr>
        <p:spPr/>
        <p:txBody>
          <a:bodyPr/>
          <a:lstStyle/>
          <a:p>
            <a:endParaRPr lang="fr-FR"/>
          </a:p>
        </p:txBody>
      </p:sp>
      <p:pic>
        <p:nvPicPr>
          <p:cNvPr id="4" name="Espace réservé du contenu 3" descr="Une image contenant dessin, croquis, clipart, Dessin au trait&#10;&#10;Description générée automatiquement">
            <a:extLst>
              <a:ext uri="{FF2B5EF4-FFF2-40B4-BE49-F238E27FC236}">
                <a16:creationId xmlns:a16="http://schemas.microsoft.com/office/drawing/2014/main" id="{11974E21-C48E-DE66-EE3C-974F6DB6A065}"/>
              </a:ext>
            </a:extLst>
          </p:cNvPr>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5266082" y="971168"/>
            <a:ext cx="1659835" cy="4915664"/>
          </a:xfrm>
          <a:prstGeom prst="rect">
            <a:avLst/>
          </a:prstGeom>
        </p:spPr>
      </p:pic>
    </p:spTree>
    <p:extLst>
      <p:ext uri="{BB962C8B-B14F-4D97-AF65-F5344CB8AC3E}">
        <p14:creationId xmlns:p14="http://schemas.microsoft.com/office/powerpoint/2010/main" val="167680638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07C3B9F-A9E2-9AA1-8A7D-4553261A4D38}"/>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D2B90523-5DF9-7B08-DF59-75817CF9E67E}"/>
              </a:ext>
            </a:extLst>
          </p:cNvPr>
          <p:cNvSpPr>
            <a:spLocks noGrp="1"/>
          </p:cNvSpPr>
          <p:nvPr>
            <p:ph type="title"/>
          </p:nvPr>
        </p:nvSpPr>
        <p:spPr/>
        <p:txBody>
          <a:bodyPr/>
          <a:lstStyle/>
          <a:p>
            <a:r>
              <a:rPr lang="fr-FR" dirty="0"/>
              <a:t> </a:t>
            </a:r>
          </a:p>
        </p:txBody>
      </p:sp>
      <p:graphicFrame>
        <p:nvGraphicFramePr>
          <p:cNvPr id="4" name="Espace réservé du contenu 3">
            <a:extLst>
              <a:ext uri="{FF2B5EF4-FFF2-40B4-BE49-F238E27FC236}">
                <a16:creationId xmlns:a16="http://schemas.microsoft.com/office/drawing/2014/main" id="{BFE922AD-5C09-D701-ED84-6BB640D11D2F}"/>
              </a:ext>
            </a:extLst>
          </p:cNvPr>
          <p:cNvGraphicFramePr>
            <a:graphicFrameLocks noGrp="1"/>
          </p:cNvGraphicFramePr>
          <p:nvPr>
            <p:ph idx="1"/>
            <p:extLst>
              <p:ext uri="{D42A27DB-BD31-4B8C-83A1-F6EECF244321}">
                <p14:modId xmlns:p14="http://schemas.microsoft.com/office/powerpoint/2010/main" val="3320125239"/>
              </p:ext>
            </p:extLst>
          </p:nvPr>
        </p:nvGraphicFramePr>
        <p:xfrm>
          <a:off x="838200" y="591820"/>
          <a:ext cx="10237306" cy="5674360"/>
        </p:xfrm>
        <a:graphic>
          <a:graphicData uri="http://schemas.openxmlformats.org/drawingml/2006/table">
            <a:tbl>
              <a:tblPr firstRow="1" bandRow="1">
                <a:tableStyleId>{5940675A-B579-460E-94D1-54222C63F5DA}</a:tableStyleId>
              </a:tblPr>
              <a:tblGrid>
                <a:gridCol w="516536">
                  <a:extLst>
                    <a:ext uri="{9D8B030D-6E8A-4147-A177-3AD203B41FA5}">
                      <a16:colId xmlns:a16="http://schemas.microsoft.com/office/drawing/2014/main" val="1625928029"/>
                    </a:ext>
                  </a:extLst>
                </a:gridCol>
                <a:gridCol w="710728">
                  <a:extLst>
                    <a:ext uri="{9D8B030D-6E8A-4147-A177-3AD203B41FA5}">
                      <a16:colId xmlns:a16="http://schemas.microsoft.com/office/drawing/2014/main" val="3335330520"/>
                    </a:ext>
                  </a:extLst>
                </a:gridCol>
                <a:gridCol w="4812415">
                  <a:extLst>
                    <a:ext uri="{9D8B030D-6E8A-4147-A177-3AD203B41FA5}">
                      <a16:colId xmlns:a16="http://schemas.microsoft.com/office/drawing/2014/main" val="746292741"/>
                    </a:ext>
                  </a:extLst>
                </a:gridCol>
                <a:gridCol w="2206487">
                  <a:extLst>
                    <a:ext uri="{9D8B030D-6E8A-4147-A177-3AD203B41FA5}">
                      <a16:colId xmlns:a16="http://schemas.microsoft.com/office/drawing/2014/main" val="912379982"/>
                    </a:ext>
                  </a:extLst>
                </a:gridCol>
                <a:gridCol w="1991140">
                  <a:extLst>
                    <a:ext uri="{9D8B030D-6E8A-4147-A177-3AD203B41FA5}">
                      <a16:colId xmlns:a16="http://schemas.microsoft.com/office/drawing/2014/main" val="2108082738"/>
                    </a:ext>
                  </a:extLst>
                </a:gridCol>
              </a:tblGrid>
              <a:tr h="370840">
                <a:tc gridSpan="3">
                  <a:txBody>
                    <a:bodyPr/>
                    <a:lstStyle/>
                    <a:p>
                      <a:pPr algn="l"/>
                      <a:r>
                        <a:rPr lang="fr-FR" dirty="0"/>
                        <a:t>DÉTERMINANT</a:t>
                      </a:r>
                    </a:p>
                  </a:txBody>
                  <a:tcPr>
                    <a:solidFill>
                      <a:schemeClr val="accent5">
                        <a:lumMod val="20000"/>
                        <a:lumOff val="80000"/>
                      </a:schemeClr>
                    </a:solidFill>
                  </a:tcPr>
                </a:tc>
                <a:tc hMerge="1">
                  <a:txBody>
                    <a:bodyPr/>
                    <a:lstStyle/>
                    <a:p>
                      <a:endParaRPr lang="fr-FR" dirty="0"/>
                    </a:p>
                  </a:txBody>
                  <a:tcPr/>
                </a:tc>
                <a:tc hMerge="1">
                  <a:txBody>
                    <a:bodyPr/>
                    <a:lstStyle/>
                    <a:p>
                      <a:endParaRPr lang="fr-FR" dirty="0"/>
                    </a:p>
                  </a:txBody>
                  <a:tcPr/>
                </a:tc>
                <a:tc>
                  <a:txBody>
                    <a:bodyPr/>
                    <a:lstStyle/>
                    <a:p>
                      <a:pPr>
                        <a:lnSpc>
                          <a:spcPct val="107000"/>
                        </a:lnSpc>
                        <a:spcAft>
                          <a:spcPts val="0"/>
                        </a:spcAft>
                      </a:pPr>
                      <a:r>
                        <a:rPr lang="fr-FR" sz="1800" kern="100">
                          <a:effectLst/>
                          <a:latin typeface="Times New Roman" panose="02020603050405020304" pitchFamily="18" charset="0"/>
                          <a:ea typeface="Calibri" panose="020F0502020204030204" pitchFamily="34" charset="0"/>
                          <a:cs typeface="Times New Roman" panose="02020603050405020304" pitchFamily="18" charset="0"/>
                        </a:rPr>
                        <a:t>les - des</a:t>
                      </a:r>
                      <a:endParaRPr lang="fr-FR" sz="18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endParaRPr lang="fr-FR" sz="18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674621574"/>
                  </a:ext>
                </a:extLst>
              </a:tr>
              <a:tr h="370840">
                <a:tc rowSpan="7">
                  <a:txBody>
                    <a:bodyPr/>
                    <a:lstStyle/>
                    <a:p>
                      <a:pPr algn="ctr"/>
                      <a:r>
                        <a:rPr lang="fr-FR" dirty="0"/>
                        <a:t>NOM</a:t>
                      </a:r>
                    </a:p>
                  </a:txBody>
                  <a:tcPr vert="vert270">
                    <a:solidFill>
                      <a:schemeClr val="accent5">
                        <a:lumMod val="20000"/>
                        <a:lumOff val="80000"/>
                      </a:schemeClr>
                    </a:solidFill>
                  </a:tcPr>
                </a:tc>
                <a:tc rowSpan="2">
                  <a:txBody>
                    <a:bodyPr/>
                    <a:lstStyle/>
                    <a:p>
                      <a:pPr algn="ctr"/>
                      <a:r>
                        <a:rPr lang="fr-FR" dirty="0"/>
                        <a:t>fém.</a:t>
                      </a:r>
                    </a:p>
                  </a:txBody>
                  <a:tcPr vert="vert270">
                    <a:solidFill>
                      <a:schemeClr val="accent5">
                        <a:lumMod val="20000"/>
                        <a:lumOff val="80000"/>
                      </a:schemeClr>
                    </a:solidFill>
                  </a:tcPr>
                </a:tc>
                <a:tc>
                  <a:txBody>
                    <a:bodyPr/>
                    <a:lstStyle/>
                    <a:p>
                      <a:r>
                        <a:rPr lang="fr-FR" dirty="0"/>
                        <a:t>quantités</a:t>
                      </a:r>
                    </a:p>
                  </a:txBody>
                  <a:tcPr/>
                </a:tc>
                <a:tc>
                  <a:txBody>
                    <a:bodyPr/>
                    <a:lstStyle/>
                    <a:p>
                      <a:pPr>
                        <a:lnSpc>
                          <a:spcPct val="107000"/>
                        </a:lnSpc>
                        <a:spcAft>
                          <a:spcPts val="0"/>
                        </a:spcAft>
                      </a:pPr>
                      <a:r>
                        <a:rPr lang="fr-FR" sz="1800" kern="100">
                          <a:effectLst/>
                          <a:latin typeface="Times New Roman" panose="02020603050405020304" pitchFamily="18" charset="0"/>
                          <a:ea typeface="Calibri" panose="020F0502020204030204" pitchFamily="34" charset="0"/>
                          <a:cs typeface="Times New Roman" panose="02020603050405020304" pitchFamily="18" charset="0"/>
                        </a:rPr>
                        <a:t>cuillerée - pincée</a:t>
                      </a:r>
                      <a:endParaRPr lang="fr-FR" sz="18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fr-FR" sz="1800" kern="100" dirty="0">
                          <a:effectLst/>
                          <a:latin typeface="Calibri" panose="020F0502020204030204" pitchFamily="34" charset="0"/>
                          <a:ea typeface="Calibri" panose="020F0502020204030204" pitchFamily="34" charset="0"/>
                          <a:cs typeface="Times New Roman" panose="02020603050405020304" pitchFamily="18" charset="0"/>
                        </a:rPr>
                        <a:t>pognée</a:t>
                      </a:r>
                    </a:p>
                  </a:txBody>
                  <a:tcPr marL="68580" marR="68580" marT="0" marB="0"/>
                </a:tc>
                <a:extLst>
                  <a:ext uri="{0D108BD9-81ED-4DB2-BD59-A6C34878D82A}">
                    <a16:rowId xmlns:a16="http://schemas.microsoft.com/office/drawing/2014/main" val="3436728334"/>
                  </a:ext>
                </a:extLst>
              </a:tr>
              <a:tr h="370840">
                <a:tc vMerge="1">
                  <a:txBody>
                    <a:bodyPr/>
                    <a:lstStyle/>
                    <a:p>
                      <a:endParaRPr lang="fr-FR"/>
                    </a:p>
                  </a:txBody>
                  <a:tcPr/>
                </a:tc>
                <a:tc vMerge="1">
                  <a:txBody>
                    <a:bodyPr/>
                    <a:lstStyle/>
                    <a:p>
                      <a:endParaRPr lang="fr-FR"/>
                    </a:p>
                  </a:txBody>
                  <a:tcPr/>
                </a:tc>
                <a:tc>
                  <a:txBody>
                    <a:bodyPr/>
                    <a:lstStyle/>
                    <a:p>
                      <a:r>
                        <a:rPr lang="fr-FR" dirty="0"/>
                        <a:t>qualités – manières d’être en lien avec un adjectif</a:t>
                      </a:r>
                    </a:p>
                  </a:txBody>
                  <a:tcPr/>
                </a:tc>
                <a:tc>
                  <a:txBody>
                    <a:bodyPr/>
                    <a:lstStyle/>
                    <a:p>
                      <a:pPr>
                        <a:lnSpc>
                          <a:spcPct val="107000"/>
                        </a:lnSpc>
                        <a:spcAft>
                          <a:spcPts val="0"/>
                        </a:spcAft>
                      </a:pPr>
                      <a:r>
                        <a:rPr lang="fr-FR" sz="1800" kern="100">
                          <a:effectLst/>
                          <a:latin typeface="Times New Roman" panose="02020603050405020304" pitchFamily="18" charset="0"/>
                          <a:ea typeface="Calibri" panose="020F0502020204030204" pitchFamily="34" charset="0"/>
                          <a:cs typeface="Times New Roman" panose="02020603050405020304" pitchFamily="18" charset="0"/>
                        </a:rPr>
                        <a:t>étrangeté - agressivité</a:t>
                      </a:r>
                      <a:endParaRPr lang="fr-FR" sz="18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endParaRPr lang="fr-FR" sz="18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725993328"/>
                  </a:ext>
                </a:extLst>
              </a:tr>
              <a:tr h="370840">
                <a:tc vMerge="1">
                  <a:txBody>
                    <a:bodyPr/>
                    <a:lstStyle/>
                    <a:p>
                      <a:endParaRPr lang="fr-FR"/>
                    </a:p>
                  </a:txBody>
                  <a:tcPr/>
                </a:tc>
                <a:tc rowSpan="5">
                  <a:txBody>
                    <a:bodyPr/>
                    <a:lstStyle/>
                    <a:p>
                      <a:pPr algn="ctr"/>
                      <a:r>
                        <a:rPr lang="fr-FR" dirty="0"/>
                        <a:t>masc.</a:t>
                      </a:r>
                    </a:p>
                  </a:txBody>
                  <a:tcPr vert="vert270">
                    <a:solidFill>
                      <a:schemeClr val="accent5">
                        <a:lumMod val="20000"/>
                        <a:lumOff val="80000"/>
                      </a:schemeClr>
                    </a:solidFill>
                  </a:tcPr>
                </a:tc>
                <a:tc>
                  <a:txBody>
                    <a:bodyPr/>
                    <a:lstStyle/>
                    <a:p>
                      <a:r>
                        <a:rPr lang="fr-FR" dirty="0"/>
                        <a:t>diminutifs masculins</a:t>
                      </a:r>
                    </a:p>
                  </a:txBody>
                  <a:tcPr/>
                </a:tc>
                <a:tc>
                  <a:txBody>
                    <a:bodyPr/>
                    <a:lstStyle/>
                    <a:p>
                      <a:pPr>
                        <a:lnSpc>
                          <a:spcPct val="107000"/>
                        </a:lnSpc>
                        <a:spcAft>
                          <a:spcPts val="0"/>
                        </a:spcAft>
                      </a:pPr>
                      <a:r>
                        <a:rPr lang="fr-FR" sz="1800" kern="100" dirty="0">
                          <a:effectLst/>
                          <a:latin typeface="Times New Roman" panose="02020603050405020304" pitchFamily="18" charset="0"/>
                          <a:ea typeface="Calibri" panose="020F0502020204030204" pitchFamily="34" charset="0"/>
                          <a:cs typeface="Times New Roman" panose="02020603050405020304" pitchFamily="18" charset="0"/>
                        </a:rPr>
                        <a:t>poulet - coffret</a:t>
                      </a:r>
                      <a:endParaRPr lang="fr-FR" sz="18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endParaRPr lang="fr-FR" sz="18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747230786"/>
                  </a:ext>
                </a:extLst>
              </a:tr>
              <a:tr h="370840">
                <a:tc vMerge="1">
                  <a:txBody>
                    <a:bodyPr/>
                    <a:lstStyle/>
                    <a:p>
                      <a:endParaRPr lang="fr-FR"/>
                    </a:p>
                  </a:txBody>
                  <a:tcPr/>
                </a:tc>
                <a:tc vMerge="1">
                  <a:txBody>
                    <a:bodyPr/>
                    <a:lstStyle/>
                    <a:p>
                      <a:endParaRPr lang="fr-FR"/>
                    </a:p>
                  </a:txBody>
                  <a:tcPr/>
                </a:tc>
                <a:tc>
                  <a:txBody>
                    <a:bodyPr/>
                    <a:lstStyle/>
                    <a:p>
                      <a:r>
                        <a:rPr lang="fr-FR" dirty="0"/>
                        <a:t>noms avec un lien avec un verbe en -</a:t>
                      </a:r>
                      <a:r>
                        <a:rPr lang="fr-FR" i="1" dirty="0" err="1"/>
                        <a:t>ayer</a:t>
                      </a:r>
                      <a:endParaRPr lang="fr-FR" i="1" dirty="0"/>
                    </a:p>
                  </a:txBody>
                  <a:tcPr/>
                </a:tc>
                <a:tc>
                  <a:txBody>
                    <a:bodyPr/>
                    <a:lstStyle/>
                    <a:p>
                      <a:pPr>
                        <a:lnSpc>
                          <a:spcPct val="107000"/>
                        </a:lnSpc>
                        <a:spcAft>
                          <a:spcPts val="0"/>
                        </a:spcAft>
                      </a:pPr>
                      <a:r>
                        <a:rPr lang="fr-FR" sz="1800" kern="100">
                          <a:effectLst/>
                          <a:latin typeface="Times New Roman" panose="02020603050405020304" pitchFamily="18" charset="0"/>
                          <a:ea typeface="Calibri" panose="020F0502020204030204" pitchFamily="34" charset="0"/>
                          <a:cs typeface="Times New Roman" panose="02020603050405020304" pitchFamily="18" charset="0"/>
                        </a:rPr>
                        <a:t>balai - essai</a:t>
                      </a:r>
                      <a:endParaRPr lang="fr-FR" sz="18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endParaRPr lang="fr-FR" sz="18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478447743"/>
                  </a:ext>
                </a:extLst>
              </a:tr>
              <a:tr h="370840">
                <a:tc vMerge="1">
                  <a:txBody>
                    <a:bodyPr/>
                    <a:lstStyle/>
                    <a:p>
                      <a:endParaRPr lang="fr-FR"/>
                    </a:p>
                  </a:txBody>
                  <a:tcPr/>
                </a:tc>
                <a:tc vMerge="1">
                  <a:txBody>
                    <a:bodyPr/>
                    <a:lstStyle/>
                    <a:p>
                      <a:endParaRPr lang="fr-FR"/>
                    </a:p>
                  </a:txBody>
                  <a:tcPr/>
                </a:tc>
                <a:tc>
                  <a:txBody>
                    <a:bodyPr/>
                    <a:lstStyle/>
                    <a:p>
                      <a:r>
                        <a:rPr lang="fr-FR" dirty="0"/>
                        <a:t>métiers</a:t>
                      </a:r>
                    </a:p>
                  </a:txBody>
                  <a:tcPr/>
                </a:tc>
                <a:tc>
                  <a:txBody>
                    <a:bodyPr/>
                    <a:lstStyle/>
                    <a:p>
                      <a:pPr>
                        <a:lnSpc>
                          <a:spcPct val="107000"/>
                        </a:lnSpc>
                        <a:spcAft>
                          <a:spcPts val="0"/>
                        </a:spcAft>
                      </a:pPr>
                      <a:r>
                        <a:rPr lang="fr-FR" sz="1800" kern="100">
                          <a:effectLst/>
                          <a:latin typeface="Times New Roman" panose="02020603050405020304" pitchFamily="18" charset="0"/>
                          <a:ea typeface="Calibri" panose="020F0502020204030204" pitchFamily="34" charset="0"/>
                          <a:cs typeface="Times New Roman" panose="02020603050405020304" pitchFamily="18" charset="0"/>
                        </a:rPr>
                        <a:t>cuisinier - pompier</a:t>
                      </a:r>
                      <a:endParaRPr lang="fr-FR" sz="18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endParaRPr lang="fr-FR" sz="18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89998932"/>
                  </a:ext>
                </a:extLst>
              </a:tr>
              <a:tr h="370840">
                <a:tc vMerge="1">
                  <a:txBody>
                    <a:bodyPr/>
                    <a:lstStyle/>
                    <a:p>
                      <a:endParaRPr lang="fr-FR"/>
                    </a:p>
                  </a:txBody>
                  <a:tcPr/>
                </a:tc>
                <a:tc vMerge="1">
                  <a:txBody>
                    <a:bodyPr/>
                    <a:lstStyle/>
                    <a:p>
                      <a:endParaRPr lang="fr-FR"/>
                    </a:p>
                  </a:txBody>
                  <a:tcPr/>
                </a:tc>
                <a:tc>
                  <a:txBody>
                    <a:bodyPr/>
                    <a:lstStyle/>
                    <a:p>
                      <a:r>
                        <a:rPr lang="fr-FR" dirty="0"/>
                        <a:t>arbres</a:t>
                      </a:r>
                    </a:p>
                  </a:txBody>
                  <a:tcPr/>
                </a:tc>
                <a:tc>
                  <a:txBody>
                    <a:bodyPr/>
                    <a:lstStyle/>
                    <a:p>
                      <a:pPr>
                        <a:lnSpc>
                          <a:spcPct val="107000"/>
                        </a:lnSpc>
                        <a:spcAft>
                          <a:spcPts val="0"/>
                        </a:spcAft>
                      </a:pPr>
                      <a:r>
                        <a:rPr lang="fr-FR" sz="1800" kern="100">
                          <a:effectLst/>
                          <a:latin typeface="Times New Roman" panose="02020603050405020304" pitchFamily="18" charset="0"/>
                          <a:ea typeface="Calibri" panose="020F0502020204030204" pitchFamily="34" charset="0"/>
                          <a:cs typeface="Times New Roman" panose="02020603050405020304" pitchFamily="18" charset="0"/>
                        </a:rPr>
                        <a:t>pommier - figuier</a:t>
                      </a:r>
                      <a:endParaRPr lang="fr-FR" sz="18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endParaRPr lang="fr-FR" sz="18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257881716"/>
                  </a:ext>
                </a:extLst>
              </a:tr>
              <a:tr h="370840">
                <a:tc vMerge="1">
                  <a:txBody>
                    <a:bodyPr/>
                    <a:lstStyle/>
                    <a:p>
                      <a:endParaRPr lang="fr-FR" dirty="0"/>
                    </a:p>
                  </a:txBody>
                  <a:tcPr/>
                </a:tc>
                <a:tc vMerge="1">
                  <a:txBody>
                    <a:bodyPr/>
                    <a:lstStyle/>
                    <a:p>
                      <a:endParaRPr lang="fr-FR"/>
                    </a:p>
                  </a:txBody>
                  <a:tcPr/>
                </a:tc>
                <a:tc>
                  <a:txBody>
                    <a:bodyPr/>
                    <a:lstStyle/>
                    <a:p>
                      <a:r>
                        <a:rPr lang="fr-FR" dirty="0"/>
                        <a:t>récipients</a:t>
                      </a:r>
                    </a:p>
                  </a:txBody>
                  <a:tcPr/>
                </a:tc>
                <a:tc>
                  <a:txBody>
                    <a:bodyPr/>
                    <a:lstStyle/>
                    <a:p>
                      <a:pPr>
                        <a:lnSpc>
                          <a:spcPct val="107000"/>
                        </a:lnSpc>
                        <a:spcAft>
                          <a:spcPts val="0"/>
                        </a:spcAft>
                      </a:pPr>
                      <a:r>
                        <a:rPr lang="fr-FR" sz="1800" kern="100">
                          <a:effectLst/>
                          <a:latin typeface="Times New Roman" panose="02020603050405020304" pitchFamily="18" charset="0"/>
                          <a:ea typeface="Calibri" panose="020F0502020204030204" pitchFamily="34" charset="0"/>
                          <a:cs typeface="Times New Roman" panose="02020603050405020304" pitchFamily="18" charset="0"/>
                        </a:rPr>
                        <a:t>saladier - sucrier</a:t>
                      </a:r>
                      <a:endParaRPr lang="fr-FR" sz="18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endParaRPr lang="fr-FR" sz="18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917526481"/>
                  </a:ext>
                </a:extLst>
              </a:tr>
              <a:tr h="370840">
                <a:tc rowSpan="3" gridSpan="2">
                  <a:txBody>
                    <a:bodyPr/>
                    <a:lstStyle/>
                    <a:p>
                      <a:endParaRPr lang="fr-FR" sz="1000" dirty="0"/>
                    </a:p>
                    <a:p>
                      <a:r>
                        <a:rPr lang="fr-FR" dirty="0"/>
                        <a:t>PARTICIPE</a:t>
                      </a:r>
                    </a:p>
                  </a:txBody>
                  <a:tcPr>
                    <a:solidFill>
                      <a:schemeClr val="accent5">
                        <a:lumMod val="20000"/>
                        <a:lumOff val="80000"/>
                      </a:schemeClr>
                    </a:solidFill>
                  </a:tcPr>
                </a:tc>
                <a:tc rowSpan="3" hMerge="1">
                  <a:txBody>
                    <a:bodyPr/>
                    <a:lstStyle/>
                    <a:p>
                      <a:endParaRPr lang="fr-FR"/>
                    </a:p>
                  </a:txBody>
                  <a:tcPr/>
                </a:tc>
                <a:tc>
                  <a:txBody>
                    <a:bodyPr/>
                    <a:lstStyle/>
                    <a:p>
                      <a:r>
                        <a:rPr lang="fr-FR" dirty="0"/>
                        <a:t>participes passé (nom)</a:t>
                      </a:r>
                    </a:p>
                  </a:txBody>
                  <a:tcPr/>
                </a:tc>
                <a:tc>
                  <a:txBody>
                    <a:bodyPr/>
                    <a:lstStyle/>
                    <a:p>
                      <a:pPr>
                        <a:lnSpc>
                          <a:spcPct val="107000"/>
                        </a:lnSpc>
                        <a:spcAft>
                          <a:spcPts val="0"/>
                        </a:spcAft>
                      </a:pPr>
                      <a:r>
                        <a:rPr lang="fr-FR" sz="1800" kern="100" dirty="0">
                          <a:effectLst/>
                          <a:latin typeface="Times New Roman" panose="02020603050405020304" pitchFamily="18" charset="0"/>
                          <a:ea typeface="Calibri" panose="020F0502020204030204" pitchFamily="34" charset="0"/>
                          <a:cs typeface="Times New Roman" panose="02020603050405020304" pitchFamily="18" charset="0"/>
                        </a:rPr>
                        <a:t>handicapé - blessé</a:t>
                      </a:r>
                      <a:endParaRPr lang="fr-FR" sz="18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endParaRPr lang="fr-FR" sz="18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455870999"/>
                  </a:ext>
                </a:extLst>
              </a:tr>
              <a:tr h="370840">
                <a:tc gridSpan="2" vMerge="1">
                  <a:txBody>
                    <a:bodyPr/>
                    <a:lstStyle/>
                    <a:p>
                      <a:endParaRPr lang="fr-FR"/>
                    </a:p>
                  </a:txBody>
                  <a:tcPr/>
                </a:tc>
                <a:tc hMerge="1" vMerge="1">
                  <a:txBody>
                    <a:bodyPr/>
                    <a:lstStyle/>
                    <a:p>
                      <a:endParaRPr lang="fr-FR"/>
                    </a:p>
                  </a:txBody>
                  <a:tcPr/>
                </a:tc>
                <a:tc>
                  <a:txBody>
                    <a:bodyPr/>
                    <a:lstStyle/>
                    <a:p>
                      <a:r>
                        <a:rPr lang="fr-FR" dirty="0"/>
                        <a:t>participes passé (adjectif)</a:t>
                      </a:r>
                    </a:p>
                  </a:txBody>
                  <a:tcPr/>
                </a:tc>
                <a:tc>
                  <a:txBody>
                    <a:bodyPr/>
                    <a:lstStyle/>
                    <a:p>
                      <a:pPr>
                        <a:lnSpc>
                          <a:spcPct val="107000"/>
                        </a:lnSpc>
                        <a:spcAft>
                          <a:spcPts val="0"/>
                        </a:spcAft>
                      </a:pPr>
                      <a:r>
                        <a:rPr lang="fr-FR" sz="1800" kern="100" dirty="0">
                          <a:effectLst/>
                          <a:latin typeface="Calibri" panose="020F0502020204030204" pitchFamily="34" charset="0"/>
                          <a:ea typeface="Calibri" panose="020F0502020204030204" pitchFamily="34" charset="0"/>
                          <a:cs typeface="Times New Roman" panose="02020603050405020304" pitchFamily="18" charset="0"/>
                        </a:rPr>
                        <a:t>abimé</a:t>
                      </a:r>
                    </a:p>
                  </a:txBody>
                  <a:tcPr marL="68580" marR="68580" marT="0" marB="0"/>
                </a:tc>
                <a:tc>
                  <a:txBody>
                    <a:bodyPr/>
                    <a:lstStyle/>
                    <a:p>
                      <a:pPr>
                        <a:lnSpc>
                          <a:spcPct val="107000"/>
                        </a:lnSpc>
                        <a:spcAft>
                          <a:spcPts val="0"/>
                        </a:spcAft>
                      </a:pPr>
                      <a:endParaRPr lang="fr-FR" sz="18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86383635"/>
                  </a:ext>
                </a:extLst>
              </a:tr>
              <a:tr h="370840">
                <a:tc gridSpan="2" vMerge="1">
                  <a:txBody>
                    <a:bodyPr/>
                    <a:lstStyle/>
                    <a:p>
                      <a:endParaRPr lang="fr-FR" dirty="0"/>
                    </a:p>
                  </a:txBody>
                  <a:tcPr/>
                </a:tc>
                <a:tc hMerge="1" vMerge="1">
                  <a:txBody>
                    <a:bodyPr/>
                    <a:lstStyle/>
                    <a:p>
                      <a:endParaRPr lang="fr-FR"/>
                    </a:p>
                  </a:txBody>
                  <a:tcPr/>
                </a:tc>
                <a:tc>
                  <a:txBody>
                    <a:bodyPr/>
                    <a:lstStyle/>
                    <a:p>
                      <a:r>
                        <a:rPr lang="fr-FR" dirty="0"/>
                        <a:t>participes passés (passé composé)</a:t>
                      </a:r>
                    </a:p>
                  </a:txBody>
                  <a:tcPr/>
                </a:tc>
                <a:tc>
                  <a:txBody>
                    <a:bodyPr/>
                    <a:lstStyle/>
                    <a:p>
                      <a:pPr>
                        <a:lnSpc>
                          <a:spcPct val="107000"/>
                        </a:lnSpc>
                        <a:spcAft>
                          <a:spcPts val="0"/>
                        </a:spcAft>
                      </a:pPr>
                      <a:r>
                        <a:rPr lang="fr-FR" sz="1800" kern="100">
                          <a:effectLst/>
                          <a:latin typeface="Times New Roman" panose="02020603050405020304" pitchFamily="18" charset="0"/>
                          <a:ea typeface="Calibri" panose="020F0502020204030204" pitchFamily="34" charset="0"/>
                          <a:cs typeface="Times New Roman" panose="02020603050405020304" pitchFamily="18" charset="0"/>
                        </a:rPr>
                        <a:t>discuté - amusé</a:t>
                      </a:r>
                      <a:endParaRPr lang="fr-FR" sz="18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endParaRPr lang="fr-FR" sz="18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789816543"/>
                  </a:ext>
                </a:extLst>
              </a:tr>
              <a:tr h="370840">
                <a:tc rowSpan="4" gridSpan="2">
                  <a:txBody>
                    <a:bodyPr/>
                    <a:lstStyle/>
                    <a:p>
                      <a:pPr algn="ctr"/>
                      <a:endParaRPr lang="fr-FR" dirty="0"/>
                    </a:p>
                    <a:p>
                      <a:pPr algn="ctr"/>
                      <a:r>
                        <a:rPr lang="fr-FR" dirty="0"/>
                        <a:t>VERBE</a:t>
                      </a:r>
                    </a:p>
                  </a:txBody>
                  <a:tcPr vert="vert270">
                    <a:solidFill>
                      <a:schemeClr val="accent5">
                        <a:lumMod val="20000"/>
                        <a:lumOff val="80000"/>
                      </a:schemeClr>
                    </a:solidFill>
                  </a:tcPr>
                </a:tc>
                <a:tc rowSpan="4" hMerge="1">
                  <a:txBody>
                    <a:bodyPr/>
                    <a:lstStyle/>
                    <a:p>
                      <a:endParaRPr lang="fr-FR"/>
                    </a:p>
                  </a:txBody>
                  <a:tcPr/>
                </a:tc>
                <a:tc>
                  <a:txBody>
                    <a:bodyPr/>
                    <a:lstStyle/>
                    <a:p>
                      <a:r>
                        <a:rPr lang="fr-FR" dirty="0"/>
                        <a:t>infinitif</a:t>
                      </a:r>
                    </a:p>
                  </a:txBody>
                  <a:tcPr/>
                </a:tc>
                <a:tc>
                  <a:txBody>
                    <a:bodyPr/>
                    <a:lstStyle/>
                    <a:p>
                      <a:pPr>
                        <a:lnSpc>
                          <a:spcPct val="107000"/>
                        </a:lnSpc>
                        <a:spcAft>
                          <a:spcPts val="0"/>
                        </a:spcAft>
                      </a:pPr>
                      <a:r>
                        <a:rPr lang="fr-FR" sz="1800" kern="100">
                          <a:effectLst/>
                          <a:latin typeface="Times New Roman" panose="02020603050405020304" pitchFamily="18" charset="0"/>
                          <a:ea typeface="Calibri" panose="020F0502020204030204" pitchFamily="34" charset="0"/>
                          <a:cs typeface="Times New Roman" panose="02020603050405020304" pitchFamily="18" charset="0"/>
                        </a:rPr>
                        <a:t>compenser - chercher</a:t>
                      </a:r>
                      <a:endParaRPr lang="fr-FR" sz="18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endParaRPr lang="fr-FR" sz="18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97108044"/>
                  </a:ext>
                </a:extLst>
              </a:tr>
              <a:tr h="370840">
                <a:tc gridSpan="2" vMerge="1">
                  <a:txBody>
                    <a:bodyPr/>
                    <a:lstStyle/>
                    <a:p>
                      <a:endParaRPr lang="fr-FR" dirty="0"/>
                    </a:p>
                  </a:txBody>
                  <a:tcPr/>
                </a:tc>
                <a:tc hMerge="1" vMerge="1">
                  <a:txBody>
                    <a:bodyPr/>
                    <a:lstStyle/>
                    <a:p>
                      <a:endParaRPr lang="fr-FR"/>
                    </a:p>
                  </a:txBody>
                  <a:tcPr/>
                </a:tc>
                <a:tc>
                  <a:txBody>
                    <a:bodyPr/>
                    <a:lstStyle/>
                    <a:p>
                      <a:r>
                        <a:rPr lang="fr-FR" dirty="0"/>
                        <a:t>personne 5</a:t>
                      </a:r>
                    </a:p>
                  </a:txBody>
                  <a:tcPr/>
                </a:tc>
                <a:tc>
                  <a:txBody>
                    <a:bodyPr/>
                    <a:lstStyle/>
                    <a:p>
                      <a:pPr>
                        <a:lnSpc>
                          <a:spcPct val="107000"/>
                        </a:lnSpc>
                        <a:spcAft>
                          <a:spcPts val="0"/>
                        </a:spcAft>
                      </a:pPr>
                      <a:r>
                        <a:rPr lang="fr-FR" sz="1800" kern="100">
                          <a:effectLst/>
                          <a:latin typeface="Times New Roman" panose="02020603050405020304" pitchFamily="18" charset="0"/>
                          <a:ea typeface="Calibri" panose="020F0502020204030204" pitchFamily="34" charset="0"/>
                          <a:cs typeface="Times New Roman" panose="02020603050405020304" pitchFamily="18" charset="0"/>
                        </a:rPr>
                        <a:t>faisiez - battiez</a:t>
                      </a:r>
                      <a:endParaRPr lang="fr-FR" sz="18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endParaRPr lang="fr-FR" sz="18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576076078"/>
                  </a:ext>
                </a:extLst>
              </a:tr>
              <a:tr h="482600">
                <a:tc gridSpan="2" vMerge="1">
                  <a:txBody>
                    <a:bodyPr/>
                    <a:lstStyle/>
                    <a:p>
                      <a:endParaRPr lang="fr-FR" dirty="0"/>
                    </a:p>
                  </a:txBody>
                  <a:tcPr/>
                </a:tc>
                <a:tc hMerge="1" vMerge="1">
                  <a:txBody>
                    <a:bodyPr/>
                    <a:lstStyle/>
                    <a:p>
                      <a:endParaRPr lang="fr-FR"/>
                    </a:p>
                  </a:txBody>
                  <a:tcPr/>
                </a:tc>
                <a:tc>
                  <a:txBody>
                    <a:bodyPr/>
                    <a:lstStyle/>
                    <a:p>
                      <a:r>
                        <a:rPr lang="fr-FR" dirty="0"/>
                        <a:t>imparfait</a:t>
                      </a:r>
                    </a:p>
                  </a:txBody>
                  <a:tcPr/>
                </a:tc>
                <a:tc>
                  <a:txBody>
                    <a:bodyPr/>
                    <a:lstStyle/>
                    <a:p>
                      <a:pPr>
                        <a:lnSpc>
                          <a:spcPct val="107000"/>
                        </a:lnSpc>
                        <a:spcAft>
                          <a:spcPts val="0"/>
                        </a:spcAft>
                      </a:pPr>
                      <a:r>
                        <a:rPr lang="fr-FR" sz="1800" kern="100" dirty="0">
                          <a:effectLst/>
                          <a:latin typeface="Times New Roman" panose="02020603050405020304" pitchFamily="18" charset="0"/>
                          <a:ea typeface="Calibri" panose="020F0502020204030204" pitchFamily="34" charset="0"/>
                          <a:cs typeface="Times New Roman" panose="02020603050405020304" pitchFamily="18" charset="0"/>
                        </a:rPr>
                        <a:t>occupait - rêvait</a:t>
                      </a:r>
                      <a:endParaRPr lang="fr-FR" sz="18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endParaRPr lang="fr-FR" sz="18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4036010080"/>
                  </a:ext>
                </a:extLst>
              </a:tr>
              <a:tr h="370840">
                <a:tc gridSpan="2" vMerge="1">
                  <a:txBody>
                    <a:bodyPr/>
                    <a:lstStyle/>
                    <a:p>
                      <a:endParaRPr lang="fr-FR" dirty="0"/>
                    </a:p>
                  </a:txBody>
                  <a:tcPr/>
                </a:tc>
                <a:tc hMerge="1" vMerge="1">
                  <a:txBody>
                    <a:bodyPr/>
                    <a:lstStyle/>
                    <a:p>
                      <a:endParaRPr lang="fr-FR"/>
                    </a:p>
                  </a:txBody>
                  <a:tcPr/>
                </a:tc>
                <a:tc>
                  <a:txBody>
                    <a:bodyPr/>
                    <a:lstStyle/>
                    <a:p>
                      <a:r>
                        <a:rPr lang="fr-FR" dirty="0"/>
                        <a:t>verbes particuliers au présent</a:t>
                      </a:r>
                    </a:p>
                  </a:txBody>
                  <a:tcPr/>
                </a:tc>
                <a:tc>
                  <a:txBody>
                    <a:bodyPr/>
                    <a:lstStyle/>
                    <a:p>
                      <a:pPr>
                        <a:lnSpc>
                          <a:spcPct val="107000"/>
                        </a:lnSpc>
                        <a:spcAft>
                          <a:spcPts val="0"/>
                        </a:spcAft>
                      </a:pPr>
                      <a:r>
                        <a:rPr lang="fr-FR" sz="1800" kern="100" dirty="0">
                          <a:effectLst/>
                          <a:latin typeface="Times New Roman" panose="02020603050405020304" pitchFamily="18" charset="0"/>
                          <a:ea typeface="Calibri" panose="020F0502020204030204" pitchFamily="34" charset="0"/>
                          <a:cs typeface="Times New Roman" panose="02020603050405020304" pitchFamily="18" charset="0"/>
                        </a:rPr>
                        <a:t>sait- fait</a:t>
                      </a:r>
                      <a:endParaRPr lang="fr-FR" sz="18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endParaRPr lang="fr-FR" sz="18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92859827"/>
                  </a:ext>
                </a:extLst>
              </a:tr>
            </a:tbl>
          </a:graphicData>
        </a:graphic>
      </p:graphicFrame>
    </p:spTree>
    <p:extLst>
      <p:ext uri="{BB962C8B-B14F-4D97-AF65-F5344CB8AC3E}">
        <p14:creationId xmlns:p14="http://schemas.microsoft.com/office/powerpoint/2010/main" val="146455465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1C83812-652C-6CA1-3C08-40245EE5165B}"/>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282146BD-0202-726E-71F8-22507748235D}"/>
              </a:ext>
            </a:extLst>
          </p:cNvPr>
          <p:cNvSpPr>
            <a:spLocks noGrp="1"/>
          </p:cNvSpPr>
          <p:nvPr>
            <p:ph type="title"/>
          </p:nvPr>
        </p:nvSpPr>
        <p:spPr/>
        <p:txBody>
          <a:bodyPr/>
          <a:lstStyle/>
          <a:p>
            <a:r>
              <a:rPr lang="fr-FR" dirty="0"/>
              <a:t> </a:t>
            </a:r>
          </a:p>
        </p:txBody>
      </p:sp>
      <p:pic>
        <p:nvPicPr>
          <p:cNvPr id="4" name="Espace réservé du contenu 3" descr="Une image contenant dessin, croquis, clipart, Dessin au trait&#10;&#10;Description générée automatiquement">
            <a:extLst>
              <a:ext uri="{FF2B5EF4-FFF2-40B4-BE49-F238E27FC236}">
                <a16:creationId xmlns:a16="http://schemas.microsoft.com/office/drawing/2014/main" id="{61776744-5F11-FF2E-C268-EF454F849BC0}"/>
              </a:ext>
            </a:extLst>
          </p:cNvPr>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5420691" y="1429048"/>
            <a:ext cx="1350617" cy="3999904"/>
          </a:xfrm>
          <a:prstGeom prst="rect">
            <a:avLst/>
          </a:prstGeom>
        </p:spPr>
      </p:pic>
    </p:spTree>
    <p:extLst>
      <p:ext uri="{BB962C8B-B14F-4D97-AF65-F5344CB8AC3E}">
        <p14:creationId xmlns:p14="http://schemas.microsoft.com/office/powerpoint/2010/main" val="302091012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A1E4C83-9E7B-279D-D132-7A2123A099E5}"/>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FA3B2DD6-9DFB-48F8-F5A2-6B48BB8B7E7E}"/>
              </a:ext>
            </a:extLst>
          </p:cNvPr>
          <p:cNvSpPr>
            <a:spLocks noGrp="1"/>
          </p:cNvSpPr>
          <p:nvPr>
            <p:ph type="title"/>
          </p:nvPr>
        </p:nvSpPr>
        <p:spPr/>
        <p:txBody>
          <a:bodyPr/>
          <a:lstStyle/>
          <a:p>
            <a:r>
              <a:rPr lang="fr-FR" dirty="0"/>
              <a:t> </a:t>
            </a:r>
          </a:p>
        </p:txBody>
      </p:sp>
      <p:graphicFrame>
        <p:nvGraphicFramePr>
          <p:cNvPr id="4" name="Espace réservé du contenu 3">
            <a:extLst>
              <a:ext uri="{FF2B5EF4-FFF2-40B4-BE49-F238E27FC236}">
                <a16:creationId xmlns:a16="http://schemas.microsoft.com/office/drawing/2014/main" id="{33997B25-1ED9-518D-D16E-47EE05B4783A}"/>
              </a:ext>
            </a:extLst>
          </p:cNvPr>
          <p:cNvGraphicFramePr>
            <a:graphicFrameLocks noGrp="1"/>
          </p:cNvGraphicFramePr>
          <p:nvPr>
            <p:ph idx="1"/>
            <p:extLst>
              <p:ext uri="{D42A27DB-BD31-4B8C-83A1-F6EECF244321}">
                <p14:modId xmlns:p14="http://schemas.microsoft.com/office/powerpoint/2010/main" val="3375238626"/>
              </p:ext>
            </p:extLst>
          </p:nvPr>
        </p:nvGraphicFramePr>
        <p:xfrm>
          <a:off x="838200" y="591820"/>
          <a:ext cx="10237306" cy="5674360"/>
        </p:xfrm>
        <a:graphic>
          <a:graphicData uri="http://schemas.openxmlformats.org/drawingml/2006/table">
            <a:tbl>
              <a:tblPr firstRow="1" bandRow="1">
                <a:tableStyleId>{5940675A-B579-460E-94D1-54222C63F5DA}</a:tableStyleId>
              </a:tblPr>
              <a:tblGrid>
                <a:gridCol w="516536">
                  <a:extLst>
                    <a:ext uri="{9D8B030D-6E8A-4147-A177-3AD203B41FA5}">
                      <a16:colId xmlns:a16="http://schemas.microsoft.com/office/drawing/2014/main" val="1625928029"/>
                    </a:ext>
                  </a:extLst>
                </a:gridCol>
                <a:gridCol w="710728">
                  <a:extLst>
                    <a:ext uri="{9D8B030D-6E8A-4147-A177-3AD203B41FA5}">
                      <a16:colId xmlns:a16="http://schemas.microsoft.com/office/drawing/2014/main" val="3335330520"/>
                    </a:ext>
                  </a:extLst>
                </a:gridCol>
                <a:gridCol w="4812415">
                  <a:extLst>
                    <a:ext uri="{9D8B030D-6E8A-4147-A177-3AD203B41FA5}">
                      <a16:colId xmlns:a16="http://schemas.microsoft.com/office/drawing/2014/main" val="746292741"/>
                    </a:ext>
                  </a:extLst>
                </a:gridCol>
                <a:gridCol w="2206487">
                  <a:extLst>
                    <a:ext uri="{9D8B030D-6E8A-4147-A177-3AD203B41FA5}">
                      <a16:colId xmlns:a16="http://schemas.microsoft.com/office/drawing/2014/main" val="912379982"/>
                    </a:ext>
                  </a:extLst>
                </a:gridCol>
                <a:gridCol w="1991140">
                  <a:extLst>
                    <a:ext uri="{9D8B030D-6E8A-4147-A177-3AD203B41FA5}">
                      <a16:colId xmlns:a16="http://schemas.microsoft.com/office/drawing/2014/main" val="2108082738"/>
                    </a:ext>
                  </a:extLst>
                </a:gridCol>
              </a:tblGrid>
              <a:tr h="370840">
                <a:tc gridSpan="3">
                  <a:txBody>
                    <a:bodyPr/>
                    <a:lstStyle/>
                    <a:p>
                      <a:pPr algn="l"/>
                      <a:r>
                        <a:rPr lang="fr-FR" dirty="0"/>
                        <a:t>DÉTERMINANT</a:t>
                      </a:r>
                    </a:p>
                  </a:txBody>
                  <a:tcPr>
                    <a:solidFill>
                      <a:schemeClr val="accent5">
                        <a:lumMod val="20000"/>
                        <a:lumOff val="80000"/>
                      </a:schemeClr>
                    </a:solidFill>
                  </a:tcPr>
                </a:tc>
                <a:tc hMerge="1">
                  <a:txBody>
                    <a:bodyPr/>
                    <a:lstStyle/>
                    <a:p>
                      <a:endParaRPr lang="fr-FR" dirty="0"/>
                    </a:p>
                  </a:txBody>
                  <a:tcPr/>
                </a:tc>
                <a:tc hMerge="1">
                  <a:txBody>
                    <a:bodyPr/>
                    <a:lstStyle/>
                    <a:p>
                      <a:endParaRPr lang="fr-FR" dirty="0"/>
                    </a:p>
                  </a:txBody>
                  <a:tcPr/>
                </a:tc>
                <a:tc>
                  <a:txBody>
                    <a:bodyPr/>
                    <a:lstStyle/>
                    <a:p>
                      <a:pPr>
                        <a:lnSpc>
                          <a:spcPct val="107000"/>
                        </a:lnSpc>
                        <a:spcAft>
                          <a:spcPts val="0"/>
                        </a:spcAft>
                      </a:pPr>
                      <a:r>
                        <a:rPr lang="fr-FR" sz="1800" kern="100">
                          <a:effectLst/>
                          <a:latin typeface="Times New Roman" panose="02020603050405020304" pitchFamily="18" charset="0"/>
                          <a:ea typeface="Calibri" panose="020F0502020204030204" pitchFamily="34" charset="0"/>
                          <a:cs typeface="Times New Roman" panose="02020603050405020304" pitchFamily="18" charset="0"/>
                        </a:rPr>
                        <a:t>les - des</a:t>
                      </a:r>
                      <a:endParaRPr lang="fr-FR" sz="18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endParaRPr lang="fr-FR" sz="18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674621574"/>
                  </a:ext>
                </a:extLst>
              </a:tr>
              <a:tr h="370840">
                <a:tc rowSpan="7">
                  <a:txBody>
                    <a:bodyPr/>
                    <a:lstStyle/>
                    <a:p>
                      <a:pPr algn="ctr"/>
                      <a:r>
                        <a:rPr lang="fr-FR" dirty="0"/>
                        <a:t>NOM</a:t>
                      </a:r>
                    </a:p>
                  </a:txBody>
                  <a:tcPr vert="vert270">
                    <a:solidFill>
                      <a:schemeClr val="accent5">
                        <a:lumMod val="20000"/>
                        <a:lumOff val="80000"/>
                      </a:schemeClr>
                    </a:solidFill>
                  </a:tcPr>
                </a:tc>
                <a:tc rowSpan="2">
                  <a:txBody>
                    <a:bodyPr/>
                    <a:lstStyle/>
                    <a:p>
                      <a:pPr algn="ctr"/>
                      <a:r>
                        <a:rPr lang="fr-FR" dirty="0"/>
                        <a:t>fém.</a:t>
                      </a:r>
                    </a:p>
                  </a:txBody>
                  <a:tcPr vert="vert270">
                    <a:solidFill>
                      <a:schemeClr val="accent5">
                        <a:lumMod val="20000"/>
                        <a:lumOff val="80000"/>
                      </a:schemeClr>
                    </a:solidFill>
                  </a:tcPr>
                </a:tc>
                <a:tc>
                  <a:txBody>
                    <a:bodyPr/>
                    <a:lstStyle/>
                    <a:p>
                      <a:r>
                        <a:rPr lang="fr-FR" dirty="0"/>
                        <a:t>quantités</a:t>
                      </a:r>
                    </a:p>
                  </a:txBody>
                  <a:tcPr/>
                </a:tc>
                <a:tc>
                  <a:txBody>
                    <a:bodyPr/>
                    <a:lstStyle/>
                    <a:p>
                      <a:pPr>
                        <a:lnSpc>
                          <a:spcPct val="107000"/>
                        </a:lnSpc>
                        <a:spcAft>
                          <a:spcPts val="0"/>
                        </a:spcAft>
                      </a:pPr>
                      <a:r>
                        <a:rPr lang="fr-FR" sz="1800" kern="100">
                          <a:effectLst/>
                          <a:latin typeface="Times New Roman" panose="02020603050405020304" pitchFamily="18" charset="0"/>
                          <a:ea typeface="Calibri" panose="020F0502020204030204" pitchFamily="34" charset="0"/>
                          <a:cs typeface="Times New Roman" panose="02020603050405020304" pitchFamily="18" charset="0"/>
                        </a:rPr>
                        <a:t>cuillerée - pincée</a:t>
                      </a:r>
                      <a:endParaRPr lang="fr-FR" sz="18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endParaRPr lang="fr-FR" sz="18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436728334"/>
                  </a:ext>
                </a:extLst>
              </a:tr>
              <a:tr h="370840">
                <a:tc vMerge="1">
                  <a:txBody>
                    <a:bodyPr/>
                    <a:lstStyle/>
                    <a:p>
                      <a:endParaRPr lang="fr-FR"/>
                    </a:p>
                  </a:txBody>
                  <a:tcPr/>
                </a:tc>
                <a:tc vMerge="1">
                  <a:txBody>
                    <a:bodyPr/>
                    <a:lstStyle/>
                    <a:p>
                      <a:endParaRPr lang="fr-FR"/>
                    </a:p>
                  </a:txBody>
                  <a:tcPr/>
                </a:tc>
                <a:tc>
                  <a:txBody>
                    <a:bodyPr/>
                    <a:lstStyle/>
                    <a:p>
                      <a:r>
                        <a:rPr lang="fr-FR" dirty="0"/>
                        <a:t>qualités – manières d’être en lien avec un adjectif</a:t>
                      </a:r>
                    </a:p>
                  </a:txBody>
                  <a:tcPr/>
                </a:tc>
                <a:tc>
                  <a:txBody>
                    <a:bodyPr/>
                    <a:lstStyle/>
                    <a:p>
                      <a:pPr>
                        <a:lnSpc>
                          <a:spcPct val="107000"/>
                        </a:lnSpc>
                        <a:spcAft>
                          <a:spcPts val="0"/>
                        </a:spcAft>
                      </a:pPr>
                      <a:r>
                        <a:rPr lang="fr-FR" sz="1800" kern="100">
                          <a:effectLst/>
                          <a:latin typeface="Times New Roman" panose="02020603050405020304" pitchFamily="18" charset="0"/>
                          <a:ea typeface="Calibri" panose="020F0502020204030204" pitchFamily="34" charset="0"/>
                          <a:cs typeface="Times New Roman" panose="02020603050405020304" pitchFamily="18" charset="0"/>
                        </a:rPr>
                        <a:t>étrangeté - agressivité</a:t>
                      </a:r>
                      <a:endParaRPr lang="fr-FR" sz="18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endParaRPr lang="fr-FR" sz="18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725993328"/>
                  </a:ext>
                </a:extLst>
              </a:tr>
              <a:tr h="370840">
                <a:tc vMerge="1">
                  <a:txBody>
                    <a:bodyPr/>
                    <a:lstStyle/>
                    <a:p>
                      <a:endParaRPr lang="fr-FR"/>
                    </a:p>
                  </a:txBody>
                  <a:tcPr/>
                </a:tc>
                <a:tc rowSpan="5">
                  <a:txBody>
                    <a:bodyPr/>
                    <a:lstStyle/>
                    <a:p>
                      <a:pPr algn="ctr"/>
                      <a:r>
                        <a:rPr lang="fr-FR" dirty="0"/>
                        <a:t>masc.</a:t>
                      </a:r>
                    </a:p>
                  </a:txBody>
                  <a:tcPr vert="vert270">
                    <a:solidFill>
                      <a:schemeClr val="accent5">
                        <a:lumMod val="20000"/>
                        <a:lumOff val="80000"/>
                      </a:schemeClr>
                    </a:solidFill>
                  </a:tcPr>
                </a:tc>
                <a:tc>
                  <a:txBody>
                    <a:bodyPr/>
                    <a:lstStyle/>
                    <a:p>
                      <a:r>
                        <a:rPr lang="fr-FR" dirty="0"/>
                        <a:t>diminutifs masculins</a:t>
                      </a:r>
                    </a:p>
                  </a:txBody>
                  <a:tcPr/>
                </a:tc>
                <a:tc>
                  <a:txBody>
                    <a:bodyPr/>
                    <a:lstStyle/>
                    <a:p>
                      <a:pPr>
                        <a:lnSpc>
                          <a:spcPct val="107000"/>
                        </a:lnSpc>
                        <a:spcAft>
                          <a:spcPts val="0"/>
                        </a:spcAft>
                      </a:pPr>
                      <a:r>
                        <a:rPr lang="fr-FR" sz="1800" kern="100" dirty="0">
                          <a:effectLst/>
                          <a:latin typeface="Times New Roman" panose="02020603050405020304" pitchFamily="18" charset="0"/>
                          <a:ea typeface="Calibri" panose="020F0502020204030204" pitchFamily="34" charset="0"/>
                          <a:cs typeface="Times New Roman" panose="02020603050405020304" pitchFamily="18" charset="0"/>
                        </a:rPr>
                        <a:t>poulet - coffret</a:t>
                      </a:r>
                      <a:endParaRPr lang="fr-FR" sz="18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endParaRPr lang="fr-FR" sz="18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747230786"/>
                  </a:ext>
                </a:extLst>
              </a:tr>
              <a:tr h="370840">
                <a:tc vMerge="1">
                  <a:txBody>
                    <a:bodyPr/>
                    <a:lstStyle/>
                    <a:p>
                      <a:endParaRPr lang="fr-FR"/>
                    </a:p>
                  </a:txBody>
                  <a:tcPr/>
                </a:tc>
                <a:tc vMerge="1">
                  <a:txBody>
                    <a:bodyPr/>
                    <a:lstStyle/>
                    <a:p>
                      <a:endParaRPr lang="fr-FR"/>
                    </a:p>
                  </a:txBody>
                  <a:tcPr/>
                </a:tc>
                <a:tc>
                  <a:txBody>
                    <a:bodyPr/>
                    <a:lstStyle/>
                    <a:p>
                      <a:r>
                        <a:rPr lang="fr-FR" dirty="0"/>
                        <a:t>noms avec un lien avec un verbe en -</a:t>
                      </a:r>
                      <a:r>
                        <a:rPr lang="fr-FR" i="1" dirty="0" err="1"/>
                        <a:t>ayer</a:t>
                      </a:r>
                      <a:endParaRPr lang="fr-FR" i="1" dirty="0"/>
                    </a:p>
                  </a:txBody>
                  <a:tcPr/>
                </a:tc>
                <a:tc>
                  <a:txBody>
                    <a:bodyPr/>
                    <a:lstStyle/>
                    <a:p>
                      <a:pPr>
                        <a:lnSpc>
                          <a:spcPct val="107000"/>
                        </a:lnSpc>
                        <a:spcAft>
                          <a:spcPts val="0"/>
                        </a:spcAft>
                      </a:pPr>
                      <a:r>
                        <a:rPr lang="fr-FR" sz="1800" kern="100">
                          <a:effectLst/>
                          <a:latin typeface="Times New Roman" panose="02020603050405020304" pitchFamily="18" charset="0"/>
                          <a:ea typeface="Calibri" panose="020F0502020204030204" pitchFamily="34" charset="0"/>
                          <a:cs typeface="Times New Roman" panose="02020603050405020304" pitchFamily="18" charset="0"/>
                        </a:rPr>
                        <a:t>balai - essai</a:t>
                      </a:r>
                      <a:endParaRPr lang="fr-FR" sz="18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endParaRPr lang="fr-FR" sz="18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478447743"/>
                  </a:ext>
                </a:extLst>
              </a:tr>
              <a:tr h="370840">
                <a:tc vMerge="1">
                  <a:txBody>
                    <a:bodyPr/>
                    <a:lstStyle/>
                    <a:p>
                      <a:endParaRPr lang="fr-FR"/>
                    </a:p>
                  </a:txBody>
                  <a:tcPr/>
                </a:tc>
                <a:tc vMerge="1">
                  <a:txBody>
                    <a:bodyPr/>
                    <a:lstStyle/>
                    <a:p>
                      <a:endParaRPr lang="fr-FR"/>
                    </a:p>
                  </a:txBody>
                  <a:tcPr/>
                </a:tc>
                <a:tc>
                  <a:txBody>
                    <a:bodyPr/>
                    <a:lstStyle/>
                    <a:p>
                      <a:r>
                        <a:rPr lang="fr-FR" dirty="0"/>
                        <a:t>métiers</a:t>
                      </a:r>
                    </a:p>
                  </a:txBody>
                  <a:tcPr/>
                </a:tc>
                <a:tc>
                  <a:txBody>
                    <a:bodyPr/>
                    <a:lstStyle/>
                    <a:p>
                      <a:pPr>
                        <a:lnSpc>
                          <a:spcPct val="107000"/>
                        </a:lnSpc>
                        <a:spcAft>
                          <a:spcPts val="0"/>
                        </a:spcAft>
                      </a:pPr>
                      <a:r>
                        <a:rPr lang="fr-FR" sz="1800" kern="100">
                          <a:effectLst/>
                          <a:latin typeface="Times New Roman" panose="02020603050405020304" pitchFamily="18" charset="0"/>
                          <a:ea typeface="Calibri" panose="020F0502020204030204" pitchFamily="34" charset="0"/>
                          <a:cs typeface="Times New Roman" panose="02020603050405020304" pitchFamily="18" charset="0"/>
                        </a:rPr>
                        <a:t>cuisinier - pompier</a:t>
                      </a:r>
                      <a:endParaRPr lang="fr-FR" sz="18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fr-FR" sz="1800" kern="100" dirty="0">
                          <a:effectLst/>
                          <a:latin typeface="Calibri" panose="020F0502020204030204" pitchFamily="34" charset="0"/>
                          <a:ea typeface="Calibri" panose="020F0502020204030204" pitchFamily="34" charset="0"/>
                          <a:cs typeface="Times New Roman" panose="02020603050405020304" pitchFamily="18" charset="0"/>
                        </a:rPr>
                        <a:t>boucher</a:t>
                      </a:r>
                    </a:p>
                  </a:txBody>
                  <a:tcPr marL="68580" marR="68580" marT="0" marB="0"/>
                </a:tc>
                <a:extLst>
                  <a:ext uri="{0D108BD9-81ED-4DB2-BD59-A6C34878D82A}">
                    <a16:rowId xmlns:a16="http://schemas.microsoft.com/office/drawing/2014/main" val="389998932"/>
                  </a:ext>
                </a:extLst>
              </a:tr>
              <a:tr h="370840">
                <a:tc vMerge="1">
                  <a:txBody>
                    <a:bodyPr/>
                    <a:lstStyle/>
                    <a:p>
                      <a:endParaRPr lang="fr-FR"/>
                    </a:p>
                  </a:txBody>
                  <a:tcPr/>
                </a:tc>
                <a:tc vMerge="1">
                  <a:txBody>
                    <a:bodyPr/>
                    <a:lstStyle/>
                    <a:p>
                      <a:endParaRPr lang="fr-FR"/>
                    </a:p>
                  </a:txBody>
                  <a:tcPr/>
                </a:tc>
                <a:tc>
                  <a:txBody>
                    <a:bodyPr/>
                    <a:lstStyle/>
                    <a:p>
                      <a:r>
                        <a:rPr lang="fr-FR" dirty="0"/>
                        <a:t>arbres</a:t>
                      </a:r>
                    </a:p>
                  </a:txBody>
                  <a:tcPr/>
                </a:tc>
                <a:tc>
                  <a:txBody>
                    <a:bodyPr/>
                    <a:lstStyle/>
                    <a:p>
                      <a:pPr>
                        <a:lnSpc>
                          <a:spcPct val="107000"/>
                        </a:lnSpc>
                        <a:spcAft>
                          <a:spcPts val="0"/>
                        </a:spcAft>
                      </a:pPr>
                      <a:r>
                        <a:rPr lang="fr-FR" sz="1800" kern="100">
                          <a:effectLst/>
                          <a:latin typeface="Times New Roman" panose="02020603050405020304" pitchFamily="18" charset="0"/>
                          <a:ea typeface="Calibri" panose="020F0502020204030204" pitchFamily="34" charset="0"/>
                          <a:cs typeface="Times New Roman" panose="02020603050405020304" pitchFamily="18" charset="0"/>
                        </a:rPr>
                        <a:t>pommier - figuier</a:t>
                      </a:r>
                      <a:endParaRPr lang="fr-FR" sz="18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endParaRPr lang="fr-FR" sz="18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257881716"/>
                  </a:ext>
                </a:extLst>
              </a:tr>
              <a:tr h="370840">
                <a:tc vMerge="1">
                  <a:txBody>
                    <a:bodyPr/>
                    <a:lstStyle/>
                    <a:p>
                      <a:endParaRPr lang="fr-FR" dirty="0"/>
                    </a:p>
                  </a:txBody>
                  <a:tcPr/>
                </a:tc>
                <a:tc vMerge="1">
                  <a:txBody>
                    <a:bodyPr/>
                    <a:lstStyle/>
                    <a:p>
                      <a:endParaRPr lang="fr-FR"/>
                    </a:p>
                  </a:txBody>
                  <a:tcPr/>
                </a:tc>
                <a:tc>
                  <a:txBody>
                    <a:bodyPr/>
                    <a:lstStyle/>
                    <a:p>
                      <a:r>
                        <a:rPr lang="fr-FR" dirty="0"/>
                        <a:t>récipients</a:t>
                      </a:r>
                    </a:p>
                  </a:txBody>
                  <a:tcPr/>
                </a:tc>
                <a:tc>
                  <a:txBody>
                    <a:bodyPr/>
                    <a:lstStyle/>
                    <a:p>
                      <a:pPr>
                        <a:lnSpc>
                          <a:spcPct val="107000"/>
                        </a:lnSpc>
                        <a:spcAft>
                          <a:spcPts val="0"/>
                        </a:spcAft>
                      </a:pPr>
                      <a:r>
                        <a:rPr lang="fr-FR" sz="1800" kern="100">
                          <a:effectLst/>
                          <a:latin typeface="Times New Roman" panose="02020603050405020304" pitchFamily="18" charset="0"/>
                          <a:ea typeface="Calibri" panose="020F0502020204030204" pitchFamily="34" charset="0"/>
                          <a:cs typeface="Times New Roman" panose="02020603050405020304" pitchFamily="18" charset="0"/>
                        </a:rPr>
                        <a:t>saladier - sucrier</a:t>
                      </a:r>
                      <a:endParaRPr lang="fr-FR" sz="18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endParaRPr lang="fr-FR" sz="18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917526481"/>
                  </a:ext>
                </a:extLst>
              </a:tr>
              <a:tr h="370840">
                <a:tc rowSpan="3" gridSpan="2">
                  <a:txBody>
                    <a:bodyPr/>
                    <a:lstStyle/>
                    <a:p>
                      <a:endParaRPr lang="fr-FR" sz="1000" dirty="0"/>
                    </a:p>
                    <a:p>
                      <a:r>
                        <a:rPr lang="fr-FR" dirty="0"/>
                        <a:t>PARTICIPE</a:t>
                      </a:r>
                    </a:p>
                  </a:txBody>
                  <a:tcPr>
                    <a:solidFill>
                      <a:schemeClr val="accent5">
                        <a:lumMod val="20000"/>
                        <a:lumOff val="80000"/>
                      </a:schemeClr>
                    </a:solidFill>
                  </a:tcPr>
                </a:tc>
                <a:tc rowSpan="3" hMerge="1">
                  <a:txBody>
                    <a:bodyPr/>
                    <a:lstStyle/>
                    <a:p>
                      <a:endParaRPr lang="fr-FR"/>
                    </a:p>
                  </a:txBody>
                  <a:tcPr/>
                </a:tc>
                <a:tc>
                  <a:txBody>
                    <a:bodyPr/>
                    <a:lstStyle/>
                    <a:p>
                      <a:r>
                        <a:rPr lang="fr-FR" dirty="0"/>
                        <a:t>participes passé (nom)</a:t>
                      </a:r>
                    </a:p>
                  </a:txBody>
                  <a:tcPr/>
                </a:tc>
                <a:tc>
                  <a:txBody>
                    <a:bodyPr/>
                    <a:lstStyle/>
                    <a:p>
                      <a:pPr>
                        <a:lnSpc>
                          <a:spcPct val="107000"/>
                        </a:lnSpc>
                        <a:spcAft>
                          <a:spcPts val="0"/>
                        </a:spcAft>
                      </a:pPr>
                      <a:r>
                        <a:rPr lang="fr-FR" sz="1800" kern="100" dirty="0">
                          <a:effectLst/>
                          <a:latin typeface="Times New Roman" panose="02020603050405020304" pitchFamily="18" charset="0"/>
                          <a:ea typeface="Calibri" panose="020F0502020204030204" pitchFamily="34" charset="0"/>
                          <a:cs typeface="Times New Roman" panose="02020603050405020304" pitchFamily="18" charset="0"/>
                        </a:rPr>
                        <a:t>handicapé - blessé</a:t>
                      </a:r>
                      <a:endParaRPr lang="fr-FR" sz="18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endParaRPr lang="fr-FR" sz="18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455870999"/>
                  </a:ext>
                </a:extLst>
              </a:tr>
              <a:tr h="370840">
                <a:tc gridSpan="2" vMerge="1">
                  <a:txBody>
                    <a:bodyPr/>
                    <a:lstStyle/>
                    <a:p>
                      <a:endParaRPr lang="fr-FR"/>
                    </a:p>
                  </a:txBody>
                  <a:tcPr/>
                </a:tc>
                <a:tc hMerge="1" vMerge="1">
                  <a:txBody>
                    <a:bodyPr/>
                    <a:lstStyle/>
                    <a:p>
                      <a:endParaRPr lang="fr-FR"/>
                    </a:p>
                  </a:txBody>
                  <a:tcPr/>
                </a:tc>
                <a:tc>
                  <a:txBody>
                    <a:bodyPr/>
                    <a:lstStyle/>
                    <a:p>
                      <a:r>
                        <a:rPr lang="fr-FR" dirty="0"/>
                        <a:t>participes passé (adjectif)</a:t>
                      </a:r>
                    </a:p>
                  </a:txBody>
                  <a:tcPr/>
                </a:tc>
                <a:tc>
                  <a:txBody>
                    <a:bodyPr/>
                    <a:lstStyle/>
                    <a:p>
                      <a:pPr>
                        <a:lnSpc>
                          <a:spcPct val="107000"/>
                        </a:lnSpc>
                        <a:spcAft>
                          <a:spcPts val="0"/>
                        </a:spcAft>
                      </a:pPr>
                      <a:r>
                        <a:rPr lang="fr-FR" sz="1800" kern="100" dirty="0">
                          <a:effectLst/>
                          <a:latin typeface="Calibri" panose="020F0502020204030204" pitchFamily="34" charset="0"/>
                          <a:ea typeface="Calibri" panose="020F0502020204030204" pitchFamily="34" charset="0"/>
                          <a:cs typeface="Times New Roman" panose="02020603050405020304" pitchFamily="18" charset="0"/>
                        </a:rPr>
                        <a:t>abimé</a:t>
                      </a:r>
                    </a:p>
                  </a:txBody>
                  <a:tcPr marL="68580" marR="68580" marT="0" marB="0"/>
                </a:tc>
                <a:tc>
                  <a:txBody>
                    <a:bodyPr/>
                    <a:lstStyle/>
                    <a:p>
                      <a:pPr>
                        <a:lnSpc>
                          <a:spcPct val="107000"/>
                        </a:lnSpc>
                        <a:spcAft>
                          <a:spcPts val="0"/>
                        </a:spcAft>
                      </a:pPr>
                      <a:endParaRPr lang="fr-FR" sz="18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86383635"/>
                  </a:ext>
                </a:extLst>
              </a:tr>
              <a:tr h="370840">
                <a:tc gridSpan="2" vMerge="1">
                  <a:txBody>
                    <a:bodyPr/>
                    <a:lstStyle/>
                    <a:p>
                      <a:endParaRPr lang="fr-FR" dirty="0"/>
                    </a:p>
                  </a:txBody>
                  <a:tcPr/>
                </a:tc>
                <a:tc hMerge="1" vMerge="1">
                  <a:txBody>
                    <a:bodyPr/>
                    <a:lstStyle/>
                    <a:p>
                      <a:endParaRPr lang="fr-FR"/>
                    </a:p>
                  </a:txBody>
                  <a:tcPr/>
                </a:tc>
                <a:tc>
                  <a:txBody>
                    <a:bodyPr/>
                    <a:lstStyle/>
                    <a:p>
                      <a:r>
                        <a:rPr lang="fr-FR" dirty="0"/>
                        <a:t>participes passés (passé composé)</a:t>
                      </a:r>
                    </a:p>
                  </a:txBody>
                  <a:tcPr/>
                </a:tc>
                <a:tc>
                  <a:txBody>
                    <a:bodyPr/>
                    <a:lstStyle/>
                    <a:p>
                      <a:pPr>
                        <a:lnSpc>
                          <a:spcPct val="107000"/>
                        </a:lnSpc>
                        <a:spcAft>
                          <a:spcPts val="0"/>
                        </a:spcAft>
                      </a:pPr>
                      <a:r>
                        <a:rPr lang="fr-FR" sz="1800" kern="100">
                          <a:effectLst/>
                          <a:latin typeface="Times New Roman" panose="02020603050405020304" pitchFamily="18" charset="0"/>
                          <a:ea typeface="Calibri" panose="020F0502020204030204" pitchFamily="34" charset="0"/>
                          <a:cs typeface="Times New Roman" panose="02020603050405020304" pitchFamily="18" charset="0"/>
                        </a:rPr>
                        <a:t>discuté - amusé</a:t>
                      </a:r>
                      <a:endParaRPr lang="fr-FR" sz="18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endParaRPr lang="fr-FR" sz="18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789816543"/>
                  </a:ext>
                </a:extLst>
              </a:tr>
              <a:tr h="370840">
                <a:tc rowSpan="4" gridSpan="2">
                  <a:txBody>
                    <a:bodyPr/>
                    <a:lstStyle/>
                    <a:p>
                      <a:pPr algn="ctr"/>
                      <a:endParaRPr lang="fr-FR" dirty="0"/>
                    </a:p>
                    <a:p>
                      <a:pPr algn="ctr"/>
                      <a:r>
                        <a:rPr lang="fr-FR" dirty="0"/>
                        <a:t>VERBE</a:t>
                      </a:r>
                    </a:p>
                  </a:txBody>
                  <a:tcPr vert="vert270">
                    <a:solidFill>
                      <a:schemeClr val="accent5">
                        <a:lumMod val="20000"/>
                        <a:lumOff val="80000"/>
                      </a:schemeClr>
                    </a:solidFill>
                  </a:tcPr>
                </a:tc>
                <a:tc rowSpan="4" hMerge="1">
                  <a:txBody>
                    <a:bodyPr/>
                    <a:lstStyle/>
                    <a:p>
                      <a:endParaRPr lang="fr-FR"/>
                    </a:p>
                  </a:txBody>
                  <a:tcPr/>
                </a:tc>
                <a:tc>
                  <a:txBody>
                    <a:bodyPr/>
                    <a:lstStyle/>
                    <a:p>
                      <a:r>
                        <a:rPr lang="fr-FR" dirty="0"/>
                        <a:t>infinitif</a:t>
                      </a:r>
                    </a:p>
                  </a:txBody>
                  <a:tcPr/>
                </a:tc>
                <a:tc>
                  <a:txBody>
                    <a:bodyPr/>
                    <a:lstStyle/>
                    <a:p>
                      <a:pPr>
                        <a:lnSpc>
                          <a:spcPct val="107000"/>
                        </a:lnSpc>
                        <a:spcAft>
                          <a:spcPts val="0"/>
                        </a:spcAft>
                      </a:pPr>
                      <a:r>
                        <a:rPr lang="fr-FR" sz="1800" kern="100">
                          <a:effectLst/>
                          <a:latin typeface="Times New Roman" panose="02020603050405020304" pitchFamily="18" charset="0"/>
                          <a:ea typeface="Calibri" panose="020F0502020204030204" pitchFamily="34" charset="0"/>
                          <a:cs typeface="Times New Roman" panose="02020603050405020304" pitchFamily="18" charset="0"/>
                        </a:rPr>
                        <a:t>compenser - chercher</a:t>
                      </a:r>
                      <a:endParaRPr lang="fr-FR" sz="18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endParaRPr lang="fr-FR" sz="18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97108044"/>
                  </a:ext>
                </a:extLst>
              </a:tr>
              <a:tr h="370840">
                <a:tc gridSpan="2" vMerge="1">
                  <a:txBody>
                    <a:bodyPr/>
                    <a:lstStyle/>
                    <a:p>
                      <a:endParaRPr lang="fr-FR" dirty="0"/>
                    </a:p>
                  </a:txBody>
                  <a:tcPr/>
                </a:tc>
                <a:tc hMerge="1" vMerge="1">
                  <a:txBody>
                    <a:bodyPr/>
                    <a:lstStyle/>
                    <a:p>
                      <a:endParaRPr lang="fr-FR"/>
                    </a:p>
                  </a:txBody>
                  <a:tcPr/>
                </a:tc>
                <a:tc>
                  <a:txBody>
                    <a:bodyPr/>
                    <a:lstStyle/>
                    <a:p>
                      <a:r>
                        <a:rPr lang="fr-FR" dirty="0"/>
                        <a:t>personne 5</a:t>
                      </a:r>
                    </a:p>
                  </a:txBody>
                  <a:tcPr/>
                </a:tc>
                <a:tc>
                  <a:txBody>
                    <a:bodyPr/>
                    <a:lstStyle/>
                    <a:p>
                      <a:pPr>
                        <a:lnSpc>
                          <a:spcPct val="107000"/>
                        </a:lnSpc>
                        <a:spcAft>
                          <a:spcPts val="0"/>
                        </a:spcAft>
                      </a:pPr>
                      <a:r>
                        <a:rPr lang="fr-FR" sz="1800" kern="100">
                          <a:effectLst/>
                          <a:latin typeface="Times New Roman" panose="02020603050405020304" pitchFamily="18" charset="0"/>
                          <a:ea typeface="Calibri" panose="020F0502020204030204" pitchFamily="34" charset="0"/>
                          <a:cs typeface="Times New Roman" panose="02020603050405020304" pitchFamily="18" charset="0"/>
                        </a:rPr>
                        <a:t>faisiez - battiez</a:t>
                      </a:r>
                      <a:endParaRPr lang="fr-FR" sz="18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endParaRPr lang="fr-FR" sz="18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576076078"/>
                  </a:ext>
                </a:extLst>
              </a:tr>
              <a:tr h="482600">
                <a:tc gridSpan="2" vMerge="1">
                  <a:txBody>
                    <a:bodyPr/>
                    <a:lstStyle/>
                    <a:p>
                      <a:endParaRPr lang="fr-FR" dirty="0"/>
                    </a:p>
                  </a:txBody>
                  <a:tcPr/>
                </a:tc>
                <a:tc hMerge="1" vMerge="1">
                  <a:txBody>
                    <a:bodyPr/>
                    <a:lstStyle/>
                    <a:p>
                      <a:endParaRPr lang="fr-FR"/>
                    </a:p>
                  </a:txBody>
                  <a:tcPr/>
                </a:tc>
                <a:tc>
                  <a:txBody>
                    <a:bodyPr/>
                    <a:lstStyle/>
                    <a:p>
                      <a:r>
                        <a:rPr lang="fr-FR" dirty="0"/>
                        <a:t>imparfait</a:t>
                      </a:r>
                    </a:p>
                  </a:txBody>
                  <a:tcPr/>
                </a:tc>
                <a:tc>
                  <a:txBody>
                    <a:bodyPr/>
                    <a:lstStyle/>
                    <a:p>
                      <a:pPr>
                        <a:lnSpc>
                          <a:spcPct val="107000"/>
                        </a:lnSpc>
                        <a:spcAft>
                          <a:spcPts val="0"/>
                        </a:spcAft>
                      </a:pPr>
                      <a:r>
                        <a:rPr lang="fr-FR" sz="1800" kern="100" dirty="0">
                          <a:effectLst/>
                          <a:latin typeface="Times New Roman" panose="02020603050405020304" pitchFamily="18" charset="0"/>
                          <a:ea typeface="Calibri" panose="020F0502020204030204" pitchFamily="34" charset="0"/>
                          <a:cs typeface="Times New Roman" panose="02020603050405020304" pitchFamily="18" charset="0"/>
                        </a:rPr>
                        <a:t>occupait - rêvait</a:t>
                      </a:r>
                      <a:endParaRPr lang="fr-FR" sz="18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endParaRPr lang="fr-FR" sz="18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4036010080"/>
                  </a:ext>
                </a:extLst>
              </a:tr>
              <a:tr h="370840">
                <a:tc gridSpan="2" vMerge="1">
                  <a:txBody>
                    <a:bodyPr/>
                    <a:lstStyle/>
                    <a:p>
                      <a:endParaRPr lang="fr-FR" dirty="0"/>
                    </a:p>
                  </a:txBody>
                  <a:tcPr/>
                </a:tc>
                <a:tc hMerge="1" vMerge="1">
                  <a:txBody>
                    <a:bodyPr/>
                    <a:lstStyle/>
                    <a:p>
                      <a:endParaRPr lang="fr-FR"/>
                    </a:p>
                  </a:txBody>
                  <a:tcPr/>
                </a:tc>
                <a:tc>
                  <a:txBody>
                    <a:bodyPr/>
                    <a:lstStyle/>
                    <a:p>
                      <a:r>
                        <a:rPr lang="fr-FR" dirty="0"/>
                        <a:t>verbes particuliers au présent</a:t>
                      </a:r>
                    </a:p>
                  </a:txBody>
                  <a:tcPr/>
                </a:tc>
                <a:tc>
                  <a:txBody>
                    <a:bodyPr/>
                    <a:lstStyle/>
                    <a:p>
                      <a:pPr>
                        <a:lnSpc>
                          <a:spcPct val="107000"/>
                        </a:lnSpc>
                        <a:spcAft>
                          <a:spcPts val="0"/>
                        </a:spcAft>
                      </a:pPr>
                      <a:r>
                        <a:rPr lang="fr-FR" sz="1800" kern="100" dirty="0">
                          <a:effectLst/>
                          <a:latin typeface="Times New Roman" panose="02020603050405020304" pitchFamily="18" charset="0"/>
                          <a:ea typeface="Calibri" panose="020F0502020204030204" pitchFamily="34" charset="0"/>
                          <a:cs typeface="Times New Roman" panose="02020603050405020304" pitchFamily="18" charset="0"/>
                        </a:rPr>
                        <a:t>sait- fait</a:t>
                      </a:r>
                      <a:endParaRPr lang="fr-FR" sz="18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endParaRPr lang="fr-FR" sz="18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92859827"/>
                  </a:ext>
                </a:extLst>
              </a:tr>
            </a:tbl>
          </a:graphicData>
        </a:graphic>
      </p:graphicFrame>
    </p:spTree>
    <p:extLst>
      <p:ext uri="{BB962C8B-B14F-4D97-AF65-F5344CB8AC3E}">
        <p14:creationId xmlns:p14="http://schemas.microsoft.com/office/powerpoint/2010/main" val="126321234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D517A27-0592-5617-AD1F-58F3CC4DD722}"/>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EE3DBD25-7DF3-732A-62DC-AAA6210F85B2}"/>
              </a:ext>
            </a:extLst>
          </p:cNvPr>
          <p:cNvSpPr>
            <a:spLocks noGrp="1"/>
          </p:cNvSpPr>
          <p:nvPr>
            <p:ph type="title"/>
          </p:nvPr>
        </p:nvSpPr>
        <p:spPr/>
        <p:txBody>
          <a:bodyPr/>
          <a:lstStyle/>
          <a:p>
            <a:r>
              <a:rPr lang="fr-FR" dirty="0"/>
              <a:t> </a:t>
            </a:r>
          </a:p>
        </p:txBody>
      </p:sp>
      <p:pic>
        <p:nvPicPr>
          <p:cNvPr id="4" name="Espace réservé du contenu 3" descr="Une image contenant dessin, croquis, clipart, Dessin au trait&#10;&#10;Description générée automatiquement">
            <a:extLst>
              <a:ext uri="{FF2B5EF4-FFF2-40B4-BE49-F238E27FC236}">
                <a16:creationId xmlns:a16="http://schemas.microsoft.com/office/drawing/2014/main" id="{EA67853C-6FAF-CFD7-29C0-35FD7613E4C6}"/>
              </a:ext>
            </a:extLst>
          </p:cNvPr>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5420691" y="1429048"/>
            <a:ext cx="1350617" cy="3999904"/>
          </a:xfrm>
          <a:prstGeom prst="rect">
            <a:avLst/>
          </a:prstGeom>
        </p:spPr>
      </p:pic>
    </p:spTree>
    <p:extLst>
      <p:ext uri="{BB962C8B-B14F-4D97-AF65-F5344CB8AC3E}">
        <p14:creationId xmlns:p14="http://schemas.microsoft.com/office/powerpoint/2010/main" val="118211437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2D36510-E9C2-7C75-5809-6E673AF47AA1}"/>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624CF9C1-005D-AA4B-E033-9A8C37BAF536}"/>
              </a:ext>
            </a:extLst>
          </p:cNvPr>
          <p:cNvSpPr>
            <a:spLocks noGrp="1"/>
          </p:cNvSpPr>
          <p:nvPr>
            <p:ph type="title"/>
          </p:nvPr>
        </p:nvSpPr>
        <p:spPr/>
        <p:txBody>
          <a:bodyPr/>
          <a:lstStyle/>
          <a:p>
            <a:r>
              <a:rPr lang="fr-FR" dirty="0"/>
              <a:t> </a:t>
            </a:r>
          </a:p>
        </p:txBody>
      </p:sp>
      <p:graphicFrame>
        <p:nvGraphicFramePr>
          <p:cNvPr id="4" name="Espace réservé du contenu 3">
            <a:extLst>
              <a:ext uri="{FF2B5EF4-FFF2-40B4-BE49-F238E27FC236}">
                <a16:creationId xmlns:a16="http://schemas.microsoft.com/office/drawing/2014/main" id="{0320DC3A-C10D-93FD-3260-E1FA1EF5B033}"/>
              </a:ext>
            </a:extLst>
          </p:cNvPr>
          <p:cNvGraphicFramePr>
            <a:graphicFrameLocks noGrp="1"/>
          </p:cNvGraphicFramePr>
          <p:nvPr>
            <p:ph idx="1"/>
            <p:extLst>
              <p:ext uri="{D42A27DB-BD31-4B8C-83A1-F6EECF244321}">
                <p14:modId xmlns:p14="http://schemas.microsoft.com/office/powerpoint/2010/main" val="2994404964"/>
              </p:ext>
            </p:extLst>
          </p:nvPr>
        </p:nvGraphicFramePr>
        <p:xfrm>
          <a:off x="838200" y="591820"/>
          <a:ext cx="10237306" cy="5674360"/>
        </p:xfrm>
        <a:graphic>
          <a:graphicData uri="http://schemas.openxmlformats.org/drawingml/2006/table">
            <a:tbl>
              <a:tblPr firstRow="1" bandRow="1">
                <a:tableStyleId>{5940675A-B579-460E-94D1-54222C63F5DA}</a:tableStyleId>
              </a:tblPr>
              <a:tblGrid>
                <a:gridCol w="516536">
                  <a:extLst>
                    <a:ext uri="{9D8B030D-6E8A-4147-A177-3AD203B41FA5}">
                      <a16:colId xmlns:a16="http://schemas.microsoft.com/office/drawing/2014/main" val="1625928029"/>
                    </a:ext>
                  </a:extLst>
                </a:gridCol>
                <a:gridCol w="710728">
                  <a:extLst>
                    <a:ext uri="{9D8B030D-6E8A-4147-A177-3AD203B41FA5}">
                      <a16:colId xmlns:a16="http://schemas.microsoft.com/office/drawing/2014/main" val="3335330520"/>
                    </a:ext>
                  </a:extLst>
                </a:gridCol>
                <a:gridCol w="4812415">
                  <a:extLst>
                    <a:ext uri="{9D8B030D-6E8A-4147-A177-3AD203B41FA5}">
                      <a16:colId xmlns:a16="http://schemas.microsoft.com/office/drawing/2014/main" val="746292741"/>
                    </a:ext>
                  </a:extLst>
                </a:gridCol>
                <a:gridCol w="2206487">
                  <a:extLst>
                    <a:ext uri="{9D8B030D-6E8A-4147-A177-3AD203B41FA5}">
                      <a16:colId xmlns:a16="http://schemas.microsoft.com/office/drawing/2014/main" val="912379982"/>
                    </a:ext>
                  </a:extLst>
                </a:gridCol>
                <a:gridCol w="1991140">
                  <a:extLst>
                    <a:ext uri="{9D8B030D-6E8A-4147-A177-3AD203B41FA5}">
                      <a16:colId xmlns:a16="http://schemas.microsoft.com/office/drawing/2014/main" val="2108082738"/>
                    </a:ext>
                  </a:extLst>
                </a:gridCol>
              </a:tblGrid>
              <a:tr h="370840">
                <a:tc gridSpan="3">
                  <a:txBody>
                    <a:bodyPr/>
                    <a:lstStyle/>
                    <a:p>
                      <a:pPr algn="l"/>
                      <a:r>
                        <a:rPr lang="fr-FR" dirty="0"/>
                        <a:t>DÉTERMINANT</a:t>
                      </a:r>
                    </a:p>
                  </a:txBody>
                  <a:tcPr>
                    <a:solidFill>
                      <a:schemeClr val="accent5">
                        <a:lumMod val="20000"/>
                        <a:lumOff val="80000"/>
                      </a:schemeClr>
                    </a:solidFill>
                  </a:tcPr>
                </a:tc>
                <a:tc hMerge="1">
                  <a:txBody>
                    <a:bodyPr/>
                    <a:lstStyle/>
                    <a:p>
                      <a:endParaRPr lang="fr-FR" dirty="0"/>
                    </a:p>
                  </a:txBody>
                  <a:tcPr/>
                </a:tc>
                <a:tc hMerge="1">
                  <a:txBody>
                    <a:bodyPr/>
                    <a:lstStyle/>
                    <a:p>
                      <a:endParaRPr lang="fr-FR" dirty="0"/>
                    </a:p>
                  </a:txBody>
                  <a:tcPr/>
                </a:tc>
                <a:tc>
                  <a:txBody>
                    <a:bodyPr/>
                    <a:lstStyle/>
                    <a:p>
                      <a:pPr>
                        <a:lnSpc>
                          <a:spcPct val="107000"/>
                        </a:lnSpc>
                        <a:spcAft>
                          <a:spcPts val="0"/>
                        </a:spcAft>
                      </a:pPr>
                      <a:r>
                        <a:rPr lang="fr-FR" sz="1800" kern="100">
                          <a:effectLst/>
                          <a:latin typeface="Times New Roman" panose="02020603050405020304" pitchFamily="18" charset="0"/>
                          <a:ea typeface="Calibri" panose="020F0502020204030204" pitchFamily="34" charset="0"/>
                          <a:cs typeface="Times New Roman" panose="02020603050405020304" pitchFamily="18" charset="0"/>
                        </a:rPr>
                        <a:t>les - des</a:t>
                      </a:r>
                      <a:endParaRPr lang="fr-FR" sz="18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endParaRPr lang="fr-FR" sz="18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674621574"/>
                  </a:ext>
                </a:extLst>
              </a:tr>
              <a:tr h="370840">
                <a:tc rowSpan="7">
                  <a:txBody>
                    <a:bodyPr/>
                    <a:lstStyle/>
                    <a:p>
                      <a:pPr algn="ctr"/>
                      <a:r>
                        <a:rPr lang="fr-FR" dirty="0"/>
                        <a:t>NOM</a:t>
                      </a:r>
                    </a:p>
                  </a:txBody>
                  <a:tcPr vert="vert270">
                    <a:solidFill>
                      <a:schemeClr val="accent5">
                        <a:lumMod val="20000"/>
                        <a:lumOff val="80000"/>
                      </a:schemeClr>
                    </a:solidFill>
                  </a:tcPr>
                </a:tc>
                <a:tc rowSpan="2">
                  <a:txBody>
                    <a:bodyPr/>
                    <a:lstStyle/>
                    <a:p>
                      <a:pPr algn="ctr"/>
                      <a:r>
                        <a:rPr lang="fr-FR" dirty="0"/>
                        <a:t>fém.</a:t>
                      </a:r>
                    </a:p>
                  </a:txBody>
                  <a:tcPr vert="vert270">
                    <a:solidFill>
                      <a:schemeClr val="accent5">
                        <a:lumMod val="20000"/>
                        <a:lumOff val="80000"/>
                      </a:schemeClr>
                    </a:solidFill>
                  </a:tcPr>
                </a:tc>
                <a:tc>
                  <a:txBody>
                    <a:bodyPr/>
                    <a:lstStyle/>
                    <a:p>
                      <a:r>
                        <a:rPr lang="fr-FR" dirty="0"/>
                        <a:t>quantités</a:t>
                      </a:r>
                    </a:p>
                  </a:txBody>
                  <a:tcPr/>
                </a:tc>
                <a:tc>
                  <a:txBody>
                    <a:bodyPr/>
                    <a:lstStyle/>
                    <a:p>
                      <a:pPr>
                        <a:lnSpc>
                          <a:spcPct val="107000"/>
                        </a:lnSpc>
                        <a:spcAft>
                          <a:spcPts val="0"/>
                        </a:spcAft>
                      </a:pPr>
                      <a:r>
                        <a:rPr lang="fr-FR" sz="1800" kern="100">
                          <a:effectLst/>
                          <a:latin typeface="Times New Roman" panose="02020603050405020304" pitchFamily="18" charset="0"/>
                          <a:ea typeface="Calibri" panose="020F0502020204030204" pitchFamily="34" charset="0"/>
                          <a:cs typeface="Times New Roman" panose="02020603050405020304" pitchFamily="18" charset="0"/>
                        </a:rPr>
                        <a:t>cuillerée - pincée</a:t>
                      </a:r>
                      <a:endParaRPr lang="fr-FR" sz="18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endParaRPr lang="fr-FR" sz="18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436728334"/>
                  </a:ext>
                </a:extLst>
              </a:tr>
              <a:tr h="370840">
                <a:tc vMerge="1">
                  <a:txBody>
                    <a:bodyPr/>
                    <a:lstStyle/>
                    <a:p>
                      <a:endParaRPr lang="fr-FR"/>
                    </a:p>
                  </a:txBody>
                  <a:tcPr/>
                </a:tc>
                <a:tc vMerge="1">
                  <a:txBody>
                    <a:bodyPr/>
                    <a:lstStyle/>
                    <a:p>
                      <a:endParaRPr lang="fr-FR"/>
                    </a:p>
                  </a:txBody>
                  <a:tcPr/>
                </a:tc>
                <a:tc>
                  <a:txBody>
                    <a:bodyPr/>
                    <a:lstStyle/>
                    <a:p>
                      <a:r>
                        <a:rPr lang="fr-FR" dirty="0"/>
                        <a:t>qualités – manières d’être en lien avec un adjectif</a:t>
                      </a:r>
                    </a:p>
                  </a:txBody>
                  <a:tcPr/>
                </a:tc>
                <a:tc>
                  <a:txBody>
                    <a:bodyPr/>
                    <a:lstStyle/>
                    <a:p>
                      <a:pPr>
                        <a:lnSpc>
                          <a:spcPct val="107000"/>
                        </a:lnSpc>
                        <a:spcAft>
                          <a:spcPts val="0"/>
                        </a:spcAft>
                      </a:pPr>
                      <a:r>
                        <a:rPr lang="fr-FR" sz="1800" kern="100">
                          <a:effectLst/>
                          <a:latin typeface="Times New Roman" panose="02020603050405020304" pitchFamily="18" charset="0"/>
                          <a:ea typeface="Calibri" panose="020F0502020204030204" pitchFamily="34" charset="0"/>
                          <a:cs typeface="Times New Roman" panose="02020603050405020304" pitchFamily="18" charset="0"/>
                        </a:rPr>
                        <a:t>étrangeté - agressivité</a:t>
                      </a:r>
                      <a:endParaRPr lang="fr-FR" sz="18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endParaRPr lang="fr-FR" sz="18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725993328"/>
                  </a:ext>
                </a:extLst>
              </a:tr>
              <a:tr h="370840">
                <a:tc vMerge="1">
                  <a:txBody>
                    <a:bodyPr/>
                    <a:lstStyle/>
                    <a:p>
                      <a:endParaRPr lang="fr-FR"/>
                    </a:p>
                  </a:txBody>
                  <a:tcPr/>
                </a:tc>
                <a:tc rowSpan="5">
                  <a:txBody>
                    <a:bodyPr/>
                    <a:lstStyle/>
                    <a:p>
                      <a:pPr algn="ctr"/>
                      <a:r>
                        <a:rPr lang="fr-FR" dirty="0"/>
                        <a:t>masc.</a:t>
                      </a:r>
                    </a:p>
                  </a:txBody>
                  <a:tcPr vert="vert270">
                    <a:solidFill>
                      <a:schemeClr val="accent5">
                        <a:lumMod val="20000"/>
                        <a:lumOff val="80000"/>
                      </a:schemeClr>
                    </a:solidFill>
                  </a:tcPr>
                </a:tc>
                <a:tc>
                  <a:txBody>
                    <a:bodyPr/>
                    <a:lstStyle/>
                    <a:p>
                      <a:r>
                        <a:rPr lang="fr-FR" dirty="0"/>
                        <a:t>diminutifs masculins</a:t>
                      </a:r>
                    </a:p>
                  </a:txBody>
                  <a:tcPr/>
                </a:tc>
                <a:tc>
                  <a:txBody>
                    <a:bodyPr/>
                    <a:lstStyle/>
                    <a:p>
                      <a:pPr>
                        <a:lnSpc>
                          <a:spcPct val="107000"/>
                        </a:lnSpc>
                        <a:spcAft>
                          <a:spcPts val="0"/>
                        </a:spcAft>
                      </a:pPr>
                      <a:r>
                        <a:rPr lang="fr-FR" sz="1800" kern="100" dirty="0">
                          <a:effectLst/>
                          <a:latin typeface="Times New Roman" panose="02020603050405020304" pitchFamily="18" charset="0"/>
                          <a:ea typeface="Calibri" panose="020F0502020204030204" pitchFamily="34" charset="0"/>
                          <a:cs typeface="Times New Roman" panose="02020603050405020304" pitchFamily="18" charset="0"/>
                        </a:rPr>
                        <a:t>poulet - coffret</a:t>
                      </a:r>
                      <a:endParaRPr lang="fr-FR" sz="18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endParaRPr lang="fr-FR" sz="18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747230786"/>
                  </a:ext>
                </a:extLst>
              </a:tr>
              <a:tr h="370840">
                <a:tc vMerge="1">
                  <a:txBody>
                    <a:bodyPr/>
                    <a:lstStyle/>
                    <a:p>
                      <a:endParaRPr lang="fr-FR"/>
                    </a:p>
                  </a:txBody>
                  <a:tcPr/>
                </a:tc>
                <a:tc vMerge="1">
                  <a:txBody>
                    <a:bodyPr/>
                    <a:lstStyle/>
                    <a:p>
                      <a:endParaRPr lang="fr-FR"/>
                    </a:p>
                  </a:txBody>
                  <a:tcPr/>
                </a:tc>
                <a:tc>
                  <a:txBody>
                    <a:bodyPr/>
                    <a:lstStyle/>
                    <a:p>
                      <a:r>
                        <a:rPr lang="fr-FR" dirty="0"/>
                        <a:t>noms avec un lien avec un verbe en -</a:t>
                      </a:r>
                      <a:r>
                        <a:rPr lang="fr-FR" i="1" dirty="0" err="1"/>
                        <a:t>ayer</a:t>
                      </a:r>
                      <a:endParaRPr lang="fr-FR" i="1" dirty="0"/>
                    </a:p>
                  </a:txBody>
                  <a:tcPr/>
                </a:tc>
                <a:tc>
                  <a:txBody>
                    <a:bodyPr/>
                    <a:lstStyle/>
                    <a:p>
                      <a:pPr>
                        <a:lnSpc>
                          <a:spcPct val="107000"/>
                        </a:lnSpc>
                        <a:spcAft>
                          <a:spcPts val="0"/>
                        </a:spcAft>
                      </a:pPr>
                      <a:r>
                        <a:rPr lang="fr-FR" sz="1800" kern="100">
                          <a:effectLst/>
                          <a:latin typeface="Times New Roman" panose="02020603050405020304" pitchFamily="18" charset="0"/>
                          <a:ea typeface="Calibri" panose="020F0502020204030204" pitchFamily="34" charset="0"/>
                          <a:cs typeface="Times New Roman" panose="02020603050405020304" pitchFamily="18" charset="0"/>
                        </a:rPr>
                        <a:t>balai - essai</a:t>
                      </a:r>
                      <a:endParaRPr lang="fr-FR" sz="18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endParaRPr lang="fr-FR" sz="18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478447743"/>
                  </a:ext>
                </a:extLst>
              </a:tr>
              <a:tr h="370840">
                <a:tc vMerge="1">
                  <a:txBody>
                    <a:bodyPr/>
                    <a:lstStyle/>
                    <a:p>
                      <a:endParaRPr lang="fr-FR"/>
                    </a:p>
                  </a:txBody>
                  <a:tcPr/>
                </a:tc>
                <a:tc vMerge="1">
                  <a:txBody>
                    <a:bodyPr/>
                    <a:lstStyle/>
                    <a:p>
                      <a:endParaRPr lang="fr-FR"/>
                    </a:p>
                  </a:txBody>
                  <a:tcPr/>
                </a:tc>
                <a:tc>
                  <a:txBody>
                    <a:bodyPr/>
                    <a:lstStyle/>
                    <a:p>
                      <a:r>
                        <a:rPr lang="fr-FR" dirty="0"/>
                        <a:t>métiers</a:t>
                      </a:r>
                    </a:p>
                  </a:txBody>
                  <a:tcPr/>
                </a:tc>
                <a:tc>
                  <a:txBody>
                    <a:bodyPr/>
                    <a:lstStyle/>
                    <a:p>
                      <a:pPr>
                        <a:lnSpc>
                          <a:spcPct val="107000"/>
                        </a:lnSpc>
                        <a:spcAft>
                          <a:spcPts val="0"/>
                        </a:spcAft>
                      </a:pPr>
                      <a:r>
                        <a:rPr lang="fr-FR" sz="1800" kern="100">
                          <a:effectLst/>
                          <a:latin typeface="Times New Roman" panose="02020603050405020304" pitchFamily="18" charset="0"/>
                          <a:ea typeface="Calibri" panose="020F0502020204030204" pitchFamily="34" charset="0"/>
                          <a:cs typeface="Times New Roman" panose="02020603050405020304" pitchFamily="18" charset="0"/>
                        </a:rPr>
                        <a:t>cuisinier - pompier</a:t>
                      </a:r>
                      <a:endParaRPr lang="fr-FR" sz="18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endParaRPr lang="fr-FR" sz="18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89998932"/>
                  </a:ext>
                </a:extLst>
              </a:tr>
              <a:tr h="370840">
                <a:tc vMerge="1">
                  <a:txBody>
                    <a:bodyPr/>
                    <a:lstStyle/>
                    <a:p>
                      <a:endParaRPr lang="fr-FR"/>
                    </a:p>
                  </a:txBody>
                  <a:tcPr/>
                </a:tc>
                <a:tc vMerge="1">
                  <a:txBody>
                    <a:bodyPr/>
                    <a:lstStyle/>
                    <a:p>
                      <a:endParaRPr lang="fr-FR"/>
                    </a:p>
                  </a:txBody>
                  <a:tcPr/>
                </a:tc>
                <a:tc>
                  <a:txBody>
                    <a:bodyPr/>
                    <a:lstStyle/>
                    <a:p>
                      <a:r>
                        <a:rPr lang="fr-FR" dirty="0"/>
                        <a:t>arbres</a:t>
                      </a:r>
                    </a:p>
                  </a:txBody>
                  <a:tcPr/>
                </a:tc>
                <a:tc>
                  <a:txBody>
                    <a:bodyPr/>
                    <a:lstStyle/>
                    <a:p>
                      <a:pPr>
                        <a:lnSpc>
                          <a:spcPct val="107000"/>
                        </a:lnSpc>
                        <a:spcAft>
                          <a:spcPts val="0"/>
                        </a:spcAft>
                      </a:pPr>
                      <a:r>
                        <a:rPr lang="fr-FR" sz="1800" kern="100">
                          <a:effectLst/>
                          <a:latin typeface="Times New Roman" panose="02020603050405020304" pitchFamily="18" charset="0"/>
                          <a:ea typeface="Calibri" panose="020F0502020204030204" pitchFamily="34" charset="0"/>
                          <a:cs typeface="Times New Roman" panose="02020603050405020304" pitchFamily="18" charset="0"/>
                        </a:rPr>
                        <a:t>pommier - figuier</a:t>
                      </a:r>
                      <a:endParaRPr lang="fr-FR" sz="18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endParaRPr lang="fr-FR" sz="18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257881716"/>
                  </a:ext>
                </a:extLst>
              </a:tr>
              <a:tr h="370840">
                <a:tc vMerge="1">
                  <a:txBody>
                    <a:bodyPr/>
                    <a:lstStyle/>
                    <a:p>
                      <a:endParaRPr lang="fr-FR" dirty="0"/>
                    </a:p>
                  </a:txBody>
                  <a:tcPr/>
                </a:tc>
                <a:tc vMerge="1">
                  <a:txBody>
                    <a:bodyPr/>
                    <a:lstStyle/>
                    <a:p>
                      <a:endParaRPr lang="fr-FR"/>
                    </a:p>
                  </a:txBody>
                  <a:tcPr/>
                </a:tc>
                <a:tc>
                  <a:txBody>
                    <a:bodyPr/>
                    <a:lstStyle/>
                    <a:p>
                      <a:r>
                        <a:rPr lang="fr-FR" dirty="0"/>
                        <a:t>récipients</a:t>
                      </a:r>
                    </a:p>
                  </a:txBody>
                  <a:tcPr/>
                </a:tc>
                <a:tc>
                  <a:txBody>
                    <a:bodyPr/>
                    <a:lstStyle/>
                    <a:p>
                      <a:pPr>
                        <a:lnSpc>
                          <a:spcPct val="107000"/>
                        </a:lnSpc>
                        <a:spcAft>
                          <a:spcPts val="0"/>
                        </a:spcAft>
                      </a:pPr>
                      <a:r>
                        <a:rPr lang="fr-FR" sz="1800" kern="100">
                          <a:effectLst/>
                          <a:latin typeface="Times New Roman" panose="02020603050405020304" pitchFamily="18" charset="0"/>
                          <a:ea typeface="Calibri" panose="020F0502020204030204" pitchFamily="34" charset="0"/>
                          <a:cs typeface="Times New Roman" panose="02020603050405020304" pitchFamily="18" charset="0"/>
                        </a:rPr>
                        <a:t>saladier - sucrier</a:t>
                      </a:r>
                      <a:endParaRPr lang="fr-FR" sz="18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endParaRPr lang="fr-FR" sz="18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917526481"/>
                  </a:ext>
                </a:extLst>
              </a:tr>
              <a:tr h="370840">
                <a:tc rowSpan="3" gridSpan="2">
                  <a:txBody>
                    <a:bodyPr/>
                    <a:lstStyle/>
                    <a:p>
                      <a:endParaRPr lang="fr-FR" sz="1000" dirty="0"/>
                    </a:p>
                    <a:p>
                      <a:r>
                        <a:rPr lang="fr-FR" dirty="0"/>
                        <a:t>PARTICIPE</a:t>
                      </a:r>
                    </a:p>
                  </a:txBody>
                  <a:tcPr>
                    <a:solidFill>
                      <a:schemeClr val="accent5">
                        <a:lumMod val="20000"/>
                        <a:lumOff val="80000"/>
                      </a:schemeClr>
                    </a:solidFill>
                  </a:tcPr>
                </a:tc>
                <a:tc rowSpan="3" hMerge="1">
                  <a:txBody>
                    <a:bodyPr/>
                    <a:lstStyle/>
                    <a:p>
                      <a:endParaRPr lang="fr-FR"/>
                    </a:p>
                  </a:txBody>
                  <a:tcPr/>
                </a:tc>
                <a:tc>
                  <a:txBody>
                    <a:bodyPr/>
                    <a:lstStyle/>
                    <a:p>
                      <a:r>
                        <a:rPr lang="fr-FR" dirty="0"/>
                        <a:t>participes passé (nom)</a:t>
                      </a:r>
                    </a:p>
                  </a:txBody>
                  <a:tcPr/>
                </a:tc>
                <a:tc>
                  <a:txBody>
                    <a:bodyPr/>
                    <a:lstStyle/>
                    <a:p>
                      <a:pPr>
                        <a:lnSpc>
                          <a:spcPct val="107000"/>
                        </a:lnSpc>
                        <a:spcAft>
                          <a:spcPts val="0"/>
                        </a:spcAft>
                      </a:pPr>
                      <a:r>
                        <a:rPr lang="fr-FR" sz="1800" kern="100" dirty="0">
                          <a:effectLst/>
                          <a:latin typeface="Times New Roman" panose="02020603050405020304" pitchFamily="18" charset="0"/>
                          <a:ea typeface="Calibri" panose="020F0502020204030204" pitchFamily="34" charset="0"/>
                          <a:cs typeface="Times New Roman" panose="02020603050405020304" pitchFamily="18" charset="0"/>
                        </a:rPr>
                        <a:t>handicapé - blessé</a:t>
                      </a:r>
                      <a:endParaRPr lang="fr-FR" sz="18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fr-FR" sz="1800" kern="100" dirty="0">
                          <a:effectLst/>
                          <a:latin typeface="Calibri" panose="020F0502020204030204" pitchFamily="34" charset="0"/>
                          <a:ea typeface="Calibri" panose="020F0502020204030204" pitchFamily="34" charset="0"/>
                          <a:cs typeface="Times New Roman" panose="02020603050405020304" pitchFamily="18" charset="0"/>
                        </a:rPr>
                        <a:t>un accusé</a:t>
                      </a:r>
                    </a:p>
                  </a:txBody>
                  <a:tcPr marL="68580" marR="68580" marT="0" marB="0"/>
                </a:tc>
                <a:extLst>
                  <a:ext uri="{0D108BD9-81ED-4DB2-BD59-A6C34878D82A}">
                    <a16:rowId xmlns:a16="http://schemas.microsoft.com/office/drawing/2014/main" val="2455870999"/>
                  </a:ext>
                </a:extLst>
              </a:tr>
              <a:tr h="370840">
                <a:tc gridSpan="2" vMerge="1">
                  <a:txBody>
                    <a:bodyPr/>
                    <a:lstStyle/>
                    <a:p>
                      <a:endParaRPr lang="fr-FR"/>
                    </a:p>
                  </a:txBody>
                  <a:tcPr/>
                </a:tc>
                <a:tc hMerge="1" vMerge="1">
                  <a:txBody>
                    <a:bodyPr/>
                    <a:lstStyle/>
                    <a:p>
                      <a:endParaRPr lang="fr-FR"/>
                    </a:p>
                  </a:txBody>
                  <a:tcPr/>
                </a:tc>
                <a:tc>
                  <a:txBody>
                    <a:bodyPr/>
                    <a:lstStyle/>
                    <a:p>
                      <a:r>
                        <a:rPr lang="fr-FR" dirty="0"/>
                        <a:t>participes passé (adjectif)</a:t>
                      </a:r>
                    </a:p>
                  </a:txBody>
                  <a:tcPr/>
                </a:tc>
                <a:tc>
                  <a:txBody>
                    <a:bodyPr/>
                    <a:lstStyle/>
                    <a:p>
                      <a:pPr>
                        <a:lnSpc>
                          <a:spcPct val="107000"/>
                        </a:lnSpc>
                        <a:spcAft>
                          <a:spcPts val="0"/>
                        </a:spcAft>
                      </a:pPr>
                      <a:r>
                        <a:rPr lang="fr-FR" sz="1800" kern="100" dirty="0">
                          <a:effectLst/>
                          <a:latin typeface="Calibri" panose="020F0502020204030204" pitchFamily="34" charset="0"/>
                          <a:ea typeface="Calibri" panose="020F0502020204030204" pitchFamily="34" charset="0"/>
                          <a:cs typeface="Times New Roman" panose="02020603050405020304" pitchFamily="18" charset="0"/>
                        </a:rPr>
                        <a:t>abimé</a:t>
                      </a:r>
                    </a:p>
                  </a:txBody>
                  <a:tcPr marL="68580" marR="68580" marT="0" marB="0"/>
                </a:tc>
                <a:tc>
                  <a:txBody>
                    <a:bodyPr/>
                    <a:lstStyle/>
                    <a:p>
                      <a:pPr>
                        <a:lnSpc>
                          <a:spcPct val="107000"/>
                        </a:lnSpc>
                        <a:spcAft>
                          <a:spcPts val="0"/>
                        </a:spcAft>
                      </a:pPr>
                      <a:endParaRPr lang="fr-FR" sz="18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86383635"/>
                  </a:ext>
                </a:extLst>
              </a:tr>
              <a:tr h="370840">
                <a:tc gridSpan="2" vMerge="1">
                  <a:txBody>
                    <a:bodyPr/>
                    <a:lstStyle/>
                    <a:p>
                      <a:endParaRPr lang="fr-FR" dirty="0"/>
                    </a:p>
                  </a:txBody>
                  <a:tcPr/>
                </a:tc>
                <a:tc hMerge="1" vMerge="1">
                  <a:txBody>
                    <a:bodyPr/>
                    <a:lstStyle/>
                    <a:p>
                      <a:endParaRPr lang="fr-FR"/>
                    </a:p>
                  </a:txBody>
                  <a:tcPr/>
                </a:tc>
                <a:tc>
                  <a:txBody>
                    <a:bodyPr/>
                    <a:lstStyle/>
                    <a:p>
                      <a:r>
                        <a:rPr lang="fr-FR" dirty="0"/>
                        <a:t>participes passés (passé composé)</a:t>
                      </a:r>
                    </a:p>
                  </a:txBody>
                  <a:tcPr/>
                </a:tc>
                <a:tc>
                  <a:txBody>
                    <a:bodyPr/>
                    <a:lstStyle/>
                    <a:p>
                      <a:pPr>
                        <a:lnSpc>
                          <a:spcPct val="107000"/>
                        </a:lnSpc>
                        <a:spcAft>
                          <a:spcPts val="0"/>
                        </a:spcAft>
                      </a:pPr>
                      <a:r>
                        <a:rPr lang="fr-FR" sz="1800" kern="100">
                          <a:effectLst/>
                          <a:latin typeface="Times New Roman" panose="02020603050405020304" pitchFamily="18" charset="0"/>
                          <a:ea typeface="Calibri" panose="020F0502020204030204" pitchFamily="34" charset="0"/>
                          <a:cs typeface="Times New Roman" panose="02020603050405020304" pitchFamily="18" charset="0"/>
                        </a:rPr>
                        <a:t>discuté - amusé</a:t>
                      </a:r>
                      <a:endParaRPr lang="fr-FR" sz="18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endParaRPr lang="fr-FR" sz="18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789816543"/>
                  </a:ext>
                </a:extLst>
              </a:tr>
              <a:tr h="370840">
                <a:tc rowSpan="4" gridSpan="2">
                  <a:txBody>
                    <a:bodyPr/>
                    <a:lstStyle/>
                    <a:p>
                      <a:pPr algn="ctr"/>
                      <a:endParaRPr lang="fr-FR" dirty="0"/>
                    </a:p>
                    <a:p>
                      <a:pPr algn="ctr"/>
                      <a:r>
                        <a:rPr lang="fr-FR" dirty="0"/>
                        <a:t>VERBE</a:t>
                      </a:r>
                    </a:p>
                  </a:txBody>
                  <a:tcPr vert="vert270">
                    <a:solidFill>
                      <a:schemeClr val="accent5">
                        <a:lumMod val="20000"/>
                        <a:lumOff val="80000"/>
                      </a:schemeClr>
                    </a:solidFill>
                  </a:tcPr>
                </a:tc>
                <a:tc rowSpan="4" hMerge="1">
                  <a:txBody>
                    <a:bodyPr/>
                    <a:lstStyle/>
                    <a:p>
                      <a:endParaRPr lang="fr-FR"/>
                    </a:p>
                  </a:txBody>
                  <a:tcPr/>
                </a:tc>
                <a:tc>
                  <a:txBody>
                    <a:bodyPr/>
                    <a:lstStyle/>
                    <a:p>
                      <a:r>
                        <a:rPr lang="fr-FR" dirty="0"/>
                        <a:t>infinitif</a:t>
                      </a:r>
                    </a:p>
                  </a:txBody>
                  <a:tcPr/>
                </a:tc>
                <a:tc>
                  <a:txBody>
                    <a:bodyPr/>
                    <a:lstStyle/>
                    <a:p>
                      <a:pPr>
                        <a:lnSpc>
                          <a:spcPct val="107000"/>
                        </a:lnSpc>
                        <a:spcAft>
                          <a:spcPts val="0"/>
                        </a:spcAft>
                      </a:pPr>
                      <a:r>
                        <a:rPr lang="fr-FR" sz="1800" kern="100">
                          <a:effectLst/>
                          <a:latin typeface="Times New Roman" panose="02020603050405020304" pitchFamily="18" charset="0"/>
                          <a:ea typeface="Calibri" panose="020F0502020204030204" pitchFamily="34" charset="0"/>
                          <a:cs typeface="Times New Roman" panose="02020603050405020304" pitchFamily="18" charset="0"/>
                        </a:rPr>
                        <a:t>compenser - chercher</a:t>
                      </a:r>
                      <a:endParaRPr lang="fr-FR" sz="18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endParaRPr lang="fr-FR" sz="18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97108044"/>
                  </a:ext>
                </a:extLst>
              </a:tr>
              <a:tr h="370840">
                <a:tc gridSpan="2" vMerge="1">
                  <a:txBody>
                    <a:bodyPr/>
                    <a:lstStyle/>
                    <a:p>
                      <a:endParaRPr lang="fr-FR" dirty="0"/>
                    </a:p>
                  </a:txBody>
                  <a:tcPr/>
                </a:tc>
                <a:tc hMerge="1" vMerge="1">
                  <a:txBody>
                    <a:bodyPr/>
                    <a:lstStyle/>
                    <a:p>
                      <a:endParaRPr lang="fr-FR"/>
                    </a:p>
                  </a:txBody>
                  <a:tcPr/>
                </a:tc>
                <a:tc>
                  <a:txBody>
                    <a:bodyPr/>
                    <a:lstStyle/>
                    <a:p>
                      <a:r>
                        <a:rPr lang="fr-FR" dirty="0"/>
                        <a:t>personne 5</a:t>
                      </a:r>
                    </a:p>
                  </a:txBody>
                  <a:tcPr/>
                </a:tc>
                <a:tc>
                  <a:txBody>
                    <a:bodyPr/>
                    <a:lstStyle/>
                    <a:p>
                      <a:pPr>
                        <a:lnSpc>
                          <a:spcPct val="107000"/>
                        </a:lnSpc>
                        <a:spcAft>
                          <a:spcPts val="0"/>
                        </a:spcAft>
                      </a:pPr>
                      <a:r>
                        <a:rPr lang="fr-FR" sz="1800" kern="100">
                          <a:effectLst/>
                          <a:latin typeface="Times New Roman" panose="02020603050405020304" pitchFamily="18" charset="0"/>
                          <a:ea typeface="Calibri" panose="020F0502020204030204" pitchFamily="34" charset="0"/>
                          <a:cs typeface="Times New Roman" panose="02020603050405020304" pitchFamily="18" charset="0"/>
                        </a:rPr>
                        <a:t>faisiez - battiez</a:t>
                      </a:r>
                      <a:endParaRPr lang="fr-FR" sz="18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endParaRPr lang="fr-FR" sz="18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576076078"/>
                  </a:ext>
                </a:extLst>
              </a:tr>
              <a:tr h="482600">
                <a:tc gridSpan="2" vMerge="1">
                  <a:txBody>
                    <a:bodyPr/>
                    <a:lstStyle/>
                    <a:p>
                      <a:endParaRPr lang="fr-FR" dirty="0"/>
                    </a:p>
                  </a:txBody>
                  <a:tcPr/>
                </a:tc>
                <a:tc hMerge="1" vMerge="1">
                  <a:txBody>
                    <a:bodyPr/>
                    <a:lstStyle/>
                    <a:p>
                      <a:endParaRPr lang="fr-FR"/>
                    </a:p>
                  </a:txBody>
                  <a:tcPr/>
                </a:tc>
                <a:tc>
                  <a:txBody>
                    <a:bodyPr/>
                    <a:lstStyle/>
                    <a:p>
                      <a:r>
                        <a:rPr lang="fr-FR" dirty="0"/>
                        <a:t>imparfait</a:t>
                      </a:r>
                    </a:p>
                  </a:txBody>
                  <a:tcPr/>
                </a:tc>
                <a:tc>
                  <a:txBody>
                    <a:bodyPr/>
                    <a:lstStyle/>
                    <a:p>
                      <a:pPr>
                        <a:lnSpc>
                          <a:spcPct val="107000"/>
                        </a:lnSpc>
                        <a:spcAft>
                          <a:spcPts val="0"/>
                        </a:spcAft>
                      </a:pPr>
                      <a:r>
                        <a:rPr lang="fr-FR" sz="1800" kern="100" dirty="0">
                          <a:effectLst/>
                          <a:latin typeface="Times New Roman" panose="02020603050405020304" pitchFamily="18" charset="0"/>
                          <a:ea typeface="Calibri" panose="020F0502020204030204" pitchFamily="34" charset="0"/>
                          <a:cs typeface="Times New Roman" panose="02020603050405020304" pitchFamily="18" charset="0"/>
                        </a:rPr>
                        <a:t>occupait - rêvait</a:t>
                      </a:r>
                      <a:endParaRPr lang="fr-FR" sz="18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endParaRPr lang="fr-FR" sz="18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4036010080"/>
                  </a:ext>
                </a:extLst>
              </a:tr>
              <a:tr h="370840">
                <a:tc gridSpan="2" vMerge="1">
                  <a:txBody>
                    <a:bodyPr/>
                    <a:lstStyle/>
                    <a:p>
                      <a:endParaRPr lang="fr-FR" dirty="0"/>
                    </a:p>
                  </a:txBody>
                  <a:tcPr/>
                </a:tc>
                <a:tc hMerge="1" vMerge="1">
                  <a:txBody>
                    <a:bodyPr/>
                    <a:lstStyle/>
                    <a:p>
                      <a:endParaRPr lang="fr-FR"/>
                    </a:p>
                  </a:txBody>
                  <a:tcPr/>
                </a:tc>
                <a:tc>
                  <a:txBody>
                    <a:bodyPr/>
                    <a:lstStyle/>
                    <a:p>
                      <a:r>
                        <a:rPr lang="fr-FR" dirty="0"/>
                        <a:t>verbes particuliers au présent</a:t>
                      </a:r>
                    </a:p>
                  </a:txBody>
                  <a:tcPr/>
                </a:tc>
                <a:tc>
                  <a:txBody>
                    <a:bodyPr/>
                    <a:lstStyle/>
                    <a:p>
                      <a:pPr>
                        <a:lnSpc>
                          <a:spcPct val="107000"/>
                        </a:lnSpc>
                        <a:spcAft>
                          <a:spcPts val="0"/>
                        </a:spcAft>
                      </a:pPr>
                      <a:r>
                        <a:rPr lang="fr-FR" sz="1800" kern="100" dirty="0">
                          <a:effectLst/>
                          <a:latin typeface="Times New Roman" panose="02020603050405020304" pitchFamily="18" charset="0"/>
                          <a:ea typeface="Calibri" panose="020F0502020204030204" pitchFamily="34" charset="0"/>
                          <a:cs typeface="Times New Roman" panose="02020603050405020304" pitchFamily="18" charset="0"/>
                        </a:rPr>
                        <a:t>sait- fait</a:t>
                      </a:r>
                      <a:endParaRPr lang="fr-FR" sz="18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endParaRPr lang="fr-FR" sz="18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92859827"/>
                  </a:ext>
                </a:extLst>
              </a:tr>
            </a:tbl>
          </a:graphicData>
        </a:graphic>
      </p:graphicFrame>
    </p:spTree>
    <p:extLst>
      <p:ext uri="{BB962C8B-B14F-4D97-AF65-F5344CB8AC3E}">
        <p14:creationId xmlns:p14="http://schemas.microsoft.com/office/powerpoint/2010/main" val="426965388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BD1C528-8F5C-7169-F0BA-CAC979023E37}"/>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773F92F6-A494-4BD1-C6A2-21FA80F03646}"/>
              </a:ext>
            </a:extLst>
          </p:cNvPr>
          <p:cNvSpPr>
            <a:spLocks noGrp="1"/>
          </p:cNvSpPr>
          <p:nvPr>
            <p:ph type="title"/>
          </p:nvPr>
        </p:nvSpPr>
        <p:spPr/>
        <p:txBody>
          <a:bodyPr/>
          <a:lstStyle/>
          <a:p>
            <a:r>
              <a:rPr lang="fr-FR" dirty="0"/>
              <a:t> </a:t>
            </a:r>
          </a:p>
        </p:txBody>
      </p:sp>
      <p:pic>
        <p:nvPicPr>
          <p:cNvPr id="4" name="Espace réservé du contenu 3" descr="Une image contenant dessin, croquis, clipart, Dessin au trait&#10;&#10;Description générée automatiquement">
            <a:extLst>
              <a:ext uri="{FF2B5EF4-FFF2-40B4-BE49-F238E27FC236}">
                <a16:creationId xmlns:a16="http://schemas.microsoft.com/office/drawing/2014/main" id="{C4AC9CB8-2FE9-5F2E-76E8-49939FB7BC89}"/>
              </a:ext>
            </a:extLst>
          </p:cNvPr>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5420691" y="1429048"/>
            <a:ext cx="1350617" cy="3999904"/>
          </a:xfrm>
          <a:prstGeom prst="rect">
            <a:avLst/>
          </a:prstGeom>
        </p:spPr>
      </p:pic>
    </p:spTree>
    <p:extLst>
      <p:ext uri="{BB962C8B-B14F-4D97-AF65-F5344CB8AC3E}">
        <p14:creationId xmlns:p14="http://schemas.microsoft.com/office/powerpoint/2010/main" val="80933165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70ED284-CB6C-D1C7-0AFD-A474AA3FCB24}"/>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78E430E2-2137-4597-FFBF-09383D73654A}"/>
              </a:ext>
            </a:extLst>
          </p:cNvPr>
          <p:cNvSpPr>
            <a:spLocks noGrp="1"/>
          </p:cNvSpPr>
          <p:nvPr>
            <p:ph type="title"/>
          </p:nvPr>
        </p:nvSpPr>
        <p:spPr/>
        <p:txBody>
          <a:bodyPr/>
          <a:lstStyle/>
          <a:p>
            <a:r>
              <a:rPr lang="fr-FR" dirty="0"/>
              <a:t> </a:t>
            </a:r>
          </a:p>
        </p:txBody>
      </p:sp>
      <p:graphicFrame>
        <p:nvGraphicFramePr>
          <p:cNvPr id="4" name="Espace réservé du contenu 3">
            <a:extLst>
              <a:ext uri="{FF2B5EF4-FFF2-40B4-BE49-F238E27FC236}">
                <a16:creationId xmlns:a16="http://schemas.microsoft.com/office/drawing/2014/main" id="{7F836098-286C-8D3D-D54C-A7EDD8B5EFF3}"/>
              </a:ext>
            </a:extLst>
          </p:cNvPr>
          <p:cNvGraphicFramePr>
            <a:graphicFrameLocks noGrp="1"/>
          </p:cNvGraphicFramePr>
          <p:nvPr>
            <p:ph idx="1"/>
            <p:extLst>
              <p:ext uri="{D42A27DB-BD31-4B8C-83A1-F6EECF244321}">
                <p14:modId xmlns:p14="http://schemas.microsoft.com/office/powerpoint/2010/main" val="2811288633"/>
              </p:ext>
            </p:extLst>
          </p:nvPr>
        </p:nvGraphicFramePr>
        <p:xfrm>
          <a:off x="838200" y="591820"/>
          <a:ext cx="10237306" cy="5674360"/>
        </p:xfrm>
        <a:graphic>
          <a:graphicData uri="http://schemas.openxmlformats.org/drawingml/2006/table">
            <a:tbl>
              <a:tblPr firstRow="1" bandRow="1">
                <a:tableStyleId>{5940675A-B579-460E-94D1-54222C63F5DA}</a:tableStyleId>
              </a:tblPr>
              <a:tblGrid>
                <a:gridCol w="516536">
                  <a:extLst>
                    <a:ext uri="{9D8B030D-6E8A-4147-A177-3AD203B41FA5}">
                      <a16:colId xmlns:a16="http://schemas.microsoft.com/office/drawing/2014/main" val="1625928029"/>
                    </a:ext>
                  </a:extLst>
                </a:gridCol>
                <a:gridCol w="710728">
                  <a:extLst>
                    <a:ext uri="{9D8B030D-6E8A-4147-A177-3AD203B41FA5}">
                      <a16:colId xmlns:a16="http://schemas.microsoft.com/office/drawing/2014/main" val="3335330520"/>
                    </a:ext>
                  </a:extLst>
                </a:gridCol>
                <a:gridCol w="4812415">
                  <a:extLst>
                    <a:ext uri="{9D8B030D-6E8A-4147-A177-3AD203B41FA5}">
                      <a16:colId xmlns:a16="http://schemas.microsoft.com/office/drawing/2014/main" val="746292741"/>
                    </a:ext>
                  </a:extLst>
                </a:gridCol>
                <a:gridCol w="2206487">
                  <a:extLst>
                    <a:ext uri="{9D8B030D-6E8A-4147-A177-3AD203B41FA5}">
                      <a16:colId xmlns:a16="http://schemas.microsoft.com/office/drawing/2014/main" val="912379982"/>
                    </a:ext>
                  </a:extLst>
                </a:gridCol>
                <a:gridCol w="1991140">
                  <a:extLst>
                    <a:ext uri="{9D8B030D-6E8A-4147-A177-3AD203B41FA5}">
                      <a16:colId xmlns:a16="http://schemas.microsoft.com/office/drawing/2014/main" val="2108082738"/>
                    </a:ext>
                  </a:extLst>
                </a:gridCol>
              </a:tblGrid>
              <a:tr h="370840">
                <a:tc gridSpan="3">
                  <a:txBody>
                    <a:bodyPr/>
                    <a:lstStyle/>
                    <a:p>
                      <a:pPr algn="l"/>
                      <a:r>
                        <a:rPr lang="fr-FR" dirty="0"/>
                        <a:t>DÉTERMINANT</a:t>
                      </a:r>
                    </a:p>
                  </a:txBody>
                  <a:tcPr>
                    <a:solidFill>
                      <a:schemeClr val="accent5">
                        <a:lumMod val="20000"/>
                        <a:lumOff val="80000"/>
                      </a:schemeClr>
                    </a:solidFill>
                  </a:tcPr>
                </a:tc>
                <a:tc hMerge="1">
                  <a:txBody>
                    <a:bodyPr/>
                    <a:lstStyle/>
                    <a:p>
                      <a:endParaRPr lang="fr-FR" dirty="0"/>
                    </a:p>
                  </a:txBody>
                  <a:tcPr/>
                </a:tc>
                <a:tc hMerge="1">
                  <a:txBody>
                    <a:bodyPr/>
                    <a:lstStyle/>
                    <a:p>
                      <a:endParaRPr lang="fr-FR" dirty="0"/>
                    </a:p>
                  </a:txBody>
                  <a:tcPr/>
                </a:tc>
                <a:tc>
                  <a:txBody>
                    <a:bodyPr/>
                    <a:lstStyle/>
                    <a:p>
                      <a:pPr>
                        <a:lnSpc>
                          <a:spcPct val="107000"/>
                        </a:lnSpc>
                        <a:spcAft>
                          <a:spcPts val="0"/>
                        </a:spcAft>
                      </a:pPr>
                      <a:r>
                        <a:rPr lang="fr-FR" sz="1800" kern="100">
                          <a:effectLst/>
                          <a:latin typeface="Times New Roman" panose="02020603050405020304" pitchFamily="18" charset="0"/>
                          <a:ea typeface="Calibri" panose="020F0502020204030204" pitchFamily="34" charset="0"/>
                          <a:cs typeface="Times New Roman" panose="02020603050405020304" pitchFamily="18" charset="0"/>
                        </a:rPr>
                        <a:t>les - des</a:t>
                      </a:r>
                      <a:endParaRPr lang="fr-FR" sz="18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endParaRPr lang="fr-FR" sz="18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674621574"/>
                  </a:ext>
                </a:extLst>
              </a:tr>
              <a:tr h="370840">
                <a:tc rowSpan="7">
                  <a:txBody>
                    <a:bodyPr/>
                    <a:lstStyle/>
                    <a:p>
                      <a:pPr algn="ctr"/>
                      <a:r>
                        <a:rPr lang="fr-FR" dirty="0"/>
                        <a:t>NOM</a:t>
                      </a:r>
                    </a:p>
                  </a:txBody>
                  <a:tcPr vert="vert270">
                    <a:solidFill>
                      <a:schemeClr val="accent5">
                        <a:lumMod val="20000"/>
                        <a:lumOff val="80000"/>
                      </a:schemeClr>
                    </a:solidFill>
                  </a:tcPr>
                </a:tc>
                <a:tc rowSpan="2">
                  <a:txBody>
                    <a:bodyPr/>
                    <a:lstStyle/>
                    <a:p>
                      <a:pPr algn="ctr"/>
                      <a:r>
                        <a:rPr lang="fr-FR" dirty="0"/>
                        <a:t>fém.</a:t>
                      </a:r>
                    </a:p>
                  </a:txBody>
                  <a:tcPr vert="vert270">
                    <a:solidFill>
                      <a:schemeClr val="accent5">
                        <a:lumMod val="20000"/>
                        <a:lumOff val="80000"/>
                      </a:schemeClr>
                    </a:solidFill>
                  </a:tcPr>
                </a:tc>
                <a:tc>
                  <a:txBody>
                    <a:bodyPr/>
                    <a:lstStyle/>
                    <a:p>
                      <a:r>
                        <a:rPr lang="fr-FR" dirty="0"/>
                        <a:t>quantités</a:t>
                      </a:r>
                    </a:p>
                  </a:txBody>
                  <a:tcPr/>
                </a:tc>
                <a:tc>
                  <a:txBody>
                    <a:bodyPr/>
                    <a:lstStyle/>
                    <a:p>
                      <a:pPr>
                        <a:lnSpc>
                          <a:spcPct val="107000"/>
                        </a:lnSpc>
                        <a:spcAft>
                          <a:spcPts val="0"/>
                        </a:spcAft>
                      </a:pPr>
                      <a:r>
                        <a:rPr lang="fr-FR" sz="1800" kern="100">
                          <a:effectLst/>
                          <a:latin typeface="Times New Roman" panose="02020603050405020304" pitchFamily="18" charset="0"/>
                          <a:ea typeface="Calibri" panose="020F0502020204030204" pitchFamily="34" charset="0"/>
                          <a:cs typeface="Times New Roman" panose="02020603050405020304" pitchFamily="18" charset="0"/>
                        </a:rPr>
                        <a:t>cuillerée - pincée</a:t>
                      </a:r>
                      <a:endParaRPr lang="fr-FR" sz="18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endParaRPr lang="fr-FR" sz="18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436728334"/>
                  </a:ext>
                </a:extLst>
              </a:tr>
              <a:tr h="370840">
                <a:tc vMerge="1">
                  <a:txBody>
                    <a:bodyPr/>
                    <a:lstStyle/>
                    <a:p>
                      <a:endParaRPr lang="fr-FR"/>
                    </a:p>
                  </a:txBody>
                  <a:tcPr/>
                </a:tc>
                <a:tc vMerge="1">
                  <a:txBody>
                    <a:bodyPr/>
                    <a:lstStyle/>
                    <a:p>
                      <a:endParaRPr lang="fr-FR"/>
                    </a:p>
                  </a:txBody>
                  <a:tcPr/>
                </a:tc>
                <a:tc>
                  <a:txBody>
                    <a:bodyPr/>
                    <a:lstStyle/>
                    <a:p>
                      <a:r>
                        <a:rPr lang="fr-FR" dirty="0"/>
                        <a:t>qualités – manières d’être en lien avec un adjectif</a:t>
                      </a:r>
                    </a:p>
                  </a:txBody>
                  <a:tcPr/>
                </a:tc>
                <a:tc>
                  <a:txBody>
                    <a:bodyPr/>
                    <a:lstStyle/>
                    <a:p>
                      <a:pPr>
                        <a:lnSpc>
                          <a:spcPct val="107000"/>
                        </a:lnSpc>
                        <a:spcAft>
                          <a:spcPts val="0"/>
                        </a:spcAft>
                      </a:pPr>
                      <a:r>
                        <a:rPr lang="fr-FR" sz="1800" kern="100">
                          <a:effectLst/>
                          <a:latin typeface="Times New Roman" panose="02020603050405020304" pitchFamily="18" charset="0"/>
                          <a:ea typeface="Calibri" panose="020F0502020204030204" pitchFamily="34" charset="0"/>
                          <a:cs typeface="Times New Roman" panose="02020603050405020304" pitchFamily="18" charset="0"/>
                        </a:rPr>
                        <a:t>étrangeté - agressivité</a:t>
                      </a:r>
                      <a:endParaRPr lang="fr-FR" sz="18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endParaRPr lang="fr-FR" sz="18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725993328"/>
                  </a:ext>
                </a:extLst>
              </a:tr>
              <a:tr h="370840">
                <a:tc vMerge="1">
                  <a:txBody>
                    <a:bodyPr/>
                    <a:lstStyle/>
                    <a:p>
                      <a:endParaRPr lang="fr-FR"/>
                    </a:p>
                  </a:txBody>
                  <a:tcPr/>
                </a:tc>
                <a:tc rowSpan="5">
                  <a:txBody>
                    <a:bodyPr/>
                    <a:lstStyle/>
                    <a:p>
                      <a:pPr algn="ctr"/>
                      <a:r>
                        <a:rPr lang="fr-FR" dirty="0"/>
                        <a:t>masc.</a:t>
                      </a:r>
                    </a:p>
                  </a:txBody>
                  <a:tcPr vert="vert270">
                    <a:solidFill>
                      <a:schemeClr val="accent5">
                        <a:lumMod val="20000"/>
                        <a:lumOff val="80000"/>
                      </a:schemeClr>
                    </a:solidFill>
                  </a:tcPr>
                </a:tc>
                <a:tc>
                  <a:txBody>
                    <a:bodyPr/>
                    <a:lstStyle/>
                    <a:p>
                      <a:r>
                        <a:rPr lang="fr-FR" dirty="0"/>
                        <a:t>diminutifs masculins</a:t>
                      </a:r>
                    </a:p>
                  </a:txBody>
                  <a:tcPr/>
                </a:tc>
                <a:tc>
                  <a:txBody>
                    <a:bodyPr/>
                    <a:lstStyle/>
                    <a:p>
                      <a:pPr>
                        <a:lnSpc>
                          <a:spcPct val="107000"/>
                        </a:lnSpc>
                        <a:spcAft>
                          <a:spcPts val="0"/>
                        </a:spcAft>
                      </a:pPr>
                      <a:r>
                        <a:rPr lang="fr-FR" sz="1800" kern="100" dirty="0">
                          <a:effectLst/>
                          <a:latin typeface="Times New Roman" panose="02020603050405020304" pitchFamily="18" charset="0"/>
                          <a:ea typeface="Calibri" panose="020F0502020204030204" pitchFamily="34" charset="0"/>
                          <a:cs typeface="Times New Roman" panose="02020603050405020304" pitchFamily="18" charset="0"/>
                        </a:rPr>
                        <a:t>poulet - coffret</a:t>
                      </a:r>
                      <a:endParaRPr lang="fr-FR" sz="18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endParaRPr lang="fr-FR" sz="18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747230786"/>
                  </a:ext>
                </a:extLst>
              </a:tr>
              <a:tr h="370840">
                <a:tc vMerge="1">
                  <a:txBody>
                    <a:bodyPr/>
                    <a:lstStyle/>
                    <a:p>
                      <a:endParaRPr lang="fr-FR"/>
                    </a:p>
                  </a:txBody>
                  <a:tcPr/>
                </a:tc>
                <a:tc vMerge="1">
                  <a:txBody>
                    <a:bodyPr/>
                    <a:lstStyle/>
                    <a:p>
                      <a:endParaRPr lang="fr-FR"/>
                    </a:p>
                  </a:txBody>
                  <a:tcPr/>
                </a:tc>
                <a:tc>
                  <a:txBody>
                    <a:bodyPr/>
                    <a:lstStyle/>
                    <a:p>
                      <a:r>
                        <a:rPr lang="fr-FR" dirty="0"/>
                        <a:t>noms avec un lien avec un verbe en -</a:t>
                      </a:r>
                      <a:r>
                        <a:rPr lang="fr-FR" i="1" dirty="0" err="1"/>
                        <a:t>ayer</a:t>
                      </a:r>
                      <a:endParaRPr lang="fr-FR" i="1" dirty="0"/>
                    </a:p>
                  </a:txBody>
                  <a:tcPr/>
                </a:tc>
                <a:tc>
                  <a:txBody>
                    <a:bodyPr/>
                    <a:lstStyle/>
                    <a:p>
                      <a:pPr>
                        <a:lnSpc>
                          <a:spcPct val="107000"/>
                        </a:lnSpc>
                        <a:spcAft>
                          <a:spcPts val="0"/>
                        </a:spcAft>
                      </a:pPr>
                      <a:r>
                        <a:rPr lang="fr-FR" sz="1800" kern="100">
                          <a:effectLst/>
                          <a:latin typeface="Times New Roman" panose="02020603050405020304" pitchFamily="18" charset="0"/>
                          <a:ea typeface="Calibri" panose="020F0502020204030204" pitchFamily="34" charset="0"/>
                          <a:cs typeface="Times New Roman" panose="02020603050405020304" pitchFamily="18" charset="0"/>
                        </a:rPr>
                        <a:t>balai - essai</a:t>
                      </a:r>
                      <a:endParaRPr lang="fr-FR" sz="18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endParaRPr lang="fr-FR" sz="18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478447743"/>
                  </a:ext>
                </a:extLst>
              </a:tr>
              <a:tr h="370840">
                <a:tc vMerge="1">
                  <a:txBody>
                    <a:bodyPr/>
                    <a:lstStyle/>
                    <a:p>
                      <a:endParaRPr lang="fr-FR"/>
                    </a:p>
                  </a:txBody>
                  <a:tcPr/>
                </a:tc>
                <a:tc vMerge="1">
                  <a:txBody>
                    <a:bodyPr/>
                    <a:lstStyle/>
                    <a:p>
                      <a:endParaRPr lang="fr-FR"/>
                    </a:p>
                  </a:txBody>
                  <a:tcPr/>
                </a:tc>
                <a:tc>
                  <a:txBody>
                    <a:bodyPr/>
                    <a:lstStyle/>
                    <a:p>
                      <a:r>
                        <a:rPr lang="fr-FR" dirty="0"/>
                        <a:t>métiers</a:t>
                      </a:r>
                    </a:p>
                  </a:txBody>
                  <a:tcPr/>
                </a:tc>
                <a:tc>
                  <a:txBody>
                    <a:bodyPr/>
                    <a:lstStyle/>
                    <a:p>
                      <a:pPr>
                        <a:lnSpc>
                          <a:spcPct val="107000"/>
                        </a:lnSpc>
                        <a:spcAft>
                          <a:spcPts val="0"/>
                        </a:spcAft>
                      </a:pPr>
                      <a:r>
                        <a:rPr lang="fr-FR" sz="1800" kern="100">
                          <a:effectLst/>
                          <a:latin typeface="Times New Roman" panose="02020603050405020304" pitchFamily="18" charset="0"/>
                          <a:ea typeface="Calibri" panose="020F0502020204030204" pitchFamily="34" charset="0"/>
                          <a:cs typeface="Times New Roman" panose="02020603050405020304" pitchFamily="18" charset="0"/>
                        </a:rPr>
                        <a:t>cuisinier - pompier</a:t>
                      </a:r>
                      <a:endParaRPr lang="fr-FR" sz="18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endParaRPr lang="fr-FR" sz="18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89998932"/>
                  </a:ext>
                </a:extLst>
              </a:tr>
              <a:tr h="370840">
                <a:tc vMerge="1">
                  <a:txBody>
                    <a:bodyPr/>
                    <a:lstStyle/>
                    <a:p>
                      <a:endParaRPr lang="fr-FR"/>
                    </a:p>
                  </a:txBody>
                  <a:tcPr/>
                </a:tc>
                <a:tc vMerge="1">
                  <a:txBody>
                    <a:bodyPr/>
                    <a:lstStyle/>
                    <a:p>
                      <a:endParaRPr lang="fr-FR"/>
                    </a:p>
                  </a:txBody>
                  <a:tcPr/>
                </a:tc>
                <a:tc>
                  <a:txBody>
                    <a:bodyPr/>
                    <a:lstStyle/>
                    <a:p>
                      <a:r>
                        <a:rPr lang="fr-FR" dirty="0"/>
                        <a:t>arbres</a:t>
                      </a:r>
                    </a:p>
                  </a:txBody>
                  <a:tcPr/>
                </a:tc>
                <a:tc>
                  <a:txBody>
                    <a:bodyPr/>
                    <a:lstStyle/>
                    <a:p>
                      <a:pPr>
                        <a:lnSpc>
                          <a:spcPct val="107000"/>
                        </a:lnSpc>
                        <a:spcAft>
                          <a:spcPts val="0"/>
                        </a:spcAft>
                      </a:pPr>
                      <a:r>
                        <a:rPr lang="fr-FR" sz="1800" kern="100">
                          <a:effectLst/>
                          <a:latin typeface="Times New Roman" panose="02020603050405020304" pitchFamily="18" charset="0"/>
                          <a:ea typeface="Calibri" panose="020F0502020204030204" pitchFamily="34" charset="0"/>
                          <a:cs typeface="Times New Roman" panose="02020603050405020304" pitchFamily="18" charset="0"/>
                        </a:rPr>
                        <a:t>pommier - figuier</a:t>
                      </a:r>
                      <a:endParaRPr lang="fr-FR" sz="18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endParaRPr lang="fr-FR" sz="18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257881716"/>
                  </a:ext>
                </a:extLst>
              </a:tr>
              <a:tr h="370840">
                <a:tc vMerge="1">
                  <a:txBody>
                    <a:bodyPr/>
                    <a:lstStyle/>
                    <a:p>
                      <a:endParaRPr lang="fr-FR" dirty="0"/>
                    </a:p>
                  </a:txBody>
                  <a:tcPr/>
                </a:tc>
                <a:tc vMerge="1">
                  <a:txBody>
                    <a:bodyPr/>
                    <a:lstStyle/>
                    <a:p>
                      <a:endParaRPr lang="fr-FR"/>
                    </a:p>
                  </a:txBody>
                  <a:tcPr/>
                </a:tc>
                <a:tc>
                  <a:txBody>
                    <a:bodyPr/>
                    <a:lstStyle/>
                    <a:p>
                      <a:r>
                        <a:rPr lang="fr-FR" dirty="0"/>
                        <a:t>récipients</a:t>
                      </a:r>
                    </a:p>
                  </a:txBody>
                  <a:tcPr/>
                </a:tc>
                <a:tc>
                  <a:txBody>
                    <a:bodyPr/>
                    <a:lstStyle/>
                    <a:p>
                      <a:pPr>
                        <a:lnSpc>
                          <a:spcPct val="107000"/>
                        </a:lnSpc>
                        <a:spcAft>
                          <a:spcPts val="0"/>
                        </a:spcAft>
                      </a:pPr>
                      <a:r>
                        <a:rPr lang="fr-FR" sz="1800" kern="100">
                          <a:effectLst/>
                          <a:latin typeface="Times New Roman" panose="02020603050405020304" pitchFamily="18" charset="0"/>
                          <a:ea typeface="Calibri" panose="020F0502020204030204" pitchFamily="34" charset="0"/>
                          <a:cs typeface="Times New Roman" panose="02020603050405020304" pitchFamily="18" charset="0"/>
                        </a:rPr>
                        <a:t>saladier - sucrier</a:t>
                      </a:r>
                      <a:endParaRPr lang="fr-FR" sz="18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endParaRPr lang="fr-FR" sz="18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917526481"/>
                  </a:ext>
                </a:extLst>
              </a:tr>
              <a:tr h="370840">
                <a:tc rowSpan="3" gridSpan="2">
                  <a:txBody>
                    <a:bodyPr/>
                    <a:lstStyle/>
                    <a:p>
                      <a:endParaRPr lang="fr-FR" sz="1000" dirty="0"/>
                    </a:p>
                    <a:p>
                      <a:r>
                        <a:rPr lang="fr-FR" dirty="0"/>
                        <a:t>PARTICIPE</a:t>
                      </a:r>
                    </a:p>
                  </a:txBody>
                  <a:tcPr>
                    <a:solidFill>
                      <a:schemeClr val="accent5">
                        <a:lumMod val="20000"/>
                        <a:lumOff val="80000"/>
                      </a:schemeClr>
                    </a:solidFill>
                  </a:tcPr>
                </a:tc>
                <a:tc rowSpan="3" hMerge="1">
                  <a:txBody>
                    <a:bodyPr/>
                    <a:lstStyle/>
                    <a:p>
                      <a:endParaRPr lang="fr-FR"/>
                    </a:p>
                  </a:txBody>
                  <a:tcPr/>
                </a:tc>
                <a:tc>
                  <a:txBody>
                    <a:bodyPr/>
                    <a:lstStyle/>
                    <a:p>
                      <a:r>
                        <a:rPr lang="fr-FR" dirty="0"/>
                        <a:t>participes passé (nom)</a:t>
                      </a:r>
                    </a:p>
                  </a:txBody>
                  <a:tcPr/>
                </a:tc>
                <a:tc>
                  <a:txBody>
                    <a:bodyPr/>
                    <a:lstStyle/>
                    <a:p>
                      <a:pPr>
                        <a:lnSpc>
                          <a:spcPct val="107000"/>
                        </a:lnSpc>
                        <a:spcAft>
                          <a:spcPts val="0"/>
                        </a:spcAft>
                      </a:pPr>
                      <a:r>
                        <a:rPr lang="fr-FR" sz="1800" kern="100" dirty="0">
                          <a:effectLst/>
                          <a:latin typeface="Times New Roman" panose="02020603050405020304" pitchFamily="18" charset="0"/>
                          <a:ea typeface="Calibri" panose="020F0502020204030204" pitchFamily="34" charset="0"/>
                          <a:cs typeface="Times New Roman" panose="02020603050405020304" pitchFamily="18" charset="0"/>
                        </a:rPr>
                        <a:t>handicapé - blessé</a:t>
                      </a:r>
                      <a:endParaRPr lang="fr-FR" sz="18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endParaRPr lang="fr-FR" sz="18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455870999"/>
                  </a:ext>
                </a:extLst>
              </a:tr>
              <a:tr h="370840">
                <a:tc gridSpan="2" vMerge="1">
                  <a:txBody>
                    <a:bodyPr/>
                    <a:lstStyle/>
                    <a:p>
                      <a:endParaRPr lang="fr-FR"/>
                    </a:p>
                  </a:txBody>
                  <a:tcPr/>
                </a:tc>
                <a:tc hMerge="1" vMerge="1">
                  <a:txBody>
                    <a:bodyPr/>
                    <a:lstStyle/>
                    <a:p>
                      <a:endParaRPr lang="fr-FR"/>
                    </a:p>
                  </a:txBody>
                  <a:tcPr/>
                </a:tc>
                <a:tc>
                  <a:txBody>
                    <a:bodyPr/>
                    <a:lstStyle/>
                    <a:p>
                      <a:r>
                        <a:rPr lang="fr-FR" dirty="0"/>
                        <a:t>participes passé (adjectif)</a:t>
                      </a:r>
                    </a:p>
                  </a:txBody>
                  <a:tcPr/>
                </a:tc>
                <a:tc>
                  <a:txBody>
                    <a:bodyPr/>
                    <a:lstStyle/>
                    <a:p>
                      <a:pPr>
                        <a:lnSpc>
                          <a:spcPct val="107000"/>
                        </a:lnSpc>
                        <a:spcAft>
                          <a:spcPts val="0"/>
                        </a:spcAft>
                      </a:pPr>
                      <a:r>
                        <a:rPr lang="fr-FR" sz="1800" kern="100" dirty="0">
                          <a:effectLst/>
                          <a:latin typeface="Calibri" panose="020F0502020204030204" pitchFamily="34" charset="0"/>
                          <a:ea typeface="Calibri" panose="020F0502020204030204" pitchFamily="34" charset="0"/>
                          <a:cs typeface="Times New Roman" panose="02020603050405020304" pitchFamily="18" charset="0"/>
                        </a:rPr>
                        <a:t>abimé</a:t>
                      </a:r>
                    </a:p>
                  </a:txBody>
                  <a:tcPr marL="68580" marR="68580" marT="0" marB="0"/>
                </a:tc>
                <a:tc>
                  <a:txBody>
                    <a:bodyPr/>
                    <a:lstStyle/>
                    <a:p>
                      <a:pPr>
                        <a:lnSpc>
                          <a:spcPct val="107000"/>
                        </a:lnSpc>
                        <a:spcAft>
                          <a:spcPts val="0"/>
                        </a:spcAft>
                      </a:pPr>
                      <a:endParaRPr lang="fr-FR" sz="18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86383635"/>
                  </a:ext>
                </a:extLst>
              </a:tr>
              <a:tr h="370840">
                <a:tc gridSpan="2" vMerge="1">
                  <a:txBody>
                    <a:bodyPr/>
                    <a:lstStyle/>
                    <a:p>
                      <a:endParaRPr lang="fr-FR" dirty="0"/>
                    </a:p>
                  </a:txBody>
                  <a:tcPr/>
                </a:tc>
                <a:tc hMerge="1" vMerge="1">
                  <a:txBody>
                    <a:bodyPr/>
                    <a:lstStyle/>
                    <a:p>
                      <a:endParaRPr lang="fr-FR"/>
                    </a:p>
                  </a:txBody>
                  <a:tcPr/>
                </a:tc>
                <a:tc>
                  <a:txBody>
                    <a:bodyPr/>
                    <a:lstStyle/>
                    <a:p>
                      <a:r>
                        <a:rPr lang="fr-FR" dirty="0"/>
                        <a:t>participes passés (passé composé)</a:t>
                      </a:r>
                    </a:p>
                  </a:txBody>
                  <a:tcPr/>
                </a:tc>
                <a:tc>
                  <a:txBody>
                    <a:bodyPr/>
                    <a:lstStyle/>
                    <a:p>
                      <a:pPr>
                        <a:lnSpc>
                          <a:spcPct val="107000"/>
                        </a:lnSpc>
                        <a:spcAft>
                          <a:spcPts val="0"/>
                        </a:spcAft>
                      </a:pPr>
                      <a:r>
                        <a:rPr lang="fr-FR" sz="1800" kern="100">
                          <a:effectLst/>
                          <a:latin typeface="Times New Roman" panose="02020603050405020304" pitchFamily="18" charset="0"/>
                          <a:ea typeface="Calibri" panose="020F0502020204030204" pitchFamily="34" charset="0"/>
                          <a:cs typeface="Times New Roman" panose="02020603050405020304" pitchFamily="18" charset="0"/>
                        </a:rPr>
                        <a:t>discuté - amusé</a:t>
                      </a:r>
                      <a:endParaRPr lang="fr-FR" sz="18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endParaRPr lang="fr-FR" sz="18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789816543"/>
                  </a:ext>
                </a:extLst>
              </a:tr>
              <a:tr h="370840">
                <a:tc rowSpan="4" gridSpan="2">
                  <a:txBody>
                    <a:bodyPr/>
                    <a:lstStyle/>
                    <a:p>
                      <a:pPr algn="ctr"/>
                      <a:endParaRPr lang="fr-FR" dirty="0"/>
                    </a:p>
                    <a:p>
                      <a:pPr algn="ctr"/>
                      <a:r>
                        <a:rPr lang="fr-FR" dirty="0"/>
                        <a:t>VERBE</a:t>
                      </a:r>
                    </a:p>
                  </a:txBody>
                  <a:tcPr vert="vert270">
                    <a:solidFill>
                      <a:schemeClr val="accent5">
                        <a:lumMod val="20000"/>
                        <a:lumOff val="80000"/>
                      </a:schemeClr>
                    </a:solidFill>
                  </a:tcPr>
                </a:tc>
                <a:tc rowSpan="4" hMerge="1">
                  <a:txBody>
                    <a:bodyPr/>
                    <a:lstStyle/>
                    <a:p>
                      <a:endParaRPr lang="fr-FR"/>
                    </a:p>
                  </a:txBody>
                  <a:tcPr/>
                </a:tc>
                <a:tc>
                  <a:txBody>
                    <a:bodyPr/>
                    <a:lstStyle/>
                    <a:p>
                      <a:r>
                        <a:rPr lang="fr-FR" dirty="0"/>
                        <a:t>infinitif</a:t>
                      </a:r>
                    </a:p>
                  </a:txBody>
                  <a:tcPr/>
                </a:tc>
                <a:tc>
                  <a:txBody>
                    <a:bodyPr/>
                    <a:lstStyle/>
                    <a:p>
                      <a:pPr>
                        <a:lnSpc>
                          <a:spcPct val="107000"/>
                        </a:lnSpc>
                        <a:spcAft>
                          <a:spcPts val="0"/>
                        </a:spcAft>
                      </a:pPr>
                      <a:r>
                        <a:rPr lang="fr-FR" sz="1800" kern="100">
                          <a:effectLst/>
                          <a:latin typeface="Times New Roman" panose="02020603050405020304" pitchFamily="18" charset="0"/>
                          <a:ea typeface="Calibri" panose="020F0502020204030204" pitchFamily="34" charset="0"/>
                          <a:cs typeface="Times New Roman" panose="02020603050405020304" pitchFamily="18" charset="0"/>
                        </a:rPr>
                        <a:t>compenser - chercher</a:t>
                      </a:r>
                      <a:endParaRPr lang="fr-FR" sz="18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endParaRPr lang="fr-FR" sz="18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97108044"/>
                  </a:ext>
                </a:extLst>
              </a:tr>
              <a:tr h="370840">
                <a:tc gridSpan="2" vMerge="1">
                  <a:txBody>
                    <a:bodyPr/>
                    <a:lstStyle/>
                    <a:p>
                      <a:endParaRPr lang="fr-FR" dirty="0"/>
                    </a:p>
                  </a:txBody>
                  <a:tcPr/>
                </a:tc>
                <a:tc hMerge="1" vMerge="1">
                  <a:txBody>
                    <a:bodyPr/>
                    <a:lstStyle/>
                    <a:p>
                      <a:endParaRPr lang="fr-FR"/>
                    </a:p>
                  </a:txBody>
                  <a:tcPr/>
                </a:tc>
                <a:tc>
                  <a:txBody>
                    <a:bodyPr/>
                    <a:lstStyle/>
                    <a:p>
                      <a:r>
                        <a:rPr lang="fr-FR" dirty="0"/>
                        <a:t>personne 5</a:t>
                      </a:r>
                    </a:p>
                  </a:txBody>
                  <a:tcPr/>
                </a:tc>
                <a:tc>
                  <a:txBody>
                    <a:bodyPr/>
                    <a:lstStyle/>
                    <a:p>
                      <a:pPr>
                        <a:lnSpc>
                          <a:spcPct val="107000"/>
                        </a:lnSpc>
                        <a:spcAft>
                          <a:spcPts val="0"/>
                        </a:spcAft>
                      </a:pPr>
                      <a:r>
                        <a:rPr lang="fr-FR" sz="1800" kern="100">
                          <a:effectLst/>
                          <a:latin typeface="Times New Roman" panose="02020603050405020304" pitchFamily="18" charset="0"/>
                          <a:ea typeface="Calibri" panose="020F0502020204030204" pitchFamily="34" charset="0"/>
                          <a:cs typeface="Times New Roman" panose="02020603050405020304" pitchFamily="18" charset="0"/>
                        </a:rPr>
                        <a:t>faisiez - battiez</a:t>
                      </a:r>
                      <a:endParaRPr lang="fr-FR" sz="18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fr-FR" sz="1800" kern="100" dirty="0">
                          <a:effectLst/>
                          <a:latin typeface="Calibri" panose="020F0502020204030204" pitchFamily="34" charset="0"/>
                          <a:ea typeface="Calibri" panose="020F0502020204030204" pitchFamily="34" charset="0"/>
                          <a:cs typeface="Times New Roman" panose="02020603050405020304" pitchFamily="18" charset="0"/>
                        </a:rPr>
                        <a:t>vous attrapiez</a:t>
                      </a:r>
                    </a:p>
                  </a:txBody>
                  <a:tcPr marL="68580" marR="68580" marT="0" marB="0"/>
                </a:tc>
                <a:extLst>
                  <a:ext uri="{0D108BD9-81ED-4DB2-BD59-A6C34878D82A}">
                    <a16:rowId xmlns:a16="http://schemas.microsoft.com/office/drawing/2014/main" val="1576076078"/>
                  </a:ext>
                </a:extLst>
              </a:tr>
              <a:tr h="482600">
                <a:tc gridSpan="2" vMerge="1">
                  <a:txBody>
                    <a:bodyPr/>
                    <a:lstStyle/>
                    <a:p>
                      <a:endParaRPr lang="fr-FR" dirty="0"/>
                    </a:p>
                  </a:txBody>
                  <a:tcPr/>
                </a:tc>
                <a:tc hMerge="1" vMerge="1">
                  <a:txBody>
                    <a:bodyPr/>
                    <a:lstStyle/>
                    <a:p>
                      <a:endParaRPr lang="fr-FR"/>
                    </a:p>
                  </a:txBody>
                  <a:tcPr/>
                </a:tc>
                <a:tc>
                  <a:txBody>
                    <a:bodyPr/>
                    <a:lstStyle/>
                    <a:p>
                      <a:r>
                        <a:rPr lang="fr-FR" dirty="0"/>
                        <a:t>imparfait</a:t>
                      </a:r>
                    </a:p>
                  </a:txBody>
                  <a:tcPr/>
                </a:tc>
                <a:tc>
                  <a:txBody>
                    <a:bodyPr/>
                    <a:lstStyle/>
                    <a:p>
                      <a:pPr>
                        <a:lnSpc>
                          <a:spcPct val="107000"/>
                        </a:lnSpc>
                        <a:spcAft>
                          <a:spcPts val="0"/>
                        </a:spcAft>
                      </a:pPr>
                      <a:r>
                        <a:rPr lang="fr-FR" sz="1800" kern="100" dirty="0">
                          <a:effectLst/>
                          <a:latin typeface="Times New Roman" panose="02020603050405020304" pitchFamily="18" charset="0"/>
                          <a:ea typeface="Calibri" panose="020F0502020204030204" pitchFamily="34" charset="0"/>
                          <a:cs typeface="Times New Roman" panose="02020603050405020304" pitchFamily="18" charset="0"/>
                        </a:rPr>
                        <a:t>occupait - rêvait</a:t>
                      </a:r>
                      <a:endParaRPr lang="fr-FR" sz="18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endParaRPr lang="fr-FR" sz="18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4036010080"/>
                  </a:ext>
                </a:extLst>
              </a:tr>
              <a:tr h="370840">
                <a:tc gridSpan="2" vMerge="1">
                  <a:txBody>
                    <a:bodyPr/>
                    <a:lstStyle/>
                    <a:p>
                      <a:endParaRPr lang="fr-FR" dirty="0"/>
                    </a:p>
                  </a:txBody>
                  <a:tcPr/>
                </a:tc>
                <a:tc hMerge="1" vMerge="1">
                  <a:txBody>
                    <a:bodyPr/>
                    <a:lstStyle/>
                    <a:p>
                      <a:endParaRPr lang="fr-FR"/>
                    </a:p>
                  </a:txBody>
                  <a:tcPr/>
                </a:tc>
                <a:tc>
                  <a:txBody>
                    <a:bodyPr/>
                    <a:lstStyle/>
                    <a:p>
                      <a:r>
                        <a:rPr lang="fr-FR" dirty="0"/>
                        <a:t>verbes particuliers au présent</a:t>
                      </a:r>
                    </a:p>
                  </a:txBody>
                  <a:tcPr/>
                </a:tc>
                <a:tc>
                  <a:txBody>
                    <a:bodyPr/>
                    <a:lstStyle/>
                    <a:p>
                      <a:pPr>
                        <a:lnSpc>
                          <a:spcPct val="107000"/>
                        </a:lnSpc>
                        <a:spcAft>
                          <a:spcPts val="0"/>
                        </a:spcAft>
                      </a:pPr>
                      <a:r>
                        <a:rPr lang="fr-FR" sz="1800" kern="100" dirty="0">
                          <a:effectLst/>
                          <a:latin typeface="Times New Roman" panose="02020603050405020304" pitchFamily="18" charset="0"/>
                          <a:ea typeface="Calibri" panose="020F0502020204030204" pitchFamily="34" charset="0"/>
                          <a:cs typeface="Times New Roman" panose="02020603050405020304" pitchFamily="18" charset="0"/>
                        </a:rPr>
                        <a:t>sait- fait</a:t>
                      </a:r>
                      <a:endParaRPr lang="fr-FR" sz="18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endParaRPr lang="fr-FR" sz="18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92859827"/>
                  </a:ext>
                </a:extLst>
              </a:tr>
            </a:tbl>
          </a:graphicData>
        </a:graphic>
      </p:graphicFrame>
    </p:spTree>
    <p:extLst>
      <p:ext uri="{BB962C8B-B14F-4D97-AF65-F5344CB8AC3E}">
        <p14:creationId xmlns:p14="http://schemas.microsoft.com/office/powerpoint/2010/main" val="246430354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8D017CD-DE14-8C93-BC46-FCAA5567A303}"/>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DBB18ED5-F99A-F86A-888E-CDD09EDEB694}"/>
              </a:ext>
            </a:extLst>
          </p:cNvPr>
          <p:cNvSpPr>
            <a:spLocks noGrp="1"/>
          </p:cNvSpPr>
          <p:nvPr>
            <p:ph type="title"/>
          </p:nvPr>
        </p:nvSpPr>
        <p:spPr/>
        <p:txBody>
          <a:bodyPr/>
          <a:lstStyle/>
          <a:p>
            <a:r>
              <a:rPr lang="fr-FR" dirty="0"/>
              <a:t> </a:t>
            </a:r>
          </a:p>
        </p:txBody>
      </p:sp>
      <p:pic>
        <p:nvPicPr>
          <p:cNvPr id="4" name="Espace réservé du contenu 3" descr="Une image contenant dessin, croquis, clipart, Dessin au trait&#10;&#10;Description générée automatiquement">
            <a:extLst>
              <a:ext uri="{FF2B5EF4-FFF2-40B4-BE49-F238E27FC236}">
                <a16:creationId xmlns:a16="http://schemas.microsoft.com/office/drawing/2014/main" id="{B0E9045D-6134-10ED-F246-D001798DA89B}"/>
              </a:ext>
            </a:extLst>
          </p:cNvPr>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5420691" y="1429048"/>
            <a:ext cx="1350617" cy="3999904"/>
          </a:xfrm>
          <a:prstGeom prst="rect">
            <a:avLst/>
          </a:prstGeom>
        </p:spPr>
      </p:pic>
    </p:spTree>
    <p:extLst>
      <p:ext uri="{BB962C8B-B14F-4D97-AF65-F5344CB8AC3E}">
        <p14:creationId xmlns:p14="http://schemas.microsoft.com/office/powerpoint/2010/main" val="138062843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28926CE-2D55-BC9C-87DE-61F435BED644}"/>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8AE03878-D9CA-6A30-5E11-22ED9DFE7670}"/>
              </a:ext>
            </a:extLst>
          </p:cNvPr>
          <p:cNvSpPr>
            <a:spLocks noGrp="1"/>
          </p:cNvSpPr>
          <p:nvPr>
            <p:ph type="title"/>
          </p:nvPr>
        </p:nvSpPr>
        <p:spPr/>
        <p:txBody>
          <a:bodyPr/>
          <a:lstStyle/>
          <a:p>
            <a:r>
              <a:rPr lang="fr-FR" dirty="0"/>
              <a:t> </a:t>
            </a:r>
          </a:p>
        </p:txBody>
      </p:sp>
      <p:graphicFrame>
        <p:nvGraphicFramePr>
          <p:cNvPr id="4" name="Espace réservé du contenu 3">
            <a:extLst>
              <a:ext uri="{FF2B5EF4-FFF2-40B4-BE49-F238E27FC236}">
                <a16:creationId xmlns:a16="http://schemas.microsoft.com/office/drawing/2014/main" id="{B4ABD4F4-79C3-0215-41A1-9F6BE735DA54}"/>
              </a:ext>
            </a:extLst>
          </p:cNvPr>
          <p:cNvGraphicFramePr>
            <a:graphicFrameLocks noGrp="1"/>
          </p:cNvGraphicFramePr>
          <p:nvPr>
            <p:ph idx="1"/>
            <p:extLst>
              <p:ext uri="{D42A27DB-BD31-4B8C-83A1-F6EECF244321}">
                <p14:modId xmlns:p14="http://schemas.microsoft.com/office/powerpoint/2010/main" val="316874412"/>
              </p:ext>
            </p:extLst>
          </p:nvPr>
        </p:nvGraphicFramePr>
        <p:xfrm>
          <a:off x="838200" y="591820"/>
          <a:ext cx="10237306" cy="5674360"/>
        </p:xfrm>
        <a:graphic>
          <a:graphicData uri="http://schemas.openxmlformats.org/drawingml/2006/table">
            <a:tbl>
              <a:tblPr firstRow="1" bandRow="1">
                <a:tableStyleId>{5940675A-B579-460E-94D1-54222C63F5DA}</a:tableStyleId>
              </a:tblPr>
              <a:tblGrid>
                <a:gridCol w="516536">
                  <a:extLst>
                    <a:ext uri="{9D8B030D-6E8A-4147-A177-3AD203B41FA5}">
                      <a16:colId xmlns:a16="http://schemas.microsoft.com/office/drawing/2014/main" val="1625928029"/>
                    </a:ext>
                  </a:extLst>
                </a:gridCol>
                <a:gridCol w="710728">
                  <a:extLst>
                    <a:ext uri="{9D8B030D-6E8A-4147-A177-3AD203B41FA5}">
                      <a16:colId xmlns:a16="http://schemas.microsoft.com/office/drawing/2014/main" val="3335330520"/>
                    </a:ext>
                  </a:extLst>
                </a:gridCol>
                <a:gridCol w="4812415">
                  <a:extLst>
                    <a:ext uri="{9D8B030D-6E8A-4147-A177-3AD203B41FA5}">
                      <a16:colId xmlns:a16="http://schemas.microsoft.com/office/drawing/2014/main" val="746292741"/>
                    </a:ext>
                  </a:extLst>
                </a:gridCol>
                <a:gridCol w="2206487">
                  <a:extLst>
                    <a:ext uri="{9D8B030D-6E8A-4147-A177-3AD203B41FA5}">
                      <a16:colId xmlns:a16="http://schemas.microsoft.com/office/drawing/2014/main" val="912379982"/>
                    </a:ext>
                  </a:extLst>
                </a:gridCol>
                <a:gridCol w="1991140">
                  <a:extLst>
                    <a:ext uri="{9D8B030D-6E8A-4147-A177-3AD203B41FA5}">
                      <a16:colId xmlns:a16="http://schemas.microsoft.com/office/drawing/2014/main" val="2108082738"/>
                    </a:ext>
                  </a:extLst>
                </a:gridCol>
              </a:tblGrid>
              <a:tr h="370840">
                <a:tc gridSpan="3">
                  <a:txBody>
                    <a:bodyPr/>
                    <a:lstStyle/>
                    <a:p>
                      <a:pPr algn="l"/>
                      <a:r>
                        <a:rPr lang="fr-FR" dirty="0"/>
                        <a:t>DÉTERMINANT</a:t>
                      </a:r>
                    </a:p>
                  </a:txBody>
                  <a:tcPr>
                    <a:solidFill>
                      <a:schemeClr val="accent5">
                        <a:lumMod val="20000"/>
                        <a:lumOff val="80000"/>
                      </a:schemeClr>
                    </a:solidFill>
                  </a:tcPr>
                </a:tc>
                <a:tc hMerge="1">
                  <a:txBody>
                    <a:bodyPr/>
                    <a:lstStyle/>
                    <a:p>
                      <a:endParaRPr lang="fr-FR" dirty="0"/>
                    </a:p>
                  </a:txBody>
                  <a:tcPr/>
                </a:tc>
                <a:tc hMerge="1">
                  <a:txBody>
                    <a:bodyPr/>
                    <a:lstStyle/>
                    <a:p>
                      <a:endParaRPr lang="fr-FR" dirty="0"/>
                    </a:p>
                  </a:txBody>
                  <a:tcPr/>
                </a:tc>
                <a:tc>
                  <a:txBody>
                    <a:bodyPr/>
                    <a:lstStyle/>
                    <a:p>
                      <a:pPr>
                        <a:lnSpc>
                          <a:spcPct val="107000"/>
                        </a:lnSpc>
                        <a:spcAft>
                          <a:spcPts val="0"/>
                        </a:spcAft>
                      </a:pPr>
                      <a:r>
                        <a:rPr lang="fr-FR" sz="1800" kern="100">
                          <a:effectLst/>
                          <a:latin typeface="Times New Roman" panose="02020603050405020304" pitchFamily="18" charset="0"/>
                          <a:ea typeface="Calibri" panose="020F0502020204030204" pitchFamily="34" charset="0"/>
                          <a:cs typeface="Times New Roman" panose="02020603050405020304" pitchFamily="18" charset="0"/>
                        </a:rPr>
                        <a:t>les - des</a:t>
                      </a:r>
                      <a:endParaRPr lang="fr-FR" sz="18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endParaRPr lang="fr-FR" sz="18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674621574"/>
                  </a:ext>
                </a:extLst>
              </a:tr>
              <a:tr h="370840">
                <a:tc rowSpan="7">
                  <a:txBody>
                    <a:bodyPr/>
                    <a:lstStyle/>
                    <a:p>
                      <a:pPr algn="ctr"/>
                      <a:r>
                        <a:rPr lang="fr-FR" dirty="0"/>
                        <a:t>NOM</a:t>
                      </a:r>
                    </a:p>
                  </a:txBody>
                  <a:tcPr vert="vert270">
                    <a:solidFill>
                      <a:schemeClr val="accent5">
                        <a:lumMod val="20000"/>
                        <a:lumOff val="80000"/>
                      </a:schemeClr>
                    </a:solidFill>
                  </a:tcPr>
                </a:tc>
                <a:tc rowSpan="2">
                  <a:txBody>
                    <a:bodyPr/>
                    <a:lstStyle/>
                    <a:p>
                      <a:pPr algn="ctr"/>
                      <a:r>
                        <a:rPr lang="fr-FR" dirty="0"/>
                        <a:t>fém.</a:t>
                      </a:r>
                    </a:p>
                  </a:txBody>
                  <a:tcPr vert="vert270">
                    <a:solidFill>
                      <a:schemeClr val="accent5">
                        <a:lumMod val="20000"/>
                        <a:lumOff val="80000"/>
                      </a:schemeClr>
                    </a:solidFill>
                  </a:tcPr>
                </a:tc>
                <a:tc>
                  <a:txBody>
                    <a:bodyPr/>
                    <a:lstStyle/>
                    <a:p>
                      <a:r>
                        <a:rPr lang="fr-FR" dirty="0"/>
                        <a:t>quantités</a:t>
                      </a:r>
                    </a:p>
                  </a:txBody>
                  <a:tcPr/>
                </a:tc>
                <a:tc>
                  <a:txBody>
                    <a:bodyPr/>
                    <a:lstStyle/>
                    <a:p>
                      <a:pPr>
                        <a:lnSpc>
                          <a:spcPct val="107000"/>
                        </a:lnSpc>
                        <a:spcAft>
                          <a:spcPts val="0"/>
                        </a:spcAft>
                      </a:pPr>
                      <a:r>
                        <a:rPr lang="fr-FR" sz="1800" kern="100">
                          <a:effectLst/>
                          <a:latin typeface="Times New Roman" panose="02020603050405020304" pitchFamily="18" charset="0"/>
                          <a:ea typeface="Calibri" panose="020F0502020204030204" pitchFamily="34" charset="0"/>
                          <a:cs typeface="Times New Roman" panose="02020603050405020304" pitchFamily="18" charset="0"/>
                        </a:rPr>
                        <a:t>cuillerée - pincée</a:t>
                      </a:r>
                      <a:endParaRPr lang="fr-FR" sz="18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endParaRPr lang="fr-FR" sz="18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436728334"/>
                  </a:ext>
                </a:extLst>
              </a:tr>
              <a:tr h="370840">
                <a:tc vMerge="1">
                  <a:txBody>
                    <a:bodyPr/>
                    <a:lstStyle/>
                    <a:p>
                      <a:endParaRPr lang="fr-FR"/>
                    </a:p>
                  </a:txBody>
                  <a:tcPr/>
                </a:tc>
                <a:tc vMerge="1">
                  <a:txBody>
                    <a:bodyPr/>
                    <a:lstStyle/>
                    <a:p>
                      <a:endParaRPr lang="fr-FR"/>
                    </a:p>
                  </a:txBody>
                  <a:tcPr/>
                </a:tc>
                <a:tc>
                  <a:txBody>
                    <a:bodyPr/>
                    <a:lstStyle/>
                    <a:p>
                      <a:r>
                        <a:rPr lang="fr-FR" dirty="0"/>
                        <a:t>qualités – manières d’être en lien avec un adjectif</a:t>
                      </a:r>
                    </a:p>
                  </a:txBody>
                  <a:tcPr/>
                </a:tc>
                <a:tc>
                  <a:txBody>
                    <a:bodyPr/>
                    <a:lstStyle/>
                    <a:p>
                      <a:pPr>
                        <a:lnSpc>
                          <a:spcPct val="107000"/>
                        </a:lnSpc>
                        <a:spcAft>
                          <a:spcPts val="0"/>
                        </a:spcAft>
                      </a:pPr>
                      <a:r>
                        <a:rPr lang="fr-FR" sz="1800" kern="100">
                          <a:effectLst/>
                          <a:latin typeface="Times New Roman" panose="02020603050405020304" pitchFamily="18" charset="0"/>
                          <a:ea typeface="Calibri" panose="020F0502020204030204" pitchFamily="34" charset="0"/>
                          <a:cs typeface="Times New Roman" panose="02020603050405020304" pitchFamily="18" charset="0"/>
                        </a:rPr>
                        <a:t>étrangeté - agressivité</a:t>
                      </a:r>
                      <a:endParaRPr lang="fr-FR" sz="18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endParaRPr lang="fr-FR" sz="18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725993328"/>
                  </a:ext>
                </a:extLst>
              </a:tr>
              <a:tr h="370840">
                <a:tc vMerge="1">
                  <a:txBody>
                    <a:bodyPr/>
                    <a:lstStyle/>
                    <a:p>
                      <a:endParaRPr lang="fr-FR"/>
                    </a:p>
                  </a:txBody>
                  <a:tcPr/>
                </a:tc>
                <a:tc rowSpan="5">
                  <a:txBody>
                    <a:bodyPr/>
                    <a:lstStyle/>
                    <a:p>
                      <a:pPr algn="ctr"/>
                      <a:r>
                        <a:rPr lang="fr-FR" dirty="0"/>
                        <a:t>masc.</a:t>
                      </a:r>
                    </a:p>
                  </a:txBody>
                  <a:tcPr vert="vert270">
                    <a:solidFill>
                      <a:schemeClr val="accent5">
                        <a:lumMod val="20000"/>
                        <a:lumOff val="80000"/>
                      </a:schemeClr>
                    </a:solidFill>
                  </a:tcPr>
                </a:tc>
                <a:tc>
                  <a:txBody>
                    <a:bodyPr/>
                    <a:lstStyle/>
                    <a:p>
                      <a:r>
                        <a:rPr lang="fr-FR" dirty="0"/>
                        <a:t>diminutifs masculins</a:t>
                      </a:r>
                    </a:p>
                  </a:txBody>
                  <a:tcPr/>
                </a:tc>
                <a:tc>
                  <a:txBody>
                    <a:bodyPr/>
                    <a:lstStyle/>
                    <a:p>
                      <a:pPr>
                        <a:lnSpc>
                          <a:spcPct val="107000"/>
                        </a:lnSpc>
                        <a:spcAft>
                          <a:spcPts val="0"/>
                        </a:spcAft>
                      </a:pPr>
                      <a:r>
                        <a:rPr lang="fr-FR" sz="1800" kern="100" dirty="0">
                          <a:effectLst/>
                          <a:latin typeface="Times New Roman" panose="02020603050405020304" pitchFamily="18" charset="0"/>
                          <a:ea typeface="Calibri" panose="020F0502020204030204" pitchFamily="34" charset="0"/>
                          <a:cs typeface="Times New Roman" panose="02020603050405020304" pitchFamily="18" charset="0"/>
                        </a:rPr>
                        <a:t>poulet - coffret</a:t>
                      </a:r>
                      <a:endParaRPr lang="fr-FR" sz="18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endParaRPr lang="fr-FR" sz="18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747230786"/>
                  </a:ext>
                </a:extLst>
              </a:tr>
              <a:tr h="370840">
                <a:tc vMerge="1">
                  <a:txBody>
                    <a:bodyPr/>
                    <a:lstStyle/>
                    <a:p>
                      <a:endParaRPr lang="fr-FR"/>
                    </a:p>
                  </a:txBody>
                  <a:tcPr/>
                </a:tc>
                <a:tc vMerge="1">
                  <a:txBody>
                    <a:bodyPr/>
                    <a:lstStyle/>
                    <a:p>
                      <a:endParaRPr lang="fr-FR"/>
                    </a:p>
                  </a:txBody>
                  <a:tcPr/>
                </a:tc>
                <a:tc>
                  <a:txBody>
                    <a:bodyPr/>
                    <a:lstStyle/>
                    <a:p>
                      <a:r>
                        <a:rPr lang="fr-FR" dirty="0"/>
                        <a:t>noms avec un lien avec un verbe en -</a:t>
                      </a:r>
                      <a:r>
                        <a:rPr lang="fr-FR" i="1" dirty="0" err="1"/>
                        <a:t>ayer</a:t>
                      </a:r>
                      <a:endParaRPr lang="fr-FR" i="1" dirty="0"/>
                    </a:p>
                  </a:txBody>
                  <a:tcPr/>
                </a:tc>
                <a:tc>
                  <a:txBody>
                    <a:bodyPr/>
                    <a:lstStyle/>
                    <a:p>
                      <a:pPr>
                        <a:lnSpc>
                          <a:spcPct val="107000"/>
                        </a:lnSpc>
                        <a:spcAft>
                          <a:spcPts val="0"/>
                        </a:spcAft>
                      </a:pPr>
                      <a:r>
                        <a:rPr lang="fr-FR" sz="1800" kern="100">
                          <a:effectLst/>
                          <a:latin typeface="Times New Roman" panose="02020603050405020304" pitchFamily="18" charset="0"/>
                          <a:ea typeface="Calibri" panose="020F0502020204030204" pitchFamily="34" charset="0"/>
                          <a:cs typeface="Times New Roman" panose="02020603050405020304" pitchFamily="18" charset="0"/>
                        </a:rPr>
                        <a:t>balai - essai</a:t>
                      </a:r>
                      <a:endParaRPr lang="fr-FR" sz="18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endParaRPr lang="fr-FR" sz="18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478447743"/>
                  </a:ext>
                </a:extLst>
              </a:tr>
              <a:tr h="370840">
                <a:tc vMerge="1">
                  <a:txBody>
                    <a:bodyPr/>
                    <a:lstStyle/>
                    <a:p>
                      <a:endParaRPr lang="fr-FR"/>
                    </a:p>
                  </a:txBody>
                  <a:tcPr/>
                </a:tc>
                <a:tc vMerge="1">
                  <a:txBody>
                    <a:bodyPr/>
                    <a:lstStyle/>
                    <a:p>
                      <a:endParaRPr lang="fr-FR"/>
                    </a:p>
                  </a:txBody>
                  <a:tcPr/>
                </a:tc>
                <a:tc>
                  <a:txBody>
                    <a:bodyPr/>
                    <a:lstStyle/>
                    <a:p>
                      <a:r>
                        <a:rPr lang="fr-FR" dirty="0"/>
                        <a:t>métiers</a:t>
                      </a:r>
                    </a:p>
                  </a:txBody>
                  <a:tcPr/>
                </a:tc>
                <a:tc>
                  <a:txBody>
                    <a:bodyPr/>
                    <a:lstStyle/>
                    <a:p>
                      <a:pPr>
                        <a:lnSpc>
                          <a:spcPct val="107000"/>
                        </a:lnSpc>
                        <a:spcAft>
                          <a:spcPts val="0"/>
                        </a:spcAft>
                      </a:pPr>
                      <a:r>
                        <a:rPr lang="fr-FR" sz="1800" kern="100">
                          <a:effectLst/>
                          <a:latin typeface="Times New Roman" panose="02020603050405020304" pitchFamily="18" charset="0"/>
                          <a:ea typeface="Calibri" panose="020F0502020204030204" pitchFamily="34" charset="0"/>
                          <a:cs typeface="Times New Roman" panose="02020603050405020304" pitchFamily="18" charset="0"/>
                        </a:rPr>
                        <a:t>cuisinier - pompier</a:t>
                      </a:r>
                      <a:endParaRPr lang="fr-FR" sz="18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endParaRPr lang="fr-FR" sz="18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89998932"/>
                  </a:ext>
                </a:extLst>
              </a:tr>
              <a:tr h="370840">
                <a:tc vMerge="1">
                  <a:txBody>
                    <a:bodyPr/>
                    <a:lstStyle/>
                    <a:p>
                      <a:endParaRPr lang="fr-FR"/>
                    </a:p>
                  </a:txBody>
                  <a:tcPr/>
                </a:tc>
                <a:tc vMerge="1">
                  <a:txBody>
                    <a:bodyPr/>
                    <a:lstStyle/>
                    <a:p>
                      <a:endParaRPr lang="fr-FR"/>
                    </a:p>
                  </a:txBody>
                  <a:tcPr/>
                </a:tc>
                <a:tc>
                  <a:txBody>
                    <a:bodyPr/>
                    <a:lstStyle/>
                    <a:p>
                      <a:r>
                        <a:rPr lang="fr-FR" dirty="0"/>
                        <a:t>arbres</a:t>
                      </a:r>
                    </a:p>
                  </a:txBody>
                  <a:tcPr/>
                </a:tc>
                <a:tc>
                  <a:txBody>
                    <a:bodyPr/>
                    <a:lstStyle/>
                    <a:p>
                      <a:pPr>
                        <a:lnSpc>
                          <a:spcPct val="107000"/>
                        </a:lnSpc>
                        <a:spcAft>
                          <a:spcPts val="0"/>
                        </a:spcAft>
                      </a:pPr>
                      <a:r>
                        <a:rPr lang="fr-FR" sz="1800" kern="100">
                          <a:effectLst/>
                          <a:latin typeface="Times New Roman" panose="02020603050405020304" pitchFamily="18" charset="0"/>
                          <a:ea typeface="Calibri" panose="020F0502020204030204" pitchFamily="34" charset="0"/>
                          <a:cs typeface="Times New Roman" panose="02020603050405020304" pitchFamily="18" charset="0"/>
                        </a:rPr>
                        <a:t>pommier - figuier</a:t>
                      </a:r>
                      <a:endParaRPr lang="fr-FR" sz="18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endParaRPr lang="fr-FR" sz="18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257881716"/>
                  </a:ext>
                </a:extLst>
              </a:tr>
              <a:tr h="370840">
                <a:tc vMerge="1">
                  <a:txBody>
                    <a:bodyPr/>
                    <a:lstStyle/>
                    <a:p>
                      <a:endParaRPr lang="fr-FR" dirty="0"/>
                    </a:p>
                  </a:txBody>
                  <a:tcPr/>
                </a:tc>
                <a:tc vMerge="1">
                  <a:txBody>
                    <a:bodyPr/>
                    <a:lstStyle/>
                    <a:p>
                      <a:endParaRPr lang="fr-FR"/>
                    </a:p>
                  </a:txBody>
                  <a:tcPr/>
                </a:tc>
                <a:tc>
                  <a:txBody>
                    <a:bodyPr/>
                    <a:lstStyle/>
                    <a:p>
                      <a:r>
                        <a:rPr lang="fr-FR" dirty="0"/>
                        <a:t>récipients</a:t>
                      </a:r>
                    </a:p>
                  </a:txBody>
                  <a:tcPr/>
                </a:tc>
                <a:tc>
                  <a:txBody>
                    <a:bodyPr/>
                    <a:lstStyle/>
                    <a:p>
                      <a:pPr>
                        <a:lnSpc>
                          <a:spcPct val="107000"/>
                        </a:lnSpc>
                        <a:spcAft>
                          <a:spcPts val="0"/>
                        </a:spcAft>
                      </a:pPr>
                      <a:r>
                        <a:rPr lang="fr-FR" sz="1800" kern="100">
                          <a:effectLst/>
                          <a:latin typeface="Times New Roman" panose="02020603050405020304" pitchFamily="18" charset="0"/>
                          <a:ea typeface="Calibri" panose="020F0502020204030204" pitchFamily="34" charset="0"/>
                          <a:cs typeface="Times New Roman" panose="02020603050405020304" pitchFamily="18" charset="0"/>
                        </a:rPr>
                        <a:t>saladier - sucrier</a:t>
                      </a:r>
                      <a:endParaRPr lang="fr-FR" sz="18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endParaRPr lang="fr-FR" sz="18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917526481"/>
                  </a:ext>
                </a:extLst>
              </a:tr>
              <a:tr h="370840">
                <a:tc rowSpan="3" gridSpan="2">
                  <a:txBody>
                    <a:bodyPr/>
                    <a:lstStyle/>
                    <a:p>
                      <a:endParaRPr lang="fr-FR" sz="1000" dirty="0"/>
                    </a:p>
                    <a:p>
                      <a:r>
                        <a:rPr lang="fr-FR" dirty="0"/>
                        <a:t>PARTICIPE</a:t>
                      </a:r>
                    </a:p>
                  </a:txBody>
                  <a:tcPr>
                    <a:solidFill>
                      <a:schemeClr val="accent5">
                        <a:lumMod val="20000"/>
                        <a:lumOff val="80000"/>
                      </a:schemeClr>
                    </a:solidFill>
                  </a:tcPr>
                </a:tc>
                <a:tc rowSpan="3" hMerge="1">
                  <a:txBody>
                    <a:bodyPr/>
                    <a:lstStyle/>
                    <a:p>
                      <a:endParaRPr lang="fr-FR"/>
                    </a:p>
                  </a:txBody>
                  <a:tcPr/>
                </a:tc>
                <a:tc>
                  <a:txBody>
                    <a:bodyPr/>
                    <a:lstStyle/>
                    <a:p>
                      <a:r>
                        <a:rPr lang="fr-FR" dirty="0"/>
                        <a:t>participes passé (nom)</a:t>
                      </a:r>
                    </a:p>
                  </a:txBody>
                  <a:tcPr/>
                </a:tc>
                <a:tc>
                  <a:txBody>
                    <a:bodyPr/>
                    <a:lstStyle/>
                    <a:p>
                      <a:pPr>
                        <a:lnSpc>
                          <a:spcPct val="107000"/>
                        </a:lnSpc>
                        <a:spcAft>
                          <a:spcPts val="0"/>
                        </a:spcAft>
                      </a:pPr>
                      <a:r>
                        <a:rPr lang="fr-FR" sz="1800" kern="100" dirty="0">
                          <a:effectLst/>
                          <a:latin typeface="Times New Roman" panose="02020603050405020304" pitchFamily="18" charset="0"/>
                          <a:ea typeface="Calibri" panose="020F0502020204030204" pitchFamily="34" charset="0"/>
                          <a:cs typeface="Times New Roman" panose="02020603050405020304" pitchFamily="18" charset="0"/>
                        </a:rPr>
                        <a:t>handicapé - blessé</a:t>
                      </a:r>
                      <a:endParaRPr lang="fr-FR" sz="18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endParaRPr lang="fr-FR" sz="18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455870999"/>
                  </a:ext>
                </a:extLst>
              </a:tr>
              <a:tr h="370840">
                <a:tc gridSpan="2" vMerge="1">
                  <a:txBody>
                    <a:bodyPr/>
                    <a:lstStyle/>
                    <a:p>
                      <a:endParaRPr lang="fr-FR"/>
                    </a:p>
                  </a:txBody>
                  <a:tcPr/>
                </a:tc>
                <a:tc hMerge="1" vMerge="1">
                  <a:txBody>
                    <a:bodyPr/>
                    <a:lstStyle/>
                    <a:p>
                      <a:endParaRPr lang="fr-FR"/>
                    </a:p>
                  </a:txBody>
                  <a:tcPr/>
                </a:tc>
                <a:tc>
                  <a:txBody>
                    <a:bodyPr/>
                    <a:lstStyle/>
                    <a:p>
                      <a:r>
                        <a:rPr lang="fr-FR" dirty="0"/>
                        <a:t>participes passé (adjectif)</a:t>
                      </a:r>
                    </a:p>
                  </a:txBody>
                  <a:tcPr/>
                </a:tc>
                <a:tc>
                  <a:txBody>
                    <a:bodyPr/>
                    <a:lstStyle/>
                    <a:p>
                      <a:pPr>
                        <a:lnSpc>
                          <a:spcPct val="107000"/>
                        </a:lnSpc>
                        <a:spcAft>
                          <a:spcPts val="0"/>
                        </a:spcAft>
                      </a:pPr>
                      <a:r>
                        <a:rPr lang="fr-FR" sz="1800" kern="100" dirty="0">
                          <a:effectLst/>
                          <a:latin typeface="Calibri" panose="020F0502020204030204" pitchFamily="34" charset="0"/>
                          <a:ea typeface="Calibri" panose="020F0502020204030204" pitchFamily="34" charset="0"/>
                          <a:cs typeface="Times New Roman" panose="02020603050405020304" pitchFamily="18" charset="0"/>
                        </a:rPr>
                        <a:t>abimé</a:t>
                      </a:r>
                    </a:p>
                  </a:txBody>
                  <a:tcPr marL="68580" marR="68580" marT="0" marB="0"/>
                </a:tc>
                <a:tc>
                  <a:txBody>
                    <a:bodyPr/>
                    <a:lstStyle/>
                    <a:p>
                      <a:pPr>
                        <a:lnSpc>
                          <a:spcPct val="107000"/>
                        </a:lnSpc>
                        <a:spcAft>
                          <a:spcPts val="0"/>
                        </a:spcAft>
                      </a:pPr>
                      <a:endParaRPr lang="fr-FR" sz="18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86383635"/>
                  </a:ext>
                </a:extLst>
              </a:tr>
              <a:tr h="370840">
                <a:tc gridSpan="2" vMerge="1">
                  <a:txBody>
                    <a:bodyPr/>
                    <a:lstStyle/>
                    <a:p>
                      <a:endParaRPr lang="fr-FR" dirty="0"/>
                    </a:p>
                  </a:txBody>
                  <a:tcPr/>
                </a:tc>
                <a:tc hMerge="1" vMerge="1">
                  <a:txBody>
                    <a:bodyPr/>
                    <a:lstStyle/>
                    <a:p>
                      <a:endParaRPr lang="fr-FR"/>
                    </a:p>
                  </a:txBody>
                  <a:tcPr/>
                </a:tc>
                <a:tc>
                  <a:txBody>
                    <a:bodyPr/>
                    <a:lstStyle/>
                    <a:p>
                      <a:r>
                        <a:rPr lang="fr-FR" dirty="0"/>
                        <a:t>participes passés (passé composé)</a:t>
                      </a:r>
                    </a:p>
                  </a:txBody>
                  <a:tcPr/>
                </a:tc>
                <a:tc>
                  <a:txBody>
                    <a:bodyPr/>
                    <a:lstStyle/>
                    <a:p>
                      <a:pPr>
                        <a:lnSpc>
                          <a:spcPct val="107000"/>
                        </a:lnSpc>
                        <a:spcAft>
                          <a:spcPts val="0"/>
                        </a:spcAft>
                      </a:pPr>
                      <a:r>
                        <a:rPr lang="fr-FR" sz="1800" kern="100">
                          <a:effectLst/>
                          <a:latin typeface="Times New Roman" panose="02020603050405020304" pitchFamily="18" charset="0"/>
                          <a:ea typeface="Calibri" panose="020F0502020204030204" pitchFamily="34" charset="0"/>
                          <a:cs typeface="Times New Roman" panose="02020603050405020304" pitchFamily="18" charset="0"/>
                        </a:rPr>
                        <a:t>discuté - amusé</a:t>
                      </a:r>
                      <a:endParaRPr lang="fr-FR" sz="18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fr-FR" sz="1800" kern="100" dirty="0">
                          <a:effectLst/>
                          <a:latin typeface="Calibri" panose="020F0502020204030204" pitchFamily="34" charset="0"/>
                          <a:ea typeface="Calibri" panose="020F0502020204030204" pitchFamily="34" charset="0"/>
                          <a:cs typeface="Times New Roman" panose="02020603050405020304" pitchFamily="18" charset="0"/>
                        </a:rPr>
                        <a:t>il s’est disputé</a:t>
                      </a:r>
                    </a:p>
                  </a:txBody>
                  <a:tcPr marL="68580" marR="68580" marT="0" marB="0"/>
                </a:tc>
                <a:extLst>
                  <a:ext uri="{0D108BD9-81ED-4DB2-BD59-A6C34878D82A}">
                    <a16:rowId xmlns:a16="http://schemas.microsoft.com/office/drawing/2014/main" val="1789816543"/>
                  </a:ext>
                </a:extLst>
              </a:tr>
              <a:tr h="370840">
                <a:tc rowSpan="4" gridSpan="2">
                  <a:txBody>
                    <a:bodyPr/>
                    <a:lstStyle/>
                    <a:p>
                      <a:pPr algn="ctr"/>
                      <a:endParaRPr lang="fr-FR" dirty="0"/>
                    </a:p>
                    <a:p>
                      <a:pPr algn="ctr"/>
                      <a:r>
                        <a:rPr lang="fr-FR" dirty="0"/>
                        <a:t>VERBE</a:t>
                      </a:r>
                    </a:p>
                  </a:txBody>
                  <a:tcPr vert="vert270">
                    <a:solidFill>
                      <a:schemeClr val="accent5">
                        <a:lumMod val="20000"/>
                        <a:lumOff val="80000"/>
                      </a:schemeClr>
                    </a:solidFill>
                  </a:tcPr>
                </a:tc>
                <a:tc rowSpan="4" hMerge="1">
                  <a:txBody>
                    <a:bodyPr/>
                    <a:lstStyle/>
                    <a:p>
                      <a:endParaRPr lang="fr-FR"/>
                    </a:p>
                  </a:txBody>
                  <a:tcPr/>
                </a:tc>
                <a:tc>
                  <a:txBody>
                    <a:bodyPr/>
                    <a:lstStyle/>
                    <a:p>
                      <a:r>
                        <a:rPr lang="fr-FR" dirty="0"/>
                        <a:t>infinitif</a:t>
                      </a:r>
                    </a:p>
                  </a:txBody>
                  <a:tcPr/>
                </a:tc>
                <a:tc>
                  <a:txBody>
                    <a:bodyPr/>
                    <a:lstStyle/>
                    <a:p>
                      <a:pPr>
                        <a:lnSpc>
                          <a:spcPct val="107000"/>
                        </a:lnSpc>
                        <a:spcAft>
                          <a:spcPts val="0"/>
                        </a:spcAft>
                      </a:pPr>
                      <a:r>
                        <a:rPr lang="fr-FR" sz="1800" kern="100">
                          <a:effectLst/>
                          <a:latin typeface="Times New Roman" panose="02020603050405020304" pitchFamily="18" charset="0"/>
                          <a:ea typeface="Calibri" panose="020F0502020204030204" pitchFamily="34" charset="0"/>
                          <a:cs typeface="Times New Roman" panose="02020603050405020304" pitchFamily="18" charset="0"/>
                        </a:rPr>
                        <a:t>compenser - chercher</a:t>
                      </a:r>
                      <a:endParaRPr lang="fr-FR" sz="18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endParaRPr lang="fr-FR" sz="18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97108044"/>
                  </a:ext>
                </a:extLst>
              </a:tr>
              <a:tr h="370840">
                <a:tc gridSpan="2" vMerge="1">
                  <a:txBody>
                    <a:bodyPr/>
                    <a:lstStyle/>
                    <a:p>
                      <a:endParaRPr lang="fr-FR" dirty="0"/>
                    </a:p>
                  </a:txBody>
                  <a:tcPr/>
                </a:tc>
                <a:tc hMerge="1" vMerge="1">
                  <a:txBody>
                    <a:bodyPr/>
                    <a:lstStyle/>
                    <a:p>
                      <a:endParaRPr lang="fr-FR"/>
                    </a:p>
                  </a:txBody>
                  <a:tcPr/>
                </a:tc>
                <a:tc>
                  <a:txBody>
                    <a:bodyPr/>
                    <a:lstStyle/>
                    <a:p>
                      <a:r>
                        <a:rPr lang="fr-FR" dirty="0"/>
                        <a:t>personne 5</a:t>
                      </a:r>
                    </a:p>
                  </a:txBody>
                  <a:tcPr/>
                </a:tc>
                <a:tc>
                  <a:txBody>
                    <a:bodyPr/>
                    <a:lstStyle/>
                    <a:p>
                      <a:pPr>
                        <a:lnSpc>
                          <a:spcPct val="107000"/>
                        </a:lnSpc>
                        <a:spcAft>
                          <a:spcPts val="0"/>
                        </a:spcAft>
                      </a:pPr>
                      <a:r>
                        <a:rPr lang="fr-FR" sz="1800" kern="100">
                          <a:effectLst/>
                          <a:latin typeface="Times New Roman" panose="02020603050405020304" pitchFamily="18" charset="0"/>
                          <a:ea typeface="Calibri" panose="020F0502020204030204" pitchFamily="34" charset="0"/>
                          <a:cs typeface="Times New Roman" panose="02020603050405020304" pitchFamily="18" charset="0"/>
                        </a:rPr>
                        <a:t>faisiez - battiez</a:t>
                      </a:r>
                      <a:endParaRPr lang="fr-FR" sz="18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endParaRPr lang="fr-FR" sz="18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576076078"/>
                  </a:ext>
                </a:extLst>
              </a:tr>
              <a:tr h="482600">
                <a:tc gridSpan="2" vMerge="1">
                  <a:txBody>
                    <a:bodyPr/>
                    <a:lstStyle/>
                    <a:p>
                      <a:endParaRPr lang="fr-FR" dirty="0"/>
                    </a:p>
                  </a:txBody>
                  <a:tcPr/>
                </a:tc>
                <a:tc hMerge="1" vMerge="1">
                  <a:txBody>
                    <a:bodyPr/>
                    <a:lstStyle/>
                    <a:p>
                      <a:endParaRPr lang="fr-FR"/>
                    </a:p>
                  </a:txBody>
                  <a:tcPr/>
                </a:tc>
                <a:tc>
                  <a:txBody>
                    <a:bodyPr/>
                    <a:lstStyle/>
                    <a:p>
                      <a:r>
                        <a:rPr lang="fr-FR" dirty="0"/>
                        <a:t>imparfait</a:t>
                      </a:r>
                    </a:p>
                  </a:txBody>
                  <a:tcPr/>
                </a:tc>
                <a:tc>
                  <a:txBody>
                    <a:bodyPr/>
                    <a:lstStyle/>
                    <a:p>
                      <a:pPr>
                        <a:lnSpc>
                          <a:spcPct val="107000"/>
                        </a:lnSpc>
                        <a:spcAft>
                          <a:spcPts val="0"/>
                        </a:spcAft>
                      </a:pPr>
                      <a:r>
                        <a:rPr lang="fr-FR" sz="1800" kern="100" dirty="0">
                          <a:effectLst/>
                          <a:latin typeface="Times New Roman" panose="02020603050405020304" pitchFamily="18" charset="0"/>
                          <a:ea typeface="Calibri" panose="020F0502020204030204" pitchFamily="34" charset="0"/>
                          <a:cs typeface="Times New Roman" panose="02020603050405020304" pitchFamily="18" charset="0"/>
                        </a:rPr>
                        <a:t>occupait - rêvait</a:t>
                      </a:r>
                      <a:endParaRPr lang="fr-FR" sz="18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endParaRPr lang="fr-FR" sz="18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4036010080"/>
                  </a:ext>
                </a:extLst>
              </a:tr>
              <a:tr h="370840">
                <a:tc gridSpan="2" vMerge="1">
                  <a:txBody>
                    <a:bodyPr/>
                    <a:lstStyle/>
                    <a:p>
                      <a:endParaRPr lang="fr-FR" dirty="0"/>
                    </a:p>
                  </a:txBody>
                  <a:tcPr/>
                </a:tc>
                <a:tc hMerge="1" vMerge="1">
                  <a:txBody>
                    <a:bodyPr/>
                    <a:lstStyle/>
                    <a:p>
                      <a:endParaRPr lang="fr-FR"/>
                    </a:p>
                  </a:txBody>
                  <a:tcPr/>
                </a:tc>
                <a:tc>
                  <a:txBody>
                    <a:bodyPr/>
                    <a:lstStyle/>
                    <a:p>
                      <a:r>
                        <a:rPr lang="fr-FR" dirty="0"/>
                        <a:t>verbes particuliers au présent</a:t>
                      </a:r>
                    </a:p>
                  </a:txBody>
                  <a:tcPr/>
                </a:tc>
                <a:tc>
                  <a:txBody>
                    <a:bodyPr/>
                    <a:lstStyle/>
                    <a:p>
                      <a:pPr>
                        <a:lnSpc>
                          <a:spcPct val="107000"/>
                        </a:lnSpc>
                        <a:spcAft>
                          <a:spcPts val="0"/>
                        </a:spcAft>
                      </a:pPr>
                      <a:r>
                        <a:rPr lang="fr-FR" sz="1800" kern="100" dirty="0">
                          <a:effectLst/>
                          <a:latin typeface="Times New Roman" panose="02020603050405020304" pitchFamily="18" charset="0"/>
                          <a:ea typeface="Calibri" panose="020F0502020204030204" pitchFamily="34" charset="0"/>
                          <a:cs typeface="Times New Roman" panose="02020603050405020304" pitchFamily="18" charset="0"/>
                        </a:rPr>
                        <a:t>sait- fait</a:t>
                      </a:r>
                      <a:endParaRPr lang="fr-FR" sz="18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endParaRPr lang="fr-FR" sz="18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92859827"/>
                  </a:ext>
                </a:extLst>
              </a:tr>
            </a:tbl>
          </a:graphicData>
        </a:graphic>
      </p:graphicFrame>
    </p:spTree>
    <p:extLst>
      <p:ext uri="{BB962C8B-B14F-4D97-AF65-F5344CB8AC3E}">
        <p14:creationId xmlns:p14="http://schemas.microsoft.com/office/powerpoint/2010/main" val="241626420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23B3247-9B38-497B-2D15-A813007A8CBD}"/>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D088749E-E0D3-2C5A-01AA-D14AC69C43BE}"/>
              </a:ext>
            </a:extLst>
          </p:cNvPr>
          <p:cNvSpPr>
            <a:spLocks noGrp="1"/>
          </p:cNvSpPr>
          <p:nvPr>
            <p:ph type="title"/>
          </p:nvPr>
        </p:nvSpPr>
        <p:spPr/>
        <p:txBody>
          <a:bodyPr/>
          <a:lstStyle/>
          <a:p>
            <a:r>
              <a:rPr lang="fr-FR" dirty="0"/>
              <a:t> </a:t>
            </a:r>
          </a:p>
        </p:txBody>
      </p:sp>
      <p:pic>
        <p:nvPicPr>
          <p:cNvPr id="4" name="Espace réservé du contenu 3" descr="Une image contenant dessin, croquis, clipart, Dessin au trait&#10;&#10;Description générée automatiquement">
            <a:extLst>
              <a:ext uri="{FF2B5EF4-FFF2-40B4-BE49-F238E27FC236}">
                <a16:creationId xmlns:a16="http://schemas.microsoft.com/office/drawing/2014/main" id="{BB9F99AB-7BC0-7113-F1CA-9941B8832AB0}"/>
              </a:ext>
            </a:extLst>
          </p:cNvPr>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5420691" y="1429048"/>
            <a:ext cx="1350617" cy="3999904"/>
          </a:xfrm>
          <a:prstGeom prst="rect">
            <a:avLst/>
          </a:prstGeom>
        </p:spPr>
      </p:pic>
    </p:spTree>
    <p:extLst>
      <p:ext uri="{BB962C8B-B14F-4D97-AF65-F5344CB8AC3E}">
        <p14:creationId xmlns:p14="http://schemas.microsoft.com/office/powerpoint/2010/main" val="310812280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1D9720B-0F91-08A7-D890-D4BED43D8AE5}"/>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FD9E92FE-D0D0-28CF-B2F9-151D38589410}"/>
              </a:ext>
            </a:extLst>
          </p:cNvPr>
          <p:cNvSpPr>
            <a:spLocks noGrp="1"/>
          </p:cNvSpPr>
          <p:nvPr>
            <p:ph type="title"/>
          </p:nvPr>
        </p:nvSpPr>
        <p:spPr/>
        <p:txBody>
          <a:bodyPr/>
          <a:lstStyle/>
          <a:p>
            <a:r>
              <a:rPr lang="fr-FR" dirty="0"/>
              <a:t> </a:t>
            </a:r>
          </a:p>
        </p:txBody>
      </p:sp>
      <p:graphicFrame>
        <p:nvGraphicFramePr>
          <p:cNvPr id="4" name="Espace réservé du contenu 3">
            <a:extLst>
              <a:ext uri="{FF2B5EF4-FFF2-40B4-BE49-F238E27FC236}">
                <a16:creationId xmlns:a16="http://schemas.microsoft.com/office/drawing/2014/main" id="{86A248EA-9326-BAE1-8183-795092C8C48F}"/>
              </a:ext>
            </a:extLst>
          </p:cNvPr>
          <p:cNvGraphicFramePr>
            <a:graphicFrameLocks noGrp="1"/>
          </p:cNvGraphicFramePr>
          <p:nvPr>
            <p:ph idx="1"/>
            <p:extLst>
              <p:ext uri="{D42A27DB-BD31-4B8C-83A1-F6EECF244321}">
                <p14:modId xmlns:p14="http://schemas.microsoft.com/office/powerpoint/2010/main" val="2489041712"/>
              </p:ext>
            </p:extLst>
          </p:nvPr>
        </p:nvGraphicFramePr>
        <p:xfrm>
          <a:off x="838200" y="591820"/>
          <a:ext cx="10237306" cy="5674360"/>
        </p:xfrm>
        <a:graphic>
          <a:graphicData uri="http://schemas.openxmlformats.org/drawingml/2006/table">
            <a:tbl>
              <a:tblPr firstRow="1" bandRow="1">
                <a:tableStyleId>{5940675A-B579-460E-94D1-54222C63F5DA}</a:tableStyleId>
              </a:tblPr>
              <a:tblGrid>
                <a:gridCol w="516536">
                  <a:extLst>
                    <a:ext uri="{9D8B030D-6E8A-4147-A177-3AD203B41FA5}">
                      <a16:colId xmlns:a16="http://schemas.microsoft.com/office/drawing/2014/main" val="1625928029"/>
                    </a:ext>
                  </a:extLst>
                </a:gridCol>
                <a:gridCol w="710728">
                  <a:extLst>
                    <a:ext uri="{9D8B030D-6E8A-4147-A177-3AD203B41FA5}">
                      <a16:colId xmlns:a16="http://schemas.microsoft.com/office/drawing/2014/main" val="3335330520"/>
                    </a:ext>
                  </a:extLst>
                </a:gridCol>
                <a:gridCol w="4812415">
                  <a:extLst>
                    <a:ext uri="{9D8B030D-6E8A-4147-A177-3AD203B41FA5}">
                      <a16:colId xmlns:a16="http://schemas.microsoft.com/office/drawing/2014/main" val="746292741"/>
                    </a:ext>
                  </a:extLst>
                </a:gridCol>
                <a:gridCol w="2206487">
                  <a:extLst>
                    <a:ext uri="{9D8B030D-6E8A-4147-A177-3AD203B41FA5}">
                      <a16:colId xmlns:a16="http://schemas.microsoft.com/office/drawing/2014/main" val="912379982"/>
                    </a:ext>
                  </a:extLst>
                </a:gridCol>
                <a:gridCol w="1991140">
                  <a:extLst>
                    <a:ext uri="{9D8B030D-6E8A-4147-A177-3AD203B41FA5}">
                      <a16:colId xmlns:a16="http://schemas.microsoft.com/office/drawing/2014/main" val="2108082738"/>
                    </a:ext>
                  </a:extLst>
                </a:gridCol>
              </a:tblGrid>
              <a:tr h="370840">
                <a:tc gridSpan="3">
                  <a:txBody>
                    <a:bodyPr/>
                    <a:lstStyle/>
                    <a:p>
                      <a:pPr algn="l"/>
                      <a:r>
                        <a:rPr lang="fr-FR" dirty="0"/>
                        <a:t>DÉTERMINANT</a:t>
                      </a:r>
                    </a:p>
                  </a:txBody>
                  <a:tcPr>
                    <a:solidFill>
                      <a:schemeClr val="accent5">
                        <a:lumMod val="20000"/>
                        <a:lumOff val="80000"/>
                      </a:schemeClr>
                    </a:solidFill>
                  </a:tcPr>
                </a:tc>
                <a:tc hMerge="1">
                  <a:txBody>
                    <a:bodyPr/>
                    <a:lstStyle/>
                    <a:p>
                      <a:endParaRPr lang="fr-FR" dirty="0"/>
                    </a:p>
                  </a:txBody>
                  <a:tcPr/>
                </a:tc>
                <a:tc hMerge="1">
                  <a:txBody>
                    <a:bodyPr/>
                    <a:lstStyle/>
                    <a:p>
                      <a:endParaRPr lang="fr-FR" dirty="0"/>
                    </a:p>
                  </a:txBody>
                  <a:tcPr/>
                </a:tc>
                <a:tc>
                  <a:txBody>
                    <a:bodyPr/>
                    <a:lstStyle/>
                    <a:p>
                      <a:pPr>
                        <a:lnSpc>
                          <a:spcPct val="107000"/>
                        </a:lnSpc>
                        <a:spcAft>
                          <a:spcPts val="0"/>
                        </a:spcAft>
                      </a:pPr>
                      <a:r>
                        <a:rPr lang="fr-FR" sz="1800" kern="100">
                          <a:effectLst/>
                          <a:latin typeface="Times New Roman" panose="02020603050405020304" pitchFamily="18" charset="0"/>
                          <a:ea typeface="Calibri" panose="020F0502020204030204" pitchFamily="34" charset="0"/>
                          <a:cs typeface="Times New Roman" panose="02020603050405020304" pitchFamily="18" charset="0"/>
                        </a:rPr>
                        <a:t>les - des</a:t>
                      </a:r>
                      <a:endParaRPr lang="fr-FR" sz="18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endParaRPr lang="fr-FR" sz="18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674621574"/>
                  </a:ext>
                </a:extLst>
              </a:tr>
              <a:tr h="370840">
                <a:tc rowSpan="7">
                  <a:txBody>
                    <a:bodyPr/>
                    <a:lstStyle/>
                    <a:p>
                      <a:pPr algn="ctr"/>
                      <a:r>
                        <a:rPr lang="fr-FR" dirty="0"/>
                        <a:t>NOM</a:t>
                      </a:r>
                    </a:p>
                  </a:txBody>
                  <a:tcPr vert="vert270">
                    <a:solidFill>
                      <a:schemeClr val="accent5">
                        <a:lumMod val="20000"/>
                        <a:lumOff val="80000"/>
                      </a:schemeClr>
                    </a:solidFill>
                  </a:tcPr>
                </a:tc>
                <a:tc rowSpan="2">
                  <a:txBody>
                    <a:bodyPr/>
                    <a:lstStyle/>
                    <a:p>
                      <a:pPr algn="ctr"/>
                      <a:r>
                        <a:rPr lang="fr-FR" dirty="0"/>
                        <a:t>fém.</a:t>
                      </a:r>
                    </a:p>
                  </a:txBody>
                  <a:tcPr vert="vert270">
                    <a:solidFill>
                      <a:schemeClr val="accent5">
                        <a:lumMod val="20000"/>
                        <a:lumOff val="80000"/>
                      </a:schemeClr>
                    </a:solidFill>
                  </a:tcPr>
                </a:tc>
                <a:tc>
                  <a:txBody>
                    <a:bodyPr/>
                    <a:lstStyle/>
                    <a:p>
                      <a:r>
                        <a:rPr lang="fr-FR" dirty="0"/>
                        <a:t>quantités</a:t>
                      </a:r>
                    </a:p>
                  </a:txBody>
                  <a:tcPr/>
                </a:tc>
                <a:tc>
                  <a:txBody>
                    <a:bodyPr/>
                    <a:lstStyle/>
                    <a:p>
                      <a:pPr>
                        <a:lnSpc>
                          <a:spcPct val="107000"/>
                        </a:lnSpc>
                        <a:spcAft>
                          <a:spcPts val="0"/>
                        </a:spcAft>
                      </a:pPr>
                      <a:r>
                        <a:rPr lang="fr-FR" sz="1800" kern="100">
                          <a:effectLst/>
                          <a:latin typeface="Times New Roman" panose="02020603050405020304" pitchFamily="18" charset="0"/>
                          <a:ea typeface="Calibri" panose="020F0502020204030204" pitchFamily="34" charset="0"/>
                          <a:cs typeface="Times New Roman" panose="02020603050405020304" pitchFamily="18" charset="0"/>
                        </a:rPr>
                        <a:t>cuillerée - pincée</a:t>
                      </a:r>
                      <a:endParaRPr lang="fr-FR" sz="18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endParaRPr lang="fr-FR" sz="18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436728334"/>
                  </a:ext>
                </a:extLst>
              </a:tr>
              <a:tr h="370840">
                <a:tc vMerge="1">
                  <a:txBody>
                    <a:bodyPr/>
                    <a:lstStyle/>
                    <a:p>
                      <a:endParaRPr lang="fr-FR"/>
                    </a:p>
                  </a:txBody>
                  <a:tcPr/>
                </a:tc>
                <a:tc vMerge="1">
                  <a:txBody>
                    <a:bodyPr/>
                    <a:lstStyle/>
                    <a:p>
                      <a:endParaRPr lang="fr-FR"/>
                    </a:p>
                  </a:txBody>
                  <a:tcPr/>
                </a:tc>
                <a:tc>
                  <a:txBody>
                    <a:bodyPr/>
                    <a:lstStyle/>
                    <a:p>
                      <a:r>
                        <a:rPr lang="fr-FR" dirty="0"/>
                        <a:t>qualités – manières d’être en lien avec un adjectif</a:t>
                      </a:r>
                    </a:p>
                  </a:txBody>
                  <a:tcPr/>
                </a:tc>
                <a:tc>
                  <a:txBody>
                    <a:bodyPr/>
                    <a:lstStyle/>
                    <a:p>
                      <a:pPr>
                        <a:lnSpc>
                          <a:spcPct val="107000"/>
                        </a:lnSpc>
                        <a:spcAft>
                          <a:spcPts val="0"/>
                        </a:spcAft>
                      </a:pPr>
                      <a:r>
                        <a:rPr lang="fr-FR" sz="1800" kern="100">
                          <a:effectLst/>
                          <a:latin typeface="Times New Roman" panose="02020603050405020304" pitchFamily="18" charset="0"/>
                          <a:ea typeface="Calibri" panose="020F0502020204030204" pitchFamily="34" charset="0"/>
                          <a:cs typeface="Times New Roman" panose="02020603050405020304" pitchFamily="18" charset="0"/>
                        </a:rPr>
                        <a:t>étrangeté - agressivité</a:t>
                      </a:r>
                      <a:endParaRPr lang="fr-FR" sz="18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fr-FR" sz="1800" kern="100" dirty="0">
                          <a:effectLst/>
                          <a:latin typeface="Calibri" panose="020F0502020204030204" pitchFamily="34" charset="0"/>
                          <a:ea typeface="Calibri" panose="020F0502020204030204" pitchFamily="34" charset="0"/>
                          <a:cs typeface="Times New Roman" panose="02020603050405020304" pitchFamily="18" charset="0"/>
                        </a:rPr>
                        <a:t>la méchanceté</a:t>
                      </a:r>
                    </a:p>
                  </a:txBody>
                  <a:tcPr marL="68580" marR="68580" marT="0" marB="0"/>
                </a:tc>
                <a:extLst>
                  <a:ext uri="{0D108BD9-81ED-4DB2-BD59-A6C34878D82A}">
                    <a16:rowId xmlns:a16="http://schemas.microsoft.com/office/drawing/2014/main" val="1725993328"/>
                  </a:ext>
                </a:extLst>
              </a:tr>
              <a:tr h="370840">
                <a:tc vMerge="1">
                  <a:txBody>
                    <a:bodyPr/>
                    <a:lstStyle/>
                    <a:p>
                      <a:endParaRPr lang="fr-FR"/>
                    </a:p>
                  </a:txBody>
                  <a:tcPr/>
                </a:tc>
                <a:tc rowSpan="5">
                  <a:txBody>
                    <a:bodyPr/>
                    <a:lstStyle/>
                    <a:p>
                      <a:pPr algn="ctr"/>
                      <a:r>
                        <a:rPr lang="fr-FR" dirty="0"/>
                        <a:t>masc.</a:t>
                      </a:r>
                    </a:p>
                  </a:txBody>
                  <a:tcPr vert="vert270">
                    <a:solidFill>
                      <a:schemeClr val="accent5">
                        <a:lumMod val="20000"/>
                        <a:lumOff val="80000"/>
                      </a:schemeClr>
                    </a:solidFill>
                  </a:tcPr>
                </a:tc>
                <a:tc>
                  <a:txBody>
                    <a:bodyPr/>
                    <a:lstStyle/>
                    <a:p>
                      <a:r>
                        <a:rPr lang="fr-FR" dirty="0"/>
                        <a:t>diminutifs masculins</a:t>
                      </a:r>
                    </a:p>
                  </a:txBody>
                  <a:tcPr/>
                </a:tc>
                <a:tc>
                  <a:txBody>
                    <a:bodyPr/>
                    <a:lstStyle/>
                    <a:p>
                      <a:pPr>
                        <a:lnSpc>
                          <a:spcPct val="107000"/>
                        </a:lnSpc>
                        <a:spcAft>
                          <a:spcPts val="0"/>
                        </a:spcAft>
                      </a:pPr>
                      <a:r>
                        <a:rPr lang="fr-FR" sz="1800" kern="100" dirty="0">
                          <a:effectLst/>
                          <a:latin typeface="Times New Roman" panose="02020603050405020304" pitchFamily="18" charset="0"/>
                          <a:ea typeface="Calibri" panose="020F0502020204030204" pitchFamily="34" charset="0"/>
                          <a:cs typeface="Times New Roman" panose="02020603050405020304" pitchFamily="18" charset="0"/>
                        </a:rPr>
                        <a:t>poulet - coffret</a:t>
                      </a:r>
                      <a:endParaRPr lang="fr-FR" sz="18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endParaRPr lang="fr-FR" sz="18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747230786"/>
                  </a:ext>
                </a:extLst>
              </a:tr>
              <a:tr h="370840">
                <a:tc vMerge="1">
                  <a:txBody>
                    <a:bodyPr/>
                    <a:lstStyle/>
                    <a:p>
                      <a:endParaRPr lang="fr-FR"/>
                    </a:p>
                  </a:txBody>
                  <a:tcPr/>
                </a:tc>
                <a:tc vMerge="1">
                  <a:txBody>
                    <a:bodyPr/>
                    <a:lstStyle/>
                    <a:p>
                      <a:endParaRPr lang="fr-FR"/>
                    </a:p>
                  </a:txBody>
                  <a:tcPr/>
                </a:tc>
                <a:tc>
                  <a:txBody>
                    <a:bodyPr/>
                    <a:lstStyle/>
                    <a:p>
                      <a:r>
                        <a:rPr lang="fr-FR" dirty="0"/>
                        <a:t>noms avec un lien avec un verbe en -</a:t>
                      </a:r>
                      <a:r>
                        <a:rPr lang="fr-FR" i="1" dirty="0" err="1"/>
                        <a:t>ayer</a:t>
                      </a:r>
                      <a:endParaRPr lang="fr-FR" i="1" dirty="0"/>
                    </a:p>
                  </a:txBody>
                  <a:tcPr/>
                </a:tc>
                <a:tc>
                  <a:txBody>
                    <a:bodyPr/>
                    <a:lstStyle/>
                    <a:p>
                      <a:pPr>
                        <a:lnSpc>
                          <a:spcPct val="107000"/>
                        </a:lnSpc>
                        <a:spcAft>
                          <a:spcPts val="0"/>
                        </a:spcAft>
                      </a:pPr>
                      <a:r>
                        <a:rPr lang="fr-FR" sz="1800" kern="100">
                          <a:effectLst/>
                          <a:latin typeface="Times New Roman" panose="02020603050405020304" pitchFamily="18" charset="0"/>
                          <a:ea typeface="Calibri" panose="020F0502020204030204" pitchFamily="34" charset="0"/>
                          <a:cs typeface="Times New Roman" panose="02020603050405020304" pitchFamily="18" charset="0"/>
                        </a:rPr>
                        <a:t>balai - essai</a:t>
                      </a:r>
                      <a:endParaRPr lang="fr-FR" sz="18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endParaRPr lang="fr-FR" sz="18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478447743"/>
                  </a:ext>
                </a:extLst>
              </a:tr>
              <a:tr h="370840">
                <a:tc vMerge="1">
                  <a:txBody>
                    <a:bodyPr/>
                    <a:lstStyle/>
                    <a:p>
                      <a:endParaRPr lang="fr-FR"/>
                    </a:p>
                  </a:txBody>
                  <a:tcPr/>
                </a:tc>
                <a:tc vMerge="1">
                  <a:txBody>
                    <a:bodyPr/>
                    <a:lstStyle/>
                    <a:p>
                      <a:endParaRPr lang="fr-FR"/>
                    </a:p>
                  </a:txBody>
                  <a:tcPr/>
                </a:tc>
                <a:tc>
                  <a:txBody>
                    <a:bodyPr/>
                    <a:lstStyle/>
                    <a:p>
                      <a:r>
                        <a:rPr lang="fr-FR" dirty="0"/>
                        <a:t>métiers</a:t>
                      </a:r>
                    </a:p>
                  </a:txBody>
                  <a:tcPr/>
                </a:tc>
                <a:tc>
                  <a:txBody>
                    <a:bodyPr/>
                    <a:lstStyle/>
                    <a:p>
                      <a:pPr>
                        <a:lnSpc>
                          <a:spcPct val="107000"/>
                        </a:lnSpc>
                        <a:spcAft>
                          <a:spcPts val="0"/>
                        </a:spcAft>
                      </a:pPr>
                      <a:r>
                        <a:rPr lang="fr-FR" sz="1800" kern="100">
                          <a:effectLst/>
                          <a:latin typeface="Times New Roman" panose="02020603050405020304" pitchFamily="18" charset="0"/>
                          <a:ea typeface="Calibri" panose="020F0502020204030204" pitchFamily="34" charset="0"/>
                          <a:cs typeface="Times New Roman" panose="02020603050405020304" pitchFamily="18" charset="0"/>
                        </a:rPr>
                        <a:t>cuisinier - pompier</a:t>
                      </a:r>
                      <a:endParaRPr lang="fr-FR" sz="18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endParaRPr lang="fr-FR" sz="18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89998932"/>
                  </a:ext>
                </a:extLst>
              </a:tr>
              <a:tr h="370840">
                <a:tc vMerge="1">
                  <a:txBody>
                    <a:bodyPr/>
                    <a:lstStyle/>
                    <a:p>
                      <a:endParaRPr lang="fr-FR"/>
                    </a:p>
                  </a:txBody>
                  <a:tcPr/>
                </a:tc>
                <a:tc vMerge="1">
                  <a:txBody>
                    <a:bodyPr/>
                    <a:lstStyle/>
                    <a:p>
                      <a:endParaRPr lang="fr-FR"/>
                    </a:p>
                  </a:txBody>
                  <a:tcPr/>
                </a:tc>
                <a:tc>
                  <a:txBody>
                    <a:bodyPr/>
                    <a:lstStyle/>
                    <a:p>
                      <a:r>
                        <a:rPr lang="fr-FR" dirty="0"/>
                        <a:t>arbres</a:t>
                      </a:r>
                    </a:p>
                  </a:txBody>
                  <a:tcPr/>
                </a:tc>
                <a:tc>
                  <a:txBody>
                    <a:bodyPr/>
                    <a:lstStyle/>
                    <a:p>
                      <a:pPr>
                        <a:lnSpc>
                          <a:spcPct val="107000"/>
                        </a:lnSpc>
                        <a:spcAft>
                          <a:spcPts val="0"/>
                        </a:spcAft>
                      </a:pPr>
                      <a:r>
                        <a:rPr lang="fr-FR" sz="1800" kern="100">
                          <a:effectLst/>
                          <a:latin typeface="Times New Roman" panose="02020603050405020304" pitchFamily="18" charset="0"/>
                          <a:ea typeface="Calibri" panose="020F0502020204030204" pitchFamily="34" charset="0"/>
                          <a:cs typeface="Times New Roman" panose="02020603050405020304" pitchFamily="18" charset="0"/>
                        </a:rPr>
                        <a:t>pommier - figuier</a:t>
                      </a:r>
                      <a:endParaRPr lang="fr-FR" sz="18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endParaRPr lang="fr-FR" sz="18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257881716"/>
                  </a:ext>
                </a:extLst>
              </a:tr>
              <a:tr h="370840">
                <a:tc vMerge="1">
                  <a:txBody>
                    <a:bodyPr/>
                    <a:lstStyle/>
                    <a:p>
                      <a:endParaRPr lang="fr-FR" dirty="0"/>
                    </a:p>
                  </a:txBody>
                  <a:tcPr/>
                </a:tc>
                <a:tc vMerge="1">
                  <a:txBody>
                    <a:bodyPr/>
                    <a:lstStyle/>
                    <a:p>
                      <a:endParaRPr lang="fr-FR"/>
                    </a:p>
                  </a:txBody>
                  <a:tcPr/>
                </a:tc>
                <a:tc>
                  <a:txBody>
                    <a:bodyPr/>
                    <a:lstStyle/>
                    <a:p>
                      <a:r>
                        <a:rPr lang="fr-FR" dirty="0"/>
                        <a:t>récipients</a:t>
                      </a:r>
                    </a:p>
                  </a:txBody>
                  <a:tcPr/>
                </a:tc>
                <a:tc>
                  <a:txBody>
                    <a:bodyPr/>
                    <a:lstStyle/>
                    <a:p>
                      <a:pPr>
                        <a:lnSpc>
                          <a:spcPct val="107000"/>
                        </a:lnSpc>
                        <a:spcAft>
                          <a:spcPts val="0"/>
                        </a:spcAft>
                      </a:pPr>
                      <a:r>
                        <a:rPr lang="fr-FR" sz="1800" kern="100">
                          <a:effectLst/>
                          <a:latin typeface="Times New Roman" panose="02020603050405020304" pitchFamily="18" charset="0"/>
                          <a:ea typeface="Calibri" panose="020F0502020204030204" pitchFamily="34" charset="0"/>
                          <a:cs typeface="Times New Roman" panose="02020603050405020304" pitchFamily="18" charset="0"/>
                        </a:rPr>
                        <a:t>saladier - sucrier</a:t>
                      </a:r>
                      <a:endParaRPr lang="fr-FR" sz="18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endParaRPr lang="fr-FR" sz="18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917526481"/>
                  </a:ext>
                </a:extLst>
              </a:tr>
              <a:tr h="370840">
                <a:tc rowSpan="3" gridSpan="2">
                  <a:txBody>
                    <a:bodyPr/>
                    <a:lstStyle/>
                    <a:p>
                      <a:endParaRPr lang="fr-FR" sz="1000" dirty="0"/>
                    </a:p>
                    <a:p>
                      <a:r>
                        <a:rPr lang="fr-FR" dirty="0"/>
                        <a:t>PARTICIPE</a:t>
                      </a:r>
                    </a:p>
                  </a:txBody>
                  <a:tcPr>
                    <a:solidFill>
                      <a:schemeClr val="accent5">
                        <a:lumMod val="20000"/>
                        <a:lumOff val="80000"/>
                      </a:schemeClr>
                    </a:solidFill>
                  </a:tcPr>
                </a:tc>
                <a:tc rowSpan="3" hMerge="1">
                  <a:txBody>
                    <a:bodyPr/>
                    <a:lstStyle/>
                    <a:p>
                      <a:endParaRPr lang="fr-FR"/>
                    </a:p>
                  </a:txBody>
                  <a:tcPr/>
                </a:tc>
                <a:tc>
                  <a:txBody>
                    <a:bodyPr/>
                    <a:lstStyle/>
                    <a:p>
                      <a:r>
                        <a:rPr lang="fr-FR" dirty="0"/>
                        <a:t>participes passé (nom)</a:t>
                      </a:r>
                    </a:p>
                  </a:txBody>
                  <a:tcPr/>
                </a:tc>
                <a:tc>
                  <a:txBody>
                    <a:bodyPr/>
                    <a:lstStyle/>
                    <a:p>
                      <a:pPr>
                        <a:lnSpc>
                          <a:spcPct val="107000"/>
                        </a:lnSpc>
                        <a:spcAft>
                          <a:spcPts val="0"/>
                        </a:spcAft>
                      </a:pPr>
                      <a:r>
                        <a:rPr lang="fr-FR" sz="1800" kern="100" dirty="0">
                          <a:effectLst/>
                          <a:latin typeface="Times New Roman" panose="02020603050405020304" pitchFamily="18" charset="0"/>
                          <a:ea typeface="Calibri" panose="020F0502020204030204" pitchFamily="34" charset="0"/>
                          <a:cs typeface="Times New Roman" panose="02020603050405020304" pitchFamily="18" charset="0"/>
                        </a:rPr>
                        <a:t>handicapé - blessé</a:t>
                      </a:r>
                      <a:endParaRPr lang="fr-FR" sz="18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endParaRPr lang="fr-FR" sz="18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455870999"/>
                  </a:ext>
                </a:extLst>
              </a:tr>
              <a:tr h="370840">
                <a:tc gridSpan="2" vMerge="1">
                  <a:txBody>
                    <a:bodyPr/>
                    <a:lstStyle/>
                    <a:p>
                      <a:endParaRPr lang="fr-FR"/>
                    </a:p>
                  </a:txBody>
                  <a:tcPr/>
                </a:tc>
                <a:tc hMerge="1" vMerge="1">
                  <a:txBody>
                    <a:bodyPr/>
                    <a:lstStyle/>
                    <a:p>
                      <a:endParaRPr lang="fr-FR"/>
                    </a:p>
                  </a:txBody>
                  <a:tcPr/>
                </a:tc>
                <a:tc>
                  <a:txBody>
                    <a:bodyPr/>
                    <a:lstStyle/>
                    <a:p>
                      <a:r>
                        <a:rPr lang="fr-FR" dirty="0"/>
                        <a:t>participes passé (adjectif)</a:t>
                      </a:r>
                    </a:p>
                  </a:txBody>
                  <a:tcPr/>
                </a:tc>
                <a:tc>
                  <a:txBody>
                    <a:bodyPr/>
                    <a:lstStyle/>
                    <a:p>
                      <a:pPr>
                        <a:lnSpc>
                          <a:spcPct val="107000"/>
                        </a:lnSpc>
                        <a:spcAft>
                          <a:spcPts val="0"/>
                        </a:spcAft>
                      </a:pPr>
                      <a:r>
                        <a:rPr lang="fr-FR" sz="1800" kern="100" dirty="0">
                          <a:effectLst/>
                          <a:latin typeface="Calibri" panose="020F0502020204030204" pitchFamily="34" charset="0"/>
                          <a:ea typeface="Calibri" panose="020F0502020204030204" pitchFamily="34" charset="0"/>
                          <a:cs typeface="Times New Roman" panose="02020603050405020304" pitchFamily="18" charset="0"/>
                        </a:rPr>
                        <a:t>abimé</a:t>
                      </a:r>
                    </a:p>
                  </a:txBody>
                  <a:tcPr marL="68580" marR="68580" marT="0" marB="0"/>
                </a:tc>
                <a:tc>
                  <a:txBody>
                    <a:bodyPr/>
                    <a:lstStyle/>
                    <a:p>
                      <a:pPr>
                        <a:lnSpc>
                          <a:spcPct val="107000"/>
                        </a:lnSpc>
                        <a:spcAft>
                          <a:spcPts val="0"/>
                        </a:spcAft>
                      </a:pPr>
                      <a:endParaRPr lang="fr-FR" sz="18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86383635"/>
                  </a:ext>
                </a:extLst>
              </a:tr>
              <a:tr h="370840">
                <a:tc gridSpan="2" vMerge="1">
                  <a:txBody>
                    <a:bodyPr/>
                    <a:lstStyle/>
                    <a:p>
                      <a:endParaRPr lang="fr-FR" dirty="0"/>
                    </a:p>
                  </a:txBody>
                  <a:tcPr/>
                </a:tc>
                <a:tc hMerge="1" vMerge="1">
                  <a:txBody>
                    <a:bodyPr/>
                    <a:lstStyle/>
                    <a:p>
                      <a:endParaRPr lang="fr-FR"/>
                    </a:p>
                  </a:txBody>
                  <a:tcPr/>
                </a:tc>
                <a:tc>
                  <a:txBody>
                    <a:bodyPr/>
                    <a:lstStyle/>
                    <a:p>
                      <a:r>
                        <a:rPr lang="fr-FR" dirty="0"/>
                        <a:t>participes passés (passé composé)</a:t>
                      </a:r>
                    </a:p>
                  </a:txBody>
                  <a:tcPr/>
                </a:tc>
                <a:tc>
                  <a:txBody>
                    <a:bodyPr/>
                    <a:lstStyle/>
                    <a:p>
                      <a:pPr>
                        <a:lnSpc>
                          <a:spcPct val="107000"/>
                        </a:lnSpc>
                        <a:spcAft>
                          <a:spcPts val="0"/>
                        </a:spcAft>
                      </a:pPr>
                      <a:r>
                        <a:rPr lang="fr-FR" sz="1800" kern="100">
                          <a:effectLst/>
                          <a:latin typeface="Times New Roman" panose="02020603050405020304" pitchFamily="18" charset="0"/>
                          <a:ea typeface="Calibri" panose="020F0502020204030204" pitchFamily="34" charset="0"/>
                          <a:cs typeface="Times New Roman" panose="02020603050405020304" pitchFamily="18" charset="0"/>
                        </a:rPr>
                        <a:t>discuté - amusé</a:t>
                      </a:r>
                      <a:endParaRPr lang="fr-FR" sz="18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endParaRPr lang="fr-FR" sz="18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789816543"/>
                  </a:ext>
                </a:extLst>
              </a:tr>
              <a:tr h="370840">
                <a:tc rowSpan="4" gridSpan="2">
                  <a:txBody>
                    <a:bodyPr/>
                    <a:lstStyle/>
                    <a:p>
                      <a:pPr algn="ctr"/>
                      <a:endParaRPr lang="fr-FR" dirty="0"/>
                    </a:p>
                    <a:p>
                      <a:pPr algn="ctr"/>
                      <a:r>
                        <a:rPr lang="fr-FR" dirty="0"/>
                        <a:t>VERBE</a:t>
                      </a:r>
                    </a:p>
                  </a:txBody>
                  <a:tcPr vert="vert270">
                    <a:solidFill>
                      <a:schemeClr val="accent5">
                        <a:lumMod val="20000"/>
                        <a:lumOff val="80000"/>
                      </a:schemeClr>
                    </a:solidFill>
                  </a:tcPr>
                </a:tc>
                <a:tc rowSpan="4" hMerge="1">
                  <a:txBody>
                    <a:bodyPr/>
                    <a:lstStyle/>
                    <a:p>
                      <a:endParaRPr lang="fr-FR"/>
                    </a:p>
                  </a:txBody>
                  <a:tcPr/>
                </a:tc>
                <a:tc>
                  <a:txBody>
                    <a:bodyPr/>
                    <a:lstStyle/>
                    <a:p>
                      <a:r>
                        <a:rPr lang="fr-FR" dirty="0"/>
                        <a:t>infinitif</a:t>
                      </a:r>
                    </a:p>
                  </a:txBody>
                  <a:tcPr/>
                </a:tc>
                <a:tc>
                  <a:txBody>
                    <a:bodyPr/>
                    <a:lstStyle/>
                    <a:p>
                      <a:pPr>
                        <a:lnSpc>
                          <a:spcPct val="107000"/>
                        </a:lnSpc>
                        <a:spcAft>
                          <a:spcPts val="0"/>
                        </a:spcAft>
                      </a:pPr>
                      <a:r>
                        <a:rPr lang="fr-FR" sz="1800" kern="100">
                          <a:effectLst/>
                          <a:latin typeface="Times New Roman" panose="02020603050405020304" pitchFamily="18" charset="0"/>
                          <a:ea typeface="Calibri" panose="020F0502020204030204" pitchFamily="34" charset="0"/>
                          <a:cs typeface="Times New Roman" panose="02020603050405020304" pitchFamily="18" charset="0"/>
                        </a:rPr>
                        <a:t>compenser - chercher</a:t>
                      </a:r>
                      <a:endParaRPr lang="fr-FR" sz="18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endParaRPr lang="fr-FR" sz="18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97108044"/>
                  </a:ext>
                </a:extLst>
              </a:tr>
              <a:tr h="370840">
                <a:tc gridSpan="2" vMerge="1">
                  <a:txBody>
                    <a:bodyPr/>
                    <a:lstStyle/>
                    <a:p>
                      <a:endParaRPr lang="fr-FR" dirty="0"/>
                    </a:p>
                  </a:txBody>
                  <a:tcPr/>
                </a:tc>
                <a:tc hMerge="1" vMerge="1">
                  <a:txBody>
                    <a:bodyPr/>
                    <a:lstStyle/>
                    <a:p>
                      <a:endParaRPr lang="fr-FR"/>
                    </a:p>
                  </a:txBody>
                  <a:tcPr/>
                </a:tc>
                <a:tc>
                  <a:txBody>
                    <a:bodyPr/>
                    <a:lstStyle/>
                    <a:p>
                      <a:r>
                        <a:rPr lang="fr-FR" dirty="0"/>
                        <a:t>personne 5</a:t>
                      </a:r>
                    </a:p>
                  </a:txBody>
                  <a:tcPr/>
                </a:tc>
                <a:tc>
                  <a:txBody>
                    <a:bodyPr/>
                    <a:lstStyle/>
                    <a:p>
                      <a:pPr>
                        <a:lnSpc>
                          <a:spcPct val="107000"/>
                        </a:lnSpc>
                        <a:spcAft>
                          <a:spcPts val="0"/>
                        </a:spcAft>
                      </a:pPr>
                      <a:r>
                        <a:rPr lang="fr-FR" sz="1800" kern="100">
                          <a:effectLst/>
                          <a:latin typeface="Times New Roman" panose="02020603050405020304" pitchFamily="18" charset="0"/>
                          <a:ea typeface="Calibri" panose="020F0502020204030204" pitchFamily="34" charset="0"/>
                          <a:cs typeface="Times New Roman" panose="02020603050405020304" pitchFamily="18" charset="0"/>
                        </a:rPr>
                        <a:t>faisiez - battiez</a:t>
                      </a:r>
                      <a:endParaRPr lang="fr-FR" sz="18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endParaRPr lang="fr-FR" sz="18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576076078"/>
                  </a:ext>
                </a:extLst>
              </a:tr>
              <a:tr h="482600">
                <a:tc gridSpan="2" vMerge="1">
                  <a:txBody>
                    <a:bodyPr/>
                    <a:lstStyle/>
                    <a:p>
                      <a:endParaRPr lang="fr-FR" dirty="0"/>
                    </a:p>
                  </a:txBody>
                  <a:tcPr/>
                </a:tc>
                <a:tc hMerge="1" vMerge="1">
                  <a:txBody>
                    <a:bodyPr/>
                    <a:lstStyle/>
                    <a:p>
                      <a:endParaRPr lang="fr-FR"/>
                    </a:p>
                  </a:txBody>
                  <a:tcPr/>
                </a:tc>
                <a:tc>
                  <a:txBody>
                    <a:bodyPr/>
                    <a:lstStyle/>
                    <a:p>
                      <a:r>
                        <a:rPr lang="fr-FR" dirty="0"/>
                        <a:t>imparfait</a:t>
                      </a:r>
                    </a:p>
                  </a:txBody>
                  <a:tcPr/>
                </a:tc>
                <a:tc>
                  <a:txBody>
                    <a:bodyPr/>
                    <a:lstStyle/>
                    <a:p>
                      <a:pPr>
                        <a:lnSpc>
                          <a:spcPct val="107000"/>
                        </a:lnSpc>
                        <a:spcAft>
                          <a:spcPts val="0"/>
                        </a:spcAft>
                      </a:pPr>
                      <a:r>
                        <a:rPr lang="fr-FR" sz="1800" kern="100" dirty="0">
                          <a:effectLst/>
                          <a:latin typeface="Times New Roman" panose="02020603050405020304" pitchFamily="18" charset="0"/>
                          <a:ea typeface="Calibri" panose="020F0502020204030204" pitchFamily="34" charset="0"/>
                          <a:cs typeface="Times New Roman" panose="02020603050405020304" pitchFamily="18" charset="0"/>
                        </a:rPr>
                        <a:t>occupait - rêvait</a:t>
                      </a:r>
                      <a:endParaRPr lang="fr-FR" sz="18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endParaRPr lang="fr-FR" sz="18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4036010080"/>
                  </a:ext>
                </a:extLst>
              </a:tr>
              <a:tr h="370840">
                <a:tc gridSpan="2" vMerge="1">
                  <a:txBody>
                    <a:bodyPr/>
                    <a:lstStyle/>
                    <a:p>
                      <a:endParaRPr lang="fr-FR" dirty="0"/>
                    </a:p>
                  </a:txBody>
                  <a:tcPr/>
                </a:tc>
                <a:tc hMerge="1" vMerge="1">
                  <a:txBody>
                    <a:bodyPr/>
                    <a:lstStyle/>
                    <a:p>
                      <a:endParaRPr lang="fr-FR"/>
                    </a:p>
                  </a:txBody>
                  <a:tcPr/>
                </a:tc>
                <a:tc>
                  <a:txBody>
                    <a:bodyPr/>
                    <a:lstStyle/>
                    <a:p>
                      <a:r>
                        <a:rPr lang="fr-FR" dirty="0"/>
                        <a:t>verbes particuliers au présent</a:t>
                      </a:r>
                    </a:p>
                  </a:txBody>
                  <a:tcPr/>
                </a:tc>
                <a:tc>
                  <a:txBody>
                    <a:bodyPr/>
                    <a:lstStyle/>
                    <a:p>
                      <a:pPr>
                        <a:lnSpc>
                          <a:spcPct val="107000"/>
                        </a:lnSpc>
                        <a:spcAft>
                          <a:spcPts val="0"/>
                        </a:spcAft>
                      </a:pPr>
                      <a:r>
                        <a:rPr lang="fr-FR" sz="1800" kern="100" dirty="0">
                          <a:effectLst/>
                          <a:latin typeface="Times New Roman" panose="02020603050405020304" pitchFamily="18" charset="0"/>
                          <a:ea typeface="Calibri" panose="020F0502020204030204" pitchFamily="34" charset="0"/>
                          <a:cs typeface="Times New Roman" panose="02020603050405020304" pitchFamily="18" charset="0"/>
                        </a:rPr>
                        <a:t>sait- fait</a:t>
                      </a:r>
                      <a:endParaRPr lang="fr-FR" sz="18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endParaRPr lang="fr-FR" sz="18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92859827"/>
                  </a:ext>
                </a:extLst>
              </a:tr>
            </a:tbl>
          </a:graphicData>
        </a:graphic>
      </p:graphicFrame>
    </p:spTree>
    <p:extLst>
      <p:ext uri="{BB962C8B-B14F-4D97-AF65-F5344CB8AC3E}">
        <p14:creationId xmlns:p14="http://schemas.microsoft.com/office/powerpoint/2010/main" val="374787757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0C4589C-21D7-7CC2-A729-A06FE3BCB43C}"/>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C279B1A6-21F8-658D-5D51-AD6D67D78762}"/>
              </a:ext>
            </a:extLst>
          </p:cNvPr>
          <p:cNvSpPr>
            <a:spLocks noGrp="1"/>
          </p:cNvSpPr>
          <p:nvPr>
            <p:ph type="title"/>
          </p:nvPr>
        </p:nvSpPr>
        <p:spPr/>
        <p:txBody>
          <a:bodyPr/>
          <a:lstStyle/>
          <a:p>
            <a:r>
              <a:rPr lang="fr-FR" dirty="0"/>
              <a:t> </a:t>
            </a:r>
          </a:p>
        </p:txBody>
      </p:sp>
      <p:pic>
        <p:nvPicPr>
          <p:cNvPr id="4" name="Espace réservé du contenu 3" descr="Une image contenant dessin, croquis, clipart, Dessin au trait&#10;&#10;Description générée automatiquement">
            <a:extLst>
              <a:ext uri="{FF2B5EF4-FFF2-40B4-BE49-F238E27FC236}">
                <a16:creationId xmlns:a16="http://schemas.microsoft.com/office/drawing/2014/main" id="{1DF0B4A7-0A17-AA66-2EB3-9987B93955CD}"/>
              </a:ext>
            </a:extLst>
          </p:cNvPr>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5420691" y="1429048"/>
            <a:ext cx="1350617" cy="3999904"/>
          </a:xfrm>
          <a:prstGeom prst="rect">
            <a:avLst/>
          </a:prstGeom>
        </p:spPr>
      </p:pic>
    </p:spTree>
    <p:extLst>
      <p:ext uri="{BB962C8B-B14F-4D97-AF65-F5344CB8AC3E}">
        <p14:creationId xmlns:p14="http://schemas.microsoft.com/office/powerpoint/2010/main" val="10230404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CF5608F-BFA4-A55B-D8C6-F7136E14D8ED}"/>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5EAD88B5-5674-5E80-693E-127D6B03125A}"/>
              </a:ext>
            </a:extLst>
          </p:cNvPr>
          <p:cNvSpPr>
            <a:spLocks noGrp="1"/>
          </p:cNvSpPr>
          <p:nvPr>
            <p:ph type="title"/>
          </p:nvPr>
        </p:nvSpPr>
        <p:spPr/>
        <p:txBody>
          <a:bodyPr/>
          <a:lstStyle/>
          <a:p>
            <a:r>
              <a:rPr lang="fr-FR" dirty="0"/>
              <a:t> </a:t>
            </a:r>
          </a:p>
        </p:txBody>
      </p:sp>
      <p:graphicFrame>
        <p:nvGraphicFramePr>
          <p:cNvPr id="4" name="Espace réservé du contenu 3">
            <a:extLst>
              <a:ext uri="{FF2B5EF4-FFF2-40B4-BE49-F238E27FC236}">
                <a16:creationId xmlns:a16="http://schemas.microsoft.com/office/drawing/2014/main" id="{FD0FFCC4-1A85-6EC7-3863-0D518A295959}"/>
              </a:ext>
            </a:extLst>
          </p:cNvPr>
          <p:cNvGraphicFramePr>
            <a:graphicFrameLocks noGrp="1"/>
          </p:cNvGraphicFramePr>
          <p:nvPr>
            <p:ph idx="1"/>
            <p:extLst>
              <p:ext uri="{D42A27DB-BD31-4B8C-83A1-F6EECF244321}">
                <p14:modId xmlns:p14="http://schemas.microsoft.com/office/powerpoint/2010/main" val="3309356235"/>
              </p:ext>
            </p:extLst>
          </p:nvPr>
        </p:nvGraphicFramePr>
        <p:xfrm>
          <a:off x="838200" y="591820"/>
          <a:ext cx="10237306" cy="5674360"/>
        </p:xfrm>
        <a:graphic>
          <a:graphicData uri="http://schemas.openxmlformats.org/drawingml/2006/table">
            <a:tbl>
              <a:tblPr firstRow="1" bandRow="1">
                <a:tableStyleId>{5940675A-B579-460E-94D1-54222C63F5DA}</a:tableStyleId>
              </a:tblPr>
              <a:tblGrid>
                <a:gridCol w="516536">
                  <a:extLst>
                    <a:ext uri="{9D8B030D-6E8A-4147-A177-3AD203B41FA5}">
                      <a16:colId xmlns:a16="http://schemas.microsoft.com/office/drawing/2014/main" val="1625928029"/>
                    </a:ext>
                  </a:extLst>
                </a:gridCol>
                <a:gridCol w="710728">
                  <a:extLst>
                    <a:ext uri="{9D8B030D-6E8A-4147-A177-3AD203B41FA5}">
                      <a16:colId xmlns:a16="http://schemas.microsoft.com/office/drawing/2014/main" val="3335330520"/>
                    </a:ext>
                  </a:extLst>
                </a:gridCol>
                <a:gridCol w="4812415">
                  <a:extLst>
                    <a:ext uri="{9D8B030D-6E8A-4147-A177-3AD203B41FA5}">
                      <a16:colId xmlns:a16="http://schemas.microsoft.com/office/drawing/2014/main" val="746292741"/>
                    </a:ext>
                  </a:extLst>
                </a:gridCol>
                <a:gridCol w="2206487">
                  <a:extLst>
                    <a:ext uri="{9D8B030D-6E8A-4147-A177-3AD203B41FA5}">
                      <a16:colId xmlns:a16="http://schemas.microsoft.com/office/drawing/2014/main" val="912379982"/>
                    </a:ext>
                  </a:extLst>
                </a:gridCol>
                <a:gridCol w="1991140">
                  <a:extLst>
                    <a:ext uri="{9D8B030D-6E8A-4147-A177-3AD203B41FA5}">
                      <a16:colId xmlns:a16="http://schemas.microsoft.com/office/drawing/2014/main" val="2108082738"/>
                    </a:ext>
                  </a:extLst>
                </a:gridCol>
              </a:tblGrid>
              <a:tr h="370840">
                <a:tc gridSpan="3">
                  <a:txBody>
                    <a:bodyPr/>
                    <a:lstStyle/>
                    <a:p>
                      <a:pPr algn="l"/>
                      <a:r>
                        <a:rPr lang="fr-FR" dirty="0"/>
                        <a:t>DÉTERMINANT</a:t>
                      </a:r>
                    </a:p>
                  </a:txBody>
                  <a:tcPr>
                    <a:solidFill>
                      <a:schemeClr val="accent5">
                        <a:lumMod val="20000"/>
                        <a:lumOff val="80000"/>
                      </a:schemeClr>
                    </a:solidFill>
                  </a:tcPr>
                </a:tc>
                <a:tc hMerge="1">
                  <a:txBody>
                    <a:bodyPr/>
                    <a:lstStyle/>
                    <a:p>
                      <a:endParaRPr lang="fr-FR" dirty="0"/>
                    </a:p>
                  </a:txBody>
                  <a:tcPr/>
                </a:tc>
                <a:tc hMerge="1">
                  <a:txBody>
                    <a:bodyPr/>
                    <a:lstStyle/>
                    <a:p>
                      <a:endParaRPr lang="fr-FR" dirty="0"/>
                    </a:p>
                  </a:txBody>
                  <a:tcPr/>
                </a:tc>
                <a:tc>
                  <a:txBody>
                    <a:bodyPr/>
                    <a:lstStyle/>
                    <a:p>
                      <a:pPr>
                        <a:lnSpc>
                          <a:spcPct val="107000"/>
                        </a:lnSpc>
                        <a:spcAft>
                          <a:spcPts val="0"/>
                        </a:spcAft>
                      </a:pPr>
                      <a:r>
                        <a:rPr lang="fr-FR" sz="1800" kern="100">
                          <a:effectLst/>
                          <a:latin typeface="Times New Roman" panose="02020603050405020304" pitchFamily="18" charset="0"/>
                          <a:ea typeface="Calibri" panose="020F0502020204030204" pitchFamily="34" charset="0"/>
                          <a:cs typeface="Times New Roman" panose="02020603050405020304" pitchFamily="18" charset="0"/>
                        </a:rPr>
                        <a:t>les - des</a:t>
                      </a:r>
                      <a:endParaRPr lang="fr-FR" sz="18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fr-FR" sz="1800" kern="100" dirty="0">
                          <a:effectLst/>
                          <a:latin typeface="Calibri" panose="020F0502020204030204" pitchFamily="34" charset="0"/>
                          <a:ea typeface="Calibri" panose="020F0502020204030204" pitchFamily="34" charset="0"/>
                          <a:cs typeface="Times New Roman" panose="02020603050405020304" pitchFamily="18" charset="0"/>
                        </a:rPr>
                        <a:t>tes chaussures</a:t>
                      </a:r>
                    </a:p>
                  </a:txBody>
                  <a:tcPr marL="68580" marR="68580" marT="0" marB="0"/>
                </a:tc>
                <a:extLst>
                  <a:ext uri="{0D108BD9-81ED-4DB2-BD59-A6C34878D82A}">
                    <a16:rowId xmlns:a16="http://schemas.microsoft.com/office/drawing/2014/main" val="3674621574"/>
                  </a:ext>
                </a:extLst>
              </a:tr>
              <a:tr h="370840">
                <a:tc rowSpan="7">
                  <a:txBody>
                    <a:bodyPr/>
                    <a:lstStyle/>
                    <a:p>
                      <a:pPr algn="ctr"/>
                      <a:r>
                        <a:rPr lang="fr-FR" dirty="0"/>
                        <a:t>NOM</a:t>
                      </a:r>
                    </a:p>
                  </a:txBody>
                  <a:tcPr vert="vert270">
                    <a:solidFill>
                      <a:schemeClr val="accent5">
                        <a:lumMod val="20000"/>
                        <a:lumOff val="80000"/>
                      </a:schemeClr>
                    </a:solidFill>
                  </a:tcPr>
                </a:tc>
                <a:tc rowSpan="2">
                  <a:txBody>
                    <a:bodyPr/>
                    <a:lstStyle/>
                    <a:p>
                      <a:pPr algn="ctr"/>
                      <a:r>
                        <a:rPr lang="fr-FR" dirty="0"/>
                        <a:t>fém.</a:t>
                      </a:r>
                    </a:p>
                  </a:txBody>
                  <a:tcPr vert="vert270">
                    <a:solidFill>
                      <a:schemeClr val="accent5">
                        <a:lumMod val="20000"/>
                        <a:lumOff val="80000"/>
                      </a:schemeClr>
                    </a:solidFill>
                  </a:tcPr>
                </a:tc>
                <a:tc>
                  <a:txBody>
                    <a:bodyPr/>
                    <a:lstStyle/>
                    <a:p>
                      <a:r>
                        <a:rPr lang="fr-FR" dirty="0"/>
                        <a:t>quantités</a:t>
                      </a:r>
                    </a:p>
                  </a:txBody>
                  <a:tcPr/>
                </a:tc>
                <a:tc>
                  <a:txBody>
                    <a:bodyPr/>
                    <a:lstStyle/>
                    <a:p>
                      <a:pPr>
                        <a:lnSpc>
                          <a:spcPct val="107000"/>
                        </a:lnSpc>
                        <a:spcAft>
                          <a:spcPts val="0"/>
                        </a:spcAft>
                      </a:pPr>
                      <a:r>
                        <a:rPr lang="fr-FR" sz="1800" kern="100">
                          <a:effectLst/>
                          <a:latin typeface="Times New Roman" panose="02020603050405020304" pitchFamily="18" charset="0"/>
                          <a:ea typeface="Calibri" panose="020F0502020204030204" pitchFamily="34" charset="0"/>
                          <a:cs typeface="Times New Roman" panose="02020603050405020304" pitchFamily="18" charset="0"/>
                        </a:rPr>
                        <a:t>cuillerée - pincée</a:t>
                      </a:r>
                      <a:endParaRPr lang="fr-FR" sz="18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endParaRPr lang="fr-FR" sz="18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436728334"/>
                  </a:ext>
                </a:extLst>
              </a:tr>
              <a:tr h="370840">
                <a:tc vMerge="1">
                  <a:txBody>
                    <a:bodyPr/>
                    <a:lstStyle/>
                    <a:p>
                      <a:endParaRPr lang="fr-FR"/>
                    </a:p>
                  </a:txBody>
                  <a:tcPr/>
                </a:tc>
                <a:tc vMerge="1">
                  <a:txBody>
                    <a:bodyPr/>
                    <a:lstStyle/>
                    <a:p>
                      <a:endParaRPr lang="fr-FR"/>
                    </a:p>
                  </a:txBody>
                  <a:tcPr/>
                </a:tc>
                <a:tc>
                  <a:txBody>
                    <a:bodyPr/>
                    <a:lstStyle/>
                    <a:p>
                      <a:r>
                        <a:rPr lang="fr-FR" dirty="0"/>
                        <a:t>qualités – manières d’être en lien avec un adjectif</a:t>
                      </a:r>
                    </a:p>
                  </a:txBody>
                  <a:tcPr/>
                </a:tc>
                <a:tc>
                  <a:txBody>
                    <a:bodyPr/>
                    <a:lstStyle/>
                    <a:p>
                      <a:pPr>
                        <a:lnSpc>
                          <a:spcPct val="107000"/>
                        </a:lnSpc>
                        <a:spcAft>
                          <a:spcPts val="0"/>
                        </a:spcAft>
                      </a:pPr>
                      <a:r>
                        <a:rPr lang="fr-FR" sz="1800" kern="100">
                          <a:effectLst/>
                          <a:latin typeface="Times New Roman" panose="02020603050405020304" pitchFamily="18" charset="0"/>
                          <a:ea typeface="Calibri" panose="020F0502020204030204" pitchFamily="34" charset="0"/>
                          <a:cs typeface="Times New Roman" panose="02020603050405020304" pitchFamily="18" charset="0"/>
                        </a:rPr>
                        <a:t>étrangeté - agressivité</a:t>
                      </a:r>
                      <a:endParaRPr lang="fr-FR" sz="18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endParaRPr lang="fr-FR" sz="18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725993328"/>
                  </a:ext>
                </a:extLst>
              </a:tr>
              <a:tr h="370840">
                <a:tc vMerge="1">
                  <a:txBody>
                    <a:bodyPr/>
                    <a:lstStyle/>
                    <a:p>
                      <a:endParaRPr lang="fr-FR"/>
                    </a:p>
                  </a:txBody>
                  <a:tcPr/>
                </a:tc>
                <a:tc rowSpan="5">
                  <a:txBody>
                    <a:bodyPr/>
                    <a:lstStyle/>
                    <a:p>
                      <a:pPr algn="ctr"/>
                      <a:r>
                        <a:rPr lang="fr-FR" dirty="0"/>
                        <a:t>masc.</a:t>
                      </a:r>
                    </a:p>
                  </a:txBody>
                  <a:tcPr vert="vert270">
                    <a:solidFill>
                      <a:schemeClr val="accent5">
                        <a:lumMod val="20000"/>
                        <a:lumOff val="80000"/>
                      </a:schemeClr>
                    </a:solidFill>
                  </a:tcPr>
                </a:tc>
                <a:tc>
                  <a:txBody>
                    <a:bodyPr/>
                    <a:lstStyle/>
                    <a:p>
                      <a:r>
                        <a:rPr lang="fr-FR" dirty="0"/>
                        <a:t>diminutifs masculins</a:t>
                      </a:r>
                    </a:p>
                  </a:txBody>
                  <a:tcPr/>
                </a:tc>
                <a:tc>
                  <a:txBody>
                    <a:bodyPr/>
                    <a:lstStyle/>
                    <a:p>
                      <a:pPr>
                        <a:lnSpc>
                          <a:spcPct val="107000"/>
                        </a:lnSpc>
                        <a:spcAft>
                          <a:spcPts val="0"/>
                        </a:spcAft>
                      </a:pPr>
                      <a:r>
                        <a:rPr lang="fr-FR" sz="1800" kern="100" dirty="0">
                          <a:effectLst/>
                          <a:latin typeface="Times New Roman" panose="02020603050405020304" pitchFamily="18" charset="0"/>
                          <a:ea typeface="Calibri" panose="020F0502020204030204" pitchFamily="34" charset="0"/>
                          <a:cs typeface="Times New Roman" panose="02020603050405020304" pitchFamily="18" charset="0"/>
                        </a:rPr>
                        <a:t>poulet - coffret</a:t>
                      </a:r>
                      <a:endParaRPr lang="fr-FR" sz="18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endParaRPr lang="fr-FR" sz="18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747230786"/>
                  </a:ext>
                </a:extLst>
              </a:tr>
              <a:tr h="370840">
                <a:tc vMerge="1">
                  <a:txBody>
                    <a:bodyPr/>
                    <a:lstStyle/>
                    <a:p>
                      <a:endParaRPr lang="fr-FR"/>
                    </a:p>
                  </a:txBody>
                  <a:tcPr/>
                </a:tc>
                <a:tc vMerge="1">
                  <a:txBody>
                    <a:bodyPr/>
                    <a:lstStyle/>
                    <a:p>
                      <a:endParaRPr lang="fr-FR"/>
                    </a:p>
                  </a:txBody>
                  <a:tcPr/>
                </a:tc>
                <a:tc>
                  <a:txBody>
                    <a:bodyPr/>
                    <a:lstStyle/>
                    <a:p>
                      <a:r>
                        <a:rPr lang="fr-FR" dirty="0"/>
                        <a:t>noms avec un lien avec un verbe en -</a:t>
                      </a:r>
                      <a:r>
                        <a:rPr lang="fr-FR" i="1" dirty="0" err="1"/>
                        <a:t>ayer</a:t>
                      </a:r>
                      <a:endParaRPr lang="fr-FR" i="1" dirty="0"/>
                    </a:p>
                  </a:txBody>
                  <a:tcPr/>
                </a:tc>
                <a:tc>
                  <a:txBody>
                    <a:bodyPr/>
                    <a:lstStyle/>
                    <a:p>
                      <a:pPr>
                        <a:lnSpc>
                          <a:spcPct val="107000"/>
                        </a:lnSpc>
                        <a:spcAft>
                          <a:spcPts val="0"/>
                        </a:spcAft>
                      </a:pPr>
                      <a:r>
                        <a:rPr lang="fr-FR" sz="1800" kern="100">
                          <a:effectLst/>
                          <a:latin typeface="Times New Roman" panose="02020603050405020304" pitchFamily="18" charset="0"/>
                          <a:ea typeface="Calibri" panose="020F0502020204030204" pitchFamily="34" charset="0"/>
                          <a:cs typeface="Times New Roman" panose="02020603050405020304" pitchFamily="18" charset="0"/>
                        </a:rPr>
                        <a:t>balai - essai</a:t>
                      </a:r>
                      <a:endParaRPr lang="fr-FR" sz="18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endParaRPr lang="fr-FR" sz="18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478447743"/>
                  </a:ext>
                </a:extLst>
              </a:tr>
              <a:tr h="370840">
                <a:tc vMerge="1">
                  <a:txBody>
                    <a:bodyPr/>
                    <a:lstStyle/>
                    <a:p>
                      <a:endParaRPr lang="fr-FR"/>
                    </a:p>
                  </a:txBody>
                  <a:tcPr/>
                </a:tc>
                <a:tc vMerge="1">
                  <a:txBody>
                    <a:bodyPr/>
                    <a:lstStyle/>
                    <a:p>
                      <a:endParaRPr lang="fr-FR"/>
                    </a:p>
                  </a:txBody>
                  <a:tcPr/>
                </a:tc>
                <a:tc>
                  <a:txBody>
                    <a:bodyPr/>
                    <a:lstStyle/>
                    <a:p>
                      <a:r>
                        <a:rPr lang="fr-FR" dirty="0"/>
                        <a:t>métiers</a:t>
                      </a:r>
                    </a:p>
                  </a:txBody>
                  <a:tcPr/>
                </a:tc>
                <a:tc>
                  <a:txBody>
                    <a:bodyPr/>
                    <a:lstStyle/>
                    <a:p>
                      <a:pPr>
                        <a:lnSpc>
                          <a:spcPct val="107000"/>
                        </a:lnSpc>
                        <a:spcAft>
                          <a:spcPts val="0"/>
                        </a:spcAft>
                      </a:pPr>
                      <a:r>
                        <a:rPr lang="fr-FR" sz="1800" kern="100">
                          <a:effectLst/>
                          <a:latin typeface="Times New Roman" panose="02020603050405020304" pitchFamily="18" charset="0"/>
                          <a:ea typeface="Calibri" panose="020F0502020204030204" pitchFamily="34" charset="0"/>
                          <a:cs typeface="Times New Roman" panose="02020603050405020304" pitchFamily="18" charset="0"/>
                        </a:rPr>
                        <a:t>cuisinier - pompier</a:t>
                      </a:r>
                      <a:endParaRPr lang="fr-FR" sz="18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endParaRPr lang="fr-FR" sz="18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89998932"/>
                  </a:ext>
                </a:extLst>
              </a:tr>
              <a:tr h="370840">
                <a:tc vMerge="1">
                  <a:txBody>
                    <a:bodyPr/>
                    <a:lstStyle/>
                    <a:p>
                      <a:endParaRPr lang="fr-FR"/>
                    </a:p>
                  </a:txBody>
                  <a:tcPr/>
                </a:tc>
                <a:tc vMerge="1">
                  <a:txBody>
                    <a:bodyPr/>
                    <a:lstStyle/>
                    <a:p>
                      <a:endParaRPr lang="fr-FR"/>
                    </a:p>
                  </a:txBody>
                  <a:tcPr/>
                </a:tc>
                <a:tc>
                  <a:txBody>
                    <a:bodyPr/>
                    <a:lstStyle/>
                    <a:p>
                      <a:r>
                        <a:rPr lang="fr-FR" dirty="0"/>
                        <a:t>arbres</a:t>
                      </a:r>
                    </a:p>
                  </a:txBody>
                  <a:tcPr/>
                </a:tc>
                <a:tc>
                  <a:txBody>
                    <a:bodyPr/>
                    <a:lstStyle/>
                    <a:p>
                      <a:pPr>
                        <a:lnSpc>
                          <a:spcPct val="107000"/>
                        </a:lnSpc>
                        <a:spcAft>
                          <a:spcPts val="0"/>
                        </a:spcAft>
                      </a:pPr>
                      <a:r>
                        <a:rPr lang="fr-FR" sz="1800" kern="100">
                          <a:effectLst/>
                          <a:latin typeface="Times New Roman" panose="02020603050405020304" pitchFamily="18" charset="0"/>
                          <a:ea typeface="Calibri" panose="020F0502020204030204" pitchFamily="34" charset="0"/>
                          <a:cs typeface="Times New Roman" panose="02020603050405020304" pitchFamily="18" charset="0"/>
                        </a:rPr>
                        <a:t>pommier - figuier</a:t>
                      </a:r>
                      <a:endParaRPr lang="fr-FR" sz="18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endParaRPr lang="fr-FR" sz="18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257881716"/>
                  </a:ext>
                </a:extLst>
              </a:tr>
              <a:tr h="370840">
                <a:tc vMerge="1">
                  <a:txBody>
                    <a:bodyPr/>
                    <a:lstStyle/>
                    <a:p>
                      <a:endParaRPr lang="fr-FR" dirty="0"/>
                    </a:p>
                  </a:txBody>
                  <a:tcPr/>
                </a:tc>
                <a:tc vMerge="1">
                  <a:txBody>
                    <a:bodyPr/>
                    <a:lstStyle/>
                    <a:p>
                      <a:endParaRPr lang="fr-FR"/>
                    </a:p>
                  </a:txBody>
                  <a:tcPr/>
                </a:tc>
                <a:tc>
                  <a:txBody>
                    <a:bodyPr/>
                    <a:lstStyle/>
                    <a:p>
                      <a:r>
                        <a:rPr lang="fr-FR" dirty="0"/>
                        <a:t>récipients</a:t>
                      </a:r>
                    </a:p>
                  </a:txBody>
                  <a:tcPr/>
                </a:tc>
                <a:tc>
                  <a:txBody>
                    <a:bodyPr/>
                    <a:lstStyle/>
                    <a:p>
                      <a:pPr>
                        <a:lnSpc>
                          <a:spcPct val="107000"/>
                        </a:lnSpc>
                        <a:spcAft>
                          <a:spcPts val="0"/>
                        </a:spcAft>
                      </a:pPr>
                      <a:r>
                        <a:rPr lang="fr-FR" sz="1800" kern="100">
                          <a:effectLst/>
                          <a:latin typeface="Times New Roman" panose="02020603050405020304" pitchFamily="18" charset="0"/>
                          <a:ea typeface="Calibri" panose="020F0502020204030204" pitchFamily="34" charset="0"/>
                          <a:cs typeface="Times New Roman" panose="02020603050405020304" pitchFamily="18" charset="0"/>
                        </a:rPr>
                        <a:t>saladier - sucrier</a:t>
                      </a:r>
                      <a:endParaRPr lang="fr-FR" sz="18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endParaRPr lang="fr-FR" sz="18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917526481"/>
                  </a:ext>
                </a:extLst>
              </a:tr>
              <a:tr h="370840">
                <a:tc rowSpan="3" gridSpan="2">
                  <a:txBody>
                    <a:bodyPr/>
                    <a:lstStyle/>
                    <a:p>
                      <a:endParaRPr lang="fr-FR" sz="1000" dirty="0"/>
                    </a:p>
                    <a:p>
                      <a:r>
                        <a:rPr lang="fr-FR" dirty="0"/>
                        <a:t>PARTICIPE</a:t>
                      </a:r>
                    </a:p>
                  </a:txBody>
                  <a:tcPr>
                    <a:solidFill>
                      <a:schemeClr val="accent5">
                        <a:lumMod val="20000"/>
                        <a:lumOff val="80000"/>
                      </a:schemeClr>
                    </a:solidFill>
                  </a:tcPr>
                </a:tc>
                <a:tc rowSpan="3" hMerge="1">
                  <a:txBody>
                    <a:bodyPr/>
                    <a:lstStyle/>
                    <a:p>
                      <a:endParaRPr lang="fr-FR"/>
                    </a:p>
                  </a:txBody>
                  <a:tcPr/>
                </a:tc>
                <a:tc>
                  <a:txBody>
                    <a:bodyPr/>
                    <a:lstStyle/>
                    <a:p>
                      <a:r>
                        <a:rPr lang="fr-FR" dirty="0"/>
                        <a:t>participes passé (nom)</a:t>
                      </a:r>
                    </a:p>
                  </a:txBody>
                  <a:tcPr/>
                </a:tc>
                <a:tc>
                  <a:txBody>
                    <a:bodyPr/>
                    <a:lstStyle/>
                    <a:p>
                      <a:pPr>
                        <a:lnSpc>
                          <a:spcPct val="107000"/>
                        </a:lnSpc>
                        <a:spcAft>
                          <a:spcPts val="0"/>
                        </a:spcAft>
                      </a:pPr>
                      <a:r>
                        <a:rPr lang="fr-FR" sz="1800" kern="100" dirty="0">
                          <a:effectLst/>
                          <a:latin typeface="Times New Roman" panose="02020603050405020304" pitchFamily="18" charset="0"/>
                          <a:ea typeface="Calibri" panose="020F0502020204030204" pitchFamily="34" charset="0"/>
                          <a:cs typeface="Times New Roman" panose="02020603050405020304" pitchFamily="18" charset="0"/>
                        </a:rPr>
                        <a:t>handicapé - blessé</a:t>
                      </a:r>
                      <a:endParaRPr lang="fr-FR" sz="18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endParaRPr lang="fr-FR" sz="18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455870999"/>
                  </a:ext>
                </a:extLst>
              </a:tr>
              <a:tr h="370840">
                <a:tc gridSpan="2" vMerge="1">
                  <a:txBody>
                    <a:bodyPr/>
                    <a:lstStyle/>
                    <a:p>
                      <a:endParaRPr lang="fr-FR"/>
                    </a:p>
                  </a:txBody>
                  <a:tcPr/>
                </a:tc>
                <a:tc hMerge="1" vMerge="1">
                  <a:txBody>
                    <a:bodyPr/>
                    <a:lstStyle/>
                    <a:p>
                      <a:endParaRPr lang="fr-FR"/>
                    </a:p>
                  </a:txBody>
                  <a:tcPr/>
                </a:tc>
                <a:tc>
                  <a:txBody>
                    <a:bodyPr/>
                    <a:lstStyle/>
                    <a:p>
                      <a:r>
                        <a:rPr lang="fr-FR" dirty="0"/>
                        <a:t>participes passé (adjectif)</a:t>
                      </a:r>
                    </a:p>
                  </a:txBody>
                  <a:tcPr/>
                </a:tc>
                <a:tc>
                  <a:txBody>
                    <a:bodyPr/>
                    <a:lstStyle/>
                    <a:p>
                      <a:pPr>
                        <a:lnSpc>
                          <a:spcPct val="107000"/>
                        </a:lnSpc>
                        <a:spcAft>
                          <a:spcPts val="0"/>
                        </a:spcAft>
                      </a:pPr>
                      <a:r>
                        <a:rPr lang="fr-FR" sz="1800" kern="100" dirty="0">
                          <a:effectLst/>
                          <a:latin typeface="Calibri" panose="020F0502020204030204" pitchFamily="34" charset="0"/>
                          <a:ea typeface="Calibri" panose="020F0502020204030204" pitchFamily="34" charset="0"/>
                          <a:cs typeface="Times New Roman" panose="02020603050405020304" pitchFamily="18" charset="0"/>
                        </a:rPr>
                        <a:t>abimé</a:t>
                      </a:r>
                    </a:p>
                  </a:txBody>
                  <a:tcPr marL="68580" marR="68580" marT="0" marB="0"/>
                </a:tc>
                <a:tc>
                  <a:txBody>
                    <a:bodyPr/>
                    <a:lstStyle/>
                    <a:p>
                      <a:pPr>
                        <a:lnSpc>
                          <a:spcPct val="107000"/>
                        </a:lnSpc>
                        <a:spcAft>
                          <a:spcPts val="0"/>
                        </a:spcAft>
                      </a:pPr>
                      <a:endParaRPr lang="fr-FR" sz="18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86383635"/>
                  </a:ext>
                </a:extLst>
              </a:tr>
              <a:tr h="370840">
                <a:tc gridSpan="2" vMerge="1">
                  <a:txBody>
                    <a:bodyPr/>
                    <a:lstStyle/>
                    <a:p>
                      <a:endParaRPr lang="fr-FR" dirty="0"/>
                    </a:p>
                  </a:txBody>
                  <a:tcPr/>
                </a:tc>
                <a:tc hMerge="1" vMerge="1">
                  <a:txBody>
                    <a:bodyPr/>
                    <a:lstStyle/>
                    <a:p>
                      <a:endParaRPr lang="fr-FR"/>
                    </a:p>
                  </a:txBody>
                  <a:tcPr/>
                </a:tc>
                <a:tc>
                  <a:txBody>
                    <a:bodyPr/>
                    <a:lstStyle/>
                    <a:p>
                      <a:r>
                        <a:rPr lang="fr-FR" dirty="0"/>
                        <a:t>participes passés (passé composé)</a:t>
                      </a:r>
                    </a:p>
                  </a:txBody>
                  <a:tcPr/>
                </a:tc>
                <a:tc>
                  <a:txBody>
                    <a:bodyPr/>
                    <a:lstStyle/>
                    <a:p>
                      <a:pPr>
                        <a:lnSpc>
                          <a:spcPct val="107000"/>
                        </a:lnSpc>
                        <a:spcAft>
                          <a:spcPts val="0"/>
                        </a:spcAft>
                      </a:pPr>
                      <a:r>
                        <a:rPr lang="fr-FR" sz="1800" kern="100">
                          <a:effectLst/>
                          <a:latin typeface="Times New Roman" panose="02020603050405020304" pitchFamily="18" charset="0"/>
                          <a:ea typeface="Calibri" panose="020F0502020204030204" pitchFamily="34" charset="0"/>
                          <a:cs typeface="Times New Roman" panose="02020603050405020304" pitchFamily="18" charset="0"/>
                        </a:rPr>
                        <a:t>discuté - amusé</a:t>
                      </a:r>
                      <a:endParaRPr lang="fr-FR" sz="18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endParaRPr lang="fr-FR" sz="18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789816543"/>
                  </a:ext>
                </a:extLst>
              </a:tr>
              <a:tr h="370840">
                <a:tc rowSpan="4" gridSpan="2">
                  <a:txBody>
                    <a:bodyPr/>
                    <a:lstStyle/>
                    <a:p>
                      <a:pPr algn="ctr"/>
                      <a:endParaRPr lang="fr-FR" dirty="0"/>
                    </a:p>
                    <a:p>
                      <a:pPr algn="ctr"/>
                      <a:r>
                        <a:rPr lang="fr-FR" dirty="0"/>
                        <a:t>VERBE</a:t>
                      </a:r>
                    </a:p>
                  </a:txBody>
                  <a:tcPr vert="vert270">
                    <a:solidFill>
                      <a:schemeClr val="accent5">
                        <a:lumMod val="20000"/>
                        <a:lumOff val="80000"/>
                      </a:schemeClr>
                    </a:solidFill>
                  </a:tcPr>
                </a:tc>
                <a:tc rowSpan="4" hMerge="1">
                  <a:txBody>
                    <a:bodyPr/>
                    <a:lstStyle/>
                    <a:p>
                      <a:endParaRPr lang="fr-FR"/>
                    </a:p>
                  </a:txBody>
                  <a:tcPr/>
                </a:tc>
                <a:tc>
                  <a:txBody>
                    <a:bodyPr/>
                    <a:lstStyle/>
                    <a:p>
                      <a:r>
                        <a:rPr lang="fr-FR" dirty="0"/>
                        <a:t>infinitif</a:t>
                      </a:r>
                    </a:p>
                  </a:txBody>
                  <a:tcPr/>
                </a:tc>
                <a:tc>
                  <a:txBody>
                    <a:bodyPr/>
                    <a:lstStyle/>
                    <a:p>
                      <a:pPr>
                        <a:lnSpc>
                          <a:spcPct val="107000"/>
                        </a:lnSpc>
                        <a:spcAft>
                          <a:spcPts val="0"/>
                        </a:spcAft>
                      </a:pPr>
                      <a:r>
                        <a:rPr lang="fr-FR" sz="1800" kern="100">
                          <a:effectLst/>
                          <a:latin typeface="Times New Roman" panose="02020603050405020304" pitchFamily="18" charset="0"/>
                          <a:ea typeface="Calibri" panose="020F0502020204030204" pitchFamily="34" charset="0"/>
                          <a:cs typeface="Times New Roman" panose="02020603050405020304" pitchFamily="18" charset="0"/>
                        </a:rPr>
                        <a:t>compenser - chercher</a:t>
                      </a:r>
                      <a:endParaRPr lang="fr-FR" sz="18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endParaRPr lang="fr-FR" sz="18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97108044"/>
                  </a:ext>
                </a:extLst>
              </a:tr>
              <a:tr h="370840">
                <a:tc gridSpan="2" vMerge="1">
                  <a:txBody>
                    <a:bodyPr/>
                    <a:lstStyle/>
                    <a:p>
                      <a:endParaRPr lang="fr-FR" dirty="0"/>
                    </a:p>
                  </a:txBody>
                  <a:tcPr/>
                </a:tc>
                <a:tc hMerge="1" vMerge="1">
                  <a:txBody>
                    <a:bodyPr/>
                    <a:lstStyle/>
                    <a:p>
                      <a:endParaRPr lang="fr-FR"/>
                    </a:p>
                  </a:txBody>
                  <a:tcPr/>
                </a:tc>
                <a:tc>
                  <a:txBody>
                    <a:bodyPr/>
                    <a:lstStyle/>
                    <a:p>
                      <a:r>
                        <a:rPr lang="fr-FR" dirty="0"/>
                        <a:t>personne 5</a:t>
                      </a:r>
                    </a:p>
                  </a:txBody>
                  <a:tcPr/>
                </a:tc>
                <a:tc>
                  <a:txBody>
                    <a:bodyPr/>
                    <a:lstStyle/>
                    <a:p>
                      <a:pPr>
                        <a:lnSpc>
                          <a:spcPct val="107000"/>
                        </a:lnSpc>
                        <a:spcAft>
                          <a:spcPts val="0"/>
                        </a:spcAft>
                      </a:pPr>
                      <a:r>
                        <a:rPr lang="fr-FR" sz="1800" kern="100">
                          <a:effectLst/>
                          <a:latin typeface="Times New Roman" panose="02020603050405020304" pitchFamily="18" charset="0"/>
                          <a:ea typeface="Calibri" panose="020F0502020204030204" pitchFamily="34" charset="0"/>
                          <a:cs typeface="Times New Roman" panose="02020603050405020304" pitchFamily="18" charset="0"/>
                        </a:rPr>
                        <a:t>faisiez - battiez</a:t>
                      </a:r>
                      <a:endParaRPr lang="fr-FR" sz="18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endParaRPr lang="fr-FR" sz="18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576076078"/>
                  </a:ext>
                </a:extLst>
              </a:tr>
              <a:tr h="482600">
                <a:tc gridSpan="2" vMerge="1">
                  <a:txBody>
                    <a:bodyPr/>
                    <a:lstStyle/>
                    <a:p>
                      <a:endParaRPr lang="fr-FR" dirty="0"/>
                    </a:p>
                  </a:txBody>
                  <a:tcPr/>
                </a:tc>
                <a:tc hMerge="1" vMerge="1">
                  <a:txBody>
                    <a:bodyPr/>
                    <a:lstStyle/>
                    <a:p>
                      <a:endParaRPr lang="fr-FR"/>
                    </a:p>
                  </a:txBody>
                  <a:tcPr/>
                </a:tc>
                <a:tc>
                  <a:txBody>
                    <a:bodyPr/>
                    <a:lstStyle/>
                    <a:p>
                      <a:r>
                        <a:rPr lang="fr-FR" dirty="0"/>
                        <a:t>imparfait</a:t>
                      </a:r>
                    </a:p>
                  </a:txBody>
                  <a:tcPr/>
                </a:tc>
                <a:tc>
                  <a:txBody>
                    <a:bodyPr/>
                    <a:lstStyle/>
                    <a:p>
                      <a:pPr>
                        <a:lnSpc>
                          <a:spcPct val="107000"/>
                        </a:lnSpc>
                        <a:spcAft>
                          <a:spcPts val="0"/>
                        </a:spcAft>
                      </a:pPr>
                      <a:r>
                        <a:rPr lang="fr-FR" sz="1800" kern="100" dirty="0">
                          <a:effectLst/>
                          <a:latin typeface="Times New Roman" panose="02020603050405020304" pitchFamily="18" charset="0"/>
                          <a:ea typeface="Calibri" panose="020F0502020204030204" pitchFamily="34" charset="0"/>
                          <a:cs typeface="Times New Roman" panose="02020603050405020304" pitchFamily="18" charset="0"/>
                        </a:rPr>
                        <a:t>occupait - rêvait</a:t>
                      </a:r>
                      <a:endParaRPr lang="fr-FR" sz="18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endParaRPr lang="fr-FR" sz="18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4036010080"/>
                  </a:ext>
                </a:extLst>
              </a:tr>
              <a:tr h="370840">
                <a:tc gridSpan="2" vMerge="1">
                  <a:txBody>
                    <a:bodyPr/>
                    <a:lstStyle/>
                    <a:p>
                      <a:endParaRPr lang="fr-FR" dirty="0"/>
                    </a:p>
                  </a:txBody>
                  <a:tcPr/>
                </a:tc>
                <a:tc hMerge="1" vMerge="1">
                  <a:txBody>
                    <a:bodyPr/>
                    <a:lstStyle/>
                    <a:p>
                      <a:endParaRPr lang="fr-FR"/>
                    </a:p>
                  </a:txBody>
                  <a:tcPr/>
                </a:tc>
                <a:tc>
                  <a:txBody>
                    <a:bodyPr/>
                    <a:lstStyle/>
                    <a:p>
                      <a:r>
                        <a:rPr lang="fr-FR" dirty="0"/>
                        <a:t>verbes particuliers au présent</a:t>
                      </a:r>
                    </a:p>
                  </a:txBody>
                  <a:tcPr/>
                </a:tc>
                <a:tc>
                  <a:txBody>
                    <a:bodyPr/>
                    <a:lstStyle/>
                    <a:p>
                      <a:pPr>
                        <a:lnSpc>
                          <a:spcPct val="107000"/>
                        </a:lnSpc>
                        <a:spcAft>
                          <a:spcPts val="0"/>
                        </a:spcAft>
                      </a:pPr>
                      <a:r>
                        <a:rPr lang="fr-FR" sz="1800" kern="100" dirty="0">
                          <a:effectLst/>
                          <a:latin typeface="Times New Roman" panose="02020603050405020304" pitchFamily="18" charset="0"/>
                          <a:ea typeface="Calibri" panose="020F0502020204030204" pitchFamily="34" charset="0"/>
                          <a:cs typeface="Times New Roman" panose="02020603050405020304" pitchFamily="18" charset="0"/>
                        </a:rPr>
                        <a:t>sait- fait</a:t>
                      </a:r>
                      <a:endParaRPr lang="fr-FR" sz="18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endParaRPr lang="fr-FR" sz="18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92859827"/>
                  </a:ext>
                </a:extLst>
              </a:tr>
            </a:tbl>
          </a:graphicData>
        </a:graphic>
      </p:graphicFrame>
    </p:spTree>
    <p:extLst>
      <p:ext uri="{BB962C8B-B14F-4D97-AF65-F5344CB8AC3E}">
        <p14:creationId xmlns:p14="http://schemas.microsoft.com/office/powerpoint/2010/main" val="143736246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F94A019-2B83-AA28-C803-8E5A616416AE}"/>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B8B7CB33-267B-74A6-4ACF-CF4EF93567F1}"/>
              </a:ext>
            </a:extLst>
          </p:cNvPr>
          <p:cNvSpPr>
            <a:spLocks noGrp="1"/>
          </p:cNvSpPr>
          <p:nvPr>
            <p:ph type="title"/>
          </p:nvPr>
        </p:nvSpPr>
        <p:spPr/>
        <p:txBody>
          <a:bodyPr/>
          <a:lstStyle/>
          <a:p>
            <a:r>
              <a:rPr lang="fr-FR" dirty="0"/>
              <a:t> </a:t>
            </a:r>
          </a:p>
        </p:txBody>
      </p:sp>
      <p:pic>
        <p:nvPicPr>
          <p:cNvPr id="4" name="Espace réservé du contenu 3" descr="Une image contenant dessin, croquis, clipart, Dessin au trait&#10;&#10;Description générée automatiquement">
            <a:extLst>
              <a:ext uri="{FF2B5EF4-FFF2-40B4-BE49-F238E27FC236}">
                <a16:creationId xmlns:a16="http://schemas.microsoft.com/office/drawing/2014/main" id="{302E39F5-7D66-7F12-3CAD-28027A3EEABE}"/>
              </a:ext>
            </a:extLst>
          </p:cNvPr>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5420691" y="1429048"/>
            <a:ext cx="1350617" cy="3999904"/>
          </a:xfrm>
          <a:prstGeom prst="rect">
            <a:avLst/>
          </a:prstGeom>
        </p:spPr>
      </p:pic>
    </p:spTree>
    <p:extLst>
      <p:ext uri="{BB962C8B-B14F-4D97-AF65-F5344CB8AC3E}">
        <p14:creationId xmlns:p14="http://schemas.microsoft.com/office/powerpoint/2010/main" val="24809665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166A4A2-9DC3-A02D-8521-BB7CC3242F3C}"/>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1082C747-E3EC-1297-88D1-552C65559531}"/>
              </a:ext>
            </a:extLst>
          </p:cNvPr>
          <p:cNvSpPr>
            <a:spLocks noGrp="1"/>
          </p:cNvSpPr>
          <p:nvPr>
            <p:ph type="title"/>
          </p:nvPr>
        </p:nvSpPr>
        <p:spPr/>
        <p:txBody>
          <a:bodyPr/>
          <a:lstStyle/>
          <a:p>
            <a:r>
              <a:rPr lang="fr-FR" dirty="0"/>
              <a:t> </a:t>
            </a:r>
          </a:p>
        </p:txBody>
      </p:sp>
      <p:graphicFrame>
        <p:nvGraphicFramePr>
          <p:cNvPr id="4" name="Espace réservé du contenu 3">
            <a:extLst>
              <a:ext uri="{FF2B5EF4-FFF2-40B4-BE49-F238E27FC236}">
                <a16:creationId xmlns:a16="http://schemas.microsoft.com/office/drawing/2014/main" id="{03C3C413-3946-8007-1B40-FADAC77E503B}"/>
              </a:ext>
            </a:extLst>
          </p:cNvPr>
          <p:cNvGraphicFramePr>
            <a:graphicFrameLocks noGrp="1"/>
          </p:cNvGraphicFramePr>
          <p:nvPr>
            <p:ph idx="1"/>
            <p:extLst>
              <p:ext uri="{D42A27DB-BD31-4B8C-83A1-F6EECF244321}">
                <p14:modId xmlns:p14="http://schemas.microsoft.com/office/powerpoint/2010/main" val="2243561787"/>
              </p:ext>
            </p:extLst>
          </p:nvPr>
        </p:nvGraphicFramePr>
        <p:xfrm>
          <a:off x="838200" y="591820"/>
          <a:ext cx="10237306" cy="5674360"/>
        </p:xfrm>
        <a:graphic>
          <a:graphicData uri="http://schemas.openxmlformats.org/drawingml/2006/table">
            <a:tbl>
              <a:tblPr firstRow="1" bandRow="1">
                <a:tableStyleId>{5940675A-B579-460E-94D1-54222C63F5DA}</a:tableStyleId>
              </a:tblPr>
              <a:tblGrid>
                <a:gridCol w="516536">
                  <a:extLst>
                    <a:ext uri="{9D8B030D-6E8A-4147-A177-3AD203B41FA5}">
                      <a16:colId xmlns:a16="http://schemas.microsoft.com/office/drawing/2014/main" val="1625928029"/>
                    </a:ext>
                  </a:extLst>
                </a:gridCol>
                <a:gridCol w="710728">
                  <a:extLst>
                    <a:ext uri="{9D8B030D-6E8A-4147-A177-3AD203B41FA5}">
                      <a16:colId xmlns:a16="http://schemas.microsoft.com/office/drawing/2014/main" val="3335330520"/>
                    </a:ext>
                  </a:extLst>
                </a:gridCol>
                <a:gridCol w="4812415">
                  <a:extLst>
                    <a:ext uri="{9D8B030D-6E8A-4147-A177-3AD203B41FA5}">
                      <a16:colId xmlns:a16="http://schemas.microsoft.com/office/drawing/2014/main" val="746292741"/>
                    </a:ext>
                  </a:extLst>
                </a:gridCol>
                <a:gridCol w="2206487">
                  <a:extLst>
                    <a:ext uri="{9D8B030D-6E8A-4147-A177-3AD203B41FA5}">
                      <a16:colId xmlns:a16="http://schemas.microsoft.com/office/drawing/2014/main" val="912379982"/>
                    </a:ext>
                  </a:extLst>
                </a:gridCol>
                <a:gridCol w="1991140">
                  <a:extLst>
                    <a:ext uri="{9D8B030D-6E8A-4147-A177-3AD203B41FA5}">
                      <a16:colId xmlns:a16="http://schemas.microsoft.com/office/drawing/2014/main" val="2108082738"/>
                    </a:ext>
                  </a:extLst>
                </a:gridCol>
              </a:tblGrid>
              <a:tr h="370840">
                <a:tc gridSpan="3">
                  <a:txBody>
                    <a:bodyPr/>
                    <a:lstStyle/>
                    <a:p>
                      <a:pPr algn="l"/>
                      <a:r>
                        <a:rPr lang="fr-FR" dirty="0"/>
                        <a:t>DÉTERMINANT</a:t>
                      </a:r>
                    </a:p>
                  </a:txBody>
                  <a:tcPr>
                    <a:solidFill>
                      <a:schemeClr val="accent5">
                        <a:lumMod val="20000"/>
                        <a:lumOff val="80000"/>
                      </a:schemeClr>
                    </a:solidFill>
                  </a:tcPr>
                </a:tc>
                <a:tc hMerge="1">
                  <a:txBody>
                    <a:bodyPr/>
                    <a:lstStyle/>
                    <a:p>
                      <a:endParaRPr lang="fr-FR" dirty="0"/>
                    </a:p>
                  </a:txBody>
                  <a:tcPr/>
                </a:tc>
                <a:tc hMerge="1">
                  <a:txBody>
                    <a:bodyPr/>
                    <a:lstStyle/>
                    <a:p>
                      <a:endParaRPr lang="fr-FR" dirty="0"/>
                    </a:p>
                  </a:txBody>
                  <a:tcPr/>
                </a:tc>
                <a:tc>
                  <a:txBody>
                    <a:bodyPr/>
                    <a:lstStyle/>
                    <a:p>
                      <a:pPr>
                        <a:lnSpc>
                          <a:spcPct val="107000"/>
                        </a:lnSpc>
                        <a:spcAft>
                          <a:spcPts val="0"/>
                        </a:spcAft>
                      </a:pPr>
                      <a:r>
                        <a:rPr lang="fr-FR" sz="1800" kern="100">
                          <a:effectLst/>
                          <a:latin typeface="Times New Roman" panose="02020603050405020304" pitchFamily="18" charset="0"/>
                          <a:ea typeface="Calibri" panose="020F0502020204030204" pitchFamily="34" charset="0"/>
                          <a:cs typeface="Times New Roman" panose="02020603050405020304" pitchFamily="18" charset="0"/>
                        </a:rPr>
                        <a:t>les - des</a:t>
                      </a:r>
                      <a:endParaRPr lang="fr-FR" sz="18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endParaRPr lang="fr-FR" sz="18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674621574"/>
                  </a:ext>
                </a:extLst>
              </a:tr>
              <a:tr h="370840">
                <a:tc rowSpan="7">
                  <a:txBody>
                    <a:bodyPr/>
                    <a:lstStyle/>
                    <a:p>
                      <a:pPr algn="ctr"/>
                      <a:r>
                        <a:rPr lang="fr-FR" dirty="0"/>
                        <a:t>NOM</a:t>
                      </a:r>
                    </a:p>
                  </a:txBody>
                  <a:tcPr vert="vert270">
                    <a:solidFill>
                      <a:schemeClr val="accent5">
                        <a:lumMod val="20000"/>
                        <a:lumOff val="80000"/>
                      </a:schemeClr>
                    </a:solidFill>
                  </a:tcPr>
                </a:tc>
                <a:tc rowSpan="2">
                  <a:txBody>
                    <a:bodyPr/>
                    <a:lstStyle/>
                    <a:p>
                      <a:pPr algn="ctr"/>
                      <a:r>
                        <a:rPr lang="fr-FR" dirty="0"/>
                        <a:t>fém.</a:t>
                      </a:r>
                    </a:p>
                  </a:txBody>
                  <a:tcPr vert="vert270">
                    <a:solidFill>
                      <a:schemeClr val="accent5">
                        <a:lumMod val="20000"/>
                        <a:lumOff val="80000"/>
                      </a:schemeClr>
                    </a:solidFill>
                  </a:tcPr>
                </a:tc>
                <a:tc>
                  <a:txBody>
                    <a:bodyPr/>
                    <a:lstStyle/>
                    <a:p>
                      <a:r>
                        <a:rPr lang="fr-FR" dirty="0"/>
                        <a:t>quantités</a:t>
                      </a:r>
                    </a:p>
                  </a:txBody>
                  <a:tcPr/>
                </a:tc>
                <a:tc>
                  <a:txBody>
                    <a:bodyPr/>
                    <a:lstStyle/>
                    <a:p>
                      <a:pPr>
                        <a:lnSpc>
                          <a:spcPct val="107000"/>
                        </a:lnSpc>
                        <a:spcAft>
                          <a:spcPts val="0"/>
                        </a:spcAft>
                      </a:pPr>
                      <a:r>
                        <a:rPr lang="fr-FR" sz="1800" kern="100">
                          <a:effectLst/>
                          <a:latin typeface="Times New Roman" panose="02020603050405020304" pitchFamily="18" charset="0"/>
                          <a:ea typeface="Calibri" panose="020F0502020204030204" pitchFamily="34" charset="0"/>
                          <a:cs typeface="Times New Roman" panose="02020603050405020304" pitchFamily="18" charset="0"/>
                        </a:rPr>
                        <a:t>cuillerée - pincée</a:t>
                      </a:r>
                      <a:endParaRPr lang="fr-FR" sz="18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endParaRPr lang="fr-FR" sz="18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436728334"/>
                  </a:ext>
                </a:extLst>
              </a:tr>
              <a:tr h="370840">
                <a:tc vMerge="1">
                  <a:txBody>
                    <a:bodyPr/>
                    <a:lstStyle/>
                    <a:p>
                      <a:endParaRPr lang="fr-FR"/>
                    </a:p>
                  </a:txBody>
                  <a:tcPr/>
                </a:tc>
                <a:tc vMerge="1">
                  <a:txBody>
                    <a:bodyPr/>
                    <a:lstStyle/>
                    <a:p>
                      <a:endParaRPr lang="fr-FR"/>
                    </a:p>
                  </a:txBody>
                  <a:tcPr/>
                </a:tc>
                <a:tc>
                  <a:txBody>
                    <a:bodyPr/>
                    <a:lstStyle/>
                    <a:p>
                      <a:r>
                        <a:rPr lang="fr-FR" dirty="0"/>
                        <a:t>qualités – manières d’être en lien avec un adjectif</a:t>
                      </a:r>
                    </a:p>
                  </a:txBody>
                  <a:tcPr/>
                </a:tc>
                <a:tc>
                  <a:txBody>
                    <a:bodyPr/>
                    <a:lstStyle/>
                    <a:p>
                      <a:pPr>
                        <a:lnSpc>
                          <a:spcPct val="107000"/>
                        </a:lnSpc>
                        <a:spcAft>
                          <a:spcPts val="0"/>
                        </a:spcAft>
                      </a:pPr>
                      <a:r>
                        <a:rPr lang="fr-FR" sz="1800" kern="100">
                          <a:effectLst/>
                          <a:latin typeface="Times New Roman" panose="02020603050405020304" pitchFamily="18" charset="0"/>
                          <a:ea typeface="Calibri" panose="020F0502020204030204" pitchFamily="34" charset="0"/>
                          <a:cs typeface="Times New Roman" panose="02020603050405020304" pitchFamily="18" charset="0"/>
                        </a:rPr>
                        <a:t>étrangeté - agressivité</a:t>
                      </a:r>
                      <a:endParaRPr lang="fr-FR" sz="18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endParaRPr lang="fr-FR" sz="18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725993328"/>
                  </a:ext>
                </a:extLst>
              </a:tr>
              <a:tr h="370840">
                <a:tc vMerge="1">
                  <a:txBody>
                    <a:bodyPr/>
                    <a:lstStyle/>
                    <a:p>
                      <a:endParaRPr lang="fr-FR"/>
                    </a:p>
                  </a:txBody>
                  <a:tcPr/>
                </a:tc>
                <a:tc rowSpan="5">
                  <a:txBody>
                    <a:bodyPr/>
                    <a:lstStyle/>
                    <a:p>
                      <a:pPr algn="ctr"/>
                      <a:r>
                        <a:rPr lang="fr-FR" dirty="0"/>
                        <a:t>masc.</a:t>
                      </a:r>
                    </a:p>
                  </a:txBody>
                  <a:tcPr vert="vert270">
                    <a:solidFill>
                      <a:schemeClr val="accent5">
                        <a:lumMod val="20000"/>
                        <a:lumOff val="80000"/>
                      </a:schemeClr>
                    </a:solidFill>
                  </a:tcPr>
                </a:tc>
                <a:tc>
                  <a:txBody>
                    <a:bodyPr/>
                    <a:lstStyle/>
                    <a:p>
                      <a:r>
                        <a:rPr lang="fr-FR" dirty="0"/>
                        <a:t>diminutifs masculins</a:t>
                      </a:r>
                    </a:p>
                  </a:txBody>
                  <a:tcPr/>
                </a:tc>
                <a:tc>
                  <a:txBody>
                    <a:bodyPr/>
                    <a:lstStyle/>
                    <a:p>
                      <a:pPr>
                        <a:lnSpc>
                          <a:spcPct val="107000"/>
                        </a:lnSpc>
                        <a:spcAft>
                          <a:spcPts val="0"/>
                        </a:spcAft>
                      </a:pPr>
                      <a:r>
                        <a:rPr lang="fr-FR" sz="1800" kern="100" dirty="0">
                          <a:effectLst/>
                          <a:latin typeface="Times New Roman" panose="02020603050405020304" pitchFamily="18" charset="0"/>
                          <a:ea typeface="Calibri" panose="020F0502020204030204" pitchFamily="34" charset="0"/>
                          <a:cs typeface="Times New Roman" panose="02020603050405020304" pitchFamily="18" charset="0"/>
                        </a:rPr>
                        <a:t>poulet - coffret</a:t>
                      </a:r>
                      <a:endParaRPr lang="fr-FR" sz="18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endParaRPr lang="fr-FR" sz="18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747230786"/>
                  </a:ext>
                </a:extLst>
              </a:tr>
              <a:tr h="370840">
                <a:tc vMerge="1">
                  <a:txBody>
                    <a:bodyPr/>
                    <a:lstStyle/>
                    <a:p>
                      <a:endParaRPr lang="fr-FR"/>
                    </a:p>
                  </a:txBody>
                  <a:tcPr/>
                </a:tc>
                <a:tc vMerge="1">
                  <a:txBody>
                    <a:bodyPr/>
                    <a:lstStyle/>
                    <a:p>
                      <a:endParaRPr lang="fr-FR"/>
                    </a:p>
                  </a:txBody>
                  <a:tcPr/>
                </a:tc>
                <a:tc>
                  <a:txBody>
                    <a:bodyPr/>
                    <a:lstStyle/>
                    <a:p>
                      <a:r>
                        <a:rPr lang="fr-FR" dirty="0"/>
                        <a:t>noms avec un lien avec un verbe en -</a:t>
                      </a:r>
                      <a:r>
                        <a:rPr lang="fr-FR" i="1" dirty="0" err="1"/>
                        <a:t>ayer</a:t>
                      </a:r>
                      <a:endParaRPr lang="fr-FR" i="1" dirty="0"/>
                    </a:p>
                  </a:txBody>
                  <a:tcPr/>
                </a:tc>
                <a:tc>
                  <a:txBody>
                    <a:bodyPr/>
                    <a:lstStyle/>
                    <a:p>
                      <a:pPr>
                        <a:lnSpc>
                          <a:spcPct val="107000"/>
                        </a:lnSpc>
                        <a:spcAft>
                          <a:spcPts val="0"/>
                        </a:spcAft>
                      </a:pPr>
                      <a:r>
                        <a:rPr lang="fr-FR" sz="1800" kern="100">
                          <a:effectLst/>
                          <a:latin typeface="Times New Roman" panose="02020603050405020304" pitchFamily="18" charset="0"/>
                          <a:ea typeface="Calibri" panose="020F0502020204030204" pitchFamily="34" charset="0"/>
                          <a:cs typeface="Times New Roman" panose="02020603050405020304" pitchFamily="18" charset="0"/>
                        </a:rPr>
                        <a:t>balai - essai</a:t>
                      </a:r>
                      <a:endParaRPr lang="fr-FR" sz="18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fr-FR" sz="1800" kern="100" dirty="0">
                          <a:effectLst/>
                          <a:latin typeface="Calibri" panose="020F0502020204030204" pitchFamily="34" charset="0"/>
                          <a:ea typeface="Calibri" panose="020F0502020204030204" pitchFamily="34" charset="0"/>
                          <a:cs typeface="Times New Roman" panose="02020603050405020304" pitchFamily="18" charset="0"/>
                        </a:rPr>
                        <a:t>une course de relai</a:t>
                      </a:r>
                    </a:p>
                  </a:txBody>
                  <a:tcPr marL="68580" marR="68580" marT="0" marB="0"/>
                </a:tc>
                <a:extLst>
                  <a:ext uri="{0D108BD9-81ED-4DB2-BD59-A6C34878D82A}">
                    <a16:rowId xmlns:a16="http://schemas.microsoft.com/office/drawing/2014/main" val="1478447743"/>
                  </a:ext>
                </a:extLst>
              </a:tr>
              <a:tr h="370840">
                <a:tc vMerge="1">
                  <a:txBody>
                    <a:bodyPr/>
                    <a:lstStyle/>
                    <a:p>
                      <a:endParaRPr lang="fr-FR"/>
                    </a:p>
                  </a:txBody>
                  <a:tcPr/>
                </a:tc>
                <a:tc vMerge="1">
                  <a:txBody>
                    <a:bodyPr/>
                    <a:lstStyle/>
                    <a:p>
                      <a:endParaRPr lang="fr-FR"/>
                    </a:p>
                  </a:txBody>
                  <a:tcPr/>
                </a:tc>
                <a:tc>
                  <a:txBody>
                    <a:bodyPr/>
                    <a:lstStyle/>
                    <a:p>
                      <a:r>
                        <a:rPr lang="fr-FR" dirty="0"/>
                        <a:t>métiers</a:t>
                      </a:r>
                    </a:p>
                  </a:txBody>
                  <a:tcPr/>
                </a:tc>
                <a:tc>
                  <a:txBody>
                    <a:bodyPr/>
                    <a:lstStyle/>
                    <a:p>
                      <a:pPr>
                        <a:lnSpc>
                          <a:spcPct val="107000"/>
                        </a:lnSpc>
                        <a:spcAft>
                          <a:spcPts val="0"/>
                        </a:spcAft>
                      </a:pPr>
                      <a:r>
                        <a:rPr lang="fr-FR" sz="1800" kern="100">
                          <a:effectLst/>
                          <a:latin typeface="Times New Roman" panose="02020603050405020304" pitchFamily="18" charset="0"/>
                          <a:ea typeface="Calibri" panose="020F0502020204030204" pitchFamily="34" charset="0"/>
                          <a:cs typeface="Times New Roman" panose="02020603050405020304" pitchFamily="18" charset="0"/>
                        </a:rPr>
                        <a:t>cuisinier - pompier</a:t>
                      </a:r>
                      <a:endParaRPr lang="fr-FR" sz="18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endParaRPr lang="fr-FR" sz="18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89998932"/>
                  </a:ext>
                </a:extLst>
              </a:tr>
              <a:tr h="370840">
                <a:tc vMerge="1">
                  <a:txBody>
                    <a:bodyPr/>
                    <a:lstStyle/>
                    <a:p>
                      <a:endParaRPr lang="fr-FR"/>
                    </a:p>
                  </a:txBody>
                  <a:tcPr/>
                </a:tc>
                <a:tc vMerge="1">
                  <a:txBody>
                    <a:bodyPr/>
                    <a:lstStyle/>
                    <a:p>
                      <a:endParaRPr lang="fr-FR"/>
                    </a:p>
                  </a:txBody>
                  <a:tcPr/>
                </a:tc>
                <a:tc>
                  <a:txBody>
                    <a:bodyPr/>
                    <a:lstStyle/>
                    <a:p>
                      <a:r>
                        <a:rPr lang="fr-FR" dirty="0"/>
                        <a:t>arbres</a:t>
                      </a:r>
                    </a:p>
                  </a:txBody>
                  <a:tcPr/>
                </a:tc>
                <a:tc>
                  <a:txBody>
                    <a:bodyPr/>
                    <a:lstStyle/>
                    <a:p>
                      <a:pPr>
                        <a:lnSpc>
                          <a:spcPct val="107000"/>
                        </a:lnSpc>
                        <a:spcAft>
                          <a:spcPts val="0"/>
                        </a:spcAft>
                      </a:pPr>
                      <a:r>
                        <a:rPr lang="fr-FR" sz="1800" kern="100">
                          <a:effectLst/>
                          <a:latin typeface="Times New Roman" panose="02020603050405020304" pitchFamily="18" charset="0"/>
                          <a:ea typeface="Calibri" panose="020F0502020204030204" pitchFamily="34" charset="0"/>
                          <a:cs typeface="Times New Roman" panose="02020603050405020304" pitchFamily="18" charset="0"/>
                        </a:rPr>
                        <a:t>pommier - figuier</a:t>
                      </a:r>
                      <a:endParaRPr lang="fr-FR" sz="18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endParaRPr lang="fr-FR" sz="18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257881716"/>
                  </a:ext>
                </a:extLst>
              </a:tr>
              <a:tr h="370840">
                <a:tc vMerge="1">
                  <a:txBody>
                    <a:bodyPr/>
                    <a:lstStyle/>
                    <a:p>
                      <a:endParaRPr lang="fr-FR" dirty="0"/>
                    </a:p>
                  </a:txBody>
                  <a:tcPr/>
                </a:tc>
                <a:tc vMerge="1">
                  <a:txBody>
                    <a:bodyPr/>
                    <a:lstStyle/>
                    <a:p>
                      <a:endParaRPr lang="fr-FR"/>
                    </a:p>
                  </a:txBody>
                  <a:tcPr/>
                </a:tc>
                <a:tc>
                  <a:txBody>
                    <a:bodyPr/>
                    <a:lstStyle/>
                    <a:p>
                      <a:r>
                        <a:rPr lang="fr-FR" dirty="0"/>
                        <a:t>récipients</a:t>
                      </a:r>
                    </a:p>
                  </a:txBody>
                  <a:tcPr/>
                </a:tc>
                <a:tc>
                  <a:txBody>
                    <a:bodyPr/>
                    <a:lstStyle/>
                    <a:p>
                      <a:pPr>
                        <a:lnSpc>
                          <a:spcPct val="107000"/>
                        </a:lnSpc>
                        <a:spcAft>
                          <a:spcPts val="0"/>
                        </a:spcAft>
                      </a:pPr>
                      <a:r>
                        <a:rPr lang="fr-FR" sz="1800" kern="100">
                          <a:effectLst/>
                          <a:latin typeface="Times New Roman" panose="02020603050405020304" pitchFamily="18" charset="0"/>
                          <a:ea typeface="Calibri" panose="020F0502020204030204" pitchFamily="34" charset="0"/>
                          <a:cs typeface="Times New Roman" panose="02020603050405020304" pitchFamily="18" charset="0"/>
                        </a:rPr>
                        <a:t>saladier - sucrier</a:t>
                      </a:r>
                      <a:endParaRPr lang="fr-FR" sz="18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endParaRPr lang="fr-FR" sz="18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917526481"/>
                  </a:ext>
                </a:extLst>
              </a:tr>
              <a:tr h="370840">
                <a:tc rowSpan="3" gridSpan="2">
                  <a:txBody>
                    <a:bodyPr/>
                    <a:lstStyle/>
                    <a:p>
                      <a:endParaRPr lang="fr-FR" sz="1000" dirty="0"/>
                    </a:p>
                    <a:p>
                      <a:r>
                        <a:rPr lang="fr-FR" dirty="0"/>
                        <a:t>PARTICIPE</a:t>
                      </a:r>
                    </a:p>
                  </a:txBody>
                  <a:tcPr>
                    <a:solidFill>
                      <a:schemeClr val="accent5">
                        <a:lumMod val="20000"/>
                        <a:lumOff val="80000"/>
                      </a:schemeClr>
                    </a:solidFill>
                  </a:tcPr>
                </a:tc>
                <a:tc rowSpan="3" hMerge="1">
                  <a:txBody>
                    <a:bodyPr/>
                    <a:lstStyle/>
                    <a:p>
                      <a:endParaRPr lang="fr-FR"/>
                    </a:p>
                  </a:txBody>
                  <a:tcPr/>
                </a:tc>
                <a:tc>
                  <a:txBody>
                    <a:bodyPr/>
                    <a:lstStyle/>
                    <a:p>
                      <a:r>
                        <a:rPr lang="fr-FR" dirty="0"/>
                        <a:t>participes passé (nom)</a:t>
                      </a:r>
                    </a:p>
                  </a:txBody>
                  <a:tcPr/>
                </a:tc>
                <a:tc>
                  <a:txBody>
                    <a:bodyPr/>
                    <a:lstStyle/>
                    <a:p>
                      <a:pPr>
                        <a:lnSpc>
                          <a:spcPct val="107000"/>
                        </a:lnSpc>
                        <a:spcAft>
                          <a:spcPts val="0"/>
                        </a:spcAft>
                      </a:pPr>
                      <a:r>
                        <a:rPr lang="fr-FR" sz="1800" kern="100" dirty="0">
                          <a:effectLst/>
                          <a:latin typeface="Times New Roman" panose="02020603050405020304" pitchFamily="18" charset="0"/>
                          <a:ea typeface="Calibri" panose="020F0502020204030204" pitchFamily="34" charset="0"/>
                          <a:cs typeface="Times New Roman" panose="02020603050405020304" pitchFamily="18" charset="0"/>
                        </a:rPr>
                        <a:t>handicapé - blessé</a:t>
                      </a:r>
                      <a:endParaRPr lang="fr-FR" sz="18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endParaRPr lang="fr-FR" sz="18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455870999"/>
                  </a:ext>
                </a:extLst>
              </a:tr>
              <a:tr h="370840">
                <a:tc gridSpan="2" vMerge="1">
                  <a:txBody>
                    <a:bodyPr/>
                    <a:lstStyle/>
                    <a:p>
                      <a:endParaRPr lang="fr-FR"/>
                    </a:p>
                  </a:txBody>
                  <a:tcPr/>
                </a:tc>
                <a:tc hMerge="1" vMerge="1">
                  <a:txBody>
                    <a:bodyPr/>
                    <a:lstStyle/>
                    <a:p>
                      <a:endParaRPr lang="fr-FR"/>
                    </a:p>
                  </a:txBody>
                  <a:tcPr/>
                </a:tc>
                <a:tc>
                  <a:txBody>
                    <a:bodyPr/>
                    <a:lstStyle/>
                    <a:p>
                      <a:r>
                        <a:rPr lang="fr-FR" dirty="0"/>
                        <a:t>participes passé (adjectif)</a:t>
                      </a:r>
                    </a:p>
                  </a:txBody>
                  <a:tcPr/>
                </a:tc>
                <a:tc>
                  <a:txBody>
                    <a:bodyPr/>
                    <a:lstStyle/>
                    <a:p>
                      <a:pPr>
                        <a:lnSpc>
                          <a:spcPct val="107000"/>
                        </a:lnSpc>
                        <a:spcAft>
                          <a:spcPts val="0"/>
                        </a:spcAft>
                      </a:pPr>
                      <a:r>
                        <a:rPr lang="fr-FR" sz="1800" kern="100" dirty="0">
                          <a:effectLst/>
                          <a:latin typeface="Calibri" panose="020F0502020204030204" pitchFamily="34" charset="0"/>
                          <a:ea typeface="Calibri" panose="020F0502020204030204" pitchFamily="34" charset="0"/>
                          <a:cs typeface="Times New Roman" panose="02020603050405020304" pitchFamily="18" charset="0"/>
                        </a:rPr>
                        <a:t>abimé</a:t>
                      </a:r>
                    </a:p>
                  </a:txBody>
                  <a:tcPr marL="68580" marR="68580" marT="0" marB="0"/>
                </a:tc>
                <a:tc>
                  <a:txBody>
                    <a:bodyPr/>
                    <a:lstStyle/>
                    <a:p>
                      <a:pPr>
                        <a:lnSpc>
                          <a:spcPct val="107000"/>
                        </a:lnSpc>
                        <a:spcAft>
                          <a:spcPts val="0"/>
                        </a:spcAft>
                      </a:pPr>
                      <a:endParaRPr lang="fr-FR" sz="18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86383635"/>
                  </a:ext>
                </a:extLst>
              </a:tr>
              <a:tr h="370840">
                <a:tc gridSpan="2" vMerge="1">
                  <a:txBody>
                    <a:bodyPr/>
                    <a:lstStyle/>
                    <a:p>
                      <a:endParaRPr lang="fr-FR" dirty="0"/>
                    </a:p>
                  </a:txBody>
                  <a:tcPr/>
                </a:tc>
                <a:tc hMerge="1" vMerge="1">
                  <a:txBody>
                    <a:bodyPr/>
                    <a:lstStyle/>
                    <a:p>
                      <a:endParaRPr lang="fr-FR"/>
                    </a:p>
                  </a:txBody>
                  <a:tcPr/>
                </a:tc>
                <a:tc>
                  <a:txBody>
                    <a:bodyPr/>
                    <a:lstStyle/>
                    <a:p>
                      <a:r>
                        <a:rPr lang="fr-FR" dirty="0"/>
                        <a:t>participes passés (passé composé)</a:t>
                      </a:r>
                    </a:p>
                  </a:txBody>
                  <a:tcPr/>
                </a:tc>
                <a:tc>
                  <a:txBody>
                    <a:bodyPr/>
                    <a:lstStyle/>
                    <a:p>
                      <a:pPr>
                        <a:lnSpc>
                          <a:spcPct val="107000"/>
                        </a:lnSpc>
                        <a:spcAft>
                          <a:spcPts val="0"/>
                        </a:spcAft>
                      </a:pPr>
                      <a:r>
                        <a:rPr lang="fr-FR" sz="1800" kern="100">
                          <a:effectLst/>
                          <a:latin typeface="Times New Roman" panose="02020603050405020304" pitchFamily="18" charset="0"/>
                          <a:ea typeface="Calibri" panose="020F0502020204030204" pitchFamily="34" charset="0"/>
                          <a:cs typeface="Times New Roman" panose="02020603050405020304" pitchFamily="18" charset="0"/>
                        </a:rPr>
                        <a:t>discuté - amusé</a:t>
                      </a:r>
                      <a:endParaRPr lang="fr-FR" sz="18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endParaRPr lang="fr-FR" sz="18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789816543"/>
                  </a:ext>
                </a:extLst>
              </a:tr>
              <a:tr h="370840">
                <a:tc rowSpan="4" gridSpan="2">
                  <a:txBody>
                    <a:bodyPr/>
                    <a:lstStyle/>
                    <a:p>
                      <a:pPr algn="ctr"/>
                      <a:endParaRPr lang="fr-FR" dirty="0"/>
                    </a:p>
                    <a:p>
                      <a:pPr algn="ctr"/>
                      <a:r>
                        <a:rPr lang="fr-FR" dirty="0"/>
                        <a:t>VERBE</a:t>
                      </a:r>
                    </a:p>
                  </a:txBody>
                  <a:tcPr vert="vert270">
                    <a:solidFill>
                      <a:schemeClr val="accent5">
                        <a:lumMod val="20000"/>
                        <a:lumOff val="80000"/>
                      </a:schemeClr>
                    </a:solidFill>
                  </a:tcPr>
                </a:tc>
                <a:tc rowSpan="4" hMerge="1">
                  <a:txBody>
                    <a:bodyPr/>
                    <a:lstStyle/>
                    <a:p>
                      <a:endParaRPr lang="fr-FR"/>
                    </a:p>
                  </a:txBody>
                  <a:tcPr/>
                </a:tc>
                <a:tc>
                  <a:txBody>
                    <a:bodyPr/>
                    <a:lstStyle/>
                    <a:p>
                      <a:r>
                        <a:rPr lang="fr-FR" dirty="0"/>
                        <a:t>infinitif</a:t>
                      </a:r>
                    </a:p>
                  </a:txBody>
                  <a:tcPr/>
                </a:tc>
                <a:tc>
                  <a:txBody>
                    <a:bodyPr/>
                    <a:lstStyle/>
                    <a:p>
                      <a:pPr>
                        <a:lnSpc>
                          <a:spcPct val="107000"/>
                        </a:lnSpc>
                        <a:spcAft>
                          <a:spcPts val="0"/>
                        </a:spcAft>
                      </a:pPr>
                      <a:r>
                        <a:rPr lang="fr-FR" sz="1800" kern="100">
                          <a:effectLst/>
                          <a:latin typeface="Times New Roman" panose="02020603050405020304" pitchFamily="18" charset="0"/>
                          <a:ea typeface="Calibri" panose="020F0502020204030204" pitchFamily="34" charset="0"/>
                          <a:cs typeface="Times New Roman" panose="02020603050405020304" pitchFamily="18" charset="0"/>
                        </a:rPr>
                        <a:t>compenser - chercher</a:t>
                      </a:r>
                      <a:endParaRPr lang="fr-FR" sz="18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endParaRPr lang="fr-FR" sz="18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97108044"/>
                  </a:ext>
                </a:extLst>
              </a:tr>
              <a:tr h="370840">
                <a:tc gridSpan="2" vMerge="1">
                  <a:txBody>
                    <a:bodyPr/>
                    <a:lstStyle/>
                    <a:p>
                      <a:endParaRPr lang="fr-FR" dirty="0"/>
                    </a:p>
                  </a:txBody>
                  <a:tcPr/>
                </a:tc>
                <a:tc hMerge="1" vMerge="1">
                  <a:txBody>
                    <a:bodyPr/>
                    <a:lstStyle/>
                    <a:p>
                      <a:endParaRPr lang="fr-FR"/>
                    </a:p>
                  </a:txBody>
                  <a:tcPr/>
                </a:tc>
                <a:tc>
                  <a:txBody>
                    <a:bodyPr/>
                    <a:lstStyle/>
                    <a:p>
                      <a:r>
                        <a:rPr lang="fr-FR" dirty="0"/>
                        <a:t>personne 5</a:t>
                      </a:r>
                    </a:p>
                  </a:txBody>
                  <a:tcPr/>
                </a:tc>
                <a:tc>
                  <a:txBody>
                    <a:bodyPr/>
                    <a:lstStyle/>
                    <a:p>
                      <a:pPr>
                        <a:lnSpc>
                          <a:spcPct val="107000"/>
                        </a:lnSpc>
                        <a:spcAft>
                          <a:spcPts val="0"/>
                        </a:spcAft>
                      </a:pPr>
                      <a:r>
                        <a:rPr lang="fr-FR" sz="1800" kern="100">
                          <a:effectLst/>
                          <a:latin typeface="Times New Roman" panose="02020603050405020304" pitchFamily="18" charset="0"/>
                          <a:ea typeface="Calibri" panose="020F0502020204030204" pitchFamily="34" charset="0"/>
                          <a:cs typeface="Times New Roman" panose="02020603050405020304" pitchFamily="18" charset="0"/>
                        </a:rPr>
                        <a:t>faisiez - battiez</a:t>
                      </a:r>
                      <a:endParaRPr lang="fr-FR" sz="18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endParaRPr lang="fr-FR" sz="18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576076078"/>
                  </a:ext>
                </a:extLst>
              </a:tr>
              <a:tr h="482600">
                <a:tc gridSpan="2" vMerge="1">
                  <a:txBody>
                    <a:bodyPr/>
                    <a:lstStyle/>
                    <a:p>
                      <a:endParaRPr lang="fr-FR" dirty="0"/>
                    </a:p>
                  </a:txBody>
                  <a:tcPr/>
                </a:tc>
                <a:tc hMerge="1" vMerge="1">
                  <a:txBody>
                    <a:bodyPr/>
                    <a:lstStyle/>
                    <a:p>
                      <a:endParaRPr lang="fr-FR"/>
                    </a:p>
                  </a:txBody>
                  <a:tcPr/>
                </a:tc>
                <a:tc>
                  <a:txBody>
                    <a:bodyPr/>
                    <a:lstStyle/>
                    <a:p>
                      <a:r>
                        <a:rPr lang="fr-FR" dirty="0"/>
                        <a:t>imparfait</a:t>
                      </a:r>
                    </a:p>
                  </a:txBody>
                  <a:tcPr/>
                </a:tc>
                <a:tc>
                  <a:txBody>
                    <a:bodyPr/>
                    <a:lstStyle/>
                    <a:p>
                      <a:pPr>
                        <a:lnSpc>
                          <a:spcPct val="107000"/>
                        </a:lnSpc>
                        <a:spcAft>
                          <a:spcPts val="0"/>
                        </a:spcAft>
                      </a:pPr>
                      <a:r>
                        <a:rPr lang="fr-FR" sz="1800" kern="100" dirty="0">
                          <a:effectLst/>
                          <a:latin typeface="Times New Roman" panose="02020603050405020304" pitchFamily="18" charset="0"/>
                          <a:ea typeface="Calibri" panose="020F0502020204030204" pitchFamily="34" charset="0"/>
                          <a:cs typeface="Times New Roman" panose="02020603050405020304" pitchFamily="18" charset="0"/>
                        </a:rPr>
                        <a:t>occupait - rêvait</a:t>
                      </a:r>
                      <a:endParaRPr lang="fr-FR" sz="18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endParaRPr lang="fr-FR" sz="18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4036010080"/>
                  </a:ext>
                </a:extLst>
              </a:tr>
              <a:tr h="370840">
                <a:tc gridSpan="2" vMerge="1">
                  <a:txBody>
                    <a:bodyPr/>
                    <a:lstStyle/>
                    <a:p>
                      <a:endParaRPr lang="fr-FR" dirty="0"/>
                    </a:p>
                  </a:txBody>
                  <a:tcPr/>
                </a:tc>
                <a:tc hMerge="1" vMerge="1">
                  <a:txBody>
                    <a:bodyPr/>
                    <a:lstStyle/>
                    <a:p>
                      <a:endParaRPr lang="fr-FR"/>
                    </a:p>
                  </a:txBody>
                  <a:tcPr/>
                </a:tc>
                <a:tc>
                  <a:txBody>
                    <a:bodyPr/>
                    <a:lstStyle/>
                    <a:p>
                      <a:r>
                        <a:rPr lang="fr-FR" dirty="0"/>
                        <a:t>verbes particuliers au présent</a:t>
                      </a:r>
                    </a:p>
                  </a:txBody>
                  <a:tcPr/>
                </a:tc>
                <a:tc>
                  <a:txBody>
                    <a:bodyPr/>
                    <a:lstStyle/>
                    <a:p>
                      <a:pPr>
                        <a:lnSpc>
                          <a:spcPct val="107000"/>
                        </a:lnSpc>
                        <a:spcAft>
                          <a:spcPts val="0"/>
                        </a:spcAft>
                      </a:pPr>
                      <a:r>
                        <a:rPr lang="fr-FR" sz="1800" kern="100" dirty="0">
                          <a:effectLst/>
                          <a:latin typeface="Times New Roman" panose="02020603050405020304" pitchFamily="18" charset="0"/>
                          <a:ea typeface="Calibri" panose="020F0502020204030204" pitchFamily="34" charset="0"/>
                          <a:cs typeface="Times New Roman" panose="02020603050405020304" pitchFamily="18" charset="0"/>
                        </a:rPr>
                        <a:t>sait- fait</a:t>
                      </a:r>
                      <a:endParaRPr lang="fr-FR" sz="18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endParaRPr lang="fr-FR" sz="18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92859827"/>
                  </a:ext>
                </a:extLst>
              </a:tr>
            </a:tbl>
          </a:graphicData>
        </a:graphic>
      </p:graphicFrame>
    </p:spTree>
    <p:extLst>
      <p:ext uri="{BB962C8B-B14F-4D97-AF65-F5344CB8AC3E}">
        <p14:creationId xmlns:p14="http://schemas.microsoft.com/office/powerpoint/2010/main" val="60981446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74F1801-E882-D559-02EF-1922591B5A06}"/>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8F771F40-F7E4-81AA-D649-B2EC17461108}"/>
              </a:ext>
            </a:extLst>
          </p:cNvPr>
          <p:cNvSpPr>
            <a:spLocks noGrp="1"/>
          </p:cNvSpPr>
          <p:nvPr>
            <p:ph type="title"/>
          </p:nvPr>
        </p:nvSpPr>
        <p:spPr/>
        <p:txBody>
          <a:bodyPr/>
          <a:lstStyle/>
          <a:p>
            <a:r>
              <a:rPr lang="fr-FR" dirty="0"/>
              <a:t> </a:t>
            </a:r>
          </a:p>
        </p:txBody>
      </p:sp>
      <p:pic>
        <p:nvPicPr>
          <p:cNvPr id="4" name="Espace réservé du contenu 3" descr="Une image contenant dessin, croquis, clipart, Dessin au trait&#10;&#10;Description générée automatiquement">
            <a:extLst>
              <a:ext uri="{FF2B5EF4-FFF2-40B4-BE49-F238E27FC236}">
                <a16:creationId xmlns:a16="http://schemas.microsoft.com/office/drawing/2014/main" id="{67B6BBAB-29DA-DE45-60D4-CA507E8825F7}"/>
              </a:ext>
            </a:extLst>
          </p:cNvPr>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5420691" y="1429048"/>
            <a:ext cx="1350617" cy="3999904"/>
          </a:xfrm>
          <a:prstGeom prst="rect">
            <a:avLst/>
          </a:prstGeom>
        </p:spPr>
      </p:pic>
    </p:spTree>
    <p:extLst>
      <p:ext uri="{BB962C8B-B14F-4D97-AF65-F5344CB8AC3E}">
        <p14:creationId xmlns:p14="http://schemas.microsoft.com/office/powerpoint/2010/main" val="38533997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959F3C8-39D1-A884-4539-2B41EE06868B}"/>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D3CFCF70-2DA0-38ED-EEC8-9B5D779869C6}"/>
              </a:ext>
            </a:extLst>
          </p:cNvPr>
          <p:cNvSpPr>
            <a:spLocks noGrp="1"/>
          </p:cNvSpPr>
          <p:nvPr>
            <p:ph type="title"/>
          </p:nvPr>
        </p:nvSpPr>
        <p:spPr/>
        <p:txBody>
          <a:bodyPr/>
          <a:lstStyle/>
          <a:p>
            <a:r>
              <a:rPr lang="fr-FR" dirty="0"/>
              <a:t> </a:t>
            </a:r>
          </a:p>
        </p:txBody>
      </p:sp>
      <p:graphicFrame>
        <p:nvGraphicFramePr>
          <p:cNvPr id="4" name="Espace réservé du contenu 3">
            <a:extLst>
              <a:ext uri="{FF2B5EF4-FFF2-40B4-BE49-F238E27FC236}">
                <a16:creationId xmlns:a16="http://schemas.microsoft.com/office/drawing/2014/main" id="{ACF7AEA2-20D3-90D2-515E-E1A7A7A794A1}"/>
              </a:ext>
            </a:extLst>
          </p:cNvPr>
          <p:cNvGraphicFramePr>
            <a:graphicFrameLocks noGrp="1"/>
          </p:cNvGraphicFramePr>
          <p:nvPr>
            <p:ph idx="1"/>
            <p:extLst>
              <p:ext uri="{D42A27DB-BD31-4B8C-83A1-F6EECF244321}">
                <p14:modId xmlns:p14="http://schemas.microsoft.com/office/powerpoint/2010/main" val="142504131"/>
              </p:ext>
            </p:extLst>
          </p:nvPr>
        </p:nvGraphicFramePr>
        <p:xfrm>
          <a:off x="838200" y="591820"/>
          <a:ext cx="10237306" cy="5674360"/>
        </p:xfrm>
        <a:graphic>
          <a:graphicData uri="http://schemas.openxmlformats.org/drawingml/2006/table">
            <a:tbl>
              <a:tblPr firstRow="1" bandRow="1">
                <a:tableStyleId>{5940675A-B579-460E-94D1-54222C63F5DA}</a:tableStyleId>
              </a:tblPr>
              <a:tblGrid>
                <a:gridCol w="516536">
                  <a:extLst>
                    <a:ext uri="{9D8B030D-6E8A-4147-A177-3AD203B41FA5}">
                      <a16:colId xmlns:a16="http://schemas.microsoft.com/office/drawing/2014/main" val="1625928029"/>
                    </a:ext>
                  </a:extLst>
                </a:gridCol>
                <a:gridCol w="710728">
                  <a:extLst>
                    <a:ext uri="{9D8B030D-6E8A-4147-A177-3AD203B41FA5}">
                      <a16:colId xmlns:a16="http://schemas.microsoft.com/office/drawing/2014/main" val="3335330520"/>
                    </a:ext>
                  </a:extLst>
                </a:gridCol>
                <a:gridCol w="4812415">
                  <a:extLst>
                    <a:ext uri="{9D8B030D-6E8A-4147-A177-3AD203B41FA5}">
                      <a16:colId xmlns:a16="http://schemas.microsoft.com/office/drawing/2014/main" val="746292741"/>
                    </a:ext>
                  </a:extLst>
                </a:gridCol>
                <a:gridCol w="2206487">
                  <a:extLst>
                    <a:ext uri="{9D8B030D-6E8A-4147-A177-3AD203B41FA5}">
                      <a16:colId xmlns:a16="http://schemas.microsoft.com/office/drawing/2014/main" val="912379982"/>
                    </a:ext>
                  </a:extLst>
                </a:gridCol>
                <a:gridCol w="1991140">
                  <a:extLst>
                    <a:ext uri="{9D8B030D-6E8A-4147-A177-3AD203B41FA5}">
                      <a16:colId xmlns:a16="http://schemas.microsoft.com/office/drawing/2014/main" val="2108082738"/>
                    </a:ext>
                  </a:extLst>
                </a:gridCol>
              </a:tblGrid>
              <a:tr h="370840">
                <a:tc gridSpan="3">
                  <a:txBody>
                    <a:bodyPr/>
                    <a:lstStyle/>
                    <a:p>
                      <a:pPr algn="l"/>
                      <a:r>
                        <a:rPr lang="fr-FR" dirty="0"/>
                        <a:t>DÉTERMINANT</a:t>
                      </a:r>
                    </a:p>
                  </a:txBody>
                  <a:tcPr>
                    <a:solidFill>
                      <a:schemeClr val="accent5">
                        <a:lumMod val="20000"/>
                        <a:lumOff val="80000"/>
                      </a:schemeClr>
                    </a:solidFill>
                  </a:tcPr>
                </a:tc>
                <a:tc hMerge="1">
                  <a:txBody>
                    <a:bodyPr/>
                    <a:lstStyle/>
                    <a:p>
                      <a:endParaRPr lang="fr-FR" dirty="0"/>
                    </a:p>
                  </a:txBody>
                  <a:tcPr/>
                </a:tc>
                <a:tc hMerge="1">
                  <a:txBody>
                    <a:bodyPr/>
                    <a:lstStyle/>
                    <a:p>
                      <a:endParaRPr lang="fr-FR" dirty="0"/>
                    </a:p>
                  </a:txBody>
                  <a:tcPr/>
                </a:tc>
                <a:tc>
                  <a:txBody>
                    <a:bodyPr/>
                    <a:lstStyle/>
                    <a:p>
                      <a:pPr>
                        <a:lnSpc>
                          <a:spcPct val="107000"/>
                        </a:lnSpc>
                        <a:spcAft>
                          <a:spcPts val="0"/>
                        </a:spcAft>
                      </a:pPr>
                      <a:r>
                        <a:rPr lang="fr-FR" sz="1800" kern="100">
                          <a:effectLst/>
                          <a:latin typeface="Times New Roman" panose="02020603050405020304" pitchFamily="18" charset="0"/>
                          <a:ea typeface="Calibri" panose="020F0502020204030204" pitchFamily="34" charset="0"/>
                          <a:cs typeface="Times New Roman" panose="02020603050405020304" pitchFamily="18" charset="0"/>
                        </a:rPr>
                        <a:t>les - des</a:t>
                      </a:r>
                      <a:endParaRPr lang="fr-FR" sz="18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endParaRPr lang="fr-FR" sz="18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674621574"/>
                  </a:ext>
                </a:extLst>
              </a:tr>
              <a:tr h="370840">
                <a:tc rowSpan="7">
                  <a:txBody>
                    <a:bodyPr/>
                    <a:lstStyle/>
                    <a:p>
                      <a:pPr algn="ctr"/>
                      <a:r>
                        <a:rPr lang="fr-FR" dirty="0"/>
                        <a:t>NOM</a:t>
                      </a:r>
                    </a:p>
                  </a:txBody>
                  <a:tcPr vert="vert270">
                    <a:solidFill>
                      <a:schemeClr val="accent5">
                        <a:lumMod val="20000"/>
                        <a:lumOff val="80000"/>
                      </a:schemeClr>
                    </a:solidFill>
                  </a:tcPr>
                </a:tc>
                <a:tc rowSpan="2">
                  <a:txBody>
                    <a:bodyPr/>
                    <a:lstStyle/>
                    <a:p>
                      <a:pPr algn="ctr"/>
                      <a:r>
                        <a:rPr lang="fr-FR" dirty="0"/>
                        <a:t>fém.</a:t>
                      </a:r>
                    </a:p>
                  </a:txBody>
                  <a:tcPr vert="vert270">
                    <a:solidFill>
                      <a:schemeClr val="accent5">
                        <a:lumMod val="20000"/>
                        <a:lumOff val="80000"/>
                      </a:schemeClr>
                    </a:solidFill>
                  </a:tcPr>
                </a:tc>
                <a:tc>
                  <a:txBody>
                    <a:bodyPr/>
                    <a:lstStyle/>
                    <a:p>
                      <a:r>
                        <a:rPr lang="fr-FR" dirty="0"/>
                        <a:t>quantités</a:t>
                      </a:r>
                    </a:p>
                  </a:txBody>
                  <a:tcPr/>
                </a:tc>
                <a:tc>
                  <a:txBody>
                    <a:bodyPr/>
                    <a:lstStyle/>
                    <a:p>
                      <a:pPr>
                        <a:lnSpc>
                          <a:spcPct val="107000"/>
                        </a:lnSpc>
                        <a:spcAft>
                          <a:spcPts val="0"/>
                        </a:spcAft>
                      </a:pPr>
                      <a:r>
                        <a:rPr lang="fr-FR" sz="1800" kern="100">
                          <a:effectLst/>
                          <a:latin typeface="Times New Roman" panose="02020603050405020304" pitchFamily="18" charset="0"/>
                          <a:ea typeface="Calibri" panose="020F0502020204030204" pitchFamily="34" charset="0"/>
                          <a:cs typeface="Times New Roman" panose="02020603050405020304" pitchFamily="18" charset="0"/>
                        </a:rPr>
                        <a:t>cuillerée - pincée</a:t>
                      </a:r>
                      <a:endParaRPr lang="fr-FR" sz="18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endParaRPr lang="fr-FR" sz="18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436728334"/>
                  </a:ext>
                </a:extLst>
              </a:tr>
              <a:tr h="370840">
                <a:tc vMerge="1">
                  <a:txBody>
                    <a:bodyPr/>
                    <a:lstStyle/>
                    <a:p>
                      <a:endParaRPr lang="fr-FR"/>
                    </a:p>
                  </a:txBody>
                  <a:tcPr/>
                </a:tc>
                <a:tc vMerge="1">
                  <a:txBody>
                    <a:bodyPr/>
                    <a:lstStyle/>
                    <a:p>
                      <a:endParaRPr lang="fr-FR"/>
                    </a:p>
                  </a:txBody>
                  <a:tcPr/>
                </a:tc>
                <a:tc>
                  <a:txBody>
                    <a:bodyPr/>
                    <a:lstStyle/>
                    <a:p>
                      <a:r>
                        <a:rPr lang="fr-FR" dirty="0"/>
                        <a:t>qualités – manières d’être en lien avec un adjectif</a:t>
                      </a:r>
                    </a:p>
                  </a:txBody>
                  <a:tcPr/>
                </a:tc>
                <a:tc>
                  <a:txBody>
                    <a:bodyPr/>
                    <a:lstStyle/>
                    <a:p>
                      <a:pPr>
                        <a:lnSpc>
                          <a:spcPct val="107000"/>
                        </a:lnSpc>
                        <a:spcAft>
                          <a:spcPts val="0"/>
                        </a:spcAft>
                      </a:pPr>
                      <a:r>
                        <a:rPr lang="fr-FR" sz="1800" kern="100">
                          <a:effectLst/>
                          <a:latin typeface="Times New Roman" panose="02020603050405020304" pitchFamily="18" charset="0"/>
                          <a:ea typeface="Calibri" panose="020F0502020204030204" pitchFamily="34" charset="0"/>
                          <a:cs typeface="Times New Roman" panose="02020603050405020304" pitchFamily="18" charset="0"/>
                        </a:rPr>
                        <a:t>étrangeté - agressivité</a:t>
                      </a:r>
                      <a:endParaRPr lang="fr-FR" sz="18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endParaRPr lang="fr-FR" sz="18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725993328"/>
                  </a:ext>
                </a:extLst>
              </a:tr>
              <a:tr h="370840">
                <a:tc vMerge="1">
                  <a:txBody>
                    <a:bodyPr/>
                    <a:lstStyle/>
                    <a:p>
                      <a:endParaRPr lang="fr-FR"/>
                    </a:p>
                  </a:txBody>
                  <a:tcPr/>
                </a:tc>
                <a:tc rowSpan="5">
                  <a:txBody>
                    <a:bodyPr/>
                    <a:lstStyle/>
                    <a:p>
                      <a:pPr algn="ctr"/>
                      <a:r>
                        <a:rPr lang="fr-FR" dirty="0"/>
                        <a:t>masc.</a:t>
                      </a:r>
                    </a:p>
                  </a:txBody>
                  <a:tcPr vert="vert270">
                    <a:solidFill>
                      <a:schemeClr val="accent5">
                        <a:lumMod val="20000"/>
                        <a:lumOff val="80000"/>
                      </a:schemeClr>
                    </a:solidFill>
                  </a:tcPr>
                </a:tc>
                <a:tc>
                  <a:txBody>
                    <a:bodyPr/>
                    <a:lstStyle/>
                    <a:p>
                      <a:r>
                        <a:rPr lang="fr-FR" dirty="0"/>
                        <a:t>diminutifs masculins</a:t>
                      </a:r>
                    </a:p>
                  </a:txBody>
                  <a:tcPr/>
                </a:tc>
                <a:tc>
                  <a:txBody>
                    <a:bodyPr/>
                    <a:lstStyle/>
                    <a:p>
                      <a:pPr>
                        <a:lnSpc>
                          <a:spcPct val="107000"/>
                        </a:lnSpc>
                        <a:spcAft>
                          <a:spcPts val="0"/>
                        </a:spcAft>
                      </a:pPr>
                      <a:r>
                        <a:rPr lang="fr-FR" sz="1800" kern="100" dirty="0">
                          <a:effectLst/>
                          <a:latin typeface="Times New Roman" panose="02020603050405020304" pitchFamily="18" charset="0"/>
                          <a:ea typeface="Calibri" panose="020F0502020204030204" pitchFamily="34" charset="0"/>
                          <a:cs typeface="Times New Roman" panose="02020603050405020304" pitchFamily="18" charset="0"/>
                        </a:rPr>
                        <a:t>poulet - coffret</a:t>
                      </a:r>
                      <a:endParaRPr lang="fr-FR" sz="18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endParaRPr lang="fr-FR" sz="18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747230786"/>
                  </a:ext>
                </a:extLst>
              </a:tr>
              <a:tr h="370840">
                <a:tc vMerge="1">
                  <a:txBody>
                    <a:bodyPr/>
                    <a:lstStyle/>
                    <a:p>
                      <a:endParaRPr lang="fr-FR"/>
                    </a:p>
                  </a:txBody>
                  <a:tcPr/>
                </a:tc>
                <a:tc vMerge="1">
                  <a:txBody>
                    <a:bodyPr/>
                    <a:lstStyle/>
                    <a:p>
                      <a:endParaRPr lang="fr-FR"/>
                    </a:p>
                  </a:txBody>
                  <a:tcPr/>
                </a:tc>
                <a:tc>
                  <a:txBody>
                    <a:bodyPr/>
                    <a:lstStyle/>
                    <a:p>
                      <a:r>
                        <a:rPr lang="fr-FR" dirty="0"/>
                        <a:t>noms avec un lien avec un verbe en -</a:t>
                      </a:r>
                      <a:r>
                        <a:rPr lang="fr-FR" i="1" dirty="0" err="1"/>
                        <a:t>ayer</a:t>
                      </a:r>
                      <a:endParaRPr lang="fr-FR" i="1" dirty="0"/>
                    </a:p>
                  </a:txBody>
                  <a:tcPr/>
                </a:tc>
                <a:tc>
                  <a:txBody>
                    <a:bodyPr/>
                    <a:lstStyle/>
                    <a:p>
                      <a:pPr>
                        <a:lnSpc>
                          <a:spcPct val="107000"/>
                        </a:lnSpc>
                        <a:spcAft>
                          <a:spcPts val="0"/>
                        </a:spcAft>
                      </a:pPr>
                      <a:r>
                        <a:rPr lang="fr-FR" sz="1800" kern="100">
                          <a:effectLst/>
                          <a:latin typeface="Times New Roman" panose="02020603050405020304" pitchFamily="18" charset="0"/>
                          <a:ea typeface="Calibri" panose="020F0502020204030204" pitchFamily="34" charset="0"/>
                          <a:cs typeface="Times New Roman" panose="02020603050405020304" pitchFamily="18" charset="0"/>
                        </a:rPr>
                        <a:t>balai - essai</a:t>
                      </a:r>
                      <a:endParaRPr lang="fr-FR" sz="18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endParaRPr lang="fr-FR" sz="18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478447743"/>
                  </a:ext>
                </a:extLst>
              </a:tr>
              <a:tr h="370840">
                <a:tc vMerge="1">
                  <a:txBody>
                    <a:bodyPr/>
                    <a:lstStyle/>
                    <a:p>
                      <a:endParaRPr lang="fr-FR"/>
                    </a:p>
                  </a:txBody>
                  <a:tcPr/>
                </a:tc>
                <a:tc vMerge="1">
                  <a:txBody>
                    <a:bodyPr/>
                    <a:lstStyle/>
                    <a:p>
                      <a:endParaRPr lang="fr-FR"/>
                    </a:p>
                  </a:txBody>
                  <a:tcPr/>
                </a:tc>
                <a:tc>
                  <a:txBody>
                    <a:bodyPr/>
                    <a:lstStyle/>
                    <a:p>
                      <a:r>
                        <a:rPr lang="fr-FR" dirty="0"/>
                        <a:t>métiers</a:t>
                      </a:r>
                    </a:p>
                  </a:txBody>
                  <a:tcPr/>
                </a:tc>
                <a:tc>
                  <a:txBody>
                    <a:bodyPr/>
                    <a:lstStyle/>
                    <a:p>
                      <a:pPr>
                        <a:lnSpc>
                          <a:spcPct val="107000"/>
                        </a:lnSpc>
                        <a:spcAft>
                          <a:spcPts val="0"/>
                        </a:spcAft>
                      </a:pPr>
                      <a:r>
                        <a:rPr lang="fr-FR" sz="1800" kern="100">
                          <a:effectLst/>
                          <a:latin typeface="Times New Roman" panose="02020603050405020304" pitchFamily="18" charset="0"/>
                          <a:ea typeface="Calibri" panose="020F0502020204030204" pitchFamily="34" charset="0"/>
                          <a:cs typeface="Times New Roman" panose="02020603050405020304" pitchFamily="18" charset="0"/>
                        </a:rPr>
                        <a:t>cuisinier - pompier</a:t>
                      </a:r>
                      <a:endParaRPr lang="fr-FR" sz="18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endParaRPr lang="fr-FR" sz="18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89998932"/>
                  </a:ext>
                </a:extLst>
              </a:tr>
              <a:tr h="370840">
                <a:tc vMerge="1">
                  <a:txBody>
                    <a:bodyPr/>
                    <a:lstStyle/>
                    <a:p>
                      <a:endParaRPr lang="fr-FR"/>
                    </a:p>
                  </a:txBody>
                  <a:tcPr/>
                </a:tc>
                <a:tc vMerge="1">
                  <a:txBody>
                    <a:bodyPr/>
                    <a:lstStyle/>
                    <a:p>
                      <a:endParaRPr lang="fr-FR"/>
                    </a:p>
                  </a:txBody>
                  <a:tcPr/>
                </a:tc>
                <a:tc>
                  <a:txBody>
                    <a:bodyPr/>
                    <a:lstStyle/>
                    <a:p>
                      <a:r>
                        <a:rPr lang="fr-FR" dirty="0"/>
                        <a:t>arbres</a:t>
                      </a:r>
                    </a:p>
                  </a:txBody>
                  <a:tcPr/>
                </a:tc>
                <a:tc>
                  <a:txBody>
                    <a:bodyPr/>
                    <a:lstStyle/>
                    <a:p>
                      <a:pPr>
                        <a:lnSpc>
                          <a:spcPct val="107000"/>
                        </a:lnSpc>
                        <a:spcAft>
                          <a:spcPts val="0"/>
                        </a:spcAft>
                      </a:pPr>
                      <a:r>
                        <a:rPr lang="fr-FR" sz="1800" kern="100">
                          <a:effectLst/>
                          <a:latin typeface="Times New Roman" panose="02020603050405020304" pitchFamily="18" charset="0"/>
                          <a:ea typeface="Calibri" panose="020F0502020204030204" pitchFamily="34" charset="0"/>
                          <a:cs typeface="Times New Roman" panose="02020603050405020304" pitchFamily="18" charset="0"/>
                        </a:rPr>
                        <a:t>pommier - figuier</a:t>
                      </a:r>
                      <a:endParaRPr lang="fr-FR" sz="18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endParaRPr lang="fr-FR" sz="18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257881716"/>
                  </a:ext>
                </a:extLst>
              </a:tr>
              <a:tr h="370840">
                <a:tc vMerge="1">
                  <a:txBody>
                    <a:bodyPr/>
                    <a:lstStyle/>
                    <a:p>
                      <a:endParaRPr lang="fr-FR" dirty="0"/>
                    </a:p>
                  </a:txBody>
                  <a:tcPr/>
                </a:tc>
                <a:tc vMerge="1">
                  <a:txBody>
                    <a:bodyPr/>
                    <a:lstStyle/>
                    <a:p>
                      <a:endParaRPr lang="fr-FR"/>
                    </a:p>
                  </a:txBody>
                  <a:tcPr/>
                </a:tc>
                <a:tc>
                  <a:txBody>
                    <a:bodyPr/>
                    <a:lstStyle/>
                    <a:p>
                      <a:r>
                        <a:rPr lang="fr-FR" dirty="0"/>
                        <a:t>récipients</a:t>
                      </a:r>
                    </a:p>
                  </a:txBody>
                  <a:tcPr/>
                </a:tc>
                <a:tc>
                  <a:txBody>
                    <a:bodyPr/>
                    <a:lstStyle/>
                    <a:p>
                      <a:pPr>
                        <a:lnSpc>
                          <a:spcPct val="107000"/>
                        </a:lnSpc>
                        <a:spcAft>
                          <a:spcPts val="0"/>
                        </a:spcAft>
                      </a:pPr>
                      <a:r>
                        <a:rPr lang="fr-FR" sz="1800" kern="100">
                          <a:effectLst/>
                          <a:latin typeface="Times New Roman" panose="02020603050405020304" pitchFamily="18" charset="0"/>
                          <a:ea typeface="Calibri" panose="020F0502020204030204" pitchFamily="34" charset="0"/>
                          <a:cs typeface="Times New Roman" panose="02020603050405020304" pitchFamily="18" charset="0"/>
                        </a:rPr>
                        <a:t>saladier - sucrier</a:t>
                      </a:r>
                      <a:endParaRPr lang="fr-FR" sz="18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endParaRPr lang="fr-FR" sz="18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917526481"/>
                  </a:ext>
                </a:extLst>
              </a:tr>
              <a:tr h="370840">
                <a:tc rowSpan="3" gridSpan="2">
                  <a:txBody>
                    <a:bodyPr/>
                    <a:lstStyle/>
                    <a:p>
                      <a:endParaRPr lang="fr-FR" sz="1000" dirty="0"/>
                    </a:p>
                    <a:p>
                      <a:r>
                        <a:rPr lang="fr-FR" dirty="0"/>
                        <a:t>PARTICIPE</a:t>
                      </a:r>
                    </a:p>
                  </a:txBody>
                  <a:tcPr>
                    <a:solidFill>
                      <a:schemeClr val="accent5">
                        <a:lumMod val="20000"/>
                        <a:lumOff val="80000"/>
                      </a:schemeClr>
                    </a:solidFill>
                  </a:tcPr>
                </a:tc>
                <a:tc rowSpan="3" hMerge="1">
                  <a:txBody>
                    <a:bodyPr/>
                    <a:lstStyle/>
                    <a:p>
                      <a:endParaRPr lang="fr-FR"/>
                    </a:p>
                  </a:txBody>
                  <a:tcPr/>
                </a:tc>
                <a:tc>
                  <a:txBody>
                    <a:bodyPr/>
                    <a:lstStyle/>
                    <a:p>
                      <a:r>
                        <a:rPr lang="fr-FR" dirty="0"/>
                        <a:t>participes passé (nom)</a:t>
                      </a:r>
                    </a:p>
                  </a:txBody>
                  <a:tcPr/>
                </a:tc>
                <a:tc>
                  <a:txBody>
                    <a:bodyPr/>
                    <a:lstStyle/>
                    <a:p>
                      <a:pPr>
                        <a:lnSpc>
                          <a:spcPct val="107000"/>
                        </a:lnSpc>
                        <a:spcAft>
                          <a:spcPts val="0"/>
                        </a:spcAft>
                      </a:pPr>
                      <a:r>
                        <a:rPr lang="fr-FR" sz="1800" kern="100" dirty="0">
                          <a:effectLst/>
                          <a:latin typeface="Times New Roman" panose="02020603050405020304" pitchFamily="18" charset="0"/>
                          <a:ea typeface="Calibri" panose="020F0502020204030204" pitchFamily="34" charset="0"/>
                          <a:cs typeface="Times New Roman" panose="02020603050405020304" pitchFamily="18" charset="0"/>
                        </a:rPr>
                        <a:t>handicapé - blessé</a:t>
                      </a:r>
                      <a:endParaRPr lang="fr-FR" sz="18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endParaRPr lang="fr-FR" sz="18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455870999"/>
                  </a:ext>
                </a:extLst>
              </a:tr>
              <a:tr h="370840">
                <a:tc gridSpan="2" vMerge="1">
                  <a:txBody>
                    <a:bodyPr/>
                    <a:lstStyle/>
                    <a:p>
                      <a:endParaRPr lang="fr-FR"/>
                    </a:p>
                  </a:txBody>
                  <a:tcPr/>
                </a:tc>
                <a:tc hMerge="1" vMerge="1">
                  <a:txBody>
                    <a:bodyPr/>
                    <a:lstStyle/>
                    <a:p>
                      <a:endParaRPr lang="fr-FR"/>
                    </a:p>
                  </a:txBody>
                  <a:tcPr/>
                </a:tc>
                <a:tc>
                  <a:txBody>
                    <a:bodyPr/>
                    <a:lstStyle/>
                    <a:p>
                      <a:r>
                        <a:rPr lang="fr-FR" dirty="0"/>
                        <a:t>participes passé (adjectif)</a:t>
                      </a:r>
                    </a:p>
                  </a:txBody>
                  <a:tcPr/>
                </a:tc>
                <a:tc>
                  <a:txBody>
                    <a:bodyPr/>
                    <a:lstStyle/>
                    <a:p>
                      <a:pPr>
                        <a:lnSpc>
                          <a:spcPct val="107000"/>
                        </a:lnSpc>
                        <a:spcAft>
                          <a:spcPts val="0"/>
                        </a:spcAft>
                      </a:pPr>
                      <a:r>
                        <a:rPr lang="fr-FR" sz="1800" kern="100" dirty="0">
                          <a:effectLst/>
                          <a:latin typeface="Calibri" panose="020F0502020204030204" pitchFamily="34" charset="0"/>
                          <a:ea typeface="Calibri" panose="020F0502020204030204" pitchFamily="34" charset="0"/>
                          <a:cs typeface="Times New Roman" panose="02020603050405020304" pitchFamily="18" charset="0"/>
                        </a:rPr>
                        <a:t>abimé</a:t>
                      </a:r>
                    </a:p>
                  </a:txBody>
                  <a:tcPr marL="68580" marR="68580" marT="0" marB="0"/>
                </a:tc>
                <a:tc>
                  <a:txBody>
                    <a:bodyPr/>
                    <a:lstStyle/>
                    <a:p>
                      <a:pPr>
                        <a:lnSpc>
                          <a:spcPct val="107000"/>
                        </a:lnSpc>
                        <a:spcAft>
                          <a:spcPts val="0"/>
                        </a:spcAft>
                      </a:pPr>
                      <a:endParaRPr lang="fr-FR" sz="18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86383635"/>
                  </a:ext>
                </a:extLst>
              </a:tr>
              <a:tr h="370840">
                <a:tc gridSpan="2" vMerge="1">
                  <a:txBody>
                    <a:bodyPr/>
                    <a:lstStyle/>
                    <a:p>
                      <a:endParaRPr lang="fr-FR" dirty="0"/>
                    </a:p>
                  </a:txBody>
                  <a:tcPr/>
                </a:tc>
                <a:tc hMerge="1" vMerge="1">
                  <a:txBody>
                    <a:bodyPr/>
                    <a:lstStyle/>
                    <a:p>
                      <a:endParaRPr lang="fr-FR"/>
                    </a:p>
                  </a:txBody>
                  <a:tcPr/>
                </a:tc>
                <a:tc>
                  <a:txBody>
                    <a:bodyPr/>
                    <a:lstStyle/>
                    <a:p>
                      <a:r>
                        <a:rPr lang="fr-FR" dirty="0"/>
                        <a:t>participes passés (passé composé)</a:t>
                      </a:r>
                    </a:p>
                  </a:txBody>
                  <a:tcPr/>
                </a:tc>
                <a:tc>
                  <a:txBody>
                    <a:bodyPr/>
                    <a:lstStyle/>
                    <a:p>
                      <a:pPr>
                        <a:lnSpc>
                          <a:spcPct val="107000"/>
                        </a:lnSpc>
                        <a:spcAft>
                          <a:spcPts val="0"/>
                        </a:spcAft>
                      </a:pPr>
                      <a:r>
                        <a:rPr lang="fr-FR" sz="1800" kern="100">
                          <a:effectLst/>
                          <a:latin typeface="Times New Roman" panose="02020603050405020304" pitchFamily="18" charset="0"/>
                          <a:ea typeface="Calibri" panose="020F0502020204030204" pitchFamily="34" charset="0"/>
                          <a:cs typeface="Times New Roman" panose="02020603050405020304" pitchFamily="18" charset="0"/>
                        </a:rPr>
                        <a:t>discuté - amusé</a:t>
                      </a:r>
                      <a:endParaRPr lang="fr-FR" sz="18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endParaRPr lang="fr-FR" sz="18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789816543"/>
                  </a:ext>
                </a:extLst>
              </a:tr>
              <a:tr h="370840">
                <a:tc rowSpan="4" gridSpan="2">
                  <a:txBody>
                    <a:bodyPr/>
                    <a:lstStyle/>
                    <a:p>
                      <a:pPr algn="ctr"/>
                      <a:endParaRPr lang="fr-FR" dirty="0"/>
                    </a:p>
                    <a:p>
                      <a:pPr algn="ctr"/>
                      <a:r>
                        <a:rPr lang="fr-FR" dirty="0"/>
                        <a:t>VERBE</a:t>
                      </a:r>
                    </a:p>
                  </a:txBody>
                  <a:tcPr vert="vert270">
                    <a:solidFill>
                      <a:schemeClr val="accent5">
                        <a:lumMod val="20000"/>
                        <a:lumOff val="80000"/>
                      </a:schemeClr>
                    </a:solidFill>
                  </a:tcPr>
                </a:tc>
                <a:tc rowSpan="4" hMerge="1">
                  <a:txBody>
                    <a:bodyPr/>
                    <a:lstStyle/>
                    <a:p>
                      <a:endParaRPr lang="fr-FR"/>
                    </a:p>
                  </a:txBody>
                  <a:tcPr/>
                </a:tc>
                <a:tc>
                  <a:txBody>
                    <a:bodyPr/>
                    <a:lstStyle/>
                    <a:p>
                      <a:r>
                        <a:rPr lang="fr-FR" dirty="0"/>
                        <a:t>infinitif</a:t>
                      </a:r>
                    </a:p>
                  </a:txBody>
                  <a:tcPr/>
                </a:tc>
                <a:tc>
                  <a:txBody>
                    <a:bodyPr/>
                    <a:lstStyle/>
                    <a:p>
                      <a:pPr>
                        <a:lnSpc>
                          <a:spcPct val="107000"/>
                        </a:lnSpc>
                        <a:spcAft>
                          <a:spcPts val="0"/>
                        </a:spcAft>
                      </a:pPr>
                      <a:r>
                        <a:rPr lang="fr-FR" sz="1800" kern="100">
                          <a:effectLst/>
                          <a:latin typeface="Times New Roman" panose="02020603050405020304" pitchFamily="18" charset="0"/>
                          <a:ea typeface="Calibri" panose="020F0502020204030204" pitchFamily="34" charset="0"/>
                          <a:cs typeface="Times New Roman" panose="02020603050405020304" pitchFamily="18" charset="0"/>
                        </a:rPr>
                        <a:t>compenser - chercher</a:t>
                      </a:r>
                      <a:endParaRPr lang="fr-FR" sz="18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endParaRPr lang="fr-FR" sz="18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97108044"/>
                  </a:ext>
                </a:extLst>
              </a:tr>
              <a:tr h="370840">
                <a:tc gridSpan="2" vMerge="1">
                  <a:txBody>
                    <a:bodyPr/>
                    <a:lstStyle/>
                    <a:p>
                      <a:endParaRPr lang="fr-FR" dirty="0"/>
                    </a:p>
                  </a:txBody>
                  <a:tcPr/>
                </a:tc>
                <a:tc hMerge="1" vMerge="1">
                  <a:txBody>
                    <a:bodyPr/>
                    <a:lstStyle/>
                    <a:p>
                      <a:endParaRPr lang="fr-FR"/>
                    </a:p>
                  </a:txBody>
                  <a:tcPr/>
                </a:tc>
                <a:tc>
                  <a:txBody>
                    <a:bodyPr/>
                    <a:lstStyle/>
                    <a:p>
                      <a:r>
                        <a:rPr lang="fr-FR" dirty="0"/>
                        <a:t>personne 5</a:t>
                      </a:r>
                    </a:p>
                  </a:txBody>
                  <a:tcPr/>
                </a:tc>
                <a:tc>
                  <a:txBody>
                    <a:bodyPr/>
                    <a:lstStyle/>
                    <a:p>
                      <a:pPr>
                        <a:lnSpc>
                          <a:spcPct val="107000"/>
                        </a:lnSpc>
                        <a:spcAft>
                          <a:spcPts val="0"/>
                        </a:spcAft>
                      </a:pPr>
                      <a:r>
                        <a:rPr lang="fr-FR" sz="1800" kern="100">
                          <a:effectLst/>
                          <a:latin typeface="Times New Roman" panose="02020603050405020304" pitchFamily="18" charset="0"/>
                          <a:ea typeface="Calibri" panose="020F0502020204030204" pitchFamily="34" charset="0"/>
                          <a:cs typeface="Times New Roman" panose="02020603050405020304" pitchFamily="18" charset="0"/>
                        </a:rPr>
                        <a:t>faisiez - battiez</a:t>
                      </a:r>
                      <a:endParaRPr lang="fr-FR" sz="18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endParaRPr lang="fr-FR" sz="18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576076078"/>
                  </a:ext>
                </a:extLst>
              </a:tr>
              <a:tr h="482600">
                <a:tc gridSpan="2" vMerge="1">
                  <a:txBody>
                    <a:bodyPr/>
                    <a:lstStyle/>
                    <a:p>
                      <a:endParaRPr lang="fr-FR" dirty="0"/>
                    </a:p>
                  </a:txBody>
                  <a:tcPr/>
                </a:tc>
                <a:tc hMerge="1" vMerge="1">
                  <a:txBody>
                    <a:bodyPr/>
                    <a:lstStyle/>
                    <a:p>
                      <a:endParaRPr lang="fr-FR"/>
                    </a:p>
                  </a:txBody>
                  <a:tcPr/>
                </a:tc>
                <a:tc>
                  <a:txBody>
                    <a:bodyPr/>
                    <a:lstStyle/>
                    <a:p>
                      <a:r>
                        <a:rPr lang="fr-FR" dirty="0"/>
                        <a:t>imparfait</a:t>
                      </a:r>
                    </a:p>
                  </a:txBody>
                  <a:tcPr/>
                </a:tc>
                <a:tc>
                  <a:txBody>
                    <a:bodyPr/>
                    <a:lstStyle/>
                    <a:p>
                      <a:pPr>
                        <a:lnSpc>
                          <a:spcPct val="107000"/>
                        </a:lnSpc>
                        <a:spcAft>
                          <a:spcPts val="0"/>
                        </a:spcAft>
                      </a:pPr>
                      <a:r>
                        <a:rPr lang="fr-FR" sz="1800" kern="100" dirty="0">
                          <a:effectLst/>
                          <a:latin typeface="Times New Roman" panose="02020603050405020304" pitchFamily="18" charset="0"/>
                          <a:ea typeface="Calibri" panose="020F0502020204030204" pitchFamily="34" charset="0"/>
                          <a:cs typeface="Times New Roman" panose="02020603050405020304" pitchFamily="18" charset="0"/>
                        </a:rPr>
                        <a:t>occupait - rêvait</a:t>
                      </a:r>
                      <a:endParaRPr lang="fr-FR" sz="18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fr-FR" sz="1800" kern="100" dirty="0">
                          <a:effectLst/>
                          <a:latin typeface="Calibri" panose="020F0502020204030204" pitchFamily="34" charset="0"/>
                          <a:ea typeface="Calibri" panose="020F0502020204030204" pitchFamily="34" charset="0"/>
                          <a:cs typeface="Times New Roman" panose="02020603050405020304" pitchFamily="18" charset="0"/>
                        </a:rPr>
                        <a:t>dormaient</a:t>
                      </a:r>
                    </a:p>
                  </a:txBody>
                  <a:tcPr marL="68580" marR="68580" marT="0" marB="0"/>
                </a:tc>
                <a:extLst>
                  <a:ext uri="{0D108BD9-81ED-4DB2-BD59-A6C34878D82A}">
                    <a16:rowId xmlns:a16="http://schemas.microsoft.com/office/drawing/2014/main" val="4036010080"/>
                  </a:ext>
                </a:extLst>
              </a:tr>
              <a:tr h="370840">
                <a:tc gridSpan="2" vMerge="1">
                  <a:txBody>
                    <a:bodyPr/>
                    <a:lstStyle/>
                    <a:p>
                      <a:endParaRPr lang="fr-FR" dirty="0"/>
                    </a:p>
                  </a:txBody>
                  <a:tcPr/>
                </a:tc>
                <a:tc hMerge="1" vMerge="1">
                  <a:txBody>
                    <a:bodyPr/>
                    <a:lstStyle/>
                    <a:p>
                      <a:endParaRPr lang="fr-FR"/>
                    </a:p>
                  </a:txBody>
                  <a:tcPr/>
                </a:tc>
                <a:tc>
                  <a:txBody>
                    <a:bodyPr/>
                    <a:lstStyle/>
                    <a:p>
                      <a:r>
                        <a:rPr lang="fr-FR" dirty="0"/>
                        <a:t>verbes particuliers au présent</a:t>
                      </a:r>
                    </a:p>
                  </a:txBody>
                  <a:tcPr/>
                </a:tc>
                <a:tc>
                  <a:txBody>
                    <a:bodyPr/>
                    <a:lstStyle/>
                    <a:p>
                      <a:pPr>
                        <a:lnSpc>
                          <a:spcPct val="107000"/>
                        </a:lnSpc>
                        <a:spcAft>
                          <a:spcPts val="0"/>
                        </a:spcAft>
                      </a:pPr>
                      <a:r>
                        <a:rPr lang="fr-FR" sz="1800" kern="100" dirty="0">
                          <a:effectLst/>
                          <a:latin typeface="Times New Roman" panose="02020603050405020304" pitchFamily="18" charset="0"/>
                          <a:ea typeface="Calibri" panose="020F0502020204030204" pitchFamily="34" charset="0"/>
                          <a:cs typeface="Times New Roman" panose="02020603050405020304" pitchFamily="18" charset="0"/>
                        </a:rPr>
                        <a:t>sait- fait</a:t>
                      </a:r>
                      <a:endParaRPr lang="fr-FR" sz="18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endParaRPr lang="fr-FR" sz="18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92859827"/>
                  </a:ext>
                </a:extLst>
              </a:tr>
            </a:tbl>
          </a:graphicData>
        </a:graphic>
      </p:graphicFrame>
    </p:spTree>
    <p:extLst>
      <p:ext uri="{BB962C8B-B14F-4D97-AF65-F5344CB8AC3E}">
        <p14:creationId xmlns:p14="http://schemas.microsoft.com/office/powerpoint/2010/main" val="2965250243"/>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8C5362D-BB74-4881-C9EA-A85F97C149A3}"/>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0E96AEF4-D808-73DE-DDA0-477FC3E60836}"/>
              </a:ext>
            </a:extLst>
          </p:cNvPr>
          <p:cNvSpPr>
            <a:spLocks noGrp="1"/>
          </p:cNvSpPr>
          <p:nvPr>
            <p:ph type="title"/>
          </p:nvPr>
        </p:nvSpPr>
        <p:spPr/>
        <p:txBody>
          <a:bodyPr/>
          <a:lstStyle/>
          <a:p>
            <a:r>
              <a:rPr lang="fr-FR" dirty="0"/>
              <a:t> </a:t>
            </a:r>
          </a:p>
        </p:txBody>
      </p:sp>
      <p:pic>
        <p:nvPicPr>
          <p:cNvPr id="4" name="Espace réservé du contenu 3" descr="Une image contenant dessin, croquis, clipart, Dessin au trait&#10;&#10;Description générée automatiquement">
            <a:extLst>
              <a:ext uri="{FF2B5EF4-FFF2-40B4-BE49-F238E27FC236}">
                <a16:creationId xmlns:a16="http://schemas.microsoft.com/office/drawing/2014/main" id="{0645C0EE-0A46-AF08-55A3-04C4E6E33EB9}"/>
              </a:ext>
            </a:extLst>
          </p:cNvPr>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5420691" y="1429048"/>
            <a:ext cx="1350617" cy="3999904"/>
          </a:xfrm>
          <a:prstGeom prst="rect">
            <a:avLst/>
          </a:prstGeom>
        </p:spPr>
      </p:pic>
    </p:spTree>
    <p:extLst>
      <p:ext uri="{BB962C8B-B14F-4D97-AF65-F5344CB8AC3E}">
        <p14:creationId xmlns:p14="http://schemas.microsoft.com/office/powerpoint/2010/main" val="3740572379"/>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1CA5DF6-6C09-2689-E4A9-7C548D13A55A}"/>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E1E743FD-5C89-0F6B-D5A5-3B6C6DDA3EAF}"/>
              </a:ext>
            </a:extLst>
          </p:cNvPr>
          <p:cNvSpPr>
            <a:spLocks noGrp="1"/>
          </p:cNvSpPr>
          <p:nvPr>
            <p:ph type="title"/>
          </p:nvPr>
        </p:nvSpPr>
        <p:spPr/>
        <p:txBody>
          <a:bodyPr/>
          <a:lstStyle/>
          <a:p>
            <a:r>
              <a:rPr lang="fr-FR" dirty="0"/>
              <a:t> </a:t>
            </a:r>
          </a:p>
        </p:txBody>
      </p:sp>
      <p:graphicFrame>
        <p:nvGraphicFramePr>
          <p:cNvPr id="4" name="Espace réservé du contenu 3">
            <a:extLst>
              <a:ext uri="{FF2B5EF4-FFF2-40B4-BE49-F238E27FC236}">
                <a16:creationId xmlns:a16="http://schemas.microsoft.com/office/drawing/2014/main" id="{2AE54B9E-350A-E0B0-5601-E2FF9E231346}"/>
              </a:ext>
            </a:extLst>
          </p:cNvPr>
          <p:cNvGraphicFramePr>
            <a:graphicFrameLocks noGrp="1"/>
          </p:cNvGraphicFramePr>
          <p:nvPr>
            <p:ph idx="1"/>
            <p:extLst>
              <p:ext uri="{D42A27DB-BD31-4B8C-83A1-F6EECF244321}">
                <p14:modId xmlns:p14="http://schemas.microsoft.com/office/powerpoint/2010/main" val="3652013630"/>
              </p:ext>
            </p:extLst>
          </p:nvPr>
        </p:nvGraphicFramePr>
        <p:xfrm>
          <a:off x="838200" y="591820"/>
          <a:ext cx="10237306" cy="5674360"/>
        </p:xfrm>
        <a:graphic>
          <a:graphicData uri="http://schemas.openxmlformats.org/drawingml/2006/table">
            <a:tbl>
              <a:tblPr firstRow="1" bandRow="1">
                <a:tableStyleId>{5940675A-B579-460E-94D1-54222C63F5DA}</a:tableStyleId>
              </a:tblPr>
              <a:tblGrid>
                <a:gridCol w="516536">
                  <a:extLst>
                    <a:ext uri="{9D8B030D-6E8A-4147-A177-3AD203B41FA5}">
                      <a16:colId xmlns:a16="http://schemas.microsoft.com/office/drawing/2014/main" val="1625928029"/>
                    </a:ext>
                  </a:extLst>
                </a:gridCol>
                <a:gridCol w="710728">
                  <a:extLst>
                    <a:ext uri="{9D8B030D-6E8A-4147-A177-3AD203B41FA5}">
                      <a16:colId xmlns:a16="http://schemas.microsoft.com/office/drawing/2014/main" val="3335330520"/>
                    </a:ext>
                  </a:extLst>
                </a:gridCol>
                <a:gridCol w="4812415">
                  <a:extLst>
                    <a:ext uri="{9D8B030D-6E8A-4147-A177-3AD203B41FA5}">
                      <a16:colId xmlns:a16="http://schemas.microsoft.com/office/drawing/2014/main" val="746292741"/>
                    </a:ext>
                  </a:extLst>
                </a:gridCol>
                <a:gridCol w="2206487">
                  <a:extLst>
                    <a:ext uri="{9D8B030D-6E8A-4147-A177-3AD203B41FA5}">
                      <a16:colId xmlns:a16="http://schemas.microsoft.com/office/drawing/2014/main" val="912379982"/>
                    </a:ext>
                  </a:extLst>
                </a:gridCol>
                <a:gridCol w="1991140">
                  <a:extLst>
                    <a:ext uri="{9D8B030D-6E8A-4147-A177-3AD203B41FA5}">
                      <a16:colId xmlns:a16="http://schemas.microsoft.com/office/drawing/2014/main" val="2108082738"/>
                    </a:ext>
                  </a:extLst>
                </a:gridCol>
              </a:tblGrid>
              <a:tr h="370840">
                <a:tc gridSpan="3">
                  <a:txBody>
                    <a:bodyPr/>
                    <a:lstStyle/>
                    <a:p>
                      <a:pPr algn="l"/>
                      <a:r>
                        <a:rPr lang="fr-FR" dirty="0"/>
                        <a:t>DÉTERMINANT</a:t>
                      </a:r>
                    </a:p>
                  </a:txBody>
                  <a:tcPr>
                    <a:solidFill>
                      <a:schemeClr val="accent5">
                        <a:lumMod val="20000"/>
                        <a:lumOff val="80000"/>
                      </a:schemeClr>
                    </a:solidFill>
                  </a:tcPr>
                </a:tc>
                <a:tc hMerge="1">
                  <a:txBody>
                    <a:bodyPr/>
                    <a:lstStyle/>
                    <a:p>
                      <a:endParaRPr lang="fr-FR" dirty="0"/>
                    </a:p>
                  </a:txBody>
                  <a:tcPr/>
                </a:tc>
                <a:tc hMerge="1">
                  <a:txBody>
                    <a:bodyPr/>
                    <a:lstStyle/>
                    <a:p>
                      <a:endParaRPr lang="fr-FR" dirty="0"/>
                    </a:p>
                  </a:txBody>
                  <a:tcPr/>
                </a:tc>
                <a:tc>
                  <a:txBody>
                    <a:bodyPr/>
                    <a:lstStyle/>
                    <a:p>
                      <a:pPr>
                        <a:lnSpc>
                          <a:spcPct val="107000"/>
                        </a:lnSpc>
                        <a:spcAft>
                          <a:spcPts val="0"/>
                        </a:spcAft>
                      </a:pPr>
                      <a:r>
                        <a:rPr lang="fr-FR" sz="1800" kern="100">
                          <a:effectLst/>
                          <a:latin typeface="Times New Roman" panose="02020603050405020304" pitchFamily="18" charset="0"/>
                          <a:ea typeface="Calibri" panose="020F0502020204030204" pitchFamily="34" charset="0"/>
                          <a:cs typeface="Times New Roman" panose="02020603050405020304" pitchFamily="18" charset="0"/>
                        </a:rPr>
                        <a:t>les - des</a:t>
                      </a:r>
                      <a:endParaRPr lang="fr-FR" sz="18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endParaRPr lang="fr-FR" sz="18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674621574"/>
                  </a:ext>
                </a:extLst>
              </a:tr>
              <a:tr h="370840">
                <a:tc rowSpan="7">
                  <a:txBody>
                    <a:bodyPr/>
                    <a:lstStyle/>
                    <a:p>
                      <a:pPr algn="ctr"/>
                      <a:r>
                        <a:rPr lang="fr-FR" dirty="0"/>
                        <a:t>NOM</a:t>
                      </a:r>
                    </a:p>
                  </a:txBody>
                  <a:tcPr vert="vert270">
                    <a:solidFill>
                      <a:schemeClr val="accent5">
                        <a:lumMod val="20000"/>
                        <a:lumOff val="80000"/>
                      </a:schemeClr>
                    </a:solidFill>
                  </a:tcPr>
                </a:tc>
                <a:tc rowSpan="2">
                  <a:txBody>
                    <a:bodyPr/>
                    <a:lstStyle/>
                    <a:p>
                      <a:pPr algn="ctr"/>
                      <a:r>
                        <a:rPr lang="fr-FR" dirty="0"/>
                        <a:t>fém.</a:t>
                      </a:r>
                    </a:p>
                  </a:txBody>
                  <a:tcPr vert="vert270">
                    <a:solidFill>
                      <a:schemeClr val="accent5">
                        <a:lumMod val="20000"/>
                        <a:lumOff val="80000"/>
                      </a:schemeClr>
                    </a:solidFill>
                  </a:tcPr>
                </a:tc>
                <a:tc>
                  <a:txBody>
                    <a:bodyPr/>
                    <a:lstStyle/>
                    <a:p>
                      <a:r>
                        <a:rPr lang="fr-FR" dirty="0"/>
                        <a:t>quantités</a:t>
                      </a:r>
                    </a:p>
                  </a:txBody>
                  <a:tcPr/>
                </a:tc>
                <a:tc>
                  <a:txBody>
                    <a:bodyPr/>
                    <a:lstStyle/>
                    <a:p>
                      <a:pPr>
                        <a:lnSpc>
                          <a:spcPct val="107000"/>
                        </a:lnSpc>
                        <a:spcAft>
                          <a:spcPts val="0"/>
                        </a:spcAft>
                      </a:pPr>
                      <a:r>
                        <a:rPr lang="fr-FR" sz="1800" kern="100">
                          <a:effectLst/>
                          <a:latin typeface="Times New Roman" panose="02020603050405020304" pitchFamily="18" charset="0"/>
                          <a:ea typeface="Calibri" panose="020F0502020204030204" pitchFamily="34" charset="0"/>
                          <a:cs typeface="Times New Roman" panose="02020603050405020304" pitchFamily="18" charset="0"/>
                        </a:rPr>
                        <a:t>cuillerée - pincée</a:t>
                      </a:r>
                      <a:endParaRPr lang="fr-FR" sz="18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endParaRPr lang="fr-FR" sz="18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436728334"/>
                  </a:ext>
                </a:extLst>
              </a:tr>
              <a:tr h="370840">
                <a:tc vMerge="1">
                  <a:txBody>
                    <a:bodyPr/>
                    <a:lstStyle/>
                    <a:p>
                      <a:endParaRPr lang="fr-FR"/>
                    </a:p>
                  </a:txBody>
                  <a:tcPr/>
                </a:tc>
                <a:tc vMerge="1">
                  <a:txBody>
                    <a:bodyPr/>
                    <a:lstStyle/>
                    <a:p>
                      <a:endParaRPr lang="fr-FR"/>
                    </a:p>
                  </a:txBody>
                  <a:tcPr/>
                </a:tc>
                <a:tc>
                  <a:txBody>
                    <a:bodyPr/>
                    <a:lstStyle/>
                    <a:p>
                      <a:r>
                        <a:rPr lang="fr-FR" dirty="0"/>
                        <a:t>qualités – manières d’être en lien avec un adjectif</a:t>
                      </a:r>
                    </a:p>
                  </a:txBody>
                  <a:tcPr/>
                </a:tc>
                <a:tc>
                  <a:txBody>
                    <a:bodyPr/>
                    <a:lstStyle/>
                    <a:p>
                      <a:pPr>
                        <a:lnSpc>
                          <a:spcPct val="107000"/>
                        </a:lnSpc>
                        <a:spcAft>
                          <a:spcPts val="0"/>
                        </a:spcAft>
                      </a:pPr>
                      <a:r>
                        <a:rPr lang="fr-FR" sz="1800" kern="100">
                          <a:effectLst/>
                          <a:latin typeface="Times New Roman" panose="02020603050405020304" pitchFamily="18" charset="0"/>
                          <a:ea typeface="Calibri" panose="020F0502020204030204" pitchFamily="34" charset="0"/>
                          <a:cs typeface="Times New Roman" panose="02020603050405020304" pitchFamily="18" charset="0"/>
                        </a:rPr>
                        <a:t>étrangeté - agressivité</a:t>
                      </a:r>
                      <a:endParaRPr lang="fr-FR" sz="18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endParaRPr lang="fr-FR" sz="18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725993328"/>
                  </a:ext>
                </a:extLst>
              </a:tr>
              <a:tr h="370840">
                <a:tc vMerge="1">
                  <a:txBody>
                    <a:bodyPr/>
                    <a:lstStyle/>
                    <a:p>
                      <a:endParaRPr lang="fr-FR"/>
                    </a:p>
                  </a:txBody>
                  <a:tcPr/>
                </a:tc>
                <a:tc rowSpan="5">
                  <a:txBody>
                    <a:bodyPr/>
                    <a:lstStyle/>
                    <a:p>
                      <a:pPr algn="ctr"/>
                      <a:r>
                        <a:rPr lang="fr-FR" dirty="0"/>
                        <a:t>masc.</a:t>
                      </a:r>
                    </a:p>
                  </a:txBody>
                  <a:tcPr vert="vert270">
                    <a:solidFill>
                      <a:schemeClr val="accent5">
                        <a:lumMod val="20000"/>
                        <a:lumOff val="80000"/>
                      </a:schemeClr>
                    </a:solidFill>
                  </a:tcPr>
                </a:tc>
                <a:tc>
                  <a:txBody>
                    <a:bodyPr/>
                    <a:lstStyle/>
                    <a:p>
                      <a:r>
                        <a:rPr lang="fr-FR" dirty="0"/>
                        <a:t>diminutifs masculins</a:t>
                      </a:r>
                    </a:p>
                  </a:txBody>
                  <a:tcPr/>
                </a:tc>
                <a:tc>
                  <a:txBody>
                    <a:bodyPr/>
                    <a:lstStyle/>
                    <a:p>
                      <a:pPr>
                        <a:lnSpc>
                          <a:spcPct val="107000"/>
                        </a:lnSpc>
                        <a:spcAft>
                          <a:spcPts val="0"/>
                        </a:spcAft>
                      </a:pPr>
                      <a:r>
                        <a:rPr lang="fr-FR" sz="1800" kern="100" dirty="0">
                          <a:effectLst/>
                          <a:latin typeface="Times New Roman" panose="02020603050405020304" pitchFamily="18" charset="0"/>
                          <a:ea typeface="Calibri" panose="020F0502020204030204" pitchFamily="34" charset="0"/>
                          <a:cs typeface="Times New Roman" panose="02020603050405020304" pitchFamily="18" charset="0"/>
                        </a:rPr>
                        <a:t>poulet - coffret</a:t>
                      </a:r>
                      <a:endParaRPr lang="fr-FR" sz="18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endParaRPr lang="fr-FR" sz="18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747230786"/>
                  </a:ext>
                </a:extLst>
              </a:tr>
              <a:tr h="370840">
                <a:tc vMerge="1">
                  <a:txBody>
                    <a:bodyPr/>
                    <a:lstStyle/>
                    <a:p>
                      <a:endParaRPr lang="fr-FR"/>
                    </a:p>
                  </a:txBody>
                  <a:tcPr/>
                </a:tc>
                <a:tc vMerge="1">
                  <a:txBody>
                    <a:bodyPr/>
                    <a:lstStyle/>
                    <a:p>
                      <a:endParaRPr lang="fr-FR"/>
                    </a:p>
                  </a:txBody>
                  <a:tcPr/>
                </a:tc>
                <a:tc>
                  <a:txBody>
                    <a:bodyPr/>
                    <a:lstStyle/>
                    <a:p>
                      <a:r>
                        <a:rPr lang="fr-FR" dirty="0"/>
                        <a:t>noms avec un lien avec un verbe en -</a:t>
                      </a:r>
                      <a:r>
                        <a:rPr lang="fr-FR" i="1" dirty="0" err="1"/>
                        <a:t>ayer</a:t>
                      </a:r>
                      <a:endParaRPr lang="fr-FR" i="1" dirty="0"/>
                    </a:p>
                  </a:txBody>
                  <a:tcPr/>
                </a:tc>
                <a:tc>
                  <a:txBody>
                    <a:bodyPr/>
                    <a:lstStyle/>
                    <a:p>
                      <a:pPr>
                        <a:lnSpc>
                          <a:spcPct val="107000"/>
                        </a:lnSpc>
                        <a:spcAft>
                          <a:spcPts val="0"/>
                        </a:spcAft>
                      </a:pPr>
                      <a:r>
                        <a:rPr lang="fr-FR" sz="1800" kern="100">
                          <a:effectLst/>
                          <a:latin typeface="Times New Roman" panose="02020603050405020304" pitchFamily="18" charset="0"/>
                          <a:ea typeface="Calibri" panose="020F0502020204030204" pitchFamily="34" charset="0"/>
                          <a:cs typeface="Times New Roman" panose="02020603050405020304" pitchFamily="18" charset="0"/>
                        </a:rPr>
                        <a:t>balai - essai</a:t>
                      </a:r>
                      <a:endParaRPr lang="fr-FR" sz="18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endParaRPr lang="fr-FR" sz="18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478447743"/>
                  </a:ext>
                </a:extLst>
              </a:tr>
              <a:tr h="370840">
                <a:tc vMerge="1">
                  <a:txBody>
                    <a:bodyPr/>
                    <a:lstStyle/>
                    <a:p>
                      <a:endParaRPr lang="fr-FR"/>
                    </a:p>
                  </a:txBody>
                  <a:tcPr/>
                </a:tc>
                <a:tc vMerge="1">
                  <a:txBody>
                    <a:bodyPr/>
                    <a:lstStyle/>
                    <a:p>
                      <a:endParaRPr lang="fr-FR"/>
                    </a:p>
                  </a:txBody>
                  <a:tcPr/>
                </a:tc>
                <a:tc>
                  <a:txBody>
                    <a:bodyPr/>
                    <a:lstStyle/>
                    <a:p>
                      <a:r>
                        <a:rPr lang="fr-FR" dirty="0"/>
                        <a:t>métiers</a:t>
                      </a:r>
                    </a:p>
                  </a:txBody>
                  <a:tcPr/>
                </a:tc>
                <a:tc>
                  <a:txBody>
                    <a:bodyPr/>
                    <a:lstStyle/>
                    <a:p>
                      <a:pPr>
                        <a:lnSpc>
                          <a:spcPct val="107000"/>
                        </a:lnSpc>
                        <a:spcAft>
                          <a:spcPts val="0"/>
                        </a:spcAft>
                      </a:pPr>
                      <a:r>
                        <a:rPr lang="fr-FR" sz="1800" kern="100">
                          <a:effectLst/>
                          <a:latin typeface="Times New Roman" panose="02020603050405020304" pitchFamily="18" charset="0"/>
                          <a:ea typeface="Calibri" panose="020F0502020204030204" pitchFamily="34" charset="0"/>
                          <a:cs typeface="Times New Roman" panose="02020603050405020304" pitchFamily="18" charset="0"/>
                        </a:rPr>
                        <a:t>cuisinier - pompier</a:t>
                      </a:r>
                      <a:endParaRPr lang="fr-FR" sz="18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endParaRPr lang="fr-FR" sz="18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89998932"/>
                  </a:ext>
                </a:extLst>
              </a:tr>
              <a:tr h="370840">
                <a:tc vMerge="1">
                  <a:txBody>
                    <a:bodyPr/>
                    <a:lstStyle/>
                    <a:p>
                      <a:endParaRPr lang="fr-FR"/>
                    </a:p>
                  </a:txBody>
                  <a:tcPr/>
                </a:tc>
                <a:tc vMerge="1">
                  <a:txBody>
                    <a:bodyPr/>
                    <a:lstStyle/>
                    <a:p>
                      <a:endParaRPr lang="fr-FR"/>
                    </a:p>
                  </a:txBody>
                  <a:tcPr/>
                </a:tc>
                <a:tc>
                  <a:txBody>
                    <a:bodyPr/>
                    <a:lstStyle/>
                    <a:p>
                      <a:r>
                        <a:rPr lang="fr-FR" dirty="0"/>
                        <a:t>arbres</a:t>
                      </a:r>
                    </a:p>
                  </a:txBody>
                  <a:tcPr/>
                </a:tc>
                <a:tc>
                  <a:txBody>
                    <a:bodyPr/>
                    <a:lstStyle/>
                    <a:p>
                      <a:pPr>
                        <a:lnSpc>
                          <a:spcPct val="107000"/>
                        </a:lnSpc>
                        <a:spcAft>
                          <a:spcPts val="0"/>
                        </a:spcAft>
                      </a:pPr>
                      <a:r>
                        <a:rPr lang="fr-FR" sz="1800" kern="100">
                          <a:effectLst/>
                          <a:latin typeface="Times New Roman" panose="02020603050405020304" pitchFamily="18" charset="0"/>
                          <a:ea typeface="Calibri" panose="020F0502020204030204" pitchFamily="34" charset="0"/>
                          <a:cs typeface="Times New Roman" panose="02020603050405020304" pitchFamily="18" charset="0"/>
                        </a:rPr>
                        <a:t>pommier - figuier</a:t>
                      </a:r>
                      <a:endParaRPr lang="fr-FR" sz="18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fr-FR" sz="1800" kern="100" dirty="0">
                          <a:effectLst/>
                          <a:latin typeface="Calibri" panose="020F0502020204030204" pitchFamily="34" charset="0"/>
                          <a:ea typeface="Calibri" panose="020F0502020204030204" pitchFamily="34" charset="0"/>
                          <a:cs typeface="Times New Roman" panose="02020603050405020304" pitchFamily="18" charset="0"/>
                        </a:rPr>
                        <a:t>olivier</a:t>
                      </a:r>
                    </a:p>
                  </a:txBody>
                  <a:tcPr marL="68580" marR="68580" marT="0" marB="0"/>
                </a:tc>
                <a:extLst>
                  <a:ext uri="{0D108BD9-81ED-4DB2-BD59-A6C34878D82A}">
                    <a16:rowId xmlns:a16="http://schemas.microsoft.com/office/drawing/2014/main" val="3257881716"/>
                  </a:ext>
                </a:extLst>
              </a:tr>
              <a:tr h="370840">
                <a:tc vMerge="1">
                  <a:txBody>
                    <a:bodyPr/>
                    <a:lstStyle/>
                    <a:p>
                      <a:endParaRPr lang="fr-FR" dirty="0"/>
                    </a:p>
                  </a:txBody>
                  <a:tcPr/>
                </a:tc>
                <a:tc vMerge="1">
                  <a:txBody>
                    <a:bodyPr/>
                    <a:lstStyle/>
                    <a:p>
                      <a:endParaRPr lang="fr-FR"/>
                    </a:p>
                  </a:txBody>
                  <a:tcPr/>
                </a:tc>
                <a:tc>
                  <a:txBody>
                    <a:bodyPr/>
                    <a:lstStyle/>
                    <a:p>
                      <a:r>
                        <a:rPr lang="fr-FR" dirty="0"/>
                        <a:t>récipients</a:t>
                      </a:r>
                    </a:p>
                  </a:txBody>
                  <a:tcPr/>
                </a:tc>
                <a:tc>
                  <a:txBody>
                    <a:bodyPr/>
                    <a:lstStyle/>
                    <a:p>
                      <a:pPr>
                        <a:lnSpc>
                          <a:spcPct val="107000"/>
                        </a:lnSpc>
                        <a:spcAft>
                          <a:spcPts val="0"/>
                        </a:spcAft>
                      </a:pPr>
                      <a:r>
                        <a:rPr lang="fr-FR" sz="1800" kern="100">
                          <a:effectLst/>
                          <a:latin typeface="Times New Roman" panose="02020603050405020304" pitchFamily="18" charset="0"/>
                          <a:ea typeface="Calibri" panose="020F0502020204030204" pitchFamily="34" charset="0"/>
                          <a:cs typeface="Times New Roman" panose="02020603050405020304" pitchFamily="18" charset="0"/>
                        </a:rPr>
                        <a:t>saladier - sucrier</a:t>
                      </a:r>
                      <a:endParaRPr lang="fr-FR" sz="18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endParaRPr lang="fr-FR" sz="18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917526481"/>
                  </a:ext>
                </a:extLst>
              </a:tr>
              <a:tr h="370840">
                <a:tc rowSpan="3" gridSpan="2">
                  <a:txBody>
                    <a:bodyPr/>
                    <a:lstStyle/>
                    <a:p>
                      <a:endParaRPr lang="fr-FR" sz="1000" dirty="0"/>
                    </a:p>
                    <a:p>
                      <a:r>
                        <a:rPr lang="fr-FR" dirty="0"/>
                        <a:t>PARTICIPE</a:t>
                      </a:r>
                    </a:p>
                  </a:txBody>
                  <a:tcPr>
                    <a:solidFill>
                      <a:schemeClr val="accent5">
                        <a:lumMod val="20000"/>
                        <a:lumOff val="80000"/>
                      </a:schemeClr>
                    </a:solidFill>
                  </a:tcPr>
                </a:tc>
                <a:tc rowSpan="3" hMerge="1">
                  <a:txBody>
                    <a:bodyPr/>
                    <a:lstStyle/>
                    <a:p>
                      <a:endParaRPr lang="fr-FR"/>
                    </a:p>
                  </a:txBody>
                  <a:tcPr/>
                </a:tc>
                <a:tc>
                  <a:txBody>
                    <a:bodyPr/>
                    <a:lstStyle/>
                    <a:p>
                      <a:r>
                        <a:rPr lang="fr-FR" dirty="0"/>
                        <a:t>participes passé (nom)</a:t>
                      </a:r>
                    </a:p>
                  </a:txBody>
                  <a:tcPr/>
                </a:tc>
                <a:tc>
                  <a:txBody>
                    <a:bodyPr/>
                    <a:lstStyle/>
                    <a:p>
                      <a:pPr>
                        <a:lnSpc>
                          <a:spcPct val="107000"/>
                        </a:lnSpc>
                        <a:spcAft>
                          <a:spcPts val="0"/>
                        </a:spcAft>
                      </a:pPr>
                      <a:r>
                        <a:rPr lang="fr-FR" sz="1800" kern="100" dirty="0">
                          <a:effectLst/>
                          <a:latin typeface="Times New Roman" panose="02020603050405020304" pitchFamily="18" charset="0"/>
                          <a:ea typeface="Calibri" panose="020F0502020204030204" pitchFamily="34" charset="0"/>
                          <a:cs typeface="Times New Roman" panose="02020603050405020304" pitchFamily="18" charset="0"/>
                        </a:rPr>
                        <a:t>handicapé - blessé</a:t>
                      </a:r>
                      <a:endParaRPr lang="fr-FR" sz="18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endParaRPr lang="fr-FR" sz="18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455870999"/>
                  </a:ext>
                </a:extLst>
              </a:tr>
              <a:tr h="370840">
                <a:tc gridSpan="2" vMerge="1">
                  <a:txBody>
                    <a:bodyPr/>
                    <a:lstStyle/>
                    <a:p>
                      <a:endParaRPr lang="fr-FR"/>
                    </a:p>
                  </a:txBody>
                  <a:tcPr/>
                </a:tc>
                <a:tc hMerge="1" vMerge="1">
                  <a:txBody>
                    <a:bodyPr/>
                    <a:lstStyle/>
                    <a:p>
                      <a:endParaRPr lang="fr-FR"/>
                    </a:p>
                  </a:txBody>
                  <a:tcPr/>
                </a:tc>
                <a:tc>
                  <a:txBody>
                    <a:bodyPr/>
                    <a:lstStyle/>
                    <a:p>
                      <a:r>
                        <a:rPr lang="fr-FR" dirty="0"/>
                        <a:t>participes passé (adjectif)</a:t>
                      </a:r>
                    </a:p>
                  </a:txBody>
                  <a:tcPr/>
                </a:tc>
                <a:tc>
                  <a:txBody>
                    <a:bodyPr/>
                    <a:lstStyle/>
                    <a:p>
                      <a:pPr>
                        <a:lnSpc>
                          <a:spcPct val="107000"/>
                        </a:lnSpc>
                        <a:spcAft>
                          <a:spcPts val="0"/>
                        </a:spcAft>
                      </a:pPr>
                      <a:r>
                        <a:rPr lang="fr-FR" sz="1800" kern="100" dirty="0">
                          <a:effectLst/>
                          <a:latin typeface="Calibri" panose="020F0502020204030204" pitchFamily="34" charset="0"/>
                          <a:ea typeface="Calibri" panose="020F0502020204030204" pitchFamily="34" charset="0"/>
                          <a:cs typeface="Times New Roman" panose="02020603050405020304" pitchFamily="18" charset="0"/>
                        </a:rPr>
                        <a:t>abimé</a:t>
                      </a:r>
                    </a:p>
                  </a:txBody>
                  <a:tcPr marL="68580" marR="68580" marT="0" marB="0"/>
                </a:tc>
                <a:tc>
                  <a:txBody>
                    <a:bodyPr/>
                    <a:lstStyle/>
                    <a:p>
                      <a:pPr>
                        <a:lnSpc>
                          <a:spcPct val="107000"/>
                        </a:lnSpc>
                        <a:spcAft>
                          <a:spcPts val="0"/>
                        </a:spcAft>
                      </a:pPr>
                      <a:endParaRPr lang="fr-FR" sz="18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86383635"/>
                  </a:ext>
                </a:extLst>
              </a:tr>
              <a:tr h="370840">
                <a:tc gridSpan="2" vMerge="1">
                  <a:txBody>
                    <a:bodyPr/>
                    <a:lstStyle/>
                    <a:p>
                      <a:endParaRPr lang="fr-FR" dirty="0"/>
                    </a:p>
                  </a:txBody>
                  <a:tcPr/>
                </a:tc>
                <a:tc hMerge="1" vMerge="1">
                  <a:txBody>
                    <a:bodyPr/>
                    <a:lstStyle/>
                    <a:p>
                      <a:endParaRPr lang="fr-FR"/>
                    </a:p>
                  </a:txBody>
                  <a:tcPr/>
                </a:tc>
                <a:tc>
                  <a:txBody>
                    <a:bodyPr/>
                    <a:lstStyle/>
                    <a:p>
                      <a:r>
                        <a:rPr lang="fr-FR" dirty="0"/>
                        <a:t>participes passés (passé composé)</a:t>
                      </a:r>
                    </a:p>
                  </a:txBody>
                  <a:tcPr/>
                </a:tc>
                <a:tc>
                  <a:txBody>
                    <a:bodyPr/>
                    <a:lstStyle/>
                    <a:p>
                      <a:pPr>
                        <a:lnSpc>
                          <a:spcPct val="107000"/>
                        </a:lnSpc>
                        <a:spcAft>
                          <a:spcPts val="0"/>
                        </a:spcAft>
                      </a:pPr>
                      <a:r>
                        <a:rPr lang="fr-FR" sz="1800" kern="100">
                          <a:effectLst/>
                          <a:latin typeface="Times New Roman" panose="02020603050405020304" pitchFamily="18" charset="0"/>
                          <a:ea typeface="Calibri" panose="020F0502020204030204" pitchFamily="34" charset="0"/>
                          <a:cs typeface="Times New Roman" panose="02020603050405020304" pitchFamily="18" charset="0"/>
                        </a:rPr>
                        <a:t>discuté - amusé</a:t>
                      </a:r>
                      <a:endParaRPr lang="fr-FR" sz="18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endParaRPr lang="fr-FR" sz="18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789816543"/>
                  </a:ext>
                </a:extLst>
              </a:tr>
              <a:tr h="370840">
                <a:tc rowSpan="4" gridSpan="2">
                  <a:txBody>
                    <a:bodyPr/>
                    <a:lstStyle/>
                    <a:p>
                      <a:pPr algn="ctr"/>
                      <a:endParaRPr lang="fr-FR" dirty="0"/>
                    </a:p>
                    <a:p>
                      <a:pPr algn="ctr"/>
                      <a:r>
                        <a:rPr lang="fr-FR" dirty="0"/>
                        <a:t>VERBE</a:t>
                      </a:r>
                    </a:p>
                  </a:txBody>
                  <a:tcPr vert="vert270">
                    <a:solidFill>
                      <a:schemeClr val="accent5">
                        <a:lumMod val="20000"/>
                        <a:lumOff val="80000"/>
                      </a:schemeClr>
                    </a:solidFill>
                  </a:tcPr>
                </a:tc>
                <a:tc rowSpan="4" hMerge="1">
                  <a:txBody>
                    <a:bodyPr/>
                    <a:lstStyle/>
                    <a:p>
                      <a:endParaRPr lang="fr-FR"/>
                    </a:p>
                  </a:txBody>
                  <a:tcPr/>
                </a:tc>
                <a:tc>
                  <a:txBody>
                    <a:bodyPr/>
                    <a:lstStyle/>
                    <a:p>
                      <a:r>
                        <a:rPr lang="fr-FR" dirty="0"/>
                        <a:t>infinitif</a:t>
                      </a:r>
                    </a:p>
                  </a:txBody>
                  <a:tcPr/>
                </a:tc>
                <a:tc>
                  <a:txBody>
                    <a:bodyPr/>
                    <a:lstStyle/>
                    <a:p>
                      <a:pPr>
                        <a:lnSpc>
                          <a:spcPct val="107000"/>
                        </a:lnSpc>
                        <a:spcAft>
                          <a:spcPts val="0"/>
                        </a:spcAft>
                      </a:pPr>
                      <a:r>
                        <a:rPr lang="fr-FR" sz="1800" kern="100">
                          <a:effectLst/>
                          <a:latin typeface="Times New Roman" panose="02020603050405020304" pitchFamily="18" charset="0"/>
                          <a:ea typeface="Calibri" panose="020F0502020204030204" pitchFamily="34" charset="0"/>
                          <a:cs typeface="Times New Roman" panose="02020603050405020304" pitchFamily="18" charset="0"/>
                        </a:rPr>
                        <a:t>compenser - chercher</a:t>
                      </a:r>
                      <a:endParaRPr lang="fr-FR" sz="18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endParaRPr lang="fr-FR" sz="18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97108044"/>
                  </a:ext>
                </a:extLst>
              </a:tr>
              <a:tr h="370840">
                <a:tc gridSpan="2" vMerge="1">
                  <a:txBody>
                    <a:bodyPr/>
                    <a:lstStyle/>
                    <a:p>
                      <a:endParaRPr lang="fr-FR" dirty="0"/>
                    </a:p>
                  </a:txBody>
                  <a:tcPr/>
                </a:tc>
                <a:tc hMerge="1" vMerge="1">
                  <a:txBody>
                    <a:bodyPr/>
                    <a:lstStyle/>
                    <a:p>
                      <a:endParaRPr lang="fr-FR"/>
                    </a:p>
                  </a:txBody>
                  <a:tcPr/>
                </a:tc>
                <a:tc>
                  <a:txBody>
                    <a:bodyPr/>
                    <a:lstStyle/>
                    <a:p>
                      <a:r>
                        <a:rPr lang="fr-FR" dirty="0"/>
                        <a:t>personne 5</a:t>
                      </a:r>
                    </a:p>
                  </a:txBody>
                  <a:tcPr/>
                </a:tc>
                <a:tc>
                  <a:txBody>
                    <a:bodyPr/>
                    <a:lstStyle/>
                    <a:p>
                      <a:pPr>
                        <a:lnSpc>
                          <a:spcPct val="107000"/>
                        </a:lnSpc>
                        <a:spcAft>
                          <a:spcPts val="0"/>
                        </a:spcAft>
                      </a:pPr>
                      <a:r>
                        <a:rPr lang="fr-FR" sz="1800" kern="100">
                          <a:effectLst/>
                          <a:latin typeface="Times New Roman" panose="02020603050405020304" pitchFamily="18" charset="0"/>
                          <a:ea typeface="Calibri" panose="020F0502020204030204" pitchFamily="34" charset="0"/>
                          <a:cs typeface="Times New Roman" panose="02020603050405020304" pitchFamily="18" charset="0"/>
                        </a:rPr>
                        <a:t>faisiez - battiez</a:t>
                      </a:r>
                      <a:endParaRPr lang="fr-FR" sz="18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endParaRPr lang="fr-FR" sz="18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576076078"/>
                  </a:ext>
                </a:extLst>
              </a:tr>
              <a:tr h="482600">
                <a:tc gridSpan="2" vMerge="1">
                  <a:txBody>
                    <a:bodyPr/>
                    <a:lstStyle/>
                    <a:p>
                      <a:endParaRPr lang="fr-FR" dirty="0"/>
                    </a:p>
                  </a:txBody>
                  <a:tcPr/>
                </a:tc>
                <a:tc hMerge="1" vMerge="1">
                  <a:txBody>
                    <a:bodyPr/>
                    <a:lstStyle/>
                    <a:p>
                      <a:endParaRPr lang="fr-FR"/>
                    </a:p>
                  </a:txBody>
                  <a:tcPr/>
                </a:tc>
                <a:tc>
                  <a:txBody>
                    <a:bodyPr/>
                    <a:lstStyle/>
                    <a:p>
                      <a:r>
                        <a:rPr lang="fr-FR" dirty="0"/>
                        <a:t>imparfait</a:t>
                      </a:r>
                    </a:p>
                  </a:txBody>
                  <a:tcPr/>
                </a:tc>
                <a:tc>
                  <a:txBody>
                    <a:bodyPr/>
                    <a:lstStyle/>
                    <a:p>
                      <a:pPr>
                        <a:lnSpc>
                          <a:spcPct val="107000"/>
                        </a:lnSpc>
                        <a:spcAft>
                          <a:spcPts val="0"/>
                        </a:spcAft>
                      </a:pPr>
                      <a:r>
                        <a:rPr lang="fr-FR" sz="1800" kern="100" dirty="0">
                          <a:effectLst/>
                          <a:latin typeface="Times New Roman" panose="02020603050405020304" pitchFamily="18" charset="0"/>
                          <a:ea typeface="Calibri" panose="020F0502020204030204" pitchFamily="34" charset="0"/>
                          <a:cs typeface="Times New Roman" panose="02020603050405020304" pitchFamily="18" charset="0"/>
                        </a:rPr>
                        <a:t>occupait - rêvait</a:t>
                      </a:r>
                      <a:endParaRPr lang="fr-FR" sz="18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endParaRPr lang="fr-FR" sz="18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4036010080"/>
                  </a:ext>
                </a:extLst>
              </a:tr>
              <a:tr h="370840">
                <a:tc gridSpan="2" vMerge="1">
                  <a:txBody>
                    <a:bodyPr/>
                    <a:lstStyle/>
                    <a:p>
                      <a:endParaRPr lang="fr-FR" dirty="0"/>
                    </a:p>
                  </a:txBody>
                  <a:tcPr/>
                </a:tc>
                <a:tc hMerge="1" vMerge="1">
                  <a:txBody>
                    <a:bodyPr/>
                    <a:lstStyle/>
                    <a:p>
                      <a:endParaRPr lang="fr-FR"/>
                    </a:p>
                  </a:txBody>
                  <a:tcPr/>
                </a:tc>
                <a:tc>
                  <a:txBody>
                    <a:bodyPr/>
                    <a:lstStyle/>
                    <a:p>
                      <a:r>
                        <a:rPr lang="fr-FR" dirty="0"/>
                        <a:t>verbes particuliers au présent</a:t>
                      </a:r>
                    </a:p>
                  </a:txBody>
                  <a:tcPr/>
                </a:tc>
                <a:tc>
                  <a:txBody>
                    <a:bodyPr/>
                    <a:lstStyle/>
                    <a:p>
                      <a:pPr>
                        <a:lnSpc>
                          <a:spcPct val="107000"/>
                        </a:lnSpc>
                        <a:spcAft>
                          <a:spcPts val="0"/>
                        </a:spcAft>
                      </a:pPr>
                      <a:r>
                        <a:rPr lang="fr-FR" sz="1800" kern="100" dirty="0">
                          <a:effectLst/>
                          <a:latin typeface="Times New Roman" panose="02020603050405020304" pitchFamily="18" charset="0"/>
                          <a:ea typeface="Calibri" panose="020F0502020204030204" pitchFamily="34" charset="0"/>
                          <a:cs typeface="Times New Roman" panose="02020603050405020304" pitchFamily="18" charset="0"/>
                        </a:rPr>
                        <a:t>sait- fait</a:t>
                      </a:r>
                      <a:endParaRPr lang="fr-FR" sz="18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endParaRPr lang="fr-FR" sz="18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92859827"/>
                  </a:ext>
                </a:extLst>
              </a:tr>
            </a:tbl>
          </a:graphicData>
        </a:graphic>
      </p:graphicFrame>
    </p:spTree>
    <p:extLst>
      <p:ext uri="{BB962C8B-B14F-4D97-AF65-F5344CB8AC3E}">
        <p14:creationId xmlns:p14="http://schemas.microsoft.com/office/powerpoint/2010/main" val="2512782112"/>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D660601-F75E-46F5-8A3E-C7A1AFACB3DD}"/>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7B708ED3-673A-0AC0-F87B-0C49490E3A65}"/>
              </a:ext>
            </a:extLst>
          </p:cNvPr>
          <p:cNvSpPr>
            <a:spLocks noGrp="1"/>
          </p:cNvSpPr>
          <p:nvPr>
            <p:ph type="title"/>
          </p:nvPr>
        </p:nvSpPr>
        <p:spPr/>
        <p:txBody>
          <a:bodyPr/>
          <a:lstStyle/>
          <a:p>
            <a:r>
              <a:rPr lang="fr-FR" dirty="0"/>
              <a:t> </a:t>
            </a:r>
          </a:p>
        </p:txBody>
      </p:sp>
      <p:pic>
        <p:nvPicPr>
          <p:cNvPr id="4" name="Espace réservé du contenu 3" descr="Une image contenant dessin, croquis, clipart, Dessin au trait&#10;&#10;Description générée automatiquement">
            <a:extLst>
              <a:ext uri="{FF2B5EF4-FFF2-40B4-BE49-F238E27FC236}">
                <a16:creationId xmlns:a16="http://schemas.microsoft.com/office/drawing/2014/main" id="{1207C1CE-1CB7-861F-4B38-BA5B2189BAD2}"/>
              </a:ext>
            </a:extLst>
          </p:cNvPr>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5420691" y="1429048"/>
            <a:ext cx="1350617" cy="3999904"/>
          </a:xfrm>
          <a:prstGeom prst="rect">
            <a:avLst/>
          </a:prstGeom>
        </p:spPr>
      </p:pic>
    </p:spTree>
    <p:extLst>
      <p:ext uri="{BB962C8B-B14F-4D97-AF65-F5344CB8AC3E}">
        <p14:creationId xmlns:p14="http://schemas.microsoft.com/office/powerpoint/2010/main" val="3428848982"/>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C1B228B-0424-43FA-960C-EDF55B032CAF}"/>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F4660183-3AC4-9483-0152-08F3271B7FB6}"/>
              </a:ext>
            </a:extLst>
          </p:cNvPr>
          <p:cNvSpPr>
            <a:spLocks noGrp="1"/>
          </p:cNvSpPr>
          <p:nvPr>
            <p:ph type="title"/>
          </p:nvPr>
        </p:nvSpPr>
        <p:spPr/>
        <p:txBody>
          <a:bodyPr/>
          <a:lstStyle/>
          <a:p>
            <a:r>
              <a:rPr lang="fr-FR" dirty="0"/>
              <a:t> </a:t>
            </a:r>
          </a:p>
        </p:txBody>
      </p:sp>
      <p:graphicFrame>
        <p:nvGraphicFramePr>
          <p:cNvPr id="4" name="Espace réservé du contenu 3">
            <a:extLst>
              <a:ext uri="{FF2B5EF4-FFF2-40B4-BE49-F238E27FC236}">
                <a16:creationId xmlns:a16="http://schemas.microsoft.com/office/drawing/2014/main" id="{B8305C9B-66AE-3868-027B-2B44C96AD568}"/>
              </a:ext>
            </a:extLst>
          </p:cNvPr>
          <p:cNvGraphicFramePr>
            <a:graphicFrameLocks noGrp="1"/>
          </p:cNvGraphicFramePr>
          <p:nvPr>
            <p:ph idx="1"/>
            <p:extLst>
              <p:ext uri="{D42A27DB-BD31-4B8C-83A1-F6EECF244321}">
                <p14:modId xmlns:p14="http://schemas.microsoft.com/office/powerpoint/2010/main" val="2726890489"/>
              </p:ext>
            </p:extLst>
          </p:nvPr>
        </p:nvGraphicFramePr>
        <p:xfrm>
          <a:off x="838200" y="591820"/>
          <a:ext cx="10237306" cy="5674360"/>
        </p:xfrm>
        <a:graphic>
          <a:graphicData uri="http://schemas.openxmlformats.org/drawingml/2006/table">
            <a:tbl>
              <a:tblPr firstRow="1" bandRow="1">
                <a:tableStyleId>{5940675A-B579-460E-94D1-54222C63F5DA}</a:tableStyleId>
              </a:tblPr>
              <a:tblGrid>
                <a:gridCol w="516536">
                  <a:extLst>
                    <a:ext uri="{9D8B030D-6E8A-4147-A177-3AD203B41FA5}">
                      <a16:colId xmlns:a16="http://schemas.microsoft.com/office/drawing/2014/main" val="1625928029"/>
                    </a:ext>
                  </a:extLst>
                </a:gridCol>
                <a:gridCol w="710728">
                  <a:extLst>
                    <a:ext uri="{9D8B030D-6E8A-4147-A177-3AD203B41FA5}">
                      <a16:colId xmlns:a16="http://schemas.microsoft.com/office/drawing/2014/main" val="3335330520"/>
                    </a:ext>
                  </a:extLst>
                </a:gridCol>
                <a:gridCol w="4812415">
                  <a:extLst>
                    <a:ext uri="{9D8B030D-6E8A-4147-A177-3AD203B41FA5}">
                      <a16:colId xmlns:a16="http://schemas.microsoft.com/office/drawing/2014/main" val="746292741"/>
                    </a:ext>
                  </a:extLst>
                </a:gridCol>
                <a:gridCol w="2206487">
                  <a:extLst>
                    <a:ext uri="{9D8B030D-6E8A-4147-A177-3AD203B41FA5}">
                      <a16:colId xmlns:a16="http://schemas.microsoft.com/office/drawing/2014/main" val="912379982"/>
                    </a:ext>
                  </a:extLst>
                </a:gridCol>
                <a:gridCol w="1991140">
                  <a:extLst>
                    <a:ext uri="{9D8B030D-6E8A-4147-A177-3AD203B41FA5}">
                      <a16:colId xmlns:a16="http://schemas.microsoft.com/office/drawing/2014/main" val="2108082738"/>
                    </a:ext>
                  </a:extLst>
                </a:gridCol>
              </a:tblGrid>
              <a:tr h="370840">
                <a:tc gridSpan="3">
                  <a:txBody>
                    <a:bodyPr/>
                    <a:lstStyle/>
                    <a:p>
                      <a:pPr algn="l"/>
                      <a:r>
                        <a:rPr lang="fr-FR" dirty="0"/>
                        <a:t>DÉTERMINANT</a:t>
                      </a:r>
                    </a:p>
                  </a:txBody>
                  <a:tcPr>
                    <a:solidFill>
                      <a:schemeClr val="accent5">
                        <a:lumMod val="20000"/>
                        <a:lumOff val="80000"/>
                      </a:schemeClr>
                    </a:solidFill>
                  </a:tcPr>
                </a:tc>
                <a:tc hMerge="1">
                  <a:txBody>
                    <a:bodyPr/>
                    <a:lstStyle/>
                    <a:p>
                      <a:endParaRPr lang="fr-FR" dirty="0"/>
                    </a:p>
                  </a:txBody>
                  <a:tcPr/>
                </a:tc>
                <a:tc hMerge="1">
                  <a:txBody>
                    <a:bodyPr/>
                    <a:lstStyle/>
                    <a:p>
                      <a:endParaRPr lang="fr-FR" dirty="0"/>
                    </a:p>
                  </a:txBody>
                  <a:tcPr/>
                </a:tc>
                <a:tc>
                  <a:txBody>
                    <a:bodyPr/>
                    <a:lstStyle/>
                    <a:p>
                      <a:pPr>
                        <a:lnSpc>
                          <a:spcPct val="107000"/>
                        </a:lnSpc>
                        <a:spcAft>
                          <a:spcPts val="0"/>
                        </a:spcAft>
                      </a:pPr>
                      <a:r>
                        <a:rPr lang="fr-FR" sz="1800" kern="100">
                          <a:effectLst/>
                          <a:latin typeface="Times New Roman" panose="02020603050405020304" pitchFamily="18" charset="0"/>
                          <a:ea typeface="Calibri" panose="020F0502020204030204" pitchFamily="34" charset="0"/>
                          <a:cs typeface="Times New Roman" panose="02020603050405020304" pitchFamily="18" charset="0"/>
                        </a:rPr>
                        <a:t>les - des</a:t>
                      </a:r>
                      <a:endParaRPr lang="fr-FR" sz="18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endParaRPr lang="fr-FR" sz="18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674621574"/>
                  </a:ext>
                </a:extLst>
              </a:tr>
              <a:tr h="370840">
                <a:tc rowSpan="7">
                  <a:txBody>
                    <a:bodyPr/>
                    <a:lstStyle/>
                    <a:p>
                      <a:pPr algn="ctr"/>
                      <a:r>
                        <a:rPr lang="fr-FR" dirty="0"/>
                        <a:t>NOM</a:t>
                      </a:r>
                    </a:p>
                  </a:txBody>
                  <a:tcPr vert="vert270">
                    <a:solidFill>
                      <a:schemeClr val="accent5">
                        <a:lumMod val="20000"/>
                        <a:lumOff val="80000"/>
                      </a:schemeClr>
                    </a:solidFill>
                  </a:tcPr>
                </a:tc>
                <a:tc rowSpan="2">
                  <a:txBody>
                    <a:bodyPr/>
                    <a:lstStyle/>
                    <a:p>
                      <a:pPr algn="ctr"/>
                      <a:r>
                        <a:rPr lang="fr-FR" dirty="0"/>
                        <a:t>fém.</a:t>
                      </a:r>
                    </a:p>
                  </a:txBody>
                  <a:tcPr vert="vert270">
                    <a:solidFill>
                      <a:schemeClr val="accent5">
                        <a:lumMod val="20000"/>
                        <a:lumOff val="80000"/>
                      </a:schemeClr>
                    </a:solidFill>
                  </a:tcPr>
                </a:tc>
                <a:tc>
                  <a:txBody>
                    <a:bodyPr/>
                    <a:lstStyle/>
                    <a:p>
                      <a:r>
                        <a:rPr lang="fr-FR" dirty="0"/>
                        <a:t>quantités</a:t>
                      </a:r>
                    </a:p>
                  </a:txBody>
                  <a:tcPr/>
                </a:tc>
                <a:tc>
                  <a:txBody>
                    <a:bodyPr/>
                    <a:lstStyle/>
                    <a:p>
                      <a:pPr>
                        <a:lnSpc>
                          <a:spcPct val="107000"/>
                        </a:lnSpc>
                        <a:spcAft>
                          <a:spcPts val="0"/>
                        </a:spcAft>
                      </a:pPr>
                      <a:r>
                        <a:rPr lang="fr-FR" sz="1800" kern="100">
                          <a:effectLst/>
                          <a:latin typeface="Times New Roman" panose="02020603050405020304" pitchFamily="18" charset="0"/>
                          <a:ea typeface="Calibri" panose="020F0502020204030204" pitchFamily="34" charset="0"/>
                          <a:cs typeface="Times New Roman" panose="02020603050405020304" pitchFamily="18" charset="0"/>
                        </a:rPr>
                        <a:t>cuillerée - pincée</a:t>
                      </a:r>
                      <a:endParaRPr lang="fr-FR" sz="18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endParaRPr lang="fr-FR" sz="18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436728334"/>
                  </a:ext>
                </a:extLst>
              </a:tr>
              <a:tr h="370840">
                <a:tc vMerge="1">
                  <a:txBody>
                    <a:bodyPr/>
                    <a:lstStyle/>
                    <a:p>
                      <a:endParaRPr lang="fr-FR"/>
                    </a:p>
                  </a:txBody>
                  <a:tcPr/>
                </a:tc>
                <a:tc vMerge="1">
                  <a:txBody>
                    <a:bodyPr/>
                    <a:lstStyle/>
                    <a:p>
                      <a:endParaRPr lang="fr-FR"/>
                    </a:p>
                  </a:txBody>
                  <a:tcPr/>
                </a:tc>
                <a:tc>
                  <a:txBody>
                    <a:bodyPr/>
                    <a:lstStyle/>
                    <a:p>
                      <a:r>
                        <a:rPr lang="fr-FR" dirty="0"/>
                        <a:t>qualités – manières d’être en lien avec un adjectif</a:t>
                      </a:r>
                    </a:p>
                  </a:txBody>
                  <a:tcPr/>
                </a:tc>
                <a:tc>
                  <a:txBody>
                    <a:bodyPr/>
                    <a:lstStyle/>
                    <a:p>
                      <a:pPr>
                        <a:lnSpc>
                          <a:spcPct val="107000"/>
                        </a:lnSpc>
                        <a:spcAft>
                          <a:spcPts val="0"/>
                        </a:spcAft>
                      </a:pPr>
                      <a:r>
                        <a:rPr lang="fr-FR" sz="1800" kern="100">
                          <a:effectLst/>
                          <a:latin typeface="Times New Roman" panose="02020603050405020304" pitchFamily="18" charset="0"/>
                          <a:ea typeface="Calibri" panose="020F0502020204030204" pitchFamily="34" charset="0"/>
                          <a:cs typeface="Times New Roman" panose="02020603050405020304" pitchFamily="18" charset="0"/>
                        </a:rPr>
                        <a:t>étrangeté - agressivité</a:t>
                      </a:r>
                      <a:endParaRPr lang="fr-FR" sz="18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endParaRPr lang="fr-FR" sz="18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725993328"/>
                  </a:ext>
                </a:extLst>
              </a:tr>
              <a:tr h="370840">
                <a:tc vMerge="1">
                  <a:txBody>
                    <a:bodyPr/>
                    <a:lstStyle/>
                    <a:p>
                      <a:endParaRPr lang="fr-FR"/>
                    </a:p>
                  </a:txBody>
                  <a:tcPr/>
                </a:tc>
                <a:tc rowSpan="5">
                  <a:txBody>
                    <a:bodyPr/>
                    <a:lstStyle/>
                    <a:p>
                      <a:pPr algn="ctr"/>
                      <a:r>
                        <a:rPr lang="fr-FR" dirty="0"/>
                        <a:t>masc.</a:t>
                      </a:r>
                    </a:p>
                  </a:txBody>
                  <a:tcPr vert="vert270">
                    <a:solidFill>
                      <a:schemeClr val="accent5">
                        <a:lumMod val="20000"/>
                        <a:lumOff val="80000"/>
                      </a:schemeClr>
                    </a:solidFill>
                  </a:tcPr>
                </a:tc>
                <a:tc>
                  <a:txBody>
                    <a:bodyPr/>
                    <a:lstStyle/>
                    <a:p>
                      <a:r>
                        <a:rPr lang="fr-FR" dirty="0"/>
                        <a:t>diminutifs masculins</a:t>
                      </a:r>
                    </a:p>
                  </a:txBody>
                  <a:tcPr/>
                </a:tc>
                <a:tc>
                  <a:txBody>
                    <a:bodyPr/>
                    <a:lstStyle/>
                    <a:p>
                      <a:pPr>
                        <a:lnSpc>
                          <a:spcPct val="107000"/>
                        </a:lnSpc>
                        <a:spcAft>
                          <a:spcPts val="0"/>
                        </a:spcAft>
                      </a:pPr>
                      <a:r>
                        <a:rPr lang="fr-FR" sz="1800" kern="100" dirty="0">
                          <a:effectLst/>
                          <a:latin typeface="Times New Roman" panose="02020603050405020304" pitchFamily="18" charset="0"/>
                          <a:ea typeface="Calibri" panose="020F0502020204030204" pitchFamily="34" charset="0"/>
                          <a:cs typeface="Times New Roman" panose="02020603050405020304" pitchFamily="18" charset="0"/>
                        </a:rPr>
                        <a:t>poulet - coffret</a:t>
                      </a:r>
                      <a:endParaRPr lang="fr-FR" sz="18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fr-FR" sz="1800" kern="100" dirty="0">
                          <a:effectLst/>
                          <a:latin typeface="Calibri" panose="020F0502020204030204" pitchFamily="34" charset="0"/>
                          <a:ea typeface="Calibri" panose="020F0502020204030204" pitchFamily="34" charset="0"/>
                          <a:cs typeface="Times New Roman" panose="02020603050405020304" pitchFamily="18" charset="0"/>
                        </a:rPr>
                        <a:t>bâtonnet</a:t>
                      </a:r>
                    </a:p>
                  </a:txBody>
                  <a:tcPr marL="68580" marR="68580" marT="0" marB="0"/>
                </a:tc>
                <a:extLst>
                  <a:ext uri="{0D108BD9-81ED-4DB2-BD59-A6C34878D82A}">
                    <a16:rowId xmlns:a16="http://schemas.microsoft.com/office/drawing/2014/main" val="1747230786"/>
                  </a:ext>
                </a:extLst>
              </a:tr>
              <a:tr h="370840">
                <a:tc vMerge="1">
                  <a:txBody>
                    <a:bodyPr/>
                    <a:lstStyle/>
                    <a:p>
                      <a:endParaRPr lang="fr-FR"/>
                    </a:p>
                  </a:txBody>
                  <a:tcPr/>
                </a:tc>
                <a:tc vMerge="1">
                  <a:txBody>
                    <a:bodyPr/>
                    <a:lstStyle/>
                    <a:p>
                      <a:endParaRPr lang="fr-FR"/>
                    </a:p>
                  </a:txBody>
                  <a:tcPr/>
                </a:tc>
                <a:tc>
                  <a:txBody>
                    <a:bodyPr/>
                    <a:lstStyle/>
                    <a:p>
                      <a:r>
                        <a:rPr lang="fr-FR" dirty="0"/>
                        <a:t>noms avec un lien avec un verbe en -</a:t>
                      </a:r>
                      <a:r>
                        <a:rPr lang="fr-FR" i="1" dirty="0" err="1"/>
                        <a:t>ayer</a:t>
                      </a:r>
                      <a:endParaRPr lang="fr-FR" i="1" dirty="0"/>
                    </a:p>
                  </a:txBody>
                  <a:tcPr/>
                </a:tc>
                <a:tc>
                  <a:txBody>
                    <a:bodyPr/>
                    <a:lstStyle/>
                    <a:p>
                      <a:pPr>
                        <a:lnSpc>
                          <a:spcPct val="107000"/>
                        </a:lnSpc>
                        <a:spcAft>
                          <a:spcPts val="0"/>
                        </a:spcAft>
                      </a:pPr>
                      <a:r>
                        <a:rPr lang="fr-FR" sz="1800" kern="100">
                          <a:effectLst/>
                          <a:latin typeface="Times New Roman" panose="02020603050405020304" pitchFamily="18" charset="0"/>
                          <a:ea typeface="Calibri" panose="020F0502020204030204" pitchFamily="34" charset="0"/>
                          <a:cs typeface="Times New Roman" panose="02020603050405020304" pitchFamily="18" charset="0"/>
                        </a:rPr>
                        <a:t>balai - essai</a:t>
                      </a:r>
                      <a:endParaRPr lang="fr-FR" sz="18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endParaRPr lang="fr-FR" sz="18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478447743"/>
                  </a:ext>
                </a:extLst>
              </a:tr>
              <a:tr h="370840">
                <a:tc vMerge="1">
                  <a:txBody>
                    <a:bodyPr/>
                    <a:lstStyle/>
                    <a:p>
                      <a:endParaRPr lang="fr-FR"/>
                    </a:p>
                  </a:txBody>
                  <a:tcPr/>
                </a:tc>
                <a:tc vMerge="1">
                  <a:txBody>
                    <a:bodyPr/>
                    <a:lstStyle/>
                    <a:p>
                      <a:endParaRPr lang="fr-FR"/>
                    </a:p>
                  </a:txBody>
                  <a:tcPr/>
                </a:tc>
                <a:tc>
                  <a:txBody>
                    <a:bodyPr/>
                    <a:lstStyle/>
                    <a:p>
                      <a:r>
                        <a:rPr lang="fr-FR" dirty="0"/>
                        <a:t>métiers</a:t>
                      </a:r>
                    </a:p>
                  </a:txBody>
                  <a:tcPr/>
                </a:tc>
                <a:tc>
                  <a:txBody>
                    <a:bodyPr/>
                    <a:lstStyle/>
                    <a:p>
                      <a:pPr>
                        <a:lnSpc>
                          <a:spcPct val="107000"/>
                        </a:lnSpc>
                        <a:spcAft>
                          <a:spcPts val="0"/>
                        </a:spcAft>
                      </a:pPr>
                      <a:r>
                        <a:rPr lang="fr-FR" sz="1800" kern="100">
                          <a:effectLst/>
                          <a:latin typeface="Times New Roman" panose="02020603050405020304" pitchFamily="18" charset="0"/>
                          <a:ea typeface="Calibri" panose="020F0502020204030204" pitchFamily="34" charset="0"/>
                          <a:cs typeface="Times New Roman" panose="02020603050405020304" pitchFamily="18" charset="0"/>
                        </a:rPr>
                        <a:t>cuisinier - pompier</a:t>
                      </a:r>
                      <a:endParaRPr lang="fr-FR" sz="18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endParaRPr lang="fr-FR" sz="18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89998932"/>
                  </a:ext>
                </a:extLst>
              </a:tr>
              <a:tr h="370840">
                <a:tc vMerge="1">
                  <a:txBody>
                    <a:bodyPr/>
                    <a:lstStyle/>
                    <a:p>
                      <a:endParaRPr lang="fr-FR"/>
                    </a:p>
                  </a:txBody>
                  <a:tcPr/>
                </a:tc>
                <a:tc vMerge="1">
                  <a:txBody>
                    <a:bodyPr/>
                    <a:lstStyle/>
                    <a:p>
                      <a:endParaRPr lang="fr-FR"/>
                    </a:p>
                  </a:txBody>
                  <a:tcPr/>
                </a:tc>
                <a:tc>
                  <a:txBody>
                    <a:bodyPr/>
                    <a:lstStyle/>
                    <a:p>
                      <a:r>
                        <a:rPr lang="fr-FR" dirty="0"/>
                        <a:t>arbres</a:t>
                      </a:r>
                    </a:p>
                  </a:txBody>
                  <a:tcPr/>
                </a:tc>
                <a:tc>
                  <a:txBody>
                    <a:bodyPr/>
                    <a:lstStyle/>
                    <a:p>
                      <a:pPr>
                        <a:lnSpc>
                          <a:spcPct val="107000"/>
                        </a:lnSpc>
                        <a:spcAft>
                          <a:spcPts val="0"/>
                        </a:spcAft>
                      </a:pPr>
                      <a:r>
                        <a:rPr lang="fr-FR" sz="1800" kern="100">
                          <a:effectLst/>
                          <a:latin typeface="Times New Roman" panose="02020603050405020304" pitchFamily="18" charset="0"/>
                          <a:ea typeface="Calibri" panose="020F0502020204030204" pitchFamily="34" charset="0"/>
                          <a:cs typeface="Times New Roman" panose="02020603050405020304" pitchFamily="18" charset="0"/>
                        </a:rPr>
                        <a:t>pommier - figuier</a:t>
                      </a:r>
                      <a:endParaRPr lang="fr-FR" sz="18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endParaRPr lang="fr-FR" sz="18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257881716"/>
                  </a:ext>
                </a:extLst>
              </a:tr>
              <a:tr h="370840">
                <a:tc vMerge="1">
                  <a:txBody>
                    <a:bodyPr/>
                    <a:lstStyle/>
                    <a:p>
                      <a:endParaRPr lang="fr-FR" dirty="0"/>
                    </a:p>
                  </a:txBody>
                  <a:tcPr/>
                </a:tc>
                <a:tc vMerge="1">
                  <a:txBody>
                    <a:bodyPr/>
                    <a:lstStyle/>
                    <a:p>
                      <a:endParaRPr lang="fr-FR"/>
                    </a:p>
                  </a:txBody>
                  <a:tcPr/>
                </a:tc>
                <a:tc>
                  <a:txBody>
                    <a:bodyPr/>
                    <a:lstStyle/>
                    <a:p>
                      <a:r>
                        <a:rPr lang="fr-FR" dirty="0"/>
                        <a:t>récipients</a:t>
                      </a:r>
                    </a:p>
                  </a:txBody>
                  <a:tcPr/>
                </a:tc>
                <a:tc>
                  <a:txBody>
                    <a:bodyPr/>
                    <a:lstStyle/>
                    <a:p>
                      <a:pPr>
                        <a:lnSpc>
                          <a:spcPct val="107000"/>
                        </a:lnSpc>
                        <a:spcAft>
                          <a:spcPts val="0"/>
                        </a:spcAft>
                      </a:pPr>
                      <a:r>
                        <a:rPr lang="fr-FR" sz="1800" kern="100">
                          <a:effectLst/>
                          <a:latin typeface="Times New Roman" panose="02020603050405020304" pitchFamily="18" charset="0"/>
                          <a:ea typeface="Calibri" panose="020F0502020204030204" pitchFamily="34" charset="0"/>
                          <a:cs typeface="Times New Roman" panose="02020603050405020304" pitchFamily="18" charset="0"/>
                        </a:rPr>
                        <a:t>saladier - sucrier</a:t>
                      </a:r>
                      <a:endParaRPr lang="fr-FR" sz="18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endParaRPr lang="fr-FR" sz="18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917526481"/>
                  </a:ext>
                </a:extLst>
              </a:tr>
              <a:tr h="370840">
                <a:tc rowSpan="3" gridSpan="2">
                  <a:txBody>
                    <a:bodyPr/>
                    <a:lstStyle/>
                    <a:p>
                      <a:endParaRPr lang="fr-FR" sz="1000" dirty="0"/>
                    </a:p>
                    <a:p>
                      <a:r>
                        <a:rPr lang="fr-FR" dirty="0"/>
                        <a:t>PARTICIPE</a:t>
                      </a:r>
                    </a:p>
                  </a:txBody>
                  <a:tcPr>
                    <a:solidFill>
                      <a:schemeClr val="accent5">
                        <a:lumMod val="20000"/>
                        <a:lumOff val="80000"/>
                      </a:schemeClr>
                    </a:solidFill>
                  </a:tcPr>
                </a:tc>
                <a:tc rowSpan="3" hMerge="1">
                  <a:txBody>
                    <a:bodyPr/>
                    <a:lstStyle/>
                    <a:p>
                      <a:endParaRPr lang="fr-FR"/>
                    </a:p>
                  </a:txBody>
                  <a:tcPr/>
                </a:tc>
                <a:tc>
                  <a:txBody>
                    <a:bodyPr/>
                    <a:lstStyle/>
                    <a:p>
                      <a:r>
                        <a:rPr lang="fr-FR" dirty="0"/>
                        <a:t>participes passé (nom)</a:t>
                      </a:r>
                    </a:p>
                  </a:txBody>
                  <a:tcPr/>
                </a:tc>
                <a:tc>
                  <a:txBody>
                    <a:bodyPr/>
                    <a:lstStyle/>
                    <a:p>
                      <a:pPr>
                        <a:lnSpc>
                          <a:spcPct val="107000"/>
                        </a:lnSpc>
                        <a:spcAft>
                          <a:spcPts val="0"/>
                        </a:spcAft>
                      </a:pPr>
                      <a:r>
                        <a:rPr lang="fr-FR" sz="1800" kern="100" dirty="0">
                          <a:effectLst/>
                          <a:latin typeface="Times New Roman" panose="02020603050405020304" pitchFamily="18" charset="0"/>
                          <a:ea typeface="Calibri" panose="020F0502020204030204" pitchFamily="34" charset="0"/>
                          <a:cs typeface="Times New Roman" panose="02020603050405020304" pitchFamily="18" charset="0"/>
                        </a:rPr>
                        <a:t>handicapé - blessé</a:t>
                      </a:r>
                      <a:endParaRPr lang="fr-FR" sz="18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endParaRPr lang="fr-FR" sz="18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455870999"/>
                  </a:ext>
                </a:extLst>
              </a:tr>
              <a:tr h="370840">
                <a:tc gridSpan="2" vMerge="1">
                  <a:txBody>
                    <a:bodyPr/>
                    <a:lstStyle/>
                    <a:p>
                      <a:endParaRPr lang="fr-FR"/>
                    </a:p>
                  </a:txBody>
                  <a:tcPr/>
                </a:tc>
                <a:tc hMerge="1" vMerge="1">
                  <a:txBody>
                    <a:bodyPr/>
                    <a:lstStyle/>
                    <a:p>
                      <a:endParaRPr lang="fr-FR"/>
                    </a:p>
                  </a:txBody>
                  <a:tcPr/>
                </a:tc>
                <a:tc>
                  <a:txBody>
                    <a:bodyPr/>
                    <a:lstStyle/>
                    <a:p>
                      <a:r>
                        <a:rPr lang="fr-FR" dirty="0"/>
                        <a:t>participes passé (adjectif)</a:t>
                      </a:r>
                    </a:p>
                  </a:txBody>
                  <a:tcPr/>
                </a:tc>
                <a:tc>
                  <a:txBody>
                    <a:bodyPr/>
                    <a:lstStyle/>
                    <a:p>
                      <a:pPr>
                        <a:lnSpc>
                          <a:spcPct val="107000"/>
                        </a:lnSpc>
                        <a:spcAft>
                          <a:spcPts val="0"/>
                        </a:spcAft>
                      </a:pPr>
                      <a:r>
                        <a:rPr lang="fr-FR" sz="1800" kern="100" dirty="0">
                          <a:effectLst/>
                          <a:latin typeface="Calibri" panose="020F0502020204030204" pitchFamily="34" charset="0"/>
                          <a:ea typeface="Calibri" panose="020F0502020204030204" pitchFamily="34" charset="0"/>
                          <a:cs typeface="Times New Roman" panose="02020603050405020304" pitchFamily="18" charset="0"/>
                        </a:rPr>
                        <a:t>abimé</a:t>
                      </a:r>
                    </a:p>
                  </a:txBody>
                  <a:tcPr marL="68580" marR="68580" marT="0" marB="0"/>
                </a:tc>
                <a:tc>
                  <a:txBody>
                    <a:bodyPr/>
                    <a:lstStyle/>
                    <a:p>
                      <a:pPr>
                        <a:lnSpc>
                          <a:spcPct val="107000"/>
                        </a:lnSpc>
                        <a:spcAft>
                          <a:spcPts val="0"/>
                        </a:spcAft>
                      </a:pPr>
                      <a:endParaRPr lang="fr-FR" sz="18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86383635"/>
                  </a:ext>
                </a:extLst>
              </a:tr>
              <a:tr h="370840">
                <a:tc gridSpan="2" vMerge="1">
                  <a:txBody>
                    <a:bodyPr/>
                    <a:lstStyle/>
                    <a:p>
                      <a:endParaRPr lang="fr-FR" dirty="0"/>
                    </a:p>
                  </a:txBody>
                  <a:tcPr/>
                </a:tc>
                <a:tc hMerge="1" vMerge="1">
                  <a:txBody>
                    <a:bodyPr/>
                    <a:lstStyle/>
                    <a:p>
                      <a:endParaRPr lang="fr-FR"/>
                    </a:p>
                  </a:txBody>
                  <a:tcPr/>
                </a:tc>
                <a:tc>
                  <a:txBody>
                    <a:bodyPr/>
                    <a:lstStyle/>
                    <a:p>
                      <a:r>
                        <a:rPr lang="fr-FR" dirty="0"/>
                        <a:t>participes passés (passé composé)</a:t>
                      </a:r>
                    </a:p>
                  </a:txBody>
                  <a:tcPr/>
                </a:tc>
                <a:tc>
                  <a:txBody>
                    <a:bodyPr/>
                    <a:lstStyle/>
                    <a:p>
                      <a:pPr>
                        <a:lnSpc>
                          <a:spcPct val="107000"/>
                        </a:lnSpc>
                        <a:spcAft>
                          <a:spcPts val="0"/>
                        </a:spcAft>
                      </a:pPr>
                      <a:r>
                        <a:rPr lang="fr-FR" sz="1800" kern="100">
                          <a:effectLst/>
                          <a:latin typeface="Times New Roman" panose="02020603050405020304" pitchFamily="18" charset="0"/>
                          <a:ea typeface="Calibri" panose="020F0502020204030204" pitchFamily="34" charset="0"/>
                          <a:cs typeface="Times New Roman" panose="02020603050405020304" pitchFamily="18" charset="0"/>
                        </a:rPr>
                        <a:t>discuté - amusé</a:t>
                      </a:r>
                      <a:endParaRPr lang="fr-FR" sz="18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endParaRPr lang="fr-FR" sz="18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789816543"/>
                  </a:ext>
                </a:extLst>
              </a:tr>
              <a:tr h="370840">
                <a:tc rowSpan="4" gridSpan="2">
                  <a:txBody>
                    <a:bodyPr/>
                    <a:lstStyle/>
                    <a:p>
                      <a:pPr algn="ctr"/>
                      <a:endParaRPr lang="fr-FR" dirty="0"/>
                    </a:p>
                    <a:p>
                      <a:pPr algn="ctr"/>
                      <a:r>
                        <a:rPr lang="fr-FR" dirty="0"/>
                        <a:t>VERBE</a:t>
                      </a:r>
                    </a:p>
                  </a:txBody>
                  <a:tcPr vert="vert270">
                    <a:solidFill>
                      <a:schemeClr val="accent5">
                        <a:lumMod val="20000"/>
                        <a:lumOff val="80000"/>
                      </a:schemeClr>
                    </a:solidFill>
                  </a:tcPr>
                </a:tc>
                <a:tc rowSpan="4" hMerge="1">
                  <a:txBody>
                    <a:bodyPr/>
                    <a:lstStyle/>
                    <a:p>
                      <a:endParaRPr lang="fr-FR"/>
                    </a:p>
                  </a:txBody>
                  <a:tcPr/>
                </a:tc>
                <a:tc>
                  <a:txBody>
                    <a:bodyPr/>
                    <a:lstStyle/>
                    <a:p>
                      <a:r>
                        <a:rPr lang="fr-FR" dirty="0"/>
                        <a:t>infinitif</a:t>
                      </a:r>
                    </a:p>
                  </a:txBody>
                  <a:tcPr/>
                </a:tc>
                <a:tc>
                  <a:txBody>
                    <a:bodyPr/>
                    <a:lstStyle/>
                    <a:p>
                      <a:pPr>
                        <a:lnSpc>
                          <a:spcPct val="107000"/>
                        </a:lnSpc>
                        <a:spcAft>
                          <a:spcPts val="0"/>
                        </a:spcAft>
                      </a:pPr>
                      <a:r>
                        <a:rPr lang="fr-FR" sz="1800" kern="100">
                          <a:effectLst/>
                          <a:latin typeface="Times New Roman" panose="02020603050405020304" pitchFamily="18" charset="0"/>
                          <a:ea typeface="Calibri" panose="020F0502020204030204" pitchFamily="34" charset="0"/>
                          <a:cs typeface="Times New Roman" panose="02020603050405020304" pitchFamily="18" charset="0"/>
                        </a:rPr>
                        <a:t>compenser - chercher</a:t>
                      </a:r>
                      <a:endParaRPr lang="fr-FR" sz="18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endParaRPr lang="fr-FR" sz="18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97108044"/>
                  </a:ext>
                </a:extLst>
              </a:tr>
              <a:tr h="370840">
                <a:tc gridSpan="2" vMerge="1">
                  <a:txBody>
                    <a:bodyPr/>
                    <a:lstStyle/>
                    <a:p>
                      <a:endParaRPr lang="fr-FR" dirty="0"/>
                    </a:p>
                  </a:txBody>
                  <a:tcPr/>
                </a:tc>
                <a:tc hMerge="1" vMerge="1">
                  <a:txBody>
                    <a:bodyPr/>
                    <a:lstStyle/>
                    <a:p>
                      <a:endParaRPr lang="fr-FR"/>
                    </a:p>
                  </a:txBody>
                  <a:tcPr/>
                </a:tc>
                <a:tc>
                  <a:txBody>
                    <a:bodyPr/>
                    <a:lstStyle/>
                    <a:p>
                      <a:r>
                        <a:rPr lang="fr-FR" dirty="0"/>
                        <a:t>personne 5</a:t>
                      </a:r>
                    </a:p>
                  </a:txBody>
                  <a:tcPr/>
                </a:tc>
                <a:tc>
                  <a:txBody>
                    <a:bodyPr/>
                    <a:lstStyle/>
                    <a:p>
                      <a:pPr>
                        <a:lnSpc>
                          <a:spcPct val="107000"/>
                        </a:lnSpc>
                        <a:spcAft>
                          <a:spcPts val="0"/>
                        </a:spcAft>
                      </a:pPr>
                      <a:r>
                        <a:rPr lang="fr-FR" sz="1800" kern="100">
                          <a:effectLst/>
                          <a:latin typeface="Times New Roman" panose="02020603050405020304" pitchFamily="18" charset="0"/>
                          <a:ea typeface="Calibri" panose="020F0502020204030204" pitchFamily="34" charset="0"/>
                          <a:cs typeface="Times New Roman" panose="02020603050405020304" pitchFamily="18" charset="0"/>
                        </a:rPr>
                        <a:t>faisiez - battiez</a:t>
                      </a:r>
                      <a:endParaRPr lang="fr-FR" sz="18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endParaRPr lang="fr-FR" sz="18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576076078"/>
                  </a:ext>
                </a:extLst>
              </a:tr>
              <a:tr h="482600">
                <a:tc gridSpan="2" vMerge="1">
                  <a:txBody>
                    <a:bodyPr/>
                    <a:lstStyle/>
                    <a:p>
                      <a:endParaRPr lang="fr-FR" dirty="0"/>
                    </a:p>
                  </a:txBody>
                  <a:tcPr/>
                </a:tc>
                <a:tc hMerge="1" vMerge="1">
                  <a:txBody>
                    <a:bodyPr/>
                    <a:lstStyle/>
                    <a:p>
                      <a:endParaRPr lang="fr-FR"/>
                    </a:p>
                  </a:txBody>
                  <a:tcPr/>
                </a:tc>
                <a:tc>
                  <a:txBody>
                    <a:bodyPr/>
                    <a:lstStyle/>
                    <a:p>
                      <a:r>
                        <a:rPr lang="fr-FR" dirty="0"/>
                        <a:t>imparfait</a:t>
                      </a:r>
                    </a:p>
                  </a:txBody>
                  <a:tcPr/>
                </a:tc>
                <a:tc>
                  <a:txBody>
                    <a:bodyPr/>
                    <a:lstStyle/>
                    <a:p>
                      <a:pPr>
                        <a:lnSpc>
                          <a:spcPct val="107000"/>
                        </a:lnSpc>
                        <a:spcAft>
                          <a:spcPts val="0"/>
                        </a:spcAft>
                      </a:pPr>
                      <a:r>
                        <a:rPr lang="fr-FR" sz="1800" kern="100" dirty="0">
                          <a:effectLst/>
                          <a:latin typeface="Times New Roman" panose="02020603050405020304" pitchFamily="18" charset="0"/>
                          <a:ea typeface="Calibri" panose="020F0502020204030204" pitchFamily="34" charset="0"/>
                          <a:cs typeface="Times New Roman" panose="02020603050405020304" pitchFamily="18" charset="0"/>
                        </a:rPr>
                        <a:t>occupait - rêvait</a:t>
                      </a:r>
                      <a:endParaRPr lang="fr-FR" sz="18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endParaRPr lang="fr-FR" sz="18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4036010080"/>
                  </a:ext>
                </a:extLst>
              </a:tr>
              <a:tr h="370840">
                <a:tc gridSpan="2" vMerge="1">
                  <a:txBody>
                    <a:bodyPr/>
                    <a:lstStyle/>
                    <a:p>
                      <a:endParaRPr lang="fr-FR" dirty="0"/>
                    </a:p>
                  </a:txBody>
                  <a:tcPr/>
                </a:tc>
                <a:tc hMerge="1" vMerge="1">
                  <a:txBody>
                    <a:bodyPr/>
                    <a:lstStyle/>
                    <a:p>
                      <a:endParaRPr lang="fr-FR"/>
                    </a:p>
                  </a:txBody>
                  <a:tcPr/>
                </a:tc>
                <a:tc>
                  <a:txBody>
                    <a:bodyPr/>
                    <a:lstStyle/>
                    <a:p>
                      <a:r>
                        <a:rPr lang="fr-FR" dirty="0"/>
                        <a:t>verbes particuliers au présent</a:t>
                      </a:r>
                    </a:p>
                  </a:txBody>
                  <a:tcPr/>
                </a:tc>
                <a:tc>
                  <a:txBody>
                    <a:bodyPr/>
                    <a:lstStyle/>
                    <a:p>
                      <a:pPr>
                        <a:lnSpc>
                          <a:spcPct val="107000"/>
                        </a:lnSpc>
                        <a:spcAft>
                          <a:spcPts val="0"/>
                        </a:spcAft>
                      </a:pPr>
                      <a:r>
                        <a:rPr lang="fr-FR" sz="1800" kern="100" dirty="0">
                          <a:effectLst/>
                          <a:latin typeface="Times New Roman" panose="02020603050405020304" pitchFamily="18" charset="0"/>
                          <a:ea typeface="Calibri" panose="020F0502020204030204" pitchFamily="34" charset="0"/>
                          <a:cs typeface="Times New Roman" panose="02020603050405020304" pitchFamily="18" charset="0"/>
                        </a:rPr>
                        <a:t>sait- fait</a:t>
                      </a:r>
                      <a:endParaRPr lang="fr-FR" sz="18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endParaRPr lang="fr-FR" sz="18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92859827"/>
                  </a:ext>
                </a:extLst>
              </a:tr>
            </a:tbl>
          </a:graphicData>
        </a:graphic>
      </p:graphicFrame>
    </p:spTree>
    <p:extLst>
      <p:ext uri="{BB962C8B-B14F-4D97-AF65-F5344CB8AC3E}">
        <p14:creationId xmlns:p14="http://schemas.microsoft.com/office/powerpoint/2010/main" val="497847029"/>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EAF8583-A86A-A94F-1263-B9557D0C3FB6}"/>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BEF2A966-08A8-BDAA-7861-B985FD622AE3}"/>
              </a:ext>
            </a:extLst>
          </p:cNvPr>
          <p:cNvSpPr>
            <a:spLocks noGrp="1"/>
          </p:cNvSpPr>
          <p:nvPr>
            <p:ph type="title"/>
          </p:nvPr>
        </p:nvSpPr>
        <p:spPr/>
        <p:txBody>
          <a:bodyPr/>
          <a:lstStyle/>
          <a:p>
            <a:r>
              <a:rPr lang="fr-FR" dirty="0"/>
              <a:t> </a:t>
            </a:r>
          </a:p>
        </p:txBody>
      </p:sp>
      <p:pic>
        <p:nvPicPr>
          <p:cNvPr id="4" name="Espace réservé du contenu 3" descr="Une image contenant dessin, croquis, clipart, Dessin au trait&#10;&#10;Description générée automatiquement">
            <a:extLst>
              <a:ext uri="{FF2B5EF4-FFF2-40B4-BE49-F238E27FC236}">
                <a16:creationId xmlns:a16="http://schemas.microsoft.com/office/drawing/2014/main" id="{759E9601-9B13-AD87-8722-C8EF8CC79B3E}"/>
              </a:ext>
            </a:extLst>
          </p:cNvPr>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5420691" y="1429048"/>
            <a:ext cx="1350617" cy="3999904"/>
          </a:xfrm>
          <a:prstGeom prst="rect">
            <a:avLst/>
          </a:prstGeom>
        </p:spPr>
      </p:pic>
    </p:spTree>
    <p:extLst>
      <p:ext uri="{BB962C8B-B14F-4D97-AF65-F5344CB8AC3E}">
        <p14:creationId xmlns:p14="http://schemas.microsoft.com/office/powerpoint/2010/main" val="4205373735"/>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8BB4876-551A-B81C-217A-8D9822E743D0}"/>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4B6DA87A-B9FB-6ECA-BF0B-E27B036CFB3A}"/>
              </a:ext>
            </a:extLst>
          </p:cNvPr>
          <p:cNvSpPr>
            <a:spLocks noGrp="1"/>
          </p:cNvSpPr>
          <p:nvPr>
            <p:ph type="title"/>
          </p:nvPr>
        </p:nvSpPr>
        <p:spPr/>
        <p:txBody>
          <a:bodyPr/>
          <a:lstStyle/>
          <a:p>
            <a:r>
              <a:rPr lang="fr-FR" dirty="0"/>
              <a:t> </a:t>
            </a:r>
          </a:p>
        </p:txBody>
      </p:sp>
      <p:graphicFrame>
        <p:nvGraphicFramePr>
          <p:cNvPr id="4" name="Espace réservé du contenu 3">
            <a:extLst>
              <a:ext uri="{FF2B5EF4-FFF2-40B4-BE49-F238E27FC236}">
                <a16:creationId xmlns:a16="http://schemas.microsoft.com/office/drawing/2014/main" id="{716A1F01-27EB-497F-78EC-197B5AEFC0F7}"/>
              </a:ext>
            </a:extLst>
          </p:cNvPr>
          <p:cNvGraphicFramePr>
            <a:graphicFrameLocks noGrp="1"/>
          </p:cNvGraphicFramePr>
          <p:nvPr>
            <p:ph idx="1"/>
            <p:extLst>
              <p:ext uri="{D42A27DB-BD31-4B8C-83A1-F6EECF244321}">
                <p14:modId xmlns:p14="http://schemas.microsoft.com/office/powerpoint/2010/main" val="3587755534"/>
              </p:ext>
            </p:extLst>
          </p:nvPr>
        </p:nvGraphicFramePr>
        <p:xfrm>
          <a:off x="838200" y="591820"/>
          <a:ext cx="10237306" cy="5674360"/>
        </p:xfrm>
        <a:graphic>
          <a:graphicData uri="http://schemas.openxmlformats.org/drawingml/2006/table">
            <a:tbl>
              <a:tblPr firstRow="1" bandRow="1">
                <a:tableStyleId>{5940675A-B579-460E-94D1-54222C63F5DA}</a:tableStyleId>
              </a:tblPr>
              <a:tblGrid>
                <a:gridCol w="516536">
                  <a:extLst>
                    <a:ext uri="{9D8B030D-6E8A-4147-A177-3AD203B41FA5}">
                      <a16:colId xmlns:a16="http://schemas.microsoft.com/office/drawing/2014/main" val="1625928029"/>
                    </a:ext>
                  </a:extLst>
                </a:gridCol>
                <a:gridCol w="710728">
                  <a:extLst>
                    <a:ext uri="{9D8B030D-6E8A-4147-A177-3AD203B41FA5}">
                      <a16:colId xmlns:a16="http://schemas.microsoft.com/office/drawing/2014/main" val="3335330520"/>
                    </a:ext>
                  </a:extLst>
                </a:gridCol>
                <a:gridCol w="4812415">
                  <a:extLst>
                    <a:ext uri="{9D8B030D-6E8A-4147-A177-3AD203B41FA5}">
                      <a16:colId xmlns:a16="http://schemas.microsoft.com/office/drawing/2014/main" val="746292741"/>
                    </a:ext>
                  </a:extLst>
                </a:gridCol>
                <a:gridCol w="2206487">
                  <a:extLst>
                    <a:ext uri="{9D8B030D-6E8A-4147-A177-3AD203B41FA5}">
                      <a16:colId xmlns:a16="http://schemas.microsoft.com/office/drawing/2014/main" val="912379982"/>
                    </a:ext>
                  </a:extLst>
                </a:gridCol>
                <a:gridCol w="1991140">
                  <a:extLst>
                    <a:ext uri="{9D8B030D-6E8A-4147-A177-3AD203B41FA5}">
                      <a16:colId xmlns:a16="http://schemas.microsoft.com/office/drawing/2014/main" val="2108082738"/>
                    </a:ext>
                  </a:extLst>
                </a:gridCol>
              </a:tblGrid>
              <a:tr h="370840">
                <a:tc gridSpan="3">
                  <a:txBody>
                    <a:bodyPr/>
                    <a:lstStyle/>
                    <a:p>
                      <a:pPr algn="l"/>
                      <a:r>
                        <a:rPr lang="fr-FR" dirty="0"/>
                        <a:t>DÉTERMINANT</a:t>
                      </a:r>
                    </a:p>
                  </a:txBody>
                  <a:tcPr>
                    <a:solidFill>
                      <a:schemeClr val="accent5">
                        <a:lumMod val="20000"/>
                        <a:lumOff val="80000"/>
                      </a:schemeClr>
                    </a:solidFill>
                  </a:tcPr>
                </a:tc>
                <a:tc hMerge="1">
                  <a:txBody>
                    <a:bodyPr/>
                    <a:lstStyle/>
                    <a:p>
                      <a:endParaRPr lang="fr-FR" dirty="0"/>
                    </a:p>
                  </a:txBody>
                  <a:tcPr/>
                </a:tc>
                <a:tc hMerge="1">
                  <a:txBody>
                    <a:bodyPr/>
                    <a:lstStyle/>
                    <a:p>
                      <a:endParaRPr lang="fr-FR" dirty="0"/>
                    </a:p>
                  </a:txBody>
                  <a:tcPr/>
                </a:tc>
                <a:tc>
                  <a:txBody>
                    <a:bodyPr/>
                    <a:lstStyle/>
                    <a:p>
                      <a:pPr>
                        <a:lnSpc>
                          <a:spcPct val="107000"/>
                        </a:lnSpc>
                        <a:spcAft>
                          <a:spcPts val="0"/>
                        </a:spcAft>
                      </a:pPr>
                      <a:r>
                        <a:rPr lang="fr-FR" sz="1800" kern="100">
                          <a:effectLst/>
                          <a:latin typeface="Times New Roman" panose="02020603050405020304" pitchFamily="18" charset="0"/>
                          <a:ea typeface="Calibri" panose="020F0502020204030204" pitchFamily="34" charset="0"/>
                          <a:cs typeface="Times New Roman" panose="02020603050405020304" pitchFamily="18" charset="0"/>
                        </a:rPr>
                        <a:t>les - des</a:t>
                      </a:r>
                      <a:endParaRPr lang="fr-FR" sz="18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endParaRPr lang="fr-FR" sz="18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674621574"/>
                  </a:ext>
                </a:extLst>
              </a:tr>
              <a:tr h="370840">
                <a:tc rowSpan="7">
                  <a:txBody>
                    <a:bodyPr/>
                    <a:lstStyle/>
                    <a:p>
                      <a:pPr algn="ctr"/>
                      <a:r>
                        <a:rPr lang="fr-FR" dirty="0"/>
                        <a:t>NOM</a:t>
                      </a:r>
                    </a:p>
                  </a:txBody>
                  <a:tcPr vert="vert270">
                    <a:solidFill>
                      <a:schemeClr val="accent5">
                        <a:lumMod val="20000"/>
                        <a:lumOff val="80000"/>
                      </a:schemeClr>
                    </a:solidFill>
                  </a:tcPr>
                </a:tc>
                <a:tc rowSpan="2">
                  <a:txBody>
                    <a:bodyPr/>
                    <a:lstStyle/>
                    <a:p>
                      <a:pPr algn="ctr"/>
                      <a:r>
                        <a:rPr lang="fr-FR" dirty="0"/>
                        <a:t>fém.</a:t>
                      </a:r>
                    </a:p>
                  </a:txBody>
                  <a:tcPr vert="vert270">
                    <a:solidFill>
                      <a:schemeClr val="accent5">
                        <a:lumMod val="20000"/>
                        <a:lumOff val="80000"/>
                      </a:schemeClr>
                    </a:solidFill>
                  </a:tcPr>
                </a:tc>
                <a:tc>
                  <a:txBody>
                    <a:bodyPr/>
                    <a:lstStyle/>
                    <a:p>
                      <a:r>
                        <a:rPr lang="fr-FR" dirty="0"/>
                        <a:t>quantités</a:t>
                      </a:r>
                    </a:p>
                  </a:txBody>
                  <a:tcPr/>
                </a:tc>
                <a:tc>
                  <a:txBody>
                    <a:bodyPr/>
                    <a:lstStyle/>
                    <a:p>
                      <a:pPr>
                        <a:lnSpc>
                          <a:spcPct val="107000"/>
                        </a:lnSpc>
                        <a:spcAft>
                          <a:spcPts val="0"/>
                        </a:spcAft>
                      </a:pPr>
                      <a:r>
                        <a:rPr lang="fr-FR" sz="1800" kern="100">
                          <a:effectLst/>
                          <a:latin typeface="Times New Roman" panose="02020603050405020304" pitchFamily="18" charset="0"/>
                          <a:ea typeface="Calibri" panose="020F0502020204030204" pitchFamily="34" charset="0"/>
                          <a:cs typeface="Times New Roman" panose="02020603050405020304" pitchFamily="18" charset="0"/>
                        </a:rPr>
                        <a:t>cuillerée - pincée</a:t>
                      </a:r>
                      <a:endParaRPr lang="fr-FR" sz="18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endParaRPr lang="fr-FR" sz="18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436728334"/>
                  </a:ext>
                </a:extLst>
              </a:tr>
              <a:tr h="370840">
                <a:tc vMerge="1">
                  <a:txBody>
                    <a:bodyPr/>
                    <a:lstStyle/>
                    <a:p>
                      <a:endParaRPr lang="fr-FR"/>
                    </a:p>
                  </a:txBody>
                  <a:tcPr/>
                </a:tc>
                <a:tc vMerge="1">
                  <a:txBody>
                    <a:bodyPr/>
                    <a:lstStyle/>
                    <a:p>
                      <a:endParaRPr lang="fr-FR"/>
                    </a:p>
                  </a:txBody>
                  <a:tcPr/>
                </a:tc>
                <a:tc>
                  <a:txBody>
                    <a:bodyPr/>
                    <a:lstStyle/>
                    <a:p>
                      <a:r>
                        <a:rPr lang="fr-FR" dirty="0"/>
                        <a:t>qualités – manières d’être en lien avec un adjectif</a:t>
                      </a:r>
                    </a:p>
                  </a:txBody>
                  <a:tcPr/>
                </a:tc>
                <a:tc>
                  <a:txBody>
                    <a:bodyPr/>
                    <a:lstStyle/>
                    <a:p>
                      <a:pPr>
                        <a:lnSpc>
                          <a:spcPct val="107000"/>
                        </a:lnSpc>
                        <a:spcAft>
                          <a:spcPts val="0"/>
                        </a:spcAft>
                      </a:pPr>
                      <a:r>
                        <a:rPr lang="fr-FR" sz="1800" kern="100">
                          <a:effectLst/>
                          <a:latin typeface="Times New Roman" panose="02020603050405020304" pitchFamily="18" charset="0"/>
                          <a:ea typeface="Calibri" panose="020F0502020204030204" pitchFamily="34" charset="0"/>
                          <a:cs typeface="Times New Roman" panose="02020603050405020304" pitchFamily="18" charset="0"/>
                        </a:rPr>
                        <a:t>étrangeté - agressivité</a:t>
                      </a:r>
                      <a:endParaRPr lang="fr-FR" sz="18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endParaRPr lang="fr-FR" sz="18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725993328"/>
                  </a:ext>
                </a:extLst>
              </a:tr>
              <a:tr h="370840">
                <a:tc vMerge="1">
                  <a:txBody>
                    <a:bodyPr/>
                    <a:lstStyle/>
                    <a:p>
                      <a:endParaRPr lang="fr-FR"/>
                    </a:p>
                  </a:txBody>
                  <a:tcPr/>
                </a:tc>
                <a:tc rowSpan="5">
                  <a:txBody>
                    <a:bodyPr/>
                    <a:lstStyle/>
                    <a:p>
                      <a:pPr algn="ctr"/>
                      <a:r>
                        <a:rPr lang="fr-FR" dirty="0"/>
                        <a:t>masc.</a:t>
                      </a:r>
                    </a:p>
                  </a:txBody>
                  <a:tcPr vert="vert270">
                    <a:solidFill>
                      <a:schemeClr val="accent5">
                        <a:lumMod val="20000"/>
                        <a:lumOff val="80000"/>
                      </a:schemeClr>
                    </a:solidFill>
                  </a:tcPr>
                </a:tc>
                <a:tc>
                  <a:txBody>
                    <a:bodyPr/>
                    <a:lstStyle/>
                    <a:p>
                      <a:r>
                        <a:rPr lang="fr-FR" dirty="0"/>
                        <a:t>diminutifs masculins</a:t>
                      </a:r>
                    </a:p>
                  </a:txBody>
                  <a:tcPr/>
                </a:tc>
                <a:tc>
                  <a:txBody>
                    <a:bodyPr/>
                    <a:lstStyle/>
                    <a:p>
                      <a:pPr>
                        <a:lnSpc>
                          <a:spcPct val="107000"/>
                        </a:lnSpc>
                        <a:spcAft>
                          <a:spcPts val="0"/>
                        </a:spcAft>
                      </a:pPr>
                      <a:r>
                        <a:rPr lang="fr-FR" sz="1800" kern="100" dirty="0">
                          <a:effectLst/>
                          <a:latin typeface="Times New Roman" panose="02020603050405020304" pitchFamily="18" charset="0"/>
                          <a:ea typeface="Calibri" panose="020F0502020204030204" pitchFamily="34" charset="0"/>
                          <a:cs typeface="Times New Roman" panose="02020603050405020304" pitchFamily="18" charset="0"/>
                        </a:rPr>
                        <a:t>poulet - coffret</a:t>
                      </a:r>
                      <a:endParaRPr lang="fr-FR" sz="18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endParaRPr lang="fr-FR" sz="18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747230786"/>
                  </a:ext>
                </a:extLst>
              </a:tr>
              <a:tr h="370840">
                <a:tc vMerge="1">
                  <a:txBody>
                    <a:bodyPr/>
                    <a:lstStyle/>
                    <a:p>
                      <a:endParaRPr lang="fr-FR"/>
                    </a:p>
                  </a:txBody>
                  <a:tcPr/>
                </a:tc>
                <a:tc vMerge="1">
                  <a:txBody>
                    <a:bodyPr/>
                    <a:lstStyle/>
                    <a:p>
                      <a:endParaRPr lang="fr-FR"/>
                    </a:p>
                  </a:txBody>
                  <a:tcPr/>
                </a:tc>
                <a:tc>
                  <a:txBody>
                    <a:bodyPr/>
                    <a:lstStyle/>
                    <a:p>
                      <a:r>
                        <a:rPr lang="fr-FR" dirty="0"/>
                        <a:t>noms avec un lien avec un verbe en -</a:t>
                      </a:r>
                      <a:r>
                        <a:rPr lang="fr-FR" i="1" dirty="0" err="1"/>
                        <a:t>ayer</a:t>
                      </a:r>
                      <a:endParaRPr lang="fr-FR" i="1" dirty="0"/>
                    </a:p>
                  </a:txBody>
                  <a:tcPr/>
                </a:tc>
                <a:tc>
                  <a:txBody>
                    <a:bodyPr/>
                    <a:lstStyle/>
                    <a:p>
                      <a:pPr>
                        <a:lnSpc>
                          <a:spcPct val="107000"/>
                        </a:lnSpc>
                        <a:spcAft>
                          <a:spcPts val="0"/>
                        </a:spcAft>
                      </a:pPr>
                      <a:r>
                        <a:rPr lang="fr-FR" sz="1800" kern="100">
                          <a:effectLst/>
                          <a:latin typeface="Times New Roman" panose="02020603050405020304" pitchFamily="18" charset="0"/>
                          <a:ea typeface="Calibri" panose="020F0502020204030204" pitchFamily="34" charset="0"/>
                          <a:cs typeface="Times New Roman" panose="02020603050405020304" pitchFamily="18" charset="0"/>
                        </a:rPr>
                        <a:t>balai - essai</a:t>
                      </a:r>
                      <a:endParaRPr lang="fr-FR" sz="18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endParaRPr lang="fr-FR" sz="18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478447743"/>
                  </a:ext>
                </a:extLst>
              </a:tr>
              <a:tr h="370840">
                <a:tc vMerge="1">
                  <a:txBody>
                    <a:bodyPr/>
                    <a:lstStyle/>
                    <a:p>
                      <a:endParaRPr lang="fr-FR"/>
                    </a:p>
                  </a:txBody>
                  <a:tcPr/>
                </a:tc>
                <a:tc vMerge="1">
                  <a:txBody>
                    <a:bodyPr/>
                    <a:lstStyle/>
                    <a:p>
                      <a:endParaRPr lang="fr-FR"/>
                    </a:p>
                  </a:txBody>
                  <a:tcPr/>
                </a:tc>
                <a:tc>
                  <a:txBody>
                    <a:bodyPr/>
                    <a:lstStyle/>
                    <a:p>
                      <a:r>
                        <a:rPr lang="fr-FR" dirty="0"/>
                        <a:t>métiers</a:t>
                      </a:r>
                    </a:p>
                  </a:txBody>
                  <a:tcPr/>
                </a:tc>
                <a:tc>
                  <a:txBody>
                    <a:bodyPr/>
                    <a:lstStyle/>
                    <a:p>
                      <a:pPr>
                        <a:lnSpc>
                          <a:spcPct val="107000"/>
                        </a:lnSpc>
                        <a:spcAft>
                          <a:spcPts val="0"/>
                        </a:spcAft>
                      </a:pPr>
                      <a:r>
                        <a:rPr lang="fr-FR" sz="1800" kern="100">
                          <a:effectLst/>
                          <a:latin typeface="Times New Roman" panose="02020603050405020304" pitchFamily="18" charset="0"/>
                          <a:ea typeface="Calibri" panose="020F0502020204030204" pitchFamily="34" charset="0"/>
                          <a:cs typeface="Times New Roman" panose="02020603050405020304" pitchFamily="18" charset="0"/>
                        </a:rPr>
                        <a:t>cuisinier - pompier</a:t>
                      </a:r>
                      <a:endParaRPr lang="fr-FR" sz="18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endParaRPr lang="fr-FR" sz="18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89998932"/>
                  </a:ext>
                </a:extLst>
              </a:tr>
              <a:tr h="370840">
                <a:tc vMerge="1">
                  <a:txBody>
                    <a:bodyPr/>
                    <a:lstStyle/>
                    <a:p>
                      <a:endParaRPr lang="fr-FR"/>
                    </a:p>
                  </a:txBody>
                  <a:tcPr/>
                </a:tc>
                <a:tc vMerge="1">
                  <a:txBody>
                    <a:bodyPr/>
                    <a:lstStyle/>
                    <a:p>
                      <a:endParaRPr lang="fr-FR"/>
                    </a:p>
                  </a:txBody>
                  <a:tcPr/>
                </a:tc>
                <a:tc>
                  <a:txBody>
                    <a:bodyPr/>
                    <a:lstStyle/>
                    <a:p>
                      <a:r>
                        <a:rPr lang="fr-FR" dirty="0"/>
                        <a:t>arbres</a:t>
                      </a:r>
                    </a:p>
                  </a:txBody>
                  <a:tcPr/>
                </a:tc>
                <a:tc>
                  <a:txBody>
                    <a:bodyPr/>
                    <a:lstStyle/>
                    <a:p>
                      <a:pPr>
                        <a:lnSpc>
                          <a:spcPct val="107000"/>
                        </a:lnSpc>
                        <a:spcAft>
                          <a:spcPts val="0"/>
                        </a:spcAft>
                      </a:pPr>
                      <a:r>
                        <a:rPr lang="fr-FR" sz="1800" kern="100">
                          <a:effectLst/>
                          <a:latin typeface="Times New Roman" panose="02020603050405020304" pitchFamily="18" charset="0"/>
                          <a:ea typeface="Calibri" panose="020F0502020204030204" pitchFamily="34" charset="0"/>
                          <a:cs typeface="Times New Roman" panose="02020603050405020304" pitchFamily="18" charset="0"/>
                        </a:rPr>
                        <a:t>pommier - figuier</a:t>
                      </a:r>
                      <a:endParaRPr lang="fr-FR" sz="18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endParaRPr lang="fr-FR" sz="18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257881716"/>
                  </a:ext>
                </a:extLst>
              </a:tr>
              <a:tr h="370840">
                <a:tc vMerge="1">
                  <a:txBody>
                    <a:bodyPr/>
                    <a:lstStyle/>
                    <a:p>
                      <a:endParaRPr lang="fr-FR" dirty="0"/>
                    </a:p>
                  </a:txBody>
                  <a:tcPr/>
                </a:tc>
                <a:tc vMerge="1">
                  <a:txBody>
                    <a:bodyPr/>
                    <a:lstStyle/>
                    <a:p>
                      <a:endParaRPr lang="fr-FR"/>
                    </a:p>
                  </a:txBody>
                  <a:tcPr/>
                </a:tc>
                <a:tc>
                  <a:txBody>
                    <a:bodyPr/>
                    <a:lstStyle/>
                    <a:p>
                      <a:r>
                        <a:rPr lang="fr-FR" dirty="0"/>
                        <a:t>récipients</a:t>
                      </a:r>
                    </a:p>
                  </a:txBody>
                  <a:tcPr/>
                </a:tc>
                <a:tc>
                  <a:txBody>
                    <a:bodyPr/>
                    <a:lstStyle/>
                    <a:p>
                      <a:pPr>
                        <a:lnSpc>
                          <a:spcPct val="107000"/>
                        </a:lnSpc>
                        <a:spcAft>
                          <a:spcPts val="0"/>
                        </a:spcAft>
                      </a:pPr>
                      <a:r>
                        <a:rPr lang="fr-FR" sz="1800" kern="100">
                          <a:effectLst/>
                          <a:latin typeface="Times New Roman" panose="02020603050405020304" pitchFamily="18" charset="0"/>
                          <a:ea typeface="Calibri" panose="020F0502020204030204" pitchFamily="34" charset="0"/>
                          <a:cs typeface="Times New Roman" panose="02020603050405020304" pitchFamily="18" charset="0"/>
                        </a:rPr>
                        <a:t>saladier - sucrier</a:t>
                      </a:r>
                      <a:endParaRPr lang="fr-FR" sz="18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fr-FR" sz="1800" kern="100" dirty="0">
                          <a:effectLst/>
                          <a:latin typeface="Calibri" panose="020F0502020204030204" pitchFamily="34" charset="0"/>
                          <a:ea typeface="Calibri" panose="020F0502020204030204" pitchFamily="34" charset="0"/>
                          <a:cs typeface="Times New Roman" panose="02020603050405020304" pitchFamily="18" charset="0"/>
                        </a:rPr>
                        <a:t>beurrier</a:t>
                      </a:r>
                    </a:p>
                  </a:txBody>
                  <a:tcPr marL="68580" marR="68580" marT="0" marB="0"/>
                </a:tc>
                <a:extLst>
                  <a:ext uri="{0D108BD9-81ED-4DB2-BD59-A6C34878D82A}">
                    <a16:rowId xmlns:a16="http://schemas.microsoft.com/office/drawing/2014/main" val="3917526481"/>
                  </a:ext>
                </a:extLst>
              </a:tr>
              <a:tr h="370840">
                <a:tc rowSpan="3" gridSpan="2">
                  <a:txBody>
                    <a:bodyPr/>
                    <a:lstStyle/>
                    <a:p>
                      <a:endParaRPr lang="fr-FR" sz="1000" dirty="0"/>
                    </a:p>
                    <a:p>
                      <a:r>
                        <a:rPr lang="fr-FR" dirty="0"/>
                        <a:t>PARTICIPE</a:t>
                      </a:r>
                    </a:p>
                  </a:txBody>
                  <a:tcPr>
                    <a:solidFill>
                      <a:schemeClr val="accent5">
                        <a:lumMod val="20000"/>
                        <a:lumOff val="80000"/>
                      </a:schemeClr>
                    </a:solidFill>
                  </a:tcPr>
                </a:tc>
                <a:tc rowSpan="3" hMerge="1">
                  <a:txBody>
                    <a:bodyPr/>
                    <a:lstStyle/>
                    <a:p>
                      <a:endParaRPr lang="fr-FR"/>
                    </a:p>
                  </a:txBody>
                  <a:tcPr/>
                </a:tc>
                <a:tc>
                  <a:txBody>
                    <a:bodyPr/>
                    <a:lstStyle/>
                    <a:p>
                      <a:r>
                        <a:rPr lang="fr-FR" dirty="0"/>
                        <a:t>participes passé (nom)</a:t>
                      </a:r>
                    </a:p>
                  </a:txBody>
                  <a:tcPr/>
                </a:tc>
                <a:tc>
                  <a:txBody>
                    <a:bodyPr/>
                    <a:lstStyle/>
                    <a:p>
                      <a:pPr>
                        <a:lnSpc>
                          <a:spcPct val="107000"/>
                        </a:lnSpc>
                        <a:spcAft>
                          <a:spcPts val="0"/>
                        </a:spcAft>
                      </a:pPr>
                      <a:r>
                        <a:rPr lang="fr-FR" sz="1800" kern="100" dirty="0">
                          <a:effectLst/>
                          <a:latin typeface="Times New Roman" panose="02020603050405020304" pitchFamily="18" charset="0"/>
                          <a:ea typeface="Calibri" panose="020F0502020204030204" pitchFamily="34" charset="0"/>
                          <a:cs typeface="Times New Roman" panose="02020603050405020304" pitchFamily="18" charset="0"/>
                        </a:rPr>
                        <a:t>handicapé - blessé</a:t>
                      </a:r>
                      <a:endParaRPr lang="fr-FR" sz="18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endParaRPr lang="fr-FR" sz="18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455870999"/>
                  </a:ext>
                </a:extLst>
              </a:tr>
              <a:tr h="370840">
                <a:tc gridSpan="2" vMerge="1">
                  <a:txBody>
                    <a:bodyPr/>
                    <a:lstStyle/>
                    <a:p>
                      <a:endParaRPr lang="fr-FR"/>
                    </a:p>
                  </a:txBody>
                  <a:tcPr/>
                </a:tc>
                <a:tc hMerge="1" vMerge="1">
                  <a:txBody>
                    <a:bodyPr/>
                    <a:lstStyle/>
                    <a:p>
                      <a:endParaRPr lang="fr-FR"/>
                    </a:p>
                  </a:txBody>
                  <a:tcPr/>
                </a:tc>
                <a:tc>
                  <a:txBody>
                    <a:bodyPr/>
                    <a:lstStyle/>
                    <a:p>
                      <a:r>
                        <a:rPr lang="fr-FR" dirty="0"/>
                        <a:t>participes passé (adjectif)</a:t>
                      </a:r>
                    </a:p>
                  </a:txBody>
                  <a:tcPr/>
                </a:tc>
                <a:tc>
                  <a:txBody>
                    <a:bodyPr/>
                    <a:lstStyle/>
                    <a:p>
                      <a:pPr>
                        <a:lnSpc>
                          <a:spcPct val="107000"/>
                        </a:lnSpc>
                        <a:spcAft>
                          <a:spcPts val="0"/>
                        </a:spcAft>
                      </a:pPr>
                      <a:r>
                        <a:rPr lang="fr-FR" sz="1800" kern="100" dirty="0">
                          <a:effectLst/>
                          <a:latin typeface="Calibri" panose="020F0502020204030204" pitchFamily="34" charset="0"/>
                          <a:ea typeface="Calibri" panose="020F0502020204030204" pitchFamily="34" charset="0"/>
                          <a:cs typeface="Times New Roman" panose="02020603050405020304" pitchFamily="18" charset="0"/>
                        </a:rPr>
                        <a:t>abimé</a:t>
                      </a:r>
                    </a:p>
                  </a:txBody>
                  <a:tcPr marL="68580" marR="68580" marT="0" marB="0"/>
                </a:tc>
                <a:tc>
                  <a:txBody>
                    <a:bodyPr/>
                    <a:lstStyle/>
                    <a:p>
                      <a:pPr>
                        <a:lnSpc>
                          <a:spcPct val="107000"/>
                        </a:lnSpc>
                        <a:spcAft>
                          <a:spcPts val="0"/>
                        </a:spcAft>
                      </a:pPr>
                      <a:endParaRPr lang="fr-FR" sz="18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86383635"/>
                  </a:ext>
                </a:extLst>
              </a:tr>
              <a:tr h="370840">
                <a:tc gridSpan="2" vMerge="1">
                  <a:txBody>
                    <a:bodyPr/>
                    <a:lstStyle/>
                    <a:p>
                      <a:endParaRPr lang="fr-FR" dirty="0"/>
                    </a:p>
                  </a:txBody>
                  <a:tcPr/>
                </a:tc>
                <a:tc hMerge="1" vMerge="1">
                  <a:txBody>
                    <a:bodyPr/>
                    <a:lstStyle/>
                    <a:p>
                      <a:endParaRPr lang="fr-FR"/>
                    </a:p>
                  </a:txBody>
                  <a:tcPr/>
                </a:tc>
                <a:tc>
                  <a:txBody>
                    <a:bodyPr/>
                    <a:lstStyle/>
                    <a:p>
                      <a:r>
                        <a:rPr lang="fr-FR" dirty="0"/>
                        <a:t>participes passés (passé composé)</a:t>
                      </a:r>
                    </a:p>
                  </a:txBody>
                  <a:tcPr/>
                </a:tc>
                <a:tc>
                  <a:txBody>
                    <a:bodyPr/>
                    <a:lstStyle/>
                    <a:p>
                      <a:pPr>
                        <a:lnSpc>
                          <a:spcPct val="107000"/>
                        </a:lnSpc>
                        <a:spcAft>
                          <a:spcPts val="0"/>
                        </a:spcAft>
                      </a:pPr>
                      <a:r>
                        <a:rPr lang="fr-FR" sz="1800" kern="100">
                          <a:effectLst/>
                          <a:latin typeface="Times New Roman" panose="02020603050405020304" pitchFamily="18" charset="0"/>
                          <a:ea typeface="Calibri" panose="020F0502020204030204" pitchFamily="34" charset="0"/>
                          <a:cs typeface="Times New Roman" panose="02020603050405020304" pitchFamily="18" charset="0"/>
                        </a:rPr>
                        <a:t>discuté - amusé</a:t>
                      </a:r>
                      <a:endParaRPr lang="fr-FR" sz="18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endParaRPr lang="fr-FR" sz="18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789816543"/>
                  </a:ext>
                </a:extLst>
              </a:tr>
              <a:tr h="370840">
                <a:tc rowSpan="4" gridSpan="2">
                  <a:txBody>
                    <a:bodyPr/>
                    <a:lstStyle/>
                    <a:p>
                      <a:pPr algn="ctr"/>
                      <a:endParaRPr lang="fr-FR" dirty="0"/>
                    </a:p>
                    <a:p>
                      <a:pPr algn="ctr"/>
                      <a:r>
                        <a:rPr lang="fr-FR" dirty="0"/>
                        <a:t>VERBE</a:t>
                      </a:r>
                    </a:p>
                  </a:txBody>
                  <a:tcPr vert="vert270">
                    <a:solidFill>
                      <a:schemeClr val="accent5">
                        <a:lumMod val="20000"/>
                        <a:lumOff val="80000"/>
                      </a:schemeClr>
                    </a:solidFill>
                  </a:tcPr>
                </a:tc>
                <a:tc rowSpan="4" hMerge="1">
                  <a:txBody>
                    <a:bodyPr/>
                    <a:lstStyle/>
                    <a:p>
                      <a:endParaRPr lang="fr-FR"/>
                    </a:p>
                  </a:txBody>
                  <a:tcPr/>
                </a:tc>
                <a:tc>
                  <a:txBody>
                    <a:bodyPr/>
                    <a:lstStyle/>
                    <a:p>
                      <a:r>
                        <a:rPr lang="fr-FR" dirty="0"/>
                        <a:t>infinitif</a:t>
                      </a:r>
                    </a:p>
                  </a:txBody>
                  <a:tcPr/>
                </a:tc>
                <a:tc>
                  <a:txBody>
                    <a:bodyPr/>
                    <a:lstStyle/>
                    <a:p>
                      <a:pPr>
                        <a:lnSpc>
                          <a:spcPct val="107000"/>
                        </a:lnSpc>
                        <a:spcAft>
                          <a:spcPts val="0"/>
                        </a:spcAft>
                      </a:pPr>
                      <a:r>
                        <a:rPr lang="fr-FR" sz="1800" kern="100">
                          <a:effectLst/>
                          <a:latin typeface="Times New Roman" panose="02020603050405020304" pitchFamily="18" charset="0"/>
                          <a:ea typeface="Calibri" panose="020F0502020204030204" pitchFamily="34" charset="0"/>
                          <a:cs typeface="Times New Roman" panose="02020603050405020304" pitchFamily="18" charset="0"/>
                        </a:rPr>
                        <a:t>compenser - chercher</a:t>
                      </a:r>
                      <a:endParaRPr lang="fr-FR" sz="18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endParaRPr lang="fr-FR" sz="18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97108044"/>
                  </a:ext>
                </a:extLst>
              </a:tr>
              <a:tr h="370840">
                <a:tc gridSpan="2" vMerge="1">
                  <a:txBody>
                    <a:bodyPr/>
                    <a:lstStyle/>
                    <a:p>
                      <a:endParaRPr lang="fr-FR" dirty="0"/>
                    </a:p>
                  </a:txBody>
                  <a:tcPr/>
                </a:tc>
                <a:tc hMerge="1" vMerge="1">
                  <a:txBody>
                    <a:bodyPr/>
                    <a:lstStyle/>
                    <a:p>
                      <a:endParaRPr lang="fr-FR"/>
                    </a:p>
                  </a:txBody>
                  <a:tcPr/>
                </a:tc>
                <a:tc>
                  <a:txBody>
                    <a:bodyPr/>
                    <a:lstStyle/>
                    <a:p>
                      <a:r>
                        <a:rPr lang="fr-FR" dirty="0"/>
                        <a:t>personne 5</a:t>
                      </a:r>
                    </a:p>
                  </a:txBody>
                  <a:tcPr/>
                </a:tc>
                <a:tc>
                  <a:txBody>
                    <a:bodyPr/>
                    <a:lstStyle/>
                    <a:p>
                      <a:pPr>
                        <a:lnSpc>
                          <a:spcPct val="107000"/>
                        </a:lnSpc>
                        <a:spcAft>
                          <a:spcPts val="0"/>
                        </a:spcAft>
                      </a:pPr>
                      <a:r>
                        <a:rPr lang="fr-FR" sz="1800" kern="100">
                          <a:effectLst/>
                          <a:latin typeface="Times New Roman" panose="02020603050405020304" pitchFamily="18" charset="0"/>
                          <a:ea typeface="Calibri" panose="020F0502020204030204" pitchFamily="34" charset="0"/>
                          <a:cs typeface="Times New Roman" panose="02020603050405020304" pitchFamily="18" charset="0"/>
                        </a:rPr>
                        <a:t>faisiez - battiez</a:t>
                      </a:r>
                      <a:endParaRPr lang="fr-FR" sz="18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endParaRPr lang="fr-FR" sz="18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576076078"/>
                  </a:ext>
                </a:extLst>
              </a:tr>
              <a:tr h="482600">
                <a:tc gridSpan="2" vMerge="1">
                  <a:txBody>
                    <a:bodyPr/>
                    <a:lstStyle/>
                    <a:p>
                      <a:endParaRPr lang="fr-FR" dirty="0"/>
                    </a:p>
                  </a:txBody>
                  <a:tcPr/>
                </a:tc>
                <a:tc hMerge="1" vMerge="1">
                  <a:txBody>
                    <a:bodyPr/>
                    <a:lstStyle/>
                    <a:p>
                      <a:endParaRPr lang="fr-FR"/>
                    </a:p>
                  </a:txBody>
                  <a:tcPr/>
                </a:tc>
                <a:tc>
                  <a:txBody>
                    <a:bodyPr/>
                    <a:lstStyle/>
                    <a:p>
                      <a:r>
                        <a:rPr lang="fr-FR" dirty="0"/>
                        <a:t>imparfait</a:t>
                      </a:r>
                    </a:p>
                  </a:txBody>
                  <a:tcPr/>
                </a:tc>
                <a:tc>
                  <a:txBody>
                    <a:bodyPr/>
                    <a:lstStyle/>
                    <a:p>
                      <a:pPr>
                        <a:lnSpc>
                          <a:spcPct val="107000"/>
                        </a:lnSpc>
                        <a:spcAft>
                          <a:spcPts val="0"/>
                        </a:spcAft>
                      </a:pPr>
                      <a:r>
                        <a:rPr lang="fr-FR" sz="1800" kern="100" dirty="0">
                          <a:effectLst/>
                          <a:latin typeface="Times New Roman" panose="02020603050405020304" pitchFamily="18" charset="0"/>
                          <a:ea typeface="Calibri" panose="020F0502020204030204" pitchFamily="34" charset="0"/>
                          <a:cs typeface="Times New Roman" panose="02020603050405020304" pitchFamily="18" charset="0"/>
                        </a:rPr>
                        <a:t>occupait - rêvait</a:t>
                      </a:r>
                      <a:endParaRPr lang="fr-FR" sz="18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endParaRPr lang="fr-FR" sz="18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4036010080"/>
                  </a:ext>
                </a:extLst>
              </a:tr>
              <a:tr h="370840">
                <a:tc gridSpan="2" vMerge="1">
                  <a:txBody>
                    <a:bodyPr/>
                    <a:lstStyle/>
                    <a:p>
                      <a:endParaRPr lang="fr-FR" dirty="0"/>
                    </a:p>
                  </a:txBody>
                  <a:tcPr/>
                </a:tc>
                <a:tc hMerge="1" vMerge="1">
                  <a:txBody>
                    <a:bodyPr/>
                    <a:lstStyle/>
                    <a:p>
                      <a:endParaRPr lang="fr-FR"/>
                    </a:p>
                  </a:txBody>
                  <a:tcPr/>
                </a:tc>
                <a:tc>
                  <a:txBody>
                    <a:bodyPr/>
                    <a:lstStyle/>
                    <a:p>
                      <a:r>
                        <a:rPr lang="fr-FR" dirty="0"/>
                        <a:t>verbes particuliers au présent</a:t>
                      </a:r>
                    </a:p>
                  </a:txBody>
                  <a:tcPr/>
                </a:tc>
                <a:tc>
                  <a:txBody>
                    <a:bodyPr/>
                    <a:lstStyle/>
                    <a:p>
                      <a:pPr>
                        <a:lnSpc>
                          <a:spcPct val="107000"/>
                        </a:lnSpc>
                        <a:spcAft>
                          <a:spcPts val="0"/>
                        </a:spcAft>
                      </a:pPr>
                      <a:r>
                        <a:rPr lang="fr-FR" sz="1800" kern="100" dirty="0">
                          <a:effectLst/>
                          <a:latin typeface="Times New Roman" panose="02020603050405020304" pitchFamily="18" charset="0"/>
                          <a:ea typeface="Calibri" panose="020F0502020204030204" pitchFamily="34" charset="0"/>
                          <a:cs typeface="Times New Roman" panose="02020603050405020304" pitchFamily="18" charset="0"/>
                        </a:rPr>
                        <a:t>sait- fait</a:t>
                      </a:r>
                      <a:endParaRPr lang="fr-FR" sz="18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endParaRPr lang="fr-FR" sz="18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92859827"/>
                  </a:ext>
                </a:extLst>
              </a:tr>
            </a:tbl>
          </a:graphicData>
        </a:graphic>
      </p:graphicFrame>
    </p:spTree>
    <p:extLst>
      <p:ext uri="{BB962C8B-B14F-4D97-AF65-F5344CB8AC3E}">
        <p14:creationId xmlns:p14="http://schemas.microsoft.com/office/powerpoint/2010/main" val="1736727989"/>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DD226EE-8D21-EFB9-A031-0A88B171DE9D}"/>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C2767366-EB34-1C78-CA51-7152B6868D17}"/>
              </a:ext>
            </a:extLst>
          </p:cNvPr>
          <p:cNvSpPr>
            <a:spLocks noGrp="1"/>
          </p:cNvSpPr>
          <p:nvPr>
            <p:ph type="title"/>
          </p:nvPr>
        </p:nvSpPr>
        <p:spPr/>
        <p:txBody>
          <a:bodyPr/>
          <a:lstStyle/>
          <a:p>
            <a:r>
              <a:rPr lang="fr-FR" dirty="0"/>
              <a:t> </a:t>
            </a:r>
          </a:p>
        </p:txBody>
      </p:sp>
      <p:pic>
        <p:nvPicPr>
          <p:cNvPr id="4" name="Espace réservé du contenu 3" descr="Une image contenant dessin, croquis, clipart, Dessin au trait&#10;&#10;Description générée automatiquement">
            <a:extLst>
              <a:ext uri="{FF2B5EF4-FFF2-40B4-BE49-F238E27FC236}">
                <a16:creationId xmlns:a16="http://schemas.microsoft.com/office/drawing/2014/main" id="{556CCC78-4028-FEAE-732C-2C7DC03106CD}"/>
              </a:ext>
            </a:extLst>
          </p:cNvPr>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5420691" y="1429048"/>
            <a:ext cx="1350617" cy="3999904"/>
          </a:xfrm>
          <a:prstGeom prst="rect">
            <a:avLst/>
          </a:prstGeom>
        </p:spPr>
      </p:pic>
    </p:spTree>
    <p:extLst>
      <p:ext uri="{BB962C8B-B14F-4D97-AF65-F5344CB8AC3E}">
        <p14:creationId xmlns:p14="http://schemas.microsoft.com/office/powerpoint/2010/main" val="3209927480"/>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D27CD65-BF54-7E0C-D9A3-250EEDFCD4F2}"/>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5EB07401-A6D6-CFF4-07B3-1C3AF642F64F}"/>
              </a:ext>
            </a:extLst>
          </p:cNvPr>
          <p:cNvSpPr>
            <a:spLocks noGrp="1"/>
          </p:cNvSpPr>
          <p:nvPr>
            <p:ph type="title"/>
          </p:nvPr>
        </p:nvSpPr>
        <p:spPr/>
        <p:txBody>
          <a:bodyPr/>
          <a:lstStyle/>
          <a:p>
            <a:r>
              <a:rPr lang="fr-FR" dirty="0"/>
              <a:t> </a:t>
            </a:r>
          </a:p>
        </p:txBody>
      </p:sp>
      <p:graphicFrame>
        <p:nvGraphicFramePr>
          <p:cNvPr id="4" name="Espace réservé du contenu 3">
            <a:extLst>
              <a:ext uri="{FF2B5EF4-FFF2-40B4-BE49-F238E27FC236}">
                <a16:creationId xmlns:a16="http://schemas.microsoft.com/office/drawing/2014/main" id="{375538DB-C428-B94D-3DFD-6256CF9DC735}"/>
              </a:ext>
            </a:extLst>
          </p:cNvPr>
          <p:cNvGraphicFramePr>
            <a:graphicFrameLocks noGrp="1"/>
          </p:cNvGraphicFramePr>
          <p:nvPr>
            <p:ph idx="1"/>
            <p:extLst>
              <p:ext uri="{D42A27DB-BD31-4B8C-83A1-F6EECF244321}">
                <p14:modId xmlns:p14="http://schemas.microsoft.com/office/powerpoint/2010/main" val="3707841118"/>
              </p:ext>
            </p:extLst>
          </p:nvPr>
        </p:nvGraphicFramePr>
        <p:xfrm>
          <a:off x="838200" y="591820"/>
          <a:ext cx="10237306" cy="5674360"/>
        </p:xfrm>
        <a:graphic>
          <a:graphicData uri="http://schemas.openxmlformats.org/drawingml/2006/table">
            <a:tbl>
              <a:tblPr firstRow="1" bandRow="1">
                <a:tableStyleId>{5940675A-B579-460E-94D1-54222C63F5DA}</a:tableStyleId>
              </a:tblPr>
              <a:tblGrid>
                <a:gridCol w="516536">
                  <a:extLst>
                    <a:ext uri="{9D8B030D-6E8A-4147-A177-3AD203B41FA5}">
                      <a16:colId xmlns:a16="http://schemas.microsoft.com/office/drawing/2014/main" val="1625928029"/>
                    </a:ext>
                  </a:extLst>
                </a:gridCol>
                <a:gridCol w="710728">
                  <a:extLst>
                    <a:ext uri="{9D8B030D-6E8A-4147-A177-3AD203B41FA5}">
                      <a16:colId xmlns:a16="http://schemas.microsoft.com/office/drawing/2014/main" val="3335330520"/>
                    </a:ext>
                  </a:extLst>
                </a:gridCol>
                <a:gridCol w="4812415">
                  <a:extLst>
                    <a:ext uri="{9D8B030D-6E8A-4147-A177-3AD203B41FA5}">
                      <a16:colId xmlns:a16="http://schemas.microsoft.com/office/drawing/2014/main" val="746292741"/>
                    </a:ext>
                  </a:extLst>
                </a:gridCol>
                <a:gridCol w="2206487">
                  <a:extLst>
                    <a:ext uri="{9D8B030D-6E8A-4147-A177-3AD203B41FA5}">
                      <a16:colId xmlns:a16="http://schemas.microsoft.com/office/drawing/2014/main" val="912379982"/>
                    </a:ext>
                  </a:extLst>
                </a:gridCol>
                <a:gridCol w="1991140">
                  <a:extLst>
                    <a:ext uri="{9D8B030D-6E8A-4147-A177-3AD203B41FA5}">
                      <a16:colId xmlns:a16="http://schemas.microsoft.com/office/drawing/2014/main" val="2108082738"/>
                    </a:ext>
                  </a:extLst>
                </a:gridCol>
              </a:tblGrid>
              <a:tr h="370840">
                <a:tc gridSpan="3">
                  <a:txBody>
                    <a:bodyPr/>
                    <a:lstStyle/>
                    <a:p>
                      <a:pPr algn="l"/>
                      <a:r>
                        <a:rPr lang="fr-FR" dirty="0"/>
                        <a:t>DÉTERMINANT</a:t>
                      </a:r>
                    </a:p>
                  </a:txBody>
                  <a:tcPr>
                    <a:solidFill>
                      <a:schemeClr val="accent5">
                        <a:lumMod val="20000"/>
                        <a:lumOff val="80000"/>
                      </a:schemeClr>
                    </a:solidFill>
                  </a:tcPr>
                </a:tc>
                <a:tc hMerge="1">
                  <a:txBody>
                    <a:bodyPr/>
                    <a:lstStyle/>
                    <a:p>
                      <a:endParaRPr lang="fr-FR" dirty="0"/>
                    </a:p>
                  </a:txBody>
                  <a:tcPr/>
                </a:tc>
                <a:tc hMerge="1">
                  <a:txBody>
                    <a:bodyPr/>
                    <a:lstStyle/>
                    <a:p>
                      <a:endParaRPr lang="fr-FR" dirty="0"/>
                    </a:p>
                  </a:txBody>
                  <a:tcPr/>
                </a:tc>
                <a:tc>
                  <a:txBody>
                    <a:bodyPr/>
                    <a:lstStyle/>
                    <a:p>
                      <a:pPr>
                        <a:lnSpc>
                          <a:spcPct val="107000"/>
                        </a:lnSpc>
                        <a:spcAft>
                          <a:spcPts val="0"/>
                        </a:spcAft>
                      </a:pPr>
                      <a:r>
                        <a:rPr lang="fr-FR" sz="1800" kern="100">
                          <a:effectLst/>
                          <a:latin typeface="Times New Roman" panose="02020603050405020304" pitchFamily="18" charset="0"/>
                          <a:ea typeface="Calibri" panose="020F0502020204030204" pitchFamily="34" charset="0"/>
                          <a:cs typeface="Times New Roman" panose="02020603050405020304" pitchFamily="18" charset="0"/>
                        </a:rPr>
                        <a:t>les - des</a:t>
                      </a:r>
                      <a:endParaRPr lang="fr-FR" sz="18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endParaRPr lang="fr-FR" sz="18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674621574"/>
                  </a:ext>
                </a:extLst>
              </a:tr>
              <a:tr h="370840">
                <a:tc rowSpan="7">
                  <a:txBody>
                    <a:bodyPr/>
                    <a:lstStyle/>
                    <a:p>
                      <a:pPr algn="ctr"/>
                      <a:r>
                        <a:rPr lang="fr-FR" dirty="0"/>
                        <a:t>NOM</a:t>
                      </a:r>
                    </a:p>
                  </a:txBody>
                  <a:tcPr vert="vert270">
                    <a:solidFill>
                      <a:schemeClr val="accent5">
                        <a:lumMod val="20000"/>
                        <a:lumOff val="80000"/>
                      </a:schemeClr>
                    </a:solidFill>
                  </a:tcPr>
                </a:tc>
                <a:tc rowSpan="2">
                  <a:txBody>
                    <a:bodyPr/>
                    <a:lstStyle/>
                    <a:p>
                      <a:pPr algn="ctr"/>
                      <a:r>
                        <a:rPr lang="fr-FR" dirty="0"/>
                        <a:t>fém.</a:t>
                      </a:r>
                    </a:p>
                  </a:txBody>
                  <a:tcPr vert="vert270">
                    <a:solidFill>
                      <a:schemeClr val="accent5">
                        <a:lumMod val="20000"/>
                        <a:lumOff val="80000"/>
                      </a:schemeClr>
                    </a:solidFill>
                  </a:tcPr>
                </a:tc>
                <a:tc>
                  <a:txBody>
                    <a:bodyPr/>
                    <a:lstStyle/>
                    <a:p>
                      <a:r>
                        <a:rPr lang="fr-FR" dirty="0"/>
                        <a:t>quantités</a:t>
                      </a:r>
                    </a:p>
                  </a:txBody>
                  <a:tcPr/>
                </a:tc>
                <a:tc>
                  <a:txBody>
                    <a:bodyPr/>
                    <a:lstStyle/>
                    <a:p>
                      <a:pPr>
                        <a:lnSpc>
                          <a:spcPct val="107000"/>
                        </a:lnSpc>
                        <a:spcAft>
                          <a:spcPts val="0"/>
                        </a:spcAft>
                      </a:pPr>
                      <a:r>
                        <a:rPr lang="fr-FR" sz="1800" kern="100">
                          <a:effectLst/>
                          <a:latin typeface="Times New Roman" panose="02020603050405020304" pitchFamily="18" charset="0"/>
                          <a:ea typeface="Calibri" panose="020F0502020204030204" pitchFamily="34" charset="0"/>
                          <a:cs typeface="Times New Roman" panose="02020603050405020304" pitchFamily="18" charset="0"/>
                        </a:rPr>
                        <a:t>cuillerée - pincée</a:t>
                      </a:r>
                      <a:endParaRPr lang="fr-FR" sz="18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endParaRPr lang="fr-FR" sz="18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436728334"/>
                  </a:ext>
                </a:extLst>
              </a:tr>
              <a:tr h="370840">
                <a:tc vMerge="1">
                  <a:txBody>
                    <a:bodyPr/>
                    <a:lstStyle/>
                    <a:p>
                      <a:endParaRPr lang="fr-FR"/>
                    </a:p>
                  </a:txBody>
                  <a:tcPr/>
                </a:tc>
                <a:tc vMerge="1">
                  <a:txBody>
                    <a:bodyPr/>
                    <a:lstStyle/>
                    <a:p>
                      <a:endParaRPr lang="fr-FR"/>
                    </a:p>
                  </a:txBody>
                  <a:tcPr/>
                </a:tc>
                <a:tc>
                  <a:txBody>
                    <a:bodyPr/>
                    <a:lstStyle/>
                    <a:p>
                      <a:r>
                        <a:rPr lang="fr-FR" dirty="0"/>
                        <a:t>qualités – manières d’être en lien avec un adjectif</a:t>
                      </a:r>
                    </a:p>
                  </a:txBody>
                  <a:tcPr/>
                </a:tc>
                <a:tc>
                  <a:txBody>
                    <a:bodyPr/>
                    <a:lstStyle/>
                    <a:p>
                      <a:pPr>
                        <a:lnSpc>
                          <a:spcPct val="107000"/>
                        </a:lnSpc>
                        <a:spcAft>
                          <a:spcPts val="0"/>
                        </a:spcAft>
                      </a:pPr>
                      <a:r>
                        <a:rPr lang="fr-FR" sz="1800" kern="100">
                          <a:effectLst/>
                          <a:latin typeface="Times New Roman" panose="02020603050405020304" pitchFamily="18" charset="0"/>
                          <a:ea typeface="Calibri" panose="020F0502020204030204" pitchFamily="34" charset="0"/>
                          <a:cs typeface="Times New Roman" panose="02020603050405020304" pitchFamily="18" charset="0"/>
                        </a:rPr>
                        <a:t>étrangeté - agressivité</a:t>
                      </a:r>
                      <a:endParaRPr lang="fr-FR" sz="18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endParaRPr lang="fr-FR" sz="18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725993328"/>
                  </a:ext>
                </a:extLst>
              </a:tr>
              <a:tr h="370840">
                <a:tc vMerge="1">
                  <a:txBody>
                    <a:bodyPr/>
                    <a:lstStyle/>
                    <a:p>
                      <a:endParaRPr lang="fr-FR"/>
                    </a:p>
                  </a:txBody>
                  <a:tcPr/>
                </a:tc>
                <a:tc rowSpan="5">
                  <a:txBody>
                    <a:bodyPr/>
                    <a:lstStyle/>
                    <a:p>
                      <a:pPr algn="ctr"/>
                      <a:r>
                        <a:rPr lang="fr-FR" dirty="0"/>
                        <a:t>masc.</a:t>
                      </a:r>
                    </a:p>
                  </a:txBody>
                  <a:tcPr vert="vert270">
                    <a:solidFill>
                      <a:schemeClr val="accent5">
                        <a:lumMod val="20000"/>
                        <a:lumOff val="80000"/>
                      </a:schemeClr>
                    </a:solidFill>
                  </a:tcPr>
                </a:tc>
                <a:tc>
                  <a:txBody>
                    <a:bodyPr/>
                    <a:lstStyle/>
                    <a:p>
                      <a:r>
                        <a:rPr lang="fr-FR" dirty="0"/>
                        <a:t>diminutifs masculins</a:t>
                      </a:r>
                    </a:p>
                  </a:txBody>
                  <a:tcPr/>
                </a:tc>
                <a:tc>
                  <a:txBody>
                    <a:bodyPr/>
                    <a:lstStyle/>
                    <a:p>
                      <a:pPr>
                        <a:lnSpc>
                          <a:spcPct val="107000"/>
                        </a:lnSpc>
                        <a:spcAft>
                          <a:spcPts val="0"/>
                        </a:spcAft>
                      </a:pPr>
                      <a:r>
                        <a:rPr lang="fr-FR" sz="1800" kern="100" dirty="0">
                          <a:effectLst/>
                          <a:latin typeface="Times New Roman" panose="02020603050405020304" pitchFamily="18" charset="0"/>
                          <a:ea typeface="Calibri" panose="020F0502020204030204" pitchFamily="34" charset="0"/>
                          <a:cs typeface="Times New Roman" panose="02020603050405020304" pitchFamily="18" charset="0"/>
                        </a:rPr>
                        <a:t>poulet - coffret</a:t>
                      </a:r>
                      <a:endParaRPr lang="fr-FR" sz="18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fr-FR" sz="1800" kern="100" dirty="0">
                          <a:effectLst/>
                          <a:latin typeface="Calibri" panose="020F0502020204030204" pitchFamily="34" charset="0"/>
                          <a:ea typeface="Calibri" panose="020F0502020204030204" pitchFamily="34" charset="0"/>
                          <a:cs typeface="Times New Roman" panose="02020603050405020304" pitchFamily="18" charset="0"/>
                        </a:rPr>
                        <a:t>cabinet</a:t>
                      </a:r>
                    </a:p>
                  </a:txBody>
                  <a:tcPr marL="68580" marR="68580" marT="0" marB="0"/>
                </a:tc>
                <a:extLst>
                  <a:ext uri="{0D108BD9-81ED-4DB2-BD59-A6C34878D82A}">
                    <a16:rowId xmlns:a16="http://schemas.microsoft.com/office/drawing/2014/main" val="1747230786"/>
                  </a:ext>
                </a:extLst>
              </a:tr>
              <a:tr h="370840">
                <a:tc vMerge="1">
                  <a:txBody>
                    <a:bodyPr/>
                    <a:lstStyle/>
                    <a:p>
                      <a:endParaRPr lang="fr-FR"/>
                    </a:p>
                  </a:txBody>
                  <a:tcPr/>
                </a:tc>
                <a:tc vMerge="1">
                  <a:txBody>
                    <a:bodyPr/>
                    <a:lstStyle/>
                    <a:p>
                      <a:endParaRPr lang="fr-FR"/>
                    </a:p>
                  </a:txBody>
                  <a:tcPr/>
                </a:tc>
                <a:tc>
                  <a:txBody>
                    <a:bodyPr/>
                    <a:lstStyle/>
                    <a:p>
                      <a:r>
                        <a:rPr lang="fr-FR" dirty="0"/>
                        <a:t>noms avec un lien avec un verbe en -</a:t>
                      </a:r>
                      <a:r>
                        <a:rPr lang="fr-FR" i="1" dirty="0" err="1"/>
                        <a:t>ayer</a:t>
                      </a:r>
                      <a:endParaRPr lang="fr-FR" i="1" dirty="0"/>
                    </a:p>
                  </a:txBody>
                  <a:tcPr/>
                </a:tc>
                <a:tc>
                  <a:txBody>
                    <a:bodyPr/>
                    <a:lstStyle/>
                    <a:p>
                      <a:pPr>
                        <a:lnSpc>
                          <a:spcPct val="107000"/>
                        </a:lnSpc>
                        <a:spcAft>
                          <a:spcPts val="0"/>
                        </a:spcAft>
                      </a:pPr>
                      <a:r>
                        <a:rPr lang="fr-FR" sz="1800" kern="100">
                          <a:effectLst/>
                          <a:latin typeface="Times New Roman" panose="02020603050405020304" pitchFamily="18" charset="0"/>
                          <a:ea typeface="Calibri" panose="020F0502020204030204" pitchFamily="34" charset="0"/>
                          <a:cs typeface="Times New Roman" panose="02020603050405020304" pitchFamily="18" charset="0"/>
                        </a:rPr>
                        <a:t>balai - essai</a:t>
                      </a:r>
                      <a:endParaRPr lang="fr-FR" sz="18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endParaRPr lang="fr-FR" sz="18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478447743"/>
                  </a:ext>
                </a:extLst>
              </a:tr>
              <a:tr h="370840">
                <a:tc vMerge="1">
                  <a:txBody>
                    <a:bodyPr/>
                    <a:lstStyle/>
                    <a:p>
                      <a:endParaRPr lang="fr-FR"/>
                    </a:p>
                  </a:txBody>
                  <a:tcPr/>
                </a:tc>
                <a:tc vMerge="1">
                  <a:txBody>
                    <a:bodyPr/>
                    <a:lstStyle/>
                    <a:p>
                      <a:endParaRPr lang="fr-FR"/>
                    </a:p>
                  </a:txBody>
                  <a:tcPr/>
                </a:tc>
                <a:tc>
                  <a:txBody>
                    <a:bodyPr/>
                    <a:lstStyle/>
                    <a:p>
                      <a:r>
                        <a:rPr lang="fr-FR" dirty="0"/>
                        <a:t>métiers</a:t>
                      </a:r>
                    </a:p>
                  </a:txBody>
                  <a:tcPr/>
                </a:tc>
                <a:tc>
                  <a:txBody>
                    <a:bodyPr/>
                    <a:lstStyle/>
                    <a:p>
                      <a:pPr>
                        <a:lnSpc>
                          <a:spcPct val="107000"/>
                        </a:lnSpc>
                        <a:spcAft>
                          <a:spcPts val="0"/>
                        </a:spcAft>
                      </a:pPr>
                      <a:r>
                        <a:rPr lang="fr-FR" sz="1800" kern="100">
                          <a:effectLst/>
                          <a:latin typeface="Times New Roman" panose="02020603050405020304" pitchFamily="18" charset="0"/>
                          <a:ea typeface="Calibri" panose="020F0502020204030204" pitchFamily="34" charset="0"/>
                          <a:cs typeface="Times New Roman" panose="02020603050405020304" pitchFamily="18" charset="0"/>
                        </a:rPr>
                        <a:t>cuisinier - pompier</a:t>
                      </a:r>
                      <a:endParaRPr lang="fr-FR" sz="18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endParaRPr lang="fr-FR" sz="18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89998932"/>
                  </a:ext>
                </a:extLst>
              </a:tr>
              <a:tr h="370840">
                <a:tc vMerge="1">
                  <a:txBody>
                    <a:bodyPr/>
                    <a:lstStyle/>
                    <a:p>
                      <a:endParaRPr lang="fr-FR"/>
                    </a:p>
                  </a:txBody>
                  <a:tcPr/>
                </a:tc>
                <a:tc vMerge="1">
                  <a:txBody>
                    <a:bodyPr/>
                    <a:lstStyle/>
                    <a:p>
                      <a:endParaRPr lang="fr-FR"/>
                    </a:p>
                  </a:txBody>
                  <a:tcPr/>
                </a:tc>
                <a:tc>
                  <a:txBody>
                    <a:bodyPr/>
                    <a:lstStyle/>
                    <a:p>
                      <a:r>
                        <a:rPr lang="fr-FR" dirty="0"/>
                        <a:t>arbres</a:t>
                      </a:r>
                    </a:p>
                  </a:txBody>
                  <a:tcPr/>
                </a:tc>
                <a:tc>
                  <a:txBody>
                    <a:bodyPr/>
                    <a:lstStyle/>
                    <a:p>
                      <a:pPr>
                        <a:lnSpc>
                          <a:spcPct val="107000"/>
                        </a:lnSpc>
                        <a:spcAft>
                          <a:spcPts val="0"/>
                        </a:spcAft>
                      </a:pPr>
                      <a:r>
                        <a:rPr lang="fr-FR" sz="1800" kern="100">
                          <a:effectLst/>
                          <a:latin typeface="Times New Roman" panose="02020603050405020304" pitchFamily="18" charset="0"/>
                          <a:ea typeface="Calibri" panose="020F0502020204030204" pitchFamily="34" charset="0"/>
                          <a:cs typeface="Times New Roman" panose="02020603050405020304" pitchFamily="18" charset="0"/>
                        </a:rPr>
                        <a:t>pommier - figuier</a:t>
                      </a:r>
                      <a:endParaRPr lang="fr-FR" sz="18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endParaRPr lang="fr-FR" sz="18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257881716"/>
                  </a:ext>
                </a:extLst>
              </a:tr>
              <a:tr h="370840">
                <a:tc vMerge="1">
                  <a:txBody>
                    <a:bodyPr/>
                    <a:lstStyle/>
                    <a:p>
                      <a:endParaRPr lang="fr-FR" dirty="0"/>
                    </a:p>
                  </a:txBody>
                  <a:tcPr/>
                </a:tc>
                <a:tc vMerge="1">
                  <a:txBody>
                    <a:bodyPr/>
                    <a:lstStyle/>
                    <a:p>
                      <a:endParaRPr lang="fr-FR"/>
                    </a:p>
                  </a:txBody>
                  <a:tcPr/>
                </a:tc>
                <a:tc>
                  <a:txBody>
                    <a:bodyPr/>
                    <a:lstStyle/>
                    <a:p>
                      <a:r>
                        <a:rPr lang="fr-FR" dirty="0"/>
                        <a:t>récipients</a:t>
                      </a:r>
                    </a:p>
                  </a:txBody>
                  <a:tcPr/>
                </a:tc>
                <a:tc>
                  <a:txBody>
                    <a:bodyPr/>
                    <a:lstStyle/>
                    <a:p>
                      <a:pPr>
                        <a:lnSpc>
                          <a:spcPct val="107000"/>
                        </a:lnSpc>
                        <a:spcAft>
                          <a:spcPts val="0"/>
                        </a:spcAft>
                      </a:pPr>
                      <a:r>
                        <a:rPr lang="fr-FR" sz="1800" kern="100">
                          <a:effectLst/>
                          <a:latin typeface="Times New Roman" panose="02020603050405020304" pitchFamily="18" charset="0"/>
                          <a:ea typeface="Calibri" panose="020F0502020204030204" pitchFamily="34" charset="0"/>
                          <a:cs typeface="Times New Roman" panose="02020603050405020304" pitchFamily="18" charset="0"/>
                        </a:rPr>
                        <a:t>saladier - sucrier</a:t>
                      </a:r>
                      <a:endParaRPr lang="fr-FR" sz="18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endParaRPr lang="fr-FR" sz="18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917526481"/>
                  </a:ext>
                </a:extLst>
              </a:tr>
              <a:tr h="370840">
                <a:tc rowSpan="3" gridSpan="2">
                  <a:txBody>
                    <a:bodyPr/>
                    <a:lstStyle/>
                    <a:p>
                      <a:endParaRPr lang="fr-FR" sz="1000" dirty="0"/>
                    </a:p>
                    <a:p>
                      <a:r>
                        <a:rPr lang="fr-FR" dirty="0"/>
                        <a:t>PARTICIPE</a:t>
                      </a:r>
                    </a:p>
                  </a:txBody>
                  <a:tcPr>
                    <a:solidFill>
                      <a:schemeClr val="accent5">
                        <a:lumMod val="20000"/>
                        <a:lumOff val="80000"/>
                      </a:schemeClr>
                    </a:solidFill>
                  </a:tcPr>
                </a:tc>
                <a:tc rowSpan="3" hMerge="1">
                  <a:txBody>
                    <a:bodyPr/>
                    <a:lstStyle/>
                    <a:p>
                      <a:endParaRPr lang="fr-FR"/>
                    </a:p>
                  </a:txBody>
                  <a:tcPr/>
                </a:tc>
                <a:tc>
                  <a:txBody>
                    <a:bodyPr/>
                    <a:lstStyle/>
                    <a:p>
                      <a:r>
                        <a:rPr lang="fr-FR" dirty="0"/>
                        <a:t>participes passé (nom)</a:t>
                      </a:r>
                    </a:p>
                  </a:txBody>
                  <a:tcPr/>
                </a:tc>
                <a:tc>
                  <a:txBody>
                    <a:bodyPr/>
                    <a:lstStyle/>
                    <a:p>
                      <a:pPr>
                        <a:lnSpc>
                          <a:spcPct val="107000"/>
                        </a:lnSpc>
                        <a:spcAft>
                          <a:spcPts val="0"/>
                        </a:spcAft>
                      </a:pPr>
                      <a:r>
                        <a:rPr lang="fr-FR" sz="1800" kern="100" dirty="0">
                          <a:effectLst/>
                          <a:latin typeface="Times New Roman" panose="02020603050405020304" pitchFamily="18" charset="0"/>
                          <a:ea typeface="Calibri" panose="020F0502020204030204" pitchFamily="34" charset="0"/>
                          <a:cs typeface="Times New Roman" panose="02020603050405020304" pitchFamily="18" charset="0"/>
                        </a:rPr>
                        <a:t>handicapé - blessé</a:t>
                      </a:r>
                      <a:endParaRPr lang="fr-FR" sz="18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endParaRPr lang="fr-FR" sz="18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455870999"/>
                  </a:ext>
                </a:extLst>
              </a:tr>
              <a:tr h="370840">
                <a:tc gridSpan="2" vMerge="1">
                  <a:txBody>
                    <a:bodyPr/>
                    <a:lstStyle/>
                    <a:p>
                      <a:endParaRPr lang="fr-FR"/>
                    </a:p>
                  </a:txBody>
                  <a:tcPr/>
                </a:tc>
                <a:tc hMerge="1" vMerge="1">
                  <a:txBody>
                    <a:bodyPr/>
                    <a:lstStyle/>
                    <a:p>
                      <a:endParaRPr lang="fr-FR"/>
                    </a:p>
                  </a:txBody>
                  <a:tcPr/>
                </a:tc>
                <a:tc>
                  <a:txBody>
                    <a:bodyPr/>
                    <a:lstStyle/>
                    <a:p>
                      <a:r>
                        <a:rPr lang="fr-FR" dirty="0"/>
                        <a:t>participes passé (adjectif)</a:t>
                      </a:r>
                    </a:p>
                  </a:txBody>
                  <a:tcPr/>
                </a:tc>
                <a:tc>
                  <a:txBody>
                    <a:bodyPr/>
                    <a:lstStyle/>
                    <a:p>
                      <a:pPr>
                        <a:lnSpc>
                          <a:spcPct val="107000"/>
                        </a:lnSpc>
                        <a:spcAft>
                          <a:spcPts val="0"/>
                        </a:spcAft>
                      </a:pPr>
                      <a:r>
                        <a:rPr lang="fr-FR" sz="1800" kern="100" dirty="0">
                          <a:effectLst/>
                          <a:latin typeface="Calibri" panose="020F0502020204030204" pitchFamily="34" charset="0"/>
                          <a:ea typeface="Calibri" panose="020F0502020204030204" pitchFamily="34" charset="0"/>
                          <a:cs typeface="Times New Roman" panose="02020603050405020304" pitchFamily="18" charset="0"/>
                        </a:rPr>
                        <a:t>abimé</a:t>
                      </a:r>
                    </a:p>
                  </a:txBody>
                  <a:tcPr marL="68580" marR="68580" marT="0" marB="0"/>
                </a:tc>
                <a:tc>
                  <a:txBody>
                    <a:bodyPr/>
                    <a:lstStyle/>
                    <a:p>
                      <a:pPr>
                        <a:lnSpc>
                          <a:spcPct val="107000"/>
                        </a:lnSpc>
                        <a:spcAft>
                          <a:spcPts val="0"/>
                        </a:spcAft>
                      </a:pPr>
                      <a:endParaRPr lang="fr-FR" sz="18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86383635"/>
                  </a:ext>
                </a:extLst>
              </a:tr>
              <a:tr h="370840">
                <a:tc gridSpan="2" vMerge="1">
                  <a:txBody>
                    <a:bodyPr/>
                    <a:lstStyle/>
                    <a:p>
                      <a:endParaRPr lang="fr-FR" dirty="0"/>
                    </a:p>
                  </a:txBody>
                  <a:tcPr/>
                </a:tc>
                <a:tc hMerge="1" vMerge="1">
                  <a:txBody>
                    <a:bodyPr/>
                    <a:lstStyle/>
                    <a:p>
                      <a:endParaRPr lang="fr-FR"/>
                    </a:p>
                  </a:txBody>
                  <a:tcPr/>
                </a:tc>
                <a:tc>
                  <a:txBody>
                    <a:bodyPr/>
                    <a:lstStyle/>
                    <a:p>
                      <a:r>
                        <a:rPr lang="fr-FR" dirty="0"/>
                        <a:t>participes passés (passé composé)</a:t>
                      </a:r>
                    </a:p>
                  </a:txBody>
                  <a:tcPr/>
                </a:tc>
                <a:tc>
                  <a:txBody>
                    <a:bodyPr/>
                    <a:lstStyle/>
                    <a:p>
                      <a:pPr>
                        <a:lnSpc>
                          <a:spcPct val="107000"/>
                        </a:lnSpc>
                        <a:spcAft>
                          <a:spcPts val="0"/>
                        </a:spcAft>
                      </a:pPr>
                      <a:r>
                        <a:rPr lang="fr-FR" sz="1800" kern="100">
                          <a:effectLst/>
                          <a:latin typeface="Times New Roman" panose="02020603050405020304" pitchFamily="18" charset="0"/>
                          <a:ea typeface="Calibri" panose="020F0502020204030204" pitchFamily="34" charset="0"/>
                          <a:cs typeface="Times New Roman" panose="02020603050405020304" pitchFamily="18" charset="0"/>
                        </a:rPr>
                        <a:t>discuté - amusé</a:t>
                      </a:r>
                      <a:endParaRPr lang="fr-FR" sz="18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endParaRPr lang="fr-FR" sz="18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789816543"/>
                  </a:ext>
                </a:extLst>
              </a:tr>
              <a:tr h="370840">
                <a:tc rowSpan="4" gridSpan="2">
                  <a:txBody>
                    <a:bodyPr/>
                    <a:lstStyle/>
                    <a:p>
                      <a:pPr algn="ctr"/>
                      <a:endParaRPr lang="fr-FR" dirty="0"/>
                    </a:p>
                    <a:p>
                      <a:pPr algn="ctr"/>
                      <a:r>
                        <a:rPr lang="fr-FR" dirty="0"/>
                        <a:t>VERBE</a:t>
                      </a:r>
                    </a:p>
                  </a:txBody>
                  <a:tcPr vert="vert270">
                    <a:solidFill>
                      <a:schemeClr val="accent5">
                        <a:lumMod val="20000"/>
                        <a:lumOff val="80000"/>
                      </a:schemeClr>
                    </a:solidFill>
                  </a:tcPr>
                </a:tc>
                <a:tc rowSpan="4" hMerge="1">
                  <a:txBody>
                    <a:bodyPr/>
                    <a:lstStyle/>
                    <a:p>
                      <a:endParaRPr lang="fr-FR"/>
                    </a:p>
                  </a:txBody>
                  <a:tcPr/>
                </a:tc>
                <a:tc>
                  <a:txBody>
                    <a:bodyPr/>
                    <a:lstStyle/>
                    <a:p>
                      <a:r>
                        <a:rPr lang="fr-FR" dirty="0"/>
                        <a:t>infinitif</a:t>
                      </a:r>
                    </a:p>
                  </a:txBody>
                  <a:tcPr/>
                </a:tc>
                <a:tc>
                  <a:txBody>
                    <a:bodyPr/>
                    <a:lstStyle/>
                    <a:p>
                      <a:pPr>
                        <a:lnSpc>
                          <a:spcPct val="107000"/>
                        </a:lnSpc>
                        <a:spcAft>
                          <a:spcPts val="0"/>
                        </a:spcAft>
                      </a:pPr>
                      <a:r>
                        <a:rPr lang="fr-FR" sz="1800" kern="100">
                          <a:effectLst/>
                          <a:latin typeface="Times New Roman" panose="02020603050405020304" pitchFamily="18" charset="0"/>
                          <a:ea typeface="Calibri" panose="020F0502020204030204" pitchFamily="34" charset="0"/>
                          <a:cs typeface="Times New Roman" panose="02020603050405020304" pitchFamily="18" charset="0"/>
                        </a:rPr>
                        <a:t>compenser - chercher</a:t>
                      </a:r>
                      <a:endParaRPr lang="fr-FR" sz="18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endParaRPr lang="fr-FR" sz="18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97108044"/>
                  </a:ext>
                </a:extLst>
              </a:tr>
              <a:tr h="370840">
                <a:tc gridSpan="2" vMerge="1">
                  <a:txBody>
                    <a:bodyPr/>
                    <a:lstStyle/>
                    <a:p>
                      <a:endParaRPr lang="fr-FR" dirty="0"/>
                    </a:p>
                  </a:txBody>
                  <a:tcPr/>
                </a:tc>
                <a:tc hMerge="1" vMerge="1">
                  <a:txBody>
                    <a:bodyPr/>
                    <a:lstStyle/>
                    <a:p>
                      <a:endParaRPr lang="fr-FR"/>
                    </a:p>
                  </a:txBody>
                  <a:tcPr/>
                </a:tc>
                <a:tc>
                  <a:txBody>
                    <a:bodyPr/>
                    <a:lstStyle/>
                    <a:p>
                      <a:r>
                        <a:rPr lang="fr-FR" dirty="0"/>
                        <a:t>personne 5</a:t>
                      </a:r>
                    </a:p>
                  </a:txBody>
                  <a:tcPr/>
                </a:tc>
                <a:tc>
                  <a:txBody>
                    <a:bodyPr/>
                    <a:lstStyle/>
                    <a:p>
                      <a:pPr>
                        <a:lnSpc>
                          <a:spcPct val="107000"/>
                        </a:lnSpc>
                        <a:spcAft>
                          <a:spcPts val="0"/>
                        </a:spcAft>
                      </a:pPr>
                      <a:r>
                        <a:rPr lang="fr-FR" sz="1800" kern="100">
                          <a:effectLst/>
                          <a:latin typeface="Times New Roman" panose="02020603050405020304" pitchFamily="18" charset="0"/>
                          <a:ea typeface="Calibri" panose="020F0502020204030204" pitchFamily="34" charset="0"/>
                          <a:cs typeface="Times New Roman" panose="02020603050405020304" pitchFamily="18" charset="0"/>
                        </a:rPr>
                        <a:t>faisiez - battiez</a:t>
                      </a:r>
                      <a:endParaRPr lang="fr-FR" sz="18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endParaRPr lang="fr-FR" sz="18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576076078"/>
                  </a:ext>
                </a:extLst>
              </a:tr>
              <a:tr h="482600">
                <a:tc gridSpan="2" vMerge="1">
                  <a:txBody>
                    <a:bodyPr/>
                    <a:lstStyle/>
                    <a:p>
                      <a:endParaRPr lang="fr-FR" dirty="0"/>
                    </a:p>
                  </a:txBody>
                  <a:tcPr/>
                </a:tc>
                <a:tc hMerge="1" vMerge="1">
                  <a:txBody>
                    <a:bodyPr/>
                    <a:lstStyle/>
                    <a:p>
                      <a:endParaRPr lang="fr-FR"/>
                    </a:p>
                  </a:txBody>
                  <a:tcPr/>
                </a:tc>
                <a:tc>
                  <a:txBody>
                    <a:bodyPr/>
                    <a:lstStyle/>
                    <a:p>
                      <a:r>
                        <a:rPr lang="fr-FR" dirty="0"/>
                        <a:t>imparfait</a:t>
                      </a:r>
                    </a:p>
                  </a:txBody>
                  <a:tcPr/>
                </a:tc>
                <a:tc>
                  <a:txBody>
                    <a:bodyPr/>
                    <a:lstStyle/>
                    <a:p>
                      <a:pPr>
                        <a:lnSpc>
                          <a:spcPct val="107000"/>
                        </a:lnSpc>
                        <a:spcAft>
                          <a:spcPts val="0"/>
                        </a:spcAft>
                      </a:pPr>
                      <a:r>
                        <a:rPr lang="fr-FR" sz="1800" kern="100" dirty="0">
                          <a:effectLst/>
                          <a:latin typeface="Times New Roman" panose="02020603050405020304" pitchFamily="18" charset="0"/>
                          <a:ea typeface="Calibri" panose="020F0502020204030204" pitchFamily="34" charset="0"/>
                          <a:cs typeface="Times New Roman" panose="02020603050405020304" pitchFamily="18" charset="0"/>
                        </a:rPr>
                        <a:t>occupait - rêvait</a:t>
                      </a:r>
                      <a:endParaRPr lang="fr-FR" sz="18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endParaRPr lang="fr-FR" sz="18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4036010080"/>
                  </a:ext>
                </a:extLst>
              </a:tr>
              <a:tr h="370840">
                <a:tc gridSpan="2" vMerge="1">
                  <a:txBody>
                    <a:bodyPr/>
                    <a:lstStyle/>
                    <a:p>
                      <a:endParaRPr lang="fr-FR" dirty="0"/>
                    </a:p>
                  </a:txBody>
                  <a:tcPr/>
                </a:tc>
                <a:tc hMerge="1" vMerge="1">
                  <a:txBody>
                    <a:bodyPr/>
                    <a:lstStyle/>
                    <a:p>
                      <a:endParaRPr lang="fr-FR"/>
                    </a:p>
                  </a:txBody>
                  <a:tcPr/>
                </a:tc>
                <a:tc>
                  <a:txBody>
                    <a:bodyPr/>
                    <a:lstStyle/>
                    <a:p>
                      <a:r>
                        <a:rPr lang="fr-FR" dirty="0"/>
                        <a:t>verbes particuliers au présent</a:t>
                      </a:r>
                    </a:p>
                  </a:txBody>
                  <a:tcPr/>
                </a:tc>
                <a:tc>
                  <a:txBody>
                    <a:bodyPr/>
                    <a:lstStyle/>
                    <a:p>
                      <a:pPr>
                        <a:lnSpc>
                          <a:spcPct val="107000"/>
                        </a:lnSpc>
                        <a:spcAft>
                          <a:spcPts val="0"/>
                        </a:spcAft>
                      </a:pPr>
                      <a:r>
                        <a:rPr lang="fr-FR" sz="1800" kern="100" dirty="0">
                          <a:effectLst/>
                          <a:latin typeface="Times New Roman" panose="02020603050405020304" pitchFamily="18" charset="0"/>
                          <a:ea typeface="Calibri" panose="020F0502020204030204" pitchFamily="34" charset="0"/>
                          <a:cs typeface="Times New Roman" panose="02020603050405020304" pitchFamily="18" charset="0"/>
                        </a:rPr>
                        <a:t>sait- fait</a:t>
                      </a:r>
                      <a:endParaRPr lang="fr-FR" sz="18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endParaRPr lang="fr-FR" sz="18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92859827"/>
                  </a:ext>
                </a:extLst>
              </a:tr>
            </a:tbl>
          </a:graphicData>
        </a:graphic>
      </p:graphicFrame>
    </p:spTree>
    <p:extLst>
      <p:ext uri="{BB962C8B-B14F-4D97-AF65-F5344CB8AC3E}">
        <p14:creationId xmlns:p14="http://schemas.microsoft.com/office/powerpoint/2010/main" val="309468394"/>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4011D88-B005-4823-7451-D8498EC3E8FC}"/>
              </a:ext>
            </a:extLst>
          </p:cNvPr>
          <p:cNvSpPr>
            <a:spLocks noGrp="1"/>
          </p:cNvSpPr>
          <p:nvPr>
            <p:ph type="title"/>
          </p:nvPr>
        </p:nvSpPr>
        <p:spPr/>
        <p:txBody>
          <a:bodyPr/>
          <a:lstStyle/>
          <a:p>
            <a:endParaRPr lang="fr-FR"/>
          </a:p>
        </p:txBody>
      </p:sp>
      <p:pic>
        <p:nvPicPr>
          <p:cNvPr id="4" name="Espace réservé du contenu 3" descr="Une image contenant dessin, croquis, clipart, Dessin au trait&#10;&#10;Description générée automatiquement">
            <a:extLst>
              <a:ext uri="{FF2B5EF4-FFF2-40B4-BE49-F238E27FC236}">
                <a16:creationId xmlns:a16="http://schemas.microsoft.com/office/drawing/2014/main" id="{8067F297-2E29-3896-2A05-94F73378DF76}"/>
              </a:ext>
            </a:extLst>
          </p:cNvPr>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5520082" y="1723398"/>
            <a:ext cx="1151835" cy="3411204"/>
          </a:xfrm>
          <a:prstGeom prst="rect">
            <a:avLst/>
          </a:prstGeom>
        </p:spPr>
      </p:pic>
    </p:spTree>
    <p:extLst>
      <p:ext uri="{BB962C8B-B14F-4D97-AF65-F5344CB8AC3E}">
        <p14:creationId xmlns:p14="http://schemas.microsoft.com/office/powerpoint/2010/main" val="201062700"/>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DC48B6C-FBAA-6271-5780-FCCD1EA2A3C1}"/>
              </a:ext>
            </a:extLst>
          </p:cNvPr>
          <p:cNvSpPr>
            <a:spLocks noGrp="1"/>
          </p:cNvSpPr>
          <p:nvPr>
            <p:ph type="title"/>
          </p:nvPr>
        </p:nvSpPr>
        <p:spPr/>
        <p:txBody>
          <a:bodyPr/>
          <a:lstStyle/>
          <a:p>
            <a:endParaRPr lang="fr-FR"/>
          </a:p>
        </p:txBody>
      </p:sp>
      <p:sp>
        <p:nvSpPr>
          <p:cNvPr id="3" name="Espace réservé du contenu 2">
            <a:extLst>
              <a:ext uri="{FF2B5EF4-FFF2-40B4-BE49-F238E27FC236}">
                <a16:creationId xmlns:a16="http://schemas.microsoft.com/office/drawing/2014/main" id="{D7177F0A-6460-5EF3-B497-AC27CAA1C07E}"/>
              </a:ext>
            </a:extLst>
          </p:cNvPr>
          <p:cNvSpPr>
            <a:spLocks noGrp="1"/>
          </p:cNvSpPr>
          <p:nvPr>
            <p:ph idx="1"/>
          </p:nvPr>
        </p:nvSpPr>
        <p:spPr/>
        <p:txBody>
          <a:bodyPr/>
          <a:lstStyle/>
          <a:p>
            <a:pPr marL="0" indent="0">
              <a:buNone/>
            </a:pPr>
            <a:endParaRPr lang="fr-FR" dirty="0"/>
          </a:p>
          <a:p>
            <a:pPr marL="0" indent="0">
              <a:buNone/>
            </a:pPr>
            <a:endParaRPr lang="fr-FR" dirty="0"/>
          </a:p>
          <a:p>
            <a:pPr marL="0" indent="0">
              <a:buNone/>
            </a:pPr>
            <a:r>
              <a:rPr lang="fr-FR" dirty="0"/>
              <a:t>	L’enfant jardinait dans son petit jardinet.</a:t>
            </a:r>
          </a:p>
          <a:p>
            <a:pPr marL="0" indent="0">
              <a:buNone/>
            </a:pPr>
            <a:endParaRPr lang="fr-FR" dirty="0"/>
          </a:p>
        </p:txBody>
      </p:sp>
    </p:spTree>
    <p:extLst>
      <p:ext uri="{BB962C8B-B14F-4D97-AF65-F5344CB8AC3E}">
        <p14:creationId xmlns:p14="http://schemas.microsoft.com/office/powerpoint/2010/main" val="485664048"/>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C732CE7-2F86-6AA3-C717-5579737F1B9F}"/>
              </a:ext>
            </a:extLst>
          </p:cNvPr>
          <p:cNvSpPr>
            <a:spLocks noGrp="1"/>
          </p:cNvSpPr>
          <p:nvPr>
            <p:ph type="title"/>
          </p:nvPr>
        </p:nvSpPr>
        <p:spPr/>
        <p:txBody>
          <a:bodyPr/>
          <a:lstStyle/>
          <a:p>
            <a:endParaRPr lang="fr-FR"/>
          </a:p>
        </p:txBody>
      </p:sp>
      <p:pic>
        <p:nvPicPr>
          <p:cNvPr id="4" name="Espace réservé du contenu 3" descr="Une image contenant croquis, dessin, illustration, Dessin d’enfant&#10;&#10;Description générée automatiquement">
            <a:extLst>
              <a:ext uri="{FF2B5EF4-FFF2-40B4-BE49-F238E27FC236}">
                <a16:creationId xmlns:a16="http://schemas.microsoft.com/office/drawing/2014/main" id="{546732FD-F840-D1DD-1468-B62F79F3CCF8}"/>
              </a:ext>
            </a:extLst>
          </p:cNvPr>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4743588" y="1676744"/>
            <a:ext cx="2704824" cy="3504511"/>
          </a:xfrm>
          <a:prstGeom prst="rect">
            <a:avLst/>
          </a:prstGeom>
        </p:spPr>
      </p:pic>
    </p:spTree>
    <p:extLst>
      <p:ext uri="{BB962C8B-B14F-4D97-AF65-F5344CB8AC3E}">
        <p14:creationId xmlns:p14="http://schemas.microsoft.com/office/powerpoint/2010/main" val="3526413542"/>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04CDCDB-CD85-F369-D529-F7D30B6058CC}"/>
              </a:ext>
            </a:extLst>
          </p:cNvPr>
          <p:cNvSpPr>
            <a:spLocks noGrp="1"/>
          </p:cNvSpPr>
          <p:nvPr>
            <p:ph type="title"/>
          </p:nvPr>
        </p:nvSpPr>
        <p:spPr/>
        <p:txBody>
          <a:bodyPr/>
          <a:lstStyle/>
          <a:p>
            <a:r>
              <a:rPr lang="fr-FR" dirty="0"/>
              <a:t> </a:t>
            </a:r>
          </a:p>
        </p:txBody>
      </p:sp>
      <p:pic>
        <p:nvPicPr>
          <p:cNvPr id="5" name="Espace réservé du contenu 4">
            <a:extLst>
              <a:ext uri="{FF2B5EF4-FFF2-40B4-BE49-F238E27FC236}">
                <a16:creationId xmlns:a16="http://schemas.microsoft.com/office/drawing/2014/main" id="{46FE354B-1670-17D8-304A-E9BF760AE46A}"/>
              </a:ext>
            </a:extLst>
          </p:cNvPr>
          <p:cNvPicPr>
            <a:picLocks noGrp="1" noChangeAspect="1"/>
          </p:cNvPicPr>
          <p:nvPr>
            <p:ph idx="1"/>
          </p:nvPr>
        </p:nvPicPr>
        <p:blipFill>
          <a:blip r:embed="rId3"/>
          <a:stretch>
            <a:fillRect/>
          </a:stretch>
        </p:blipFill>
        <p:spPr>
          <a:xfrm>
            <a:off x="1294908" y="677155"/>
            <a:ext cx="9602183" cy="5503690"/>
          </a:xfrm>
        </p:spPr>
      </p:pic>
    </p:spTree>
    <p:extLst>
      <p:ext uri="{BB962C8B-B14F-4D97-AF65-F5344CB8AC3E}">
        <p14:creationId xmlns:p14="http://schemas.microsoft.com/office/powerpoint/2010/main" val="1878853991"/>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D3C044B-9902-B7FB-A00A-B985262848DB}"/>
              </a:ext>
            </a:extLst>
          </p:cNvPr>
          <p:cNvSpPr>
            <a:spLocks noGrp="1"/>
          </p:cNvSpPr>
          <p:nvPr>
            <p:ph type="title"/>
          </p:nvPr>
        </p:nvSpPr>
        <p:spPr/>
        <p:txBody>
          <a:bodyPr/>
          <a:lstStyle/>
          <a:p>
            <a:endParaRPr lang="fr-FR" dirty="0"/>
          </a:p>
        </p:txBody>
      </p:sp>
      <p:sp>
        <p:nvSpPr>
          <p:cNvPr id="3" name="Espace réservé du contenu 2">
            <a:extLst>
              <a:ext uri="{FF2B5EF4-FFF2-40B4-BE49-F238E27FC236}">
                <a16:creationId xmlns:a16="http://schemas.microsoft.com/office/drawing/2014/main" id="{23758FFB-E5C7-6942-9218-DCB55BAE8079}"/>
              </a:ext>
            </a:extLst>
          </p:cNvPr>
          <p:cNvSpPr>
            <a:spLocks noGrp="1"/>
          </p:cNvSpPr>
          <p:nvPr>
            <p:ph idx="1"/>
          </p:nvPr>
        </p:nvSpPr>
        <p:spPr/>
        <p:txBody>
          <a:bodyPr>
            <a:normAutofit/>
          </a:bodyPr>
          <a:lstStyle/>
          <a:p>
            <a:pPr marL="0" indent="0">
              <a:buNone/>
            </a:pPr>
            <a:endParaRPr lang="fr-FR" sz="3600" dirty="0"/>
          </a:p>
          <a:p>
            <a:pPr marL="0" indent="0">
              <a:buNone/>
            </a:pPr>
            <a:endParaRPr lang="fr-FR" sz="3600" dirty="0"/>
          </a:p>
          <a:p>
            <a:pPr marL="0" indent="0">
              <a:buNone/>
            </a:pPr>
            <a:r>
              <a:rPr lang="fr-FR" sz="3600" dirty="0"/>
              <a:t>			</a:t>
            </a:r>
            <a:r>
              <a:rPr lang="fr-FR" sz="3600" dirty="0" err="1">
                <a:solidFill>
                  <a:schemeClr val="accent2"/>
                </a:solidFill>
              </a:rPr>
              <a:t>As-tu</a:t>
            </a:r>
            <a:r>
              <a:rPr lang="fr-FR" sz="3600" dirty="0">
                <a:solidFill>
                  <a:schemeClr val="accent2"/>
                </a:solidFill>
              </a:rPr>
              <a:t> bien compris ?</a:t>
            </a:r>
          </a:p>
        </p:txBody>
      </p:sp>
    </p:spTree>
    <p:extLst>
      <p:ext uri="{BB962C8B-B14F-4D97-AF65-F5344CB8AC3E}">
        <p14:creationId xmlns:p14="http://schemas.microsoft.com/office/powerpoint/2010/main" val="2344311524"/>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F3CF759-C18B-263C-9D37-CE3EB7771D87}"/>
              </a:ext>
            </a:extLst>
          </p:cNvPr>
          <p:cNvSpPr>
            <a:spLocks noGrp="1"/>
          </p:cNvSpPr>
          <p:nvPr>
            <p:ph type="title"/>
          </p:nvPr>
        </p:nvSpPr>
        <p:spPr/>
        <p:txBody>
          <a:bodyPr/>
          <a:lstStyle/>
          <a:p>
            <a:r>
              <a:rPr lang="fr-FR" dirty="0"/>
              <a:t> </a:t>
            </a:r>
          </a:p>
        </p:txBody>
      </p:sp>
      <p:pic>
        <p:nvPicPr>
          <p:cNvPr id="5" name="Espace réservé du contenu 4">
            <a:extLst>
              <a:ext uri="{FF2B5EF4-FFF2-40B4-BE49-F238E27FC236}">
                <a16:creationId xmlns:a16="http://schemas.microsoft.com/office/drawing/2014/main" id="{CEB2690A-EC44-FB16-AE20-B59F114A7AAF}"/>
              </a:ext>
            </a:extLst>
          </p:cNvPr>
          <p:cNvPicPr>
            <a:picLocks noGrp="1" noChangeAspect="1"/>
          </p:cNvPicPr>
          <p:nvPr>
            <p:ph idx="1"/>
          </p:nvPr>
        </p:nvPicPr>
        <p:blipFill>
          <a:blip r:embed="rId3"/>
          <a:stretch>
            <a:fillRect/>
          </a:stretch>
        </p:blipFill>
        <p:spPr>
          <a:xfrm>
            <a:off x="999977" y="1057179"/>
            <a:ext cx="10151727" cy="5119784"/>
          </a:xfrm>
        </p:spPr>
      </p:pic>
    </p:spTree>
    <p:extLst>
      <p:ext uri="{BB962C8B-B14F-4D97-AF65-F5344CB8AC3E}">
        <p14:creationId xmlns:p14="http://schemas.microsoft.com/office/powerpoint/2010/main" val="2437917932"/>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D714C50-72BD-D807-0D6A-88EE087D9757}"/>
              </a:ext>
            </a:extLst>
          </p:cNvPr>
          <p:cNvSpPr>
            <a:spLocks noGrp="1"/>
          </p:cNvSpPr>
          <p:nvPr>
            <p:ph type="title"/>
          </p:nvPr>
        </p:nvSpPr>
        <p:spPr/>
        <p:txBody>
          <a:bodyPr/>
          <a:lstStyle/>
          <a:p>
            <a:endParaRPr lang="fr-FR"/>
          </a:p>
        </p:txBody>
      </p:sp>
      <p:pic>
        <p:nvPicPr>
          <p:cNvPr id="5" name="Espace réservé du contenu 4">
            <a:extLst>
              <a:ext uri="{FF2B5EF4-FFF2-40B4-BE49-F238E27FC236}">
                <a16:creationId xmlns:a16="http://schemas.microsoft.com/office/drawing/2014/main" id="{76397974-9658-741C-C0FB-57FC8D3FB611}"/>
              </a:ext>
            </a:extLst>
          </p:cNvPr>
          <p:cNvPicPr>
            <a:picLocks noGrp="1" noChangeAspect="1"/>
          </p:cNvPicPr>
          <p:nvPr>
            <p:ph idx="1"/>
          </p:nvPr>
        </p:nvPicPr>
        <p:blipFill>
          <a:blip r:embed="rId3"/>
          <a:stretch>
            <a:fillRect/>
          </a:stretch>
        </p:blipFill>
        <p:spPr>
          <a:xfrm>
            <a:off x="835047" y="1053548"/>
            <a:ext cx="10569463" cy="5123415"/>
          </a:xfrm>
        </p:spPr>
      </p:pic>
    </p:spTree>
    <p:extLst>
      <p:ext uri="{BB962C8B-B14F-4D97-AF65-F5344CB8AC3E}">
        <p14:creationId xmlns:p14="http://schemas.microsoft.com/office/powerpoint/2010/main" val="2236667457"/>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DE1CD57-8E28-687E-6F46-C971F279D869}"/>
              </a:ext>
            </a:extLst>
          </p:cNvPr>
          <p:cNvSpPr>
            <a:spLocks noGrp="1"/>
          </p:cNvSpPr>
          <p:nvPr>
            <p:ph type="title"/>
          </p:nvPr>
        </p:nvSpPr>
        <p:spPr/>
        <p:txBody>
          <a:bodyPr/>
          <a:lstStyle/>
          <a:p>
            <a:endParaRPr lang="fr-FR"/>
          </a:p>
        </p:txBody>
      </p:sp>
      <p:pic>
        <p:nvPicPr>
          <p:cNvPr id="5" name="Espace réservé du contenu 4">
            <a:extLst>
              <a:ext uri="{FF2B5EF4-FFF2-40B4-BE49-F238E27FC236}">
                <a16:creationId xmlns:a16="http://schemas.microsoft.com/office/drawing/2014/main" id="{67476F97-7257-88E9-9378-A1B41D1EE1F9}"/>
              </a:ext>
            </a:extLst>
          </p:cNvPr>
          <p:cNvPicPr>
            <a:picLocks noGrp="1" noChangeAspect="1"/>
          </p:cNvPicPr>
          <p:nvPr>
            <p:ph idx="1"/>
          </p:nvPr>
        </p:nvPicPr>
        <p:blipFill>
          <a:blip r:embed="rId3"/>
          <a:stretch>
            <a:fillRect/>
          </a:stretch>
        </p:blipFill>
        <p:spPr>
          <a:xfrm>
            <a:off x="838200" y="1911350"/>
            <a:ext cx="10337800" cy="3035300"/>
          </a:xfrm>
        </p:spPr>
      </p:pic>
    </p:spTree>
    <p:extLst>
      <p:ext uri="{BB962C8B-B14F-4D97-AF65-F5344CB8AC3E}">
        <p14:creationId xmlns:p14="http://schemas.microsoft.com/office/powerpoint/2010/main" val="4134928905"/>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B53537A-B1AB-76EF-8191-523AFC240B83}"/>
              </a:ext>
            </a:extLst>
          </p:cNvPr>
          <p:cNvSpPr>
            <a:spLocks noGrp="1"/>
          </p:cNvSpPr>
          <p:nvPr>
            <p:ph type="title"/>
          </p:nvPr>
        </p:nvSpPr>
        <p:spPr/>
        <p:txBody>
          <a:bodyPr/>
          <a:lstStyle/>
          <a:p>
            <a:endParaRPr lang="fr-FR"/>
          </a:p>
        </p:txBody>
      </p:sp>
      <p:pic>
        <p:nvPicPr>
          <p:cNvPr id="5" name="Espace réservé du contenu 4">
            <a:extLst>
              <a:ext uri="{FF2B5EF4-FFF2-40B4-BE49-F238E27FC236}">
                <a16:creationId xmlns:a16="http://schemas.microsoft.com/office/drawing/2014/main" id="{5EBD7408-9955-3086-1BF1-5978A8401026}"/>
              </a:ext>
            </a:extLst>
          </p:cNvPr>
          <p:cNvPicPr>
            <a:picLocks noGrp="1" noChangeAspect="1"/>
          </p:cNvPicPr>
          <p:nvPr>
            <p:ph idx="1"/>
          </p:nvPr>
        </p:nvPicPr>
        <p:blipFill>
          <a:blip r:embed="rId3"/>
          <a:stretch>
            <a:fillRect/>
          </a:stretch>
        </p:blipFill>
        <p:spPr>
          <a:xfrm>
            <a:off x="908050" y="2075864"/>
            <a:ext cx="10375900" cy="3175000"/>
          </a:xfrm>
        </p:spPr>
      </p:pic>
    </p:spTree>
    <p:extLst>
      <p:ext uri="{BB962C8B-B14F-4D97-AF65-F5344CB8AC3E}">
        <p14:creationId xmlns:p14="http://schemas.microsoft.com/office/powerpoint/2010/main" val="34703203"/>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D2F58EF2-24FA-DA64-4F48-77B25D6B5180}"/>
              </a:ext>
            </a:extLst>
          </p:cNvPr>
          <p:cNvSpPr>
            <a:spLocks noGrp="1"/>
          </p:cNvSpPr>
          <p:nvPr>
            <p:ph type="title"/>
          </p:nvPr>
        </p:nvSpPr>
        <p:spPr/>
        <p:txBody>
          <a:bodyPr/>
          <a:lstStyle/>
          <a:p>
            <a:endParaRPr lang="fr-FR"/>
          </a:p>
        </p:txBody>
      </p:sp>
      <p:sp>
        <p:nvSpPr>
          <p:cNvPr id="3" name="Espace réservé du contenu 2">
            <a:extLst>
              <a:ext uri="{FF2B5EF4-FFF2-40B4-BE49-F238E27FC236}">
                <a16:creationId xmlns:a16="http://schemas.microsoft.com/office/drawing/2014/main" id="{EEF0318C-C560-AAED-77EA-D78607019C6B}"/>
              </a:ext>
            </a:extLst>
          </p:cNvPr>
          <p:cNvSpPr>
            <a:spLocks noGrp="1"/>
          </p:cNvSpPr>
          <p:nvPr>
            <p:ph idx="1"/>
          </p:nvPr>
        </p:nvSpPr>
        <p:spPr/>
        <p:txBody>
          <a:bodyPr/>
          <a:lstStyle/>
          <a:p>
            <a:pPr marL="0" indent="0">
              <a:lnSpc>
                <a:spcPct val="107000"/>
              </a:lnSpc>
              <a:spcAft>
                <a:spcPts val="800"/>
              </a:spcAft>
              <a:buNone/>
            </a:pPr>
            <a:r>
              <a:rPr lang="fr-FR" sz="2200" b="1" dirty="0">
                <a:effectLst/>
                <a:latin typeface="Times New Roman" panose="02020603050405020304" pitchFamily="18" charset="0"/>
                <a:ea typeface="Calibri" panose="020F0502020204030204" pitchFamily="34" charset="0"/>
                <a:cs typeface="Times New Roman" panose="02020603050405020304" pitchFamily="18" charset="0"/>
              </a:rPr>
              <a:t>3. Voilà des mots qui vont par deux. Reconstitue les paires et entoure les suffixes. </a:t>
            </a:r>
            <a:endParaRPr lang="fr-FR" sz="22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br>
              <a:rPr lang="fr-FR" sz="1800" kern="0" dirty="0">
                <a:effectLst/>
                <a:latin typeface="Times New Roman" panose="02020603050405020304" pitchFamily="18" charset="0"/>
                <a:ea typeface="Calibri" panose="020F0502020204030204" pitchFamily="34" charset="0"/>
              </a:rPr>
            </a:br>
            <a:endParaRPr lang="fr-FR" dirty="0"/>
          </a:p>
        </p:txBody>
      </p:sp>
      <p:graphicFrame>
        <p:nvGraphicFramePr>
          <p:cNvPr id="4" name="Tableau 3">
            <a:extLst>
              <a:ext uri="{FF2B5EF4-FFF2-40B4-BE49-F238E27FC236}">
                <a16:creationId xmlns:a16="http://schemas.microsoft.com/office/drawing/2014/main" id="{1956F8FB-D156-DDF3-FAE0-0F43C4B28F7F}"/>
              </a:ext>
            </a:extLst>
          </p:cNvPr>
          <p:cNvGraphicFramePr>
            <a:graphicFrameLocks noGrp="1"/>
          </p:cNvGraphicFramePr>
          <p:nvPr>
            <p:extLst>
              <p:ext uri="{D42A27DB-BD31-4B8C-83A1-F6EECF244321}">
                <p14:modId xmlns:p14="http://schemas.microsoft.com/office/powerpoint/2010/main" val="1940937340"/>
              </p:ext>
            </p:extLst>
          </p:nvPr>
        </p:nvGraphicFramePr>
        <p:xfrm>
          <a:off x="2032000" y="3003701"/>
          <a:ext cx="8127999" cy="2286000"/>
        </p:xfrm>
        <a:graphic>
          <a:graphicData uri="http://schemas.openxmlformats.org/drawingml/2006/table">
            <a:tbl>
              <a:tblPr firstRow="1" bandRow="1">
                <a:tableStyleId>{5940675A-B579-460E-94D1-54222C63F5DA}</a:tableStyleId>
              </a:tblPr>
              <a:tblGrid>
                <a:gridCol w="2709333">
                  <a:extLst>
                    <a:ext uri="{9D8B030D-6E8A-4147-A177-3AD203B41FA5}">
                      <a16:colId xmlns:a16="http://schemas.microsoft.com/office/drawing/2014/main" val="3508619141"/>
                    </a:ext>
                  </a:extLst>
                </a:gridCol>
                <a:gridCol w="2709333">
                  <a:extLst>
                    <a:ext uri="{9D8B030D-6E8A-4147-A177-3AD203B41FA5}">
                      <a16:colId xmlns:a16="http://schemas.microsoft.com/office/drawing/2014/main" val="1951997341"/>
                    </a:ext>
                  </a:extLst>
                </a:gridCol>
                <a:gridCol w="2709333">
                  <a:extLst>
                    <a:ext uri="{9D8B030D-6E8A-4147-A177-3AD203B41FA5}">
                      <a16:colId xmlns:a16="http://schemas.microsoft.com/office/drawing/2014/main" val="3868140103"/>
                    </a:ext>
                  </a:extLst>
                </a:gridCol>
              </a:tblGrid>
              <a:tr h="370840">
                <a:tc>
                  <a:txBody>
                    <a:bodyPr/>
                    <a:lstStyle/>
                    <a:p>
                      <a:r>
                        <a:rPr lang="fr-FR" sz="2400" kern="1200" dirty="0">
                          <a:solidFill>
                            <a:schemeClr val="tx1"/>
                          </a:solidFill>
                          <a:effectLst/>
                          <a:latin typeface="Times New Roman" panose="02020603050405020304" pitchFamily="18" charset="0"/>
                          <a:ea typeface="+mn-ea"/>
                          <a:cs typeface="Times New Roman" panose="02020603050405020304" pitchFamily="18" charset="0"/>
                        </a:rPr>
                        <a:t>abricotier</a:t>
                      </a:r>
                    </a:p>
                    <a:p>
                      <a:r>
                        <a:rPr lang="fr-FR" sz="2400" kern="1200" dirty="0">
                          <a:solidFill>
                            <a:schemeClr val="tx1"/>
                          </a:solidFill>
                          <a:effectLst/>
                          <a:latin typeface="Times New Roman" panose="02020603050405020304" pitchFamily="18" charset="0"/>
                          <a:ea typeface="+mn-ea"/>
                          <a:cs typeface="Times New Roman" panose="02020603050405020304" pitchFamily="18" charset="0"/>
                        </a:rPr>
                        <a:t>cendrier</a:t>
                      </a:r>
                    </a:p>
                    <a:p>
                      <a:r>
                        <a:rPr lang="fr-FR" sz="2400" kern="1200" dirty="0">
                          <a:solidFill>
                            <a:schemeClr val="tx1"/>
                          </a:solidFill>
                          <a:effectLst/>
                          <a:latin typeface="Times New Roman" panose="02020603050405020304" pitchFamily="18" charset="0"/>
                          <a:ea typeface="+mn-ea"/>
                          <a:cs typeface="Times New Roman" panose="02020603050405020304" pitchFamily="18" charset="0"/>
                        </a:rPr>
                        <a:t>ces </a:t>
                      </a:r>
                    </a:p>
                    <a:p>
                      <a:r>
                        <a:rPr lang="fr-FR" sz="2400" kern="1200" dirty="0">
                          <a:solidFill>
                            <a:schemeClr val="tx1"/>
                          </a:solidFill>
                          <a:effectLst/>
                          <a:latin typeface="Times New Roman" panose="02020603050405020304" pitchFamily="18" charset="0"/>
                          <a:ea typeface="+mn-ea"/>
                          <a:cs typeface="Times New Roman" panose="02020603050405020304" pitchFamily="18" charset="0"/>
                        </a:rPr>
                        <a:t>cuvée</a:t>
                      </a:r>
                    </a:p>
                    <a:p>
                      <a:r>
                        <a:rPr lang="fr-FR" sz="2400" kern="1200" dirty="0">
                          <a:solidFill>
                            <a:schemeClr val="tx1"/>
                          </a:solidFill>
                          <a:effectLst/>
                          <a:latin typeface="Times New Roman" panose="02020603050405020304" pitchFamily="18" charset="0"/>
                          <a:ea typeface="+mn-ea"/>
                          <a:cs typeface="Times New Roman" panose="02020603050405020304" pitchFamily="18" charset="0"/>
                        </a:rPr>
                        <a:t>évadé </a:t>
                      </a:r>
                    </a:p>
                    <a:p>
                      <a:endParaRPr lang="fr-FR" sz="2400" dirty="0">
                        <a:latin typeface="Times New Roman" panose="02020603050405020304" pitchFamily="18" charset="0"/>
                        <a:cs typeface="Times New Roman" panose="02020603050405020304" pitchFamily="18" charset="0"/>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r>
                        <a:rPr lang="fr-FR" sz="2400" kern="1200" dirty="0">
                          <a:solidFill>
                            <a:schemeClr val="tx1"/>
                          </a:solidFill>
                          <a:effectLst/>
                          <a:latin typeface="Times New Roman" panose="02020603050405020304" pitchFamily="18" charset="0"/>
                          <a:ea typeface="+mn-ea"/>
                          <a:cs typeface="Times New Roman" panose="02020603050405020304" pitchFamily="18" charset="0"/>
                        </a:rPr>
                        <a:t>fierté</a:t>
                      </a:r>
                    </a:p>
                    <a:p>
                      <a:r>
                        <a:rPr lang="fr-FR" sz="2400" kern="1200" dirty="0">
                          <a:solidFill>
                            <a:schemeClr val="tx1"/>
                          </a:solidFill>
                          <a:effectLst/>
                          <a:latin typeface="Times New Roman" panose="02020603050405020304" pitchFamily="18" charset="0"/>
                          <a:ea typeface="+mn-ea"/>
                          <a:cs typeface="Times New Roman" panose="02020603050405020304" pitchFamily="18" charset="0"/>
                        </a:rPr>
                        <a:t>fraisier</a:t>
                      </a:r>
                    </a:p>
                    <a:p>
                      <a:r>
                        <a:rPr lang="fr-FR" sz="2400" kern="1200" dirty="0">
                          <a:solidFill>
                            <a:schemeClr val="tx1"/>
                          </a:solidFill>
                          <a:effectLst/>
                          <a:latin typeface="Times New Roman" panose="02020603050405020304" pitchFamily="18" charset="0"/>
                          <a:ea typeface="+mn-ea"/>
                          <a:cs typeface="Times New Roman" panose="02020603050405020304" pitchFamily="18" charset="0"/>
                        </a:rPr>
                        <a:t>grossièreté</a:t>
                      </a:r>
                    </a:p>
                    <a:p>
                      <a:r>
                        <a:rPr lang="fr-FR" sz="2400" kern="1200" dirty="0">
                          <a:solidFill>
                            <a:schemeClr val="tx1"/>
                          </a:solidFill>
                          <a:effectLst/>
                          <a:latin typeface="Times New Roman" panose="02020603050405020304" pitchFamily="18" charset="0"/>
                          <a:ea typeface="+mn-ea"/>
                          <a:cs typeface="Times New Roman" panose="02020603050405020304" pitchFamily="18" charset="0"/>
                        </a:rPr>
                        <a:t>mes</a:t>
                      </a:r>
                    </a:p>
                    <a:p>
                      <a:r>
                        <a:rPr lang="fr-FR" sz="2400" kern="1200" dirty="0">
                          <a:solidFill>
                            <a:schemeClr val="tx1"/>
                          </a:solidFill>
                          <a:effectLst/>
                          <a:latin typeface="Times New Roman" panose="02020603050405020304" pitchFamily="18" charset="0"/>
                          <a:ea typeface="+mn-ea"/>
                          <a:cs typeface="Times New Roman" panose="02020603050405020304" pitchFamily="18" charset="0"/>
                        </a:rPr>
                        <a:t>pilulier</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2400" kern="1200" dirty="0">
                          <a:solidFill>
                            <a:schemeClr val="tx1"/>
                          </a:solidFill>
                          <a:effectLst/>
                          <a:latin typeface="Times New Roman" panose="02020603050405020304" pitchFamily="18" charset="0"/>
                          <a:ea typeface="+mn-ea"/>
                          <a:cs typeface="Times New Roman" panose="02020603050405020304" pitchFamily="18" charset="0"/>
                        </a:rPr>
                        <a:t>poêlée</a:t>
                      </a:r>
                    </a:p>
                    <a:p>
                      <a:r>
                        <a:rPr lang="fr-FR" sz="2400" kern="1200" dirty="0">
                          <a:solidFill>
                            <a:schemeClr val="tx1"/>
                          </a:solidFill>
                          <a:effectLst/>
                          <a:latin typeface="Times New Roman" panose="02020603050405020304" pitchFamily="18" charset="0"/>
                          <a:ea typeface="+mn-ea"/>
                          <a:cs typeface="Times New Roman" panose="02020603050405020304" pitchFamily="18" charset="0"/>
                        </a:rPr>
                        <a:t>policier</a:t>
                      </a:r>
                    </a:p>
                    <a:p>
                      <a:r>
                        <a:rPr lang="fr-FR" sz="2400" kern="1200" dirty="0">
                          <a:solidFill>
                            <a:schemeClr val="tx1"/>
                          </a:solidFill>
                          <a:effectLst/>
                          <a:latin typeface="Times New Roman" panose="02020603050405020304" pitchFamily="18" charset="0"/>
                          <a:ea typeface="+mn-ea"/>
                          <a:cs typeface="Times New Roman" panose="02020603050405020304" pitchFamily="18" charset="0"/>
                        </a:rPr>
                        <a:t>retraité</a:t>
                      </a:r>
                    </a:p>
                    <a:p>
                      <a:r>
                        <a:rPr lang="fr-FR" sz="2400" kern="1200" dirty="0">
                          <a:solidFill>
                            <a:schemeClr val="tx1"/>
                          </a:solidFill>
                          <a:effectLst/>
                          <a:latin typeface="Times New Roman" panose="02020603050405020304" pitchFamily="18" charset="0"/>
                          <a:ea typeface="+mn-ea"/>
                          <a:cs typeface="Times New Roman" panose="02020603050405020304" pitchFamily="18" charset="0"/>
                        </a:rPr>
                        <a:t>routier</a:t>
                      </a:r>
                    </a:p>
                    <a:p>
                      <a:br>
                        <a:rPr lang="fr-FR" sz="2400" kern="1200" dirty="0">
                          <a:solidFill>
                            <a:schemeClr val="tx1"/>
                          </a:solidFill>
                          <a:effectLst/>
                          <a:latin typeface="Times New Roman" panose="02020603050405020304" pitchFamily="18" charset="0"/>
                          <a:ea typeface="+mn-ea"/>
                          <a:cs typeface="Times New Roman" panose="02020603050405020304" pitchFamily="18" charset="0"/>
                        </a:rPr>
                      </a:br>
                      <a:endParaRPr lang="fr-FR" sz="2400" dirty="0">
                        <a:latin typeface="Times New Roman" panose="02020603050405020304" pitchFamily="18" charset="0"/>
                        <a:cs typeface="Times New Roman" panose="02020603050405020304" pitchFamily="18" charset="0"/>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4064690623"/>
                  </a:ext>
                </a:extLst>
              </a:tr>
            </a:tbl>
          </a:graphicData>
        </a:graphic>
      </p:graphicFrame>
    </p:spTree>
    <p:extLst>
      <p:ext uri="{BB962C8B-B14F-4D97-AF65-F5344CB8AC3E}">
        <p14:creationId xmlns:p14="http://schemas.microsoft.com/office/powerpoint/2010/main" val="2281209756"/>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F741811-F668-F949-58D9-847ACA857393}"/>
              </a:ext>
            </a:extLst>
          </p:cNvPr>
          <p:cNvSpPr>
            <a:spLocks noGrp="1"/>
          </p:cNvSpPr>
          <p:nvPr>
            <p:ph type="title"/>
          </p:nvPr>
        </p:nvSpPr>
        <p:spPr/>
        <p:txBody>
          <a:bodyPr/>
          <a:lstStyle/>
          <a:p>
            <a:endParaRPr lang="fr-FR"/>
          </a:p>
        </p:txBody>
      </p:sp>
      <p:pic>
        <p:nvPicPr>
          <p:cNvPr id="5" name="Espace réservé du contenu 4">
            <a:extLst>
              <a:ext uri="{FF2B5EF4-FFF2-40B4-BE49-F238E27FC236}">
                <a16:creationId xmlns:a16="http://schemas.microsoft.com/office/drawing/2014/main" id="{3769AF27-C8CA-3DAA-055F-B7F5D164CCB4}"/>
              </a:ext>
            </a:extLst>
          </p:cNvPr>
          <p:cNvPicPr>
            <a:picLocks noGrp="1" noChangeAspect="1"/>
          </p:cNvPicPr>
          <p:nvPr>
            <p:ph idx="1"/>
          </p:nvPr>
        </p:nvPicPr>
        <p:blipFill>
          <a:blip r:embed="rId3"/>
          <a:stretch>
            <a:fillRect/>
          </a:stretch>
        </p:blipFill>
        <p:spPr>
          <a:xfrm>
            <a:off x="1620631" y="2504661"/>
            <a:ext cx="7801665" cy="2608998"/>
          </a:xfrm>
        </p:spPr>
      </p:pic>
    </p:spTree>
    <p:extLst>
      <p:ext uri="{BB962C8B-B14F-4D97-AF65-F5344CB8AC3E}">
        <p14:creationId xmlns:p14="http://schemas.microsoft.com/office/powerpoint/2010/main" val="121739902"/>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A737FFE-45FC-7A82-DCD5-9EFB4A4BA6D3}"/>
              </a:ext>
            </a:extLst>
          </p:cNvPr>
          <p:cNvSpPr>
            <a:spLocks noGrp="1"/>
          </p:cNvSpPr>
          <p:nvPr>
            <p:ph type="title"/>
          </p:nvPr>
        </p:nvSpPr>
        <p:spPr/>
        <p:txBody>
          <a:bodyPr/>
          <a:lstStyle/>
          <a:p>
            <a:endParaRPr lang="fr-FR"/>
          </a:p>
        </p:txBody>
      </p:sp>
      <p:sp>
        <p:nvSpPr>
          <p:cNvPr id="3" name="Espace réservé du contenu 2">
            <a:extLst>
              <a:ext uri="{FF2B5EF4-FFF2-40B4-BE49-F238E27FC236}">
                <a16:creationId xmlns:a16="http://schemas.microsoft.com/office/drawing/2014/main" id="{6A3114C9-5576-CB9D-E961-D285CFE020A8}"/>
              </a:ext>
            </a:extLst>
          </p:cNvPr>
          <p:cNvSpPr>
            <a:spLocks noGrp="1"/>
          </p:cNvSpPr>
          <p:nvPr>
            <p:ph idx="1"/>
          </p:nvPr>
        </p:nvSpPr>
        <p:spPr/>
        <p:txBody>
          <a:bodyPr>
            <a:normAutofit/>
          </a:bodyPr>
          <a:lstStyle/>
          <a:p>
            <a:pPr marL="0" indent="0">
              <a:buNone/>
            </a:pPr>
            <a:r>
              <a:rPr lang="fr-FR" sz="2400" b="1" dirty="0"/>
              <a:t>4. Dictée</a:t>
            </a:r>
          </a:p>
        </p:txBody>
      </p:sp>
    </p:spTree>
    <p:extLst>
      <p:ext uri="{BB962C8B-B14F-4D97-AF65-F5344CB8AC3E}">
        <p14:creationId xmlns:p14="http://schemas.microsoft.com/office/powerpoint/2010/main" val="3799025722"/>
      </p:ext>
    </p:extLst>
  </p:cSld>
  <p:clrMapOvr>
    <a:masterClrMapping/>
  </p:clrMapOvr>
</p:sld>
</file>

<file path=ppt/theme/theme1.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2069</TotalTime>
  <Words>4924</Words>
  <Application>Microsoft Macintosh PowerPoint</Application>
  <PresentationFormat>Grand écran</PresentationFormat>
  <Paragraphs>1024</Paragraphs>
  <Slides>62</Slides>
  <Notes>62</Notes>
  <HiddenSlides>0</HiddenSlides>
  <MMClips>0</MMClips>
  <ScaleCrop>false</ScaleCrop>
  <HeadingPairs>
    <vt:vector size="6" baseType="variant">
      <vt:variant>
        <vt:lpstr>Polices utilisées</vt:lpstr>
      </vt:variant>
      <vt:variant>
        <vt:i4>4</vt:i4>
      </vt:variant>
      <vt:variant>
        <vt:lpstr>Thème</vt:lpstr>
      </vt:variant>
      <vt:variant>
        <vt:i4>1</vt:i4>
      </vt:variant>
      <vt:variant>
        <vt:lpstr>Titres des diapositives</vt:lpstr>
      </vt:variant>
      <vt:variant>
        <vt:i4>62</vt:i4>
      </vt:variant>
    </vt:vector>
  </HeadingPairs>
  <TitlesOfParts>
    <vt:vector size="67" baseType="lpstr">
      <vt:lpstr>Arial</vt:lpstr>
      <vt:lpstr>Calibri</vt:lpstr>
      <vt:lpstr>Calibri Light</vt:lpstr>
      <vt:lpstr>Times New Roman</vt:lpstr>
      <vt:lpstr>Thème Office</vt:lpstr>
      <vt:lpstr> Écrire [e] à la fin des mots</vt:lpstr>
      <vt:lpstr>Présentation PowerPoint</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vt:lpstr>Présentation PowerPoint</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vt:lpstr>Présentation PowerPoint</vt:lpstr>
      <vt:lpstr>Présentation PowerPoint</vt:lpstr>
      <vt:lpstr>Présentation PowerPoint</vt:lpstr>
      <vt:lpstr> </vt:lpstr>
      <vt:lpstr>Présentation PowerPoint</vt:lpstr>
      <vt:lpstr> </vt:lpstr>
      <vt:lpstr>Présentation PowerPoint</vt:lpstr>
      <vt:lpstr>Présentation PowerPoint</vt:lpstr>
      <vt:lpstr>Présentation PowerPoint</vt:lpstr>
      <vt:lpstr>Présentation PowerPoint</vt:lpstr>
      <vt:lpstr>Présentation PowerPoint</vt:lpstr>
      <vt:lpstr>Présentation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Ici et maintenant</dc:title>
  <dc:creator>Pierre Seve</dc:creator>
  <cp:lastModifiedBy>Pierre Seve</cp:lastModifiedBy>
  <cp:revision>35</cp:revision>
  <cp:lastPrinted>2025-11-17T14:18:57Z</cp:lastPrinted>
  <dcterms:created xsi:type="dcterms:W3CDTF">2023-11-21T16:26:57Z</dcterms:created>
  <dcterms:modified xsi:type="dcterms:W3CDTF">2025-11-17T14:20:21Z</dcterms:modified>
</cp:coreProperties>
</file>