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4" r:id="rId3"/>
    <p:sldId id="303" r:id="rId4"/>
    <p:sldId id="275" r:id="rId5"/>
    <p:sldId id="276" r:id="rId6"/>
    <p:sldId id="277" r:id="rId7"/>
    <p:sldId id="279" r:id="rId8"/>
    <p:sldId id="280" r:id="rId9"/>
    <p:sldId id="281" r:id="rId10"/>
    <p:sldId id="282" r:id="rId11"/>
    <p:sldId id="283" r:id="rId12"/>
    <p:sldId id="284" r:id="rId13"/>
    <p:sldId id="278" r:id="rId14"/>
    <p:sldId id="288" r:id="rId15"/>
    <p:sldId id="302" r:id="rId16"/>
    <p:sldId id="267" r:id="rId17"/>
    <p:sldId id="289" r:id="rId18"/>
    <p:sldId id="290" r:id="rId19"/>
    <p:sldId id="268" r:id="rId20"/>
    <p:sldId id="269" r:id="rId21"/>
    <p:sldId id="270" r:id="rId22"/>
    <p:sldId id="291" r:id="rId23"/>
    <p:sldId id="292" r:id="rId24"/>
    <p:sldId id="293" r:id="rId25"/>
    <p:sldId id="294" r:id="rId26"/>
    <p:sldId id="295" r:id="rId27"/>
    <p:sldId id="296" r:id="rId28"/>
    <p:sldId id="297" r:id="rId29"/>
    <p:sldId id="298" r:id="rId30"/>
    <p:sldId id="299" r:id="rId31"/>
    <p:sldId id="300" r:id="rId32"/>
    <p:sldId id="301"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5"/>
    <p:restoredTop sz="55450"/>
  </p:normalViewPr>
  <p:slideViewPr>
    <p:cSldViewPr snapToGrid="0">
      <p:cViewPr varScale="1">
        <p:scale>
          <a:sx n="57" d="100"/>
          <a:sy n="57" d="100"/>
        </p:scale>
        <p:origin x="8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5AD1C-090D-8A45-BFE4-86DE3727A948}" type="datetimeFigureOut">
              <a:rPr lang="fr-FR" smtClean="0"/>
              <a:t>10/11/2025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251205-FE3E-1F43-B0EE-4182865E995B}" type="slidenum">
              <a:rPr lang="fr-FR" smtClean="0"/>
              <a:t>‹N°›</a:t>
            </a:fld>
            <a:endParaRPr lang="fr-FR"/>
          </a:p>
        </p:txBody>
      </p:sp>
    </p:spTree>
    <p:extLst>
      <p:ext uri="{BB962C8B-B14F-4D97-AF65-F5344CB8AC3E}">
        <p14:creationId xmlns:p14="http://schemas.microsoft.com/office/powerpoint/2010/main" val="2673788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QUI PARLE ? À QUI ? DE QUOI ? – </a:t>
            </a:r>
            <a:r>
              <a:rPr lang="fr-FR" sz="1200" i="1" dirty="0">
                <a:solidFill>
                  <a:schemeClr val="tx1"/>
                </a:solidFill>
                <a:effectLst/>
                <a:latin typeface="+mn-lt"/>
                <a:ea typeface="Calibri" panose="020F0502020204030204" pitchFamily="34" charset="0"/>
                <a:cs typeface="Times New Roman" panose="02020603050405020304" pitchFamily="18" charset="0"/>
              </a:rPr>
              <a:t>Indicateurs de temps et de lieu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CM1: Qu’est-ce qui change quand on rapporte des propos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a:t>
            </a:fld>
            <a:endParaRPr lang="fr-FR" dirty="0"/>
          </a:p>
        </p:txBody>
      </p:sp>
    </p:spTree>
    <p:extLst>
      <p:ext uri="{BB962C8B-B14F-4D97-AF65-F5344CB8AC3E}">
        <p14:creationId xmlns:p14="http://schemas.microsoft.com/office/powerpoint/2010/main" val="3519026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E476B-E207-FE26-60BD-6C72D39040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FBCF03-4442-8A61-6992-79646B5136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DA9E0F-DB5A-B088-11F5-F9F5AE5CB1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1 – Enrôlement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latin typeface="+mn-lt"/>
              </a:rPr>
              <a:t>Annoncer</a:t>
            </a:r>
            <a:r>
              <a:rPr lang="fr-FR" sz="1200" dirty="0">
                <a:solidFill>
                  <a:schemeClr val="tx1"/>
                </a:solidFill>
                <a:latin typeface="+mn-lt"/>
              </a:rPr>
              <a:t> : « Voici ce qu’Aristobule nous raconte aujourd’hui. »</a:t>
            </a: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 Comment va-t-on situer le ramassage des feuilles sur la ligne du temps ? Et comment la taille des arbres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[voir diapositive suivante]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8359DD70-6B4B-3120-3076-C475EF6BD374}"/>
              </a:ext>
            </a:extLst>
          </p:cNvPr>
          <p:cNvSpPr>
            <a:spLocks noGrp="1"/>
          </p:cNvSpPr>
          <p:nvPr>
            <p:ph type="sldNum" sz="quarter" idx="5"/>
          </p:nvPr>
        </p:nvSpPr>
        <p:spPr/>
        <p:txBody>
          <a:bodyPr/>
          <a:lstStyle/>
          <a:p>
            <a:fld id="{AB251205-FE3E-1F43-B0EE-4182865E995B}" type="slidenum">
              <a:rPr lang="fr-FR" smtClean="0"/>
              <a:t>2</a:t>
            </a:fld>
            <a:endParaRPr lang="fr-FR" dirty="0"/>
          </a:p>
        </p:txBody>
      </p:sp>
    </p:spTree>
    <p:extLst>
      <p:ext uri="{BB962C8B-B14F-4D97-AF65-F5344CB8AC3E}">
        <p14:creationId xmlns:p14="http://schemas.microsoft.com/office/powerpoint/2010/main" val="49597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BE2C5-783B-16F6-45CA-FD5487F30C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D6F593D-7F79-3F9A-5EFB-4FD0EBB29F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460491-6D4B-FB16-CB53-BAAF91A7A2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C’est maintenant à Lucas de raconter ce qu’a fait Aristobule.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0435598-39B7-73D0-DA28-8CDEB734B715}"/>
              </a:ext>
            </a:extLst>
          </p:cNvPr>
          <p:cNvSpPr>
            <a:spLocks noGrp="1"/>
          </p:cNvSpPr>
          <p:nvPr>
            <p:ph type="sldNum" sz="quarter" idx="5"/>
          </p:nvPr>
        </p:nvSpPr>
        <p:spPr/>
        <p:txBody>
          <a:bodyPr/>
          <a:lstStyle/>
          <a:p>
            <a:fld id="{AB251205-FE3E-1F43-B0EE-4182865E995B}" type="slidenum">
              <a:rPr lang="fr-FR" smtClean="0"/>
              <a:t>3</a:t>
            </a:fld>
            <a:endParaRPr lang="fr-FR" dirty="0"/>
          </a:p>
        </p:txBody>
      </p:sp>
    </p:spTree>
    <p:extLst>
      <p:ext uri="{BB962C8B-B14F-4D97-AF65-F5344CB8AC3E}">
        <p14:creationId xmlns:p14="http://schemas.microsoft.com/office/powerpoint/2010/main" val="2952573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A6AD4-7D29-E2CB-99B8-CBF442D125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BC304E-C940-3ACA-0A3A-F558C5B4F3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05FB5B-7BAA-1E9F-0AB1-776AB03F02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Dans la leçon 30 </a:t>
            </a:r>
            <a:r>
              <a:rPr lang="fr-FR" sz="1200" i="1" dirty="0">
                <a:solidFill>
                  <a:schemeClr val="tx1"/>
                </a:solidFill>
                <a:effectLst/>
                <a:latin typeface="+mn-lt"/>
                <a:ea typeface="Calibri" panose="020F0502020204030204" pitchFamily="34" charset="0"/>
                <a:cs typeface="Times New Roman" panose="02020603050405020304" pitchFamily="18" charset="0"/>
              </a:rPr>
              <a:t>Les verbes en deux morceaux, </a:t>
            </a:r>
            <a:r>
              <a:rPr lang="fr-FR" sz="1200" dirty="0">
                <a:solidFill>
                  <a:schemeClr val="tx1"/>
                </a:solidFill>
                <a:effectLst/>
                <a:latin typeface="+mn-lt"/>
                <a:ea typeface="Calibri" panose="020F0502020204030204" pitchFamily="34" charset="0"/>
                <a:cs typeface="Times New Roman" panose="02020603050405020304" pitchFamily="18" charset="0"/>
              </a:rPr>
              <a:t>nous avons vu comment il fallait s’y prendre avec les verbes, comment il fallait faire pour exprimer que la taille des arbres s’était déroulée dans le passé du ramassage des feuilles. »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Quelles formes verbales Lucas doit-il utiliser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Aristobule </a:t>
            </a:r>
            <a:r>
              <a:rPr lang="fr-FR" sz="1200" b="1" dirty="0">
                <a:solidFill>
                  <a:schemeClr val="tx1"/>
                </a:solidFill>
                <a:effectLst/>
                <a:latin typeface="+mn-lt"/>
                <a:ea typeface="Calibri" panose="020F0502020204030204" pitchFamily="34" charset="0"/>
                <a:cs typeface="Times New Roman" panose="02020603050405020304" pitchFamily="18" charset="0"/>
              </a:rPr>
              <a:t>a ramassé</a:t>
            </a:r>
            <a:r>
              <a:rPr lang="fr-FR" sz="1200" dirty="0">
                <a:solidFill>
                  <a:schemeClr val="tx1"/>
                </a:solidFill>
                <a:effectLst/>
                <a:latin typeface="+mn-lt"/>
                <a:ea typeface="Calibri" panose="020F0502020204030204" pitchFamily="34" charset="0"/>
                <a:cs typeface="Times New Roman" panose="02020603050405020304" pitchFamily="18" charset="0"/>
              </a:rPr>
              <a:t> les feuilles. Il </a:t>
            </a:r>
            <a:r>
              <a:rPr lang="fr-FR" sz="1200" b="1" dirty="0">
                <a:solidFill>
                  <a:schemeClr val="tx1"/>
                </a:solidFill>
                <a:effectLst/>
                <a:latin typeface="+mn-lt"/>
                <a:ea typeface="Calibri" panose="020F0502020204030204" pitchFamily="34" charset="0"/>
                <a:cs typeface="Times New Roman" panose="02020603050405020304" pitchFamily="18" charset="0"/>
              </a:rPr>
              <a:t>avait taillé</a:t>
            </a:r>
            <a:r>
              <a:rPr lang="fr-FR" sz="1200" dirty="0">
                <a:solidFill>
                  <a:schemeClr val="tx1"/>
                </a:solidFill>
                <a:effectLst/>
                <a:latin typeface="+mn-lt"/>
                <a:ea typeface="Calibri" panose="020F0502020204030204" pitchFamily="34" charset="0"/>
                <a:cs typeface="Times New Roman" panose="02020603050405020304" pitchFamily="18" charset="0"/>
              </a:rPr>
              <a:t> les arbres.</a:t>
            </a:r>
          </a:p>
          <a:p>
            <a:r>
              <a:rPr lang="fr-FR" sz="1200" dirty="0">
                <a:solidFill>
                  <a:schemeClr val="tx1"/>
                </a:solidFill>
                <a:effectLst/>
                <a:latin typeface="+mn-lt"/>
                <a:ea typeface="Calibri" panose="020F0502020204030204" pitchFamily="34" charset="0"/>
                <a:cs typeface="Times New Roman" panose="02020603050405020304" pitchFamily="18" charset="0"/>
              </a:rPr>
              <a:t>Le passé composé pour exprimer le ramassage des feuilles dans le passé de Lucas et le plus-que-parfait pour exprimer la taille des arbres dans le passé du ramassage.</a:t>
            </a:r>
          </a:p>
          <a:p>
            <a:endParaRPr lang="fr-FR" sz="1200" dirty="0">
              <a:solidFill>
                <a:schemeClr val="tx1"/>
              </a:solidFill>
              <a:latin typeface="+mn-lt"/>
            </a:endParaRPr>
          </a:p>
          <a:p>
            <a:endParaRPr lang="fr-FR" dirty="0"/>
          </a:p>
        </p:txBody>
      </p:sp>
      <p:sp>
        <p:nvSpPr>
          <p:cNvPr id="4" name="Espace réservé du numéro de diapositive 3">
            <a:extLst>
              <a:ext uri="{FF2B5EF4-FFF2-40B4-BE49-F238E27FC236}">
                <a16:creationId xmlns:a16="http://schemas.microsoft.com/office/drawing/2014/main" id="{FEACBC6B-3022-1CD1-90E8-3C0D47174A99}"/>
              </a:ext>
            </a:extLst>
          </p:cNvPr>
          <p:cNvSpPr>
            <a:spLocks noGrp="1"/>
          </p:cNvSpPr>
          <p:nvPr>
            <p:ph type="sldNum" sz="quarter" idx="5"/>
          </p:nvPr>
        </p:nvSpPr>
        <p:spPr/>
        <p:txBody>
          <a:bodyPr/>
          <a:lstStyle/>
          <a:p>
            <a:fld id="{AB251205-FE3E-1F43-B0EE-4182865E995B}" type="slidenum">
              <a:rPr lang="fr-FR" smtClean="0"/>
              <a:t>4</a:t>
            </a:fld>
            <a:endParaRPr lang="fr-FR" dirty="0"/>
          </a:p>
        </p:txBody>
      </p:sp>
    </p:spTree>
    <p:extLst>
      <p:ext uri="{BB962C8B-B14F-4D97-AF65-F5344CB8AC3E}">
        <p14:creationId xmlns:p14="http://schemas.microsoft.com/office/powerpoint/2010/main" val="1641776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C0198-7E5B-88CB-0ED3-AB62069667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9CC880-3223-B67D-70BB-79864A4F3B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677728-1853-9978-1240-B6F2E1478085}"/>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Faire remarquer </a:t>
            </a:r>
            <a:r>
              <a:rPr lang="fr-FR" sz="1200" dirty="0">
                <a:solidFill>
                  <a:schemeClr val="tx1"/>
                </a:solidFill>
                <a:effectLst/>
                <a:latin typeface="+mn-lt"/>
                <a:ea typeface="Calibri" panose="020F0502020204030204" pitchFamily="34" charset="0"/>
                <a:cs typeface="Times New Roman" panose="02020603050405020304" pitchFamily="18" charset="0"/>
              </a:rPr>
              <a:t>: « Nous avons appris à transformer les formes verbales mais il reste deux mots que nous n’avons pas transformé : </a:t>
            </a:r>
            <a:r>
              <a:rPr lang="fr-FR" sz="1200" i="1" dirty="0">
                <a:solidFill>
                  <a:schemeClr val="tx1"/>
                </a:solidFill>
                <a:effectLst/>
                <a:latin typeface="+mn-lt"/>
                <a:ea typeface="Calibri" panose="020F0502020204030204" pitchFamily="34" charset="0"/>
                <a:cs typeface="Times New Roman" panose="02020603050405020304" pitchFamily="18" charset="0"/>
              </a:rPr>
              <a:t>aujourd’hui</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hier</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Lucas peut-il les garder ou doit-il aussi les transformer ? »</a:t>
            </a:r>
          </a:p>
          <a:p>
            <a:r>
              <a:rPr lang="fr-FR" sz="1200" dirty="0">
                <a:solidFill>
                  <a:schemeClr val="tx1"/>
                </a:solidFill>
                <a:effectLst/>
                <a:latin typeface="+mn-lt"/>
                <a:ea typeface="Calibri" panose="020F0502020204030204" pitchFamily="34" charset="0"/>
                <a:cs typeface="Times New Roman" panose="02020603050405020304" pitchFamily="18" charset="0"/>
              </a:rPr>
              <a:t>Noter les réponses et annoncer que l’on y reviendra en fin de séance.</a:t>
            </a:r>
          </a:p>
          <a:p>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Aujourd’hui, on va s’intéresser à la transformation de mots comme </a:t>
            </a:r>
            <a:r>
              <a:rPr lang="fr-FR" sz="1200" i="1" dirty="0">
                <a:solidFill>
                  <a:schemeClr val="tx1"/>
                </a:solidFill>
                <a:effectLst/>
                <a:latin typeface="+mn-lt"/>
                <a:ea typeface="Calibri" panose="020F0502020204030204" pitchFamily="34" charset="0"/>
                <a:cs typeface="Times New Roman" panose="02020603050405020304" pitchFamily="18" charset="0"/>
              </a:rPr>
              <a:t>aujourd’hui</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hier</a:t>
            </a:r>
            <a:r>
              <a:rPr lang="fr-FR" sz="1200" dirty="0">
                <a:solidFill>
                  <a:schemeClr val="tx1"/>
                </a:solidFill>
                <a:effectLst/>
                <a:latin typeface="+mn-lt"/>
                <a:ea typeface="Calibri" panose="020F0502020204030204" pitchFamily="34" charset="0"/>
                <a:cs typeface="Times New Roman" panose="02020603050405020304" pitchFamily="18" charset="0"/>
              </a:rPr>
              <a:t> quand on change celui qui raconte. »</a:t>
            </a:r>
          </a:p>
          <a:p>
            <a:endParaRPr lang="fr-FR" dirty="0"/>
          </a:p>
        </p:txBody>
      </p:sp>
      <p:sp>
        <p:nvSpPr>
          <p:cNvPr id="4" name="Espace réservé du numéro de diapositive 3">
            <a:extLst>
              <a:ext uri="{FF2B5EF4-FFF2-40B4-BE49-F238E27FC236}">
                <a16:creationId xmlns:a16="http://schemas.microsoft.com/office/drawing/2014/main" id="{9569B09D-5CA8-047D-AF82-8E4DE4E8D36D}"/>
              </a:ext>
            </a:extLst>
          </p:cNvPr>
          <p:cNvSpPr>
            <a:spLocks noGrp="1"/>
          </p:cNvSpPr>
          <p:nvPr>
            <p:ph type="sldNum" sz="quarter" idx="5"/>
          </p:nvPr>
        </p:nvSpPr>
        <p:spPr/>
        <p:txBody>
          <a:bodyPr/>
          <a:lstStyle/>
          <a:p>
            <a:fld id="{AB251205-FE3E-1F43-B0EE-4182865E995B}" type="slidenum">
              <a:rPr lang="fr-FR" smtClean="0"/>
              <a:t>5</a:t>
            </a:fld>
            <a:endParaRPr lang="fr-FR" dirty="0"/>
          </a:p>
        </p:txBody>
      </p:sp>
    </p:spTree>
    <p:extLst>
      <p:ext uri="{BB962C8B-B14F-4D97-AF65-F5344CB8AC3E}">
        <p14:creationId xmlns:p14="http://schemas.microsoft.com/office/powerpoint/2010/main" val="1776282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Employer des indicateurs de temps et de lieu</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 sorte de texte est-ce ? Qui l’a écrit ? Que raconte-t-il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C’est une lettre, écrite par Kim à une copine (?).</a:t>
            </a:r>
          </a:p>
          <a:p>
            <a:r>
              <a:rPr lang="fr-FR" sz="1200" dirty="0">
                <a:solidFill>
                  <a:schemeClr val="tx1"/>
                </a:solidFill>
                <a:effectLst/>
                <a:latin typeface="+mn-lt"/>
                <a:ea typeface="Calibri" panose="020F0502020204030204" pitchFamily="34" charset="0"/>
                <a:cs typeface="Times New Roman" panose="02020603050405020304" pitchFamily="18" charset="0"/>
              </a:rPr>
              <a:t>Elle raconte qu’elle est à Péraclos (un village ?), qu’elle s’amuse bien. Elle dit ce qu’elle a fait et ce qu’elle va faire…</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6</a:t>
            </a:fld>
            <a:endParaRPr lang="fr-FR" dirty="0"/>
          </a:p>
        </p:txBody>
      </p:sp>
    </p:spTree>
    <p:extLst>
      <p:ext uri="{BB962C8B-B14F-4D97-AF65-F5344CB8AC3E}">
        <p14:creationId xmlns:p14="http://schemas.microsoft.com/office/powerpoint/2010/main" val="3758087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Où est-ce que je vais mettre ‘je suis allée à la piscine’ ? ‘il fait très froid, j’écris mon courrier’ ? ‘j’irai faire une balade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7</a:t>
            </a:fld>
            <a:endParaRPr lang="fr-FR"/>
          </a:p>
        </p:txBody>
      </p:sp>
    </p:spTree>
    <p:extLst>
      <p:ext uri="{BB962C8B-B14F-4D97-AF65-F5344CB8AC3E}">
        <p14:creationId xmlns:p14="http://schemas.microsoft.com/office/powerpoint/2010/main" val="26280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2EC9E-5F60-6C17-3076-DBE030268D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FB2399-CB5E-DAA1-1281-B036196CD0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117508-9653-22DD-658C-90F4BC526895}"/>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BD3BB195-C7D8-30C6-130B-DA51AEC66841}"/>
              </a:ext>
            </a:extLst>
          </p:cNvPr>
          <p:cNvSpPr>
            <a:spLocks noGrp="1"/>
          </p:cNvSpPr>
          <p:nvPr>
            <p:ph type="sldNum" sz="quarter" idx="5"/>
          </p:nvPr>
        </p:nvSpPr>
        <p:spPr/>
        <p:txBody>
          <a:bodyPr/>
          <a:lstStyle/>
          <a:p>
            <a:fld id="{AB251205-FE3E-1F43-B0EE-4182865E995B}" type="slidenum">
              <a:rPr lang="fr-FR" smtClean="0"/>
              <a:t>8</a:t>
            </a:fld>
            <a:endParaRPr lang="fr-FR"/>
          </a:p>
        </p:txBody>
      </p:sp>
    </p:spTree>
    <p:extLst>
      <p:ext uri="{BB962C8B-B14F-4D97-AF65-F5344CB8AC3E}">
        <p14:creationId xmlns:p14="http://schemas.microsoft.com/office/powerpoint/2010/main" val="1175629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BBA61-7C0F-BF65-9264-2C2075D4E8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14F1A1-67B7-6A6F-E8D0-50D83D7962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B9D854-2D80-F29D-2F77-452CC9175E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la matrice du texte à produire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Maintenant, vous allez écrire pour dire à un copain ce que vous avez appris de Kim et de ce qu’elle a fait. Attention, il faut être bien précis.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C5C0019-54D9-A893-313D-6122EA2A5D5E}"/>
              </a:ext>
            </a:extLst>
          </p:cNvPr>
          <p:cNvSpPr>
            <a:spLocks noGrp="1"/>
          </p:cNvSpPr>
          <p:nvPr>
            <p:ph type="sldNum" sz="quarter" idx="5"/>
          </p:nvPr>
        </p:nvSpPr>
        <p:spPr/>
        <p:txBody>
          <a:bodyPr/>
          <a:lstStyle/>
          <a:p>
            <a:fld id="{AB251205-FE3E-1F43-B0EE-4182865E995B}" type="slidenum">
              <a:rPr lang="fr-FR" smtClean="0"/>
              <a:t>9</a:t>
            </a:fld>
            <a:endParaRPr lang="fr-FR" dirty="0"/>
          </a:p>
        </p:txBody>
      </p:sp>
    </p:spTree>
    <p:extLst>
      <p:ext uri="{BB962C8B-B14F-4D97-AF65-F5344CB8AC3E}">
        <p14:creationId xmlns:p14="http://schemas.microsoft.com/office/powerpoint/2010/main" val="3402829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E178-6192-859B-0EE9-945D38C93D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82125C-3AD5-655E-BBBE-ABE2CB10C5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76C12F-F8AB-F05F-0F7C-2F7A1A85E6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Annoncer</a:t>
            </a:r>
            <a:r>
              <a:rPr lang="fr-FR" sz="1200" dirty="0">
                <a:solidFill>
                  <a:schemeClr val="tx1"/>
                </a:solidFill>
                <a:latin typeface="+mn-lt"/>
              </a:rPr>
              <a:t> : « Voilà ce qu’a écrit Aristobule. » et demander </a:t>
            </a:r>
            <a:r>
              <a:rPr lang="fr-FR" sz="1200" dirty="0">
                <a:solidFill>
                  <a:schemeClr val="tx1"/>
                </a:solidFill>
                <a:effectLst/>
                <a:latin typeface="+mn-lt"/>
                <a:ea typeface="Calibri" panose="020F0502020204030204" pitchFamily="34" charset="0"/>
                <a:cs typeface="Times New Roman" panose="02020603050405020304" pitchFamily="18" charset="0"/>
              </a:rPr>
              <a:t>: « Qu’est-ce qui ne va pas dans ce qu’Aristobule a écrit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r>
              <a:rPr lang="fr-FR" sz="1200" i="1" dirty="0">
                <a:solidFill>
                  <a:schemeClr val="tx1"/>
                </a:solidFill>
                <a:effectLst/>
                <a:latin typeface="+mn-lt"/>
                <a:ea typeface="Calibri" panose="020F0502020204030204" pitchFamily="34" charset="0"/>
                <a:cs typeface="Times New Roman" panose="02020603050405020304" pitchFamily="18" charset="0"/>
              </a:rPr>
              <a:t>Ici</a:t>
            </a:r>
            <a:r>
              <a:rPr lang="fr-FR" sz="1200" dirty="0">
                <a:solidFill>
                  <a:schemeClr val="tx1"/>
                </a:solidFill>
                <a:effectLst/>
                <a:latin typeface="+mn-lt"/>
                <a:ea typeface="Calibri" panose="020F0502020204030204" pitchFamily="34" charset="0"/>
                <a:cs typeface="Times New Roman" panose="02020603050405020304" pitchFamily="18" charset="0"/>
              </a:rPr>
              <a:t> laisse penser que Kim s’est bien amusée à Paris.</a:t>
            </a:r>
          </a:p>
          <a:p>
            <a:r>
              <a:rPr lang="fr-FR" sz="1200" i="1" dirty="0">
                <a:solidFill>
                  <a:schemeClr val="tx1"/>
                </a:solidFill>
                <a:effectLst/>
                <a:latin typeface="+mn-lt"/>
                <a:ea typeface="Calibri" panose="020F0502020204030204" pitchFamily="34" charset="0"/>
                <a:cs typeface="Times New Roman" panose="02020603050405020304" pitchFamily="18" charset="0"/>
              </a:rPr>
              <a:t>Hier</a:t>
            </a:r>
            <a:r>
              <a:rPr lang="fr-FR" sz="1200" dirty="0">
                <a:solidFill>
                  <a:schemeClr val="tx1"/>
                </a:solidFill>
                <a:effectLst/>
                <a:latin typeface="+mn-lt"/>
                <a:ea typeface="Calibri" panose="020F0502020204030204" pitchFamily="34" charset="0"/>
                <a:cs typeface="Times New Roman" panose="02020603050405020304" pitchFamily="18" charset="0"/>
              </a:rPr>
              <a:t> ne nous renvoie pas au jour avant dimanche. Il renvoie à l’</a:t>
            </a:r>
            <a:r>
              <a:rPr lang="fr-FR" sz="1200" i="1" dirty="0">
                <a:solidFill>
                  <a:schemeClr val="tx1"/>
                </a:solidFill>
                <a:effectLst/>
                <a:latin typeface="+mn-lt"/>
                <a:ea typeface="Calibri" panose="020F0502020204030204" pitchFamily="34" charset="0"/>
                <a:cs typeface="Times New Roman" panose="02020603050405020304" pitchFamily="18" charset="0"/>
              </a:rPr>
              <a:t>hier </a:t>
            </a:r>
            <a:r>
              <a:rPr lang="fr-FR" sz="1200" dirty="0">
                <a:solidFill>
                  <a:schemeClr val="tx1"/>
                </a:solidFill>
                <a:effectLst/>
                <a:latin typeface="+mn-lt"/>
                <a:ea typeface="Calibri" panose="020F0502020204030204" pitchFamily="34" charset="0"/>
                <a:cs typeface="Times New Roman" panose="02020603050405020304" pitchFamily="18" charset="0"/>
              </a:rPr>
              <a:t>d’Aristobule, c’est-à-dire au mardi 14 février. </a:t>
            </a:r>
            <a:r>
              <a:rPr lang="fr-FR" sz="1200" i="1" dirty="0">
                <a:solidFill>
                  <a:schemeClr val="tx1"/>
                </a:solidFill>
                <a:effectLst/>
                <a:latin typeface="+mn-lt"/>
                <a:ea typeface="Calibri" panose="020F0502020204030204" pitchFamily="34" charset="0"/>
                <a:cs typeface="Times New Roman" panose="02020603050405020304" pitchFamily="18" charset="0"/>
              </a:rPr>
              <a:t>Demain</a:t>
            </a:r>
            <a:r>
              <a:rPr lang="fr-FR" sz="1200" dirty="0">
                <a:solidFill>
                  <a:schemeClr val="tx1"/>
                </a:solidFill>
                <a:effectLst/>
                <a:latin typeface="+mn-lt"/>
                <a:ea typeface="Calibri" panose="020F0502020204030204" pitchFamily="34" charset="0"/>
                <a:cs typeface="Times New Roman" panose="02020603050405020304" pitchFamily="18" charset="0"/>
              </a:rPr>
              <a:t> ne nous renvoie pas au jour après dimanche. Il renvoie au </a:t>
            </a:r>
            <a:r>
              <a:rPr lang="fr-FR" sz="1200" i="1" dirty="0">
                <a:solidFill>
                  <a:schemeClr val="tx1"/>
                </a:solidFill>
                <a:effectLst/>
                <a:latin typeface="+mn-lt"/>
                <a:ea typeface="Calibri" panose="020F0502020204030204" pitchFamily="34" charset="0"/>
                <a:cs typeface="Times New Roman" panose="02020603050405020304" pitchFamily="18" charset="0"/>
              </a:rPr>
              <a:t>demain </a:t>
            </a:r>
            <a:r>
              <a:rPr lang="fr-FR" sz="1200" dirty="0">
                <a:solidFill>
                  <a:schemeClr val="tx1"/>
                </a:solidFill>
                <a:effectLst/>
                <a:latin typeface="+mn-lt"/>
                <a:ea typeface="Calibri" panose="020F0502020204030204" pitchFamily="34" charset="0"/>
                <a:cs typeface="Times New Roman" panose="02020603050405020304" pitchFamily="18" charset="0"/>
              </a:rPr>
              <a:t>d’Aristobule, au jeudi 16 février.</a:t>
            </a:r>
          </a:p>
          <a:p>
            <a:r>
              <a:rPr lang="fr-FR" sz="1200" dirty="0">
                <a:solidFill>
                  <a:schemeClr val="tx1"/>
                </a:solidFill>
                <a:effectLst/>
                <a:latin typeface="+mn-lt"/>
                <a:ea typeface="Calibri" panose="020F0502020204030204" pitchFamily="34" charset="0"/>
                <a:cs typeface="Times New Roman" panose="02020603050405020304" pitchFamily="18" charset="0"/>
              </a:rPr>
              <a:t>Le temps </a:t>
            </a:r>
            <a:r>
              <a:rPr lang="fr-FR" sz="1200" i="1" dirty="0">
                <a:solidFill>
                  <a:schemeClr val="tx1"/>
                </a:solidFill>
                <a:effectLst/>
                <a:latin typeface="+mn-lt"/>
                <a:ea typeface="Calibri" panose="020F0502020204030204" pitchFamily="34" charset="0"/>
                <a:cs typeface="Times New Roman" panose="02020603050405020304" pitchFamily="18" charset="0"/>
              </a:rPr>
              <a:t>est allée</a:t>
            </a:r>
            <a:r>
              <a:rPr lang="fr-FR" sz="1200" dirty="0">
                <a:solidFill>
                  <a:schemeClr val="tx1"/>
                </a:solidFill>
                <a:effectLst/>
                <a:latin typeface="+mn-lt"/>
                <a:ea typeface="Calibri" panose="020F0502020204030204" pitchFamily="34" charset="0"/>
                <a:cs typeface="Times New Roman" panose="02020603050405020304" pitchFamily="18" charset="0"/>
              </a:rPr>
              <a:t> ne va pas. Avec </a:t>
            </a:r>
            <a:r>
              <a:rPr lang="fr-FR" sz="1200" i="1" dirty="0">
                <a:solidFill>
                  <a:schemeClr val="tx1"/>
                </a:solidFill>
                <a:effectLst/>
                <a:latin typeface="+mn-lt"/>
                <a:ea typeface="Calibri" panose="020F0502020204030204" pitchFamily="34" charset="0"/>
                <a:cs typeface="Times New Roman" panose="02020603050405020304" pitchFamily="18" charset="0"/>
              </a:rPr>
              <a:t>demain</a:t>
            </a:r>
            <a:r>
              <a:rPr lang="fr-FR" sz="1200" dirty="0">
                <a:solidFill>
                  <a:schemeClr val="tx1"/>
                </a:solidFill>
                <a:effectLst/>
                <a:latin typeface="+mn-lt"/>
                <a:ea typeface="Calibri" panose="020F0502020204030204" pitchFamily="34" charset="0"/>
                <a:cs typeface="Times New Roman" panose="02020603050405020304" pitchFamily="18" charset="0"/>
              </a:rPr>
              <a:t>, il faudrait alors mettre le futur </a:t>
            </a:r>
            <a:r>
              <a:rPr lang="fr-FR" sz="1200" i="1" dirty="0">
                <a:solidFill>
                  <a:schemeClr val="tx1"/>
                </a:solidFill>
                <a:effectLst/>
                <a:latin typeface="+mn-lt"/>
                <a:ea typeface="Calibri" panose="020F0502020204030204" pitchFamily="34" charset="0"/>
                <a:cs typeface="Times New Roman" panose="02020603050405020304" pitchFamily="18" charset="0"/>
              </a:rPr>
              <a:t>elle ira</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64A40F10-1DC7-D71E-D9E0-6B2A75F9389D}"/>
              </a:ext>
            </a:extLst>
          </p:cNvPr>
          <p:cNvSpPr>
            <a:spLocks noGrp="1"/>
          </p:cNvSpPr>
          <p:nvPr>
            <p:ph type="sldNum" sz="quarter" idx="5"/>
          </p:nvPr>
        </p:nvSpPr>
        <p:spPr/>
        <p:txBody>
          <a:bodyPr/>
          <a:lstStyle/>
          <a:p>
            <a:fld id="{AB251205-FE3E-1F43-B0EE-4182865E995B}" type="slidenum">
              <a:rPr lang="fr-FR" smtClean="0"/>
              <a:t>10</a:t>
            </a:fld>
            <a:endParaRPr lang="fr-FR" dirty="0"/>
          </a:p>
        </p:txBody>
      </p:sp>
    </p:spTree>
    <p:extLst>
      <p:ext uri="{BB962C8B-B14F-4D97-AF65-F5344CB8AC3E}">
        <p14:creationId xmlns:p14="http://schemas.microsoft.com/office/powerpoint/2010/main" val="4123239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A6D1C-A4E7-2881-F6F9-55E05814E7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4C46DF1-CF12-AE1E-8175-A3F89DA24C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9D3B88-7A63-A47F-8E96-0A38F8CA2907}"/>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exprimer le fait que Kim s’est amusée à Péraclos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 faut dire « à Péraclos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jour avant dimanche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samedi</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11 février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veille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jour après dimanche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lundi</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13 février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lendemain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BEC8B260-C21B-4ADB-FC8F-59D1DBC19FA2}"/>
              </a:ext>
            </a:extLst>
          </p:cNvPr>
          <p:cNvSpPr>
            <a:spLocks noGrp="1"/>
          </p:cNvSpPr>
          <p:nvPr>
            <p:ph type="sldNum" sz="quarter" idx="5"/>
          </p:nvPr>
        </p:nvSpPr>
        <p:spPr/>
        <p:txBody>
          <a:bodyPr/>
          <a:lstStyle/>
          <a:p>
            <a:fld id="{AB251205-FE3E-1F43-B0EE-4182865E995B}" type="slidenum">
              <a:rPr lang="fr-FR" smtClean="0"/>
              <a:t>11</a:t>
            </a:fld>
            <a:endParaRPr lang="fr-FR" dirty="0"/>
          </a:p>
        </p:txBody>
      </p:sp>
    </p:spTree>
    <p:extLst>
      <p:ext uri="{BB962C8B-B14F-4D97-AF65-F5344CB8AC3E}">
        <p14:creationId xmlns:p14="http://schemas.microsoft.com/office/powerpoint/2010/main" val="432402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9794E-6C54-477E-95FE-25A23625FC4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B15EEE-934E-C24D-939B-D0882C72C8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C636E8-73D4-31B4-2F2A-1C3D2AE4248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t>
            </a:r>
            <a:r>
              <a:rPr lang="fr-FR" sz="1200" i="1" dirty="0">
                <a:solidFill>
                  <a:schemeClr val="tx1"/>
                </a:solidFill>
                <a:effectLst/>
                <a:latin typeface="+mn-lt"/>
                <a:ea typeface="Calibri" panose="020F0502020204030204" pitchFamily="34" charset="0"/>
                <a:cs typeface="Times New Roman" panose="02020603050405020304" pitchFamily="18" charset="0"/>
              </a:rPr>
              <a:t>La veille</a:t>
            </a:r>
            <a:r>
              <a:rPr lang="fr-FR" sz="1200" dirty="0">
                <a:solidFill>
                  <a:schemeClr val="tx1"/>
                </a:solidFill>
                <a:effectLst/>
                <a:latin typeface="+mn-lt"/>
                <a:ea typeface="Calibri" panose="020F0502020204030204" pitchFamily="34" charset="0"/>
                <a:cs typeface="Times New Roman" panose="02020603050405020304" pitchFamily="18" charset="0"/>
              </a:rPr>
              <a:t> renvoie au jour avant dimanche tandis que </a:t>
            </a:r>
            <a:r>
              <a:rPr lang="fr-FR" sz="1200" i="1" dirty="0">
                <a:solidFill>
                  <a:schemeClr val="tx1"/>
                </a:solidFill>
                <a:effectLst/>
                <a:latin typeface="+mn-lt"/>
                <a:ea typeface="Calibri" panose="020F0502020204030204" pitchFamily="34" charset="0"/>
                <a:cs typeface="Times New Roman" panose="02020603050405020304" pitchFamily="18" charset="0"/>
              </a:rPr>
              <a:t>le lendemain</a:t>
            </a:r>
            <a:r>
              <a:rPr lang="fr-FR" sz="1200" dirty="0">
                <a:solidFill>
                  <a:schemeClr val="tx1"/>
                </a:solidFill>
                <a:effectLst/>
                <a:latin typeface="+mn-lt"/>
                <a:ea typeface="Calibri" panose="020F0502020204030204" pitchFamily="34" charset="0"/>
                <a:cs typeface="Times New Roman" panose="02020603050405020304" pitchFamily="18" charset="0"/>
              </a:rPr>
              <a:t> renvoie au jour après dimanche.</a:t>
            </a:r>
          </a:p>
          <a:p>
            <a:r>
              <a:rPr lang="fr-FR" sz="1200" b="1" dirty="0">
                <a:solidFill>
                  <a:schemeClr val="tx1"/>
                </a:solidFill>
                <a:effectLst/>
                <a:latin typeface="+mn-lt"/>
                <a:ea typeface="Calibri" panose="020F0502020204030204" pitchFamily="34" charset="0"/>
                <a:cs typeface="Times New Roman" panose="02020603050405020304" pitchFamily="18" charset="0"/>
              </a:rPr>
              <a:t>Ajouter</a:t>
            </a:r>
            <a:r>
              <a:rPr lang="fr-FR" sz="1200" dirty="0">
                <a:solidFill>
                  <a:schemeClr val="tx1"/>
                </a:solidFill>
                <a:effectLst/>
                <a:latin typeface="+mn-lt"/>
                <a:ea typeface="Calibri" panose="020F0502020204030204" pitchFamily="34" charset="0"/>
                <a:cs typeface="Times New Roman" panose="02020603050405020304" pitchFamily="18" charset="0"/>
              </a:rPr>
              <a:t> : « Maintenant qu’il n’y a plus </a:t>
            </a:r>
            <a:r>
              <a:rPr lang="fr-FR" sz="1200" i="1" dirty="0">
                <a:solidFill>
                  <a:schemeClr val="tx1"/>
                </a:solidFill>
                <a:effectLst/>
                <a:latin typeface="+mn-lt"/>
                <a:ea typeface="Calibri" panose="020F0502020204030204" pitchFamily="34" charset="0"/>
                <a:cs typeface="Times New Roman" panose="02020603050405020304" pitchFamily="18" charset="0"/>
              </a:rPr>
              <a:t>demain</a:t>
            </a:r>
            <a:r>
              <a:rPr lang="fr-FR" sz="1200" dirty="0">
                <a:solidFill>
                  <a:schemeClr val="tx1"/>
                </a:solidFill>
                <a:effectLst/>
                <a:latin typeface="+mn-lt"/>
                <a:ea typeface="Calibri" panose="020F0502020204030204" pitchFamily="34" charset="0"/>
                <a:cs typeface="Times New Roman" panose="02020603050405020304" pitchFamily="18" charset="0"/>
              </a:rPr>
              <a:t>, est-ce que ‘elle est allée faire une balade’ va bien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Oui, parce que cette balade est bien dans le passé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‘Aller à la piscine’ s’est passé avant le dimanche. Alors quel est le temps auquel on s’attend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Il faudrait un plus-que-parfait : </a:t>
            </a:r>
            <a:r>
              <a:rPr lang="fr-FR" sz="1200" i="1" dirty="0">
                <a:solidFill>
                  <a:schemeClr val="tx1"/>
                </a:solidFill>
                <a:effectLst/>
                <a:latin typeface="+mn-lt"/>
                <a:ea typeface="Calibri" panose="020F0502020204030204" pitchFamily="34" charset="0"/>
                <a:cs typeface="Times New Roman" panose="02020603050405020304" pitchFamily="18" charset="0"/>
              </a:rPr>
              <a:t>La veille elle était allée à la piscine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Éventuellement, </a:t>
            </a:r>
            <a:r>
              <a:rPr lang="fr-FR" b="1" dirty="0"/>
              <a:t>lire ou faire lire </a:t>
            </a:r>
            <a:r>
              <a:rPr lang="fr-FR" dirty="0"/>
              <a:t>quelques productions d’élèves.</a:t>
            </a:r>
          </a:p>
        </p:txBody>
      </p:sp>
      <p:sp>
        <p:nvSpPr>
          <p:cNvPr id="4" name="Espace réservé du numéro de diapositive 3">
            <a:extLst>
              <a:ext uri="{FF2B5EF4-FFF2-40B4-BE49-F238E27FC236}">
                <a16:creationId xmlns:a16="http://schemas.microsoft.com/office/drawing/2014/main" id="{EB1502A4-B73B-6036-FDA1-549132C0A5A7}"/>
              </a:ext>
            </a:extLst>
          </p:cNvPr>
          <p:cNvSpPr>
            <a:spLocks noGrp="1"/>
          </p:cNvSpPr>
          <p:nvPr>
            <p:ph type="sldNum" sz="quarter" idx="5"/>
          </p:nvPr>
        </p:nvSpPr>
        <p:spPr/>
        <p:txBody>
          <a:bodyPr/>
          <a:lstStyle/>
          <a:p>
            <a:fld id="{AB251205-FE3E-1F43-B0EE-4182865E995B}" type="slidenum">
              <a:rPr lang="fr-FR" smtClean="0"/>
              <a:t>12</a:t>
            </a:fld>
            <a:endParaRPr lang="fr-FR" dirty="0"/>
          </a:p>
        </p:txBody>
      </p:sp>
    </p:spTree>
    <p:extLst>
      <p:ext uri="{BB962C8B-B14F-4D97-AF65-F5344CB8AC3E}">
        <p14:creationId xmlns:p14="http://schemas.microsoft.com/office/powerpoint/2010/main" val="242766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Retrouver les expressions qui se correspondent.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13</a:t>
            </a:fld>
            <a:endParaRPr lang="fr-FR"/>
          </a:p>
        </p:txBody>
      </p:sp>
    </p:spTree>
    <p:extLst>
      <p:ext uri="{BB962C8B-B14F-4D97-AF65-F5344CB8AC3E}">
        <p14:creationId xmlns:p14="http://schemas.microsoft.com/office/powerpoint/2010/main" val="1499121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97662-20E1-2A11-7988-D95C32F01F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95A0DE-805A-2043-52CF-A8BE8123F3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C72664-A6FB-068D-3A09-BC2E394D297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5EE6974-7E59-771E-2C03-CE9B4CE79B23}"/>
              </a:ext>
            </a:extLst>
          </p:cNvPr>
          <p:cNvSpPr>
            <a:spLocks noGrp="1"/>
          </p:cNvSpPr>
          <p:nvPr>
            <p:ph type="sldNum" sz="quarter" idx="5"/>
          </p:nvPr>
        </p:nvSpPr>
        <p:spPr/>
        <p:txBody>
          <a:bodyPr/>
          <a:lstStyle/>
          <a:p>
            <a:fld id="{AB251205-FE3E-1F43-B0EE-4182865E995B}" type="slidenum">
              <a:rPr lang="fr-FR" smtClean="0"/>
              <a:t>14</a:t>
            </a:fld>
            <a:endParaRPr lang="fr-FR"/>
          </a:p>
        </p:txBody>
      </p:sp>
    </p:spTree>
    <p:extLst>
      <p:ext uri="{BB962C8B-B14F-4D97-AF65-F5344CB8AC3E}">
        <p14:creationId xmlns:p14="http://schemas.microsoft.com/office/powerpoint/2010/main" val="1536847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Demander</a:t>
            </a:r>
            <a:r>
              <a:rPr lang="fr-FR" sz="1200"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Quelles sortes de mots changent ? </a:t>
            </a:r>
            <a:r>
              <a:rPr lang="fr-FR" sz="1200" i="1" dirty="0">
                <a:solidFill>
                  <a:schemeClr val="tx1"/>
                </a:solidFill>
                <a:effectLst/>
                <a:latin typeface="+mn-lt"/>
                <a:ea typeface="Calibri" panose="020F0502020204030204" pitchFamily="34" charset="0"/>
                <a:cs typeface="Times New Roman" panose="02020603050405020304" pitchFamily="18" charset="0"/>
              </a:rPr>
              <a:t>Ici </a:t>
            </a:r>
            <a:r>
              <a:rPr lang="fr-FR" sz="1200" i="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à </a:t>
            </a:r>
            <a:r>
              <a:rPr lang="fr-FR" sz="1200" i="1" dirty="0" err="1">
                <a:solidFill>
                  <a:schemeClr val="tx1"/>
                </a:solidFill>
                <a:effectLst/>
                <a:latin typeface="+mn-lt"/>
                <a:ea typeface="Calibri" panose="020F0502020204030204" pitchFamily="34" charset="0"/>
                <a:cs typeface="Times New Roman" panose="02020603050405020304" pitchFamily="18" charset="0"/>
              </a:rPr>
              <a:t>Péraclos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à quoi servent ces mots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Ce sont des indicateurs de lieu, ils indiquent le lieu.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À quoi servent </a:t>
            </a:r>
            <a:r>
              <a:rPr lang="fr-FR" sz="1200" i="1" dirty="0">
                <a:solidFill>
                  <a:schemeClr val="tx1"/>
                </a:solidFill>
                <a:effectLst/>
                <a:latin typeface="+mn-lt"/>
                <a:ea typeface="Calibri" panose="020F0502020204030204" pitchFamily="34" charset="0"/>
                <a:cs typeface="Times New Roman" panose="02020603050405020304" pitchFamily="18" charset="0"/>
              </a:rPr>
              <a:t>Aujourd’hui, hier </a:t>
            </a:r>
            <a:r>
              <a:rPr lang="fr-FR" sz="1200" i="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demain</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le samedi, le dimanche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la veille, le lendemain</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Ce sont les indicateurs de temps.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Qu’est-ce qui change encore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pronoms personnels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 déterminant possessif</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temps des verbes</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15</a:t>
            </a:fld>
            <a:endParaRPr lang="fr-FR"/>
          </a:p>
        </p:txBody>
      </p:sp>
    </p:spTree>
    <p:extLst>
      <p:ext uri="{BB962C8B-B14F-4D97-AF65-F5344CB8AC3E}">
        <p14:creationId xmlns:p14="http://schemas.microsoft.com/office/powerpoint/2010/main" val="2640290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Quand la situation de parole (ou d’écriture) change, quand – pour dire la même chose – ce n’est plus le même qui parle, il y a des mots qui changent. »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16</a:t>
            </a:fld>
            <a:endParaRPr lang="fr-FR" dirty="0"/>
          </a:p>
        </p:txBody>
      </p:sp>
    </p:spTree>
    <p:extLst>
      <p:ext uri="{BB962C8B-B14F-4D97-AF65-F5344CB8AC3E}">
        <p14:creationId xmlns:p14="http://schemas.microsoft.com/office/powerpoint/2010/main" val="2168993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A7368-0F09-4DAA-94ED-793CDA8EDF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03A0BF-0D15-50F9-D436-929A3ED1F6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CBBE490-C46E-988A-2F12-4A54A05E7719}"/>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Alors, comment on transforme les mots </a:t>
            </a:r>
            <a:r>
              <a:rPr lang="fr-FR" sz="1200" i="1" dirty="0">
                <a:solidFill>
                  <a:schemeClr val="tx1"/>
                </a:solidFill>
                <a:effectLst/>
                <a:latin typeface="+mn-lt"/>
                <a:ea typeface="Calibri" panose="020F0502020204030204" pitchFamily="34" charset="0"/>
                <a:cs typeface="Times New Roman" panose="02020603050405020304" pitchFamily="18" charset="0"/>
              </a:rPr>
              <a:t>aujourd’hui</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hier</a:t>
            </a:r>
            <a:r>
              <a:rPr lang="fr-FR" sz="1200" dirty="0">
                <a:solidFill>
                  <a:schemeClr val="tx1"/>
                </a:solidFill>
                <a:effectLst/>
                <a:latin typeface="+mn-lt"/>
                <a:ea typeface="Calibri" panose="020F0502020204030204" pitchFamily="34" charset="0"/>
                <a:cs typeface="Times New Roman" panose="02020603050405020304" pitchFamily="18" charset="0"/>
              </a:rPr>
              <a:t> ? Comment transforme-t-on </a:t>
            </a:r>
          </a:p>
          <a:p>
            <a:r>
              <a:rPr lang="fr-FR" sz="1200" dirty="0">
                <a:solidFill>
                  <a:schemeClr val="tx1"/>
                </a:solidFill>
                <a:effectLst/>
                <a:latin typeface="+mn-lt"/>
                <a:ea typeface="Calibri" panose="020F0502020204030204" pitchFamily="34" charset="0"/>
                <a:cs typeface="Times New Roman" panose="02020603050405020304" pitchFamily="18" charset="0"/>
              </a:rPr>
              <a:t>‘aujourd’hui, je ramasse les feuilles’ =&gt; ‘……, Aristobule a ramassé les feuilles’ ? </a:t>
            </a:r>
          </a:p>
          <a:p>
            <a:r>
              <a:rPr lang="fr-FR" sz="1200" dirty="0">
                <a:solidFill>
                  <a:schemeClr val="tx1"/>
                </a:solidFill>
                <a:effectLst/>
                <a:latin typeface="+mn-lt"/>
                <a:ea typeface="Calibri" panose="020F0502020204030204" pitchFamily="34" charset="0"/>
                <a:cs typeface="Times New Roman" panose="02020603050405020304" pitchFamily="18" charset="0"/>
              </a:rPr>
              <a:t>’Hier, j’ai taillé les arbres’ =&gt; ‘…… il avait taillé les arbres’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‘aujourd’hui, je ramasse les feuilles’ =&gt; ‘</a:t>
            </a:r>
            <a:r>
              <a:rPr lang="fr-FR" sz="1200" b="1" i="1" dirty="0">
                <a:solidFill>
                  <a:schemeClr val="tx1"/>
                </a:solidFill>
                <a:effectLst/>
                <a:latin typeface="+mn-lt"/>
                <a:ea typeface="Calibri" panose="020F0502020204030204" pitchFamily="34" charset="0"/>
                <a:cs typeface="Times New Roman" panose="02020603050405020304" pitchFamily="18" charset="0"/>
              </a:rPr>
              <a:t>un jour</a:t>
            </a:r>
            <a:r>
              <a:rPr lang="fr-FR" sz="1200" dirty="0">
                <a:solidFill>
                  <a:schemeClr val="tx1"/>
                </a:solidFill>
                <a:effectLst/>
                <a:latin typeface="+mn-lt"/>
                <a:ea typeface="Calibri" panose="020F0502020204030204" pitchFamily="34" charset="0"/>
                <a:cs typeface="Times New Roman" panose="02020603050405020304" pitchFamily="18" charset="0"/>
              </a:rPr>
              <a:t>, Aristobule a ramassé les feuilles’ ? </a:t>
            </a:r>
          </a:p>
          <a:p>
            <a:r>
              <a:rPr lang="fr-FR" sz="1200" dirty="0">
                <a:solidFill>
                  <a:schemeClr val="tx1"/>
                </a:solidFill>
                <a:effectLst/>
                <a:latin typeface="+mn-lt"/>
                <a:ea typeface="Calibri" panose="020F0502020204030204" pitchFamily="34" charset="0"/>
                <a:cs typeface="Times New Roman" panose="02020603050405020304" pitchFamily="18" charset="0"/>
              </a:rPr>
              <a:t>’Hier, j’ai taillé les arbres’ =&gt; ‘</a:t>
            </a:r>
            <a:r>
              <a:rPr lang="fr-FR" sz="1200" b="1" i="1" dirty="0">
                <a:solidFill>
                  <a:schemeClr val="tx1"/>
                </a:solidFill>
                <a:effectLst/>
                <a:latin typeface="+mn-lt"/>
                <a:ea typeface="Calibri" panose="020F0502020204030204" pitchFamily="34" charset="0"/>
                <a:cs typeface="Times New Roman" panose="02020603050405020304" pitchFamily="18" charset="0"/>
              </a:rPr>
              <a:t>la veille </a:t>
            </a:r>
            <a:r>
              <a:rPr lang="fr-FR" sz="1200" dirty="0">
                <a:solidFill>
                  <a:schemeClr val="tx1"/>
                </a:solidFill>
                <a:effectLst/>
                <a:latin typeface="+mn-lt"/>
                <a:ea typeface="Calibri" panose="020F0502020204030204" pitchFamily="34" charset="0"/>
                <a:cs typeface="Times New Roman" panose="02020603050405020304" pitchFamily="18" charset="0"/>
              </a:rPr>
              <a:t>il avait taillé les arbres’ ?  »</a:t>
            </a:r>
          </a:p>
          <a:p>
            <a:endParaRPr lang="fr-FR" dirty="0"/>
          </a:p>
        </p:txBody>
      </p:sp>
      <p:sp>
        <p:nvSpPr>
          <p:cNvPr id="4" name="Espace réservé du numéro de diapositive 3">
            <a:extLst>
              <a:ext uri="{FF2B5EF4-FFF2-40B4-BE49-F238E27FC236}">
                <a16:creationId xmlns:a16="http://schemas.microsoft.com/office/drawing/2014/main" id="{9C9BF548-A281-0A0D-2C4C-D4B9F722E259}"/>
              </a:ext>
            </a:extLst>
          </p:cNvPr>
          <p:cNvSpPr>
            <a:spLocks noGrp="1"/>
          </p:cNvSpPr>
          <p:nvPr>
            <p:ph type="sldNum" sz="quarter" idx="5"/>
          </p:nvPr>
        </p:nvSpPr>
        <p:spPr/>
        <p:txBody>
          <a:bodyPr/>
          <a:lstStyle/>
          <a:p>
            <a:fld id="{AB251205-FE3E-1F43-B0EE-4182865E995B}" type="slidenum">
              <a:rPr lang="fr-FR" smtClean="0"/>
              <a:t>17</a:t>
            </a:fld>
            <a:endParaRPr lang="fr-FR" dirty="0"/>
          </a:p>
        </p:txBody>
      </p:sp>
    </p:spTree>
    <p:extLst>
      <p:ext uri="{BB962C8B-B14F-4D97-AF65-F5344CB8AC3E}">
        <p14:creationId xmlns:p14="http://schemas.microsoft.com/office/powerpoint/2010/main" val="3982700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272B-01CB-721A-7914-69D2614E30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0C2D2F-5331-41BA-3B0B-74A9015E13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71095D-FB66-DDDD-987A-2AE761FD1CBC}"/>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Alors, comment on transforme les mots </a:t>
            </a:r>
            <a:r>
              <a:rPr lang="fr-FR" sz="1200" i="1" dirty="0">
                <a:solidFill>
                  <a:schemeClr val="tx1"/>
                </a:solidFill>
                <a:effectLst/>
                <a:latin typeface="+mn-lt"/>
                <a:ea typeface="Calibri" panose="020F0502020204030204" pitchFamily="34" charset="0"/>
                <a:cs typeface="Times New Roman" panose="02020603050405020304" pitchFamily="18" charset="0"/>
              </a:rPr>
              <a:t>aujourd’hui</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hier</a:t>
            </a:r>
            <a:r>
              <a:rPr lang="fr-FR" sz="1200" dirty="0">
                <a:solidFill>
                  <a:schemeClr val="tx1"/>
                </a:solidFill>
                <a:effectLst/>
                <a:latin typeface="+mn-lt"/>
                <a:ea typeface="Calibri" panose="020F0502020204030204" pitchFamily="34" charset="0"/>
                <a:cs typeface="Times New Roman" panose="02020603050405020304" pitchFamily="18" charset="0"/>
              </a:rPr>
              <a:t> ? Comment transforme-t-on </a:t>
            </a:r>
          </a:p>
          <a:p>
            <a:r>
              <a:rPr lang="fr-FR" sz="1200" dirty="0">
                <a:solidFill>
                  <a:schemeClr val="tx1"/>
                </a:solidFill>
                <a:effectLst/>
                <a:latin typeface="+mn-lt"/>
                <a:ea typeface="Calibri" panose="020F0502020204030204" pitchFamily="34" charset="0"/>
                <a:cs typeface="Times New Roman" panose="02020603050405020304" pitchFamily="18" charset="0"/>
              </a:rPr>
              <a:t>‘aujourd’hui, je ramasse les feuilles’ =&gt; ‘……, Aristobule a ramassé les feuilles’ ? </a:t>
            </a:r>
          </a:p>
          <a:p>
            <a:r>
              <a:rPr lang="fr-FR" sz="1200" dirty="0">
                <a:solidFill>
                  <a:schemeClr val="tx1"/>
                </a:solidFill>
                <a:effectLst/>
                <a:latin typeface="+mn-lt"/>
                <a:ea typeface="Calibri" panose="020F0502020204030204" pitchFamily="34" charset="0"/>
                <a:cs typeface="Times New Roman" panose="02020603050405020304" pitchFamily="18" charset="0"/>
              </a:rPr>
              <a:t>’Hier, j’ai taillé les arbres’ =&gt; ‘…… il avait taillé les arbres’ ?  »</a:t>
            </a:r>
          </a:p>
          <a:p>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cs typeface="Times New Roman" panose="02020603050405020304" pitchFamily="18" charset="0"/>
              </a:rPr>
              <a:t>‘aujourd’hui, je ramasse les feuilles’ =&gt; ‘</a:t>
            </a:r>
            <a:r>
              <a:rPr lang="fr-FR" sz="1200" b="1" i="1" dirty="0">
                <a:solidFill>
                  <a:schemeClr val="tx1"/>
                </a:solidFill>
                <a:effectLst/>
                <a:latin typeface="+mn-lt"/>
                <a:ea typeface="Calibri" panose="020F0502020204030204" pitchFamily="34" charset="0"/>
                <a:cs typeface="Times New Roman" panose="02020603050405020304" pitchFamily="18" charset="0"/>
              </a:rPr>
              <a:t>un jour</a:t>
            </a:r>
            <a:r>
              <a:rPr lang="fr-FR" sz="1200" dirty="0">
                <a:solidFill>
                  <a:schemeClr val="tx1"/>
                </a:solidFill>
                <a:effectLst/>
                <a:latin typeface="+mn-lt"/>
                <a:ea typeface="Calibri" panose="020F0502020204030204" pitchFamily="34" charset="0"/>
                <a:cs typeface="Times New Roman" panose="02020603050405020304" pitchFamily="18" charset="0"/>
              </a:rPr>
              <a:t>, Aristobule a ramassé les feuilles’ </a:t>
            </a:r>
          </a:p>
          <a:p>
            <a:r>
              <a:rPr lang="fr-FR" sz="1200" dirty="0">
                <a:solidFill>
                  <a:schemeClr val="tx1"/>
                </a:solidFill>
                <a:effectLst/>
                <a:latin typeface="+mn-lt"/>
                <a:ea typeface="Calibri" panose="020F0502020204030204" pitchFamily="34" charset="0"/>
                <a:cs typeface="Times New Roman" panose="02020603050405020304" pitchFamily="18" charset="0"/>
              </a:rPr>
              <a:t>’Hier, j’ai taillé les arbres’ =&gt; ‘</a:t>
            </a:r>
            <a:r>
              <a:rPr lang="fr-FR" sz="1200" b="1" i="1" dirty="0">
                <a:solidFill>
                  <a:schemeClr val="tx1"/>
                </a:solidFill>
                <a:effectLst/>
                <a:latin typeface="+mn-lt"/>
                <a:ea typeface="Calibri" panose="020F0502020204030204" pitchFamily="34" charset="0"/>
                <a:cs typeface="Times New Roman" panose="02020603050405020304" pitchFamily="18" charset="0"/>
              </a:rPr>
              <a:t>la veille </a:t>
            </a:r>
            <a:r>
              <a:rPr lang="fr-FR" sz="1200" dirty="0">
                <a:solidFill>
                  <a:schemeClr val="tx1"/>
                </a:solidFill>
                <a:effectLst/>
                <a:latin typeface="+mn-lt"/>
                <a:ea typeface="Calibri" panose="020F0502020204030204" pitchFamily="34" charset="0"/>
                <a:cs typeface="Times New Roman" panose="02020603050405020304" pitchFamily="18" charset="0"/>
              </a:rPr>
              <a:t>il avait taillé les arbres’</a:t>
            </a:r>
          </a:p>
          <a:p>
            <a:endParaRPr lang="fr-FR" dirty="0"/>
          </a:p>
        </p:txBody>
      </p:sp>
      <p:sp>
        <p:nvSpPr>
          <p:cNvPr id="4" name="Espace réservé du numéro de diapositive 3">
            <a:extLst>
              <a:ext uri="{FF2B5EF4-FFF2-40B4-BE49-F238E27FC236}">
                <a16:creationId xmlns:a16="http://schemas.microsoft.com/office/drawing/2014/main" id="{19A8B27E-E43F-55AA-8CC3-F93B82898FD2}"/>
              </a:ext>
            </a:extLst>
          </p:cNvPr>
          <p:cNvSpPr>
            <a:spLocks noGrp="1"/>
          </p:cNvSpPr>
          <p:nvPr>
            <p:ph type="sldNum" sz="quarter" idx="5"/>
          </p:nvPr>
        </p:nvSpPr>
        <p:spPr/>
        <p:txBody>
          <a:bodyPr/>
          <a:lstStyle/>
          <a:p>
            <a:fld id="{AB251205-FE3E-1F43-B0EE-4182865E995B}" type="slidenum">
              <a:rPr lang="fr-FR" smtClean="0"/>
              <a:t>18</a:t>
            </a:fld>
            <a:endParaRPr lang="fr-FR" dirty="0"/>
          </a:p>
        </p:txBody>
      </p:sp>
    </p:spTree>
    <p:extLst>
      <p:ext uri="{BB962C8B-B14F-4D97-AF65-F5344CB8AC3E}">
        <p14:creationId xmlns:p14="http://schemas.microsoft.com/office/powerpoint/2010/main" val="2943781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 </a:t>
            </a:r>
            <a:r>
              <a:rPr lang="fr-FR" sz="1200" dirty="0">
                <a:solidFill>
                  <a:schemeClr val="tx1"/>
                </a:solidFill>
                <a:effectLst/>
                <a:latin typeface="+mn-lt"/>
                <a:ea typeface="Calibri" panose="020F0502020204030204" pitchFamily="34" charset="0"/>
                <a:cs typeface="Times New Roman" panose="02020603050405020304" pitchFamily="18" charset="0"/>
              </a:rPr>
              <a:t>sur les remarques de la phase d’enrôlement et les valider ou pas.</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 :</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Les mots comme </a:t>
            </a:r>
            <a:r>
              <a:rPr lang="fr-FR" sz="1200" i="1" dirty="0">
                <a:solidFill>
                  <a:schemeClr val="tx1"/>
                </a:solidFill>
                <a:effectLst/>
                <a:latin typeface="+mn-lt"/>
                <a:ea typeface="Calibri" panose="020F0502020204030204" pitchFamily="34" charset="0"/>
                <a:cs typeface="Times New Roman" panose="02020603050405020304" pitchFamily="18" charset="0"/>
              </a:rPr>
              <a:t>ici, maintenant, hier </a:t>
            </a:r>
            <a:r>
              <a:rPr lang="fr-FR" sz="120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demain</a:t>
            </a:r>
            <a:r>
              <a:rPr lang="fr-FR" sz="1200" dirty="0">
                <a:solidFill>
                  <a:schemeClr val="tx1"/>
                </a:solidFill>
                <a:effectLst/>
                <a:latin typeface="+mn-lt"/>
                <a:ea typeface="Calibri" panose="020F0502020204030204" pitchFamily="34" charset="0"/>
                <a:cs typeface="Times New Roman" panose="02020603050405020304" pitchFamily="18" charset="0"/>
              </a:rPr>
              <a:t> ne s’emploient que par celui qui parle (ou écrit) et ne sont valables qu’au moment et à l’endroit où il parle (ou écrit). </a:t>
            </a:r>
          </a:p>
          <a:p>
            <a:r>
              <a:rPr lang="fr-FR" sz="1200" dirty="0">
                <a:solidFill>
                  <a:schemeClr val="tx1"/>
                </a:solidFill>
                <a:effectLst/>
                <a:latin typeface="+mn-lt"/>
                <a:ea typeface="Calibri" panose="020F0502020204030204" pitchFamily="34" charset="0"/>
                <a:cs typeface="Times New Roman" panose="02020603050405020304" pitchFamily="18" charset="0"/>
              </a:rPr>
              <a:t>Il faut remplacer ces informations par d’autres groupes de mots quand celui qui parle rapporte des propos d’un autre.</a:t>
            </a:r>
          </a:p>
          <a:p>
            <a:r>
              <a:rPr lang="fr-FR" sz="1200" dirty="0">
                <a:solidFill>
                  <a:schemeClr val="tx1"/>
                </a:solidFill>
                <a:effectLst/>
                <a:latin typeface="+mn-lt"/>
                <a:ea typeface="Calibri" panose="020F0502020204030204" pitchFamily="34" charset="0"/>
                <a:cs typeface="Times New Roman" panose="02020603050405020304" pitchFamily="18" charset="0"/>
              </a:rPr>
              <a:t>Ce ne sont pas les seuls mots qui changent : il y a aussi le temps des verbes, les personnes…</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19</a:t>
            </a:fld>
            <a:endParaRPr lang="fr-FR" dirty="0"/>
          </a:p>
        </p:txBody>
      </p:sp>
    </p:spTree>
    <p:extLst>
      <p:ext uri="{BB962C8B-B14F-4D97-AF65-F5344CB8AC3E}">
        <p14:creationId xmlns:p14="http://schemas.microsoft.com/office/powerpoint/2010/main" val="1313908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latin typeface="+mn-lt"/>
              </a:rPr>
              <a:t>Distribuer</a:t>
            </a:r>
            <a:r>
              <a:rPr lang="fr-FR" dirty="0">
                <a:solidFill>
                  <a:schemeClr val="tx1"/>
                </a:solidFill>
                <a:latin typeface="+mn-lt"/>
              </a:rPr>
              <a:t> la trace écrite à mettre en couleur</a:t>
            </a:r>
          </a:p>
          <a:p>
            <a:endParaRPr lang="fr-FR" dirty="0">
              <a:solidFill>
                <a:schemeClr val="tx1"/>
              </a:solidFill>
              <a:latin typeface="+mn-lt"/>
            </a:endParaRPr>
          </a:p>
          <a:p>
            <a:r>
              <a:rPr lang="fr-FR" dirty="0">
                <a:solidFill>
                  <a:schemeClr val="tx1"/>
                </a:solidFill>
                <a:latin typeface="+mn-lt"/>
              </a:rPr>
              <a:t>« Avec votre crayon bleu, soulignez les indicateurs de lieu</a:t>
            </a:r>
          </a:p>
          <a:p>
            <a:r>
              <a:rPr lang="fr-FR" dirty="0">
                <a:solidFill>
                  <a:schemeClr val="tx1"/>
                </a:solidFill>
                <a:latin typeface="+mn-lt"/>
              </a:rPr>
              <a:t>Avec votre crayon vert soulignez les indicateurs de temps.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20</a:t>
            </a:fld>
            <a:endParaRPr lang="fr-FR" dirty="0"/>
          </a:p>
        </p:txBody>
      </p:sp>
    </p:spTree>
    <p:extLst>
      <p:ext uri="{BB962C8B-B14F-4D97-AF65-F5344CB8AC3E}">
        <p14:creationId xmlns:p14="http://schemas.microsoft.com/office/powerpoint/2010/main" val="2674924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Distribuer l’exercice (cf. Fiche photocopiable)</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21</a:t>
            </a:fld>
            <a:endParaRPr lang="fr-FR"/>
          </a:p>
        </p:txBody>
      </p:sp>
    </p:spTree>
    <p:extLst>
      <p:ext uri="{BB962C8B-B14F-4D97-AF65-F5344CB8AC3E}">
        <p14:creationId xmlns:p14="http://schemas.microsoft.com/office/powerpoint/2010/main" val="1583797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22</a:t>
            </a:fld>
            <a:endParaRPr lang="fr-FR"/>
          </a:p>
        </p:txBody>
      </p:sp>
    </p:spTree>
    <p:extLst>
      <p:ext uri="{BB962C8B-B14F-4D97-AF65-F5344CB8AC3E}">
        <p14:creationId xmlns:p14="http://schemas.microsoft.com/office/powerpoint/2010/main" val="1289070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 Quand l’auteur utilise le pronom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les</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 on ne sait pas s’il reprend</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les deux garçons’, ‘les deux filles’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ou l’un des garçons et l’une des filles. Il y a donc une ambiguïté pour le lecteur. </a:t>
            </a:r>
          </a:p>
          <a:p>
            <a:pPr marL="0" indent="0" algn="just">
              <a:buFontTx/>
              <a:buNone/>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indent="0" algn="just">
              <a:buNone/>
            </a:pPr>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qu’il ne s’est pas aidé du contexte. L’auteur écrit, dans la phrase suivante, ‘Elles le dévisagent également’. Ici, ‘elles’ renvoie au pronom le plus proche du même genre et du même nombre, le pronom ‘les’ dans la phrase précédente. Et ce ’les’ de la phrase précédente renvoie lui aussi au groupe du nom le plus proche du même genre et du même nombre ‘les deux filles’ de la phrase précédente. Le lecteur comprend donc que ‘les’ reprend ‘les deux filles’. </a:t>
            </a:r>
          </a:p>
          <a:p>
            <a:pPr marL="0" indent="0" algn="just">
              <a:buNone/>
            </a:pPr>
            <a:r>
              <a:rPr lang="fr-FR" sz="1200" dirty="0">
                <a:solidFill>
                  <a:schemeClr val="tx1"/>
                </a:solidFill>
                <a:effectLst/>
                <a:latin typeface="+mn-lt"/>
                <a:ea typeface="Calibri" panose="020F0502020204030204" pitchFamily="34" charset="0"/>
                <a:cs typeface="Times New Roman" panose="02020603050405020304" pitchFamily="18" charset="0"/>
              </a:rPr>
              <a:t>Si Aristobule s’était aidé du contexte, il aurait pu savoir ce que le pronom ‘les’ reprend. </a:t>
            </a:r>
          </a:p>
          <a:p>
            <a:pPr algn="just"/>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23</a:t>
            </a:fld>
            <a:endParaRPr lang="fr-FR"/>
          </a:p>
        </p:txBody>
      </p:sp>
    </p:spTree>
    <p:extLst>
      <p:ext uri="{BB962C8B-B14F-4D97-AF65-F5344CB8AC3E}">
        <p14:creationId xmlns:p14="http://schemas.microsoft.com/office/powerpoint/2010/main" val="607637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24</a:t>
            </a:fld>
            <a:endParaRPr lang="fr-FR"/>
          </a:p>
        </p:txBody>
      </p:sp>
    </p:spTree>
    <p:extLst>
      <p:ext uri="{BB962C8B-B14F-4D97-AF65-F5344CB8AC3E}">
        <p14:creationId xmlns:p14="http://schemas.microsoft.com/office/powerpoint/2010/main" val="793222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25</a:t>
            </a:fld>
            <a:endParaRPr lang="fr-FR"/>
          </a:p>
        </p:txBody>
      </p:sp>
    </p:spTree>
    <p:extLst>
      <p:ext uri="{BB962C8B-B14F-4D97-AF65-F5344CB8AC3E}">
        <p14:creationId xmlns:p14="http://schemas.microsoft.com/office/powerpoint/2010/main" val="2410923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 On s’appuie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sachet de café</a:t>
            </a:r>
            <a:r>
              <a:rPr lang="fr-FR" sz="1200" dirty="0">
                <a:solidFill>
                  <a:schemeClr val="tx1"/>
                </a:solidFill>
                <a:effectLst/>
                <a:latin typeface="+mn-lt"/>
                <a:ea typeface="Calibri" panose="020F0502020204030204" pitchFamily="34" charset="0"/>
                <a:cs typeface="Times New Roman" panose="02020603050405020304" pitchFamily="18" charset="0"/>
              </a:rPr>
              <a:t>. Dans un sachet de café, il n’y a pas plusieurs cafés, ce n’est qu’un seul café. Un </a:t>
            </a:r>
            <a:r>
              <a:rPr lang="fr-FR" sz="1200" i="1" dirty="0">
                <a:solidFill>
                  <a:schemeClr val="tx1"/>
                </a:solidFill>
                <a:effectLst/>
                <a:latin typeface="+mn-lt"/>
                <a:ea typeface="Calibri" panose="020F0502020204030204" pitchFamily="34" charset="0"/>
                <a:cs typeface="Times New Roman" panose="02020603050405020304" pitchFamily="18" charset="0"/>
              </a:rPr>
              <a:t>sachet de café</a:t>
            </a:r>
            <a:r>
              <a:rPr lang="fr-FR" sz="1200" dirty="0">
                <a:solidFill>
                  <a:schemeClr val="tx1"/>
                </a:solidFill>
                <a:effectLst/>
                <a:latin typeface="+mn-lt"/>
                <a:ea typeface="Calibri" panose="020F0502020204030204" pitchFamily="34" charset="0"/>
                <a:cs typeface="Times New Roman" panose="02020603050405020304" pitchFamily="18" charset="0"/>
              </a:rPr>
              <a:t>, c’est juste du café. On ne peut pas compter le café. </a:t>
            </a:r>
            <a:r>
              <a:rPr lang="fr-FR" sz="1200" i="1" dirty="0">
                <a:solidFill>
                  <a:schemeClr val="tx1"/>
                </a:solidFill>
                <a:effectLst/>
                <a:latin typeface="+mn-lt"/>
                <a:ea typeface="Calibri" panose="020F0502020204030204" pitchFamily="34" charset="0"/>
                <a:cs typeface="Times New Roman" panose="02020603050405020304" pitchFamily="18" charset="0"/>
              </a:rPr>
              <a:t>Café</a:t>
            </a:r>
            <a:r>
              <a:rPr lang="fr-FR" sz="1200" dirty="0">
                <a:solidFill>
                  <a:schemeClr val="tx1"/>
                </a:solidFill>
                <a:effectLst/>
                <a:latin typeface="+mn-lt"/>
                <a:ea typeface="Calibri" panose="020F0502020204030204" pitchFamily="34" charset="0"/>
                <a:cs typeface="Times New Roman" panose="02020603050405020304" pitchFamily="18" charset="0"/>
              </a:rPr>
              <a:t> s’écrit donc sans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grammaire ne nous dit rien.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café</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On s’appuie ici sur le sens de </a:t>
            </a:r>
            <a:r>
              <a:rPr lang="fr-FR" sz="1200" i="1" dirty="0">
                <a:solidFill>
                  <a:schemeClr val="tx1"/>
                </a:solidFill>
                <a:effectLst/>
                <a:latin typeface="+mn-lt"/>
                <a:ea typeface="Calibri" panose="020F0502020204030204" pitchFamily="34" charset="0"/>
                <a:cs typeface="Times New Roman" panose="02020603050405020304" pitchFamily="18" charset="0"/>
              </a:rPr>
              <a:t>sachet</a:t>
            </a:r>
            <a:r>
              <a:rPr lang="fr-FR" sz="1200" dirty="0">
                <a:solidFill>
                  <a:schemeClr val="tx1"/>
                </a:solidFill>
                <a:effectLst/>
                <a:latin typeface="+mn-lt"/>
                <a:ea typeface="Calibri" panose="020F0502020204030204" pitchFamily="34" charset="0"/>
                <a:cs typeface="Times New Roman" panose="02020603050405020304" pitchFamily="18" charset="0"/>
              </a:rPr>
              <a:t>. Un sachet de grains contient plusieurs grains. On met donc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à </a:t>
            </a:r>
            <a:r>
              <a:rPr lang="fr-FR" sz="1200" i="1" dirty="0">
                <a:solidFill>
                  <a:schemeClr val="tx1"/>
                </a:solidFill>
                <a:effectLst/>
                <a:latin typeface="+mn-lt"/>
                <a:ea typeface="Calibri" panose="020F0502020204030204" pitchFamily="34" charset="0"/>
                <a:cs typeface="Times New Roman" panose="02020603050405020304" pitchFamily="18" charset="0"/>
              </a:rPr>
              <a:t>grains</a:t>
            </a:r>
            <a:r>
              <a:rPr lang="fr-FR" sz="1200" dirty="0">
                <a:solidFill>
                  <a:schemeClr val="tx1"/>
                </a:solidFill>
                <a:effectLst/>
                <a:latin typeface="+mn-lt"/>
                <a:ea typeface="Calibri" panose="020F0502020204030204" pitchFamily="34" charset="0"/>
                <a:cs typeface="Times New Roman" panose="02020603050405020304" pitchFamily="18" charset="0"/>
              </a:rPr>
              <a:t>. On peut compter les grains.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grammaire ne nous dit rien. Il n’y a pas de déterminant devant le nom </a:t>
            </a:r>
            <a:r>
              <a:rPr lang="fr-FR" sz="1200" i="1" dirty="0">
                <a:solidFill>
                  <a:schemeClr val="tx1"/>
                </a:solidFill>
                <a:effectLst/>
                <a:latin typeface="+mn-lt"/>
                <a:ea typeface="Calibri" panose="020F0502020204030204" pitchFamily="34" charset="0"/>
                <a:cs typeface="Times New Roman" panose="02020603050405020304" pitchFamily="18" charset="0"/>
              </a:rPr>
              <a:t>grains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26</a:t>
            </a:fld>
            <a:endParaRPr lang="fr-FR"/>
          </a:p>
        </p:txBody>
      </p:sp>
    </p:spTree>
    <p:extLst>
      <p:ext uri="{BB962C8B-B14F-4D97-AF65-F5344CB8AC3E}">
        <p14:creationId xmlns:p14="http://schemas.microsoft.com/office/powerpoint/2010/main" val="3443060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27</a:t>
            </a:fld>
            <a:endParaRPr lang="fr-FR"/>
          </a:p>
        </p:txBody>
      </p:sp>
    </p:spTree>
    <p:extLst>
      <p:ext uri="{BB962C8B-B14F-4D97-AF65-F5344CB8AC3E}">
        <p14:creationId xmlns:p14="http://schemas.microsoft.com/office/powerpoint/2010/main" val="1905973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28</a:t>
            </a:fld>
            <a:endParaRPr lang="fr-FR"/>
          </a:p>
        </p:txBody>
      </p:sp>
    </p:spTree>
    <p:extLst>
      <p:ext uri="{BB962C8B-B14F-4D97-AF65-F5344CB8AC3E}">
        <p14:creationId xmlns:p14="http://schemas.microsoft.com/office/powerpoint/2010/main" val="2309077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29</a:t>
            </a:fld>
            <a:endParaRPr lang="fr-FR"/>
          </a:p>
        </p:txBody>
      </p:sp>
    </p:spTree>
    <p:extLst>
      <p:ext uri="{BB962C8B-B14F-4D97-AF65-F5344CB8AC3E}">
        <p14:creationId xmlns:p14="http://schemas.microsoft.com/office/powerpoint/2010/main" val="2094699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30</a:t>
            </a:fld>
            <a:endParaRPr lang="fr-FR"/>
          </a:p>
        </p:txBody>
      </p:sp>
    </p:spTree>
    <p:extLst>
      <p:ext uri="{BB962C8B-B14F-4D97-AF65-F5344CB8AC3E}">
        <p14:creationId xmlns:p14="http://schemas.microsoft.com/office/powerpoint/2010/main" val="3734887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Si quelques exercices semblent faciles, à la fin, certains exercices sont méchamment difficiles.</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déterminants </a:t>
            </a:r>
            <a:r>
              <a:rPr lang="fr-FR" sz="1200" i="1" dirty="0">
                <a:solidFill>
                  <a:schemeClr val="tx1"/>
                </a:solidFill>
                <a:effectLst/>
                <a:latin typeface="+mn-lt"/>
                <a:ea typeface="Calibri" panose="020F0502020204030204" pitchFamily="34" charset="0"/>
                <a:cs typeface="Times New Roman" panose="02020603050405020304" pitchFamily="18" charset="0"/>
              </a:rPr>
              <a:t>certains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quelques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i="1" dirty="0">
                <a:solidFill>
                  <a:schemeClr val="tx1"/>
                </a:solidFill>
                <a:effectLst/>
                <a:latin typeface="+mn-lt"/>
                <a:ea typeface="Calibri" panose="020F0502020204030204" pitchFamily="34" charset="0"/>
                <a:cs typeface="Times New Roman" panose="02020603050405020304" pitchFamily="18" charset="0"/>
              </a:rPr>
              <a:t>- à  / a</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dirty="0">
                <a:solidFill>
                  <a:schemeClr val="tx1"/>
                </a:solidFill>
                <a:effectLst/>
                <a:latin typeface="+mn-lt"/>
                <a:ea typeface="Calibri" panose="020F0502020204030204" pitchFamily="34" charset="0"/>
                <a:cs typeface="Times New Roman" panose="02020603050405020304" pitchFamily="18" charset="0"/>
              </a:rPr>
              <a:t>-ment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31</a:t>
            </a:fld>
            <a:endParaRPr lang="fr-FR"/>
          </a:p>
        </p:txBody>
      </p:sp>
    </p:spTree>
    <p:extLst>
      <p:ext uri="{BB962C8B-B14F-4D97-AF65-F5344CB8AC3E}">
        <p14:creationId xmlns:p14="http://schemas.microsoft.com/office/powerpoint/2010/main" val="2414135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déterminants </a:t>
            </a:r>
            <a:r>
              <a:rPr lang="fr-FR" sz="1200" i="1" dirty="0">
                <a:solidFill>
                  <a:schemeClr val="tx1"/>
                </a:solidFill>
                <a:effectLst/>
                <a:latin typeface="+mn-lt"/>
                <a:ea typeface="Calibri" panose="020F0502020204030204" pitchFamily="34" charset="0"/>
                <a:cs typeface="Times New Roman" panose="02020603050405020304" pitchFamily="18" charset="0"/>
              </a:rPr>
              <a:t>certains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quelques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accord de l’adjectif attribut</a:t>
            </a:r>
          </a:p>
          <a:p>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r>
              <a:rPr lang="fr-FR" sz="1200" i="1" dirty="0">
                <a:solidFill>
                  <a:schemeClr val="tx1"/>
                </a:solidFill>
                <a:effectLst/>
                <a:latin typeface="+mn-lt"/>
                <a:ea typeface="Calibri" panose="020F0502020204030204" pitchFamily="34" charset="0"/>
                <a:cs typeface="Times New Roman" panose="02020603050405020304" pitchFamily="18" charset="0"/>
              </a:rPr>
              <a:t>- à  / a</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dirty="0">
                <a:solidFill>
                  <a:schemeClr val="tx1"/>
                </a:solidFill>
                <a:effectLst/>
                <a:latin typeface="+mn-lt"/>
                <a:ea typeface="Calibri" panose="020F0502020204030204" pitchFamily="34" charset="0"/>
                <a:cs typeface="Times New Roman" panose="02020603050405020304" pitchFamily="18" charset="0"/>
              </a:rPr>
              <a:t>-ment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32</a:t>
            </a:fld>
            <a:endParaRPr lang="fr-FR"/>
          </a:p>
        </p:txBody>
      </p:sp>
    </p:spTree>
    <p:extLst>
      <p:ext uri="{BB962C8B-B14F-4D97-AF65-F5344CB8AC3E}">
        <p14:creationId xmlns:p14="http://schemas.microsoft.com/office/powerpoint/2010/main" val="3420947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352C60-A6C7-88BD-2824-2D5BE68F872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A3E14B8-8A5C-9815-A311-8DB0574EA7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E6CB927-7DB7-B307-3623-A2F20B38F40F}"/>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59F54A9C-AA75-79B8-BE7A-8E72BDA8B2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91FC48-2315-5551-E538-F71C43E221B5}"/>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17418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8A521-70B1-FEC0-6F05-7E6251BD153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5540E5-C518-95E2-9B77-E26033A6EC0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1481797-5133-55E0-0407-C768818C2641}"/>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EAEE5CF5-00FB-604D-5AFA-AD3E0915E89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AEEFD7-F335-E01E-6E21-0B8EC95C1928}"/>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19412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407BB-B641-6F1F-B56D-86C4ADD4913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EF3BAA6-C51A-D809-D661-1E8EECFECC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DBF1163-9B83-9A6B-F072-6BF1F3772CE1}"/>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CD861D7F-08E7-9A08-A041-B8A1418E26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74FE7E-DE14-7C4C-58ED-C292AB060587}"/>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2942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2EE2B-6D0A-DF88-12A1-064006CB53E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F2C3148-1E68-A9F2-9FD2-3DBED5145C3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47D2319-7424-A693-4556-BBAE837FAA8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ADE3016-E6B7-D482-7758-F9B7B7A89B09}"/>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6" name="Espace réservé du pied de page 5">
            <a:extLst>
              <a:ext uri="{FF2B5EF4-FFF2-40B4-BE49-F238E27FC236}">
                <a16:creationId xmlns:a16="http://schemas.microsoft.com/office/drawing/2014/main" id="{87DE9F29-D0BF-B623-BA73-65B19045E80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E86018-1E98-B033-409C-026E989ABCDC}"/>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409613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D5FC4-B123-5450-16E0-CAD443C3B97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104F67D-CA5F-D48B-DA53-0F10346150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6FD75A-986F-1340-936C-5199554AB20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FF163A2-E8DD-650B-7CB5-7ED734A87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60CFA3-622B-7A30-D650-7CF758BDC9C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E1733BA-89E1-4BFC-81C8-64668323D1DB}"/>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8" name="Espace réservé du pied de page 7">
            <a:extLst>
              <a:ext uri="{FF2B5EF4-FFF2-40B4-BE49-F238E27FC236}">
                <a16:creationId xmlns:a16="http://schemas.microsoft.com/office/drawing/2014/main" id="{C05CEB04-3251-FE7E-D39E-2CC5D38796E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D7DDD1A-E3CD-5501-E980-3ECE925F81CA}"/>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249494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7438B-1329-B126-4016-38C452B11F5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A04F488-6C5C-C7C4-DEB9-491E11123871}"/>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4" name="Espace réservé du pied de page 3">
            <a:extLst>
              <a:ext uri="{FF2B5EF4-FFF2-40B4-BE49-F238E27FC236}">
                <a16:creationId xmlns:a16="http://schemas.microsoft.com/office/drawing/2014/main" id="{D53793AD-41BC-2656-C7AD-BA6AC7749BC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8282910-8EC4-7D5A-5FA4-C9B2B35AD00B}"/>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20298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DE79A6F-E70C-8E75-8D37-48CBAB62C636}"/>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3" name="Espace réservé du pied de page 2">
            <a:extLst>
              <a:ext uri="{FF2B5EF4-FFF2-40B4-BE49-F238E27FC236}">
                <a16:creationId xmlns:a16="http://schemas.microsoft.com/office/drawing/2014/main" id="{F5B47991-1AA4-CF98-5D72-6F8A7EA8232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49E27A-471B-427B-ABFE-51E28DCE9FDE}"/>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252633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D47FF-0898-070F-8BBC-4291A26F88C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219889D-CC43-2C7F-7B1B-43C3E0E635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F8AC561-D96F-6FA5-55EB-A009DDD399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B924EC-4846-1D9D-F161-C67E26E81140}"/>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6" name="Espace réservé du pied de page 5">
            <a:extLst>
              <a:ext uri="{FF2B5EF4-FFF2-40B4-BE49-F238E27FC236}">
                <a16:creationId xmlns:a16="http://schemas.microsoft.com/office/drawing/2014/main" id="{1E881D1A-B6D3-E5BA-9739-BA9596012B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F3BEF5E-5C0F-2CA8-B4B8-9A2E7D80C104}"/>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56165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0EC1A0-D262-7F1F-BDA6-3114CEC0989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AC65D35-B8B4-A8EB-D06D-84B0FD863C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002BC38-60F4-B67B-4F22-9A2C090F0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62C4B2-5845-F512-F9C6-290A13982BEF}"/>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6" name="Espace réservé du pied de page 5">
            <a:extLst>
              <a:ext uri="{FF2B5EF4-FFF2-40B4-BE49-F238E27FC236}">
                <a16:creationId xmlns:a16="http://schemas.microsoft.com/office/drawing/2014/main" id="{6D0E3156-9A7A-486A-F539-6303BDEBECD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D404FF5-2D0D-4EBD-B9D9-A183ED02D5AF}"/>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987799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ED44F-B1B8-F231-7DB8-1C079970EDD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076CF0B-BB43-126F-EA5C-92D5AAA7E6C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9910C2-DAE9-04B8-C787-99C06DABF46D}"/>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92097D75-92E9-49F4-5850-A96C137AF7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7817C19-A1CE-BAE0-F770-0B3463E2EB70}"/>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672177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A811B9-5E1C-613D-C8F0-6A3BA1FCD67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9C45B09-9841-0827-3AFB-EE65D6B8420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F539EF-5E93-1F7D-6B50-B4B5E0F1426A}"/>
              </a:ext>
            </a:extLst>
          </p:cNvPr>
          <p:cNvSpPr>
            <a:spLocks noGrp="1"/>
          </p:cNvSpPr>
          <p:nvPr>
            <p:ph type="dt" sz="half" idx="10"/>
          </p:nvPr>
        </p:nvSpPr>
        <p:spPr/>
        <p:txBody>
          <a:body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2F1445B3-9B4A-9FA9-9D62-878D6A4C7F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D672C8-BE9B-D692-B499-D5B9220F7932}"/>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57387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559E2C1-22D3-119D-9149-DDF7650C6C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3670D8B-2AA9-96F1-48E9-3FA16CF2C0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0A49DDF-CD23-C44D-F9A2-963B35C26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A50343-1599-7B4D-B7E4-7A9E46EF4949}" type="datetimeFigureOut">
              <a:rPr lang="fr-FR" smtClean="0"/>
              <a:t>10/11/2025</a:t>
            </a:fld>
            <a:endParaRPr lang="fr-FR"/>
          </a:p>
        </p:txBody>
      </p:sp>
      <p:sp>
        <p:nvSpPr>
          <p:cNvPr id="5" name="Espace réservé du pied de page 4">
            <a:extLst>
              <a:ext uri="{FF2B5EF4-FFF2-40B4-BE49-F238E27FC236}">
                <a16:creationId xmlns:a16="http://schemas.microsoft.com/office/drawing/2014/main" id="{B0113575-F71A-C632-B002-5991261F42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1AEC83C-8F00-ACFF-7CD2-6FB9D3CF5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6D9F5-7898-E646-9444-B7A9A491DDF5}" type="slidenum">
              <a:rPr lang="fr-FR" smtClean="0"/>
              <a:t>‹N°›</a:t>
            </a:fld>
            <a:endParaRPr lang="fr-FR"/>
          </a:p>
        </p:txBody>
      </p:sp>
    </p:spTree>
    <p:extLst>
      <p:ext uri="{BB962C8B-B14F-4D97-AF65-F5344CB8AC3E}">
        <p14:creationId xmlns:p14="http://schemas.microsoft.com/office/powerpoint/2010/main" val="1796999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0A42B-C504-211F-2CCB-AEB1E5A82D6C}"/>
              </a:ext>
            </a:extLst>
          </p:cNvPr>
          <p:cNvSpPr>
            <a:spLocks noGrp="1"/>
          </p:cNvSpPr>
          <p:nvPr>
            <p:ph type="ctrTitle"/>
          </p:nvPr>
        </p:nvSpPr>
        <p:spPr/>
        <p:txBody>
          <a:bodyPr/>
          <a:lstStyle/>
          <a:p>
            <a:r>
              <a:rPr lang="fr-FR" dirty="0"/>
              <a:t>Ici et maintenant</a:t>
            </a:r>
          </a:p>
        </p:txBody>
      </p:sp>
      <p:sp>
        <p:nvSpPr>
          <p:cNvPr id="3" name="Sous-titre 2">
            <a:extLst>
              <a:ext uri="{FF2B5EF4-FFF2-40B4-BE49-F238E27FC236}">
                <a16:creationId xmlns:a16="http://schemas.microsoft.com/office/drawing/2014/main" id="{76B2CAD3-6A9A-2E83-9468-C0876F2526DB}"/>
              </a:ext>
            </a:extLst>
          </p:cNvPr>
          <p:cNvSpPr>
            <a:spLocks noGrp="1"/>
          </p:cNvSpPr>
          <p:nvPr>
            <p:ph type="subTitle" idx="1"/>
          </p:nvPr>
        </p:nvSpPr>
        <p:spPr/>
        <p:txBody>
          <a:bodyPr/>
          <a:lstStyle/>
          <a:p>
            <a:endParaRPr lang="fr-FR" dirty="0"/>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03809"/>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026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6AB6-8F32-D6CD-A73B-8522D3956F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594F15-86AC-CEF2-3877-D41190B44129}"/>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18089FA0-10A0-1AB9-F5B4-008CDECA46E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endParaRPr lang="fr-FR" dirty="0"/>
          </a:p>
        </p:txBody>
      </p:sp>
      <p:pic>
        <p:nvPicPr>
          <p:cNvPr id="3" name="Image 2" descr="Une image contenant clipart, poupée&#10;&#10;Description générée automatiquement">
            <a:extLst>
              <a:ext uri="{FF2B5EF4-FFF2-40B4-BE49-F238E27FC236}">
                <a16:creationId xmlns:a16="http://schemas.microsoft.com/office/drawing/2014/main" id="{E5143624-4CC2-300D-7B76-5624BDA95E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6750701" y="2031827"/>
            <a:ext cx="842029" cy="1182827"/>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8" name="Bulle ronde 7">
            <a:extLst>
              <a:ext uri="{FF2B5EF4-FFF2-40B4-BE49-F238E27FC236}">
                <a16:creationId xmlns:a16="http://schemas.microsoft.com/office/drawing/2014/main" id="{ECC888F6-4FD3-85DF-9803-FCB82610EBC3}"/>
              </a:ext>
            </a:extLst>
          </p:cNvPr>
          <p:cNvSpPr/>
          <p:nvPr/>
        </p:nvSpPr>
        <p:spPr>
          <a:xfrm>
            <a:off x="7780205" y="1372021"/>
            <a:ext cx="3135745" cy="1506070"/>
          </a:xfrm>
          <a:prstGeom prst="wedgeEllipseCallout">
            <a:avLst>
              <a:gd name="adj1" fmla="val -57550"/>
              <a:gd name="adj2" fmla="val 29401"/>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Aujourd’hui je ramasse les feuilles. Hier, j’ai taillé les       </a:t>
            </a:r>
          </a:p>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arbres.</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077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2BC6-6092-CA87-E694-CB9B7DCD06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F2A09D1-34D6-8288-CAB0-22DEB4025EF0}"/>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90E7E991-B8EB-C0D0-016F-FA1C2511590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r>
              <a:rPr lang="fr-FR" sz="2000" dirty="0"/>
              <a:t>                                                        Hier j’ai taillé	              aujourd’hui je ramasse</a:t>
            </a:r>
          </a:p>
          <a:p>
            <a:pPr marL="0" indent="0">
              <a:buNone/>
            </a:pPr>
            <a:r>
              <a:rPr lang="fr-FR" sz="2000" dirty="0"/>
              <a:t>                                                            les arbre                                les feuilles</a:t>
            </a:r>
          </a:p>
          <a:p>
            <a:pPr marL="0" indent="0">
              <a:buNone/>
            </a:pPr>
            <a:endParaRPr lang="fr-FR" dirty="0"/>
          </a:p>
        </p:txBody>
      </p:sp>
      <p:pic>
        <p:nvPicPr>
          <p:cNvPr id="3" name="Image 2" descr="Une image contenant clipart, poupée&#10;&#10;Description générée automatiquement">
            <a:extLst>
              <a:ext uri="{FF2B5EF4-FFF2-40B4-BE49-F238E27FC236}">
                <a16:creationId xmlns:a16="http://schemas.microsoft.com/office/drawing/2014/main" id="{BB314EA1-FEB9-00D5-057E-DE6E856A9A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33" r="34411"/>
          <a:stretch/>
        </p:blipFill>
        <p:spPr bwMode="auto">
          <a:xfrm>
            <a:off x="6750701" y="2031827"/>
            <a:ext cx="842029" cy="1182827"/>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4" name="AutoShape 257">
            <a:extLst>
              <a:ext uri="{FF2B5EF4-FFF2-40B4-BE49-F238E27FC236}">
                <a16:creationId xmlns:a16="http://schemas.microsoft.com/office/drawing/2014/main" id="{D8BD1F08-076F-EDBF-28DE-DA9B2C17084F}"/>
              </a:ext>
            </a:extLst>
          </p:cNvPr>
          <p:cNvSpPr>
            <a:spLocks/>
          </p:cNvSpPr>
          <p:nvPr/>
        </p:nvSpPr>
        <p:spPr bwMode="auto">
          <a:xfrm>
            <a:off x="838200" y="3348515"/>
            <a:ext cx="10515600" cy="453642"/>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6" name="AutoShape 256">
            <a:extLst>
              <a:ext uri="{FF2B5EF4-FFF2-40B4-BE49-F238E27FC236}">
                <a16:creationId xmlns:a16="http://schemas.microsoft.com/office/drawing/2014/main" id="{24AE84F9-51D3-D2E7-E1C7-182D3854BC54}"/>
              </a:ext>
            </a:extLst>
          </p:cNvPr>
          <p:cNvSpPr>
            <a:spLocks/>
          </p:cNvSpPr>
          <p:nvPr/>
        </p:nvSpPr>
        <p:spPr bwMode="auto">
          <a:xfrm>
            <a:off x="4528457" y="4001356"/>
            <a:ext cx="424964" cy="453642"/>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7" name="AutoShape 256">
            <a:extLst>
              <a:ext uri="{FF2B5EF4-FFF2-40B4-BE49-F238E27FC236}">
                <a16:creationId xmlns:a16="http://schemas.microsoft.com/office/drawing/2014/main" id="{549062EA-E76D-C8FD-0C45-DC90D3270259}"/>
              </a:ext>
            </a:extLst>
          </p:cNvPr>
          <p:cNvSpPr>
            <a:spLocks/>
          </p:cNvSpPr>
          <p:nvPr/>
        </p:nvSpPr>
        <p:spPr bwMode="auto">
          <a:xfrm>
            <a:off x="6959234" y="4001356"/>
            <a:ext cx="424964" cy="453642"/>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8" name="Bulle ronde 7">
            <a:extLst>
              <a:ext uri="{FF2B5EF4-FFF2-40B4-BE49-F238E27FC236}">
                <a16:creationId xmlns:a16="http://schemas.microsoft.com/office/drawing/2014/main" id="{CEAEFC68-5C1C-281A-49B2-D64BEE73B114}"/>
              </a:ext>
            </a:extLst>
          </p:cNvPr>
          <p:cNvSpPr/>
          <p:nvPr/>
        </p:nvSpPr>
        <p:spPr>
          <a:xfrm>
            <a:off x="7780205" y="1372021"/>
            <a:ext cx="3135745" cy="1506070"/>
          </a:xfrm>
          <a:prstGeom prst="wedgeEllipseCallout">
            <a:avLst>
              <a:gd name="adj1" fmla="val -57550"/>
              <a:gd name="adj2" fmla="val 29401"/>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Aujourd’hui je ramasse les feuilles. Hier, j’ai taillé les       </a:t>
            </a:r>
          </a:p>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arbres.</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3050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74F4D-A423-A7B7-32B5-588890B06C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9DCF336-A308-08AD-3E0A-06B92381D994}"/>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22204894-9A76-C84D-51C9-29B9FF264980}"/>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pic>
        <p:nvPicPr>
          <p:cNvPr id="7" name="Image 6">
            <a:extLst>
              <a:ext uri="{FF2B5EF4-FFF2-40B4-BE49-F238E27FC236}">
                <a16:creationId xmlns:a16="http://schemas.microsoft.com/office/drawing/2014/main" id="{B4A66D03-51A8-8E38-86E2-ABEB8D063192}"/>
              </a:ext>
            </a:extLst>
          </p:cNvPr>
          <p:cNvPicPr>
            <a:picLocks noChangeAspect="1"/>
          </p:cNvPicPr>
          <p:nvPr/>
        </p:nvPicPr>
        <p:blipFill>
          <a:blip r:embed="rId3"/>
          <a:stretch>
            <a:fillRect/>
          </a:stretch>
        </p:blipFill>
        <p:spPr>
          <a:xfrm>
            <a:off x="838200" y="462307"/>
            <a:ext cx="10687838" cy="6030568"/>
          </a:xfrm>
          <a:prstGeom prst="rect">
            <a:avLst/>
          </a:prstGeom>
        </p:spPr>
      </p:pic>
    </p:spTree>
    <p:extLst>
      <p:ext uri="{BB962C8B-B14F-4D97-AF65-F5344CB8AC3E}">
        <p14:creationId xmlns:p14="http://schemas.microsoft.com/office/powerpoint/2010/main" val="1328627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2DC7-C31D-7A92-3687-46B87E1B3B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310978-DEC0-0291-DA13-2834891E4C61}"/>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02D3406E-121A-4A42-47A7-85758E928FF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pic>
        <p:nvPicPr>
          <p:cNvPr id="7" name="Image 6">
            <a:extLst>
              <a:ext uri="{FF2B5EF4-FFF2-40B4-BE49-F238E27FC236}">
                <a16:creationId xmlns:a16="http://schemas.microsoft.com/office/drawing/2014/main" id="{147D8EDD-2BC8-5D35-FE71-A9E4921CF65C}"/>
              </a:ext>
            </a:extLst>
          </p:cNvPr>
          <p:cNvPicPr>
            <a:picLocks noChangeAspect="1"/>
          </p:cNvPicPr>
          <p:nvPr/>
        </p:nvPicPr>
        <p:blipFill>
          <a:blip r:embed="rId3"/>
          <a:stretch>
            <a:fillRect/>
          </a:stretch>
        </p:blipFill>
        <p:spPr>
          <a:xfrm>
            <a:off x="806605" y="516945"/>
            <a:ext cx="11016315" cy="5861340"/>
          </a:xfrm>
          <a:prstGeom prst="rect">
            <a:avLst/>
          </a:prstGeom>
        </p:spPr>
      </p:pic>
    </p:spTree>
    <p:extLst>
      <p:ext uri="{BB962C8B-B14F-4D97-AF65-F5344CB8AC3E}">
        <p14:creationId xmlns:p14="http://schemas.microsoft.com/office/powerpoint/2010/main" val="1062308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FE655DC-5B86-9B1D-489A-2CB030B9F674}"/>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88376FD2-B3A2-71A1-D97A-7CF607404394}"/>
              </a:ext>
            </a:extLst>
          </p:cNvPr>
          <p:cNvSpPr>
            <a:spLocks noGrp="1"/>
          </p:cNvSpPr>
          <p:nvPr>
            <p:ph sz="half" idx="1"/>
          </p:nvPr>
        </p:nvSpPr>
        <p:spPr>
          <a:xfrm>
            <a:off x="3258670" y="1825625"/>
            <a:ext cx="5181600" cy="4351338"/>
          </a:xfrm>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Péraclos, le dimanche 12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Je m’amuse bien ici. Aujourd’hui, il fait très froid alors j’écris mon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Hier, je suis allée à la piscine. Demain, j’irai 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Kim </a:t>
            </a:r>
            <a:endParaRPr lang="fr-FR" sz="2000" dirty="0"/>
          </a:p>
        </p:txBody>
      </p:sp>
      <p:sp>
        <p:nvSpPr>
          <p:cNvPr id="6" name="Espace réservé du contenu 5">
            <a:extLst>
              <a:ext uri="{FF2B5EF4-FFF2-40B4-BE49-F238E27FC236}">
                <a16:creationId xmlns:a16="http://schemas.microsoft.com/office/drawing/2014/main" id="{D61AB7B9-760A-92E1-D424-D8476CF022CB}"/>
              </a:ext>
            </a:extLst>
          </p:cNvPr>
          <p:cNvSpPr>
            <a:spLocks noGrp="1"/>
          </p:cNvSpPr>
          <p:nvPr>
            <p:ph sz="half" idx="2"/>
          </p:nvPr>
        </p:nvSpPr>
        <p:spPr>
          <a:xfrm>
            <a:off x="11008658" y="1825625"/>
            <a:ext cx="345141" cy="4351338"/>
          </a:xfrm>
        </p:spPr>
        <p:txBody>
          <a:bodyPr/>
          <a:lstStyle/>
          <a:p>
            <a:pPr marL="0" indent="0">
              <a:buNone/>
            </a:pPr>
            <a:r>
              <a:rPr lang="fr-FR" dirty="0"/>
              <a:t> </a:t>
            </a:r>
          </a:p>
        </p:txBody>
      </p:sp>
    </p:spTree>
    <p:extLst>
      <p:ext uri="{BB962C8B-B14F-4D97-AF65-F5344CB8AC3E}">
        <p14:creationId xmlns:p14="http://schemas.microsoft.com/office/powerpoint/2010/main" val="357318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A8C6439-3199-23B7-452C-9F99132AC7A1}"/>
              </a:ext>
            </a:extLst>
          </p:cNvPr>
          <p:cNvSpPr>
            <a:spLocks noGrp="1"/>
          </p:cNvSpPr>
          <p:nvPr>
            <p:ph type="title"/>
          </p:nvPr>
        </p:nvSpPr>
        <p:spPr>
          <a:xfrm>
            <a:off x="838200" y="495989"/>
            <a:ext cx="10515600" cy="1325563"/>
          </a:xfrm>
        </p:spPr>
        <p:txBody>
          <a:bodyPr/>
          <a:lstStyle/>
          <a:p>
            <a:r>
              <a:rPr lang="fr-FR" dirty="0"/>
              <a:t> </a:t>
            </a:r>
          </a:p>
        </p:txBody>
      </p:sp>
      <p:sp>
        <p:nvSpPr>
          <p:cNvPr id="5" name="AutoShape 257">
            <a:extLst>
              <a:ext uri="{FF2B5EF4-FFF2-40B4-BE49-F238E27FC236}">
                <a16:creationId xmlns:a16="http://schemas.microsoft.com/office/drawing/2014/main" id="{CB00E808-6783-D789-4805-8FFA0FED248B}"/>
              </a:ext>
            </a:extLst>
          </p:cNvPr>
          <p:cNvSpPr>
            <a:spLocks/>
          </p:cNvSpPr>
          <p:nvPr/>
        </p:nvSpPr>
        <p:spPr bwMode="auto">
          <a:xfrm>
            <a:off x="838200" y="3348515"/>
            <a:ext cx="10515600" cy="453642"/>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dirty="0"/>
          </a:p>
        </p:txBody>
      </p:sp>
      <p:pic>
        <p:nvPicPr>
          <p:cNvPr id="8" name="Espace réservé du contenu 7">
            <a:extLst>
              <a:ext uri="{FF2B5EF4-FFF2-40B4-BE49-F238E27FC236}">
                <a16:creationId xmlns:a16="http://schemas.microsoft.com/office/drawing/2014/main" id="{D363698C-1610-D4A5-AB00-B48592CDE326}"/>
              </a:ext>
            </a:extLst>
          </p:cNvPr>
          <p:cNvPicPr>
            <a:picLocks noGrp="1" noChangeAspect="1"/>
          </p:cNvPicPr>
          <p:nvPr>
            <p:ph idx="1"/>
          </p:nvPr>
        </p:nvPicPr>
        <p:blipFill>
          <a:blip r:embed="rId3"/>
          <a:stretch>
            <a:fillRect/>
          </a:stretch>
        </p:blipFill>
        <p:spPr>
          <a:xfrm>
            <a:off x="4925416" y="1414800"/>
            <a:ext cx="1170233" cy="1170233"/>
          </a:xfrm>
          <a:prstGeom prst="rect">
            <a:avLst/>
          </a:prstGeom>
        </p:spPr>
      </p:pic>
      <p:sp>
        <p:nvSpPr>
          <p:cNvPr id="12" name="ZoneTexte 11">
            <a:extLst>
              <a:ext uri="{FF2B5EF4-FFF2-40B4-BE49-F238E27FC236}">
                <a16:creationId xmlns:a16="http://schemas.microsoft.com/office/drawing/2014/main" id="{996ED958-01CD-CA3E-28EB-2203038DBF5E}"/>
              </a:ext>
            </a:extLst>
          </p:cNvPr>
          <p:cNvSpPr txBox="1"/>
          <p:nvPr/>
        </p:nvSpPr>
        <p:spPr>
          <a:xfrm>
            <a:off x="4535790" y="2702184"/>
            <a:ext cx="2083712" cy="646331"/>
          </a:xfrm>
          <a:prstGeom prst="rect">
            <a:avLst/>
          </a:prstGeom>
          <a:noFill/>
        </p:spPr>
        <p:txBody>
          <a:bodyPr wrap="none" rtlCol="0">
            <a:spAutoFit/>
          </a:bodyPr>
          <a:lstStyle/>
          <a:p>
            <a:r>
              <a:rPr lang="fr-FR" dirty="0"/>
              <a:t>Dimanche 12 février</a:t>
            </a:r>
          </a:p>
          <a:p>
            <a:r>
              <a:rPr lang="fr-FR" dirty="0"/>
              <a:t>Péraclos</a:t>
            </a:r>
          </a:p>
        </p:txBody>
      </p:sp>
    </p:spTree>
    <p:extLst>
      <p:ext uri="{BB962C8B-B14F-4D97-AF65-F5344CB8AC3E}">
        <p14:creationId xmlns:p14="http://schemas.microsoft.com/office/powerpoint/2010/main" val="1415846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9939-81A0-0E19-B2D5-B7C9A62FF248}"/>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E1E39CB5-4185-D1B8-4BD6-4A3948A61FD4}"/>
              </a:ext>
            </a:extLst>
          </p:cNvPr>
          <p:cNvSpPr>
            <a:spLocks noGrp="1"/>
          </p:cNvSpPr>
          <p:nvPr>
            <p:ph type="title"/>
          </p:nvPr>
        </p:nvSpPr>
        <p:spPr>
          <a:xfrm>
            <a:off x="838200" y="495989"/>
            <a:ext cx="10515600" cy="1325563"/>
          </a:xfrm>
        </p:spPr>
        <p:txBody>
          <a:bodyPr/>
          <a:lstStyle/>
          <a:p>
            <a:r>
              <a:rPr lang="fr-FR" dirty="0"/>
              <a:t> </a:t>
            </a:r>
          </a:p>
        </p:txBody>
      </p:sp>
      <p:sp>
        <p:nvSpPr>
          <p:cNvPr id="5" name="AutoShape 257">
            <a:extLst>
              <a:ext uri="{FF2B5EF4-FFF2-40B4-BE49-F238E27FC236}">
                <a16:creationId xmlns:a16="http://schemas.microsoft.com/office/drawing/2014/main" id="{2D77D106-EAE4-EF1B-9AB3-C144C3DF102B}"/>
              </a:ext>
            </a:extLst>
          </p:cNvPr>
          <p:cNvSpPr>
            <a:spLocks/>
          </p:cNvSpPr>
          <p:nvPr/>
        </p:nvSpPr>
        <p:spPr bwMode="auto">
          <a:xfrm>
            <a:off x="838200" y="3348515"/>
            <a:ext cx="10515600" cy="453642"/>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dirty="0"/>
          </a:p>
        </p:txBody>
      </p:sp>
      <p:pic>
        <p:nvPicPr>
          <p:cNvPr id="8" name="Espace réservé du contenu 7">
            <a:extLst>
              <a:ext uri="{FF2B5EF4-FFF2-40B4-BE49-F238E27FC236}">
                <a16:creationId xmlns:a16="http://schemas.microsoft.com/office/drawing/2014/main" id="{6BE029B8-56CB-BD7B-4111-6BBAF3B54D76}"/>
              </a:ext>
            </a:extLst>
          </p:cNvPr>
          <p:cNvPicPr>
            <a:picLocks noGrp="1" noChangeAspect="1"/>
          </p:cNvPicPr>
          <p:nvPr>
            <p:ph idx="1"/>
          </p:nvPr>
        </p:nvPicPr>
        <p:blipFill>
          <a:blip r:embed="rId3"/>
          <a:stretch>
            <a:fillRect/>
          </a:stretch>
        </p:blipFill>
        <p:spPr>
          <a:xfrm>
            <a:off x="4925416" y="1414800"/>
            <a:ext cx="1170233" cy="1170233"/>
          </a:xfrm>
          <a:prstGeom prst="rect">
            <a:avLst/>
          </a:prstGeom>
        </p:spPr>
      </p:pic>
      <p:sp>
        <p:nvSpPr>
          <p:cNvPr id="12" name="ZoneTexte 11">
            <a:extLst>
              <a:ext uri="{FF2B5EF4-FFF2-40B4-BE49-F238E27FC236}">
                <a16:creationId xmlns:a16="http://schemas.microsoft.com/office/drawing/2014/main" id="{6C5C3C7A-EF98-2BCF-E76F-FDC319C4CB5D}"/>
              </a:ext>
            </a:extLst>
          </p:cNvPr>
          <p:cNvSpPr txBox="1"/>
          <p:nvPr/>
        </p:nvSpPr>
        <p:spPr>
          <a:xfrm>
            <a:off x="4535790" y="2702184"/>
            <a:ext cx="2083712" cy="646331"/>
          </a:xfrm>
          <a:prstGeom prst="rect">
            <a:avLst/>
          </a:prstGeom>
          <a:noFill/>
        </p:spPr>
        <p:txBody>
          <a:bodyPr wrap="none" rtlCol="0">
            <a:spAutoFit/>
          </a:bodyPr>
          <a:lstStyle/>
          <a:p>
            <a:r>
              <a:rPr lang="fr-FR" dirty="0"/>
              <a:t>Dimanche 12 février</a:t>
            </a:r>
          </a:p>
          <a:p>
            <a:r>
              <a:rPr lang="fr-FR" dirty="0"/>
              <a:t>Péraclos</a:t>
            </a:r>
          </a:p>
        </p:txBody>
      </p:sp>
      <p:sp>
        <p:nvSpPr>
          <p:cNvPr id="7" name="AutoShape 256">
            <a:extLst>
              <a:ext uri="{FF2B5EF4-FFF2-40B4-BE49-F238E27FC236}">
                <a16:creationId xmlns:a16="http://schemas.microsoft.com/office/drawing/2014/main" id="{14408FB8-A41C-1C32-427A-866CF61BC874}"/>
              </a:ext>
            </a:extLst>
          </p:cNvPr>
          <p:cNvSpPr>
            <a:spLocks/>
          </p:cNvSpPr>
          <p:nvPr/>
        </p:nvSpPr>
        <p:spPr bwMode="auto">
          <a:xfrm>
            <a:off x="3173321" y="3880817"/>
            <a:ext cx="424964" cy="453642"/>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9" name="AutoShape 256">
            <a:extLst>
              <a:ext uri="{FF2B5EF4-FFF2-40B4-BE49-F238E27FC236}">
                <a16:creationId xmlns:a16="http://schemas.microsoft.com/office/drawing/2014/main" id="{142D9EBD-6398-E8B1-C883-FFD60D9D3287}"/>
              </a:ext>
            </a:extLst>
          </p:cNvPr>
          <p:cNvSpPr>
            <a:spLocks/>
          </p:cNvSpPr>
          <p:nvPr/>
        </p:nvSpPr>
        <p:spPr bwMode="auto">
          <a:xfrm>
            <a:off x="5298050" y="3880817"/>
            <a:ext cx="424964" cy="453642"/>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10" name="AutoShape 256">
            <a:extLst>
              <a:ext uri="{FF2B5EF4-FFF2-40B4-BE49-F238E27FC236}">
                <a16:creationId xmlns:a16="http://schemas.microsoft.com/office/drawing/2014/main" id="{B19F8D1C-198E-A770-8689-9DFC5EB532A0}"/>
              </a:ext>
            </a:extLst>
          </p:cNvPr>
          <p:cNvSpPr>
            <a:spLocks/>
          </p:cNvSpPr>
          <p:nvPr/>
        </p:nvSpPr>
        <p:spPr bwMode="auto">
          <a:xfrm>
            <a:off x="7422779" y="3880817"/>
            <a:ext cx="424964" cy="453642"/>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dirty="0"/>
          </a:p>
        </p:txBody>
      </p:sp>
      <p:sp>
        <p:nvSpPr>
          <p:cNvPr id="13" name="ZoneTexte 12">
            <a:extLst>
              <a:ext uri="{FF2B5EF4-FFF2-40B4-BE49-F238E27FC236}">
                <a16:creationId xmlns:a16="http://schemas.microsoft.com/office/drawing/2014/main" id="{8BCBC678-0C40-1E7A-704E-7F9B75B54B4C}"/>
              </a:ext>
            </a:extLst>
          </p:cNvPr>
          <p:cNvSpPr txBox="1"/>
          <p:nvPr/>
        </p:nvSpPr>
        <p:spPr>
          <a:xfrm>
            <a:off x="932329" y="4536141"/>
            <a:ext cx="7305461" cy="1200329"/>
          </a:xfrm>
          <a:prstGeom prst="rect">
            <a:avLst/>
          </a:prstGeom>
          <a:noFill/>
        </p:spPr>
        <p:txBody>
          <a:bodyPr wrap="none" rtlCol="0">
            <a:spAutoFit/>
          </a:bodyPr>
          <a:lstStyle/>
          <a:p>
            <a:r>
              <a:rPr lang="fr-FR" dirty="0"/>
              <a:t>                              je suis allée                      il fait très froid                 j’irai faire</a:t>
            </a:r>
          </a:p>
          <a:p>
            <a:r>
              <a:rPr lang="fr-FR" dirty="0"/>
              <a:t>                               à la piscine                   j’écris mon courrier           une balade</a:t>
            </a:r>
          </a:p>
          <a:p>
            <a:endParaRPr lang="fr-FR" dirty="0"/>
          </a:p>
          <a:p>
            <a:r>
              <a:rPr lang="fr-FR" dirty="0"/>
              <a:t>                                   hier                                aujourd’hui                       demain</a:t>
            </a:r>
          </a:p>
        </p:txBody>
      </p:sp>
    </p:spTree>
    <p:extLst>
      <p:ext uri="{BB962C8B-B14F-4D97-AF65-F5344CB8AC3E}">
        <p14:creationId xmlns:p14="http://schemas.microsoft.com/office/powerpoint/2010/main" val="1338265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2960-45B8-E131-319B-AA689E6E4D3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5AAE6E9-4D7A-F5F7-B37E-AADA3B433510}"/>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89771C8F-465F-F370-E05C-D9322F7E7001}"/>
              </a:ext>
            </a:extLst>
          </p:cNvPr>
          <p:cNvSpPr>
            <a:spLocks noGrp="1"/>
          </p:cNvSpPr>
          <p:nvPr>
            <p:ph sz="half" idx="1"/>
          </p:nvPr>
        </p:nvSpPr>
        <p:spPr>
          <a:xfrm>
            <a:off x="3258670" y="1825625"/>
            <a:ext cx="5181600" cy="4351338"/>
          </a:xfrm>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Péraclos, le dimanche 12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Je m’amuse bien ici. Aujourd’hui, il fait très froid alors j’écris mon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Hier, je suis allée à la piscine. Demain, j’irai 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Kim </a:t>
            </a:r>
            <a:endParaRPr lang="fr-FR" sz="2000" dirty="0"/>
          </a:p>
        </p:txBody>
      </p:sp>
      <p:sp>
        <p:nvSpPr>
          <p:cNvPr id="6" name="Espace réservé du contenu 5">
            <a:extLst>
              <a:ext uri="{FF2B5EF4-FFF2-40B4-BE49-F238E27FC236}">
                <a16:creationId xmlns:a16="http://schemas.microsoft.com/office/drawing/2014/main" id="{84CA2849-4A96-DDD0-C4FE-04F32CFDBB9B}"/>
              </a:ext>
            </a:extLst>
          </p:cNvPr>
          <p:cNvSpPr>
            <a:spLocks noGrp="1"/>
          </p:cNvSpPr>
          <p:nvPr>
            <p:ph sz="half" idx="2"/>
          </p:nvPr>
        </p:nvSpPr>
        <p:spPr>
          <a:xfrm>
            <a:off x="11008658" y="1825625"/>
            <a:ext cx="345141" cy="4351338"/>
          </a:xfrm>
        </p:spPr>
        <p:txBody>
          <a:bodyPr/>
          <a:lstStyle/>
          <a:p>
            <a:pPr marL="0" indent="0">
              <a:buNone/>
            </a:pPr>
            <a:r>
              <a:rPr lang="fr-FR" dirty="0"/>
              <a:t> </a:t>
            </a:r>
          </a:p>
        </p:txBody>
      </p:sp>
    </p:spTree>
    <p:extLst>
      <p:ext uri="{BB962C8B-B14F-4D97-AF65-F5344CB8AC3E}">
        <p14:creationId xmlns:p14="http://schemas.microsoft.com/office/powerpoint/2010/main" val="3212467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78BAA-60AA-636F-6565-8D9FA5293C2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CD498F1-2B54-42AC-8794-BE62606F2958}"/>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C994AB55-0677-98BE-57B4-D09F50E7EBEB}"/>
              </a:ext>
            </a:extLst>
          </p:cNvPr>
          <p:cNvSpPr>
            <a:spLocks noGrp="1"/>
          </p:cNvSpPr>
          <p:nvPr>
            <p:ph sz="half" idx="1"/>
          </p:nvPr>
        </p:nvSpPr>
        <p:spPr>
          <a:xfrm>
            <a:off x="3237888" y="1027906"/>
            <a:ext cx="5181600" cy="4351338"/>
          </a:xfrm>
          <a:ln w="12700">
            <a:solidFill>
              <a:schemeClr val="tx1"/>
            </a:solidFill>
          </a:ln>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Paris, le </a:t>
            </a:r>
            <a:r>
              <a:rPr lang="fr-FR" sz="2000" dirty="0">
                <a:latin typeface="Times New Roman" panose="02020603050405020304" pitchFamily="18" charset="0"/>
                <a:ea typeface="Calibri" panose="020F0502020204030204" pitchFamily="34" charset="0"/>
                <a:cs typeface="Times New Roman" panose="02020603050405020304" pitchFamily="18" charset="0"/>
              </a:rPr>
              <a:t>mercredi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15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Kim s’est bien amusée ici. Le dimanche 12 février, il faisait très froid alors </a:t>
            </a:r>
            <a:r>
              <a:rPr lang="fr-FR" sz="2000" dirty="0">
                <a:latin typeface="Times New Roman" panose="02020603050405020304" pitchFamily="18" charset="0"/>
                <a:ea typeface="Calibri" panose="020F0502020204030204" pitchFamily="34" charset="0"/>
                <a:cs typeface="Times New Roman" panose="02020603050405020304" pitchFamily="18" charset="0"/>
              </a:rPr>
              <a:t>elle a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écrit </a:t>
            </a:r>
            <a:r>
              <a:rPr lang="fr-FR" sz="2000" dirty="0">
                <a:latin typeface="Times New Roman" panose="02020603050405020304" pitchFamily="18" charset="0"/>
                <a:ea typeface="Calibri" panose="020F0502020204030204" pitchFamily="34" charset="0"/>
                <a:cs typeface="Times New Roman" panose="02020603050405020304" pitchFamily="18" charset="0"/>
              </a:rPr>
              <a:t>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Hier, elle est allée à la piscine. Demain, elle est allée 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Aristobule</a:t>
            </a:r>
            <a:endParaRPr lang="fr-FR" sz="2000" dirty="0"/>
          </a:p>
        </p:txBody>
      </p:sp>
      <p:sp>
        <p:nvSpPr>
          <p:cNvPr id="6" name="Espace réservé du contenu 5">
            <a:extLst>
              <a:ext uri="{FF2B5EF4-FFF2-40B4-BE49-F238E27FC236}">
                <a16:creationId xmlns:a16="http://schemas.microsoft.com/office/drawing/2014/main" id="{12AF4AEE-9809-5D20-607B-5AAEA26CB477}"/>
              </a:ext>
            </a:extLst>
          </p:cNvPr>
          <p:cNvSpPr>
            <a:spLocks noGrp="1"/>
          </p:cNvSpPr>
          <p:nvPr>
            <p:ph sz="half" idx="2"/>
          </p:nvPr>
        </p:nvSpPr>
        <p:spPr>
          <a:xfrm>
            <a:off x="11008658" y="1825625"/>
            <a:ext cx="345141" cy="4351338"/>
          </a:xfrm>
        </p:spPr>
        <p:txBody>
          <a:bodyPr/>
          <a:lstStyle/>
          <a:p>
            <a:pPr marL="0" indent="0">
              <a:buNone/>
            </a:pPr>
            <a:r>
              <a:rPr lang="fr-FR" dirty="0"/>
              <a:t> </a:t>
            </a:r>
          </a:p>
        </p:txBody>
      </p:sp>
      <p:pic>
        <p:nvPicPr>
          <p:cNvPr id="2" name="Image 1" descr="Une image contenant clipart, poupée&#10;&#10;Description générée automatiquement">
            <a:extLst>
              <a:ext uri="{FF2B5EF4-FFF2-40B4-BE49-F238E27FC236}">
                <a16:creationId xmlns:a16="http://schemas.microsoft.com/office/drawing/2014/main" id="{107CD443-2007-5720-FA9E-241C107038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1288473" y="680396"/>
            <a:ext cx="1018309" cy="141921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08611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5E25D-6246-B361-1873-3A6C6A7C995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4EFEE8F-CADE-FDFA-A0E3-2B3C0C862034}"/>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D039370C-1947-4096-E002-0CD53CBEA276}"/>
              </a:ext>
            </a:extLst>
          </p:cNvPr>
          <p:cNvSpPr>
            <a:spLocks noGrp="1"/>
          </p:cNvSpPr>
          <p:nvPr>
            <p:ph sz="half" idx="1"/>
          </p:nvPr>
        </p:nvSpPr>
        <p:spPr>
          <a:xfrm>
            <a:off x="3237888" y="1027906"/>
            <a:ext cx="5181600" cy="4351338"/>
          </a:xfrm>
          <a:ln w="12700">
            <a:solidFill>
              <a:schemeClr val="tx1"/>
            </a:solidFill>
          </a:ln>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Paris, le </a:t>
            </a:r>
            <a:r>
              <a:rPr lang="fr-FR" sz="2000" dirty="0">
                <a:latin typeface="Times New Roman" panose="02020603050405020304" pitchFamily="18" charset="0"/>
                <a:ea typeface="Calibri" panose="020F0502020204030204" pitchFamily="34" charset="0"/>
                <a:cs typeface="Times New Roman" panose="02020603050405020304" pitchFamily="18" charset="0"/>
              </a:rPr>
              <a:t>mercredi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15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Kim s’est bien amusée </a:t>
            </a:r>
            <a:r>
              <a:rPr lang="fr-FR" sz="2000" b="1" strike="sngStrike" dirty="0">
                <a:effectLst/>
                <a:latin typeface="Times New Roman" panose="02020603050405020304" pitchFamily="18" charset="0"/>
                <a:ea typeface="Calibri" panose="020F0502020204030204" pitchFamily="34" charset="0"/>
                <a:cs typeface="Times New Roman" panose="02020603050405020304" pitchFamily="18" charset="0"/>
              </a:rPr>
              <a:t>ici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 dimanche 12 février, il faisait très froid alors </a:t>
            </a:r>
            <a:r>
              <a:rPr lang="fr-FR" sz="2000" dirty="0">
                <a:latin typeface="Times New Roman" panose="02020603050405020304" pitchFamily="18" charset="0"/>
                <a:ea typeface="Calibri" panose="020F0502020204030204" pitchFamily="34" charset="0"/>
                <a:cs typeface="Times New Roman" panose="02020603050405020304" pitchFamily="18" charset="0"/>
              </a:rPr>
              <a:t>elle a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écrit </a:t>
            </a:r>
            <a:r>
              <a:rPr lang="fr-FR" sz="2000" dirty="0">
                <a:latin typeface="Times New Roman" panose="02020603050405020304" pitchFamily="18" charset="0"/>
                <a:ea typeface="Calibri" panose="020F0502020204030204" pitchFamily="34" charset="0"/>
                <a:cs typeface="Times New Roman" panose="02020603050405020304" pitchFamily="18" charset="0"/>
              </a:rPr>
              <a:t>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b="1" strike="sngStrike" dirty="0">
                <a:effectLst/>
                <a:latin typeface="Times New Roman" panose="02020603050405020304" pitchFamily="18" charset="0"/>
                <a:ea typeface="Calibri" panose="020F0502020204030204" pitchFamily="34" charset="0"/>
                <a:cs typeface="Times New Roman" panose="02020603050405020304" pitchFamily="18" charset="0"/>
              </a:rPr>
              <a:t>Hier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elle est allée à la piscine. </a:t>
            </a:r>
            <a:r>
              <a:rPr lang="fr-FR" sz="2000" b="1" strike="sngStrike" dirty="0">
                <a:effectLst/>
                <a:latin typeface="Times New Roman" panose="02020603050405020304" pitchFamily="18" charset="0"/>
                <a:ea typeface="Calibri" panose="020F0502020204030204" pitchFamily="34" charset="0"/>
                <a:cs typeface="Times New Roman" panose="02020603050405020304" pitchFamily="18" charset="0"/>
              </a:rPr>
              <a:t>Demain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elle </a:t>
            </a:r>
            <a:r>
              <a:rPr lang="fr-FR" sz="2000" b="1" strike="sngStrike" dirty="0">
                <a:effectLst/>
                <a:latin typeface="Times New Roman" panose="02020603050405020304" pitchFamily="18" charset="0"/>
                <a:ea typeface="Calibri" panose="020F0502020204030204" pitchFamily="34" charset="0"/>
                <a:cs typeface="Times New Roman" panose="02020603050405020304" pitchFamily="18" charset="0"/>
              </a:rPr>
              <a:t>est allée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Aristobule</a:t>
            </a:r>
            <a:endParaRPr lang="fr-FR" sz="2000" dirty="0"/>
          </a:p>
        </p:txBody>
      </p:sp>
      <p:sp>
        <p:nvSpPr>
          <p:cNvPr id="6" name="Espace réservé du contenu 5">
            <a:extLst>
              <a:ext uri="{FF2B5EF4-FFF2-40B4-BE49-F238E27FC236}">
                <a16:creationId xmlns:a16="http://schemas.microsoft.com/office/drawing/2014/main" id="{E6D524B2-9E9A-241D-0FF9-ACDA1C74718D}"/>
              </a:ext>
            </a:extLst>
          </p:cNvPr>
          <p:cNvSpPr>
            <a:spLocks noGrp="1"/>
          </p:cNvSpPr>
          <p:nvPr>
            <p:ph sz="half" idx="2"/>
          </p:nvPr>
        </p:nvSpPr>
        <p:spPr>
          <a:xfrm>
            <a:off x="11008658" y="1825625"/>
            <a:ext cx="345141" cy="4351338"/>
          </a:xfrm>
        </p:spPr>
        <p:txBody>
          <a:bodyPr/>
          <a:lstStyle/>
          <a:p>
            <a:pPr marL="0" indent="0">
              <a:buNone/>
            </a:pPr>
            <a:r>
              <a:rPr lang="fr-FR" dirty="0"/>
              <a:t> </a:t>
            </a:r>
          </a:p>
        </p:txBody>
      </p:sp>
    </p:spTree>
    <p:extLst>
      <p:ext uri="{BB962C8B-B14F-4D97-AF65-F5344CB8AC3E}">
        <p14:creationId xmlns:p14="http://schemas.microsoft.com/office/powerpoint/2010/main" val="642302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1DECB-DEDD-63F9-6CCD-129C1A97424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8EA0685-AE96-6B68-8969-56E4DC107BAA}"/>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3CB95038-9D48-5BBC-4BB9-94EC6C81CA2D}"/>
              </a:ext>
            </a:extLst>
          </p:cNvPr>
          <p:cNvSpPr>
            <a:spLocks noGrp="1"/>
          </p:cNvSpPr>
          <p:nvPr>
            <p:ph sz="half" idx="1"/>
          </p:nvPr>
        </p:nvSpPr>
        <p:spPr>
          <a:xfrm>
            <a:off x="3237888" y="1027906"/>
            <a:ext cx="5181600" cy="4351338"/>
          </a:xfrm>
          <a:ln w="12700">
            <a:solidFill>
              <a:schemeClr val="tx1"/>
            </a:solidFill>
          </a:ln>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Paris, le </a:t>
            </a:r>
            <a:r>
              <a:rPr lang="fr-FR" sz="2000" dirty="0">
                <a:latin typeface="Times New Roman" panose="02020603050405020304" pitchFamily="18" charset="0"/>
                <a:ea typeface="Calibri" panose="020F0502020204030204" pitchFamily="34" charset="0"/>
                <a:cs typeface="Times New Roman" panose="02020603050405020304" pitchFamily="18" charset="0"/>
              </a:rPr>
              <a:t>mercredi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15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Kim s’est bien amusée </a:t>
            </a:r>
            <a:r>
              <a:rPr lang="fr-FR" sz="20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à Péraclos</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dimanche 12 février, il faisait très froid alors </a:t>
            </a:r>
            <a:r>
              <a:rPr lang="fr-FR" sz="2000" dirty="0">
                <a:latin typeface="Times New Roman" panose="02020603050405020304" pitchFamily="18" charset="0"/>
                <a:ea typeface="Calibri" panose="020F0502020204030204" pitchFamily="34" charset="0"/>
                <a:cs typeface="Times New Roman" panose="02020603050405020304" pitchFamily="18" charset="0"/>
              </a:rPr>
              <a:t>elle a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écrit </a:t>
            </a:r>
            <a:r>
              <a:rPr lang="fr-FR" sz="2000" dirty="0">
                <a:latin typeface="Times New Roman" panose="02020603050405020304" pitchFamily="18" charset="0"/>
                <a:ea typeface="Calibri" panose="020F0502020204030204" pitchFamily="34" charset="0"/>
                <a:cs typeface="Times New Roman" panose="02020603050405020304" pitchFamily="18" charset="0"/>
              </a:rPr>
              <a:t>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samedi 11 février / la veille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elle est allée à la piscine.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lundi 13 / le lendemain,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elle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est allée</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Aristobule</a:t>
            </a:r>
            <a:endParaRPr lang="fr-FR" sz="2000" dirty="0"/>
          </a:p>
        </p:txBody>
      </p:sp>
      <p:sp>
        <p:nvSpPr>
          <p:cNvPr id="6" name="Espace réservé du contenu 5">
            <a:extLst>
              <a:ext uri="{FF2B5EF4-FFF2-40B4-BE49-F238E27FC236}">
                <a16:creationId xmlns:a16="http://schemas.microsoft.com/office/drawing/2014/main" id="{E3A94876-BDAA-374D-2967-228E05C3B025}"/>
              </a:ext>
            </a:extLst>
          </p:cNvPr>
          <p:cNvSpPr>
            <a:spLocks noGrp="1"/>
          </p:cNvSpPr>
          <p:nvPr>
            <p:ph sz="half" idx="2"/>
          </p:nvPr>
        </p:nvSpPr>
        <p:spPr>
          <a:xfrm>
            <a:off x="11008658" y="1825625"/>
            <a:ext cx="345141" cy="4351338"/>
          </a:xfrm>
        </p:spPr>
        <p:txBody>
          <a:bodyPr/>
          <a:lstStyle/>
          <a:p>
            <a:pPr marL="0" indent="0">
              <a:buNone/>
            </a:pPr>
            <a:r>
              <a:rPr lang="fr-FR" dirty="0"/>
              <a:t> </a:t>
            </a:r>
          </a:p>
        </p:txBody>
      </p:sp>
    </p:spTree>
    <p:extLst>
      <p:ext uri="{BB962C8B-B14F-4D97-AF65-F5344CB8AC3E}">
        <p14:creationId xmlns:p14="http://schemas.microsoft.com/office/powerpoint/2010/main" val="4152488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FBAF2-204E-140E-A333-9C2A3BECD8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6C3CDFF-2AAA-2033-AF34-6AB872D5A8A0}"/>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C08F4A8D-E1AC-E657-ED19-4AF3D0A65015}"/>
              </a:ext>
            </a:extLst>
          </p:cNvPr>
          <p:cNvSpPr>
            <a:spLocks noGrp="1"/>
          </p:cNvSpPr>
          <p:nvPr>
            <p:ph sz="half" idx="1"/>
          </p:nvPr>
        </p:nvSpPr>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Péraclos, le dimanche 12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Je m’amuse bien ici. Aujourd’hui, il fait très froid alors j’écris mon 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Hier, je suis allée à la piscine. Demain, j’irai 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Kim </a:t>
            </a:r>
            <a:endParaRPr lang="fr-FR" sz="2000" dirty="0"/>
          </a:p>
        </p:txBody>
      </p:sp>
      <p:sp>
        <p:nvSpPr>
          <p:cNvPr id="6" name="Espace réservé du contenu 5">
            <a:extLst>
              <a:ext uri="{FF2B5EF4-FFF2-40B4-BE49-F238E27FC236}">
                <a16:creationId xmlns:a16="http://schemas.microsoft.com/office/drawing/2014/main" id="{0E5E042F-FA48-0673-0BFE-799C8B92F1CC}"/>
              </a:ext>
            </a:extLst>
          </p:cNvPr>
          <p:cNvSpPr>
            <a:spLocks noGrp="1"/>
          </p:cNvSpPr>
          <p:nvPr>
            <p:ph sz="half" idx="2"/>
          </p:nvPr>
        </p:nvSpPr>
        <p:spPr>
          <a:xfrm>
            <a:off x="6172200" y="1690688"/>
            <a:ext cx="5181600" cy="4351338"/>
          </a:xfrm>
        </p:spPr>
        <p:txBody>
          <a:bodyPr>
            <a:normAutofit fontScale="92500"/>
          </a:bodyPr>
          <a:lstStyle/>
          <a:p>
            <a:pPr marL="0" indent="0">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À Paris, le </a:t>
            </a:r>
            <a:r>
              <a:rPr lang="fr-FR" sz="2200" dirty="0">
                <a:latin typeface="Times New Roman" panose="02020603050405020304" pitchFamily="18" charset="0"/>
                <a:ea typeface="Calibri" panose="020F0502020204030204" pitchFamily="34" charset="0"/>
                <a:cs typeface="Times New Roman" panose="02020603050405020304" pitchFamily="18" charset="0"/>
              </a:rPr>
              <a:t>mercredi</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15 février</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Kim s’est bien amusée </a:t>
            </a:r>
            <a:r>
              <a:rPr lang="fr-FR" sz="2200" dirty="0">
                <a:latin typeface="Times New Roman" panose="02020603050405020304" pitchFamily="18" charset="0"/>
                <a:ea typeface="Calibri" panose="020F0502020204030204" pitchFamily="34" charset="0"/>
                <a:cs typeface="Times New Roman" panose="02020603050405020304" pitchFamily="18" charset="0"/>
              </a:rPr>
              <a:t>à Péraclos</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Le dimanche 12 février, il faisait très froid alors </a:t>
            </a:r>
            <a:r>
              <a:rPr lang="fr-FR" sz="2200" dirty="0">
                <a:latin typeface="Times New Roman" panose="02020603050405020304" pitchFamily="18" charset="0"/>
                <a:ea typeface="Calibri" panose="020F0502020204030204" pitchFamily="34" charset="0"/>
                <a:cs typeface="Times New Roman" panose="02020603050405020304" pitchFamily="18" charset="0"/>
              </a:rPr>
              <a:t>elle a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écrit </a:t>
            </a:r>
            <a:r>
              <a:rPr lang="fr-FR" sz="2200" dirty="0">
                <a:latin typeface="Times New Roman" panose="02020603050405020304" pitchFamily="18" charset="0"/>
                <a:ea typeface="Calibri" panose="020F0502020204030204" pitchFamily="34" charset="0"/>
                <a:cs typeface="Times New Roman" panose="02020603050405020304" pitchFamily="18" charset="0"/>
              </a:rPr>
              <a:t>s</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on courrier.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Le samedi 11 février / la veille elle </a:t>
            </a:r>
            <a:r>
              <a:rPr lang="fr-FR" sz="2200" dirty="0">
                <a:latin typeface="Times New Roman" panose="02020603050405020304" pitchFamily="18" charset="0"/>
                <a:ea typeface="Calibri" panose="020F0502020204030204" pitchFamily="34" charset="0"/>
                <a:cs typeface="Times New Roman" panose="02020603050405020304" pitchFamily="18" charset="0"/>
              </a:rPr>
              <a:t>était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allée à la piscine. Le lundi 13 / le lendemain, elle est allée</a:t>
            </a: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faire une balade près de la rivière.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Aristobule</a:t>
            </a:r>
            <a:endParaRPr lang="fr-FR" sz="2200" dirty="0"/>
          </a:p>
        </p:txBody>
      </p:sp>
      <p:pic>
        <p:nvPicPr>
          <p:cNvPr id="2" name="Espace réservé du contenu 7">
            <a:extLst>
              <a:ext uri="{FF2B5EF4-FFF2-40B4-BE49-F238E27FC236}">
                <a16:creationId xmlns:a16="http://schemas.microsoft.com/office/drawing/2014/main" id="{4EE27D1A-1813-7E48-6B8B-E0E83304B4AD}"/>
              </a:ext>
            </a:extLst>
          </p:cNvPr>
          <p:cNvPicPr>
            <a:picLocks noChangeAspect="1"/>
          </p:cNvPicPr>
          <p:nvPr/>
        </p:nvPicPr>
        <p:blipFill>
          <a:blip r:embed="rId3"/>
          <a:stretch>
            <a:fillRect/>
          </a:stretch>
        </p:blipFill>
        <p:spPr>
          <a:xfrm>
            <a:off x="2920084" y="520455"/>
            <a:ext cx="1170233" cy="1170233"/>
          </a:xfrm>
          <a:prstGeom prst="rect">
            <a:avLst/>
          </a:prstGeom>
        </p:spPr>
      </p:pic>
      <p:pic>
        <p:nvPicPr>
          <p:cNvPr id="3" name="Image 2" descr="Une image contenant clipart, poupée&#10;&#10;Description générée automatiquement">
            <a:extLst>
              <a:ext uri="{FF2B5EF4-FFF2-40B4-BE49-F238E27FC236}">
                <a16:creationId xmlns:a16="http://schemas.microsoft.com/office/drawing/2014/main" id="{9E07536F-7FAA-F160-44BD-301BFD69DA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82809"/>
          <a:stretch/>
        </p:blipFill>
        <p:spPr bwMode="auto">
          <a:xfrm>
            <a:off x="8406008" y="271470"/>
            <a:ext cx="1018309" cy="141921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570747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E282-8296-8F69-6131-EB78D6D981D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ECF02D7-89DE-FC43-707B-031111C9085C}"/>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ED99D2BE-C9DC-E224-AD2B-41D7A30CC50C}"/>
              </a:ext>
            </a:extLst>
          </p:cNvPr>
          <p:cNvSpPr>
            <a:spLocks noGrp="1"/>
          </p:cNvSpPr>
          <p:nvPr>
            <p:ph sz="half" idx="1"/>
          </p:nvPr>
        </p:nvSpPr>
        <p:spPr/>
        <p:txBody>
          <a:bodyPr>
            <a:noAutofit/>
          </a:bodyPr>
          <a:lstStyle/>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À Péraclos, le dimanche 12 février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Je m’amuse bien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ici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Aujourd’hui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il </a:t>
            </a:r>
            <a:r>
              <a:rPr lang="fr-FR" sz="20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fait</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très froid alors </a:t>
            </a:r>
            <a:r>
              <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20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écris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mon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courrier.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Hier, </a:t>
            </a:r>
            <a:r>
              <a:rPr lang="fr-FR"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je </a:t>
            </a:r>
            <a:r>
              <a:rPr lang="fr-FR" sz="20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suis allée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à la piscine. </a:t>
            </a:r>
            <a:r>
              <a:rPr lang="fr-FR" sz="20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Demain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j’irai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faire une balade près de la rivière.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Kim </a:t>
            </a:r>
            <a:endParaRPr lang="fr-FR" sz="2000" dirty="0"/>
          </a:p>
        </p:txBody>
      </p:sp>
      <p:sp>
        <p:nvSpPr>
          <p:cNvPr id="6" name="Espace réservé du contenu 5">
            <a:extLst>
              <a:ext uri="{FF2B5EF4-FFF2-40B4-BE49-F238E27FC236}">
                <a16:creationId xmlns:a16="http://schemas.microsoft.com/office/drawing/2014/main" id="{95C31711-DB08-B70E-908C-E35F5714A553}"/>
              </a:ext>
            </a:extLst>
          </p:cNvPr>
          <p:cNvSpPr>
            <a:spLocks noGrp="1"/>
          </p:cNvSpPr>
          <p:nvPr>
            <p:ph sz="half" idx="2"/>
          </p:nvPr>
        </p:nvSpPr>
        <p:spPr>
          <a:xfrm>
            <a:off x="6172200" y="1690688"/>
            <a:ext cx="5181600" cy="4351338"/>
          </a:xfrm>
        </p:spPr>
        <p:txBody>
          <a:bodyPr>
            <a:normAutofit fontScale="92500"/>
          </a:bodyPr>
          <a:lstStyle/>
          <a:p>
            <a:pPr marL="0" indent="0">
              <a:buNone/>
            </a:pP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À Paris, le </a:t>
            </a:r>
            <a:r>
              <a:rPr lang="fr-FR" sz="2200" dirty="0">
                <a:latin typeface="Times New Roman" panose="02020603050405020304" pitchFamily="18" charset="0"/>
                <a:ea typeface="Calibri" panose="020F0502020204030204" pitchFamily="34" charset="0"/>
                <a:cs typeface="Times New Roman" panose="02020603050405020304" pitchFamily="18" charset="0"/>
              </a:rPr>
              <a:t>mercredi</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15 février</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Salut,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Kim s’est bien amusée </a:t>
            </a:r>
            <a:r>
              <a:rPr lang="fr-F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à</a:t>
            </a: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Péraclos</a:t>
            </a:r>
            <a:r>
              <a:rPr lang="fr-FR" sz="22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Le dimanche 12 février</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t>
            </a:r>
            <a:r>
              <a:rPr lang="fr-FR" sz="2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faisait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très froid alors </a:t>
            </a:r>
            <a:r>
              <a:rPr lang="fr-FR" sz="22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elle</a:t>
            </a: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lumMod val="75000"/>
                  </a:schemeClr>
                </a:solidFill>
                <a:latin typeface="Times New Roman" panose="02020603050405020304" pitchFamily="18" charset="0"/>
                <a:ea typeface="Calibri" panose="020F0502020204030204" pitchFamily="34" charset="0"/>
                <a:cs typeface="Times New Roman" panose="02020603050405020304" pitchFamily="18" charset="0"/>
              </a:rPr>
              <a:t>a </a:t>
            </a:r>
            <a:r>
              <a:rPr lang="fr-FR" sz="2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écrit </a:t>
            </a:r>
            <a:r>
              <a:rPr lang="fr-FR" sz="220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s</a:t>
            </a:r>
            <a:r>
              <a:rPr lang="fr-FR" sz="22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courrier.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2200" dirty="0">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Le samedi 11 février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la veille </a:t>
            </a:r>
            <a:r>
              <a:rPr lang="fr-FR" sz="22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était allée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à la piscine. </a:t>
            </a:r>
            <a:r>
              <a:rPr lang="fr-FR" sz="2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Le lundi 13 / le lendemain</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est allée</a:t>
            </a:r>
            <a:r>
              <a:rPr lang="fr-FR" sz="22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faire une balade près de la rivière.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Bises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Aristobule</a:t>
            </a:r>
            <a:endParaRPr lang="fr-FR" sz="2200" dirty="0"/>
          </a:p>
        </p:txBody>
      </p:sp>
      <p:pic>
        <p:nvPicPr>
          <p:cNvPr id="2" name="Espace réservé du contenu 7">
            <a:extLst>
              <a:ext uri="{FF2B5EF4-FFF2-40B4-BE49-F238E27FC236}">
                <a16:creationId xmlns:a16="http://schemas.microsoft.com/office/drawing/2014/main" id="{A1699D02-6A43-ECBB-1BF7-2B311E6CACC7}"/>
              </a:ext>
            </a:extLst>
          </p:cNvPr>
          <p:cNvPicPr>
            <a:picLocks noChangeAspect="1"/>
          </p:cNvPicPr>
          <p:nvPr/>
        </p:nvPicPr>
        <p:blipFill>
          <a:blip r:embed="rId3"/>
          <a:stretch>
            <a:fillRect/>
          </a:stretch>
        </p:blipFill>
        <p:spPr>
          <a:xfrm>
            <a:off x="2920084" y="520455"/>
            <a:ext cx="1170233" cy="1170233"/>
          </a:xfrm>
          <a:prstGeom prst="rect">
            <a:avLst/>
          </a:prstGeom>
        </p:spPr>
      </p:pic>
      <p:pic>
        <p:nvPicPr>
          <p:cNvPr id="3" name="Image 2" descr="Une image contenant clipart, poupée&#10;&#10;Description générée automatiquement">
            <a:extLst>
              <a:ext uri="{FF2B5EF4-FFF2-40B4-BE49-F238E27FC236}">
                <a16:creationId xmlns:a16="http://schemas.microsoft.com/office/drawing/2014/main" id="{B2DCD25B-BE77-2857-06CF-DC79FBA83E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82809"/>
          <a:stretch/>
        </p:blipFill>
        <p:spPr bwMode="auto">
          <a:xfrm>
            <a:off x="8406008" y="271470"/>
            <a:ext cx="1018309" cy="1419218"/>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658222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073A6C-E6E5-A41E-E45D-1D1C8FE508D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9F57C90-1DC6-12D6-79CD-1718A9FB6054}"/>
              </a:ext>
            </a:extLst>
          </p:cNvPr>
          <p:cNvPicPr>
            <a:picLocks noGrp="1" noChangeAspect="1"/>
          </p:cNvPicPr>
          <p:nvPr>
            <p:ph idx="1"/>
          </p:nvPr>
        </p:nvPicPr>
        <p:blipFill>
          <a:blip r:embed="rId3"/>
          <a:stretch>
            <a:fillRect/>
          </a:stretch>
        </p:blipFill>
        <p:spPr>
          <a:xfrm>
            <a:off x="919822" y="254090"/>
            <a:ext cx="10433978" cy="6426413"/>
          </a:xfrm>
        </p:spPr>
      </p:pic>
    </p:spTree>
    <p:extLst>
      <p:ext uri="{BB962C8B-B14F-4D97-AF65-F5344CB8AC3E}">
        <p14:creationId xmlns:p14="http://schemas.microsoft.com/office/powerpoint/2010/main" val="3934705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5C2264-6E0C-1C1D-F201-25E6538F1A4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87A0B61-D39A-CC1C-62E0-70789C256163}"/>
              </a:ext>
            </a:extLst>
          </p:cNvPr>
          <p:cNvGraphicFramePr>
            <a:graphicFrameLocks noGrp="1"/>
          </p:cNvGraphicFramePr>
          <p:nvPr>
            <p:ph idx="1"/>
            <p:extLst>
              <p:ext uri="{D42A27DB-BD31-4B8C-83A1-F6EECF244321}">
                <p14:modId xmlns:p14="http://schemas.microsoft.com/office/powerpoint/2010/main" val="1888162518"/>
              </p:ext>
            </p:extLst>
          </p:nvPr>
        </p:nvGraphicFramePr>
        <p:xfrm>
          <a:off x="1118680" y="1600200"/>
          <a:ext cx="9954639" cy="3883929"/>
        </p:xfrm>
        <a:graphic>
          <a:graphicData uri="http://schemas.openxmlformats.org/drawingml/2006/table">
            <a:tbl>
              <a:tblPr firstRow="1" firstCol="1" bandRow="1">
                <a:tableStyleId>{5940675A-B579-460E-94D1-54222C63F5DA}</a:tableStyleId>
              </a:tblPr>
              <a:tblGrid>
                <a:gridCol w="3162375">
                  <a:extLst>
                    <a:ext uri="{9D8B030D-6E8A-4147-A177-3AD203B41FA5}">
                      <a16:colId xmlns:a16="http://schemas.microsoft.com/office/drawing/2014/main" val="496609993"/>
                    </a:ext>
                  </a:extLst>
                </a:gridCol>
                <a:gridCol w="2564861">
                  <a:extLst>
                    <a:ext uri="{9D8B030D-6E8A-4147-A177-3AD203B41FA5}">
                      <a16:colId xmlns:a16="http://schemas.microsoft.com/office/drawing/2014/main" val="3553613858"/>
                    </a:ext>
                  </a:extLst>
                </a:gridCol>
                <a:gridCol w="4227403">
                  <a:extLst>
                    <a:ext uri="{9D8B030D-6E8A-4147-A177-3AD203B41FA5}">
                      <a16:colId xmlns:a16="http://schemas.microsoft.com/office/drawing/2014/main" val="1455990544"/>
                    </a:ext>
                  </a:extLst>
                </a:gridCol>
              </a:tblGrid>
              <a:tr h="363814">
                <a:tc>
                  <a:txBody>
                    <a:bodyPr/>
                    <a:lstStyle/>
                    <a:p>
                      <a:pPr algn="ctr"/>
                      <a:r>
                        <a:rPr lang="fr-FR" sz="2000" dirty="0">
                          <a:effectLst/>
                          <a:latin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FR" sz="2000" dirty="0">
                          <a:effectLst/>
                          <a:latin typeface="Times New Roman" panose="02020603050405020304" pitchFamily="18" charset="0"/>
                          <a:cs typeface="Times New Roman" panose="02020603050405020304" pitchFamily="18" charset="0"/>
                        </a:rPr>
                        <a:t>Dans la lettre de Kim</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2000" dirty="0">
                          <a:effectLst/>
                          <a:latin typeface="Times New Roman" panose="02020603050405020304" pitchFamily="18" charset="0"/>
                          <a:cs typeface="Times New Roman" panose="02020603050405020304" pitchFamily="18" charset="0"/>
                        </a:rPr>
                        <a:t>Dans la lettre d’Aristobule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587860843"/>
                  </a:ext>
                </a:extLst>
              </a:tr>
              <a:tr h="363814">
                <a:tc>
                  <a:txBody>
                    <a:bodyPr/>
                    <a:lstStyle/>
                    <a:p>
                      <a:r>
                        <a:rPr lang="fr-FR" sz="2000" dirty="0">
                          <a:effectLst/>
                          <a:latin typeface="Times New Roman" panose="02020603050405020304" pitchFamily="18" charset="0"/>
                          <a:cs typeface="Times New Roman" panose="02020603050405020304" pitchFamily="18" charset="0"/>
                        </a:rPr>
                        <a:t>Indicateur de lieu</a:t>
                      </a: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(des mots qui indiquent où)</a:t>
                      </a:r>
                    </a:p>
                  </a:txBody>
                  <a:tcPr marL="68580" marR="68580" marT="0" marB="0">
                    <a:solidFill>
                      <a:schemeClr val="accent5">
                        <a:lumMod val="20000"/>
                        <a:lumOff val="80000"/>
                      </a:schemeClr>
                    </a:solidFill>
                  </a:tcPr>
                </a:tc>
                <a:tc>
                  <a:txBody>
                    <a:bodyPr/>
                    <a:lstStyle/>
                    <a:p>
                      <a:r>
                        <a:rPr lang="fr-FR" sz="2000" dirty="0">
                          <a:effectLst/>
                          <a:latin typeface="Times New Roman" panose="02020603050405020304" pitchFamily="18" charset="0"/>
                          <a:cs typeface="Times New Roman" panose="02020603050405020304" pitchFamily="18" charset="0"/>
                        </a:rPr>
                        <a:t>Ici</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cs typeface="Times New Roman" panose="02020603050405020304" pitchFamily="18" charset="0"/>
                        </a:rPr>
                        <a:t>à Péraclos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6497833"/>
                  </a:ext>
                </a:extLst>
              </a:tr>
              <a:tr h="1091443">
                <a:tc>
                  <a:txBody>
                    <a:bodyPr/>
                    <a:lstStyle/>
                    <a:p>
                      <a:r>
                        <a:rPr lang="fr-FR" sz="2000" dirty="0">
                          <a:effectLst/>
                          <a:latin typeface="Times New Roman" panose="02020603050405020304" pitchFamily="18" charset="0"/>
                          <a:cs typeface="Times New Roman" panose="02020603050405020304" pitchFamily="18" charset="0"/>
                        </a:rPr>
                        <a:t>Indicateurs de temps</a:t>
                      </a: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(des mots qui indiquent quand)</a:t>
                      </a:r>
                    </a:p>
                  </a:txBody>
                  <a:tcPr marL="68580" marR="68580" marT="0" marB="0">
                    <a:solidFill>
                      <a:schemeClr val="accent5">
                        <a:lumMod val="20000"/>
                        <a:lumOff val="80000"/>
                      </a:schemeClr>
                    </a:solidFill>
                  </a:tcPr>
                </a:tc>
                <a:tc>
                  <a:txBody>
                    <a:bodyPr/>
                    <a:lstStyle/>
                    <a:p>
                      <a:r>
                        <a:rPr lang="fr-FR" sz="2000" dirty="0">
                          <a:effectLst/>
                          <a:latin typeface="Times New Roman" panose="02020603050405020304" pitchFamily="18" charset="0"/>
                          <a:cs typeface="Times New Roman" panose="02020603050405020304" pitchFamily="18" charset="0"/>
                        </a:rPr>
                        <a:t>aujourd’hui</a:t>
                      </a:r>
                    </a:p>
                    <a:p>
                      <a:r>
                        <a:rPr lang="fr-FR" sz="2000" dirty="0">
                          <a:effectLst/>
                          <a:latin typeface="Times New Roman" panose="02020603050405020304" pitchFamily="18" charset="0"/>
                          <a:cs typeface="Times New Roman" panose="02020603050405020304" pitchFamily="18" charset="0"/>
                        </a:rPr>
                        <a:t>hier</a:t>
                      </a:r>
                    </a:p>
                    <a:p>
                      <a:r>
                        <a:rPr lang="fr-FR" sz="2000" dirty="0">
                          <a:effectLst/>
                          <a:latin typeface="Times New Roman" panose="02020603050405020304" pitchFamily="18" charset="0"/>
                          <a:cs typeface="Times New Roman" panose="02020603050405020304" pitchFamily="18" charset="0"/>
                        </a:rPr>
                        <a:t>demain</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cs typeface="Times New Roman" panose="02020603050405020304" pitchFamily="18" charset="0"/>
                        </a:rPr>
                        <a:t>un jour – le dimanche 12 février</a:t>
                      </a:r>
                    </a:p>
                    <a:p>
                      <a:r>
                        <a:rPr lang="fr-FR" sz="2000" dirty="0">
                          <a:effectLst/>
                          <a:latin typeface="Times New Roman" panose="02020603050405020304" pitchFamily="18" charset="0"/>
                          <a:cs typeface="Times New Roman" panose="02020603050405020304" pitchFamily="18" charset="0"/>
                        </a:rPr>
                        <a:t>la veille – le samedi 11 février</a:t>
                      </a:r>
                    </a:p>
                    <a:p>
                      <a:r>
                        <a:rPr lang="fr-FR" sz="2000" dirty="0">
                          <a:effectLst/>
                          <a:latin typeface="Times New Roman" panose="02020603050405020304" pitchFamily="18" charset="0"/>
                          <a:cs typeface="Times New Roman" panose="02020603050405020304" pitchFamily="18" charset="0"/>
                        </a:rPr>
                        <a:t>le lendemain – le lundi 13 février</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02340247"/>
                  </a:ext>
                </a:extLst>
              </a:tr>
              <a:tr h="727629">
                <a:tc>
                  <a:txBody>
                    <a:bodyPr/>
                    <a:lstStyle/>
                    <a:p>
                      <a:r>
                        <a:rPr lang="fr-FR" sz="2000" dirty="0">
                          <a:effectLst/>
                          <a:latin typeface="Times New Roman" panose="02020603050405020304" pitchFamily="18" charset="0"/>
                          <a:cs typeface="Times New Roman" panose="02020603050405020304" pitchFamily="18" charset="0"/>
                        </a:rPr>
                        <a:t>Personne grammaticale</a:t>
                      </a: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(des personnes)</a:t>
                      </a:r>
                    </a:p>
                  </a:txBody>
                  <a:tcPr marL="68580" marR="68580" marT="0" marB="0">
                    <a:solidFill>
                      <a:schemeClr val="accent5">
                        <a:lumMod val="20000"/>
                        <a:lumOff val="80000"/>
                      </a:schemeClr>
                    </a:solidFill>
                  </a:tcPr>
                </a:tc>
                <a:tc>
                  <a:txBody>
                    <a:bodyPr/>
                    <a:lstStyle/>
                    <a:p>
                      <a:r>
                        <a:rPr lang="fr-FR" sz="2000" dirty="0">
                          <a:effectLst/>
                          <a:latin typeface="Times New Roman" panose="02020603050405020304" pitchFamily="18" charset="0"/>
                          <a:cs typeface="Times New Roman" panose="02020603050405020304" pitchFamily="18" charset="0"/>
                        </a:rPr>
                        <a:t>je</a:t>
                      </a:r>
                    </a:p>
                    <a:p>
                      <a:r>
                        <a:rPr lang="fr-FR" sz="2000" dirty="0">
                          <a:effectLst/>
                          <a:latin typeface="Times New Roman" panose="02020603050405020304" pitchFamily="18" charset="0"/>
                          <a:cs typeface="Times New Roman" panose="02020603050405020304" pitchFamily="18" charset="0"/>
                        </a:rPr>
                        <a:t>mon</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cs typeface="Times New Roman" panose="02020603050405020304" pitchFamily="18" charset="0"/>
                        </a:rPr>
                        <a:t>Kim - elle</a:t>
                      </a:r>
                    </a:p>
                    <a:p>
                      <a:r>
                        <a:rPr lang="fr-FR" sz="2000" dirty="0">
                          <a:effectLst/>
                          <a:latin typeface="Times New Roman" panose="02020603050405020304" pitchFamily="18" charset="0"/>
                          <a:cs typeface="Times New Roman" panose="02020603050405020304" pitchFamily="18" charset="0"/>
                        </a:rPr>
                        <a:t>son</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1207362"/>
                  </a:ext>
                </a:extLst>
              </a:tr>
              <a:tr h="1091443">
                <a:tc>
                  <a:txBody>
                    <a:bodyPr/>
                    <a:lstStyle/>
                    <a:p>
                      <a:r>
                        <a:rPr lang="fr-FR" sz="2000" dirty="0">
                          <a:effectLst/>
                          <a:latin typeface="Times New Roman" panose="02020603050405020304" pitchFamily="18" charset="0"/>
                          <a:cs typeface="Times New Roman" panose="02020603050405020304" pitchFamily="18" charset="0"/>
                        </a:rPr>
                        <a:t>Formes verbales</a:t>
                      </a: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verbes)</a:t>
                      </a:r>
                    </a:p>
                  </a:txBody>
                  <a:tcPr marL="68580" marR="68580" marT="0" marB="0">
                    <a:solidFill>
                      <a:schemeClr val="accent5">
                        <a:lumMod val="20000"/>
                        <a:lumOff val="80000"/>
                      </a:schemeClr>
                    </a:solidFill>
                  </a:tcPr>
                </a:tc>
                <a:tc>
                  <a:txBody>
                    <a:bodyPr/>
                    <a:lstStyle/>
                    <a:p>
                      <a:r>
                        <a:rPr lang="fr-FR" sz="2000" dirty="0">
                          <a:effectLst/>
                          <a:latin typeface="Times New Roman" panose="02020603050405020304" pitchFamily="18" charset="0"/>
                          <a:cs typeface="Times New Roman" panose="02020603050405020304" pitchFamily="18" charset="0"/>
                        </a:rPr>
                        <a:t>suis allée</a:t>
                      </a:r>
                    </a:p>
                    <a:p>
                      <a:r>
                        <a:rPr lang="fr-FR" sz="2000" dirty="0">
                          <a:effectLst/>
                          <a:latin typeface="Times New Roman" panose="02020603050405020304" pitchFamily="18" charset="0"/>
                          <a:cs typeface="Times New Roman" panose="02020603050405020304" pitchFamily="18" charset="0"/>
                        </a:rPr>
                        <a:t>fait</a:t>
                      </a:r>
                    </a:p>
                    <a:p>
                      <a:r>
                        <a:rPr lang="fr-FR" sz="2000" dirty="0">
                          <a:effectLst/>
                          <a:latin typeface="Times New Roman" panose="02020603050405020304" pitchFamily="18" charset="0"/>
                          <a:cs typeface="Times New Roman" panose="02020603050405020304" pitchFamily="18" charset="0"/>
                        </a:rPr>
                        <a:t>irai</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2000" dirty="0">
                          <a:effectLst/>
                          <a:latin typeface="Times New Roman" panose="02020603050405020304" pitchFamily="18" charset="0"/>
                          <a:cs typeface="Times New Roman" panose="02020603050405020304" pitchFamily="18" charset="0"/>
                        </a:rPr>
                        <a:t>est allée – était allée</a:t>
                      </a:r>
                    </a:p>
                    <a:p>
                      <a:r>
                        <a:rPr lang="fr-FR" sz="2000" dirty="0">
                          <a:effectLst/>
                          <a:latin typeface="Times New Roman" panose="02020603050405020304" pitchFamily="18" charset="0"/>
                          <a:cs typeface="Times New Roman" panose="02020603050405020304" pitchFamily="18" charset="0"/>
                        </a:rPr>
                        <a:t>faisait</a:t>
                      </a:r>
                    </a:p>
                    <a:p>
                      <a:r>
                        <a:rPr lang="fr-FR" sz="2000" dirty="0">
                          <a:effectLst/>
                          <a:latin typeface="Times New Roman" panose="02020603050405020304" pitchFamily="18" charset="0"/>
                          <a:cs typeface="Times New Roman" panose="02020603050405020304" pitchFamily="18" charset="0"/>
                        </a:rPr>
                        <a:t>est allée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4618997"/>
                  </a:ext>
                </a:extLst>
              </a:tr>
            </a:tbl>
          </a:graphicData>
        </a:graphic>
      </p:graphicFrame>
      <p:sp>
        <p:nvSpPr>
          <p:cNvPr id="5" name="Rectangle 1">
            <a:extLst>
              <a:ext uri="{FF2B5EF4-FFF2-40B4-BE49-F238E27FC236}">
                <a16:creationId xmlns:a16="http://schemas.microsoft.com/office/drawing/2014/main" id="{5FD1AE64-F3B9-FDA9-E170-B946EA950E6D}"/>
              </a:ext>
            </a:extLst>
          </p:cNvPr>
          <p:cNvSpPr>
            <a:spLocks noChangeArrowheads="1"/>
          </p:cNvSpPr>
          <p:nvPr/>
        </p:nvSpPr>
        <p:spPr bwMode="auto">
          <a:xfrm>
            <a:off x="-4655596" y="-49894"/>
            <a:ext cx="200813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2400" dirty="0"/>
          </a:p>
        </p:txBody>
      </p:sp>
    </p:spTree>
    <p:extLst>
      <p:ext uri="{BB962C8B-B14F-4D97-AF65-F5344CB8AC3E}">
        <p14:creationId xmlns:p14="http://schemas.microsoft.com/office/powerpoint/2010/main" val="938304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A5D06-4D6F-CCA6-76F4-E4D6A94963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FB16EC-EE22-7C91-3E9D-C60778227A36}"/>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4A00BAC8-CA4C-ADC6-0F76-4E4856A8DB4A}"/>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pic>
        <p:nvPicPr>
          <p:cNvPr id="6" name="Image 5">
            <a:extLst>
              <a:ext uri="{FF2B5EF4-FFF2-40B4-BE49-F238E27FC236}">
                <a16:creationId xmlns:a16="http://schemas.microsoft.com/office/drawing/2014/main" id="{083E6E6D-09D1-59F3-4209-889DC99247DF}"/>
              </a:ext>
            </a:extLst>
          </p:cNvPr>
          <p:cNvPicPr>
            <a:picLocks noChangeAspect="1"/>
          </p:cNvPicPr>
          <p:nvPr/>
        </p:nvPicPr>
        <p:blipFill>
          <a:blip r:embed="rId3"/>
          <a:stretch>
            <a:fillRect/>
          </a:stretch>
        </p:blipFill>
        <p:spPr>
          <a:xfrm>
            <a:off x="931241" y="681037"/>
            <a:ext cx="10923274" cy="5811837"/>
          </a:xfrm>
          <a:prstGeom prst="rect">
            <a:avLst/>
          </a:prstGeom>
        </p:spPr>
      </p:pic>
    </p:spTree>
    <p:extLst>
      <p:ext uri="{BB962C8B-B14F-4D97-AF65-F5344CB8AC3E}">
        <p14:creationId xmlns:p14="http://schemas.microsoft.com/office/powerpoint/2010/main" val="42290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E1C31-6AB5-9367-E818-9342EAC5B0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391A91-0999-8D51-6AA0-BCFBE6B11AF2}"/>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12A1E493-2227-97F5-C195-D2D538CC2BE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pic>
        <p:nvPicPr>
          <p:cNvPr id="7" name="Image 6">
            <a:extLst>
              <a:ext uri="{FF2B5EF4-FFF2-40B4-BE49-F238E27FC236}">
                <a16:creationId xmlns:a16="http://schemas.microsoft.com/office/drawing/2014/main" id="{40F56853-FE4E-E4B2-738C-297F853232C4}"/>
              </a:ext>
            </a:extLst>
          </p:cNvPr>
          <p:cNvPicPr>
            <a:picLocks noChangeAspect="1"/>
          </p:cNvPicPr>
          <p:nvPr/>
        </p:nvPicPr>
        <p:blipFill>
          <a:blip r:embed="rId3"/>
          <a:stretch>
            <a:fillRect/>
          </a:stretch>
        </p:blipFill>
        <p:spPr>
          <a:xfrm>
            <a:off x="995724" y="681037"/>
            <a:ext cx="10515599" cy="5665668"/>
          </a:xfrm>
          <a:prstGeom prst="rect">
            <a:avLst/>
          </a:prstGeom>
        </p:spPr>
      </p:pic>
    </p:spTree>
    <p:extLst>
      <p:ext uri="{BB962C8B-B14F-4D97-AF65-F5344CB8AC3E}">
        <p14:creationId xmlns:p14="http://schemas.microsoft.com/office/powerpoint/2010/main" val="2084923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F8157-5C48-1EAD-F851-410447F7CBDD}"/>
              </a:ext>
            </a:extLst>
          </p:cNvPr>
          <p:cNvSpPr>
            <a:spLocks noGrp="1"/>
          </p:cNvSpPr>
          <p:nvPr>
            <p:ph type="title"/>
          </p:nvPr>
        </p:nvSpPr>
        <p:spPr/>
        <p:txBody>
          <a:bodyPr/>
          <a:lstStyle/>
          <a:p>
            <a:endParaRPr lang="fr-FR" dirty="0"/>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19717" y="1775382"/>
            <a:ext cx="2552565" cy="3307236"/>
          </a:xfrm>
          <a:prstGeom prst="rect">
            <a:avLst/>
          </a:prstGeom>
        </p:spPr>
      </p:pic>
    </p:spTree>
    <p:extLst>
      <p:ext uri="{BB962C8B-B14F-4D97-AF65-F5344CB8AC3E}">
        <p14:creationId xmlns:p14="http://schemas.microsoft.com/office/powerpoint/2010/main" val="236791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9B0A0-C55B-23F1-4D28-1799FC70AC3F}"/>
              </a:ext>
            </a:extLst>
          </p:cNvPr>
          <p:cNvSpPr>
            <a:spLocks noGrp="1"/>
          </p:cNvSpPr>
          <p:nvPr>
            <p:ph type="title"/>
          </p:nvPr>
        </p:nvSpPr>
        <p:spPr/>
        <p:txBody>
          <a:bodyPr/>
          <a:lstStyle/>
          <a:p>
            <a:r>
              <a:rPr lang="fr-FR" dirty="0"/>
              <a:t> </a:t>
            </a:r>
          </a:p>
        </p:txBody>
      </p:sp>
      <p:pic>
        <p:nvPicPr>
          <p:cNvPr id="7" name="Espace réservé du contenu 6">
            <a:extLst>
              <a:ext uri="{FF2B5EF4-FFF2-40B4-BE49-F238E27FC236}">
                <a16:creationId xmlns:a16="http://schemas.microsoft.com/office/drawing/2014/main" id="{9A0EE5E8-B04C-EC05-4AC0-E4E2A27EC1C9}"/>
              </a:ext>
            </a:extLst>
          </p:cNvPr>
          <p:cNvPicPr>
            <a:picLocks noGrp="1" noChangeAspect="1"/>
          </p:cNvPicPr>
          <p:nvPr>
            <p:ph idx="1"/>
          </p:nvPr>
        </p:nvPicPr>
        <p:blipFill>
          <a:blip r:embed="rId3"/>
          <a:stretch>
            <a:fillRect/>
          </a:stretch>
        </p:blipFill>
        <p:spPr>
          <a:xfrm>
            <a:off x="1294389" y="895420"/>
            <a:ext cx="9283555" cy="5406234"/>
          </a:xfrm>
        </p:spPr>
      </p:pic>
    </p:spTree>
    <p:extLst>
      <p:ext uri="{BB962C8B-B14F-4D97-AF65-F5344CB8AC3E}">
        <p14:creationId xmlns:p14="http://schemas.microsoft.com/office/powerpoint/2010/main" val="1367074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C044B-9902-B7FB-A00A-B985262848DB}"/>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3758FFB-E5C7-6942-9218-DCB55BAE8079}"/>
              </a:ext>
            </a:extLst>
          </p:cNvPr>
          <p:cNvSpPr>
            <a:spLocks noGrp="1"/>
          </p:cNvSpPr>
          <p:nvPr>
            <p:ph idx="1"/>
          </p:nvPr>
        </p:nvSpPr>
        <p:spPr/>
        <p:txBody>
          <a:bodyPr>
            <a:normAutofit/>
          </a:bodyPr>
          <a:lstStyle/>
          <a:p>
            <a:pPr marL="0" indent="0">
              <a:buNone/>
            </a:pPr>
            <a:endParaRPr lang="fr-FR" sz="3600" dirty="0"/>
          </a:p>
          <a:p>
            <a:pPr marL="0" indent="0">
              <a:buNone/>
            </a:pPr>
            <a:endParaRPr lang="fr-FR" sz="3600" dirty="0"/>
          </a:p>
          <a:p>
            <a:pPr marL="0" indent="0">
              <a:buNone/>
            </a:pPr>
            <a:r>
              <a:rPr lang="fr-FR" sz="3600" dirty="0"/>
              <a:t>			</a:t>
            </a:r>
            <a:r>
              <a:rPr lang="fr-FR" sz="3600" dirty="0" err="1">
                <a:solidFill>
                  <a:schemeClr val="accent2"/>
                </a:solidFill>
              </a:rPr>
              <a:t>As-tu</a:t>
            </a:r>
            <a:r>
              <a:rPr lang="fr-FR" sz="3600" dirty="0">
                <a:solidFill>
                  <a:schemeClr val="accent2"/>
                </a:solidFill>
              </a:rPr>
              <a:t> bien compris ?</a:t>
            </a:r>
          </a:p>
        </p:txBody>
      </p:sp>
    </p:spTree>
    <p:extLst>
      <p:ext uri="{BB962C8B-B14F-4D97-AF65-F5344CB8AC3E}">
        <p14:creationId xmlns:p14="http://schemas.microsoft.com/office/powerpoint/2010/main" val="2344311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CB00C1-D5A6-19C7-9B0A-4AE18A0FAC8B}"/>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00A33758-4CFF-B88A-39A1-A28191CB9CD5}"/>
              </a:ext>
            </a:extLst>
          </p:cNvPr>
          <p:cNvPicPr>
            <a:picLocks noGrp="1" noChangeAspect="1"/>
          </p:cNvPicPr>
          <p:nvPr>
            <p:ph idx="1"/>
          </p:nvPr>
        </p:nvPicPr>
        <p:blipFill>
          <a:blip r:embed="rId3"/>
          <a:stretch>
            <a:fillRect/>
          </a:stretch>
        </p:blipFill>
        <p:spPr>
          <a:xfrm>
            <a:off x="1073072" y="669073"/>
            <a:ext cx="9297057" cy="5708075"/>
          </a:xfrm>
        </p:spPr>
      </p:pic>
    </p:spTree>
    <p:extLst>
      <p:ext uri="{BB962C8B-B14F-4D97-AF65-F5344CB8AC3E}">
        <p14:creationId xmlns:p14="http://schemas.microsoft.com/office/powerpoint/2010/main" val="805689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1D25E0-F269-641C-8401-A62FCC6F8B8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2D8FB12-FE12-8BF8-3555-DEAA2D27657F}"/>
              </a:ext>
            </a:extLst>
          </p:cNvPr>
          <p:cNvPicPr>
            <a:picLocks noGrp="1" noChangeAspect="1"/>
          </p:cNvPicPr>
          <p:nvPr>
            <p:ph idx="1"/>
          </p:nvPr>
        </p:nvPicPr>
        <p:blipFill>
          <a:blip r:embed="rId3"/>
          <a:stretch>
            <a:fillRect/>
          </a:stretch>
        </p:blipFill>
        <p:spPr>
          <a:xfrm>
            <a:off x="1091573" y="828529"/>
            <a:ext cx="9569500" cy="5664346"/>
          </a:xfrm>
        </p:spPr>
      </p:pic>
    </p:spTree>
    <p:extLst>
      <p:ext uri="{BB962C8B-B14F-4D97-AF65-F5344CB8AC3E}">
        <p14:creationId xmlns:p14="http://schemas.microsoft.com/office/powerpoint/2010/main" val="723540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066F98-C124-7950-5D12-B06E50DB98A6}"/>
              </a:ext>
            </a:extLst>
          </p:cNvPr>
          <p:cNvSpPr>
            <a:spLocks noGrp="1"/>
          </p:cNvSpPr>
          <p:nvPr>
            <p:ph type="title"/>
          </p:nvPr>
        </p:nvSpPr>
        <p:spPr/>
        <p:txBody>
          <a:bodyPr/>
          <a:lstStyle/>
          <a:p>
            <a:endParaRPr lang="fr-FR"/>
          </a:p>
        </p:txBody>
      </p:sp>
      <p:pic>
        <p:nvPicPr>
          <p:cNvPr id="10" name="Espace réservé du contenu 9">
            <a:extLst>
              <a:ext uri="{FF2B5EF4-FFF2-40B4-BE49-F238E27FC236}">
                <a16:creationId xmlns:a16="http://schemas.microsoft.com/office/drawing/2014/main" id="{BE564F0B-B2C4-2ECB-DF41-1695F56092B4}"/>
              </a:ext>
            </a:extLst>
          </p:cNvPr>
          <p:cNvPicPr>
            <a:picLocks noGrp="1" noChangeAspect="1"/>
          </p:cNvPicPr>
          <p:nvPr>
            <p:ph idx="1"/>
          </p:nvPr>
        </p:nvPicPr>
        <p:blipFill>
          <a:blip r:embed="rId3"/>
          <a:stretch>
            <a:fillRect/>
          </a:stretch>
        </p:blipFill>
        <p:spPr>
          <a:xfrm>
            <a:off x="1008167" y="3429000"/>
            <a:ext cx="9716983" cy="1092994"/>
          </a:xfrm>
        </p:spPr>
      </p:pic>
    </p:spTree>
    <p:extLst>
      <p:ext uri="{BB962C8B-B14F-4D97-AF65-F5344CB8AC3E}">
        <p14:creationId xmlns:p14="http://schemas.microsoft.com/office/powerpoint/2010/main" val="92713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60DE1B-2CE1-CD08-84DA-964FC4978BA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B09D8A2-3C70-EF48-BE08-28F7AC2E8588}"/>
              </a:ext>
            </a:extLst>
          </p:cNvPr>
          <p:cNvPicPr>
            <a:picLocks noGrp="1" noChangeAspect="1"/>
          </p:cNvPicPr>
          <p:nvPr>
            <p:ph idx="1"/>
          </p:nvPr>
        </p:nvPicPr>
        <p:blipFill>
          <a:blip r:embed="rId3"/>
          <a:stretch>
            <a:fillRect/>
          </a:stretch>
        </p:blipFill>
        <p:spPr>
          <a:xfrm>
            <a:off x="963495" y="1988527"/>
            <a:ext cx="10390305" cy="3682818"/>
          </a:xfrm>
        </p:spPr>
      </p:pic>
    </p:spTree>
    <p:extLst>
      <p:ext uri="{BB962C8B-B14F-4D97-AF65-F5344CB8AC3E}">
        <p14:creationId xmlns:p14="http://schemas.microsoft.com/office/powerpoint/2010/main" val="1038288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47EC4E-5028-4AC2-0027-99888BF1DB6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2880D6C0-5E13-6942-E8B8-E4DF068777A2}"/>
              </a:ext>
            </a:extLst>
          </p:cNvPr>
          <p:cNvPicPr>
            <a:picLocks noGrp="1" noChangeAspect="1"/>
          </p:cNvPicPr>
          <p:nvPr>
            <p:ph idx="1"/>
          </p:nvPr>
        </p:nvPicPr>
        <p:blipFill>
          <a:blip r:embed="rId3"/>
          <a:stretch>
            <a:fillRect/>
          </a:stretch>
        </p:blipFill>
        <p:spPr>
          <a:xfrm>
            <a:off x="858035" y="1971707"/>
            <a:ext cx="10495765" cy="3686938"/>
          </a:xfrm>
        </p:spPr>
      </p:pic>
    </p:spTree>
    <p:extLst>
      <p:ext uri="{BB962C8B-B14F-4D97-AF65-F5344CB8AC3E}">
        <p14:creationId xmlns:p14="http://schemas.microsoft.com/office/powerpoint/2010/main" val="1660524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D01F68-D2E4-F259-EDA6-E60E401C482F}"/>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87DB04A-87DF-36AA-AECC-E632569B929C}"/>
              </a:ext>
            </a:extLst>
          </p:cNvPr>
          <p:cNvPicPr>
            <a:picLocks noGrp="1" noChangeAspect="1"/>
          </p:cNvPicPr>
          <p:nvPr>
            <p:ph idx="1"/>
          </p:nvPr>
        </p:nvPicPr>
        <p:blipFill>
          <a:blip r:embed="rId3"/>
          <a:stretch>
            <a:fillRect/>
          </a:stretch>
        </p:blipFill>
        <p:spPr>
          <a:xfrm>
            <a:off x="2261754" y="365125"/>
            <a:ext cx="7668491" cy="5678435"/>
          </a:xfrm>
        </p:spPr>
      </p:pic>
    </p:spTree>
    <p:extLst>
      <p:ext uri="{BB962C8B-B14F-4D97-AF65-F5344CB8AC3E}">
        <p14:creationId xmlns:p14="http://schemas.microsoft.com/office/powerpoint/2010/main" val="2873809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81EB7-AEFD-34A0-8D2D-81842702B9D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7089D9F-7E16-1E77-DBC3-889BECD5536A}"/>
              </a:ext>
            </a:extLst>
          </p:cNvPr>
          <p:cNvPicPr>
            <a:picLocks noGrp="1" noChangeAspect="1"/>
          </p:cNvPicPr>
          <p:nvPr>
            <p:ph idx="1"/>
          </p:nvPr>
        </p:nvPicPr>
        <p:blipFill>
          <a:blip r:embed="rId3"/>
          <a:stretch>
            <a:fillRect/>
          </a:stretch>
        </p:blipFill>
        <p:spPr>
          <a:xfrm>
            <a:off x="2074409" y="516231"/>
            <a:ext cx="7526791" cy="5660732"/>
          </a:xfrm>
        </p:spPr>
      </p:pic>
    </p:spTree>
    <p:extLst>
      <p:ext uri="{BB962C8B-B14F-4D97-AF65-F5344CB8AC3E}">
        <p14:creationId xmlns:p14="http://schemas.microsoft.com/office/powerpoint/2010/main" val="1568112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18139A-5C2E-D34A-5FFD-AA51059476C5}"/>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19AEF00-0F83-F25E-B3E4-C696FD8CBDBD}"/>
              </a:ext>
            </a:extLst>
          </p:cNvPr>
          <p:cNvPicPr>
            <a:picLocks noGrp="1" noChangeAspect="1"/>
          </p:cNvPicPr>
          <p:nvPr>
            <p:ph idx="1"/>
          </p:nvPr>
        </p:nvPicPr>
        <p:blipFill>
          <a:blip r:embed="rId3"/>
          <a:stretch>
            <a:fillRect/>
          </a:stretch>
        </p:blipFill>
        <p:spPr>
          <a:xfrm>
            <a:off x="917767" y="1350818"/>
            <a:ext cx="10721456" cy="4784076"/>
          </a:xfrm>
        </p:spPr>
      </p:pic>
    </p:spTree>
    <p:extLst>
      <p:ext uri="{BB962C8B-B14F-4D97-AF65-F5344CB8AC3E}">
        <p14:creationId xmlns:p14="http://schemas.microsoft.com/office/powerpoint/2010/main" val="664730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D4F06-2E63-4CD9-7031-0718FE589BC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2CD7833-EE7C-9B3B-9105-53A01E68FDF8}"/>
              </a:ext>
            </a:extLst>
          </p:cNvPr>
          <p:cNvPicPr>
            <a:picLocks noGrp="1" noChangeAspect="1"/>
          </p:cNvPicPr>
          <p:nvPr>
            <p:ph idx="1"/>
          </p:nvPr>
        </p:nvPicPr>
        <p:blipFill>
          <a:blip r:embed="rId3"/>
          <a:stretch>
            <a:fillRect/>
          </a:stretch>
        </p:blipFill>
        <p:spPr>
          <a:xfrm>
            <a:off x="838200" y="1345903"/>
            <a:ext cx="10515600" cy="4795342"/>
          </a:xfrm>
        </p:spPr>
      </p:pic>
    </p:spTree>
    <p:extLst>
      <p:ext uri="{BB962C8B-B14F-4D97-AF65-F5344CB8AC3E}">
        <p14:creationId xmlns:p14="http://schemas.microsoft.com/office/powerpoint/2010/main" val="3025967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948B4-1CAA-031D-36E9-20EF83E1C4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6482AE-1A75-2ABF-7ED3-CA71372E1C9A}"/>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1FD33CF5-28C2-F0B0-D94B-20AF2333F799}"/>
              </a:ext>
            </a:extLst>
          </p:cNvPr>
          <p:cNvSpPr>
            <a:spLocks noGrp="1"/>
          </p:cNvSpPr>
          <p:nvPr>
            <p:ph idx="1"/>
          </p:nvPr>
        </p:nvSpPr>
        <p:spPr/>
        <p:txBody>
          <a:bodyPr>
            <a:normAutofit/>
          </a:bodyPr>
          <a:lstStyle/>
          <a:p>
            <a:pPr marL="0" indent="0">
              <a:buNone/>
            </a:pPr>
            <a:r>
              <a:rPr lang="fr-FR" sz="2200" b="1" dirty="0">
                <a:latin typeface="Times New Roman" panose="02020603050405020304" pitchFamily="18" charset="0"/>
                <a:cs typeface="Times New Roman" panose="02020603050405020304" pitchFamily="18" charset="0"/>
              </a:rPr>
              <a:t>5. Dictée</a:t>
            </a:r>
          </a:p>
          <a:p>
            <a:pPr marL="0" indent="0">
              <a:buNone/>
            </a:pPr>
            <a:r>
              <a:rPr lang="fr-FR" sz="2200" dirty="0">
                <a:latin typeface="Times New Roman" panose="02020603050405020304" pitchFamily="18" charset="0"/>
                <a:cs typeface="Times New Roman" panose="02020603050405020304" pitchFamily="18" charset="0"/>
              </a:rPr>
              <a:t>………………………………………………………………………………………………</a:t>
            </a:r>
          </a:p>
          <a:p>
            <a:pPr marL="0" indent="0">
              <a:buNone/>
            </a:pPr>
            <a:r>
              <a:rPr lang="fr-FR"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60685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FC2D-D5B5-3270-7B92-684D299A20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A0D2AC-1B4E-B101-AEDD-DE911F0C1EAD}"/>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C0441FDF-8288-98C4-E987-A49AC2458DF9}"/>
              </a:ext>
            </a:extLst>
          </p:cNvPr>
          <p:cNvSpPr>
            <a:spLocks noGrp="1"/>
          </p:cNvSpPr>
          <p:nvPr>
            <p:ph idx="1"/>
          </p:nvPr>
        </p:nvSpPr>
        <p:spPr/>
        <p:txBody>
          <a:bodyPr>
            <a:normAutofit/>
          </a:bodyPr>
          <a:lstStyle/>
          <a:p>
            <a:pPr marL="0" indent="0">
              <a:buNone/>
            </a:pPr>
            <a:r>
              <a:rPr lang="fr-FR" sz="2200" b="1" dirty="0">
                <a:latin typeface="Times New Roman" panose="02020603050405020304" pitchFamily="18" charset="0"/>
                <a:cs typeface="Times New Roman" panose="02020603050405020304" pitchFamily="18" charset="0"/>
              </a:rPr>
              <a:t>5. Dictée</a:t>
            </a:r>
          </a:p>
          <a:p>
            <a:pPr marL="0" indent="0">
              <a:buNone/>
            </a:pPr>
            <a:r>
              <a:rPr lang="fr-FR" sz="2200" dirty="0">
                <a:latin typeface="Times New Roman" panose="02020603050405020304" pitchFamily="18"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Si quelques exercices semblent faciles, à la fin, certains exercices sont méchamment difficiles. </a:t>
            </a:r>
            <a:r>
              <a:rPr lang="fr-FR"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750829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TotalTime>
  <Words>2462</Words>
  <Application>Microsoft Macintosh PowerPoint</Application>
  <PresentationFormat>Grand écran</PresentationFormat>
  <Paragraphs>338</Paragraphs>
  <Slides>32</Slides>
  <Notes>32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32</vt:i4>
      </vt:variant>
    </vt:vector>
  </HeadingPairs>
  <TitlesOfParts>
    <vt:vector size="37" baseType="lpstr">
      <vt:lpstr>Arial</vt:lpstr>
      <vt:lpstr>Calibri</vt:lpstr>
      <vt:lpstr>Calibri Light</vt:lpstr>
      <vt:lpstr>Times New Roman</vt:lpstr>
      <vt:lpstr>Thème Office</vt:lpstr>
      <vt:lpstr>Ici et maintenant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lpstr> </vt:lpstr>
      <vt:lpstr>Présentation PowerPoint</vt:lpstr>
      <vt:lpstr> </vt:lpstr>
      <vt:lpstr>Présentation PowerPoint</vt:lpstr>
      <vt:lpstr>Présentation PowerPoint</vt:lpstr>
      <vt:lpstr>Présentation PowerPoint</vt:lpstr>
      <vt:lpstr> </vt:lpstr>
      <vt:lpstr>Présentation PowerPoint</vt:lpstr>
      <vt:lpstr> </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Ici et maintenant</dc:title>
  <dc:creator>Pierre Seve</dc:creator>
  <cp:lastModifiedBy>Pierre Seve</cp:lastModifiedBy>
  <cp:revision>18</cp:revision>
  <cp:lastPrinted>2025-11-10T11:35:01Z</cp:lastPrinted>
  <dcterms:created xsi:type="dcterms:W3CDTF">2023-11-21T16:26:57Z</dcterms:created>
  <dcterms:modified xsi:type="dcterms:W3CDTF">2025-11-10T11:35:46Z</dcterms:modified>
</cp:coreProperties>
</file>