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88"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41"/>
    <p:restoredTop sz="70641"/>
  </p:normalViewPr>
  <p:slideViewPr>
    <p:cSldViewPr snapToGrid="0">
      <p:cViewPr varScale="1">
        <p:scale>
          <a:sx n="66" d="100"/>
          <a:sy n="66" d="100"/>
        </p:scale>
        <p:origin x="178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37C885-C5A4-2845-9DA3-95B474474F5E}" type="datetimeFigureOut">
              <a:rPr lang="fr-FR" smtClean="0"/>
              <a:t>22/10/2025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963AD1-1D79-2B43-BC03-00DF1A6CBF7B}" type="slidenum">
              <a:rPr lang="fr-FR" smtClean="0"/>
              <a:t>‹N°›</a:t>
            </a:fld>
            <a:endParaRPr lang="fr-FR"/>
          </a:p>
        </p:txBody>
      </p:sp>
    </p:spTree>
    <p:extLst>
      <p:ext uri="{BB962C8B-B14F-4D97-AF65-F5344CB8AC3E}">
        <p14:creationId xmlns:p14="http://schemas.microsoft.com/office/powerpoint/2010/main" val="583368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GROUPE DU NOM </a:t>
            </a:r>
            <a:r>
              <a:rPr lang="fr-FR" sz="1200" dirty="0">
                <a:solidFill>
                  <a:schemeClr val="tx1"/>
                </a:solidFill>
                <a:latin typeface="+mn-lt"/>
              </a:rPr>
              <a:t>– </a:t>
            </a:r>
            <a:r>
              <a:rPr lang="fr-FR" sz="1200" i="1" dirty="0">
                <a:solidFill>
                  <a:schemeClr val="tx1"/>
                </a:solidFill>
                <a:latin typeface="+mn-lt"/>
              </a:rPr>
              <a:t>Marquer le pluriel</a:t>
            </a:r>
          </a:p>
          <a:p>
            <a:r>
              <a:rPr lang="fr-FR" sz="1200" b="1" dirty="0">
                <a:solidFill>
                  <a:schemeClr val="tx1"/>
                </a:solidFill>
                <a:latin typeface="+mn-lt"/>
              </a:rPr>
              <a:t>CM1-56 – Pour marquer le nombre, on s’appuie sur le sens ou sur la grammaire ?</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1</a:t>
            </a:fld>
            <a:endParaRPr lang="fr-FR"/>
          </a:p>
        </p:txBody>
      </p:sp>
    </p:spTree>
    <p:extLst>
      <p:ext uri="{BB962C8B-B14F-4D97-AF65-F5344CB8AC3E}">
        <p14:creationId xmlns:p14="http://schemas.microsoft.com/office/powerpoint/2010/main" val="3388697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Qu’en pensez-vous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Aristobule a raison.</a:t>
            </a: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2</a:t>
            </a:fld>
            <a:endParaRPr lang="fr-FR"/>
          </a:p>
        </p:txBody>
      </p:sp>
    </p:spTree>
    <p:extLst>
      <p:ext uri="{BB962C8B-B14F-4D97-AF65-F5344CB8AC3E}">
        <p14:creationId xmlns:p14="http://schemas.microsoft.com/office/powerpoint/2010/main" val="2670695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32620-4ECD-B5D0-3DE7-77924B2095B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FD7C816-B0AE-E53C-1142-971697C65FE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F8E668-A908-C1CA-1804-4887B4EBC22B}"/>
              </a:ext>
            </a:extLst>
          </p:cNvPr>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Qu’en pensez-vous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Débat attendu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Aristobule a raison : il y a bien plusieurs joueurs qui jouent dans l’équipe. Il faut donc mettre un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équipe</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-ent</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jouent.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Aristobule a tort. Il y a bien plusieurs joueurs qui jouent dans l’équipe mais il y a une seule équipe. </a:t>
            </a:r>
            <a:r>
              <a:rPr lang="fr-FR" sz="1200" b="1" i="1" dirty="0">
                <a:solidFill>
                  <a:schemeClr val="tx1"/>
                </a:solidFill>
                <a:effectLst/>
                <a:latin typeface="+mn-lt"/>
                <a:ea typeface="Calibri" panose="020F0502020204030204" pitchFamily="34" charset="0"/>
                <a:cs typeface="Times New Roman" panose="02020603050405020304" pitchFamily="18" charset="0"/>
              </a:rPr>
              <a:t>Notre</a:t>
            </a:r>
            <a:r>
              <a:rPr lang="fr-FR" sz="1200" i="1" dirty="0">
                <a:solidFill>
                  <a:schemeClr val="tx1"/>
                </a:solidFill>
                <a:effectLst/>
                <a:latin typeface="+mn-lt"/>
                <a:ea typeface="Calibri" panose="020F0502020204030204" pitchFamily="34" charset="0"/>
                <a:cs typeface="Times New Roman" panose="02020603050405020304" pitchFamily="18" charset="0"/>
              </a:rPr>
              <a:t> équipe</a:t>
            </a:r>
            <a:r>
              <a:rPr lang="fr-FR" sz="1200" dirty="0">
                <a:solidFill>
                  <a:schemeClr val="tx1"/>
                </a:solidFill>
                <a:effectLst/>
                <a:latin typeface="+mn-lt"/>
                <a:ea typeface="Calibri" panose="020F0502020204030204" pitchFamily="34" charset="0"/>
                <a:cs typeface="Times New Roman" panose="02020603050405020304" pitchFamily="18" charset="0"/>
              </a:rPr>
              <a:t>, c’est </a:t>
            </a:r>
            <a:r>
              <a:rPr lang="fr-FR" sz="1200" b="1" i="1" dirty="0">
                <a:solidFill>
                  <a:schemeClr val="tx1"/>
                </a:solidFill>
                <a:effectLst/>
                <a:latin typeface="+mn-lt"/>
                <a:ea typeface="Calibri" panose="020F0502020204030204" pitchFamily="34" charset="0"/>
                <a:cs typeface="Times New Roman" panose="02020603050405020304" pitchFamily="18" charset="0"/>
              </a:rPr>
              <a:t>une</a:t>
            </a:r>
            <a:r>
              <a:rPr lang="fr-FR" sz="1200" i="1" dirty="0">
                <a:solidFill>
                  <a:schemeClr val="tx1"/>
                </a:solidFill>
                <a:effectLst/>
                <a:latin typeface="+mn-lt"/>
                <a:ea typeface="Calibri" panose="020F0502020204030204" pitchFamily="34" charset="0"/>
                <a:cs typeface="Times New Roman" panose="02020603050405020304" pitchFamily="18" charset="0"/>
              </a:rPr>
              <a:t> équipe</a:t>
            </a:r>
            <a:r>
              <a:rPr lang="fr-FR" sz="1200" dirty="0">
                <a:solidFill>
                  <a:schemeClr val="tx1"/>
                </a:solidFill>
                <a:effectLst/>
                <a:latin typeface="+mn-lt"/>
                <a:ea typeface="Calibri" panose="020F0502020204030204" pitchFamily="34" charset="0"/>
                <a:cs typeface="Times New Roman" panose="02020603050405020304" pitchFamily="18" charset="0"/>
              </a:rPr>
              <a:t>, donc pas de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équipe</a:t>
            </a:r>
            <a:r>
              <a:rPr lang="fr-FR" sz="1200" dirty="0">
                <a:solidFill>
                  <a:schemeClr val="tx1"/>
                </a:solidFill>
                <a:effectLst/>
                <a:latin typeface="+mn-lt"/>
                <a:ea typeface="Calibri" panose="020F0502020204030204" pitchFamily="34" charset="0"/>
                <a:cs typeface="Times New Roman" panose="02020603050405020304" pitchFamily="18" charset="0"/>
              </a:rPr>
              <a:t> et pas marque de personne 6 sur </a:t>
            </a:r>
            <a:r>
              <a:rPr lang="fr-FR" sz="1200" i="1" dirty="0">
                <a:solidFill>
                  <a:schemeClr val="tx1"/>
                </a:solidFill>
                <a:effectLst/>
                <a:latin typeface="+mn-lt"/>
                <a:ea typeface="Calibri" panose="020F0502020204030204" pitchFamily="34" charset="0"/>
                <a:cs typeface="Times New Roman" panose="02020603050405020304" pitchFamily="18" charset="0"/>
              </a:rPr>
              <a:t>joue</a:t>
            </a:r>
            <a:r>
              <a:rPr lang="fr-FR" sz="1200" dirty="0">
                <a:solidFill>
                  <a:schemeClr val="tx1"/>
                </a:solidFill>
                <a:effectLst/>
                <a:latin typeface="+mn-lt"/>
                <a:ea typeface="Calibri" panose="020F0502020204030204" pitchFamily="34" charset="0"/>
                <a:cs typeface="Times New Roman" panose="02020603050405020304" pitchFamily="18" charset="0"/>
              </a:rPr>
              <a:t>. Donc le verbe</a:t>
            </a:r>
            <a:r>
              <a:rPr lang="fr-FR" sz="1200" i="1" dirty="0">
                <a:solidFill>
                  <a:schemeClr val="tx1"/>
                </a:solidFill>
                <a:effectLst/>
                <a:latin typeface="+mn-lt"/>
                <a:ea typeface="Calibri" panose="020F0502020204030204" pitchFamily="34" charset="0"/>
                <a:cs typeface="Times New Roman" panose="02020603050405020304" pitchFamily="18" charset="0"/>
              </a:rPr>
              <a:t> joue</a:t>
            </a:r>
            <a:r>
              <a:rPr lang="fr-FR" sz="1200" dirty="0">
                <a:solidFill>
                  <a:schemeClr val="tx1"/>
                </a:solidFill>
                <a:effectLst/>
                <a:latin typeface="+mn-lt"/>
                <a:ea typeface="Calibri" panose="020F0502020204030204" pitchFamily="34" charset="0"/>
                <a:cs typeface="Times New Roman" panose="02020603050405020304" pitchFamily="18" charset="0"/>
              </a:rPr>
              <a:t> s’accorde avec le sujet </a:t>
            </a:r>
            <a:r>
              <a:rPr lang="fr-FR" sz="1200" i="1" dirty="0">
                <a:solidFill>
                  <a:schemeClr val="tx1"/>
                </a:solidFill>
                <a:effectLst/>
                <a:latin typeface="+mn-lt"/>
                <a:ea typeface="Calibri" panose="020F0502020204030204" pitchFamily="34" charset="0"/>
                <a:cs typeface="Times New Roman" panose="02020603050405020304" pitchFamily="18" charset="0"/>
              </a:rPr>
              <a:t>équipe</a:t>
            </a:r>
            <a:r>
              <a:rPr lang="fr-FR" sz="1200" dirty="0">
                <a:solidFill>
                  <a:schemeClr val="tx1"/>
                </a:solidFill>
                <a:effectLst/>
                <a:latin typeface="+mn-lt"/>
                <a:ea typeface="Calibri" panose="020F0502020204030204" pitchFamily="34" charset="0"/>
                <a:cs typeface="Times New Roman" panose="02020603050405020304" pitchFamily="18" charset="0"/>
              </a:rPr>
              <a:t> et prend la marque de la personne 3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a:extLst>
              <a:ext uri="{FF2B5EF4-FFF2-40B4-BE49-F238E27FC236}">
                <a16:creationId xmlns:a16="http://schemas.microsoft.com/office/drawing/2014/main" id="{5E491F8E-87D3-43D3-9DE6-74966F0EDEE7}"/>
              </a:ext>
            </a:extLst>
          </p:cNvPr>
          <p:cNvSpPr>
            <a:spLocks noGrp="1"/>
          </p:cNvSpPr>
          <p:nvPr>
            <p:ph type="sldNum" sz="quarter" idx="5"/>
          </p:nvPr>
        </p:nvSpPr>
        <p:spPr/>
        <p:txBody>
          <a:bodyPr/>
          <a:lstStyle/>
          <a:p>
            <a:fld id="{C3963AD1-1D79-2B43-BC03-00DF1A6CBF7B}" type="slidenum">
              <a:rPr lang="fr-FR" smtClean="0"/>
              <a:t>3</a:t>
            </a:fld>
            <a:endParaRPr lang="fr-FR"/>
          </a:p>
        </p:txBody>
      </p:sp>
    </p:spTree>
    <p:extLst>
      <p:ext uri="{BB962C8B-B14F-4D97-AF65-F5344CB8AC3E}">
        <p14:creationId xmlns:p14="http://schemas.microsoft.com/office/powerpoint/2010/main" val="2989741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15000"/>
              </a:lnSpc>
              <a:spcAft>
                <a:spcPts val="1000"/>
              </a:spcAft>
            </a:pPr>
            <a:r>
              <a:rPr lang="fr-FR" sz="1200" b="1" dirty="0">
                <a:solidFill>
                  <a:schemeClr val="tx1"/>
                </a:solidFill>
                <a:latin typeface="+mn-lt"/>
              </a:rPr>
              <a:t>Expliquer</a:t>
            </a:r>
            <a:r>
              <a:rPr lang="fr-FR" sz="1200" dirty="0">
                <a:solidFill>
                  <a:schemeClr val="tx1"/>
                </a:solidFill>
                <a:latin typeface="+mn-lt"/>
              </a:rPr>
              <a:t> : </a:t>
            </a:r>
            <a:r>
              <a:rPr lang="fr-FR" sz="1200" dirty="0">
                <a:solidFill>
                  <a:schemeClr val="tx1"/>
                </a:solidFill>
                <a:effectLst/>
                <a:latin typeface="+mn-lt"/>
                <a:ea typeface="Calibri" panose="020F0502020204030204" pitchFamily="34" charset="0"/>
                <a:cs typeface="Times New Roman" panose="02020603050405020304" pitchFamily="18" charset="0"/>
              </a:rPr>
              <a:t>« Dans la première phrase, Aristobule sait que plusieurs chiens jouent dans la cour. Et il s’appuie là-dessus pour orthographier la phrase. Il met </a:t>
            </a:r>
            <a:r>
              <a:rPr lang="fr-FR" sz="1200" i="1" dirty="0">
                <a:solidFill>
                  <a:schemeClr val="tx1"/>
                </a:solidFill>
                <a:effectLst/>
                <a:latin typeface="+mn-lt"/>
                <a:ea typeface="Calibri" panose="020F0502020204030204" pitchFamily="34" charset="0"/>
                <a:cs typeface="Times New Roman" panose="02020603050405020304" pitchFamily="18" charset="0"/>
              </a:rPr>
              <a:t>les petits chiens</a:t>
            </a:r>
            <a:r>
              <a:rPr lang="fr-FR" sz="1200" dirty="0">
                <a:solidFill>
                  <a:schemeClr val="tx1"/>
                </a:solidFill>
                <a:effectLst/>
                <a:latin typeface="+mn-lt"/>
                <a:ea typeface="Calibri" panose="020F0502020204030204" pitchFamily="34" charset="0"/>
                <a:cs typeface="Times New Roman" panose="02020603050405020304" pitchFamily="18" charset="0"/>
              </a:rPr>
              <a:t> au pluriel et le verbe à la personne 6. </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Dans la deuxième phrase, Aristobule sait qu’une équipe est composée de plusieurs joueurs. Et il s’appuie aussi sur ce savoir pour orthographier la phrase : il met </a:t>
            </a:r>
            <a:r>
              <a:rPr lang="fr-FR" sz="1200" i="1" dirty="0">
                <a:solidFill>
                  <a:schemeClr val="tx1"/>
                </a:solidFill>
                <a:effectLst/>
                <a:latin typeface="+mn-lt"/>
                <a:ea typeface="Calibri" panose="020F0502020204030204" pitchFamily="34" charset="0"/>
                <a:cs typeface="Times New Roman" panose="02020603050405020304" pitchFamily="18" charset="0"/>
              </a:rPr>
              <a:t>équipe</a:t>
            </a:r>
            <a:r>
              <a:rPr lang="fr-FR" sz="1200" dirty="0">
                <a:solidFill>
                  <a:schemeClr val="tx1"/>
                </a:solidFill>
                <a:effectLst/>
                <a:latin typeface="+mn-lt"/>
                <a:ea typeface="Calibri" panose="020F0502020204030204" pitchFamily="34" charset="0"/>
                <a:cs typeface="Times New Roman" panose="02020603050405020304" pitchFamily="18" charset="0"/>
              </a:rPr>
              <a:t> au pluriel et le verbe à la personne 6. Mais là, Aristobule se trompe : le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notre</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nos</a:t>
            </a:r>
            <a:r>
              <a:rPr lang="fr-FR" sz="1200" dirty="0">
                <a:solidFill>
                  <a:schemeClr val="tx1"/>
                </a:solidFill>
                <a:effectLst/>
                <a:latin typeface="+mn-lt"/>
                <a:ea typeface="Calibri" panose="020F0502020204030204" pitchFamily="34" charset="0"/>
                <a:cs typeface="Times New Roman" panose="02020603050405020304" pitchFamily="18" charset="0"/>
              </a:rPr>
              <a:t>) signale bien que le nom </a:t>
            </a:r>
            <a:r>
              <a:rPr lang="fr-FR" sz="1200" i="1" dirty="0">
                <a:solidFill>
                  <a:schemeClr val="tx1"/>
                </a:solidFill>
                <a:effectLst/>
                <a:latin typeface="+mn-lt"/>
                <a:ea typeface="Calibri" panose="020F0502020204030204" pitchFamily="34" charset="0"/>
                <a:cs typeface="Times New Roman" panose="02020603050405020304" pitchFamily="18" charset="0"/>
              </a:rPr>
              <a:t>équipe</a:t>
            </a:r>
            <a:r>
              <a:rPr lang="fr-FR" sz="1200" dirty="0">
                <a:solidFill>
                  <a:schemeClr val="tx1"/>
                </a:solidFill>
                <a:effectLst/>
                <a:latin typeface="+mn-lt"/>
                <a:ea typeface="Calibri" panose="020F0502020204030204" pitchFamily="34" charset="0"/>
                <a:cs typeface="Times New Roman" panose="02020603050405020304" pitchFamily="18" charset="0"/>
              </a:rPr>
              <a:t> est au singulier. Et il faut s’appuyer sur l’accord du verbe </a:t>
            </a:r>
            <a:r>
              <a:rPr lang="fr-FR" sz="1200" i="1" dirty="0">
                <a:solidFill>
                  <a:schemeClr val="tx1"/>
                </a:solidFill>
                <a:effectLst/>
                <a:latin typeface="+mn-lt"/>
                <a:ea typeface="Calibri" panose="020F0502020204030204" pitchFamily="34" charset="0"/>
                <a:cs typeface="Times New Roman" panose="02020603050405020304" pitchFamily="18" charset="0"/>
              </a:rPr>
              <a:t>joue</a:t>
            </a:r>
            <a:r>
              <a:rPr lang="fr-FR" sz="1200" dirty="0">
                <a:solidFill>
                  <a:schemeClr val="tx1"/>
                </a:solidFill>
                <a:effectLst/>
                <a:latin typeface="+mn-lt"/>
                <a:ea typeface="Calibri" panose="020F0502020204030204" pitchFamily="34" charset="0"/>
                <a:cs typeface="Times New Roman" panose="02020603050405020304" pitchFamily="18" charset="0"/>
              </a:rPr>
              <a:t> avec le sujet </a:t>
            </a:r>
            <a:r>
              <a:rPr lang="fr-FR" sz="1200" b="1" i="1" dirty="0">
                <a:solidFill>
                  <a:schemeClr val="tx1"/>
                </a:solidFill>
                <a:effectLst/>
                <a:latin typeface="+mn-lt"/>
                <a:ea typeface="Calibri" panose="020F0502020204030204" pitchFamily="34" charset="0"/>
                <a:cs typeface="Times New Roman" panose="02020603050405020304" pitchFamily="18" charset="0"/>
              </a:rPr>
              <a:t>notre</a:t>
            </a:r>
            <a:r>
              <a:rPr lang="fr-FR" sz="1200" i="1" dirty="0">
                <a:solidFill>
                  <a:schemeClr val="tx1"/>
                </a:solidFill>
                <a:effectLst/>
                <a:latin typeface="+mn-lt"/>
                <a:ea typeface="Calibri" panose="020F0502020204030204" pitchFamily="34" charset="0"/>
                <a:cs typeface="Times New Roman" panose="02020603050405020304" pitchFamily="18" charset="0"/>
              </a:rPr>
              <a:t> équipe</a:t>
            </a:r>
            <a:r>
              <a:rPr lang="fr-FR" sz="1200" dirty="0">
                <a:solidFill>
                  <a:schemeClr val="tx1"/>
                </a:solidFill>
                <a:effectLst/>
                <a:latin typeface="+mn-lt"/>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4</a:t>
            </a:fld>
            <a:endParaRPr lang="fr-FR"/>
          </a:p>
        </p:txBody>
      </p:sp>
    </p:spTree>
    <p:extLst>
      <p:ext uri="{BB962C8B-B14F-4D97-AF65-F5344CB8AC3E}">
        <p14:creationId xmlns:p14="http://schemas.microsoft.com/office/powerpoint/2010/main" val="212633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A45F1-E329-F8F9-9F19-6208C8B380A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F021B2F-D094-B39D-F645-C18E5B81FFD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B7FDC41-5127-1C49-C788-E2D3A7D7CE09}"/>
              </a:ext>
            </a:extLst>
          </p:cNvPr>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Pour savoir s’il faut ajouter ou non une marque de pluriel sur un nom ou une marque de personne 6 sur un verbe, on s’appuie souvent sur ce que l’on sait (</a:t>
            </a:r>
            <a:r>
              <a:rPr lang="fr-FR" sz="1200" i="1" dirty="0">
                <a:solidFill>
                  <a:schemeClr val="tx1"/>
                </a:solidFill>
                <a:effectLst/>
                <a:latin typeface="+mn-lt"/>
                <a:ea typeface="Calibri" panose="020F0502020204030204" pitchFamily="34" charset="0"/>
                <a:cs typeface="Times New Roman" panose="02020603050405020304" pitchFamily="18" charset="0"/>
              </a:rPr>
              <a:t>il y a un ou plusieurs chiens</a:t>
            </a:r>
            <a:r>
              <a:rPr lang="fr-FR" sz="1200" dirty="0">
                <a:solidFill>
                  <a:schemeClr val="tx1"/>
                </a:solidFill>
                <a:effectLst/>
                <a:latin typeface="+mn-lt"/>
                <a:ea typeface="Calibri" panose="020F0502020204030204" pitchFamily="34" charset="0"/>
                <a:cs typeface="Times New Roman" panose="02020603050405020304" pitchFamily="18" charset="0"/>
              </a:rPr>
              <a:t>). Mais parfois, s’appuyer sur ce que l’on sait, sur le sens de certains mots est source d’erreurs (</a:t>
            </a:r>
            <a:r>
              <a:rPr lang="fr-FR" sz="1200" i="1" dirty="0">
                <a:solidFill>
                  <a:schemeClr val="tx1"/>
                </a:solidFill>
                <a:effectLst/>
                <a:latin typeface="+mn-lt"/>
                <a:ea typeface="Calibri" panose="020F0502020204030204" pitchFamily="34" charset="0"/>
                <a:cs typeface="Times New Roman" panose="02020603050405020304" pitchFamily="18" charset="0"/>
              </a:rPr>
              <a:t>une équipe est composée de plusieurs joueurs</a:t>
            </a:r>
            <a:r>
              <a:rPr lang="fr-FR" sz="1200" dirty="0">
                <a:solidFill>
                  <a:schemeClr val="tx1"/>
                </a:solidFill>
                <a:effectLst/>
                <a:latin typeface="+mn-lt"/>
                <a:ea typeface="Calibri" panose="020F0502020204030204" pitchFamily="34" charset="0"/>
                <a:cs typeface="Times New Roman" panose="02020603050405020304" pitchFamily="18" charset="0"/>
              </a:rPr>
              <a:t>). Dans une équipe, il y a bien plusieurs joueurs mais la phrase ne prend pourtant aucune marque de pluriel, ni de marque de personne 6. Il faut ici plutôt s’appuyer sur des raisonnements de grammaire.</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Aujourd’hui, on va s’intéresser à différents cas. Parfois, il faudra s’appuyer sur le sens, sur ce que l’on sait, parfois il faudra ne pas s’appuyer sur le sens, il faudra s’appuyer sur des raisonnements de grammaire. »</a:t>
            </a:r>
          </a:p>
        </p:txBody>
      </p:sp>
      <p:sp>
        <p:nvSpPr>
          <p:cNvPr id="4" name="Espace réservé du numéro de diapositive 3">
            <a:extLst>
              <a:ext uri="{FF2B5EF4-FFF2-40B4-BE49-F238E27FC236}">
                <a16:creationId xmlns:a16="http://schemas.microsoft.com/office/drawing/2014/main" id="{0A580A25-9754-5F97-A7AA-6BB6516E41A8}"/>
              </a:ext>
            </a:extLst>
          </p:cNvPr>
          <p:cNvSpPr>
            <a:spLocks noGrp="1"/>
          </p:cNvSpPr>
          <p:nvPr>
            <p:ph type="sldNum" sz="quarter" idx="5"/>
          </p:nvPr>
        </p:nvSpPr>
        <p:spPr/>
        <p:txBody>
          <a:bodyPr/>
          <a:lstStyle/>
          <a:p>
            <a:fld id="{C3963AD1-1D79-2B43-BC03-00DF1A6CBF7B}" type="slidenum">
              <a:rPr lang="fr-FR" smtClean="0"/>
              <a:t>5</a:t>
            </a:fld>
            <a:endParaRPr lang="fr-FR"/>
          </a:p>
        </p:txBody>
      </p:sp>
    </p:spTree>
    <p:extLst>
      <p:ext uri="{BB962C8B-B14F-4D97-AF65-F5344CB8AC3E}">
        <p14:creationId xmlns:p14="http://schemas.microsoft.com/office/powerpoint/2010/main" val="1576672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E2DC0-6EB7-8C76-CE29-909305C17CB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AC46DAA-C2FB-BF30-1ABC-0619E64903C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1F82C2B-53D1-30CA-68D5-52A47E20B0E0}"/>
              </a:ext>
            </a:extLst>
          </p:cNvPr>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Dans quelles situations faut-il ne pas s’appuyer sur le sens de certains mots et plutôt s’appuyer sur des raisonnements de grammaire ? »</a:t>
            </a:r>
          </a:p>
          <a:p>
            <a:pPr>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Quand on parle d’une chose qui est composée de plusieurs autres choses (une équipe de foot).</a:t>
            </a:r>
          </a:p>
          <a:p>
            <a:pPr algn="just">
              <a:lnSpc>
                <a:spcPct val="115000"/>
              </a:lnSpc>
              <a:spcAft>
                <a:spcPts val="1000"/>
              </a:spcAft>
            </a:pPr>
            <a:r>
              <a:rPr lang="fr-FR" sz="8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Ajouter</a:t>
            </a:r>
            <a:r>
              <a:rPr lang="fr-FR" sz="1200" dirty="0">
                <a:solidFill>
                  <a:schemeClr val="tx1"/>
                </a:solidFill>
                <a:effectLst/>
                <a:latin typeface="+mn-lt"/>
                <a:ea typeface="Calibri" panose="020F0502020204030204" pitchFamily="34" charset="0"/>
                <a:cs typeface="Times New Roman" panose="02020603050405020304" pitchFamily="18" charset="0"/>
              </a:rPr>
              <a:t> : « On a déjà rencontré cette difficulté en mathématiques. </a:t>
            </a:r>
            <a:r>
              <a:rPr lang="fr-FR" sz="1200" i="1" dirty="0">
                <a:solidFill>
                  <a:schemeClr val="tx1"/>
                </a:solidFill>
                <a:effectLst/>
                <a:latin typeface="+mn-lt"/>
                <a:ea typeface="Calibri" panose="020F0502020204030204" pitchFamily="34" charset="0"/>
                <a:cs typeface="Times New Roman" panose="02020603050405020304" pitchFamily="18" charset="0"/>
              </a:rPr>
              <a:t>Une équipe</a:t>
            </a:r>
            <a:r>
              <a:rPr lang="fr-FR" sz="1200" dirty="0">
                <a:solidFill>
                  <a:schemeClr val="tx1"/>
                </a:solidFill>
                <a:effectLst/>
                <a:latin typeface="+mn-lt"/>
                <a:ea typeface="Calibri" panose="020F0502020204030204" pitchFamily="34" charset="0"/>
                <a:cs typeface="Times New Roman" panose="02020603050405020304" pitchFamily="18" charset="0"/>
              </a:rPr>
              <a:t>, c’est comme </a:t>
            </a:r>
            <a:r>
              <a:rPr lang="fr-FR" sz="1200" i="1" dirty="0">
                <a:solidFill>
                  <a:schemeClr val="tx1"/>
                </a:solidFill>
                <a:effectLst/>
                <a:latin typeface="+mn-lt"/>
                <a:ea typeface="Calibri" panose="020F0502020204030204" pitchFamily="34" charset="0"/>
                <a:cs typeface="Times New Roman" panose="02020603050405020304" pitchFamily="18" charset="0"/>
              </a:rPr>
              <a:t>une dizaine</a:t>
            </a:r>
            <a:r>
              <a:rPr lang="fr-FR" sz="1200" dirty="0">
                <a:solidFill>
                  <a:schemeClr val="tx1"/>
                </a:solidFill>
                <a:effectLst/>
                <a:latin typeface="+mn-lt"/>
                <a:ea typeface="Calibri" panose="020F0502020204030204" pitchFamily="34" charset="0"/>
                <a:cs typeface="Times New Roman" panose="02020603050405020304" pitchFamily="18" charset="0"/>
              </a:rPr>
              <a:t> en mathématiques. Une dizaine contient dix unités mais on parle bien d’</a:t>
            </a:r>
            <a:r>
              <a:rPr lang="fr-FR" sz="1200" b="1" dirty="0">
                <a:solidFill>
                  <a:schemeClr val="tx1"/>
                </a:solidFill>
                <a:effectLst/>
                <a:latin typeface="+mn-lt"/>
                <a:ea typeface="Calibri" panose="020F0502020204030204" pitchFamily="34" charset="0"/>
                <a:cs typeface="Times New Roman" panose="02020603050405020304" pitchFamily="18" charset="0"/>
              </a:rPr>
              <a:t>une</a:t>
            </a:r>
            <a:r>
              <a:rPr lang="fr-FR" sz="1200" dirty="0">
                <a:solidFill>
                  <a:schemeClr val="tx1"/>
                </a:solidFill>
                <a:effectLst/>
                <a:latin typeface="+mn-lt"/>
                <a:ea typeface="Calibri" panose="020F0502020204030204" pitchFamily="34" charset="0"/>
                <a:cs typeface="Times New Roman" panose="02020603050405020304" pitchFamily="18" charset="0"/>
              </a:rPr>
              <a:t> dizaine : 1 dizaine = 10 unités. On ne met pas de marque de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dizaine</a:t>
            </a:r>
            <a:r>
              <a:rPr lang="fr-FR" sz="1200" dirty="0">
                <a:solidFill>
                  <a:schemeClr val="tx1"/>
                </a:solidFill>
                <a:effectLst/>
                <a:latin typeface="+mn-lt"/>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a:extLst>
              <a:ext uri="{FF2B5EF4-FFF2-40B4-BE49-F238E27FC236}">
                <a16:creationId xmlns:a16="http://schemas.microsoft.com/office/drawing/2014/main" id="{4B6A2BD2-252C-3762-D848-8A7119C8678B}"/>
              </a:ext>
            </a:extLst>
          </p:cNvPr>
          <p:cNvSpPr>
            <a:spLocks noGrp="1"/>
          </p:cNvSpPr>
          <p:nvPr>
            <p:ph type="sldNum" sz="quarter" idx="5"/>
          </p:nvPr>
        </p:nvSpPr>
        <p:spPr/>
        <p:txBody>
          <a:bodyPr/>
          <a:lstStyle/>
          <a:p>
            <a:fld id="{C3963AD1-1D79-2B43-BC03-00DF1A6CBF7B}" type="slidenum">
              <a:rPr lang="fr-FR" smtClean="0"/>
              <a:t>6</a:t>
            </a:fld>
            <a:endParaRPr lang="fr-FR"/>
          </a:p>
        </p:txBody>
      </p:sp>
    </p:spTree>
    <p:extLst>
      <p:ext uri="{BB962C8B-B14F-4D97-AF65-F5344CB8AC3E}">
        <p14:creationId xmlns:p14="http://schemas.microsoft.com/office/powerpoint/2010/main" val="2415176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2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Raisonner sur la difficulté des noms collectifs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Faut-il mettre un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joyeuse</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Débat attendu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la famille, c’est plusieurs personnes et tous les membres de la famille sont joyeux. Donc il faut un -</a:t>
            </a:r>
            <a:r>
              <a:rPr lang="fr-FR" sz="1200" i="1" dirty="0">
                <a:solidFill>
                  <a:schemeClr val="tx1"/>
                </a:solidFill>
                <a:effectLst/>
                <a:latin typeface="+mn-lt"/>
                <a:ea typeface="Calibri" panose="020F0502020204030204" pitchFamily="34" charset="0"/>
                <a:cs typeface="Times New Roman" panose="02020603050405020304" pitchFamily="18" charset="0"/>
              </a:rPr>
              <a:t>s. </a:t>
            </a:r>
            <a:r>
              <a:rPr lang="fr-FR" sz="1200" dirty="0">
                <a:solidFill>
                  <a:schemeClr val="tx1"/>
                </a:solidFill>
                <a:effectLst/>
                <a:latin typeface="+mn-lt"/>
                <a:ea typeface="Calibri" panose="020F0502020204030204" pitchFamily="34" charset="0"/>
                <a:cs typeface="Times New Roman" panose="02020603050405020304" pitchFamily="18" charset="0"/>
              </a:rPr>
              <a:t>(appui sur le sens du mot </a:t>
            </a:r>
            <a:r>
              <a:rPr lang="fr-FR" sz="1200" i="1" dirty="0">
                <a:solidFill>
                  <a:schemeClr val="tx1"/>
                </a:solidFill>
                <a:effectLst/>
                <a:latin typeface="+mn-lt"/>
                <a:ea typeface="Calibri" panose="020F0502020204030204" pitchFamily="34" charset="0"/>
                <a:cs typeface="Times New Roman" panose="02020603050405020304" pitchFamily="18" charset="0"/>
              </a:rPr>
              <a:t>famille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b="1" i="1" dirty="0">
                <a:solidFill>
                  <a:schemeClr val="tx1"/>
                </a:solidFill>
                <a:effectLst/>
                <a:latin typeface="+mn-lt"/>
                <a:ea typeface="Calibri" panose="020F0502020204030204" pitchFamily="34" charset="0"/>
                <a:cs typeface="Times New Roman" panose="02020603050405020304" pitchFamily="18" charset="0"/>
              </a:rPr>
              <a:t>la</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famille</a:t>
            </a:r>
            <a:r>
              <a:rPr lang="fr-FR" sz="1200" dirty="0">
                <a:solidFill>
                  <a:schemeClr val="tx1"/>
                </a:solidFill>
                <a:effectLst/>
                <a:latin typeface="+mn-lt"/>
                <a:ea typeface="Calibri" panose="020F0502020204030204" pitchFamily="34" charset="0"/>
                <a:cs typeface="Times New Roman" panose="02020603050405020304" pitchFamily="18" charset="0"/>
              </a:rPr>
              <a:t>, c’est un sujet au singulier. </a:t>
            </a:r>
            <a:r>
              <a:rPr lang="fr-FR" sz="1200" i="1" dirty="0">
                <a:solidFill>
                  <a:schemeClr val="tx1"/>
                </a:solidFill>
                <a:effectLst/>
                <a:latin typeface="+mn-lt"/>
                <a:ea typeface="Calibri" panose="020F0502020204030204" pitchFamily="34" charset="0"/>
                <a:cs typeface="Times New Roman" panose="02020603050405020304" pitchFamily="18" charset="0"/>
              </a:rPr>
              <a:t>Joyeuse</a:t>
            </a:r>
            <a:r>
              <a:rPr lang="fr-FR" sz="1200" dirty="0">
                <a:solidFill>
                  <a:schemeClr val="tx1"/>
                </a:solidFill>
                <a:effectLst/>
                <a:latin typeface="+mn-lt"/>
                <a:ea typeface="Calibri" panose="020F0502020204030204" pitchFamily="34" charset="0"/>
                <a:cs typeface="Times New Roman" panose="02020603050405020304" pitchFamily="18" charset="0"/>
              </a:rPr>
              <a:t> est un adjectif qui s’accorde avec le sujet au singulier </a:t>
            </a:r>
            <a:r>
              <a:rPr lang="fr-FR" sz="1200" i="1" dirty="0">
                <a:solidFill>
                  <a:schemeClr val="tx1"/>
                </a:solidFill>
                <a:effectLst/>
                <a:latin typeface="+mn-lt"/>
                <a:ea typeface="Calibri" panose="020F0502020204030204" pitchFamily="34" charset="0"/>
                <a:cs typeface="Times New Roman" panose="02020603050405020304" pitchFamily="18" charset="0"/>
              </a:rPr>
              <a:t>la famille. </a:t>
            </a:r>
            <a:r>
              <a:rPr lang="fr-FR" sz="1200" dirty="0">
                <a:solidFill>
                  <a:schemeClr val="tx1"/>
                </a:solidFill>
                <a:effectLst/>
                <a:latin typeface="+mn-lt"/>
                <a:ea typeface="Calibri" panose="020F0502020204030204" pitchFamily="34" charset="0"/>
                <a:cs typeface="Times New Roman" panose="02020603050405020304" pitchFamily="18" charset="0"/>
              </a:rPr>
              <a:t>Il ne prend donc pas de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(appui sur des raisonnements de grammaire)</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Si l’un des deux raisonnements n’est pas proposé, le proposer au nom d’Aristobule.</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Caractériser chaque fois avec les élèves le type du raisonnement : raisonnement selon le sens ou raisonnement de grammaire.</a:t>
            </a: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7</a:t>
            </a:fld>
            <a:endParaRPr lang="fr-FR"/>
          </a:p>
        </p:txBody>
      </p:sp>
    </p:spTree>
    <p:extLst>
      <p:ext uri="{BB962C8B-B14F-4D97-AF65-F5344CB8AC3E}">
        <p14:creationId xmlns:p14="http://schemas.microsoft.com/office/powerpoint/2010/main" val="1481580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88CAA-BA9E-954D-28BC-28A3058EA29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59C2821-A461-4A3C-9552-6FA17A3130C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00CF886-D660-C90D-7A36-07E4D9473BC3}"/>
              </a:ext>
            </a:extLst>
          </p:cNvPr>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Alors, est-ce le raisonnement selon le sens ou le raisonnement selon la grammaire qui donne la bonne réponse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C’est le raisonnement selon la grammaire.</a:t>
            </a:r>
          </a:p>
          <a:p>
            <a:endParaRPr lang="fr-FR" sz="1200" dirty="0">
              <a:solidFill>
                <a:schemeClr val="tx1"/>
              </a:solidFill>
              <a:latin typeface="+mn-lt"/>
            </a:endParaRPr>
          </a:p>
          <a:p>
            <a:r>
              <a:rPr lang="fr-FR" sz="1200" b="1" kern="0" dirty="0">
                <a:solidFill>
                  <a:schemeClr val="tx1"/>
                </a:solidFill>
                <a:effectLst/>
                <a:latin typeface="+mn-lt"/>
                <a:ea typeface="Calibri" panose="020F0502020204030204" pitchFamily="34" charset="0"/>
              </a:rPr>
              <a:t>Expliquer</a:t>
            </a:r>
            <a:r>
              <a:rPr lang="fr-FR" sz="1200" kern="0" dirty="0">
                <a:solidFill>
                  <a:schemeClr val="tx1"/>
                </a:solidFill>
                <a:effectLst/>
                <a:latin typeface="+mn-lt"/>
                <a:ea typeface="Calibri" panose="020F0502020204030204" pitchFamily="34" charset="0"/>
              </a:rPr>
              <a:t> : « Il y a des noms qui désignent plusieurs personnes ou objets : </a:t>
            </a:r>
            <a:r>
              <a:rPr lang="fr-FR" sz="1200" i="1" kern="0" dirty="0">
                <a:solidFill>
                  <a:schemeClr val="tx1"/>
                </a:solidFill>
                <a:effectLst/>
                <a:latin typeface="+mn-lt"/>
                <a:ea typeface="Calibri" panose="020F0502020204030204" pitchFamily="34" charset="0"/>
              </a:rPr>
              <a:t>une chorale, une équipe, une troupe, la famille, une dizaine</a:t>
            </a:r>
            <a:r>
              <a:rPr lang="fr-FR" sz="1200" kern="0" dirty="0">
                <a:solidFill>
                  <a:schemeClr val="tx1"/>
                </a:solidFill>
                <a:effectLst/>
                <a:latin typeface="+mn-lt"/>
                <a:ea typeface="Calibri" panose="020F0502020204030204" pitchFamily="34" charset="0"/>
              </a:rPr>
              <a:t>… mais qui sont tout de même au singulier. Il faut alors faire les accords en respectant la grammaire.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1ED9CCC0-441D-3AD7-9A03-452623AB95FD}"/>
              </a:ext>
            </a:extLst>
          </p:cNvPr>
          <p:cNvSpPr>
            <a:spLocks noGrp="1"/>
          </p:cNvSpPr>
          <p:nvPr>
            <p:ph type="sldNum" sz="quarter" idx="5"/>
          </p:nvPr>
        </p:nvSpPr>
        <p:spPr/>
        <p:txBody>
          <a:bodyPr/>
          <a:lstStyle/>
          <a:p>
            <a:fld id="{C3963AD1-1D79-2B43-BC03-00DF1A6CBF7B}" type="slidenum">
              <a:rPr lang="fr-FR" smtClean="0"/>
              <a:t>8</a:t>
            </a:fld>
            <a:endParaRPr lang="fr-FR"/>
          </a:p>
        </p:txBody>
      </p:sp>
    </p:spTree>
    <p:extLst>
      <p:ext uri="{BB962C8B-B14F-4D97-AF65-F5344CB8AC3E}">
        <p14:creationId xmlns:p14="http://schemas.microsoft.com/office/powerpoint/2010/main" val="714127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3 – </a:t>
            </a:r>
            <a:r>
              <a:rPr lang="fr-FR" sz="1200" b="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Raisonner sur la difficulté des noms qui ne s’emploient qu’au pluriel</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Faut-il mettre un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lunette</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Débat attendu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des lunettes, c’est un seul objet. Alors, pas de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(appui sur le sens du mot </a:t>
            </a:r>
            <a:r>
              <a:rPr lang="fr-FR" sz="1200" i="1" dirty="0">
                <a:solidFill>
                  <a:schemeClr val="tx1"/>
                </a:solidFill>
                <a:effectLst/>
                <a:latin typeface="+mn-lt"/>
                <a:ea typeface="Calibri" panose="020F0502020204030204" pitchFamily="34" charset="0"/>
                <a:cs typeface="Times New Roman" panose="02020603050405020304" pitchFamily="18" charset="0"/>
              </a:rPr>
              <a:t>lunettes</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on dit </a:t>
            </a:r>
            <a:r>
              <a:rPr lang="fr-FR" sz="1200" b="1" i="1" dirty="0">
                <a:solidFill>
                  <a:schemeClr val="tx1"/>
                </a:solidFill>
                <a:effectLst/>
                <a:latin typeface="+mn-lt"/>
                <a:ea typeface="Calibri" panose="020F0502020204030204" pitchFamily="34" charset="0"/>
                <a:cs typeface="Times New Roman" panose="02020603050405020304" pitchFamily="18" charset="0"/>
              </a:rPr>
              <a:t>des</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lunettes</a:t>
            </a:r>
            <a:r>
              <a:rPr lang="fr-FR" sz="1200" dirty="0">
                <a:solidFill>
                  <a:schemeClr val="tx1"/>
                </a:solidFill>
                <a:effectLst/>
                <a:latin typeface="+mn-lt"/>
                <a:ea typeface="Calibri" panose="020F0502020204030204" pitchFamily="34" charset="0"/>
                <a:cs typeface="Times New Roman" panose="02020603050405020304" pitchFamily="18" charset="0"/>
              </a:rPr>
              <a:t>, il y a deux lunettes, donc il faut mettre -</a:t>
            </a:r>
            <a:r>
              <a:rPr lang="fr-FR" sz="1200" i="1" dirty="0">
                <a:solidFill>
                  <a:schemeClr val="tx1"/>
                </a:solidFill>
                <a:effectLst/>
                <a:latin typeface="+mn-lt"/>
                <a:ea typeface="Calibri" panose="020F0502020204030204" pitchFamily="34" charset="0"/>
                <a:cs typeface="Times New Roman" panose="02020603050405020304" pitchFamily="18" charset="0"/>
              </a:rPr>
              <a:t>s </a:t>
            </a:r>
            <a:r>
              <a:rPr lang="fr-FR" sz="1200" dirty="0">
                <a:solidFill>
                  <a:schemeClr val="tx1"/>
                </a:solidFill>
                <a:effectLst/>
                <a:latin typeface="+mn-lt"/>
                <a:ea typeface="Calibri" panose="020F0502020204030204" pitchFamily="34" charset="0"/>
                <a:cs typeface="Times New Roman" panose="02020603050405020304" pitchFamily="18" charset="0"/>
              </a:rPr>
              <a:t>au nom </a:t>
            </a:r>
            <a:r>
              <a:rPr lang="fr-FR" sz="1200" i="1" dirty="0">
                <a:solidFill>
                  <a:schemeClr val="tx1"/>
                </a:solidFill>
                <a:effectLst/>
                <a:latin typeface="+mn-lt"/>
                <a:ea typeface="Calibri" panose="020F0502020204030204" pitchFamily="34" charset="0"/>
                <a:cs typeface="Times New Roman" panose="02020603050405020304" pitchFamily="18" charset="0"/>
              </a:rPr>
              <a:t>lunettes</a:t>
            </a:r>
            <a:r>
              <a:rPr lang="fr-FR" sz="1200" dirty="0">
                <a:solidFill>
                  <a:schemeClr val="tx1"/>
                </a:solidFill>
                <a:effectLst/>
                <a:latin typeface="+mn-lt"/>
                <a:ea typeface="Calibri" panose="020F0502020204030204" pitchFamily="34" charset="0"/>
                <a:cs typeface="Times New Roman" panose="02020603050405020304" pitchFamily="18" charset="0"/>
              </a:rPr>
              <a:t>. (appui sur des raisonnements de grammaire )</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Si l’un des deux raisonnements n’est pas proposé, le proposer au nom d’Aristobule.</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Caractériser chaque fois avec les élèves le type du raisonnement : raisonnement selon le sens ou raisonnement de grammaire.</a:t>
            </a: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9</a:t>
            </a:fld>
            <a:endParaRPr lang="fr-FR"/>
          </a:p>
        </p:txBody>
      </p:sp>
    </p:spTree>
    <p:extLst>
      <p:ext uri="{BB962C8B-B14F-4D97-AF65-F5344CB8AC3E}">
        <p14:creationId xmlns:p14="http://schemas.microsoft.com/office/powerpoint/2010/main" val="683067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CA67E-FAA6-0823-77AA-E0875858463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05611C2-E008-61EF-EB8F-1498452B9F1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E236BD4-DFED-19AE-9136-E9D789F4A405}"/>
              </a:ext>
            </a:extLst>
          </p:cNvPr>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Alors, est-ce le raisonnement selon le sens ou le raisonnement selon la grammaire qui donne la bonne réponse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C’est le raisonnement selon la grammaire.</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Il y a des noms qui désignent un seul objet mais qu’on utilise quand même au pluriel : </a:t>
            </a:r>
            <a:r>
              <a:rPr lang="fr-FR" sz="1200" i="1" dirty="0">
                <a:solidFill>
                  <a:schemeClr val="tx1"/>
                </a:solidFill>
                <a:effectLst/>
                <a:latin typeface="+mn-lt"/>
                <a:ea typeface="Calibri" panose="020F0502020204030204" pitchFamily="34" charset="0"/>
                <a:cs typeface="Times New Roman" panose="02020603050405020304" pitchFamily="18" charset="0"/>
              </a:rPr>
              <a:t>les lunettes, les escaliers, les alentours, les ténèbres</a:t>
            </a:r>
            <a:r>
              <a:rPr lang="fr-FR" sz="1200" dirty="0">
                <a:solidFill>
                  <a:schemeClr val="tx1"/>
                </a:solidFill>
                <a:effectLst/>
                <a:latin typeface="+mn-lt"/>
                <a:ea typeface="Calibri" panose="020F0502020204030204" pitchFamily="34" charset="0"/>
                <a:cs typeface="Times New Roman" panose="02020603050405020304" pitchFamily="18" charset="0"/>
              </a:rPr>
              <a:t>… Il faut alors faire l’accord au pluriel en respectant la grammaire. »</a:t>
            </a:r>
          </a:p>
          <a:p>
            <a:pPr algn="just">
              <a:lnSpc>
                <a:spcPct val="115000"/>
              </a:lnSpc>
              <a:spcAft>
                <a:spcPts val="1000"/>
              </a:spcAft>
            </a:pPr>
            <a:endParaRPr lang="fr-FR" dirty="0"/>
          </a:p>
        </p:txBody>
      </p:sp>
      <p:sp>
        <p:nvSpPr>
          <p:cNvPr id="4" name="Espace réservé du numéro de diapositive 3">
            <a:extLst>
              <a:ext uri="{FF2B5EF4-FFF2-40B4-BE49-F238E27FC236}">
                <a16:creationId xmlns:a16="http://schemas.microsoft.com/office/drawing/2014/main" id="{B1EC4CBA-D6A6-3D9C-64E9-971EEADBF19E}"/>
              </a:ext>
            </a:extLst>
          </p:cNvPr>
          <p:cNvSpPr>
            <a:spLocks noGrp="1"/>
          </p:cNvSpPr>
          <p:nvPr>
            <p:ph type="sldNum" sz="quarter" idx="5"/>
          </p:nvPr>
        </p:nvSpPr>
        <p:spPr/>
        <p:txBody>
          <a:bodyPr/>
          <a:lstStyle/>
          <a:p>
            <a:fld id="{C3963AD1-1D79-2B43-BC03-00DF1A6CBF7B}" type="slidenum">
              <a:rPr lang="fr-FR" smtClean="0"/>
              <a:t>10</a:t>
            </a:fld>
            <a:endParaRPr lang="fr-FR"/>
          </a:p>
        </p:txBody>
      </p:sp>
    </p:spTree>
    <p:extLst>
      <p:ext uri="{BB962C8B-B14F-4D97-AF65-F5344CB8AC3E}">
        <p14:creationId xmlns:p14="http://schemas.microsoft.com/office/powerpoint/2010/main" val="2639492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4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Raisonner sur la difficulté des groupes du nom avec complément du nom où le nom chef du groupe et le nom complément ne sont pas du même nombre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00000"/>
              </a:lnSpc>
              <a:spcBef>
                <a:spcPts val="0"/>
              </a:spcBef>
              <a:spcAft>
                <a:spcPts val="0"/>
              </a:spcAft>
            </a:pPr>
            <a:endParaRPr lang="fr-FR" sz="1200" dirty="0">
              <a:solidFill>
                <a:schemeClr val="tx1"/>
              </a:solidFill>
              <a:latin typeface="+mn-lt"/>
            </a:endParaRPr>
          </a:p>
          <a:p>
            <a:pPr algn="just">
              <a:lnSpc>
                <a:spcPct val="100000"/>
              </a:lnSpc>
              <a:spcBef>
                <a:spcPts val="0"/>
              </a:spcBef>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Faut-il mettre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 ou -</a:t>
            </a:r>
            <a:r>
              <a:rPr lang="fr-FR" sz="1200" i="1" dirty="0">
                <a:solidFill>
                  <a:schemeClr val="tx1"/>
                </a:solidFill>
                <a:effectLst/>
                <a:latin typeface="+mn-lt"/>
                <a:ea typeface="Calibri" panose="020F0502020204030204" pitchFamily="34" charset="0"/>
                <a:cs typeface="Times New Roman" panose="02020603050405020304" pitchFamily="18" charset="0"/>
              </a:rPr>
              <a:t>ent</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s’élèvent</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lnSpc>
                <a:spcPct val="100000"/>
              </a:lnSpc>
              <a:spcBef>
                <a:spcPts val="0"/>
              </a:spcBef>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Débat attendu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00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c’est toute la cité qui s’élève à 25 mètres, donc on met la personne 3. (appui sur le sens de la phrase )</a:t>
            </a:r>
          </a:p>
          <a:p>
            <a:pPr marL="0" indent="0" algn="just">
              <a:lnSpc>
                <a:spcPct val="100000"/>
              </a:lnSpc>
              <a:spcBef>
                <a:spcPts val="0"/>
              </a:spcBef>
              <a:spcAft>
                <a:spcPts val="0"/>
              </a:spcAft>
              <a:buFontTx/>
              <a:buNone/>
            </a:pPr>
            <a:r>
              <a:rPr lang="fr-FR" sz="1200" kern="0" dirty="0">
                <a:solidFill>
                  <a:schemeClr val="tx1"/>
                </a:solidFill>
                <a:effectLst/>
                <a:latin typeface="+mn-lt"/>
                <a:ea typeface="Calibri" panose="020F0502020204030204" pitchFamily="34" charset="0"/>
              </a:rPr>
              <a:t>- il y a </a:t>
            </a:r>
            <a:r>
              <a:rPr lang="fr-FR" sz="1200" b="1" i="1" kern="0" dirty="0">
                <a:solidFill>
                  <a:schemeClr val="tx1"/>
                </a:solidFill>
                <a:effectLst/>
                <a:latin typeface="+mn-lt"/>
                <a:ea typeface="Calibri" panose="020F0502020204030204" pitchFamily="34" charset="0"/>
              </a:rPr>
              <a:t>les</a:t>
            </a:r>
            <a:r>
              <a:rPr lang="fr-FR" sz="1200" kern="0" dirty="0">
                <a:solidFill>
                  <a:schemeClr val="tx1"/>
                </a:solidFill>
                <a:effectLst/>
                <a:latin typeface="+mn-lt"/>
                <a:ea typeface="Calibri" panose="020F0502020204030204" pitchFamily="34" charset="0"/>
              </a:rPr>
              <a:t> </a:t>
            </a:r>
            <a:r>
              <a:rPr lang="fr-FR" sz="1200" i="1" kern="0" dirty="0">
                <a:solidFill>
                  <a:schemeClr val="tx1"/>
                </a:solidFill>
                <a:effectLst/>
                <a:latin typeface="+mn-lt"/>
                <a:ea typeface="Calibri" panose="020F0502020204030204" pitchFamily="34" charset="0"/>
              </a:rPr>
              <a:t>immeubles</a:t>
            </a:r>
            <a:r>
              <a:rPr lang="fr-FR" sz="1200" kern="0" dirty="0">
                <a:solidFill>
                  <a:schemeClr val="tx1"/>
                </a:solidFill>
                <a:effectLst/>
                <a:latin typeface="+mn-lt"/>
                <a:ea typeface="Calibri" panose="020F0502020204030204" pitchFamily="34" charset="0"/>
              </a:rPr>
              <a:t>, il y a plusieurs immeubles, donc il faut mettre la personne 6, il faut mettre -</a:t>
            </a:r>
            <a:r>
              <a:rPr lang="fr-FR" sz="1200" i="1" kern="0" dirty="0">
                <a:solidFill>
                  <a:schemeClr val="tx1"/>
                </a:solidFill>
                <a:effectLst/>
                <a:latin typeface="+mn-lt"/>
                <a:ea typeface="Calibri" panose="020F0502020204030204" pitchFamily="34" charset="0"/>
              </a:rPr>
              <a:t>ent</a:t>
            </a:r>
            <a:r>
              <a:rPr lang="fr-FR" sz="1200" kern="0" dirty="0">
                <a:solidFill>
                  <a:schemeClr val="tx1"/>
                </a:solidFill>
                <a:effectLst/>
                <a:latin typeface="+mn-lt"/>
                <a:ea typeface="Calibri" panose="020F0502020204030204" pitchFamily="34" charset="0"/>
              </a:rPr>
              <a:t>. (appui sur des raisonnements de grammaire)</a:t>
            </a:r>
          </a:p>
          <a:p>
            <a:pPr marL="0" indent="0" algn="just">
              <a:lnSpc>
                <a:spcPct val="100000"/>
              </a:lnSpc>
              <a:spcBef>
                <a:spcPts val="0"/>
              </a:spcBef>
              <a:spcAft>
                <a:spcPts val="0"/>
              </a:spcAft>
              <a:buFontTx/>
              <a:buNone/>
            </a:pPr>
            <a:r>
              <a:rPr lang="fr-FR" sz="1200" dirty="0">
                <a:solidFill>
                  <a:schemeClr val="tx1"/>
                </a:solidFill>
                <a:effectLst/>
                <a:latin typeface="+mn-lt"/>
                <a:ea typeface="Calibri" panose="020F0502020204030204" pitchFamily="34" charset="0"/>
                <a:cs typeface="Times New Roman" panose="02020603050405020304" pitchFamily="18" charset="0"/>
              </a:rPr>
              <a:t>- le groupe-sujet c’est </a:t>
            </a:r>
            <a:r>
              <a:rPr lang="fr-FR" sz="1200" i="1" dirty="0">
                <a:solidFill>
                  <a:schemeClr val="tx1"/>
                </a:solidFill>
                <a:effectLst/>
                <a:latin typeface="+mn-lt"/>
                <a:ea typeface="Calibri" panose="020F0502020204030204" pitchFamily="34" charset="0"/>
                <a:cs typeface="Times New Roman" panose="02020603050405020304" pitchFamily="18" charset="0"/>
              </a:rPr>
              <a:t>les immeubles de la cité</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La cité</a:t>
            </a:r>
            <a:r>
              <a:rPr lang="fr-FR" sz="1200" dirty="0">
                <a:solidFill>
                  <a:schemeClr val="tx1"/>
                </a:solidFill>
                <a:effectLst/>
                <a:latin typeface="+mn-lt"/>
                <a:ea typeface="Calibri" panose="020F0502020204030204" pitchFamily="34" charset="0"/>
                <a:cs typeface="Times New Roman" panose="02020603050405020304" pitchFamily="18" charset="0"/>
              </a:rPr>
              <a:t> c’est seulement le complément du nom </a:t>
            </a:r>
            <a:r>
              <a:rPr lang="fr-FR" sz="1200" i="1" dirty="0">
                <a:solidFill>
                  <a:schemeClr val="tx1"/>
                </a:solidFill>
                <a:effectLst/>
                <a:latin typeface="+mn-lt"/>
                <a:ea typeface="Calibri" panose="020F0502020204030204" pitchFamily="34" charset="0"/>
                <a:cs typeface="Times New Roman" panose="02020603050405020304" pitchFamily="18" charset="0"/>
              </a:rPr>
              <a:t>immeubles</a:t>
            </a:r>
            <a:r>
              <a:rPr lang="fr-FR" sz="1200" dirty="0">
                <a:solidFill>
                  <a:schemeClr val="tx1"/>
                </a:solidFill>
                <a:effectLst/>
                <a:latin typeface="+mn-lt"/>
                <a:ea typeface="Calibri" panose="020F0502020204030204" pitchFamily="34" charset="0"/>
                <a:cs typeface="Times New Roman" panose="02020603050405020304" pitchFamily="18" charset="0"/>
              </a:rPr>
              <a:t>, c’est pour préciser de quels immeubles on parle. Mais le nom chef du groupe-sujet, c’est bien le pluriel </a:t>
            </a:r>
            <a:r>
              <a:rPr lang="fr-FR" sz="1200" b="1" i="1" dirty="0">
                <a:solidFill>
                  <a:schemeClr val="tx1"/>
                </a:solidFill>
                <a:effectLst/>
                <a:latin typeface="+mn-lt"/>
                <a:ea typeface="Calibri" panose="020F0502020204030204" pitchFamily="34" charset="0"/>
                <a:cs typeface="Times New Roman" panose="02020603050405020304" pitchFamily="18" charset="0"/>
              </a:rPr>
              <a:t>les</a:t>
            </a:r>
            <a:r>
              <a:rPr lang="fr-FR" sz="1200" i="1" dirty="0">
                <a:solidFill>
                  <a:schemeClr val="tx1"/>
                </a:solidFill>
                <a:effectLst/>
                <a:latin typeface="+mn-lt"/>
                <a:ea typeface="Calibri" panose="020F0502020204030204" pitchFamily="34" charset="0"/>
                <a:cs typeface="Times New Roman" panose="02020603050405020304" pitchFamily="18" charset="0"/>
              </a:rPr>
              <a:t> immeubles</a:t>
            </a:r>
            <a:r>
              <a:rPr lang="fr-FR" sz="1200" dirty="0">
                <a:solidFill>
                  <a:schemeClr val="tx1"/>
                </a:solidFill>
                <a:effectLst/>
                <a:latin typeface="+mn-lt"/>
                <a:ea typeface="Calibri" panose="020F0502020204030204" pitchFamily="34" charset="0"/>
                <a:cs typeface="Times New Roman" panose="02020603050405020304" pitchFamily="18" charset="0"/>
              </a:rPr>
              <a:t>. Donc il faut accorder le verbe </a:t>
            </a:r>
            <a:r>
              <a:rPr lang="fr-FR" sz="1200" i="1" dirty="0">
                <a:solidFill>
                  <a:schemeClr val="tx1"/>
                </a:solidFill>
                <a:effectLst/>
                <a:latin typeface="+mn-lt"/>
                <a:ea typeface="Calibri" panose="020F0502020204030204" pitchFamily="34" charset="0"/>
                <a:cs typeface="Times New Roman" panose="02020603050405020304" pitchFamily="18" charset="0"/>
              </a:rPr>
              <a:t>s’élève</a:t>
            </a:r>
            <a:r>
              <a:rPr lang="fr-FR" sz="1200" dirty="0">
                <a:solidFill>
                  <a:schemeClr val="tx1"/>
                </a:solidFill>
                <a:effectLst/>
                <a:latin typeface="+mn-lt"/>
                <a:ea typeface="Calibri" panose="020F0502020204030204" pitchFamily="34" charset="0"/>
                <a:cs typeface="Times New Roman" panose="02020603050405020304" pitchFamily="18" charset="0"/>
              </a:rPr>
              <a:t> avec le nom chef du groupe-sujet, le verbe prend dons la marque de personne 6 </a:t>
            </a:r>
            <a:r>
              <a:rPr lang="fr-FR" sz="1200" i="1" dirty="0">
                <a:solidFill>
                  <a:schemeClr val="tx1"/>
                </a:solidFill>
                <a:effectLst/>
                <a:latin typeface="+mn-lt"/>
                <a:ea typeface="Calibri" panose="020F0502020204030204" pitchFamily="34" charset="0"/>
                <a:cs typeface="Times New Roman" panose="02020603050405020304" pitchFamily="18" charset="0"/>
              </a:rPr>
              <a:t>-nt</a:t>
            </a:r>
            <a:r>
              <a:rPr lang="fr-FR" sz="1200" dirty="0">
                <a:solidFill>
                  <a:schemeClr val="tx1"/>
                </a:solidFill>
                <a:effectLst/>
                <a:latin typeface="+mn-lt"/>
                <a:ea typeface="Calibri" panose="020F0502020204030204" pitchFamily="34" charset="0"/>
                <a:cs typeface="Times New Roman" panose="02020603050405020304" pitchFamily="18" charset="0"/>
              </a:rPr>
              <a:t>. (appui sur des raisonnements de grammaire )</a:t>
            </a:r>
          </a:p>
          <a:p>
            <a:pPr algn="just">
              <a:lnSpc>
                <a:spcPct val="100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Si l’un des trois raisonnements n’est pas proposé, le proposer au nom d’Aristobule.</a:t>
            </a:r>
          </a:p>
          <a:p>
            <a:pPr algn="just">
              <a:lnSpc>
                <a:spcPct val="100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Caractériser chaque fois avec les élèves le type du raisonnement : raisonnement selon le sens ou raisonnement de grammaire.</a:t>
            </a: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11</a:t>
            </a:fld>
            <a:endParaRPr lang="fr-FR"/>
          </a:p>
        </p:txBody>
      </p:sp>
    </p:spTree>
    <p:extLst>
      <p:ext uri="{BB962C8B-B14F-4D97-AF65-F5344CB8AC3E}">
        <p14:creationId xmlns:p14="http://schemas.microsoft.com/office/powerpoint/2010/main" val="397732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EDD16-E70D-7146-6BDA-20B27A3453D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97C95D6-186E-F734-6119-2032E44C9E1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A72C312-98C4-138C-05C1-2E1FD3011153}"/>
              </a:ext>
            </a:extLst>
          </p:cNvPr>
          <p:cNvSpPr>
            <a:spLocks noGrp="1"/>
          </p:cNvSpPr>
          <p:nvPr>
            <p:ph type="body" idx="1"/>
          </p:nvPr>
        </p:nvSpPr>
        <p:spPr/>
        <p:txBody>
          <a:bodyPr/>
          <a:lstStyle/>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Alors, est-ce le raisonnement selon le sens ou le raisonnement selon la grammaire qui donne la bonne réponse ? »</a:t>
            </a:r>
          </a:p>
          <a:p>
            <a:pPr algn="just">
              <a:lnSpc>
                <a:spcPct val="115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C’est le raisonnement selon la grammaire.</a:t>
            </a:r>
          </a:p>
          <a:p>
            <a:pPr>
              <a:spcAft>
                <a:spcPts val="0"/>
              </a:spcAft>
            </a:pPr>
            <a:endParaRPr lang="fr-FR" sz="1200" dirty="0">
              <a:solidFill>
                <a:schemeClr val="tx1"/>
              </a:solidFill>
              <a:latin typeface="+mn-lt"/>
            </a:endParaRPr>
          </a:p>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Il faut se méfier des groupes du nom où il y a un complément du nom, comme </a:t>
            </a:r>
          </a:p>
          <a:p>
            <a:pPr algn="just">
              <a:lnSpc>
                <a:spcPct val="115000"/>
              </a:lnSpc>
              <a:spcAft>
                <a:spcPts val="0"/>
              </a:spcAft>
            </a:pPr>
            <a:r>
              <a:rPr lang="fr-FR" sz="1200" i="1" dirty="0">
                <a:solidFill>
                  <a:schemeClr val="tx1"/>
                </a:solidFill>
                <a:effectLst/>
                <a:latin typeface="+mn-lt"/>
                <a:ea typeface="Calibri" panose="020F0502020204030204" pitchFamily="34" charset="0"/>
                <a:cs typeface="Times New Roman" panose="02020603050405020304" pitchFamily="18" charset="0"/>
              </a:rPr>
              <a:t>les arbres de la forêt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dépérit </a:t>
            </a:r>
            <a:r>
              <a:rPr lang="fr-FR" sz="1200" dirty="0">
                <a:solidFill>
                  <a:schemeClr val="tx1"/>
                </a:solidFill>
                <a:effectLst/>
                <a:latin typeface="+mn-lt"/>
                <a:ea typeface="Calibri" panose="020F0502020204030204" pitchFamily="34" charset="0"/>
                <a:cs typeface="Times New Roman" panose="02020603050405020304" pitchFamily="18" charset="0"/>
              </a:rPr>
              <a:t>ou</a:t>
            </a:r>
            <a:r>
              <a:rPr lang="fr-FR" sz="1200" i="1" dirty="0">
                <a:solidFill>
                  <a:schemeClr val="tx1"/>
                </a:solidFill>
                <a:effectLst/>
                <a:latin typeface="+mn-lt"/>
                <a:ea typeface="Calibri" panose="020F0502020204030204" pitchFamily="34" charset="0"/>
                <a:cs typeface="Times New Roman" panose="02020603050405020304" pitchFamily="18" charset="0"/>
              </a:rPr>
              <a:t> dépérissent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0"/>
              </a:spcAft>
            </a:pPr>
            <a:r>
              <a:rPr lang="fr-FR" sz="1200" i="1" dirty="0">
                <a:solidFill>
                  <a:schemeClr val="tx1"/>
                </a:solidFill>
                <a:effectLst/>
                <a:latin typeface="+mn-lt"/>
                <a:ea typeface="Calibri" panose="020F0502020204030204" pitchFamily="34" charset="0"/>
                <a:cs typeface="Times New Roman" panose="02020603050405020304" pitchFamily="18" charset="0"/>
              </a:rPr>
              <a:t>les gens du quartier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réfléchit </a:t>
            </a:r>
            <a:r>
              <a:rPr lang="fr-FR" sz="1200" dirty="0">
                <a:solidFill>
                  <a:schemeClr val="tx1"/>
                </a:solidFill>
                <a:effectLst/>
                <a:latin typeface="+mn-lt"/>
                <a:ea typeface="Calibri" panose="020F0502020204030204" pitchFamily="34" charset="0"/>
                <a:cs typeface="Times New Roman" panose="02020603050405020304" pitchFamily="18" charset="0"/>
              </a:rPr>
              <a:t>ou</a:t>
            </a:r>
            <a:r>
              <a:rPr lang="fr-FR" sz="1200" i="1" dirty="0">
                <a:solidFill>
                  <a:schemeClr val="tx1"/>
                </a:solidFill>
                <a:effectLst/>
                <a:latin typeface="+mn-lt"/>
                <a:ea typeface="Calibri" panose="020F0502020204030204" pitchFamily="34" charset="0"/>
                <a:cs typeface="Times New Roman" panose="02020603050405020304" pitchFamily="18" charset="0"/>
              </a:rPr>
              <a:t> réfléchissent </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à des transformations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0"/>
              </a:spcAft>
            </a:pPr>
            <a:r>
              <a:rPr lang="fr-FR" sz="1200" i="1" dirty="0">
                <a:solidFill>
                  <a:schemeClr val="tx1"/>
                </a:solidFill>
                <a:effectLst/>
                <a:latin typeface="+mn-lt"/>
                <a:ea typeface="Calibri" panose="020F0502020204030204" pitchFamily="34" charset="0"/>
                <a:cs typeface="Times New Roman" panose="02020603050405020304" pitchFamily="18" charset="0"/>
              </a:rPr>
              <a:t>les membres du groupe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veut</a:t>
            </a:r>
            <a:r>
              <a:rPr lang="fr-FR" sz="1200" dirty="0">
                <a:solidFill>
                  <a:schemeClr val="tx1"/>
                </a:solidFill>
                <a:effectLst/>
                <a:latin typeface="+mn-lt"/>
                <a:ea typeface="Calibri" panose="020F0502020204030204" pitchFamily="34" charset="0"/>
                <a:cs typeface="Times New Roman" panose="02020603050405020304" pitchFamily="18" charset="0"/>
              </a:rPr>
              <a:t> ou </a:t>
            </a:r>
            <a:r>
              <a:rPr lang="fr-FR" sz="1200" i="1" dirty="0">
                <a:solidFill>
                  <a:schemeClr val="tx1"/>
                </a:solidFill>
                <a:effectLst/>
                <a:latin typeface="+mn-lt"/>
                <a:ea typeface="Calibri" panose="020F0502020204030204" pitchFamily="34" charset="0"/>
                <a:cs typeface="Times New Roman" panose="02020603050405020304" pitchFamily="18" charset="0"/>
              </a:rPr>
              <a:t>veulent qqch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Inversement : </a:t>
            </a:r>
            <a:r>
              <a:rPr lang="fr-FR" sz="1200" i="1" dirty="0">
                <a:solidFill>
                  <a:schemeClr val="tx1"/>
                </a:solidFill>
                <a:effectLst/>
                <a:latin typeface="+mn-lt"/>
                <a:ea typeface="Calibri" panose="020F0502020204030204" pitchFamily="34" charset="0"/>
                <a:cs typeface="Times New Roman" panose="02020603050405020304" pitchFamily="18" charset="0"/>
              </a:rPr>
              <a:t>la bande de moineaux</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atterrit </a:t>
            </a:r>
            <a:r>
              <a:rPr lang="fr-FR" sz="1200" dirty="0">
                <a:solidFill>
                  <a:schemeClr val="tx1"/>
                </a:solidFill>
                <a:effectLst/>
                <a:latin typeface="+mn-lt"/>
                <a:ea typeface="Calibri" panose="020F0502020204030204" pitchFamily="34" charset="0"/>
                <a:cs typeface="Times New Roman" panose="02020603050405020304" pitchFamily="18" charset="0"/>
              </a:rPr>
              <a:t>ou</a:t>
            </a:r>
            <a:r>
              <a:rPr lang="fr-FR" sz="1200" i="1" dirty="0">
                <a:solidFill>
                  <a:schemeClr val="tx1"/>
                </a:solidFill>
                <a:effectLst/>
                <a:latin typeface="+mn-lt"/>
                <a:ea typeface="Calibri" panose="020F0502020204030204" pitchFamily="34" charset="0"/>
                <a:cs typeface="Times New Roman" panose="02020603050405020304" pitchFamily="18" charset="0"/>
              </a:rPr>
              <a:t> atterrissent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sur la pelouse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0"/>
              </a:spcAft>
            </a:pPr>
            <a:r>
              <a:rPr lang="fr-FR" sz="1200" i="1" dirty="0">
                <a:solidFill>
                  <a:schemeClr val="tx1"/>
                </a:solidFill>
                <a:effectLst/>
                <a:latin typeface="+mn-lt"/>
                <a:ea typeface="Calibri" panose="020F0502020204030204" pitchFamily="34" charset="0"/>
                <a:cs typeface="Times New Roman" panose="02020603050405020304" pitchFamily="18" charset="0"/>
              </a:rPr>
              <a:t>la horde des loups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disparait </a:t>
            </a:r>
            <a:r>
              <a:rPr lang="fr-FR" sz="1200" dirty="0">
                <a:solidFill>
                  <a:schemeClr val="tx1"/>
                </a:solidFill>
                <a:effectLst/>
                <a:latin typeface="+mn-lt"/>
                <a:ea typeface="Calibri" panose="020F0502020204030204" pitchFamily="34" charset="0"/>
                <a:cs typeface="Times New Roman" panose="02020603050405020304" pitchFamily="18" charset="0"/>
              </a:rPr>
              <a:t>ou</a:t>
            </a:r>
            <a:r>
              <a:rPr lang="fr-FR" sz="1200" i="1" dirty="0">
                <a:solidFill>
                  <a:schemeClr val="tx1"/>
                </a:solidFill>
                <a:effectLst/>
                <a:latin typeface="+mn-lt"/>
                <a:ea typeface="Calibri" panose="020F0502020204030204" pitchFamily="34" charset="0"/>
                <a:cs typeface="Times New Roman" panose="02020603050405020304" pitchFamily="18" charset="0"/>
              </a:rPr>
              <a:t> disparaissent </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dans la nuit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0"/>
              </a:spcAft>
            </a:pPr>
            <a:r>
              <a:rPr lang="fr-FR" sz="1200" i="1" dirty="0">
                <a:solidFill>
                  <a:schemeClr val="tx1"/>
                </a:solidFill>
                <a:effectLst/>
                <a:latin typeface="+mn-lt"/>
                <a:ea typeface="Calibri" panose="020F0502020204030204" pitchFamily="34" charset="0"/>
                <a:cs typeface="Times New Roman" panose="02020603050405020304" pitchFamily="18" charset="0"/>
              </a:rPr>
              <a:t>la flotte des navires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part </a:t>
            </a:r>
            <a:r>
              <a:rPr lang="fr-FR" sz="1200" dirty="0">
                <a:solidFill>
                  <a:schemeClr val="tx1"/>
                </a:solidFill>
                <a:effectLst/>
                <a:latin typeface="+mn-lt"/>
                <a:ea typeface="Calibri" panose="020F0502020204030204" pitchFamily="34" charset="0"/>
                <a:cs typeface="Times New Roman" panose="02020603050405020304" pitchFamily="18" charset="0"/>
              </a:rPr>
              <a:t>ou</a:t>
            </a:r>
            <a:r>
              <a:rPr lang="fr-FR" sz="1200" i="1" dirty="0">
                <a:solidFill>
                  <a:schemeClr val="tx1"/>
                </a:solidFill>
                <a:effectLst/>
                <a:latin typeface="+mn-lt"/>
                <a:ea typeface="Calibri" panose="020F0502020204030204" pitchFamily="34" charset="0"/>
                <a:cs typeface="Times New Roman" panose="02020603050405020304" pitchFamily="18" charset="0"/>
              </a:rPr>
              <a:t> partent </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pour la haute mer</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Le nom chef du groupe est au pluriel et le complément du nom est au singulier – ou l’inverse : le nom chef du groupe est au singulier et le complément du nom au pluriel. Pour le sens, c’est bien l’ensemble des individus qui est concerné, mais il faut faire l’accord en respectant la grammaire, au singulier si le nom chef du groupe est au singulier, au pluriel si le nom chef du groupe est au pluriel. »</a:t>
            </a:r>
          </a:p>
          <a:p>
            <a:endParaRPr lang="fr-FR" dirty="0"/>
          </a:p>
        </p:txBody>
      </p:sp>
      <p:sp>
        <p:nvSpPr>
          <p:cNvPr id="4" name="Espace réservé du numéro de diapositive 3">
            <a:extLst>
              <a:ext uri="{FF2B5EF4-FFF2-40B4-BE49-F238E27FC236}">
                <a16:creationId xmlns:a16="http://schemas.microsoft.com/office/drawing/2014/main" id="{DDBAE66A-2422-5FC1-1FD3-F30CE4722A53}"/>
              </a:ext>
            </a:extLst>
          </p:cNvPr>
          <p:cNvSpPr>
            <a:spLocks noGrp="1"/>
          </p:cNvSpPr>
          <p:nvPr>
            <p:ph type="sldNum" sz="quarter" idx="5"/>
          </p:nvPr>
        </p:nvSpPr>
        <p:spPr/>
        <p:txBody>
          <a:bodyPr/>
          <a:lstStyle/>
          <a:p>
            <a:fld id="{C3963AD1-1D79-2B43-BC03-00DF1A6CBF7B}" type="slidenum">
              <a:rPr lang="fr-FR" smtClean="0"/>
              <a:t>12</a:t>
            </a:fld>
            <a:endParaRPr lang="fr-FR"/>
          </a:p>
        </p:txBody>
      </p:sp>
    </p:spTree>
    <p:extLst>
      <p:ext uri="{BB962C8B-B14F-4D97-AF65-F5344CB8AC3E}">
        <p14:creationId xmlns:p14="http://schemas.microsoft.com/office/powerpoint/2010/main" val="304391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5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Raisonner sur la difficulté liée à la négation</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spcBef>
                <a:spcPts val="0"/>
              </a:spcBef>
              <a:spcAft>
                <a:spcPts val="0"/>
              </a:spcAft>
            </a:pPr>
            <a:endParaRPr lang="fr-FR" sz="1200" dirty="0">
              <a:solidFill>
                <a:schemeClr val="tx1"/>
              </a:solidFill>
              <a:latin typeface="+mn-lt"/>
            </a:endParaRPr>
          </a:p>
          <a:p>
            <a:pPr algn="just">
              <a:lnSpc>
                <a:spcPct val="115000"/>
              </a:lnSpc>
              <a:spcBef>
                <a:spcPts val="0"/>
              </a:spcBef>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Faut-il mettre un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fleur</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lnSpc>
                <a:spcPct val="115000"/>
              </a:lnSpc>
              <a:spcBef>
                <a:spcPts val="0"/>
              </a:spcBef>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Débat attendu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s’il n’y a pas de fleurs, il ne faut pas mettre de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 (raisonnement sur le sens de la négation)</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dans un gros vase, on met plusieurs fleurs. La phrase déclarative et affirmative, ça serait plutôt : </a:t>
            </a:r>
            <a:r>
              <a:rPr lang="fr-FR" sz="1200" i="1" dirty="0">
                <a:solidFill>
                  <a:schemeClr val="tx1"/>
                </a:solidFill>
                <a:effectLst/>
                <a:latin typeface="+mn-lt"/>
                <a:ea typeface="Calibri" panose="020F0502020204030204" pitchFamily="34" charset="0"/>
                <a:cs typeface="Times New Roman" panose="02020603050405020304" pitchFamily="18" charset="0"/>
              </a:rPr>
              <a:t>Il y a des fleurs dans ce gros vase</a:t>
            </a:r>
            <a:r>
              <a:rPr lang="fr-FR" sz="1200" dirty="0">
                <a:solidFill>
                  <a:schemeClr val="tx1"/>
                </a:solidFill>
                <a:effectLst/>
                <a:latin typeface="+mn-lt"/>
                <a:ea typeface="Calibri" panose="020F0502020204030204" pitchFamily="34" charset="0"/>
                <a:cs typeface="Times New Roman" panose="02020603050405020304" pitchFamily="18" charset="0"/>
              </a:rPr>
              <a:t>. Donc il faut mettre un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(raisonnement sur le sens de </a:t>
            </a:r>
            <a:r>
              <a:rPr lang="fr-FR" sz="1200" i="1" dirty="0">
                <a:solidFill>
                  <a:schemeClr val="tx1"/>
                </a:solidFill>
                <a:effectLst/>
                <a:latin typeface="+mn-lt"/>
                <a:ea typeface="Calibri" panose="020F0502020204030204" pitchFamily="34" charset="0"/>
                <a:cs typeface="Times New Roman" panose="02020603050405020304" pitchFamily="18" charset="0"/>
              </a:rPr>
              <a:t>gros vase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Si l’un des deux raisonnements n’est pas proposé, le proposer au nom d’Aristobule.</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Caractériser chaque fois avec les élèves le type du raisonnement : raisonnement selon le sens ou raisonnement de grammaire.</a:t>
            </a: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13</a:t>
            </a:fld>
            <a:endParaRPr lang="fr-FR"/>
          </a:p>
        </p:txBody>
      </p:sp>
    </p:spTree>
    <p:extLst>
      <p:ext uri="{BB962C8B-B14F-4D97-AF65-F5344CB8AC3E}">
        <p14:creationId xmlns:p14="http://schemas.microsoft.com/office/powerpoint/2010/main" val="25233888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DDC39-03F6-AE44-2D70-31514A66F5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1A5FB66-C7F3-040E-63A7-B28C7982397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EE18AB6-5900-F919-6BFC-B56DD960AAF3}"/>
              </a:ext>
            </a:extLst>
          </p:cNvPr>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Alors, est-ce un raisonnement selon le sens ou un raisonnement selon la grammaire qui donne la bonne réponse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Les deux arguments reposent sur le sens.</a:t>
            </a:r>
          </a:p>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Après une négation </a:t>
            </a:r>
            <a:r>
              <a:rPr lang="fr-FR" sz="1200" i="1" dirty="0">
                <a:solidFill>
                  <a:schemeClr val="tx1"/>
                </a:solidFill>
                <a:effectLst/>
                <a:latin typeface="+mn-lt"/>
                <a:ea typeface="Calibri" panose="020F0502020204030204" pitchFamily="34" charset="0"/>
                <a:cs typeface="Times New Roman" panose="02020603050405020304" pitchFamily="18" charset="0"/>
              </a:rPr>
              <a:t>il n’y a pas</a:t>
            </a:r>
            <a:r>
              <a:rPr lang="fr-FR" sz="1200" dirty="0">
                <a:solidFill>
                  <a:schemeClr val="tx1"/>
                </a:solidFill>
                <a:effectLst/>
                <a:latin typeface="+mn-lt"/>
                <a:ea typeface="Calibri" panose="020F0502020204030204" pitchFamily="34" charset="0"/>
                <a:cs typeface="Times New Roman" panose="02020603050405020304" pitchFamily="18" charset="0"/>
              </a:rPr>
              <a:t>, selon le sens, ça pourrait être le singulier. Mais tout dépend si on s’attendait à un pluriel dans la phrase affirmative, ou pas. Et de fait, les deux façons d’orthographier sont possibles : ici, la grammaire n’impose rien. »</a:t>
            </a:r>
          </a:p>
          <a:p>
            <a:endParaRPr lang="fr-FR" dirty="0"/>
          </a:p>
        </p:txBody>
      </p:sp>
      <p:sp>
        <p:nvSpPr>
          <p:cNvPr id="4" name="Espace réservé du numéro de diapositive 3">
            <a:extLst>
              <a:ext uri="{FF2B5EF4-FFF2-40B4-BE49-F238E27FC236}">
                <a16:creationId xmlns:a16="http://schemas.microsoft.com/office/drawing/2014/main" id="{A0A6BA7C-C43E-DC89-9843-F0B1532295A1}"/>
              </a:ext>
            </a:extLst>
          </p:cNvPr>
          <p:cNvSpPr>
            <a:spLocks noGrp="1"/>
          </p:cNvSpPr>
          <p:nvPr>
            <p:ph type="sldNum" sz="quarter" idx="5"/>
          </p:nvPr>
        </p:nvSpPr>
        <p:spPr/>
        <p:txBody>
          <a:bodyPr/>
          <a:lstStyle/>
          <a:p>
            <a:fld id="{C3963AD1-1D79-2B43-BC03-00DF1A6CBF7B}" type="slidenum">
              <a:rPr lang="fr-FR" smtClean="0"/>
              <a:t>14</a:t>
            </a:fld>
            <a:endParaRPr lang="fr-FR"/>
          </a:p>
        </p:txBody>
      </p:sp>
    </p:spTree>
    <p:extLst>
      <p:ext uri="{BB962C8B-B14F-4D97-AF65-F5344CB8AC3E}">
        <p14:creationId xmlns:p14="http://schemas.microsoft.com/office/powerpoint/2010/main" val="2977580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6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Raisonner sur la difficulté des noms non dénombrables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Faut-il mettre un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semoule</a:t>
            </a:r>
            <a:r>
              <a:rPr lang="fr-FR" sz="1200" dirty="0">
                <a:solidFill>
                  <a:schemeClr val="tx1"/>
                </a:solidFill>
                <a:effectLst/>
                <a:latin typeface="+mn-lt"/>
                <a:ea typeface="Calibri" panose="020F0502020204030204" pitchFamily="34" charset="0"/>
                <a:cs typeface="Times New Roman" panose="02020603050405020304" pitchFamily="18" charset="0"/>
              </a:rPr>
              <a:t> ? »</a:t>
            </a:r>
            <a:endParaRPr lang="fr-FR" sz="1200" dirty="0">
              <a:solidFill>
                <a:schemeClr val="tx1"/>
              </a:solidFill>
              <a:latin typeface="+mn-lt"/>
            </a:endParaRP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Débat attendu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on met un -s parce qu’on sait que </a:t>
            </a:r>
            <a:r>
              <a:rPr lang="fr-FR" sz="1200" i="1" dirty="0">
                <a:solidFill>
                  <a:schemeClr val="tx1"/>
                </a:solidFill>
                <a:effectLst/>
                <a:latin typeface="+mn-lt"/>
                <a:ea typeface="Calibri" panose="020F0502020204030204" pitchFamily="34" charset="0"/>
                <a:cs typeface="Times New Roman" panose="02020603050405020304" pitchFamily="18" charset="0"/>
              </a:rPr>
              <a:t>un paquet de</a:t>
            </a:r>
            <a:r>
              <a:rPr lang="fr-FR" sz="1200" dirty="0">
                <a:solidFill>
                  <a:schemeClr val="tx1"/>
                </a:solidFill>
                <a:effectLst/>
                <a:latin typeface="+mn-lt"/>
                <a:ea typeface="Calibri" panose="020F0502020204030204" pitchFamily="34" charset="0"/>
                <a:cs typeface="Times New Roman" panose="02020603050405020304" pitchFamily="18" charset="0"/>
              </a:rPr>
              <a:t>… annonce plusieurs choses. (appui sur le sens de </a:t>
            </a:r>
            <a:r>
              <a:rPr lang="fr-FR" sz="1200" i="1" dirty="0">
                <a:solidFill>
                  <a:schemeClr val="tx1"/>
                </a:solidFill>
                <a:effectLst/>
                <a:latin typeface="+mn-lt"/>
                <a:ea typeface="Calibri" panose="020F0502020204030204" pitchFamily="34" charset="0"/>
                <a:cs typeface="Times New Roman" panose="02020603050405020304" pitchFamily="18" charset="0"/>
              </a:rPr>
              <a:t>paquet de...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il n’y a pas de déterminant devant le nom (</a:t>
            </a:r>
            <a:r>
              <a:rPr lang="fr-FR" sz="1200" i="1" dirty="0">
                <a:solidFill>
                  <a:schemeClr val="tx1"/>
                </a:solidFill>
                <a:effectLst/>
                <a:latin typeface="+mn-lt"/>
                <a:ea typeface="Calibri" panose="020F0502020204030204" pitchFamily="34" charset="0"/>
                <a:cs typeface="Times New Roman" panose="02020603050405020304" pitchFamily="18" charset="0"/>
              </a:rPr>
              <a:t>de</a:t>
            </a:r>
            <a:r>
              <a:rPr lang="fr-FR" sz="1200" dirty="0">
                <a:solidFill>
                  <a:schemeClr val="tx1"/>
                </a:solidFill>
                <a:effectLst/>
                <a:latin typeface="+mn-lt"/>
                <a:ea typeface="Calibri" panose="020F0502020204030204" pitchFamily="34" charset="0"/>
                <a:cs typeface="Times New Roman" panose="02020603050405020304" pitchFamily="18" charset="0"/>
              </a:rPr>
              <a:t> est une préposition). Donc on ne sait pas s’il faut mettre ou pas un </a:t>
            </a:r>
            <a:r>
              <a:rPr lang="fr-FR" sz="1200" i="1" dirty="0">
                <a:solidFill>
                  <a:schemeClr val="tx1"/>
                </a:solidFill>
                <a:effectLst/>
                <a:latin typeface="+mn-lt"/>
                <a:ea typeface="Calibri" panose="020F0502020204030204" pitchFamily="34" charset="0"/>
                <a:cs typeface="Times New Roman" panose="02020603050405020304" pitchFamily="18" charset="0"/>
              </a:rPr>
              <a:t>-s. </a:t>
            </a:r>
            <a:r>
              <a:rPr lang="fr-FR" sz="1200" dirty="0">
                <a:solidFill>
                  <a:schemeClr val="tx1"/>
                </a:solidFill>
                <a:effectLst/>
                <a:latin typeface="+mn-lt"/>
                <a:ea typeface="Calibri" panose="020F0502020204030204" pitchFamily="34" charset="0"/>
                <a:cs typeface="Times New Roman" panose="02020603050405020304" pitchFamily="18" charset="0"/>
              </a:rPr>
              <a:t>(appui sur un raisonnement de grammaire)</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on ne met pas de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parce qu’il y a une seule semoule (appui sur le sens de </a:t>
            </a:r>
            <a:r>
              <a:rPr lang="fr-FR" sz="1200" i="1" dirty="0">
                <a:solidFill>
                  <a:schemeClr val="tx1"/>
                </a:solidFill>
                <a:effectLst/>
                <a:latin typeface="+mn-lt"/>
                <a:ea typeface="Calibri" panose="020F0502020204030204" pitchFamily="34" charset="0"/>
                <a:cs typeface="Times New Roman" panose="02020603050405020304" pitchFamily="18" charset="0"/>
              </a:rPr>
              <a:t>semoule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Si l’un des trois raisonnements n’est pas proposé, le proposer au nom d’Aristobule.</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Caractériser chaque fois avec les élèves le type du raisonnement : raisonnement selon le sens ou raisonnement de grammaire.</a:t>
            </a: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15</a:t>
            </a:fld>
            <a:endParaRPr lang="fr-FR"/>
          </a:p>
        </p:txBody>
      </p:sp>
    </p:spTree>
    <p:extLst>
      <p:ext uri="{BB962C8B-B14F-4D97-AF65-F5344CB8AC3E}">
        <p14:creationId xmlns:p14="http://schemas.microsoft.com/office/powerpoint/2010/main" val="3400559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Faut-il mettre un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bille</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Débat attendu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on met un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parce qu’on sait qu’un sac contient plusieurs billes. (appui sur le sens de </a:t>
            </a:r>
            <a:r>
              <a:rPr lang="fr-FR" sz="1200" i="1" dirty="0">
                <a:solidFill>
                  <a:schemeClr val="tx1"/>
                </a:solidFill>
                <a:effectLst/>
                <a:latin typeface="+mn-lt"/>
                <a:ea typeface="Calibri" panose="020F0502020204030204" pitchFamily="34" charset="0"/>
                <a:cs typeface="Times New Roman" panose="02020603050405020304" pitchFamily="18" charset="0"/>
              </a:rPr>
              <a:t>sac de...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il n’y a pas de déterminant devant le nom (</a:t>
            </a:r>
            <a:r>
              <a:rPr lang="fr-FR" sz="1200" i="1" dirty="0">
                <a:solidFill>
                  <a:schemeClr val="tx1"/>
                </a:solidFill>
                <a:effectLst/>
                <a:latin typeface="+mn-lt"/>
                <a:ea typeface="Calibri" panose="020F0502020204030204" pitchFamily="34" charset="0"/>
                <a:cs typeface="Times New Roman" panose="02020603050405020304" pitchFamily="18" charset="0"/>
              </a:rPr>
              <a:t>de</a:t>
            </a:r>
            <a:r>
              <a:rPr lang="fr-FR" sz="1200" dirty="0">
                <a:solidFill>
                  <a:schemeClr val="tx1"/>
                </a:solidFill>
                <a:effectLst/>
                <a:latin typeface="+mn-lt"/>
                <a:ea typeface="Calibri" panose="020F0502020204030204" pitchFamily="34" charset="0"/>
                <a:cs typeface="Times New Roman" panose="02020603050405020304" pitchFamily="18" charset="0"/>
              </a:rPr>
              <a:t> est une préposition). Donc on ne sait pas s’il faut mettre ou pas un </a:t>
            </a:r>
            <a:r>
              <a:rPr lang="fr-FR" sz="1200" i="1" dirty="0">
                <a:solidFill>
                  <a:schemeClr val="tx1"/>
                </a:solidFill>
                <a:effectLst/>
                <a:latin typeface="+mn-lt"/>
                <a:ea typeface="Calibri" panose="020F0502020204030204" pitchFamily="34" charset="0"/>
                <a:cs typeface="Times New Roman" panose="02020603050405020304" pitchFamily="18" charset="0"/>
              </a:rPr>
              <a:t>-s. </a:t>
            </a:r>
            <a:r>
              <a:rPr lang="fr-FR" sz="1200" dirty="0">
                <a:solidFill>
                  <a:schemeClr val="tx1"/>
                </a:solidFill>
                <a:effectLst/>
                <a:latin typeface="+mn-lt"/>
                <a:ea typeface="Calibri" panose="020F0502020204030204" pitchFamily="34" charset="0"/>
                <a:cs typeface="Times New Roman" panose="02020603050405020304" pitchFamily="18" charset="0"/>
              </a:rPr>
              <a:t>(appui sur un raisonnement de grammaire)</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Si l’un des deux raisonnements n’est pas proposé, le proposer au nom d’Aristobule.</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Caractériser chaque fois avec les élèves le type du raisonnement : raisonnement selon le sens ou raisonnement de grammaire.</a:t>
            </a: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16</a:t>
            </a:fld>
            <a:endParaRPr lang="fr-FR"/>
          </a:p>
        </p:txBody>
      </p:sp>
    </p:spTree>
    <p:extLst>
      <p:ext uri="{BB962C8B-B14F-4D97-AF65-F5344CB8AC3E}">
        <p14:creationId xmlns:p14="http://schemas.microsoft.com/office/powerpoint/2010/main" val="18692831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1F263-237C-272A-F3CD-D25DF2E0DFA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AF72F8D-269D-D54F-00AD-FC22BF770FF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56E1F2C-C144-7A8F-BDF2-7BB8E93728C4}"/>
              </a:ext>
            </a:extLst>
          </p:cNvPr>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Dans un </a:t>
            </a:r>
            <a:r>
              <a:rPr lang="fr-FR" sz="1200" i="1" dirty="0">
                <a:solidFill>
                  <a:schemeClr val="tx1"/>
                </a:solidFill>
                <a:effectLst/>
                <a:latin typeface="+mn-lt"/>
                <a:ea typeface="Calibri" panose="020F0502020204030204" pitchFamily="34" charset="0"/>
                <a:cs typeface="Times New Roman" panose="02020603050405020304" pitchFamily="18" charset="0"/>
              </a:rPr>
              <a:t>sac de billes</a:t>
            </a:r>
            <a:r>
              <a:rPr lang="fr-FR" sz="1200" dirty="0">
                <a:solidFill>
                  <a:schemeClr val="tx1"/>
                </a:solidFill>
                <a:effectLst/>
                <a:latin typeface="+mn-lt"/>
                <a:ea typeface="Calibri" panose="020F0502020204030204" pitchFamily="34" charset="0"/>
                <a:cs typeface="Times New Roman" panose="02020603050405020304" pitchFamily="18" charset="0"/>
              </a:rPr>
              <a:t>, il y a plusieurs billes différentes. On peut compter les billes, </a:t>
            </a:r>
            <a:r>
              <a:rPr lang="fr-FR" sz="1200" i="1" dirty="0">
                <a:solidFill>
                  <a:schemeClr val="tx1"/>
                </a:solidFill>
                <a:effectLst/>
                <a:latin typeface="+mn-lt"/>
                <a:ea typeface="Calibri" panose="020F0502020204030204" pitchFamily="34" charset="0"/>
                <a:cs typeface="Times New Roman" panose="02020603050405020304" pitchFamily="18" charset="0"/>
              </a:rPr>
              <a:t>un sac de billes</a:t>
            </a:r>
            <a:r>
              <a:rPr lang="fr-FR" sz="1200" dirty="0">
                <a:solidFill>
                  <a:schemeClr val="tx1"/>
                </a:solidFill>
                <a:effectLst/>
                <a:latin typeface="+mn-lt"/>
                <a:ea typeface="Calibri" panose="020F0502020204030204" pitchFamily="34" charset="0"/>
                <a:cs typeface="Times New Roman" panose="02020603050405020304" pitchFamily="18" charset="0"/>
              </a:rPr>
              <a:t>, c’est un sac de vingt billes, de trente billes… Mais dans un paquet de semoule, il n’y a pas plusieurs semoules, ce n’est qu’une seule semoule. </a:t>
            </a:r>
            <a:r>
              <a:rPr lang="fr-FR" sz="1200" i="1" dirty="0">
                <a:solidFill>
                  <a:schemeClr val="tx1"/>
                </a:solidFill>
                <a:effectLst/>
                <a:latin typeface="+mn-lt"/>
                <a:ea typeface="Calibri" panose="020F0502020204030204" pitchFamily="34" charset="0"/>
                <a:cs typeface="Times New Roman" panose="02020603050405020304" pitchFamily="18" charset="0"/>
              </a:rPr>
              <a:t>Un paquet de semoule</a:t>
            </a:r>
            <a:r>
              <a:rPr lang="fr-FR" sz="1200" dirty="0">
                <a:solidFill>
                  <a:schemeClr val="tx1"/>
                </a:solidFill>
                <a:effectLst/>
                <a:latin typeface="+mn-lt"/>
                <a:ea typeface="Calibri" panose="020F0502020204030204" pitchFamily="34" charset="0"/>
                <a:cs typeface="Times New Roman" panose="02020603050405020304" pitchFamily="18" charset="0"/>
              </a:rPr>
              <a:t>, c’est de la semoule : 1 kg, 2 kg… C’est ce qu’on avait vu avec la phrase </a:t>
            </a:r>
            <a:r>
              <a:rPr lang="fr-FR" sz="1200" i="1" dirty="0">
                <a:solidFill>
                  <a:schemeClr val="tx1"/>
                </a:solidFill>
                <a:effectLst/>
                <a:latin typeface="+mn-lt"/>
                <a:ea typeface="Calibri" panose="020F0502020204030204" pitchFamily="34" charset="0"/>
                <a:cs typeface="Times New Roman" panose="02020603050405020304" pitchFamily="18" charset="0"/>
              </a:rPr>
              <a:t>Tu prends de la neige</a:t>
            </a:r>
            <a:r>
              <a:rPr lang="fr-FR" sz="1200" dirty="0">
                <a:solidFill>
                  <a:schemeClr val="tx1"/>
                </a:solidFill>
                <a:effectLst/>
                <a:latin typeface="+mn-lt"/>
                <a:ea typeface="Calibri" panose="020F0502020204030204" pitchFamily="34" charset="0"/>
                <a:cs typeface="Times New Roman" panose="02020603050405020304" pitchFamily="18" charset="0"/>
              </a:rPr>
              <a:t> (leçon </a:t>
            </a:r>
            <a:r>
              <a:rPr lang="fr-FR" sz="1200" i="1" dirty="0">
                <a:solidFill>
                  <a:schemeClr val="tx1"/>
                </a:solidFill>
                <a:effectLst/>
                <a:latin typeface="+mn-lt"/>
                <a:ea typeface="Calibri" panose="020F0502020204030204" pitchFamily="34" charset="0"/>
                <a:cs typeface="Times New Roman" panose="02020603050405020304" pitchFamily="18" charset="0"/>
              </a:rPr>
              <a:t>CM1-52 Tous, certains quelques-uns ?</a:t>
            </a:r>
            <a:r>
              <a:rPr lang="fr-FR" sz="1200" dirty="0">
                <a:solidFill>
                  <a:schemeClr val="tx1"/>
                </a:solidFill>
                <a:effectLst/>
                <a:latin typeface="+mn-lt"/>
                <a:ea typeface="Calibri" panose="020F0502020204030204" pitchFamily="34" charset="0"/>
                <a:cs typeface="Times New Roman" panose="02020603050405020304" pitchFamily="18" charset="0"/>
              </a:rPr>
              <a:t>) : ça dépend si on peut compter ou pas.   »</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Alors, est-ce un raisonnement selon le sens ou un raisonnement selon la grammaire qui donne la bonne réponse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C’est le raisonnement sur le sens. La grammaire ne donne pas d’indication.</a:t>
            </a:r>
          </a:p>
          <a:p>
            <a:endParaRPr lang="fr-FR" dirty="0"/>
          </a:p>
        </p:txBody>
      </p:sp>
      <p:sp>
        <p:nvSpPr>
          <p:cNvPr id="4" name="Espace réservé du numéro de diapositive 3">
            <a:extLst>
              <a:ext uri="{FF2B5EF4-FFF2-40B4-BE49-F238E27FC236}">
                <a16:creationId xmlns:a16="http://schemas.microsoft.com/office/drawing/2014/main" id="{ABF0B3F3-0B26-AAAA-0BA0-27DBD9258334}"/>
              </a:ext>
            </a:extLst>
          </p:cNvPr>
          <p:cNvSpPr>
            <a:spLocks noGrp="1"/>
          </p:cNvSpPr>
          <p:nvPr>
            <p:ph type="sldNum" sz="quarter" idx="5"/>
          </p:nvPr>
        </p:nvSpPr>
        <p:spPr/>
        <p:txBody>
          <a:bodyPr/>
          <a:lstStyle/>
          <a:p>
            <a:fld id="{C3963AD1-1D79-2B43-BC03-00DF1A6CBF7B}" type="slidenum">
              <a:rPr lang="fr-FR" smtClean="0"/>
              <a:t>17</a:t>
            </a:fld>
            <a:endParaRPr lang="fr-FR"/>
          </a:p>
        </p:txBody>
      </p:sp>
    </p:spTree>
    <p:extLst>
      <p:ext uri="{BB962C8B-B14F-4D97-AF65-F5344CB8AC3E}">
        <p14:creationId xmlns:p14="http://schemas.microsoft.com/office/powerpoint/2010/main" val="3571192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7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Raisonner sur la difficulté liée au possessif </a:t>
            </a:r>
            <a:r>
              <a:rPr lang="fr-FR" sz="1200" b="1" i="1" dirty="0">
                <a:solidFill>
                  <a:schemeClr val="tx1"/>
                </a:solidFill>
                <a:effectLst/>
                <a:latin typeface="+mn-lt"/>
                <a:ea typeface="Calibri" panose="020F0502020204030204" pitchFamily="34" charset="0"/>
                <a:cs typeface="Times New Roman" panose="02020603050405020304" pitchFamily="18" charset="0"/>
              </a:rPr>
              <a:t>leur</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spcBef>
                <a:spcPts val="0"/>
              </a:spcBef>
              <a:spcAft>
                <a:spcPts val="0"/>
              </a:spcAft>
            </a:pPr>
            <a:endParaRPr lang="fr-FR" sz="1200" dirty="0">
              <a:solidFill>
                <a:schemeClr val="tx1"/>
              </a:solidFill>
              <a:latin typeface="+mn-lt"/>
            </a:endParaRPr>
          </a:p>
          <a:p>
            <a:pPr algn="just">
              <a:lnSpc>
                <a:spcPct val="115000"/>
              </a:lnSpc>
              <a:spcBef>
                <a:spcPts val="0"/>
              </a:spcBef>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Faut-il mettre un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casquette</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lnSpc>
                <a:spcPct val="115000"/>
              </a:lnSpc>
              <a:spcBef>
                <a:spcPts val="0"/>
              </a:spcBef>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Débat attendu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il y a plusieurs casquettes puisqu’il y a plusieurs personnes, donc on met un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casquette</a:t>
            </a:r>
            <a:r>
              <a:rPr lang="fr-FR" sz="1200" dirty="0">
                <a:solidFill>
                  <a:schemeClr val="tx1"/>
                </a:solidFill>
                <a:effectLst/>
                <a:latin typeface="+mn-lt"/>
                <a:ea typeface="Calibri" panose="020F0502020204030204" pitchFamily="34" charset="0"/>
                <a:cs typeface="Times New Roman" panose="02020603050405020304" pitchFamily="18" charset="0"/>
              </a:rPr>
              <a:t>. (appui sur le sens)</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chacun n’a qu’une casquette, donc on ne met pas de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casquette</a:t>
            </a:r>
            <a:r>
              <a:rPr lang="fr-FR" sz="1200" dirty="0">
                <a:solidFill>
                  <a:schemeClr val="tx1"/>
                </a:solidFill>
                <a:effectLst/>
                <a:latin typeface="+mn-lt"/>
                <a:ea typeface="Calibri" panose="020F0502020204030204" pitchFamily="34" charset="0"/>
                <a:cs typeface="Times New Roman" panose="02020603050405020304" pitchFamily="18" charset="0"/>
              </a:rPr>
              <a:t>. (appui sur le sens)</a:t>
            </a:r>
          </a:p>
          <a:p>
            <a:pPr marL="0" indent="0" algn="just">
              <a:lnSpc>
                <a:spcPct val="115000"/>
              </a:lnSpc>
              <a:spcBef>
                <a:spcPts val="0"/>
              </a:spcBef>
              <a:spcAft>
                <a:spcPts val="0"/>
              </a:spcAft>
              <a:buFontTx/>
              <a:buNone/>
            </a:pPr>
            <a:r>
              <a:rPr lang="fr-FR" sz="1200" dirty="0">
                <a:solidFill>
                  <a:schemeClr val="tx1"/>
                </a:solidFill>
                <a:effectLst/>
                <a:latin typeface="+mn-lt"/>
                <a:ea typeface="Calibri" panose="020F0502020204030204" pitchFamily="34" charset="0"/>
                <a:cs typeface="Times New Roman" panose="02020603050405020304" pitchFamily="18" charset="0"/>
              </a:rPr>
              <a:t>- il y a le déterminant [</a:t>
            </a:r>
            <a:r>
              <a:rPr lang="fr-FR" sz="1200" dirty="0" err="1">
                <a:solidFill>
                  <a:schemeClr val="tx1"/>
                </a:solidFill>
                <a:effectLst/>
                <a:latin typeface="+mn-lt"/>
                <a:ea typeface="Calibri" panose="020F0502020204030204" pitchFamily="34" charset="0"/>
                <a:cs typeface="Times New Roman" panose="02020603050405020304" pitchFamily="18" charset="0"/>
              </a:rPr>
              <a:t>lœr</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leur</a:t>
            </a:r>
            <a:r>
              <a:rPr lang="fr-FR" sz="1200" dirty="0">
                <a:solidFill>
                  <a:schemeClr val="tx1"/>
                </a:solidFill>
                <a:effectLst/>
                <a:latin typeface="+mn-lt"/>
                <a:ea typeface="Calibri" panose="020F0502020204030204" pitchFamily="34" charset="0"/>
                <a:cs typeface="Times New Roman" panose="02020603050405020304" pitchFamily="18" charset="0"/>
              </a:rPr>
              <a:t>) devant le nom </a:t>
            </a:r>
            <a:r>
              <a:rPr lang="fr-FR" sz="1200" i="1" dirty="0">
                <a:solidFill>
                  <a:schemeClr val="tx1"/>
                </a:solidFill>
                <a:effectLst/>
                <a:latin typeface="+mn-lt"/>
                <a:ea typeface="Calibri" panose="020F0502020204030204" pitchFamily="34" charset="0"/>
                <a:cs typeface="Times New Roman" panose="02020603050405020304" pitchFamily="18" charset="0"/>
              </a:rPr>
              <a:t>casquette</a:t>
            </a:r>
            <a:r>
              <a:rPr lang="fr-FR" sz="1200" dirty="0">
                <a:solidFill>
                  <a:schemeClr val="tx1"/>
                </a:solidFill>
                <a:effectLst/>
                <a:latin typeface="+mn-lt"/>
                <a:ea typeface="Calibri" panose="020F0502020204030204" pitchFamily="34" charset="0"/>
                <a:cs typeface="Times New Roman" panose="02020603050405020304" pitchFamily="18" charset="0"/>
              </a:rPr>
              <a:t>. À l’oreille, ce déterminant peut aussi bien être singulier que pluriel, il peut donc aussi bien signaler le singulier que le pluriel. Donc on peut aussi bien mettre un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leur</a:t>
            </a:r>
            <a:r>
              <a:rPr lang="fr-FR" sz="1200" dirty="0">
                <a:solidFill>
                  <a:schemeClr val="tx1"/>
                </a:solidFill>
                <a:effectLst/>
                <a:latin typeface="+mn-lt"/>
                <a:ea typeface="Calibri" panose="020F0502020204030204" pitchFamily="34" charset="0"/>
                <a:cs typeface="Times New Roman" panose="02020603050405020304" pitchFamily="18" charset="0"/>
              </a:rPr>
              <a:t> et à </a:t>
            </a:r>
            <a:r>
              <a:rPr lang="fr-FR" sz="1200" i="1" dirty="0">
                <a:solidFill>
                  <a:schemeClr val="tx1"/>
                </a:solidFill>
                <a:effectLst/>
                <a:latin typeface="+mn-lt"/>
                <a:ea typeface="Calibri" panose="020F0502020204030204" pitchFamily="34" charset="0"/>
                <a:cs typeface="Times New Roman" panose="02020603050405020304" pitchFamily="18" charset="0"/>
              </a:rPr>
              <a:t>casquette </a:t>
            </a:r>
            <a:r>
              <a:rPr lang="fr-FR" sz="1200" dirty="0">
                <a:solidFill>
                  <a:schemeClr val="tx1"/>
                </a:solidFill>
                <a:effectLst/>
                <a:latin typeface="+mn-lt"/>
                <a:ea typeface="Calibri" panose="020F0502020204030204" pitchFamily="34" charset="0"/>
                <a:cs typeface="Times New Roman" panose="02020603050405020304" pitchFamily="18" charset="0"/>
              </a:rPr>
              <a:t>que ne pas en mettre. (appui sur des raisonnements de grammaire)</a:t>
            </a:r>
          </a:p>
          <a:p>
            <a:pPr marL="285750" indent="-285750" algn="just">
              <a:lnSpc>
                <a:spcPct val="115000"/>
              </a:lnSpc>
              <a:spcBef>
                <a:spcPts val="0"/>
              </a:spcBef>
              <a:spcAft>
                <a:spcPts val="0"/>
              </a:spcAft>
              <a:buFontTx/>
              <a:buChar cha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Si l’un des trois raisonnements n’est pas proposé, le proposer au nom d’Aristobule.</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Caractériser chaque fois avec les élèves le type du raisonnement : raisonnement selon le sens ou raisonnement de grammaire.</a:t>
            </a: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18</a:t>
            </a:fld>
            <a:endParaRPr lang="fr-FR"/>
          </a:p>
        </p:txBody>
      </p:sp>
    </p:spTree>
    <p:extLst>
      <p:ext uri="{BB962C8B-B14F-4D97-AF65-F5344CB8AC3E}">
        <p14:creationId xmlns:p14="http://schemas.microsoft.com/office/powerpoint/2010/main" val="1943030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DE594-DD36-44E1-0958-0A4C0828685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9C6FCDB-E70A-7B0C-4587-EEEA180EFC8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C6FB23B-8304-FE8A-00C7-4FC67FAF50F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En fait, dans ce cas, quand chaque individu a le même objet, la grammaire ne donne pas de réponse claire, c’est plutôt une question d’usage. »</a:t>
            </a:r>
          </a:p>
          <a:p>
            <a:endParaRPr lang="fr-FR" dirty="0"/>
          </a:p>
        </p:txBody>
      </p:sp>
      <p:sp>
        <p:nvSpPr>
          <p:cNvPr id="4" name="Espace réservé du numéro de diapositive 3">
            <a:extLst>
              <a:ext uri="{FF2B5EF4-FFF2-40B4-BE49-F238E27FC236}">
                <a16:creationId xmlns:a16="http://schemas.microsoft.com/office/drawing/2014/main" id="{953E0D5D-A81D-570D-D041-187A8AA0EC44}"/>
              </a:ext>
            </a:extLst>
          </p:cNvPr>
          <p:cNvSpPr>
            <a:spLocks noGrp="1"/>
          </p:cNvSpPr>
          <p:nvPr>
            <p:ph type="sldNum" sz="quarter" idx="5"/>
          </p:nvPr>
        </p:nvSpPr>
        <p:spPr/>
        <p:txBody>
          <a:bodyPr/>
          <a:lstStyle/>
          <a:p>
            <a:fld id="{C3963AD1-1D79-2B43-BC03-00DF1A6CBF7B}" type="slidenum">
              <a:rPr lang="fr-FR" smtClean="0"/>
              <a:t>19</a:t>
            </a:fld>
            <a:endParaRPr lang="fr-FR"/>
          </a:p>
        </p:txBody>
      </p:sp>
    </p:spTree>
    <p:extLst>
      <p:ext uri="{BB962C8B-B14F-4D97-AF65-F5344CB8AC3E}">
        <p14:creationId xmlns:p14="http://schemas.microsoft.com/office/powerpoint/2010/main" val="41932026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15000"/>
              </a:lnSpc>
              <a:spcAft>
                <a:spcPts val="1000"/>
              </a:spcAft>
            </a:pPr>
            <a:r>
              <a:rPr lang="fr-FR" sz="1200" b="1" dirty="0">
                <a:solidFill>
                  <a:schemeClr val="tx1"/>
                </a:solidFill>
                <a:latin typeface="+mn-lt"/>
              </a:rPr>
              <a:t>Continuer l’explication </a:t>
            </a:r>
            <a:r>
              <a:rPr lang="fr-FR" sz="1200" dirty="0">
                <a:solidFill>
                  <a:schemeClr val="tx1"/>
                </a:solidFill>
                <a:latin typeface="+mn-lt"/>
              </a:rPr>
              <a:t>: « </a:t>
            </a:r>
            <a:r>
              <a:rPr lang="fr-FR" sz="1200" dirty="0">
                <a:solidFill>
                  <a:schemeClr val="tx1"/>
                </a:solidFill>
                <a:effectLst/>
                <a:latin typeface="+mn-lt"/>
                <a:ea typeface="Calibri" panose="020F0502020204030204" pitchFamily="34" charset="0"/>
                <a:cs typeface="Times New Roman" panose="02020603050405020304" pitchFamily="18" charset="0"/>
              </a:rPr>
              <a:t>En général, on met plutôt le singulier : </a:t>
            </a:r>
            <a:r>
              <a:rPr lang="fr-FR" sz="1200" i="1" dirty="0">
                <a:solidFill>
                  <a:schemeClr val="tx1"/>
                </a:solidFill>
                <a:effectLst/>
                <a:latin typeface="+mn-lt"/>
                <a:ea typeface="Calibri" panose="020F0502020204030204" pitchFamily="34" charset="0"/>
                <a:cs typeface="Times New Roman" panose="02020603050405020304" pitchFamily="18" charset="0"/>
              </a:rPr>
              <a:t>Sacha et David posent leur blouson et leurs chaussures.</a:t>
            </a:r>
            <a:r>
              <a:rPr lang="fr-FR" sz="1200" dirty="0">
                <a:solidFill>
                  <a:schemeClr val="tx1"/>
                </a:solidFill>
                <a:effectLst/>
                <a:latin typeface="+mn-lt"/>
                <a:ea typeface="Calibri" panose="020F0502020204030204" pitchFamily="34" charset="0"/>
                <a:cs typeface="Times New Roman" panose="02020603050405020304" pitchFamily="18" charset="0"/>
              </a:rPr>
              <a:t> On a déjà rencontré cela dans la leçon CM1-21 </a:t>
            </a:r>
            <a:r>
              <a:rPr lang="fr-FR" sz="1200" i="1" dirty="0">
                <a:solidFill>
                  <a:schemeClr val="tx1"/>
                </a:solidFill>
                <a:effectLst/>
                <a:latin typeface="+mn-lt"/>
                <a:ea typeface="Calibri" panose="020F0502020204030204" pitchFamily="34" charset="0"/>
                <a:cs typeface="Times New Roman" panose="02020603050405020304" pitchFamily="18" charset="0"/>
              </a:rPr>
              <a:t>La bonne mesure</a:t>
            </a:r>
            <a:r>
              <a:rPr lang="fr-FR" sz="1200" dirty="0">
                <a:solidFill>
                  <a:schemeClr val="tx1"/>
                </a:solidFill>
                <a:effectLst/>
                <a:latin typeface="+mn-lt"/>
                <a:ea typeface="Calibri" panose="020F0502020204030204" pitchFamily="34" charset="0"/>
                <a:cs typeface="Times New Roman" panose="02020603050405020304" pitchFamily="18" charset="0"/>
              </a:rPr>
              <a:t>. Mais parfois on met le pluriel : </a:t>
            </a:r>
            <a:r>
              <a:rPr lang="fr-FR" sz="1200" i="1" dirty="0">
                <a:solidFill>
                  <a:schemeClr val="tx1"/>
                </a:solidFill>
                <a:effectLst/>
                <a:latin typeface="+mn-lt"/>
                <a:ea typeface="Calibri" panose="020F0502020204030204" pitchFamily="34" charset="0"/>
                <a:cs typeface="Times New Roman" panose="02020603050405020304" pitchFamily="18" charset="0"/>
              </a:rPr>
              <a:t>Les rats sont sortis de leurs trous</a:t>
            </a:r>
            <a:r>
              <a:rPr lang="fr-FR" sz="1200" dirty="0">
                <a:solidFill>
                  <a:schemeClr val="tx1"/>
                </a:solidFill>
                <a:effectLst/>
                <a:latin typeface="+mn-lt"/>
                <a:ea typeface="Calibri" panose="020F0502020204030204" pitchFamily="34" charset="0"/>
                <a:cs typeface="Times New Roman" panose="02020603050405020304" pitchFamily="18" charset="0"/>
              </a:rPr>
              <a:t> : le pluriel signale bien clairement qu’ils n’étaient pas tous dans le même trou, qu’il y avait plusieurs trous de rats.</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Dans la pratique, on hésite souvent et il y a souvent des flottements, même chez les adultes. »</a:t>
            </a: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20</a:t>
            </a:fld>
            <a:endParaRPr lang="fr-FR"/>
          </a:p>
        </p:txBody>
      </p:sp>
    </p:spTree>
    <p:extLst>
      <p:ext uri="{BB962C8B-B14F-4D97-AF65-F5344CB8AC3E}">
        <p14:creationId xmlns:p14="http://schemas.microsoft.com/office/powerpoint/2010/main" val="34177382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Reformuler avec les élèves </a:t>
            </a:r>
            <a:r>
              <a:rPr lang="fr-FR" sz="1200" dirty="0">
                <a:solidFill>
                  <a:schemeClr val="tx1"/>
                </a:solidFill>
                <a:effectLst/>
                <a:latin typeface="+mn-lt"/>
                <a:ea typeface="Calibri" panose="020F0502020204030204" pitchFamily="34" charset="0"/>
                <a:cs typeface="Times New Roman" panose="02020603050405020304" pitchFamily="18" charset="0"/>
              </a:rPr>
              <a:t>ce qu’on a revu ou appris : </a:t>
            </a:r>
          </a:p>
          <a:p>
            <a:pPr>
              <a:spcBef>
                <a:spcPts val="0"/>
              </a:spcBef>
              <a:spcAft>
                <a:spcPts val="0"/>
              </a:spcAft>
            </a:pPr>
            <a:endParaRPr lang="fr-FR" sz="1200" dirty="0">
              <a:solidFill>
                <a:schemeClr val="tx1"/>
              </a:solidFill>
              <a:latin typeface="+mn-lt"/>
            </a:endParaRP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Quand faut-il s’appuyer sur ce que l’on sait, sur le sens de certains mots, de la phrase pour savoir si on met au pluriel ou pas ?</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Quand faut-il ne pas s’appuyer sur le sens mais s’appuyer sur des raisonnements de grammaire pour savoir si on met au pluriel ou pas?</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On a passé en revue plusieurs cas où il est un peu compliqué de comprendre si on a affaire à un singulier ou à un pluriel.</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Certains cas demandent une grande attention à la grammaire :</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Les noms collectifs : </a:t>
            </a:r>
            <a:r>
              <a:rPr lang="fr-FR" sz="1200" i="1" dirty="0">
                <a:solidFill>
                  <a:schemeClr val="tx1"/>
                </a:solidFill>
                <a:effectLst/>
                <a:latin typeface="+mn-lt"/>
                <a:ea typeface="Calibri" panose="020F0502020204030204" pitchFamily="34" charset="0"/>
                <a:cs typeface="Times New Roman" panose="02020603050405020304" pitchFamily="18" charset="0"/>
              </a:rPr>
              <a:t>l’équipe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Les noms qui ne s’utilisent qu’au pluriel : </a:t>
            </a:r>
            <a:r>
              <a:rPr lang="fr-FR" sz="1200" i="1" dirty="0">
                <a:solidFill>
                  <a:schemeClr val="tx1"/>
                </a:solidFill>
                <a:effectLst/>
                <a:latin typeface="+mn-lt"/>
                <a:ea typeface="Calibri" panose="020F0502020204030204" pitchFamily="34" charset="0"/>
                <a:cs typeface="Times New Roman" panose="02020603050405020304" pitchFamily="18" charset="0"/>
              </a:rPr>
              <a:t>les lunettes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Les groupes du nom avec un complément du nom : </a:t>
            </a:r>
            <a:r>
              <a:rPr lang="fr-FR" sz="1200" i="1" dirty="0">
                <a:solidFill>
                  <a:schemeClr val="tx1"/>
                </a:solidFill>
                <a:effectLst/>
                <a:latin typeface="+mn-lt"/>
                <a:ea typeface="Calibri" panose="020F0502020204030204" pitchFamily="34" charset="0"/>
                <a:cs typeface="Times New Roman" panose="02020603050405020304" pitchFamily="18" charset="0"/>
              </a:rPr>
              <a:t>Les immeubles de la cité</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D’autres demandent de raisonner aussi sur le sens : </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Quand il y a une négation : </a:t>
            </a:r>
            <a:r>
              <a:rPr lang="fr-FR" sz="1200" i="1" dirty="0">
                <a:solidFill>
                  <a:schemeClr val="tx1"/>
                </a:solidFill>
                <a:effectLst/>
                <a:latin typeface="+mn-lt"/>
                <a:ea typeface="Calibri" panose="020F0502020204030204" pitchFamily="34" charset="0"/>
                <a:cs typeface="Times New Roman" panose="02020603050405020304" pitchFamily="18" charset="0"/>
              </a:rPr>
              <a:t>il n’y a pas de fleurs / de fleur dans ce vase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Quand il faut regarder si l’on peut compter ou non : </a:t>
            </a:r>
            <a:r>
              <a:rPr lang="fr-FR" sz="1200" i="1" dirty="0">
                <a:solidFill>
                  <a:schemeClr val="tx1"/>
                </a:solidFill>
                <a:effectLst/>
                <a:latin typeface="+mn-lt"/>
                <a:ea typeface="Calibri" panose="020F0502020204030204" pitchFamily="34" charset="0"/>
                <a:cs typeface="Times New Roman" panose="02020603050405020304" pitchFamily="18" charset="0"/>
              </a:rPr>
              <a:t>un sac de billes / un paquet de semoule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21</a:t>
            </a:fld>
            <a:endParaRPr lang="fr-FR"/>
          </a:p>
        </p:txBody>
      </p:sp>
    </p:spTree>
    <p:extLst>
      <p:ext uri="{BB962C8B-B14F-4D97-AF65-F5344CB8AC3E}">
        <p14:creationId xmlns:p14="http://schemas.microsoft.com/office/powerpoint/2010/main" val="539175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Distribuer la trace écrite.</a:t>
            </a:r>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22</a:t>
            </a:fld>
            <a:endParaRPr lang="fr-FR"/>
          </a:p>
        </p:txBody>
      </p:sp>
    </p:spTree>
    <p:extLst>
      <p:ext uri="{BB962C8B-B14F-4D97-AF65-F5344CB8AC3E}">
        <p14:creationId xmlns:p14="http://schemas.microsoft.com/office/powerpoint/2010/main" val="1061783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23</a:t>
            </a:fld>
            <a:endParaRPr lang="fr-FR"/>
          </a:p>
        </p:txBody>
      </p:sp>
    </p:spTree>
    <p:extLst>
      <p:ext uri="{BB962C8B-B14F-4D97-AF65-F5344CB8AC3E}">
        <p14:creationId xmlns:p14="http://schemas.microsoft.com/office/powerpoint/2010/main" val="30664260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24</a:t>
            </a:fld>
            <a:endParaRPr lang="fr-FR"/>
          </a:p>
        </p:txBody>
      </p:sp>
    </p:spTree>
    <p:extLst>
      <p:ext uri="{BB962C8B-B14F-4D97-AF65-F5344CB8AC3E}">
        <p14:creationId xmlns:p14="http://schemas.microsoft.com/office/powerpoint/2010/main" val="29773407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Aristobule a raison : Une centaine, c’est bien cent unités.</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Là où Aristobule se trompe, c’est qu’il raisonne sur le sens de </a:t>
            </a:r>
            <a:r>
              <a:rPr lang="fr-FR" sz="1200" i="1" dirty="0">
                <a:solidFill>
                  <a:schemeClr val="tx1"/>
                </a:solidFill>
                <a:effectLst/>
                <a:latin typeface="+mn-lt"/>
                <a:ea typeface="Calibri" panose="020F0502020204030204" pitchFamily="34" charset="0"/>
                <a:cs typeface="Times New Roman" panose="02020603050405020304" pitchFamily="18" charset="0"/>
              </a:rPr>
              <a:t>centaine</a:t>
            </a:r>
            <a:r>
              <a:rPr lang="fr-FR" sz="1200" dirty="0">
                <a:solidFill>
                  <a:schemeClr val="tx1"/>
                </a:solidFill>
                <a:effectLst/>
                <a:latin typeface="+mn-lt"/>
                <a:ea typeface="Calibri" panose="020F0502020204030204" pitchFamily="34" charset="0"/>
                <a:cs typeface="Times New Roman" panose="02020603050405020304" pitchFamily="18" charset="0"/>
              </a:rPr>
              <a:t> pour accorder le verbe avec le sujet. Ce sont bien les cent unités qui représentent dix dizaines, il met donc le verbe à la personne 6. Mais ici, il ne faut pas raisonner sur le sens mais utiliser un raisonnement de grammaire. Il doit s’appuyer sur le fait que le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une</a:t>
            </a:r>
            <a:r>
              <a:rPr lang="fr-FR" sz="1200" dirty="0">
                <a:solidFill>
                  <a:schemeClr val="tx1"/>
                </a:solidFill>
                <a:effectLst/>
                <a:latin typeface="+mn-lt"/>
                <a:ea typeface="Calibri" panose="020F0502020204030204" pitchFamily="34" charset="0"/>
                <a:cs typeface="Times New Roman" panose="02020603050405020304" pitchFamily="18" charset="0"/>
              </a:rPr>
              <a:t> signale que le nom </a:t>
            </a:r>
            <a:r>
              <a:rPr lang="fr-FR" sz="1200" i="1" dirty="0">
                <a:solidFill>
                  <a:schemeClr val="tx1"/>
                </a:solidFill>
                <a:effectLst/>
                <a:latin typeface="+mn-lt"/>
                <a:ea typeface="Calibri" panose="020F0502020204030204" pitchFamily="34" charset="0"/>
                <a:cs typeface="Times New Roman" panose="02020603050405020304" pitchFamily="18" charset="0"/>
              </a:rPr>
              <a:t>centaine</a:t>
            </a:r>
            <a:r>
              <a:rPr lang="fr-FR" sz="1200" dirty="0">
                <a:solidFill>
                  <a:schemeClr val="tx1"/>
                </a:solidFill>
                <a:effectLst/>
                <a:latin typeface="+mn-lt"/>
                <a:ea typeface="Calibri" panose="020F0502020204030204" pitchFamily="34" charset="0"/>
                <a:cs typeface="Times New Roman" panose="02020603050405020304" pitchFamily="18" charset="0"/>
              </a:rPr>
              <a:t> doit être au singulier. Le verbe </a:t>
            </a:r>
            <a:r>
              <a:rPr lang="fr-FR" sz="1200" i="1" dirty="0">
                <a:solidFill>
                  <a:schemeClr val="tx1"/>
                </a:solidFill>
                <a:effectLst/>
                <a:latin typeface="+mn-lt"/>
                <a:ea typeface="Calibri" panose="020F0502020204030204" pitchFamily="34" charset="0"/>
                <a:cs typeface="Times New Roman" panose="02020603050405020304" pitchFamily="18" charset="0"/>
              </a:rPr>
              <a:t>représente</a:t>
            </a:r>
            <a:r>
              <a:rPr lang="fr-FR" sz="1200" dirty="0">
                <a:solidFill>
                  <a:schemeClr val="tx1"/>
                </a:solidFill>
                <a:effectLst/>
                <a:latin typeface="+mn-lt"/>
                <a:ea typeface="Calibri" panose="020F0502020204030204" pitchFamily="34" charset="0"/>
                <a:cs typeface="Times New Roman" panose="02020603050405020304" pitchFamily="18" charset="0"/>
              </a:rPr>
              <a:t>, qui s’accorde avec le sujet, doit donc prendre la marque de personne 3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25</a:t>
            </a:fld>
            <a:endParaRPr lang="fr-FR"/>
          </a:p>
        </p:txBody>
      </p:sp>
    </p:spTree>
    <p:extLst>
      <p:ext uri="{BB962C8B-B14F-4D97-AF65-F5344CB8AC3E}">
        <p14:creationId xmlns:p14="http://schemas.microsoft.com/office/powerpoint/2010/main" val="1071092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26</a:t>
            </a:fld>
            <a:endParaRPr lang="fr-FR"/>
          </a:p>
        </p:txBody>
      </p:sp>
    </p:spTree>
    <p:extLst>
      <p:ext uri="{BB962C8B-B14F-4D97-AF65-F5344CB8AC3E}">
        <p14:creationId xmlns:p14="http://schemas.microsoft.com/office/powerpoint/2010/main" val="1116034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2. a. On s’appuie sur le sens de </a:t>
            </a:r>
            <a:r>
              <a:rPr lang="fr-FR" sz="1200" i="1" dirty="0">
                <a:solidFill>
                  <a:schemeClr val="tx1"/>
                </a:solidFill>
                <a:effectLst/>
                <a:latin typeface="+mn-lt"/>
                <a:ea typeface="Calibri" panose="020F0502020204030204" pitchFamily="34" charset="0"/>
                <a:cs typeface="Times New Roman" panose="02020603050405020304" pitchFamily="18" charset="0"/>
              </a:rPr>
              <a:t>paquet de farine</a:t>
            </a:r>
            <a:r>
              <a:rPr lang="fr-FR" sz="1200" dirty="0">
                <a:solidFill>
                  <a:schemeClr val="tx1"/>
                </a:solidFill>
                <a:effectLst/>
                <a:latin typeface="+mn-lt"/>
                <a:ea typeface="Calibri" panose="020F0502020204030204" pitchFamily="34" charset="0"/>
                <a:cs typeface="Times New Roman" panose="02020603050405020304" pitchFamily="18" charset="0"/>
              </a:rPr>
              <a:t>. Dans un paquet de farine, il n’y a pas plusieurs farines, ce n’est qu’une seule farine. Un </a:t>
            </a:r>
            <a:r>
              <a:rPr lang="fr-FR" sz="1200" i="1" dirty="0">
                <a:solidFill>
                  <a:schemeClr val="tx1"/>
                </a:solidFill>
                <a:effectLst/>
                <a:latin typeface="+mn-lt"/>
                <a:ea typeface="Calibri" panose="020F0502020204030204" pitchFamily="34" charset="0"/>
                <a:cs typeface="Times New Roman" panose="02020603050405020304" pitchFamily="18" charset="0"/>
              </a:rPr>
              <a:t>paquet de farine</a:t>
            </a:r>
            <a:r>
              <a:rPr lang="fr-FR" sz="1200" dirty="0">
                <a:solidFill>
                  <a:schemeClr val="tx1"/>
                </a:solidFill>
                <a:effectLst/>
                <a:latin typeface="+mn-lt"/>
                <a:ea typeface="Calibri" panose="020F0502020204030204" pitchFamily="34" charset="0"/>
                <a:cs typeface="Times New Roman" panose="02020603050405020304" pitchFamily="18" charset="0"/>
              </a:rPr>
              <a:t>, c’est juste de la farine.</a:t>
            </a:r>
          </a:p>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La grammaire ne nous dit rien. Il n’y a pas de déterminant devant le nom </a:t>
            </a:r>
            <a:r>
              <a:rPr lang="fr-FR" sz="1200" i="1" dirty="0">
                <a:solidFill>
                  <a:schemeClr val="tx1"/>
                </a:solidFill>
                <a:effectLst/>
                <a:latin typeface="+mn-lt"/>
                <a:ea typeface="Calibri" panose="020F0502020204030204" pitchFamily="34" charset="0"/>
                <a:cs typeface="Times New Roman" panose="02020603050405020304" pitchFamily="18" charset="0"/>
              </a:rPr>
              <a:t>farine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15000"/>
              </a:lnSpc>
              <a:spcAft>
                <a:spcPts val="100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b. On s’appuie ici sur le sens de </a:t>
            </a:r>
            <a:r>
              <a:rPr lang="fr-FR" sz="1200" i="1" dirty="0">
                <a:solidFill>
                  <a:schemeClr val="tx1"/>
                </a:solidFill>
                <a:effectLst/>
                <a:latin typeface="+mn-lt"/>
                <a:ea typeface="Calibri" panose="020F0502020204030204" pitchFamily="34" charset="0"/>
                <a:cs typeface="Times New Roman" panose="02020603050405020304" pitchFamily="18" charset="0"/>
              </a:rPr>
              <a:t>boite</a:t>
            </a:r>
            <a:r>
              <a:rPr lang="fr-FR" sz="1200" dirty="0">
                <a:solidFill>
                  <a:schemeClr val="tx1"/>
                </a:solidFill>
                <a:effectLst/>
                <a:latin typeface="+mn-lt"/>
                <a:ea typeface="Calibri" panose="020F0502020204030204" pitchFamily="34" charset="0"/>
                <a:cs typeface="Times New Roman" panose="02020603050405020304" pitchFamily="18" charset="0"/>
              </a:rPr>
              <a:t>. Une boite d’œufs peut contenir 6 ou 12 œufs. On met donc un -s à </a:t>
            </a:r>
            <a:r>
              <a:rPr lang="fr-FR" sz="1200" i="1" dirty="0">
                <a:solidFill>
                  <a:schemeClr val="tx1"/>
                </a:solidFill>
                <a:effectLst/>
                <a:latin typeface="+mn-lt"/>
                <a:ea typeface="Calibri" panose="020F0502020204030204" pitchFamily="34" charset="0"/>
                <a:cs typeface="Times New Roman" panose="02020603050405020304" pitchFamily="18" charset="0"/>
              </a:rPr>
              <a:t>œufs</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La grammaire ne nous dit rien. Il n’y a pas de déterminant devant le nom </a:t>
            </a:r>
            <a:r>
              <a:rPr lang="fr-FR" sz="1200" i="1" dirty="0">
                <a:solidFill>
                  <a:schemeClr val="tx1"/>
                </a:solidFill>
                <a:effectLst/>
                <a:latin typeface="+mn-lt"/>
                <a:ea typeface="Calibri" panose="020F0502020204030204" pitchFamily="34" charset="0"/>
                <a:cs typeface="Times New Roman" panose="02020603050405020304" pitchFamily="18" charset="0"/>
              </a:rPr>
              <a:t>œufs</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27</a:t>
            </a:fld>
            <a:endParaRPr lang="fr-FR"/>
          </a:p>
        </p:txBody>
      </p:sp>
    </p:spTree>
    <p:extLst>
      <p:ext uri="{BB962C8B-B14F-4D97-AF65-F5344CB8AC3E}">
        <p14:creationId xmlns:p14="http://schemas.microsoft.com/office/powerpoint/2010/main" val="3897844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28</a:t>
            </a:fld>
            <a:endParaRPr lang="fr-FR"/>
          </a:p>
        </p:txBody>
      </p:sp>
    </p:spTree>
    <p:extLst>
      <p:ext uri="{BB962C8B-B14F-4D97-AF65-F5344CB8AC3E}">
        <p14:creationId xmlns:p14="http://schemas.microsoft.com/office/powerpoint/2010/main" val="3914164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29</a:t>
            </a:fld>
            <a:endParaRPr lang="fr-FR"/>
          </a:p>
        </p:txBody>
      </p:sp>
    </p:spTree>
    <p:extLst>
      <p:ext uri="{BB962C8B-B14F-4D97-AF65-F5344CB8AC3E}">
        <p14:creationId xmlns:p14="http://schemas.microsoft.com/office/powerpoint/2010/main" val="38130887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30</a:t>
            </a:fld>
            <a:endParaRPr lang="fr-FR"/>
          </a:p>
        </p:txBody>
      </p:sp>
    </p:spTree>
    <p:extLst>
      <p:ext uri="{BB962C8B-B14F-4D97-AF65-F5344CB8AC3E}">
        <p14:creationId xmlns:p14="http://schemas.microsoft.com/office/powerpoint/2010/main" val="37512436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31</a:t>
            </a:fld>
            <a:endParaRPr lang="fr-FR"/>
          </a:p>
        </p:txBody>
      </p:sp>
    </p:spTree>
    <p:extLst>
      <p:ext uri="{BB962C8B-B14F-4D97-AF65-F5344CB8AC3E}">
        <p14:creationId xmlns:p14="http://schemas.microsoft.com/office/powerpoint/2010/main" val="23992369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Ce groupe de robots ressemblait à une vraie équipe de rugby. Par contre, les robots de ce groupe semblaient déjà fatigués.</a:t>
            </a:r>
          </a:p>
          <a:p>
            <a:pPr>
              <a:spcBef>
                <a:spcPts val="0"/>
              </a:spcBef>
              <a:spcAft>
                <a:spcPts val="0"/>
              </a:spcAft>
            </a:pPr>
            <a:endParaRPr lang="fr-FR" sz="1200" dirty="0">
              <a:solidFill>
                <a:schemeClr val="tx1"/>
              </a:solidFill>
              <a:latin typeface="+mn-lt"/>
            </a:endParaRPr>
          </a:p>
          <a:p>
            <a:pPr>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rugby</a:t>
            </a:r>
            <a:r>
              <a:rPr lang="fr-FR" sz="1200" dirty="0">
                <a:solidFill>
                  <a:schemeClr val="tx1"/>
                </a:solidFill>
                <a:effectLst/>
                <a:latin typeface="+mn-lt"/>
                <a:ea typeface="Calibri" panose="020F0502020204030204" pitchFamily="34" charset="0"/>
                <a:cs typeface="Times New Roman" panose="02020603050405020304" pitchFamily="18" charset="0"/>
              </a:rPr>
              <a:t> (souvent prononcé [</a:t>
            </a:r>
            <a:r>
              <a:rPr lang="fr-FR" sz="1200" dirty="0" err="1">
                <a:solidFill>
                  <a:schemeClr val="tx1"/>
                </a:solidFill>
                <a:effectLst/>
                <a:latin typeface="+mn-lt"/>
                <a:ea typeface="Calibri" panose="020F0502020204030204" pitchFamily="34" charset="0"/>
                <a:cs typeface="Times New Roman" panose="02020603050405020304" pitchFamily="18" charset="0"/>
              </a:rPr>
              <a:t>rydbi</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D/A/N))</a:t>
            </a:r>
          </a:p>
          <a:p>
            <a:pPr>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de l’adjectif attribut</a:t>
            </a:r>
          </a:p>
          <a:p>
            <a:pPr>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pPr>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verbes à l’imparfait</a:t>
            </a:r>
          </a:p>
          <a:p>
            <a:pPr>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pbs de quantité : groupe de robot</a:t>
            </a:r>
            <a:r>
              <a:rPr lang="fr-FR" sz="1200" b="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ressemblai</a:t>
            </a:r>
            <a:r>
              <a:rPr lang="fr-FR" sz="1200" b="1" dirty="0">
                <a:solidFill>
                  <a:schemeClr val="tx1"/>
                </a:solidFill>
                <a:effectLst/>
                <a:latin typeface="+mn-lt"/>
                <a:ea typeface="Calibri" panose="020F0502020204030204" pitchFamily="34" charset="0"/>
                <a:cs typeface="Times New Roman" panose="02020603050405020304" pitchFamily="18" charset="0"/>
              </a:rPr>
              <a:t>t</a:t>
            </a:r>
            <a:r>
              <a:rPr lang="fr-FR" sz="1200" dirty="0">
                <a:solidFill>
                  <a:schemeClr val="tx1"/>
                </a:solidFill>
                <a:effectLst/>
                <a:latin typeface="+mn-lt"/>
                <a:ea typeface="Calibri" panose="020F0502020204030204" pitchFamily="34" charset="0"/>
                <a:cs typeface="Times New Roman" panose="02020603050405020304" pitchFamily="18" charset="0"/>
              </a:rPr>
              <a:t>, semblai</a:t>
            </a:r>
            <a:r>
              <a:rPr lang="fr-FR" sz="1200" b="1" dirty="0">
                <a:solidFill>
                  <a:schemeClr val="tx1"/>
                </a:solidFill>
                <a:effectLst/>
                <a:latin typeface="+mn-lt"/>
                <a:ea typeface="Calibri" panose="020F0502020204030204" pitchFamily="34" charset="0"/>
                <a:cs typeface="Times New Roman" panose="02020603050405020304" pitchFamily="18" charset="0"/>
              </a:rPr>
              <a:t>ent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Bef>
                <a:spcPts val="0"/>
              </a:spcBef>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Le </a:t>
            </a:r>
            <a:r>
              <a:rPr lang="fr-FR" sz="1200" i="1" dirty="0">
                <a:solidFill>
                  <a:schemeClr val="tx1"/>
                </a:solidFill>
                <a:effectLst/>
                <a:latin typeface="+mn-lt"/>
                <a:ea typeface="Calibri" panose="020F0502020204030204" pitchFamily="34" charset="0"/>
                <a:cs typeface="Times New Roman" panose="02020603050405020304" pitchFamily="18" charset="0"/>
              </a:rPr>
              <a:t>-t</a:t>
            </a:r>
            <a:r>
              <a:rPr lang="fr-FR" sz="1200" dirty="0">
                <a:solidFill>
                  <a:schemeClr val="tx1"/>
                </a:solidFill>
                <a:effectLst/>
                <a:latin typeface="+mn-lt"/>
                <a:ea typeface="Calibri" panose="020F0502020204030204" pitchFamily="34" charset="0"/>
                <a:cs typeface="Times New Roman" panose="02020603050405020304" pitchFamily="18" charset="0"/>
              </a:rPr>
              <a:t> de </a:t>
            </a:r>
            <a:r>
              <a:rPr lang="fr-FR" sz="1200" i="1" dirty="0">
                <a:solidFill>
                  <a:schemeClr val="tx1"/>
                </a:solidFill>
                <a:effectLst/>
                <a:latin typeface="+mn-lt"/>
                <a:ea typeface="Calibri" panose="020F0502020204030204" pitchFamily="34" charset="0"/>
                <a:cs typeface="Times New Roman" panose="02020603050405020304" pitchFamily="18" charset="0"/>
              </a:rPr>
              <a:t>robot </a:t>
            </a:r>
            <a:r>
              <a:rPr lang="fr-FR" sz="1200" i="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robotique</a:t>
            </a:r>
            <a:r>
              <a:rPr lang="fr-FR" sz="1200" i="0" dirty="0">
                <a:solidFill>
                  <a:schemeClr val="tx1"/>
                </a:solidFill>
                <a:effectLst/>
                <a:latin typeface="+mn-lt"/>
                <a:ea typeface="Calibri" panose="020F0502020204030204" pitchFamily="34" charset="0"/>
                <a:cs typeface="Times New Roman" panose="02020603050405020304" pitchFamily="18" charset="0"/>
              </a:rPr>
              <a:t>)</a:t>
            </a:r>
            <a:endParaRPr lang="fr-FR" sz="1200" i="1"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3963AD1-1D79-2B43-BC03-00DF1A6CBF7B}" type="slidenum">
              <a:rPr lang="fr-FR" smtClean="0"/>
              <a:t>32</a:t>
            </a:fld>
            <a:endParaRPr lang="fr-FR"/>
          </a:p>
        </p:txBody>
      </p:sp>
    </p:spTree>
    <p:extLst>
      <p:ext uri="{BB962C8B-B14F-4D97-AF65-F5344CB8AC3E}">
        <p14:creationId xmlns:p14="http://schemas.microsoft.com/office/powerpoint/2010/main" val="44505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D305C-83B0-BB63-640F-62DEE41FAC2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4E29769-B28E-CD3A-A5F3-C5DC0CE5902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51F4B91-0E6C-30B4-AFAE-8D7F224AE4FF}"/>
              </a:ext>
            </a:extLst>
          </p:cNvPr>
          <p:cNvSpPr>
            <a:spLocks noGrp="1"/>
          </p:cNvSpPr>
          <p:nvPr>
            <p:ph type="body" idx="1"/>
          </p:nvPr>
        </p:nvSpPr>
        <p:spPr/>
        <p:txBody>
          <a:bodyPr/>
          <a:lstStyle/>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marL="0" marR="0" lvl="0" indent="0" algn="l" defTabSz="914400" rtl="0" eaLnBrk="1" fontAlgn="auto" latinLnBrk="0" hangingPunct="1">
              <a:lnSpc>
                <a:spcPct val="115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rugby</a:t>
            </a:r>
            <a:r>
              <a:rPr lang="fr-FR" sz="1200" dirty="0">
                <a:solidFill>
                  <a:schemeClr val="tx1"/>
                </a:solidFill>
                <a:effectLst/>
                <a:latin typeface="+mn-lt"/>
                <a:ea typeface="Calibri" panose="020F0502020204030204" pitchFamily="34" charset="0"/>
                <a:cs typeface="Times New Roman" panose="02020603050405020304" pitchFamily="18" charset="0"/>
              </a:rPr>
              <a:t> (souvent prononcé [</a:t>
            </a:r>
            <a:r>
              <a:rPr lang="fr-FR" sz="1200" dirty="0" err="1">
                <a:solidFill>
                  <a:schemeClr val="tx1"/>
                </a:solidFill>
                <a:effectLst/>
                <a:latin typeface="+mn-lt"/>
                <a:ea typeface="Calibri" panose="020F0502020204030204" pitchFamily="34" charset="0"/>
                <a:cs typeface="Times New Roman" panose="02020603050405020304" pitchFamily="18" charset="0"/>
              </a:rPr>
              <a:t>rydbi</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D/A/N))</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de l’adjectif attribut</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verbes à l’imparfait</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pbs de quantité : groupe de robot</a:t>
            </a:r>
            <a:r>
              <a:rPr lang="fr-FR" sz="1200" b="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ressemblai</a:t>
            </a:r>
            <a:r>
              <a:rPr lang="fr-FR" sz="1200" b="1" dirty="0">
                <a:solidFill>
                  <a:schemeClr val="tx1"/>
                </a:solidFill>
                <a:effectLst/>
                <a:latin typeface="+mn-lt"/>
                <a:ea typeface="Calibri" panose="020F0502020204030204" pitchFamily="34" charset="0"/>
                <a:cs typeface="Times New Roman" panose="02020603050405020304" pitchFamily="18" charset="0"/>
              </a:rPr>
              <a:t>t</a:t>
            </a:r>
            <a:r>
              <a:rPr lang="fr-FR" sz="1200" dirty="0">
                <a:solidFill>
                  <a:schemeClr val="tx1"/>
                </a:solidFill>
                <a:effectLst/>
                <a:latin typeface="+mn-lt"/>
                <a:ea typeface="Calibri" panose="020F0502020204030204" pitchFamily="34" charset="0"/>
                <a:cs typeface="Times New Roman" panose="02020603050405020304" pitchFamily="18" charset="0"/>
              </a:rPr>
              <a:t>, semblai</a:t>
            </a:r>
            <a:r>
              <a:rPr lang="fr-FR" sz="1200" b="1" dirty="0">
                <a:solidFill>
                  <a:schemeClr val="tx1"/>
                </a:solidFill>
                <a:effectLst/>
                <a:latin typeface="+mn-lt"/>
                <a:ea typeface="Calibri" panose="020F0502020204030204" pitchFamily="34" charset="0"/>
                <a:cs typeface="Times New Roman" panose="02020603050405020304" pitchFamily="18" charset="0"/>
              </a:rPr>
              <a:t>ent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Le </a:t>
            </a:r>
            <a:r>
              <a:rPr lang="fr-FR" sz="1200" i="1" dirty="0">
                <a:solidFill>
                  <a:schemeClr val="tx1"/>
                </a:solidFill>
                <a:effectLst/>
                <a:latin typeface="+mn-lt"/>
                <a:ea typeface="Calibri" panose="020F0502020204030204" pitchFamily="34" charset="0"/>
                <a:cs typeface="Times New Roman" panose="02020603050405020304" pitchFamily="18" charset="0"/>
              </a:rPr>
              <a:t>-t</a:t>
            </a:r>
            <a:r>
              <a:rPr lang="fr-FR" sz="1200" dirty="0">
                <a:solidFill>
                  <a:schemeClr val="tx1"/>
                </a:solidFill>
                <a:effectLst/>
                <a:latin typeface="+mn-lt"/>
                <a:ea typeface="Calibri" panose="020F0502020204030204" pitchFamily="34" charset="0"/>
                <a:cs typeface="Times New Roman" panose="02020603050405020304" pitchFamily="18" charset="0"/>
              </a:rPr>
              <a:t> de </a:t>
            </a:r>
            <a:r>
              <a:rPr lang="fr-FR" sz="1200" i="1" dirty="0">
                <a:solidFill>
                  <a:schemeClr val="tx1"/>
                </a:solidFill>
                <a:effectLst/>
                <a:latin typeface="+mn-lt"/>
                <a:ea typeface="Calibri" panose="020F0502020204030204" pitchFamily="34" charset="0"/>
                <a:cs typeface="Times New Roman" panose="02020603050405020304" pitchFamily="18" charset="0"/>
              </a:rPr>
              <a:t>robot</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dirty="0" err="1">
                <a:solidFill>
                  <a:schemeClr val="tx1"/>
                </a:solidFill>
                <a:effectLst/>
                <a:latin typeface="+mn-lt"/>
                <a:ea typeface="Calibri" panose="020F0502020204030204" pitchFamily="34" charset="0"/>
                <a:cs typeface="Times New Roman" panose="02020603050405020304" pitchFamily="18" charset="0"/>
              </a:rPr>
              <a:t>cf</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robotique</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a:extLst>
              <a:ext uri="{FF2B5EF4-FFF2-40B4-BE49-F238E27FC236}">
                <a16:creationId xmlns:a16="http://schemas.microsoft.com/office/drawing/2014/main" id="{B62AF88F-033E-C69D-5442-8750360D2CD6}"/>
              </a:ext>
            </a:extLst>
          </p:cNvPr>
          <p:cNvSpPr>
            <a:spLocks noGrp="1"/>
          </p:cNvSpPr>
          <p:nvPr>
            <p:ph type="sldNum" sz="quarter" idx="5"/>
          </p:nvPr>
        </p:nvSpPr>
        <p:spPr/>
        <p:txBody>
          <a:bodyPr/>
          <a:lstStyle/>
          <a:p>
            <a:fld id="{C3963AD1-1D79-2B43-BC03-00DF1A6CBF7B}" type="slidenum">
              <a:rPr lang="fr-FR" smtClean="0"/>
              <a:t>33</a:t>
            </a:fld>
            <a:endParaRPr lang="fr-FR"/>
          </a:p>
        </p:txBody>
      </p:sp>
    </p:spTree>
    <p:extLst>
      <p:ext uri="{BB962C8B-B14F-4D97-AF65-F5344CB8AC3E}">
        <p14:creationId xmlns:p14="http://schemas.microsoft.com/office/powerpoint/2010/main" val="1239892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16B5AB-DBDB-9A4D-771F-8FB93452DD7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00E1DFE-3A74-95A8-019C-222CACD2BA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F4A3D45-8470-6B85-98CC-C5F19717BAB6}"/>
              </a:ext>
            </a:extLst>
          </p:cNvPr>
          <p:cNvSpPr>
            <a:spLocks noGrp="1"/>
          </p:cNvSpPr>
          <p:nvPr>
            <p:ph type="dt" sz="half" idx="10"/>
          </p:nvPr>
        </p:nvSpPr>
        <p:spPr/>
        <p:txBody>
          <a:bodyPr/>
          <a:lstStyle/>
          <a:p>
            <a:fld id="{83E37FF8-E4D7-C549-B066-53B251D900E4}" type="datetimeFigureOut">
              <a:rPr lang="fr-FR" smtClean="0"/>
              <a:t>22/10/2025</a:t>
            </a:fld>
            <a:endParaRPr lang="fr-FR"/>
          </a:p>
        </p:txBody>
      </p:sp>
      <p:sp>
        <p:nvSpPr>
          <p:cNvPr id="5" name="Espace réservé du pied de page 4">
            <a:extLst>
              <a:ext uri="{FF2B5EF4-FFF2-40B4-BE49-F238E27FC236}">
                <a16:creationId xmlns:a16="http://schemas.microsoft.com/office/drawing/2014/main" id="{C5FC0DBA-8FAF-51F8-EAC8-BC50CF28909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9BB66E4-2B91-69B0-BB02-79C689640568}"/>
              </a:ext>
            </a:extLst>
          </p:cNvPr>
          <p:cNvSpPr>
            <a:spLocks noGrp="1"/>
          </p:cNvSpPr>
          <p:nvPr>
            <p:ph type="sldNum" sz="quarter" idx="12"/>
          </p:nvPr>
        </p:nvSpPr>
        <p:spPr/>
        <p:txBody>
          <a:bodyPr/>
          <a:lstStyle/>
          <a:p>
            <a:fld id="{D2A1900E-477E-3146-9772-C1A5FC891CCC}" type="slidenum">
              <a:rPr lang="fr-FR" smtClean="0"/>
              <a:t>‹N°›</a:t>
            </a:fld>
            <a:endParaRPr lang="fr-FR"/>
          </a:p>
        </p:txBody>
      </p:sp>
    </p:spTree>
    <p:extLst>
      <p:ext uri="{BB962C8B-B14F-4D97-AF65-F5344CB8AC3E}">
        <p14:creationId xmlns:p14="http://schemas.microsoft.com/office/powerpoint/2010/main" val="1190686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9AB36E-D74E-3616-0E43-7E97561BB34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8FCBCF4-27D1-93BF-F9F7-46503F68289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A8BDEDF-5941-F195-92AB-16B59D9E378B}"/>
              </a:ext>
            </a:extLst>
          </p:cNvPr>
          <p:cNvSpPr>
            <a:spLocks noGrp="1"/>
          </p:cNvSpPr>
          <p:nvPr>
            <p:ph type="dt" sz="half" idx="10"/>
          </p:nvPr>
        </p:nvSpPr>
        <p:spPr/>
        <p:txBody>
          <a:bodyPr/>
          <a:lstStyle/>
          <a:p>
            <a:fld id="{83E37FF8-E4D7-C549-B066-53B251D900E4}" type="datetimeFigureOut">
              <a:rPr lang="fr-FR" smtClean="0"/>
              <a:t>22/10/2025</a:t>
            </a:fld>
            <a:endParaRPr lang="fr-FR"/>
          </a:p>
        </p:txBody>
      </p:sp>
      <p:sp>
        <p:nvSpPr>
          <p:cNvPr id="5" name="Espace réservé du pied de page 4">
            <a:extLst>
              <a:ext uri="{FF2B5EF4-FFF2-40B4-BE49-F238E27FC236}">
                <a16:creationId xmlns:a16="http://schemas.microsoft.com/office/drawing/2014/main" id="{999D4B2F-4F2C-78EA-9555-EF2BC36FAB1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716E13F-5903-3242-A9DE-9E702751D42F}"/>
              </a:ext>
            </a:extLst>
          </p:cNvPr>
          <p:cNvSpPr>
            <a:spLocks noGrp="1"/>
          </p:cNvSpPr>
          <p:nvPr>
            <p:ph type="sldNum" sz="quarter" idx="12"/>
          </p:nvPr>
        </p:nvSpPr>
        <p:spPr/>
        <p:txBody>
          <a:bodyPr/>
          <a:lstStyle/>
          <a:p>
            <a:fld id="{D2A1900E-477E-3146-9772-C1A5FC891CCC}" type="slidenum">
              <a:rPr lang="fr-FR" smtClean="0"/>
              <a:t>‹N°›</a:t>
            </a:fld>
            <a:endParaRPr lang="fr-FR"/>
          </a:p>
        </p:txBody>
      </p:sp>
    </p:spTree>
    <p:extLst>
      <p:ext uri="{BB962C8B-B14F-4D97-AF65-F5344CB8AC3E}">
        <p14:creationId xmlns:p14="http://schemas.microsoft.com/office/powerpoint/2010/main" val="1141789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2DC541-4A10-C123-1280-03B7657A62A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4305CD1-9397-6389-1DB8-98A342250D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20E2543-43A5-AF4F-36E6-EB52361FF404}"/>
              </a:ext>
            </a:extLst>
          </p:cNvPr>
          <p:cNvSpPr>
            <a:spLocks noGrp="1"/>
          </p:cNvSpPr>
          <p:nvPr>
            <p:ph type="dt" sz="half" idx="10"/>
          </p:nvPr>
        </p:nvSpPr>
        <p:spPr/>
        <p:txBody>
          <a:bodyPr/>
          <a:lstStyle/>
          <a:p>
            <a:fld id="{83E37FF8-E4D7-C549-B066-53B251D900E4}" type="datetimeFigureOut">
              <a:rPr lang="fr-FR" smtClean="0"/>
              <a:t>22/10/2025</a:t>
            </a:fld>
            <a:endParaRPr lang="fr-FR"/>
          </a:p>
        </p:txBody>
      </p:sp>
      <p:sp>
        <p:nvSpPr>
          <p:cNvPr id="5" name="Espace réservé du pied de page 4">
            <a:extLst>
              <a:ext uri="{FF2B5EF4-FFF2-40B4-BE49-F238E27FC236}">
                <a16:creationId xmlns:a16="http://schemas.microsoft.com/office/drawing/2014/main" id="{958B8463-0A99-9BBB-C068-4CB811D36DA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4FFBCB8-4ADB-B728-C3E8-C48B610D7D4E}"/>
              </a:ext>
            </a:extLst>
          </p:cNvPr>
          <p:cNvSpPr>
            <a:spLocks noGrp="1"/>
          </p:cNvSpPr>
          <p:nvPr>
            <p:ph type="sldNum" sz="quarter" idx="12"/>
          </p:nvPr>
        </p:nvSpPr>
        <p:spPr/>
        <p:txBody>
          <a:bodyPr/>
          <a:lstStyle/>
          <a:p>
            <a:fld id="{D2A1900E-477E-3146-9772-C1A5FC891CCC}" type="slidenum">
              <a:rPr lang="fr-FR" smtClean="0"/>
              <a:t>‹N°›</a:t>
            </a:fld>
            <a:endParaRPr lang="fr-FR"/>
          </a:p>
        </p:txBody>
      </p:sp>
    </p:spTree>
    <p:extLst>
      <p:ext uri="{BB962C8B-B14F-4D97-AF65-F5344CB8AC3E}">
        <p14:creationId xmlns:p14="http://schemas.microsoft.com/office/powerpoint/2010/main" val="1787659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892B5E-56FC-DD69-3E57-89FD7267B82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7F47DEA-C725-0CD4-1AF4-279C580FB4C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1CFB9FA-7006-442D-8BE9-8F65B1D0131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E6905FD-4BE2-F55D-0708-AE19BC389B5B}"/>
              </a:ext>
            </a:extLst>
          </p:cNvPr>
          <p:cNvSpPr>
            <a:spLocks noGrp="1"/>
          </p:cNvSpPr>
          <p:nvPr>
            <p:ph type="dt" sz="half" idx="10"/>
          </p:nvPr>
        </p:nvSpPr>
        <p:spPr/>
        <p:txBody>
          <a:bodyPr/>
          <a:lstStyle/>
          <a:p>
            <a:fld id="{83E37FF8-E4D7-C549-B066-53B251D900E4}" type="datetimeFigureOut">
              <a:rPr lang="fr-FR" smtClean="0"/>
              <a:t>22/10/2025</a:t>
            </a:fld>
            <a:endParaRPr lang="fr-FR"/>
          </a:p>
        </p:txBody>
      </p:sp>
      <p:sp>
        <p:nvSpPr>
          <p:cNvPr id="6" name="Espace réservé du pied de page 5">
            <a:extLst>
              <a:ext uri="{FF2B5EF4-FFF2-40B4-BE49-F238E27FC236}">
                <a16:creationId xmlns:a16="http://schemas.microsoft.com/office/drawing/2014/main" id="{B625B2EA-94ED-F881-93EE-E055211FE10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F8F3CF5-626A-D512-D712-942415EDDA33}"/>
              </a:ext>
            </a:extLst>
          </p:cNvPr>
          <p:cNvSpPr>
            <a:spLocks noGrp="1"/>
          </p:cNvSpPr>
          <p:nvPr>
            <p:ph type="sldNum" sz="quarter" idx="12"/>
          </p:nvPr>
        </p:nvSpPr>
        <p:spPr/>
        <p:txBody>
          <a:bodyPr/>
          <a:lstStyle/>
          <a:p>
            <a:fld id="{D2A1900E-477E-3146-9772-C1A5FC891CCC}" type="slidenum">
              <a:rPr lang="fr-FR" smtClean="0"/>
              <a:t>‹N°›</a:t>
            </a:fld>
            <a:endParaRPr lang="fr-FR"/>
          </a:p>
        </p:txBody>
      </p:sp>
    </p:spTree>
    <p:extLst>
      <p:ext uri="{BB962C8B-B14F-4D97-AF65-F5344CB8AC3E}">
        <p14:creationId xmlns:p14="http://schemas.microsoft.com/office/powerpoint/2010/main" val="4171879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B048D3-4DAC-000C-56D6-4C72FC65527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90C1F8A-772A-CB5A-AF79-312D2DF0D1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394E710-C491-A21D-1864-8305C0C5126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BF8FF6A-2626-2E06-CDAB-521B86C148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58CC5C5-BD4F-E768-02A5-5A14D3D3CAE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9F2E825-2E6D-1C51-9C02-AF700137FE91}"/>
              </a:ext>
            </a:extLst>
          </p:cNvPr>
          <p:cNvSpPr>
            <a:spLocks noGrp="1"/>
          </p:cNvSpPr>
          <p:nvPr>
            <p:ph type="dt" sz="half" idx="10"/>
          </p:nvPr>
        </p:nvSpPr>
        <p:spPr/>
        <p:txBody>
          <a:bodyPr/>
          <a:lstStyle/>
          <a:p>
            <a:fld id="{83E37FF8-E4D7-C549-B066-53B251D900E4}" type="datetimeFigureOut">
              <a:rPr lang="fr-FR" smtClean="0"/>
              <a:t>22/10/2025</a:t>
            </a:fld>
            <a:endParaRPr lang="fr-FR"/>
          </a:p>
        </p:txBody>
      </p:sp>
      <p:sp>
        <p:nvSpPr>
          <p:cNvPr id="8" name="Espace réservé du pied de page 7">
            <a:extLst>
              <a:ext uri="{FF2B5EF4-FFF2-40B4-BE49-F238E27FC236}">
                <a16:creationId xmlns:a16="http://schemas.microsoft.com/office/drawing/2014/main" id="{66E31B52-A117-C41E-B6AB-D09A93740A8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E662DF1-881C-67CC-ABAE-29EF0258EF0D}"/>
              </a:ext>
            </a:extLst>
          </p:cNvPr>
          <p:cNvSpPr>
            <a:spLocks noGrp="1"/>
          </p:cNvSpPr>
          <p:nvPr>
            <p:ph type="sldNum" sz="quarter" idx="12"/>
          </p:nvPr>
        </p:nvSpPr>
        <p:spPr/>
        <p:txBody>
          <a:bodyPr/>
          <a:lstStyle/>
          <a:p>
            <a:fld id="{D2A1900E-477E-3146-9772-C1A5FC891CCC}" type="slidenum">
              <a:rPr lang="fr-FR" smtClean="0"/>
              <a:t>‹N°›</a:t>
            </a:fld>
            <a:endParaRPr lang="fr-FR"/>
          </a:p>
        </p:txBody>
      </p:sp>
    </p:spTree>
    <p:extLst>
      <p:ext uri="{BB962C8B-B14F-4D97-AF65-F5344CB8AC3E}">
        <p14:creationId xmlns:p14="http://schemas.microsoft.com/office/powerpoint/2010/main" val="328992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E4FA74-31E8-7E50-3236-D3D131E5AF7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E664AD0-F9D5-789B-448F-AE4FFB002FF8}"/>
              </a:ext>
            </a:extLst>
          </p:cNvPr>
          <p:cNvSpPr>
            <a:spLocks noGrp="1"/>
          </p:cNvSpPr>
          <p:nvPr>
            <p:ph type="dt" sz="half" idx="10"/>
          </p:nvPr>
        </p:nvSpPr>
        <p:spPr/>
        <p:txBody>
          <a:bodyPr/>
          <a:lstStyle/>
          <a:p>
            <a:fld id="{83E37FF8-E4D7-C549-B066-53B251D900E4}" type="datetimeFigureOut">
              <a:rPr lang="fr-FR" smtClean="0"/>
              <a:t>22/10/2025</a:t>
            </a:fld>
            <a:endParaRPr lang="fr-FR"/>
          </a:p>
        </p:txBody>
      </p:sp>
      <p:sp>
        <p:nvSpPr>
          <p:cNvPr id="4" name="Espace réservé du pied de page 3">
            <a:extLst>
              <a:ext uri="{FF2B5EF4-FFF2-40B4-BE49-F238E27FC236}">
                <a16:creationId xmlns:a16="http://schemas.microsoft.com/office/drawing/2014/main" id="{59D18CF1-F754-9E43-FA73-73B9CCA06E2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8DC36BF-A172-3E88-AA8D-09C4718E20D1}"/>
              </a:ext>
            </a:extLst>
          </p:cNvPr>
          <p:cNvSpPr>
            <a:spLocks noGrp="1"/>
          </p:cNvSpPr>
          <p:nvPr>
            <p:ph type="sldNum" sz="quarter" idx="12"/>
          </p:nvPr>
        </p:nvSpPr>
        <p:spPr/>
        <p:txBody>
          <a:bodyPr/>
          <a:lstStyle/>
          <a:p>
            <a:fld id="{D2A1900E-477E-3146-9772-C1A5FC891CCC}" type="slidenum">
              <a:rPr lang="fr-FR" smtClean="0"/>
              <a:t>‹N°›</a:t>
            </a:fld>
            <a:endParaRPr lang="fr-FR"/>
          </a:p>
        </p:txBody>
      </p:sp>
    </p:spTree>
    <p:extLst>
      <p:ext uri="{BB962C8B-B14F-4D97-AF65-F5344CB8AC3E}">
        <p14:creationId xmlns:p14="http://schemas.microsoft.com/office/powerpoint/2010/main" val="334188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91D1E41-F8F3-DBDF-45F5-780461BE09A4}"/>
              </a:ext>
            </a:extLst>
          </p:cNvPr>
          <p:cNvSpPr>
            <a:spLocks noGrp="1"/>
          </p:cNvSpPr>
          <p:nvPr>
            <p:ph type="dt" sz="half" idx="10"/>
          </p:nvPr>
        </p:nvSpPr>
        <p:spPr/>
        <p:txBody>
          <a:bodyPr/>
          <a:lstStyle/>
          <a:p>
            <a:fld id="{83E37FF8-E4D7-C549-B066-53B251D900E4}" type="datetimeFigureOut">
              <a:rPr lang="fr-FR" smtClean="0"/>
              <a:t>22/10/2025</a:t>
            </a:fld>
            <a:endParaRPr lang="fr-FR"/>
          </a:p>
        </p:txBody>
      </p:sp>
      <p:sp>
        <p:nvSpPr>
          <p:cNvPr id="3" name="Espace réservé du pied de page 2">
            <a:extLst>
              <a:ext uri="{FF2B5EF4-FFF2-40B4-BE49-F238E27FC236}">
                <a16:creationId xmlns:a16="http://schemas.microsoft.com/office/drawing/2014/main" id="{8843B563-2504-7240-F0AE-2A434F90EC3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C4029A2-CF83-A7D6-99F3-5F59E6846DF4}"/>
              </a:ext>
            </a:extLst>
          </p:cNvPr>
          <p:cNvSpPr>
            <a:spLocks noGrp="1"/>
          </p:cNvSpPr>
          <p:nvPr>
            <p:ph type="sldNum" sz="quarter" idx="12"/>
          </p:nvPr>
        </p:nvSpPr>
        <p:spPr/>
        <p:txBody>
          <a:bodyPr/>
          <a:lstStyle/>
          <a:p>
            <a:fld id="{D2A1900E-477E-3146-9772-C1A5FC891CCC}" type="slidenum">
              <a:rPr lang="fr-FR" smtClean="0"/>
              <a:t>‹N°›</a:t>
            </a:fld>
            <a:endParaRPr lang="fr-FR"/>
          </a:p>
        </p:txBody>
      </p:sp>
    </p:spTree>
    <p:extLst>
      <p:ext uri="{BB962C8B-B14F-4D97-AF65-F5344CB8AC3E}">
        <p14:creationId xmlns:p14="http://schemas.microsoft.com/office/powerpoint/2010/main" val="3910509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F1351D-614D-32F4-C821-8855833C75E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A722DD5-2401-A7C2-5F42-B38122CE19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2FD6DE5-3F7C-FA4E-B913-7BB1002611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78BC7E0-76FC-0836-50DB-D10B26163CDA}"/>
              </a:ext>
            </a:extLst>
          </p:cNvPr>
          <p:cNvSpPr>
            <a:spLocks noGrp="1"/>
          </p:cNvSpPr>
          <p:nvPr>
            <p:ph type="dt" sz="half" idx="10"/>
          </p:nvPr>
        </p:nvSpPr>
        <p:spPr/>
        <p:txBody>
          <a:bodyPr/>
          <a:lstStyle/>
          <a:p>
            <a:fld id="{83E37FF8-E4D7-C549-B066-53B251D900E4}" type="datetimeFigureOut">
              <a:rPr lang="fr-FR" smtClean="0"/>
              <a:t>22/10/2025</a:t>
            </a:fld>
            <a:endParaRPr lang="fr-FR"/>
          </a:p>
        </p:txBody>
      </p:sp>
      <p:sp>
        <p:nvSpPr>
          <p:cNvPr id="6" name="Espace réservé du pied de page 5">
            <a:extLst>
              <a:ext uri="{FF2B5EF4-FFF2-40B4-BE49-F238E27FC236}">
                <a16:creationId xmlns:a16="http://schemas.microsoft.com/office/drawing/2014/main" id="{A5E4D4C6-9260-A114-9302-3517589F85E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284CD1-D806-E3F5-F970-90C00CD7A378}"/>
              </a:ext>
            </a:extLst>
          </p:cNvPr>
          <p:cNvSpPr>
            <a:spLocks noGrp="1"/>
          </p:cNvSpPr>
          <p:nvPr>
            <p:ph type="sldNum" sz="quarter" idx="12"/>
          </p:nvPr>
        </p:nvSpPr>
        <p:spPr/>
        <p:txBody>
          <a:bodyPr/>
          <a:lstStyle/>
          <a:p>
            <a:fld id="{D2A1900E-477E-3146-9772-C1A5FC891CCC}" type="slidenum">
              <a:rPr lang="fr-FR" smtClean="0"/>
              <a:t>‹N°›</a:t>
            </a:fld>
            <a:endParaRPr lang="fr-FR"/>
          </a:p>
        </p:txBody>
      </p:sp>
    </p:spTree>
    <p:extLst>
      <p:ext uri="{BB962C8B-B14F-4D97-AF65-F5344CB8AC3E}">
        <p14:creationId xmlns:p14="http://schemas.microsoft.com/office/powerpoint/2010/main" val="2229296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977BEA-22A5-39C7-CF8E-C96C6F610D1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9D319BE-80FF-24BA-50DA-03562DD482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398DD7F-E4A5-3392-9C16-081A7DA3BF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1F82711-99F4-A04D-20B1-D403011D9CCF}"/>
              </a:ext>
            </a:extLst>
          </p:cNvPr>
          <p:cNvSpPr>
            <a:spLocks noGrp="1"/>
          </p:cNvSpPr>
          <p:nvPr>
            <p:ph type="dt" sz="half" idx="10"/>
          </p:nvPr>
        </p:nvSpPr>
        <p:spPr/>
        <p:txBody>
          <a:bodyPr/>
          <a:lstStyle/>
          <a:p>
            <a:fld id="{83E37FF8-E4D7-C549-B066-53B251D900E4}" type="datetimeFigureOut">
              <a:rPr lang="fr-FR" smtClean="0"/>
              <a:t>22/10/2025</a:t>
            </a:fld>
            <a:endParaRPr lang="fr-FR"/>
          </a:p>
        </p:txBody>
      </p:sp>
      <p:sp>
        <p:nvSpPr>
          <p:cNvPr id="6" name="Espace réservé du pied de page 5">
            <a:extLst>
              <a:ext uri="{FF2B5EF4-FFF2-40B4-BE49-F238E27FC236}">
                <a16:creationId xmlns:a16="http://schemas.microsoft.com/office/drawing/2014/main" id="{43019F06-679E-9B4C-7EC9-6217CF17260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A4EEC16-DAF1-8635-8885-E6DD8B2DD457}"/>
              </a:ext>
            </a:extLst>
          </p:cNvPr>
          <p:cNvSpPr>
            <a:spLocks noGrp="1"/>
          </p:cNvSpPr>
          <p:nvPr>
            <p:ph type="sldNum" sz="quarter" idx="12"/>
          </p:nvPr>
        </p:nvSpPr>
        <p:spPr/>
        <p:txBody>
          <a:bodyPr/>
          <a:lstStyle/>
          <a:p>
            <a:fld id="{D2A1900E-477E-3146-9772-C1A5FC891CCC}" type="slidenum">
              <a:rPr lang="fr-FR" smtClean="0"/>
              <a:t>‹N°›</a:t>
            </a:fld>
            <a:endParaRPr lang="fr-FR"/>
          </a:p>
        </p:txBody>
      </p:sp>
    </p:spTree>
    <p:extLst>
      <p:ext uri="{BB962C8B-B14F-4D97-AF65-F5344CB8AC3E}">
        <p14:creationId xmlns:p14="http://schemas.microsoft.com/office/powerpoint/2010/main" val="2569735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F0BB91-5F5F-2B12-459E-7767135A64B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9DFCE88-FCB4-F252-A1E2-83568CAD6FC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07F4B6C-3139-3BFF-B74D-A8B1AD56F738}"/>
              </a:ext>
            </a:extLst>
          </p:cNvPr>
          <p:cNvSpPr>
            <a:spLocks noGrp="1"/>
          </p:cNvSpPr>
          <p:nvPr>
            <p:ph type="dt" sz="half" idx="10"/>
          </p:nvPr>
        </p:nvSpPr>
        <p:spPr/>
        <p:txBody>
          <a:bodyPr/>
          <a:lstStyle/>
          <a:p>
            <a:fld id="{83E37FF8-E4D7-C549-B066-53B251D900E4}" type="datetimeFigureOut">
              <a:rPr lang="fr-FR" smtClean="0"/>
              <a:t>22/10/2025</a:t>
            </a:fld>
            <a:endParaRPr lang="fr-FR"/>
          </a:p>
        </p:txBody>
      </p:sp>
      <p:sp>
        <p:nvSpPr>
          <p:cNvPr id="5" name="Espace réservé du pied de page 4">
            <a:extLst>
              <a:ext uri="{FF2B5EF4-FFF2-40B4-BE49-F238E27FC236}">
                <a16:creationId xmlns:a16="http://schemas.microsoft.com/office/drawing/2014/main" id="{A91EE51B-EB5D-8B6D-9A4C-E07E4126424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0359A2D-ED07-29A1-5BF9-1001AFEBFA6C}"/>
              </a:ext>
            </a:extLst>
          </p:cNvPr>
          <p:cNvSpPr>
            <a:spLocks noGrp="1"/>
          </p:cNvSpPr>
          <p:nvPr>
            <p:ph type="sldNum" sz="quarter" idx="12"/>
          </p:nvPr>
        </p:nvSpPr>
        <p:spPr/>
        <p:txBody>
          <a:bodyPr/>
          <a:lstStyle/>
          <a:p>
            <a:fld id="{D2A1900E-477E-3146-9772-C1A5FC891CCC}" type="slidenum">
              <a:rPr lang="fr-FR" smtClean="0"/>
              <a:t>‹N°›</a:t>
            </a:fld>
            <a:endParaRPr lang="fr-FR"/>
          </a:p>
        </p:txBody>
      </p:sp>
    </p:spTree>
    <p:extLst>
      <p:ext uri="{BB962C8B-B14F-4D97-AF65-F5344CB8AC3E}">
        <p14:creationId xmlns:p14="http://schemas.microsoft.com/office/powerpoint/2010/main" val="570450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9B514D3-6D29-3AB4-47DB-2B4BEA5EC05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71113F3-FD4B-F7D4-70B7-5C2564D6022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36EE7D5-3E38-60FA-C3FD-93BC9953E5EA}"/>
              </a:ext>
            </a:extLst>
          </p:cNvPr>
          <p:cNvSpPr>
            <a:spLocks noGrp="1"/>
          </p:cNvSpPr>
          <p:nvPr>
            <p:ph type="dt" sz="half" idx="10"/>
          </p:nvPr>
        </p:nvSpPr>
        <p:spPr/>
        <p:txBody>
          <a:bodyPr/>
          <a:lstStyle/>
          <a:p>
            <a:fld id="{83E37FF8-E4D7-C549-B066-53B251D900E4}" type="datetimeFigureOut">
              <a:rPr lang="fr-FR" smtClean="0"/>
              <a:t>22/10/2025</a:t>
            </a:fld>
            <a:endParaRPr lang="fr-FR"/>
          </a:p>
        </p:txBody>
      </p:sp>
      <p:sp>
        <p:nvSpPr>
          <p:cNvPr id="5" name="Espace réservé du pied de page 4">
            <a:extLst>
              <a:ext uri="{FF2B5EF4-FFF2-40B4-BE49-F238E27FC236}">
                <a16:creationId xmlns:a16="http://schemas.microsoft.com/office/drawing/2014/main" id="{8B1E0F07-047D-13DB-6C6E-CE74F6618DA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E6427B9-5759-D7B8-032C-516E9CC2F3C1}"/>
              </a:ext>
            </a:extLst>
          </p:cNvPr>
          <p:cNvSpPr>
            <a:spLocks noGrp="1"/>
          </p:cNvSpPr>
          <p:nvPr>
            <p:ph type="sldNum" sz="quarter" idx="12"/>
          </p:nvPr>
        </p:nvSpPr>
        <p:spPr/>
        <p:txBody>
          <a:bodyPr/>
          <a:lstStyle/>
          <a:p>
            <a:fld id="{D2A1900E-477E-3146-9772-C1A5FC891CCC}" type="slidenum">
              <a:rPr lang="fr-FR" smtClean="0"/>
              <a:t>‹N°›</a:t>
            </a:fld>
            <a:endParaRPr lang="fr-FR"/>
          </a:p>
        </p:txBody>
      </p:sp>
    </p:spTree>
    <p:extLst>
      <p:ext uri="{BB962C8B-B14F-4D97-AF65-F5344CB8AC3E}">
        <p14:creationId xmlns:p14="http://schemas.microsoft.com/office/powerpoint/2010/main" val="930162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5ECD5AE-8975-6AA3-B07B-089B7AAD35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EB94405-2B05-B235-A32E-986D610D9E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546BCB4-91FC-F8DD-890C-3BAD8FD530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E37FF8-E4D7-C549-B066-53B251D900E4}" type="datetimeFigureOut">
              <a:rPr lang="fr-FR" smtClean="0"/>
              <a:t>22/10/2025</a:t>
            </a:fld>
            <a:endParaRPr lang="fr-FR"/>
          </a:p>
        </p:txBody>
      </p:sp>
      <p:sp>
        <p:nvSpPr>
          <p:cNvPr id="5" name="Espace réservé du pied de page 4">
            <a:extLst>
              <a:ext uri="{FF2B5EF4-FFF2-40B4-BE49-F238E27FC236}">
                <a16:creationId xmlns:a16="http://schemas.microsoft.com/office/drawing/2014/main" id="{B79835FF-83ED-E269-36F1-76B2AACD6A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1958616-E577-5337-8A3B-51832DA616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A1900E-477E-3146-9772-C1A5FC891CCC}" type="slidenum">
              <a:rPr lang="fr-FR" smtClean="0"/>
              <a:t>‹N°›</a:t>
            </a:fld>
            <a:endParaRPr lang="fr-FR"/>
          </a:p>
        </p:txBody>
      </p:sp>
    </p:spTree>
    <p:extLst>
      <p:ext uri="{BB962C8B-B14F-4D97-AF65-F5344CB8AC3E}">
        <p14:creationId xmlns:p14="http://schemas.microsoft.com/office/powerpoint/2010/main" val="706996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C32969-6012-99E5-D6E0-7A692EE12B29}"/>
              </a:ext>
            </a:extLst>
          </p:cNvPr>
          <p:cNvSpPr>
            <a:spLocks noGrp="1"/>
          </p:cNvSpPr>
          <p:nvPr>
            <p:ph type="ctrTitle"/>
          </p:nvPr>
        </p:nvSpPr>
        <p:spPr>
          <a:xfrm>
            <a:off x="1524000" y="1122363"/>
            <a:ext cx="9144000" cy="3357040"/>
          </a:xfrm>
        </p:spPr>
        <p:txBody>
          <a:bodyPr/>
          <a:lstStyle/>
          <a:p>
            <a:r>
              <a:rPr lang="fr-FR" dirty="0"/>
              <a:t>Petits problèmes </a:t>
            </a:r>
            <a:br>
              <a:rPr lang="fr-FR" dirty="0"/>
            </a:br>
            <a:r>
              <a:rPr lang="fr-FR" dirty="0"/>
              <a:t>de quantité</a:t>
            </a:r>
          </a:p>
        </p:txBody>
      </p:sp>
      <p:sp>
        <p:nvSpPr>
          <p:cNvPr id="3" name="Sous-titre 2">
            <a:extLst>
              <a:ext uri="{FF2B5EF4-FFF2-40B4-BE49-F238E27FC236}">
                <a16:creationId xmlns:a16="http://schemas.microsoft.com/office/drawing/2014/main" id="{21014F2A-09A3-ACFC-560F-B585215E4835}"/>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8845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D19373-5B22-4A97-232C-B677196E0238}"/>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4B799D5-1CBD-870A-F230-A607EB95DA95}"/>
              </a:ext>
            </a:extLst>
          </p:cNvPr>
          <p:cNvSpPr>
            <a:spLocks noGrp="1"/>
          </p:cNvSpPr>
          <p:nvPr>
            <p:ph idx="1"/>
          </p:nvPr>
        </p:nvSpPr>
        <p:spPr>
          <a:xfrm>
            <a:off x="838200" y="1454727"/>
            <a:ext cx="10515600" cy="4722236"/>
          </a:xfrm>
        </p:spPr>
        <p:txBody>
          <a:bodyPr/>
          <a:lstStyle/>
          <a:p>
            <a:pPr marL="0" indent="0">
              <a:buNone/>
            </a:pPr>
            <a:r>
              <a:rPr lang="fr-FR" dirty="0"/>
              <a:t>Aristobule a écrit : </a:t>
            </a:r>
          </a:p>
          <a:p>
            <a:pPr marL="0" indent="0">
              <a:buNone/>
            </a:pPr>
            <a:r>
              <a:rPr lang="fr-FR" dirty="0"/>
              <a:t>	</a:t>
            </a:r>
            <a:r>
              <a:rPr lang="fr-FR" sz="3200" dirty="0">
                <a:latin typeface="SignPainter-HouseScript" panose="02000006070000020004" pitchFamily="2" charset="0"/>
              </a:rPr>
              <a:t>Les petits chiens jouent dans la cour.</a:t>
            </a:r>
          </a:p>
        </p:txBody>
      </p:sp>
      <p:pic>
        <p:nvPicPr>
          <p:cNvPr id="4" name="Image 3" descr="Une image contenant clipart, poupée&#10;&#10;Description générée automatiquement">
            <a:extLst>
              <a:ext uri="{FF2B5EF4-FFF2-40B4-BE49-F238E27FC236}">
                <a16:creationId xmlns:a16="http://schemas.microsoft.com/office/drawing/2014/main" id="{BC601161-250E-9912-B07C-C2166F4B58B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8533" r="34411"/>
          <a:stretch/>
        </p:blipFill>
        <p:spPr bwMode="auto">
          <a:xfrm>
            <a:off x="1427985" y="4308918"/>
            <a:ext cx="1134254" cy="1592259"/>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5" name="Bulle ronde 4">
            <a:extLst>
              <a:ext uri="{FF2B5EF4-FFF2-40B4-BE49-F238E27FC236}">
                <a16:creationId xmlns:a16="http://schemas.microsoft.com/office/drawing/2014/main" id="{F590AFCB-0C0F-4E87-E5FB-0B3CC4DED197}"/>
              </a:ext>
            </a:extLst>
          </p:cNvPr>
          <p:cNvSpPr/>
          <p:nvPr/>
        </p:nvSpPr>
        <p:spPr>
          <a:xfrm>
            <a:off x="2857131" y="2879407"/>
            <a:ext cx="8201776" cy="2243774"/>
          </a:xfrm>
          <a:prstGeom prst="wedgeEllipseCallout">
            <a:avLst>
              <a:gd name="adj1" fmla="val -53789"/>
              <a:gd name="adj2" fmla="val 46660"/>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r>
              <a:rPr lang="fr-FR" sz="1800" kern="0" dirty="0">
                <a:solidFill>
                  <a:srgbClr val="000000"/>
                </a:solidFill>
                <a:effectLst/>
                <a:latin typeface="Times New Roman" panose="02020603050405020304" pitchFamily="18" charset="0"/>
                <a:ea typeface="Calibri" panose="020F0502020204030204" pitchFamily="34" charset="0"/>
              </a:rPr>
              <a:t>On parle de plusieurs chiens donc</a:t>
            </a:r>
            <a:r>
              <a:rPr lang="fr-FR" sz="1800" i="1" kern="0" dirty="0">
                <a:solidFill>
                  <a:srgbClr val="000000"/>
                </a:solidFill>
                <a:effectLst/>
                <a:latin typeface="Times New Roman" panose="02020603050405020304" pitchFamily="18" charset="0"/>
                <a:ea typeface="Calibri" panose="020F0502020204030204" pitchFamily="34" charset="0"/>
              </a:rPr>
              <a:t> les, petits </a:t>
            </a:r>
            <a:r>
              <a:rPr lang="fr-FR" sz="1800" kern="0" dirty="0">
                <a:solidFill>
                  <a:srgbClr val="000000"/>
                </a:solidFill>
                <a:effectLst/>
                <a:latin typeface="Times New Roman" panose="02020603050405020304" pitchFamily="18" charset="0"/>
                <a:ea typeface="Calibri" panose="020F0502020204030204" pitchFamily="34" charset="0"/>
              </a:rPr>
              <a:t>et </a:t>
            </a:r>
            <a:r>
              <a:rPr lang="fr-FR" sz="1800" i="1" kern="0" dirty="0">
                <a:solidFill>
                  <a:srgbClr val="000000"/>
                </a:solidFill>
                <a:effectLst/>
                <a:latin typeface="Times New Roman" panose="02020603050405020304" pitchFamily="18" charset="0"/>
                <a:ea typeface="Calibri" panose="020F0502020204030204" pitchFamily="34" charset="0"/>
              </a:rPr>
              <a:t>chiens</a:t>
            </a:r>
            <a:r>
              <a:rPr lang="fr-FR" sz="1800" kern="0" dirty="0">
                <a:solidFill>
                  <a:srgbClr val="000000"/>
                </a:solidFill>
                <a:effectLst/>
                <a:latin typeface="Times New Roman" panose="02020603050405020304" pitchFamily="18" charset="0"/>
                <a:ea typeface="Calibri" panose="020F0502020204030204" pitchFamily="34" charset="0"/>
              </a:rPr>
              <a:t> prennent la marque du pluriel </a:t>
            </a:r>
            <a:r>
              <a:rPr lang="fr-FR" sz="1800" i="1" kern="0" dirty="0">
                <a:solidFill>
                  <a:srgbClr val="000000"/>
                </a:solidFill>
                <a:effectLst/>
                <a:latin typeface="Times New Roman" panose="02020603050405020304" pitchFamily="18" charset="0"/>
                <a:ea typeface="Calibri" panose="020F0502020204030204" pitchFamily="34" charset="0"/>
              </a:rPr>
              <a:t>-s</a:t>
            </a:r>
            <a:r>
              <a:rPr lang="fr-FR" sz="1800" kern="0" dirty="0">
                <a:solidFill>
                  <a:srgbClr val="000000"/>
                </a:solidFill>
                <a:effectLst/>
                <a:latin typeface="Times New Roman" panose="02020603050405020304" pitchFamily="18" charset="0"/>
                <a:ea typeface="Calibri" panose="020F0502020204030204" pitchFamily="34" charset="0"/>
              </a:rPr>
              <a:t>. </a:t>
            </a:r>
            <a:r>
              <a:rPr lang="fr-FR" sz="1800" i="1" kern="0" dirty="0">
                <a:solidFill>
                  <a:srgbClr val="000000"/>
                </a:solidFill>
                <a:effectLst/>
                <a:latin typeface="Times New Roman" panose="02020603050405020304" pitchFamily="18" charset="0"/>
                <a:ea typeface="Calibri" panose="020F0502020204030204" pitchFamily="34" charset="0"/>
              </a:rPr>
              <a:t>Jouent</a:t>
            </a:r>
            <a:r>
              <a:rPr lang="fr-FR" sz="1800" kern="0" dirty="0">
                <a:solidFill>
                  <a:srgbClr val="000000"/>
                </a:solidFill>
                <a:effectLst/>
                <a:latin typeface="Times New Roman" panose="02020603050405020304" pitchFamily="18" charset="0"/>
                <a:ea typeface="Calibri" panose="020F0502020204030204" pitchFamily="34" charset="0"/>
              </a:rPr>
              <a:t> prend la marque de la personne 6 -</a:t>
            </a:r>
            <a:r>
              <a:rPr lang="fr-FR" sz="1800" i="1" kern="0" dirty="0">
                <a:solidFill>
                  <a:srgbClr val="000000"/>
                </a:solidFill>
                <a:effectLst/>
                <a:latin typeface="Times New Roman" panose="02020603050405020304" pitchFamily="18" charset="0"/>
                <a:ea typeface="Calibri" panose="020F0502020204030204" pitchFamily="34" charset="0"/>
              </a:rPr>
              <a:t>nt</a:t>
            </a:r>
            <a:r>
              <a:rPr lang="fr-FR" sz="1800" kern="0" dirty="0">
                <a:solidFill>
                  <a:srgbClr val="000000"/>
                </a:solidFill>
                <a:effectLst/>
                <a:latin typeface="Times New Roman" panose="02020603050405020304" pitchFamily="18" charset="0"/>
                <a:ea typeface="Calibri" panose="020F0502020204030204" pitchFamily="34" charset="0"/>
              </a:rPr>
              <a:t> parce que le verbe s’accorde avec son sujet </a:t>
            </a:r>
            <a:r>
              <a:rPr lang="fr-FR" sz="1800" i="1" kern="0" dirty="0">
                <a:solidFill>
                  <a:srgbClr val="000000"/>
                </a:solidFill>
                <a:effectLst/>
                <a:latin typeface="Times New Roman" panose="02020603050405020304" pitchFamily="18" charset="0"/>
                <a:ea typeface="Calibri" panose="020F0502020204030204" pitchFamily="34" charset="0"/>
              </a:rPr>
              <a:t>les petits chiens </a:t>
            </a:r>
            <a:r>
              <a:rPr lang="fr-FR" sz="1800" kern="0" dirty="0">
                <a:solidFill>
                  <a:srgbClr val="000000"/>
                </a:solidFill>
                <a:effectLst/>
                <a:latin typeface="Times New Roman" panose="02020603050405020304" pitchFamily="18" charset="0"/>
                <a:ea typeface="Calibri" panose="020F0502020204030204" pitchFamily="34" charset="0"/>
              </a:rPr>
              <a:t>qui désigne plusieurs chiens. Ce sont bien les chiens qui jouent.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2393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D685D-CF49-E538-DE19-200155CFD55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C888BF4-C38B-B4BB-222D-04F2D73A061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FEF1F3E-3CFC-5CE2-6EBC-6A313BB27EB5}"/>
              </a:ext>
            </a:extLst>
          </p:cNvPr>
          <p:cNvSpPr>
            <a:spLocks noGrp="1"/>
          </p:cNvSpPr>
          <p:nvPr>
            <p:ph idx="1"/>
          </p:nvPr>
        </p:nvSpPr>
        <p:spPr>
          <a:xfrm>
            <a:off x="838200" y="1454727"/>
            <a:ext cx="10515600" cy="4722236"/>
          </a:xfrm>
        </p:spPr>
        <p:txBody>
          <a:bodyPr/>
          <a:lstStyle/>
          <a:p>
            <a:pPr marL="0" indent="0">
              <a:buNone/>
            </a:pPr>
            <a:r>
              <a:rPr lang="fr-FR" dirty="0"/>
              <a:t>Aristobule a écrit : </a:t>
            </a:r>
          </a:p>
          <a:p>
            <a:pPr marL="0" indent="0">
              <a:buNone/>
            </a:pPr>
            <a:r>
              <a:rPr lang="fr-FR" dirty="0"/>
              <a:t>	</a:t>
            </a:r>
            <a:r>
              <a:rPr lang="fr-FR" sz="3200" dirty="0">
                <a:latin typeface="SignPainter-HouseScript" panose="02000006070000020004" pitchFamily="2" charset="0"/>
              </a:rPr>
              <a:t>Notre équipes de foot jouent le match de dimanche..</a:t>
            </a:r>
          </a:p>
        </p:txBody>
      </p:sp>
      <p:pic>
        <p:nvPicPr>
          <p:cNvPr id="4" name="Image 3" descr="Une image contenant clipart, poupée&#10;&#10;Description générée automatiquement">
            <a:extLst>
              <a:ext uri="{FF2B5EF4-FFF2-40B4-BE49-F238E27FC236}">
                <a16:creationId xmlns:a16="http://schemas.microsoft.com/office/drawing/2014/main" id="{1BB2DDEA-97E4-9F79-7238-72F84F10EA0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8533" r="34411"/>
          <a:stretch/>
        </p:blipFill>
        <p:spPr bwMode="auto">
          <a:xfrm>
            <a:off x="1427985" y="4308918"/>
            <a:ext cx="1134254" cy="1592259"/>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5" name="Bulle ronde 4">
            <a:extLst>
              <a:ext uri="{FF2B5EF4-FFF2-40B4-BE49-F238E27FC236}">
                <a16:creationId xmlns:a16="http://schemas.microsoft.com/office/drawing/2014/main" id="{3514664E-8878-A2FC-E8B8-1B684B081ADB}"/>
              </a:ext>
            </a:extLst>
          </p:cNvPr>
          <p:cNvSpPr/>
          <p:nvPr/>
        </p:nvSpPr>
        <p:spPr>
          <a:xfrm>
            <a:off x="2857131" y="2879407"/>
            <a:ext cx="8201776" cy="2243774"/>
          </a:xfrm>
          <a:prstGeom prst="wedgeEllipseCallout">
            <a:avLst>
              <a:gd name="adj1" fmla="val -53789"/>
              <a:gd name="adj2" fmla="val 46660"/>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r>
              <a:rPr lang="fr-FR" sz="1800" i="1" kern="0" dirty="0">
                <a:solidFill>
                  <a:srgbClr val="000000"/>
                </a:solidFill>
                <a:effectLst/>
                <a:latin typeface="Times New Roman" panose="02020603050405020304" pitchFamily="18" charset="0"/>
                <a:ea typeface="Calibri" panose="020F0502020204030204" pitchFamily="34" charset="0"/>
              </a:rPr>
              <a:t>Équipes</a:t>
            </a:r>
            <a:r>
              <a:rPr lang="fr-FR" sz="1800" kern="0" dirty="0">
                <a:solidFill>
                  <a:srgbClr val="000000"/>
                </a:solidFill>
                <a:effectLst/>
                <a:latin typeface="Times New Roman" panose="02020603050405020304" pitchFamily="18" charset="0"/>
                <a:ea typeface="Calibri" panose="020F0502020204030204" pitchFamily="34" charset="0"/>
              </a:rPr>
              <a:t> prend un </a:t>
            </a:r>
            <a:r>
              <a:rPr lang="fr-FR" sz="1800" i="1" kern="0" dirty="0">
                <a:solidFill>
                  <a:srgbClr val="000000"/>
                </a:solidFill>
                <a:effectLst/>
                <a:latin typeface="Times New Roman" panose="02020603050405020304" pitchFamily="18" charset="0"/>
                <a:ea typeface="Calibri" panose="020F0502020204030204" pitchFamily="34" charset="0"/>
              </a:rPr>
              <a:t>-s</a:t>
            </a:r>
            <a:r>
              <a:rPr lang="fr-FR" sz="1800" kern="0" dirty="0">
                <a:solidFill>
                  <a:srgbClr val="000000"/>
                </a:solidFill>
                <a:effectLst/>
                <a:latin typeface="Times New Roman" panose="02020603050405020304" pitchFamily="18" charset="0"/>
                <a:ea typeface="Calibri" panose="020F0502020204030204" pitchFamily="34" charset="0"/>
              </a:rPr>
              <a:t> parce que c’est plusieurs joueurs. Je sais qu’une équipe de foot, c’est onze joueurs. </a:t>
            </a:r>
            <a:r>
              <a:rPr lang="fr-FR" sz="1800" i="1" kern="0" dirty="0">
                <a:solidFill>
                  <a:srgbClr val="000000"/>
                </a:solidFill>
                <a:effectLst/>
                <a:latin typeface="Times New Roman" panose="02020603050405020304" pitchFamily="18" charset="0"/>
                <a:ea typeface="Calibri" panose="020F0502020204030204" pitchFamily="34" charset="0"/>
              </a:rPr>
              <a:t>Jouent</a:t>
            </a:r>
            <a:r>
              <a:rPr lang="fr-FR" sz="1800" kern="0" dirty="0">
                <a:solidFill>
                  <a:srgbClr val="000000"/>
                </a:solidFill>
                <a:effectLst/>
                <a:latin typeface="Times New Roman" panose="02020603050405020304" pitchFamily="18" charset="0"/>
                <a:ea typeface="Calibri" panose="020F0502020204030204" pitchFamily="34" charset="0"/>
              </a:rPr>
              <a:t> prend la marque de la personne 6 -e</a:t>
            </a:r>
            <a:r>
              <a:rPr lang="fr-FR" sz="1800" i="1" kern="0" dirty="0">
                <a:solidFill>
                  <a:srgbClr val="000000"/>
                </a:solidFill>
                <a:effectLst/>
                <a:latin typeface="Times New Roman" panose="02020603050405020304" pitchFamily="18" charset="0"/>
                <a:ea typeface="Calibri" panose="020F0502020204030204" pitchFamily="34" charset="0"/>
              </a:rPr>
              <a:t>nt</a:t>
            </a:r>
            <a:r>
              <a:rPr lang="fr-FR" sz="1800" kern="0" dirty="0">
                <a:solidFill>
                  <a:srgbClr val="000000"/>
                </a:solidFill>
                <a:effectLst/>
                <a:latin typeface="Times New Roman" panose="02020603050405020304" pitchFamily="18" charset="0"/>
                <a:ea typeface="Calibri" panose="020F0502020204030204" pitchFamily="34" charset="0"/>
              </a:rPr>
              <a:t> parce que le verbe s’accorde avec son sujet qui désigne les onze joueurs de l’équipe. Ce sont bien les onze joueurs qui jouent.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5472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5792A8-9380-E134-F25E-A1AC968E04A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EA63614-E2E5-5480-4EEA-8C0185296E24}"/>
              </a:ext>
            </a:extLst>
          </p:cNvPr>
          <p:cNvSpPr>
            <a:spLocks noGrp="1"/>
          </p:cNvSpPr>
          <p:nvPr>
            <p:ph idx="1"/>
          </p:nvPr>
        </p:nvSpPr>
        <p:spPr/>
        <p:txBody>
          <a:bodyPr/>
          <a:lstStyle/>
          <a:p>
            <a:pPr marL="0" indent="0">
              <a:buNone/>
            </a:pPr>
            <a:r>
              <a:rPr lang="fr-FR" dirty="0"/>
              <a:t>	Les petits chiens jouent dans la cour.</a:t>
            </a:r>
          </a:p>
          <a:p>
            <a:pPr marL="0" indent="0">
              <a:buNone/>
            </a:pPr>
            <a:endParaRPr lang="fr-FR" dirty="0"/>
          </a:p>
          <a:p>
            <a:pPr marL="0" indent="0">
              <a:buNone/>
            </a:pPr>
            <a:r>
              <a:rPr lang="fr-FR" dirty="0"/>
              <a:t>	Notre équipe de foot joue le match de dimanche.</a:t>
            </a:r>
          </a:p>
        </p:txBody>
      </p:sp>
    </p:spTree>
    <p:extLst>
      <p:ext uri="{BB962C8B-B14F-4D97-AF65-F5344CB8AC3E}">
        <p14:creationId xmlns:p14="http://schemas.microsoft.com/office/powerpoint/2010/main" val="2377376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1C3DC-CF0B-4982-284A-09CFF7846C4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663D354-723F-9FA9-FBAA-355D7E7D63E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6A279AE-9920-33B9-57EB-96AF62956EE4}"/>
              </a:ext>
            </a:extLst>
          </p:cNvPr>
          <p:cNvSpPr>
            <a:spLocks noGrp="1"/>
          </p:cNvSpPr>
          <p:nvPr>
            <p:ph idx="1"/>
          </p:nvPr>
        </p:nvSpPr>
        <p:spPr/>
        <p:txBody>
          <a:bodyPr/>
          <a:lstStyle/>
          <a:p>
            <a:pPr marL="0" indent="0">
              <a:buNone/>
            </a:pPr>
            <a:r>
              <a:rPr lang="fr-FR" dirty="0"/>
              <a:t>	Les petits chiens jouent dans la cour.</a:t>
            </a:r>
          </a:p>
          <a:p>
            <a:pPr marL="0" indent="0">
              <a:buNone/>
            </a:pPr>
            <a:endParaRPr lang="fr-FR" dirty="0"/>
          </a:p>
          <a:p>
            <a:pPr marL="0" indent="0">
              <a:buNone/>
            </a:pPr>
            <a:r>
              <a:rPr lang="fr-FR" dirty="0"/>
              <a:t>	Notre équipe de foot joue le match de dimanche.</a:t>
            </a:r>
          </a:p>
        </p:txBody>
      </p:sp>
    </p:spTree>
    <p:extLst>
      <p:ext uri="{BB962C8B-B14F-4D97-AF65-F5344CB8AC3E}">
        <p14:creationId xmlns:p14="http://schemas.microsoft.com/office/powerpoint/2010/main" val="3430386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6EE1F-3B75-BD3B-2F9D-D896B60AFEF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9B3379-4CBE-6580-01ED-F19EC14C2AD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A8ACE47-2854-6F38-43C3-4829C2882E41}"/>
              </a:ext>
            </a:extLst>
          </p:cNvPr>
          <p:cNvSpPr>
            <a:spLocks noGrp="1"/>
          </p:cNvSpPr>
          <p:nvPr>
            <p:ph idx="1"/>
          </p:nvPr>
        </p:nvSpPr>
        <p:spPr/>
        <p:txBody>
          <a:bodyPr/>
          <a:lstStyle/>
          <a:p>
            <a:pPr marL="0" indent="0">
              <a:buNone/>
            </a:pPr>
            <a:r>
              <a:rPr lang="fr-FR" dirty="0"/>
              <a:t>	Les petits chiens jouent dans la cour.</a:t>
            </a:r>
          </a:p>
          <a:p>
            <a:pPr marL="0" indent="0">
              <a:buNone/>
            </a:pPr>
            <a:endParaRPr lang="fr-FR" dirty="0"/>
          </a:p>
          <a:p>
            <a:pPr marL="0" indent="0">
              <a:buNone/>
            </a:pPr>
            <a:r>
              <a:rPr lang="fr-FR" dirty="0"/>
              <a:t>	Notre équipe de foot joue le match de dimanche.</a:t>
            </a:r>
          </a:p>
        </p:txBody>
      </p:sp>
    </p:spTree>
    <p:extLst>
      <p:ext uri="{BB962C8B-B14F-4D97-AF65-F5344CB8AC3E}">
        <p14:creationId xmlns:p14="http://schemas.microsoft.com/office/powerpoint/2010/main" val="2034761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1D0733-E907-42FC-C833-B018691502A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12159D3-202B-BAE1-75BE-112756A75F60}"/>
              </a:ext>
            </a:extLst>
          </p:cNvPr>
          <p:cNvSpPr>
            <a:spLocks noGrp="1"/>
          </p:cNvSpPr>
          <p:nvPr>
            <p:ph idx="1"/>
          </p:nvPr>
        </p:nvSpPr>
        <p:spPr/>
        <p:txBody>
          <a:bodyPr/>
          <a:lstStyle/>
          <a:p>
            <a:pPr marL="0" indent="0">
              <a:buNone/>
            </a:pPr>
            <a:endParaRPr lang="fr-FR" dirty="0"/>
          </a:p>
          <a:p>
            <a:pPr marL="0" indent="0">
              <a:buNone/>
            </a:pPr>
            <a:r>
              <a:rPr lang="fr-FR" dirty="0"/>
              <a:t>	La famille arrive très joyeuse.</a:t>
            </a:r>
          </a:p>
          <a:p>
            <a:pPr marL="0" indent="0">
              <a:buNone/>
            </a:pPr>
            <a:r>
              <a:rPr lang="fr-FR" dirty="0"/>
              <a:t>	                                     joyeuses</a:t>
            </a:r>
          </a:p>
        </p:txBody>
      </p:sp>
    </p:spTree>
    <p:extLst>
      <p:ext uri="{BB962C8B-B14F-4D97-AF65-F5344CB8AC3E}">
        <p14:creationId xmlns:p14="http://schemas.microsoft.com/office/powerpoint/2010/main" val="1885273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CF56E-B65A-4243-80AB-0E1D27CFDF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16D350C-F6EA-5908-6560-83C8E2739C2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A2FA6CB-602F-C311-5236-6AD288B2A94D}"/>
              </a:ext>
            </a:extLst>
          </p:cNvPr>
          <p:cNvSpPr>
            <a:spLocks noGrp="1"/>
          </p:cNvSpPr>
          <p:nvPr>
            <p:ph idx="1"/>
          </p:nvPr>
        </p:nvSpPr>
        <p:spPr/>
        <p:txBody>
          <a:bodyPr/>
          <a:lstStyle/>
          <a:p>
            <a:pPr marL="0" indent="0">
              <a:buNone/>
            </a:pPr>
            <a:endParaRPr lang="fr-FR" dirty="0"/>
          </a:p>
          <a:p>
            <a:pPr marL="0" indent="0">
              <a:buNone/>
            </a:pPr>
            <a:r>
              <a:rPr lang="fr-FR" dirty="0"/>
              <a:t>	La famille arrive très joyeuse.</a:t>
            </a:r>
          </a:p>
          <a:p>
            <a:pPr marL="0" indent="0">
              <a:buNone/>
            </a:pPr>
            <a:r>
              <a:rPr lang="fr-FR" dirty="0"/>
              <a:t>	                                     </a:t>
            </a:r>
            <a:r>
              <a:rPr lang="fr-FR" strike="sngStrike" dirty="0"/>
              <a:t>joyeuses</a:t>
            </a:r>
          </a:p>
        </p:txBody>
      </p:sp>
    </p:spTree>
    <p:extLst>
      <p:ext uri="{BB962C8B-B14F-4D97-AF65-F5344CB8AC3E}">
        <p14:creationId xmlns:p14="http://schemas.microsoft.com/office/powerpoint/2010/main" val="800887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1A2271-C155-C2ED-D8E5-76F7CDB0922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B8FF872-15F6-89B4-043C-7733BA70A921}"/>
              </a:ext>
            </a:extLst>
          </p:cNvPr>
          <p:cNvSpPr>
            <a:spLocks noGrp="1"/>
          </p:cNvSpPr>
          <p:nvPr>
            <p:ph idx="1"/>
          </p:nvPr>
        </p:nvSpPr>
        <p:spPr/>
        <p:txBody>
          <a:bodyPr/>
          <a:lstStyle/>
          <a:p>
            <a:pPr marL="0" indent="0">
              <a:buNone/>
            </a:pPr>
            <a:r>
              <a:rPr lang="fr-FR" dirty="0"/>
              <a:t>	Il a acheté de belle  lunette  de soleil.</a:t>
            </a:r>
          </a:p>
          <a:p>
            <a:pPr marL="0" indent="0">
              <a:buNone/>
            </a:pPr>
            <a:r>
              <a:rPr lang="fr-FR" dirty="0"/>
              <a:t>			  belles lunettes</a:t>
            </a:r>
          </a:p>
        </p:txBody>
      </p:sp>
    </p:spTree>
    <p:extLst>
      <p:ext uri="{BB962C8B-B14F-4D97-AF65-F5344CB8AC3E}">
        <p14:creationId xmlns:p14="http://schemas.microsoft.com/office/powerpoint/2010/main" val="1171096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C40C6-0A25-3608-B12B-4600480DED7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9B793B9-4A2B-B475-51D4-29DBA0436CA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7CDE91E-EC7D-2BF0-AE30-B2CE5D735297}"/>
              </a:ext>
            </a:extLst>
          </p:cNvPr>
          <p:cNvSpPr>
            <a:spLocks noGrp="1"/>
          </p:cNvSpPr>
          <p:nvPr>
            <p:ph idx="1"/>
          </p:nvPr>
        </p:nvSpPr>
        <p:spPr/>
        <p:txBody>
          <a:bodyPr/>
          <a:lstStyle/>
          <a:p>
            <a:pPr marL="0" indent="0">
              <a:buNone/>
            </a:pPr>
            <a:r>
              <a:rPr lang="fr-FR" dirty="0"/>
              <a:t>	Il a acheté de </a:t>
            </a:r>
            <a:r>
              <a:rPr lang="fr-FR" strike="sngStrike" dirty="0"/>
              <a:t>belle  lunette  </a:t>
            </a:r>
            <a:r>
              <a:rPr lang="fr-FR" dirty="0"/>
              <a:t>de soleil.</a:t>
            </a:r>
          </a:p>
          <a:p>
            <a:pPr marL="0" indent="0">
              <a:buNone/>
            </a:pPr>
            <a:r>
              <a:rPr lang="fr-FR" dirty="0"/>
              <a:t>			  belles lunettes</a:t>
            </a:r>
          </a:p>
        </p:txBody>
      </p:sp>
    </p:spTree>
    <p:extLst>
      <p:ext uri="{BB962C8B-B14F-4D97-AF65-F5344CB8AC3E}">
        <p14:creationId xmlns:p14="http://schemas.microsoft.com/office/powerpoint/2010/main" val="763187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6CA2A8-A866-5446-66BA-857BF6DCBE2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3BDB097-8390-EDEB-3769-5F8BCABE185B}"/>
              </a:ext>
            </a:extLst>
          </p:cNvPr>
          <p:cNvSpPr>
            <a:spLocks noGrp="1"/>
          </p:cNvSpPr>
          <p:nvPr>
            <p:ph idx="1"/>
          </p:nvPr>
        </p:nvSpPr>
        <p:spPr/>
        <p:txBody>
          <a:bodyPr/>
          <a:lstStyle/>
          <a:p>
            <a:pPr marL="0" indent="0">
              <a:buNone/>
            </a:pPr>
            <a:endParaRPr lang="fr-FR" dirty="0"/>
          </a:p>
          <a:p>
            <a:pPr marL="0" indent="0">
              <a:buNone/>
            </a:pPr>
            <a:r>
              <a:rPr lang="fr-FR" dirty="0"/>
              <a:t>	Les immeubles de la cité  s’élève   à plus de 25 m.</a:t>
            </a:r>
          </a:p>
          <a:p>
            <a:pPr marL="0" indent="0">
              <a:buNone/>
            </a:pPr>
            <a:r>
              <a:rPr lang="fr-FR" dirty="0"/>
              <a:t>				           s’élèvent </a:t>
            </a:r>
          </a:p>
        </p:txBody>
      </p:sp>
    </p:spTree>
    <p:extLst>
      <p:ext uri="{BB962C8B-B14F-4D97-AF65-F5344CB8AC3E}">
        <p14:creationId xmlns:p14="http://schemas.microsoft.com/office/powerpoint/2010/main" val="3555688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2B76-1982-D83C-2266-986EBE55C78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01CA86-B5F6-37AA-DD88-57F6A3F3B59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DC7CF18-10AD-8A8A-426F-476A535BD4CD}"/>
              </a:ext>
            </a:extLst>
          </p:cNvPr>
          <p:cNvSpPr>
            <a:spLocks noGrp="1"/>
          </p:cNvSpPr>
          <p:nvPr>
            <p:ph idx="1"/>
          </p:nvPr>
        </p:nvSpPr>
        <p:spPr/>
        <p:txBody>
          <a:bodyPr/>
          <a:lstStyle/>
          <a:p>
            <a:pPr marL="0" indent="0">
              <a:buNone/>
            </a:pPr>
            <a:endParaRPr lang="fr-FR" dirty="0"/>
          </a:p>
          <a:p>
            <a:pPr marL="0" indent="0">
              <a:buNone/>
            </a:pPr>
            <a:r>
              <a:rPr lang="fr-FR" dirty="0"/>
              <a:t>	Les immeubles de la cité  </a:t>
            </a:r>
            <a:r>
              <a:rPr lang="fr-FR" strike="sngStrike" dirty="0"/>
              <a:t>s’élève </a:t>
            </a:r>
            <a:r>
              <a:rPr lang="fr-FR" dirty="0"/>
              <a:t>  à plus de 25 m.</a:t>
            </a:r>
          </a:p>
          <a:p>
            <a:pPr marL="0" indent="0">
              <a:buNone/>
            </a:pPr>
            <a:r>
              <a:rPr lang="fr-FR" dirty="0"/>
              <a:t>				           s’élèvent </a:t>
            </a:r>
          </a:p>
        </p:txBody>
      </p:sp>
    </p:spTree>
    <p:extLst>
      <p:ext uri="{BB962C8B-B14F-4D97-AF65-F5344CB8AC3E}">
        <p14:creationId xmlns:p14="http://schemas.microsoft.com/office/powerpoint/2010/main" val="487880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FF63F7-17F4-E326-E312-BBEA26D6AD28}"/>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6BD67AA-3BC5-3623-9B64-138F3E54B3D0}"/>
              </a:ext>
            </a:extLst>
          </p:cNvPr>
          <p:cNvSpPr>
            <a:spLocks noGrp="1"/>
          </p:cNvSpPr>
          <p:nvPr>
            <p:ph idx="1"/>
          </p:nvPr>
        </p:nvSpPr>
        <p:spPr/>
        <p:txBody>
          <a:bodyPr/>
          <a:lstStyle/>
          <a:p>
            <a:pPr marL="0" indent="0">
              <a:buNone/>
            </a:pPr>
            <a:endParaRPr lang="fr-FR" dirty="0"/>
          </a:p>
          <a:p>
            <a:pPr marL="0" indent="0">
              <a:buNone/>
            </a:pPr>
            <a:r>
              <a:rPr lang="fr-FR" dirty="0"/>
              <a:t>	Il n’y a pas de  fleur  dans ce gros vase ?</a:t>
            </a:r>
          </a:p>
          <a:p>
            <a:pPr marL="0" indent="0">
              <a:buNone/>
            </a:pPr>
            <a:r>
              <a:rPr lang="fr-FR" dirty="0"/>
              <a:t>			   fleurs</a:t>
            </a:r>
          </a:p>
        </p:txBody>
      </p:sp>
    </p:spTree>
    <p:extLst>
      <p:ext uri="{BB962C8B-B14F-4D97-AF65-F5344CB8AC3E}">
        <p14:creationId xmlns:p14="http://schemas.microsoft.com/office/powerpoint/2010/main" val="3353646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54BFA-40EF-4396-EAF0-BC05E88F0CD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D8B8F79-9160-A30B-9320-3AA461DF206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F9A7B5B-1BAA-79EB-C4E8-3588AC726EE2}"/>
              </a:ext>
            </a:extLst>
          </p:cNvPr>
          <p:cNvSpPr>
            <a:spLocks noGrp="1"/>
          </p:cNvSpPr>
          <p:nvPr>
            <p:ph idx="1"/>
          </p:nvPr>
        </p:nvSpPr>
        <p:spPr/>
        <p:txBody>
          <a:bodyPr/>
          <a:lstStyle/>
          <a:p>
            <a:pPr marL="0" indent="0">
              <a:buNone/>
            </a:pPr>
            <a:endParaRPr lang="fr-FR" dirty="0"/>
          </a:p>
          <a:p>
            <a:pPr marL="0" indent="0">
              <a:buNone/>
            </a:pPr>
            <a:r>
              <a:rPr lang="fr-FR" dirty="0"/>
              <a:t>	Il n’y a pas de  </a:t>
            </a:r>
            <a:r>
              <a:rPr lang="fr-FR" strike="sngStrike" dirty="0"/>
              <a:t>fleur</a:t>
            </a:r>
            <a:r>
              <a:rPr lang="fr-FR" dirty="0"/>
              <a:t>  dans ce gros vase ?</a:t>
            </a:r>
          </a:p>
          <a:p>
            <a:pPr marL="0" indent="0">
              <a:buNone/>
            </a:pPr>
            <a:r>
              <a:rPr lang="fr-FR" dirty="0"/>
              <a:t>			   fleurs</a:t>
            </a:r>
          </a:p>
        </p:txBody>
      </p:sp>
    </p:spTree>
    <p:extLst>
      <p:ext uri="{BB962C8B-B14F-4D97-AF65-F5344CB8AC3E}">
        <p14:creationId xmlns:p14="http://schemas.microsoft.com/office/powerpoint/2010/main" val="3121334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B6E4A3-C179-244A-7593-212A261D07B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AEE9231-335C-0D02-C83B-880B3E3A8927}"/>
              </a:ext>
            </a:extLst>
          </p:cNvPr>
          <p:cNvSpPr>
            <a:spLocks noGrp="1"/>
          </p:cNvSpPr>
          <p:nvPr>
            <p:ph idx="1"/>
          </p:nvPr>
        </p:nvSpPr>
        <p:spPr/>
        <p:txBody>
          <a:bodyPr/>
          <a:lstStyle/>
          <a:p>
            <a:pPr marL="0" indent="0">
              <a:buNone/>
            </a:pPr>
            <a:endParaRPr lang="fr-FR" dirty="0"/>
          </a:p>
          <a:p>
            <a:pPr marL="0" indent="0">
              <a:buNone/>
            </a:pPr>
            <a:r>
              <a:rPr lang="fr-FR" dirty="0"/>
              <a:t>	Il a acheté un paquet de semoule.</a:t>
            </a:r>
          </a:p>
          <a:p>
            <a:pPr marL="0" indent="0">
              <a:buNone/>
            </a:pPr>
            <a:r>
              <a:rPr lang="fr-FR" dirty="0"/>
              <a:t>                                                       semoules.</a:t>
            </a:r>
          </a:p>
        </p:txBody>
      </p:sp>
    </p:spTree>
    <p:extLst>
      <p:ext uri="{BB962C8B-B14F-4D97-AF65-F5344CB8AC3E}">
        <p14:creationId xmlns:p14="http://schemas.microsoft.com/office/powerpoint/2010/main" val="4012748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0515EC-7B88-9299-E48D-23B02276215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7DF34B5-3803-7455-93D8-E6D4C9F982D0}"/>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r>
              <a:rPr lang="fr-FR" dirty="0"/>
              <a:t>	Elle a acheté un sac de bille.</a:t>
            </a:r>
          </a:p>
          <a:p>
            <a:pPr marL="0" indent="0">
              <a:buNone/>
            </a:pPr>
            <a:r>
              <a:rPr lang="fr-FR" dirty="0"/>
              <a:t>                                                    billes.</a:t>
            </a:r>
          </a:p>
        </p:txBody>
      </p:sp>
    </p:spTree>
    <p:extLst>
      <p:ext uri="{BB962C8B-B14F-4D97-AF65-F5344CB8AC3E}">
        <p14:creationId xmlns:p14="http://schemas.microsoft.com/office/powerpoint/2010/main" val="3024582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2F143-9F00-C816-F552-A3E77B73B41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8DEC4C-7FEE-1724-F669-B425887D949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F7B2659-CED0-BBFC-BECD-62ACE166B83E}"/>
              </a:ext>
            </a:extLst>
          </p:cNvPr>
          <p:cNvSpPr>
            <a:spLocks noGrp="1"/>
          </p:cNvSpPr>
          <p:nvPr>
            <p:ph idx="1"/>
          </p:nvPr>
        </p:nvSpPr>
        <p:spPr/>
        <p:txBody>
          <a:bodyPr/>
          <a:lstStyle/>
          <a:p>
            <a:pPr marL="0" indent="0">
              <a:buNone/>
            </a:pPr>
            <a:endParaRPr lang="fr-FR" dirty="0"/>
          </a:p>
          <a:p>
            <a:pPr marL="0" indent="0">
              <a:buNone/>
            </a:pPr>
            <a:r>
              <a:rPr lang="fr-FR" dirty="0"/>
              <a:t>	Il a acheté un paquet de semoule.</a:t>
            </a:r>
          </a:p>
          <a:p>
            <a:pPr marL="0" indent="0">
              <a:buNone/>
            </a:pPr>
            <a:r>
              <a:rPr lang="fr-FR" dirty="0"/>
              <a:t>				          </a:t>
            </a:r>
            <a:r>
              <a:rPr lang="fr-FR" strike="sngStrike" dirty="0"/>
              <a:t>semoules</a:t>
            </a:r>
            <a:r>
              <a:rPr lang="fr-FR" dirty="0"/>
              <a:t>.</a:t>
            </a:r>
          </a:p>
          <a:p>
            <a:pPr marL="0" indent="0">
              <a:buNone/>
            </a:pPr>
            <a:endParaRPr lang="fr-FR" dirty="0"/>
          </a:p>
          <a:p>
            <a:pPr marL="0" indent="0">
              <a:buNone/>
            </a:pPr>
            <a:r>
              <a:rPr lang="fr-FR" dirty="0"/>
              <a:t>	Elle a acheté un sac de </a:t>
            </a:r>
            <a:r>
              <a:rPr lang="fr-FR" strike="sngStrike" dirty="0"/>
              <a:t>bille</a:t>
            </a:r>
            <a:r>
              <a:rPr lang="fr-FR" dirty="0"/>
              <a:t>.</a:t>
            </a:r>
          </a:p>
          <a:p>
            <a:pPr marL="0" indent="0">
              <a:buNone/>
            </a:pPr>
            <a:r>
              <a:rPr lang="fr-FR" dirty="0"/>
              <a:t>                                                    billes.</a:t>
            </a:r>
          </a:p>
        </p:txBody>
      </p:sp>
    </p:spTree>
    <p:extLst>
      <p:ext uri="{BB962C8B-B14F-4D97-AF65-F5344CB8AC3E}">
        <p14:creationId xmlns:p14="http://schemas.microsoft.com/office/powerpoint/2010/main" val="2694385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4DD44A-EA4D-E3B6-6C10-BB20B6663FE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4CDC5D5-1178-C0D0-809E-C66A10FFB74E}"/>
              </a:ext>
            </a:extLst>
          </p:cNvPr>
          <p:cNvSpPr>
            <a:spLocks noGrp="1"/>
          </p:cNvSpPr>
          <p:nvPr>
            <p:ph idx="1"/>
          </p:nvPr>
        </p:nvSpPr>
        <p:spPr/>
        <p:txBody>
          <a:bodyPr/>
          <a:lstStyle/>
          <a:p>
            <a:pPr marL="0" indent="0">
              <a:buNone/>
            </a:pPr>
            <a:endParaRPr lang="fr-FR" dirty="0"/>
          </a:p>
          <a:p>
            <a:pPr marL="0" indent="0">
              <a:buNone/>
            </a:pPr>
            <a:r>
              <a:rPr lang="fr-FR" dirty="0"/>
              <a:t>	Ils ont posé leur  casquette.</a:t>
            </a:r>
          </a:p>
          <a:p>
            <a:pPr marL="0" indent="0">
              <a:buNone/>
            </a:pPr>
            <a:r>
              <a:rPr lang="fr-FR" dirty="0"/>
              <a:t>                                leurs casquettes.</a:t>
            </a:r>
          </a:p>
        </p:txBody>
      </p:sp>
    </p:spTree>
    <p:extLst>
      <p:ext uri="{BB962C8B-B14F-4D97-AF65-F5344CB8AC3E}">
        <p14:creationId xmlns:p14="http://schemas.microsoft.com/office/powerpoint/2010/main" val="2804364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62F70-D514-1B42-C9B2-29DF6D4CE3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4EA678-D2B3-3A89-B9DC-F6B3C3CA2AD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4784406-7BEE-8461-901D-87F5E8FB3EAB}"/>
              </a:ext>
            </a:extLst>
          </p:cNvPr>
          <p:cNvSpPr>
            <a:spLocks noGrp="1"/>
          </p:cNvSpPr>
          <p:nvPr>
            <p:ph idx="1"/>
          </p:nvPr>
        </p:nvSpPr>
        <p:spPr/>
        <p:txBody>
          <a:bodyPr/>
          <a:lstStyle/>
          <a:p>
            <a:pPr marL="0" indent="0">
              <a:buNone/>
            </a:pPr>
            <a:endParaRPr lang="fr-FR" dirty="0"/>
          </a:p>
          <a:p>
            <a:pPr marL="0" indent="0">
              <a:buNone/>
            </a:pPr>
            <a:r>
              <a:rPr lang="fr-FR" dirty="0"/>
              <a:t>	Ils ont posé leur  casquette.</a:t>
            </a:r>
          </a:p>
          <a:p>
            <a:pPr marL="0" indent="0">
              <a:buNone/>
            </a:pPr>
            <a:r>
              <a:rPr lang="fr-FR" dirty="0"/>
              <a:t>                                </a:t>
            </a:r>
            <a:r>
              <a:rPr lang="fr-FR" strike="sngStrike" dirty="0"/>
              <a:t>leurs casquettes</a:t>
            </a:r>
            <a:r>
              <a:rPr lang="fr-FR" dirty="0"/>
              <a:t>.</a:t>
            </a:r>
          </a:p>
        </p:txBody>
      </p:sp>
    </p:spTree>
    <p:extLst>
      <p:ext uri="{BB962C8B-B14F-4D97-AF65-F5344CB8AC3E}">
        <p14:creationId xmlns:p14="http://schemas.microsoft.com/office/powerpoint/2010/main" val="1890256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CF2F5A-182E-3A53-67DC-32767239C2A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F338238-0AEF-10EA-66E7-D6FF8FB7429B}"/>
              </a:ext>
            </a:extLst>
          </p:cNvPr>
          <p:cNvSpPr>
            <a:spLocks noGrp="1"/>
          </p:cNvSpPr>
          <p:nvPr>
            <p:ph idx="1"/>
          </p:nvPr>
        </p:nvSpPr>
        <p:spPr/>
        <p:txBody>
          <a:bodyPr/>
          <a:lstStyle/>
          <a:p>
            <a:pPr marL="0" indent="0">
              <a:buNone/>
            </a:pPr>
            <a:endParaRPr lang="fr-FR" dirty="0"/>
          </a:p>
          <a:p>
            <a:pPr marL="0" indent="0">
              <a:buNone/>
            </a:pPr>
            <a:r>
              <a:rPr lang="fr-FR" dirty="0"/>
              <a:t>	Sacha et David posent leur blouson et leurs chaussures.</a:t>
            </a:r>
          </a:p>
          <a:p>
            <a:pPr marL="0" indent="0">
              <a:buNone/>
            </a:pPr>
            <a:endParaRPr lang="fr-FR" dirty="0"/>
          </a:p>
          <a:p>
            <a:pPr marL="0" indent="0">
              <a:buNone/>
            </a:pPr>
            <a:r>
              <a:rPr lang="fr-FR" dirty="0"/>
              <a:t>	Les rats sont sortis de leurs trous.</a:t>
            </a:r>
          </a:p>
        </p:txBody>
      </p:sp>
    </p:spTree>
    <p:extLst>
      <p:ext uri="{BB962C8B-B14F-4D97-AF65-F5344CB8AC3E}">
        <p14:creationId xmlns:p14="http://schemas.microsoft.com/office/powerpoint/2010/main" val="644372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8EB401-C1FC-9FAE-197F-3610710231F0}"/>
              </a:ext>
            </a:extLst>
          </p:cNvPr>
          <p:cNvSpPr>
            <a:spLocks noGrp="1"/>
          </p:cNvSpPr>
          <p:nvPr>
            <p:ph type="title"/>
          </p:nvPr>
        </p:nvSpPr>
        <p:spPr/>
        <p:txBody>
          <a:bodyPr/>
          <a:lstStyle/>
          <a:p>
            <a:r>
              <a:rPr lang="fr-FR" dirty="0"/>
              <a:t> </a:t>
            </a: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6029" y="1641038"/>
            <a:ext cx="2759941" cy="3575924"/>
          </a:xfrm>
          <a:prstGeom prst="rect">
            <a:avLst/>
          </a:prstGeom>
        </p:spPr>
      </p:pic>
    </p:spTree>
    <p:extLst>
      <p:ext uri="{BB962C8B-B14F-4D97-AF65-F5344CB8AC3E}">
        <p14:creationId xmlns:p14="http://schemas.microsoft.com/office/powerpoint/2010/main" val="1328944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159498-95A9-2785-D03B-F1DC7326E03B}"/>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B2B59133-3EF9-7FA8-6EF1-B00984C1E416}"/>
              </a:ext>
            </a:extLst>
          </p:cNvPr>
          <p:cNvPicPr>
            <a:picLocks noGrp="1" noChangeAspect="1"/>
          </p:cNvPicPr>
          <p:nvPr>
            <p:ph idx="1"/>
          </p:nvPr>
        </p:nvPicPr>
        <p:blipFill>
          <a:blip r:embed="rId3"/>
          <a:stretch>
            <a:fillRect/>
          </a:stretch>
        </p:blipFill>
        <p:spPr>
          <a:xfrm>
            <a:off x="838200" y="1690688"/>
            <a:ext cx="10770255" cy="3699163"/>
          </a:xfrm>
        </p:spPr>
      </p:pic>
    </p:spTree>
    <p:extLst>
      <p:ext uri="{BB962C8B-B14F-4D97-AF65-F5344CB8AC3E}">
        <p14:creationId xmlns:p14="http://schemas.microsoft.com/office/powerpoint/2010/main" val="3128994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1C1A1A-C728-4C7F-8694-46B59349F07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CB62839-C427-5037-D386-48926C19B532}"/>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err="1">
                <a:solidFill>
                  <a:schemeClr val="accent2"/>
                </a:solidFill>
              </a:rPr>
              <a:t>As-tu</a:t>
            </a:r>
            <a:r>
              <a:rPr lang="fr-FR" sz="3200" b="1" dirty="0">
                <a:solidFill>
                  <a:schemeClr val="accent2"/>
                </a:solidFill>
              </a:rPr>
              <a:t> bien compris ?</a:t>
            </a:r>
          </a:p>
        </p:txBody>
      </p:sp>
    </p:spTree>
    <p:extLst>
      <p:ext uri="{BB962C8B-B14F-4D97-AF65-F5344CB8AC3E}">
        <p14:creationId xmlns:p14="http://schemas.microsoft.com/office/powerpoint/2010/main" val="982703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F50B5B-4443-A5BE-B7B5-0943C63F9155}"/>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A8C425C0-11FF-D568-A6F5-CA9D1D413DC2}"/>
              </a:ext>
            </a:extLst>
          </p:cNvPr>
          <p:cNvPicPr>
            <a:picLocks noGrp="1" noChangeAspect="1"/>
          </p:cNvPicPr>
          <p:nvPr>
            <p:ph idx="1"/>
          </p:nvPr>
        </p:nvPicPr>
        <p:blipFill>
          <a:blip r:embed="rId3"/>
          <a:stretch>
            <a:fillRect/>
          </a:stretch>
        </p:blipFill>
        <p:spPr>
          <a:xfrm>
            <a:off x="1080654" y="565850"/>
            <a:ext cx="9247909" cy="6334694"/>
          </a:xfrm>
        </p:spPr>
      </p:pic>
    </p:spTree>
    <p:extLst>
      <p:ext uri="{BB962C8B-B14F-4D97-AF65-F5344CB8AC3E}">
        <p14:creationId xmlns:p14="http://schemas.microsoft.com/office/powerpoint/2010/main" val="606095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62B76C-3D0C-7910-BFE3-C7167E2D442A}"/>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F0D4731E-82F9-FD4A-52B2-9B34C79981D8}"/>
              </a:ext>
            </a:extLst>
          </p:cNvPr>
          <p:cNvPicPr>
            <a:picLocks noGrp="1" noChangeAspect="1"/>
          </p:cNvPicPr>
          <p:nvPr>
            <p:ph idx="1"/>
          </p:nvPr>
        </p:nvPicPr>
        <p:blipFill>
          <a:blip r:embed="rId3"/>
          <a:stretch>
            <a:fillRect/>
          </a:stretch>
        </p:blipFill>
        <p:spPr>
          <a:xfrm>
            <a:off x="1420091" y="451660"/>
            <a:ext cx="8866909" cy="5954680"/>
          </a:xfrm>
        </p:spPr>
      </p:pic>
    </p:spTree>
    <p:extLst>
      <p:ext uri="{BB962C8B-B14F-4D97-AF65-F5344CB8AC3E}">
        <p14:creationId xmlns:p14="http://schemas.microsoft.com/office/powerpoint/2010/main" val="2376194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3881EF-163E-1B08-54E2-A9D7E002D1C7}"/>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DA4AA1E4-6618-5572-9DF7-A8DE652AB118}"/>
              </a:ext>
            </a:extLst>
          </p:cNvPr>
          <p:cNvPicPr>
            <a:picLocks noGrp="1" noChangeAspect="1"/>
          </p:cNvPicPr>
          <p:nvPr>
            <p:ph idx="1"/>
          </p:nvPr>
        </p:nvPicPr>
        <p:blipFill>
          <a:blip r:embed="rId3"/>
          <a:stretch>
            <a:fillRect/>
          </a:stretch>
        </p:blipFill>
        <p:spPr>
          <a:xfrm>
            <a:off x="1179772" y="2617318"/>
            <a:ext cx="9832455" cy="2898126"/>
          </a:xfrm>
        </p:spPr>
      </p:pic>
    </p:spTree>
    <p:extLst>
      <p:ext uri="{BB962C8B-B14F-4D97-AF65-F5344CB8AC3E}">
        <p14:creationId xmlns:p14="http://schemas.microsoft.com/office/powerpoint/2010/main" val="33382222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F14201-15FD-3C3D-DFDD-9DA0B9CD772A}"/>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5C493706-1AE6-B47A-C5D0-55B7C314760A}"/>
              </a:ext>
            </a:extLst>
          </p:cNvPr>
          <p:cNvPicPr>
            <a:picLocks noGrp="1" noChangeAspect="1"/>
          </p:cNvPicPr>
          <p:nvPr>
            <p:ph idx="1"/>
          </p:nvPr>
        </p:nvPicPr>
        <p:blipFill>
          <a:blip r:embed="rId3"/>
          <a:stretch>
            <a:fillRect/>
          </a:stretch>
        </p:blipFill>
        <p:spPr>
          <a:xfrm>
            <a:off x="653381" y="1980191"/>
            <a:ext cx="10885237" cy="3345872"/>
          </a:xfrm>
        </p:spPr>
      </p:pic>
    </p:spTree>
    <p:extLst>
      <p:ext uri="{BB962C8B-B14F-4D97-AF65-F5344CB8AC3E}">
        <p14:creationId xmlns:p14="http://schemas.microsoft.com/office/powerpoint/2010/main" val="4172892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058A1C-EF4E-C127-DAC0-3C8636AC95E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73D89C0-DD2E-81A5-1D0F-8D15B4013A32}"/>
              </a:ext>
            </a:extLst>
          </p:cNvPr>
          <p:cNvSpPr>
            <a:spLocks noGrp="1"/>
          </p:cNvSpPr>
          <p:nvPr>
            <p:ph idx="1"/>
          </p:nvPr>
        </p:nvSpPr>
        <p:spPr/>
        <p:txBody>
          <a:bodyPr/>
          <a:lstStyle/>
          <a:p>
            <a:pPr marL="0" indent="0">
              <a:lnSpc>
                <a:spcPct val="115000"/>
              </a:lnSpc>
              <a:spcAft>
                <a:spcPts val="1000"/>
              </a:spcAf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Cette troupe  </a:t>
            </a:r>
            <a:r>
              <a:rPr lang="fr-FR"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jou-e</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-ent cette pièce de théâtre remarquablement bien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Pour savoir si je mets le verbe </a:t>
            </a:r>
            <a:r>
              <a:rPr lang="fr-FR"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jou</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à la personne 3 ou à la personne 6, je dois faire attention :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au fait que l’on sait qu’une troupe est composée de plusieurs comédiens. J’écris alors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jouent</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au déterminant singulier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cette</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qui signale que le nom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troupe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doit être au singulier. J’écris alors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joue</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Entoure le bon raisonnement.</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5830722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E1694-CDC0-5D94-315B-8494D7A236F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2E87318-EC16-F490-4F4F-D5FE6D76C72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EF8C20B-E297-084E-2E01-F61CD4531F38}"/>
              </a:ext>
            </a:extLst>
          </p:cNvPr>
          <p:cNvSpPr>
            <a:spLocks noGrp="1"/>
          </p:cNvSpPr>
          <p:nvPr>
            <p:ph idx="1"/>
          </p:nvPr>
        </p:nvSpPr>
        <p:spPr/>
        <p:txBody>
          <a:bodyPr/>
          <a:lstStyle/>
          <a:p>
            <a:pPr marL="0" indent="0">
              <a:lnSpc>
                <a:spcPct val="115000"/>
              </a:lnSpc>
              <a:spcAft>
                <a:spcPts val="1000"/>
              </a:spcAf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Cette troupe  </a:t>
            </a:r>
            <a:r>
              <a:rPr lang="fr-FR"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jou-e</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-ent cette pièce de théâtre remarquablement bien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Pour savoir si je mets le verbe </a:t>
            </a:r>
            <a:r>
              <a:rPr lang="fr-FR"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jou</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à la personne 3 ou à la personne 6, je dois faire attention :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au fait que l’on sait qu’une troupe est composée de plusieurs comédiens. J’écris alors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jouent</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au déterminant singulier </a:t>
            </a:r>
            <a:r>
              <a:rPr lang="fr-FR" sz="1800" i="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cette</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qui signale que le nom </a:t>
            </a:r>
            <a:r>
              <a:rPr lang="fr-FR" sz="1800" i="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troupe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doit être au singulier. J’écris alors </a:t>
            </a:r>
            <a:r>
              <a:rPr lang="fr-FR" sz="1800" i="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joue</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Entoure le bon raisonnement.</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1270110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19DBD5-879D-6D7F-FE9F-7A55B061004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B607ED9-12F9-2995-63A7-4BB7B75440F2}"/>
              </a:ext>
            </a:extLst>
          </p:cNvPr>
          <p:cNvSpPr>
            <a:spLocks noGrp="1"/>
          </p:cNvSpPr>
          <p:nvPr>
            <p:ph idx="1"/>
          </p:nvPr>
        </p:nvSpPr>
        <p:spPr/>
        <p:txBody>
          <a:bodyPr/>
          <a:lstStyle/>
          <a:p>
            <a:pPr marL="0" indent="0">
              <a:buNone/>
            </a:pPr>
            <a:endParaRPr lang="fr-FR" dirty="0"/>
          </a:p>
          <a:p>
            <a:pPr marL="0" indent="0">
              <a:lnSpc>
                <a:spcPct val="115000"/>
              </a:lnSpc>
              <a:spcAft>
                <a:spcPts val="1000"/>
              </a:spcAf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 massif des marguerites </a:t>
            </a:r>
            <a:r>
              <a:rPr lang="fr-FR"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fleuri-t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ssent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 juin</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Pour savoir si je mets le verbe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fleuri…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à la personne 3 ou à la personne 6, je dois faire attention :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au fait que ce sont les marguerites qui fleurissent en juin. J’écris alors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fleurissent</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au fait que le nom chef du groupe-sujet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massif</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au singulier. Le verbe s’accorde alors au chef du groupe et prend la marque de personne 3. J’écris alors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fleurit</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Entoure le bon raisonnement.</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449454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B2183-36F8-F400-6931-2FF078DC7CC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6D0769-6735-87F2-D195-6544E722BF0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9B9D575-2257-A67C-3208-3CCCC5FFC639}"/>
              </a:ext>
            </a:extLst>
          </p:cNvPr>
          <p:cNvSpPr>
            <a:spLocks noGrp="1"/>
          </p:cNvSpPr>
          <p:nvPr>
            <p:ph idx="1"/>
          </p:nvPr>
        </p:nvSpPr>
        <p:spPr/>
        <p:txBody>
          <a:bodyPr/>
          <a:lstStyle/>
          <a:p>
            <a:pPr marL="0" indent="0">
              <a:buNone/>
            </a:pPr>
            <a:endParaRPr lang="fr-FR" dirty="0"/>
          </a:p>
          <a:p>
            <a:pPr marL="0" indent="0">
              <a:lnSpc>
                <a:spcPct val="115000"/>
              </a:lnSpc>
              <a:spcAft>
                <a:spcPts val="1000"/>
              </a:spcAf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 massif des marguerites </a:t>
            </a:r>
            <a:r>
              <a:rPr lang="fr-FR"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fleuri-t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ssent</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 juin</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Pour savoir si je mets le verbe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fleuri…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à la personne 3 ou à la personne 6, je dois faire attention :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au fait que ce sont les marguerites qui fleurissent en juin. J’écris alors </a:t>
            </a:r>
            <a:r>
              <a:rPr lang="fr-FR"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fleurissent</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au fait que le nom chef du groupe-sujet </a:t>
            </a:r>
            <a:r>
              <a:rPr lang="fr-FR" sz="1800" i="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massif</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est au singulier. Le verbe s’accorde alors au chef du groupe et prend la marque de personne 3. J’écris alors </a:t>
            </a:r>
            <a:r>
              <a:rPr lang="fr-FR" sz="1800" i="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fleurit</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Entoure le bon raisonnement.</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248968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E5BA0-D743-942F-8C6A-123C2DABA64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6BEB689-CE27-2FB8-5B09-C56C53A06688}"/>
              </a:ext>
            </a:extLst>
          </p:cNvPr>
          <p:cNvSpPr>
            <a:spLocks noGrp="1"/>
          </p:cNvSpPr>
          <p:nvPr>
            <p:ph idx="1"/>
          </p:nvPr>
        </p:nvSpPr>
        <p:spPr/>
        <p:txBody>
          <a:bodyPr>
            <a:normAutofit/>
          </a:bodyPr>
          <a:lstStyle/>
          <a:p>
            <a:pPr marL="0" indent="0">
              <a:buNone/>
            </a:pPr>
            <a:r>
              <a:rPr lang="fr-FR" sz="2000" b="1" dirty="0"/>
              <a:t>5. Dictée :</a:t>
            </a:r>
          </a:p>
          <a:p>
            <a:pPr marL="0" indent="0">
              <a:buNone/>
            </a:pPr>
            <a:r>
              <a:rPr lang="fr-FR" sz="2000" dirty="0"/>
              <a:t>……………………………………………………………………………………………………………………………………………………………</a:t>
            </a:r>
          </a:p>
          <a:p>
            <a:pPr marL="0" indent="0">
              <a:buNone/>
            </a:pPr>
            <a:r>
              <a:rPr lang="fr-FR" sz="2000" dirty="0"/>
              <a:t>……………………………………………………………………………………………………………………………………………………………</a:t>
            </a:r>
          </a:p>
        </p:txBody>
      </p:sp>
    </p:spTree>
    <p:extLst>
      <p:ext uri="{BB962C8B-B14F-4D97-AF65-F5344CB8AC3E}">
        <p14:creationId xmlns:p14="http://schemas.microsoft.com/office/powerpoint/2010/main" val="27922268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E8C83-810D-2924-B117-3C2FBC721BD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EEDB59-C767-133B-5643-AA4D2080607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CF942C9-ACC7-C304-CC8C-BF50B8B3C2AF}"/>
              </a:ext>
            </a:extLst>
          </p:cNvPr>
          <p:cNvSpPr>
            <a:spLocks noGrp="1"/>
          </p:cNvSpPr>
          <p:nvPr>
            <p:ph idx="1"/>
          </p:nvPr>
        </p:nvSpPr>
        <p:spPr/>
        <p:txBody>
          <a:bodyPr>
            <a:normAutofit/>
          </a:bodyPr>
          <a:lstStyle/>
          <a:p>
            <a:pPr marL="0" indent="0">
              <a:buNone/>
            </a:pPr>
            <a:r>
              <a:rPr lang="fr-FR" sz="2000" b="1" dirty="0"/>
              <a:t>5. Dictée :</a:t>
            </a:r>
          </a:p>
          <a:p>
            <a:pPr marL="0" indent="0">
              <a:buNone/>
            </a:pPr>
            <a:r>
              <a:rPr lang="fr-FR" sz="2000" dirty="0"/>
              <a:t>…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Ce groupe de robots ressemblait à une vraie équipe de rugby. Par contre, les robots de ce groupe semblaient déjà fatigués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dirty="0"/>
              <a:t>…………………………………………………………………………………………………………………</a:t>
            </a:r>
          </a:p>
        </p:txBody>
      </p:sp>
    </p:spTree>
    <p:extLst>
      <p:ext uri="{BB962C8B-B14F-4D97-AF65-F5344CB8AC3E}">
        <p14:creationId xmlns:p14="http://schemas.microsoft.com/office/powerpoint/2010/main" val="102995116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878</TotalTime>
  <Words>3840</Words>
  <Application>Microsoft Macintosh PowerPoint</Application>
  <PresentationFormat>Grand écran</PresentationFormat>
  <Paragraphs>326</Paragraphs>
  <Slides>33</Slides>
  <Notes>33</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33</vt:i4>
      </vt:variant>
    </vt:vector>
  </HeadingPairs>
  <TitlesOfParts>
    <vt:vector size="39" baseType="lpstr">
      <vt:lpstr>Arial</vt:lpstr>
      <vt:lpstr>Calibri</vt:lpstr>
      <vt:lpstr>Calibri Light</vt:lpstr>
      <vt:lpstr>SignPainter-HouseScript</vt:lpstr>
      <vt:lpstr>Times New Roman</vt:lpstr>
      <vt:lpstr>Thème Office</vt:lpstr>
      <vt:lpstr>Petits problèmes  de quantité</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15</cp:revision>
  <cp:lastPrinted>2025-10-22T09:10:55Z</cp:lastPrinted>
  <dcterms:created xsi:type="dcterms:W3CDTF">2025-10-21T17:55:28Z</dcterms:created>
  <dcterms:modified xsi:type="dcterms:W3CDTF">2025-10-22T09:11:05Z</dcterms:modified>
</cp:coreProperties>
</file>