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78" r:id="rId25"/>
    <p:sldId id="280" r:id="rId26"/>
    <p:sldId id="281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1"/>
    <p:restoredTop sz="79452"/>
  </p:normalViewPr>
  <p:slideViewPr>
    <p:cSldViewPr snapToGrid="0">
      <p:cViewPr varScale="1">
        <p:scale>
          <a:sx n="78" d="100"/>
          <a:sy n="78" d="100"/>
        </p:scale>
        <p:origin x="4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F923E-FDF0-E04E-AF4C-C27F7D5C842A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F081F-80F6-044D-9C8A-0E4AFC40EC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010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DES LETTRES ET DES MOTS PARTICULIERS – L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 préposition 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et la forme verbale 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Leçon 55 : Quand rencontre-t-on les mots </a:t>
            </a:r>
            <a:r>
              <a:rPr lang="fr-FR" sz="1200" b="1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fr-FR" sz="1200" b="1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110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1 – Enrôlement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Dicter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la phrase sur l’ardoise :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 tarte à la tomate était bonne.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Dicter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la phrase sur l’ardoise : 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 tarte a régalé tout le monde.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Comment avez-vous écrit le mot [a] dans chacune des phrases ? Pourquoi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Réponses attendues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Phrase 1 :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parce que c’est 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dans le complément du nom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 la tomate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Phrase 2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c’est le verbe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avoir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/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c’est l’auxiliaire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avoir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dans le passé composé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 régalé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557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Valider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qu’il s’agit bien de 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et de la forme verbale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 : « Nous y reviendrons. » puis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Aujourd’hui, on va chercher où l’on trouve la forme verbale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et où l’on trouve la préposition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à.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Cela nous permettra de ne pas nous tromper entre la préposition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et la forme verbale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198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2 – Observation – Situer syntaxiquement la forme verbale a et distinguer le verbe et l’auxiliaire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Distribuer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et (faire) lire le texte (cf.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Fiche photocopiable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un rappel de texte pour s’assurer de la compréhension.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756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Donner la consigne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« Sur votre texte, entourez la forme verbale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partout où on la voit. »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[Voir diapositive suivante]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894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8A703-6BAC-167D-60E1-3C848FD30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625A885-336B-82C2-FA1A-FCBCE04E7E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86C536-CBD5-EBE2-D927-02070EE28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à l’écrit, sur ardoise : « Quelles remarques pouvez-vous faire ? Où trouve-t-on la forme verbale ? À quoi sert-elle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Réponses attendues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le mot </a:t>
            </a:r>
            <a:r>
              <a:rPr lang="fr-FR" sz="1200" b="1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toujours dans la brique du verbe, le premier mot (ou juste après un pronom personnel ou le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de la négation)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c’est l’auxiliaire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avoir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dans des passés composés, à la personne 3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 fui, a confisqué, a disparu, a fallu, a été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8B8A76-3323-BEDE-64CD-A6A6B61526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771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à l’écrit, sur ardoise : « Dans ce texte, la forme verbale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est-elle l’auxiliaire du passé composé ? Sinon, qu’est-ce que c’est que cette forme verbale ? »</a:t>
            </a:r>
            <a:r>
              <a:rPr lang="fr-FR" sz="1200" strike="sngStrike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Non, dans ce texte, la forme verbale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le verbe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avoir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à la personne 3.</a:t>
            </a:r>
          </a:p>
          <a:p>
            <a:pPr algn="just"/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248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La forme verbale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soit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avoir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à la personne 3, soit l’auxiliaire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avoir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à la personne 3. On la trouve toujours dans le début du groupe du verbe.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309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PHASE 3 – </a:t>
            </a:r>
            <a:r>
              <a:rPr lang="fr-FR" sz="1200" b="1" i="1" kern="10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Observation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Situer syntaxiquement la préposition </a:t>
            </a:r>
            <a:r>
              <a:rPr lang="fr-FR" sz="1200" b="1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Donner la consigne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« Sur votre texte, encadrez la préposition 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Résultat attendu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[Voir diapositive suivante]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590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CAE26-3D6A-6ABC-2704-B0805CEC7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A00BF37-B0C7-8FFF-D9D5-4B00F184F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BA93FA-B677-630C-362E-DBB2D5B1E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à l’écrit, sur ardoise : « Dans quelle brique est-ce qu’on rencontre 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la trouve dans n’importe quelle sorte de brique 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Groupe-sujet : </a:t>
            </a:r>
          </a:p>
          <a:p>
            <a:pPr indent="449580"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 passage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un nouveau régime politique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Groupe complément de phrase : </a:t>
            </a:r>
          </a:p>
          <a:p>
            <a:pPr indent="449580"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l’époque de la Révolution ; peu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peu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Groupe du verbe 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a fui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l’étranger - s’associaient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des réformes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faire.  - se sont tenus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l’écart de la vie politique - avaient […] fait attention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la population - se sont retirés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l’abri de leurs châteaux - ont fait la guerre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la République - a été vraiment une période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risques </a:t>
            </a:r>
          </a:p>
          <a:p>
            <a:pPr algn="just"/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Cette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on peut la trouver très souvent, dans n’importe quelle brique de la phrase. » et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annoncer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On va regarder d’un peu plus près. » </a:t>
            </a:r>
          </a:p>
          <a:p>
            <a:pPr indent="449580" algn="just"/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715059-D73B-ED24-3E34-856F53A0BE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932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à l’écrit, sur ardoise : « Dans ces exemples, à quoi sert 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 préposition sert à relier le complément à son verbe, elle introduit le complément du verbe.</a:t>
            </a:r>
          </a:p>
          <a:p>
            <a:pPr algn="just"/>
            <a:r>
              <a:rPr lang="fr-FR" sz="1200" u="none" strike="noStrike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sert parfois à relier le complément à son verbe. Elle introduit alors le complément du verbe. On la trouve entre le verbe et son complément.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695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à l’écrit, sur ardoise : « Dans cet exemple, à quoi sert 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 » : 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introduit le complément de phrase.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sert parfois à introduire le groupe complément de phrase. Elle peut donc introduire le complément de verbe mais aussi parfois le complément de phrase. 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6859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à l’écrit, sur ardoise : « Maintenant, qu’est-ce que j’affiche ? À quoi sert la préposition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 sont des groupes du nom étendus.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 préposition sert à introduire le complément du nom.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sert parfois à introduire le complément de verbe, le complément de phrase mais aussi parfois le complément du nom. 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968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E1D74-2E74-5858-5115-EFCC2E6CE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71512B-61F4-0B2C-22DF-B9CF5EBD2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26221B-3337-2ECE-1DBB-FEBD07DD6D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À propos, est-ce que vous vous souvenez de la raison pourquoi on appelle les petits mots comme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des prépositions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Parce que c’est un petit mot qu’on met – qu’on pose – devant un nom ou un groupe du nom.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La préposition est placée –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posée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devant (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pré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-, comme dans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prévoir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prédire,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préfixe…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un nom ou un groupe du nom. On avait déjà vu cela dans des leçons précédentes.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EEC47B-6F5B-15A4-EA93-E3E7B6753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678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Pourquoi est-ce qu’il y a </a:t>
            </a:r>
            <a:r>
              <a:rPr lang="fr-FR" sz="1200" b="1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dans la première phrase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Parce que c’est la préposition qui introduit le complément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 la tomate,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complément du nom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tarte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Pourquoi est-ce qu’il y a </a:t>
            </a:r>
            <a:r>
              <a:rPr lang="fr-FR" sz="1200" b="1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dans la seconde phrase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Parce que c’est l’auxiliaire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avoir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pour fabriquer le passé composé du verbe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régaler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5652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Reformuler avec les élèves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ce qu’on a appris :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Où trouve-t-on la forme verbale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et 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trouve 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la forme verbale </a:t>
            </a:r>
            <a:r>
              <a:rPr lang="fr-FR" sz="1200" b="1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au début du groupe du verbe : c’est le verbe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avoir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(ou l’auxiliaire) à la personne 3.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       La République //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confisqué les biens des nobles.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la préposition </a:t>
            </a:r>
            <a:r>
              <a:rPr lang="fr-FR" sz="1200" b="1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- au début des compléments de phrase pour les introduire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        </a:t>
            </a:r>
            <a:r>
              <a:rPr lang="fr-FR" sz="1200" b="1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l’époque de la Révolution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- dans les groupes du nom étendus pour introduire le complément du nom </a:t>
            </a:r>
          </a:p>
          <a:p>
            <a:pPr indent="449580"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       une période </a:t>
            </a:r>
            <a:r>
              <a:rPr lang="fr-FR" sz="1200" b="1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risques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- dans les groupes du verbe pour introduire le complément du verbe </a:t>
            </a:r>
          </a:p>
          <a:p>
            <a:pPr indent="449580"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       ils s’associaient </a:t>
            </a:r>
            <a:r>
              <a:rPr lang="fr-FR" sz="1200" b="1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des réformes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       ils ont fui </a:t>
            </a:r>
            <a:r>
              <a:rPr lang="fr-FR" sz="1200" b="1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l’étranger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souvent devant un groupe du nom, parfois devant un verbe à l’infinitif.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6481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Distribuer</a:t>
            </a:r>
            <a:r>
              <a:rPr lang="fr-FR" dirty="0">
                <a:solidFill>
                  <a:schemeClr val="tx1"/>
                </a:solidFill>
              </a:rPr>
              <a:t> la trace écrite (cf. </a:t>
            </a:r>
            <a:r>
              <a:rPr lang="fr-FR" i="1" dirty="0">
                <a:solidFill>
                  <a:schemeClr val="tx1"/>
                </a:solidFill>
              </a:rPr>
              <a:t>Fiche photocopiable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Avec votre crayon vert, soulignez les groupes-sujets.</a:t>
            </a:r>
          </a:p>
          <a:p>
            <a:r>
              <a:rPr lang="fr-FR" dirty="0">
                <a:solidFill>
                  <a:schemeClr val="tx1"/>
                </a:solidFill>
              </a:rPr>
              <a:t>Avec votre crayon rouge, soulignez les groupes du verbe.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786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8044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7719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Aristobule a raison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1200" i="1" kern="1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tongues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le complément du nom </a:t>
            </a:r>
            <a:r>
              <a:rPr lang="fr-FR" sz="1200" i="1" kern="1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agrumettes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introduit le complément du nom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1200" i="1" kern="1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tongues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Le complément du nom vient compléter le nom </a:t>
            </a:r>
            <a:r>
              <a:rPr lang="fr-FR" sz="1200" i="1" kern="1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agrumettes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(précédé du déterminant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accord au pluriel du déterminant avec le nom) comme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 plumes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complète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 gibier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 gibier à plumes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 où Aristobule se trompe, c’est que dans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l’</a:t>
            </a:r>
            <a:r>
              <a:rPr lang="fr-FR" sz="1200" i="1" kern="1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emburlette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fr-FR" sz="1200" i="1" kern="1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gromissé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n’est pas la préposition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il n'y a pas d'accent. C’est le verbe ou l’auxiliaire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avoir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Donc ce mot n’introduit pas un complément. En fait, il s’agit probablement de l'auxiliaire pour fabriquer le passé composé d’un verbe </a:t>
            </a:r>
            <a:r>
              <a:rPr lang="fr-FR" sz="1200" i="1" kern="1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gromisser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34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5594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a.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 préposition introduit le groupe complément de phrase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 la lueur de la bougie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b. La préposition introduit le complément du verbe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 nos mères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(étiquette du verbe :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écrire à qqn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37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399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0274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1990" algn="l"/>
              </a:tabLst>
              <a:defRPr/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a accompagné les meilleurs amis de mes parents à la gare. Ils ont réussi à prendre leur train à l’heure.</a:t>
            </a:r>
          </a:p>
          <a:p>
            <a:pPr algn="just">
              <a:tabLst>
                <a:tab pos="681990" algn="l"/>
              </a:tabLst>
            </a:pP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681990" algn="l"/>
              </a:tabLs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Points à traiter à privilégier 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dans le GN (D/N, D/A/N)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S/V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verbes au passé composé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à  / a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on / ont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apporter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(modification de la consonne qui termine un préfixe au contact de la première 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consonne du radical)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déterminant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leur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5981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tabLst>
                <a:tab pos="681990" algn="l"/>
              </a:tabLs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Points à traiter à privilégier 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dans le GN (D/N, D/A/N)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S/V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verbes au passé composé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à  / a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on / ont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accompagner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(modification de la consonne qui termine un préfixe au contact de la première consonne du radical)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déterminant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leur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F081F-80F6-044D-9C8A-0E4AFC40EC8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979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C9B417-16F8-5D7E-39BE-93E0628F1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1A42ED4-4782-FC82-B8B7-ACE350FB0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A2CBE4-FCA6-27B7-1996-32161844D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B6C122-A081-C9BC-6295-CC171312B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535AC3-7DE5-6A99-DA18-0BD0054B3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2049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16FD28-1D26-75C6-33C6-A2FF61867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EA2240-E124-822A-6125-09F6D5867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26E52A-98C4-B90E-AFB3-B4C84D5CC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EBBA11-D299-A7CA-CE84-FD2BB9F7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A1A501-17AC-5178-4351-E838903AB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7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D68E59-50E3-8BD9-754B-E539F3003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26D225-22D0-C879-657D-BB6A3E4D6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2DEC90-F599-1F35-7E17-58FEFFAD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33284A-CE94-9C45-161B-A81B8290F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CE060D-0B63-4E4A-84AC-5640028FF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25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36D3EE-D4D4-2A86-6AA3-D307899C4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DE9567-3658-6CCB-BF25-D4DD23206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F22824-957A-F622-5B36-CFC7E36FB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525650-04B3-C4BC-A16C-5DE3F1C9E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2DD1E0-0EBC-A21B-40CC-7BC53C53B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5BC273-B6F3-748A-3B2B-F0CE769F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39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1853B2-CEB7-3973-B06E-07E37046A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944F53-A21B-64D1-8EAF-884E377B1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F335AF-F314-47D2-2DE9-F1A042DDC5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C499D9D-CC5E-C04C-C83E-5A8AA81AF4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3A6824-9863-55E5-5B47-554ED6CE9E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72D9AFE-C2D3-A0FA-44BB-DF182B578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27F3151-3F92-B0B9-BEAE-5FF4A059E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E176769-DB23-75B4-FAD5-2D178DA41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368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DB09A1-A5B5-1084-A5B4-4EB22BC77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6578B2B-D34C-08A2-DCEE-3B8FB326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0E3B59C-12BA-BC1E-941B-D0B8ABB1F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DC2B53-A654-2C52-10F4-6F0562565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621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232D742-0581-502E-C008-27446B8F3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A211DA-9BA8-82C6-BDD4-B999857C0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FB3DDC-484C-E887-AA90-DD18B2336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9387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946939-C3F4-E96C-765A-76AB00CCC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B7E9A4-8613-7393-E7CB-A034541D0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75DD5FA-E75B-9E07-8FD2-BA3DBC63D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EDAACC-893A-FB94-7EAC-41AD534CD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C0FA21-8CF1-0031-4F89-E2C4F78E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4C0751-6825-D54B-E2D3-C59651B3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91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3FA65-AAB8-6ED1-D2E2-DCF6A290F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EF361A6-3BBA-657E-4E8E-E6631B588E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7F8D9A4-B60B-BA78-8B6E-4B03078E4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33AFDF-5BBB-336F-8CB6-C1C12DCA8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4E9342-0F9C-F8BD-0CA1-53F621E4F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D96C4F-3795-F349-C7E1-91F48EBC1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03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294629-0A5A-896F-D1C3-C4757E34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1F94E0-4210-E70D-40F9-27EF08F9C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E0DBE3-5C3B-5C5C-77AA-FEB4CF78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A1B3A8-E31B-486F-5D41-C03F03D22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DE7F87-7F55-CC1F-8C1C-B8D0CDD18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164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C40D42-9411-53F5-D6D4-CE15AE224A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3EB3EA-082C-C374-4CB1-6DAC63C62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E5D4DE-3A7B-C9CE-C4E5-629995F3A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D9B0D5-E663-6E27-CDF7-33F187E6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40FA69-416E-D17E-403E-E1EE1A819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13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F6A0F4-C867-FE5E-6BCD-A4DE87460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94AC73-DDBE-4CCD-7E20-00E5B40A8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B1C069-E0F5-4F4E-F652-342BFE69F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D6ED9-F208-7E42-8E0A-A176632B92C2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0C24AF-5501-BF87-B1C9-D8A0825F3E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7DCEC3-9E38-0EDC-74A7-B092894AA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F7156-0768-ED42-8890-9DBB8E2A93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95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3649C6-0866-D4FB-2384-EC775C13B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31477"/>
          </a:xfrm>
        </p:spPr>
        <p:txBody>
          <a:bodyPr/>
          <a:lstStyle/>
          <a:p>
            <a:r>
              <a:rPr lang="fr-FR" dirty="0"/>
              <a:t>Différence entre </a:t>
            </a:r>
            <a:r>
              <a:rPr lang="fr-FR" i="1" dirty="0"/>
              <a:t>a</a:t>
            </a:r>
            <a:r>
              <a:rPr lang="fr-FR" dirty="0"/>
              <a:t> et </a:t>
            </a:r>
            <a:r>
              <a:rPr lang="fr-FR" i="1" dirty="0"/>
              <a:t>à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079FB3F-30FC-F651-7555-8AA0A2FFBC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108393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84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048D1E-D68F-0325-4139-A177D47C1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B84610-D6E9-DEFA-2DF7-DF80C39AD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4" name="Image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AA72E6A0-2FC9-A1EB-A59A-FB66476E0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450" b="99729" l="10000" r="90000">
                        <a14:foregroundMark x1="51200" y1="42954" x2="66000" y2="66260"/>
                        <a14:foregroundMark x1="66000" y1="66260" x2="11600" y2="87669"/>
                        <a14:foregroundMark x1="38000" y1="54743" x2="52400" y2="54743"/>
                        <a14:foregroundMark x1="72400" y1="66667" x2="73200" y2="78049"/>
                        <a14:foregroundMark x1="74400" y1="53523" x2="79600" y2="75610"/>
                        <a14:foregroundMark x1="69200" y1="72900" x2="62800" y2="99593"/>
                        <a14:foregroundMark x1="82400" y1="94715" x2="22000" y2="95664"/>
                        <a14:foregroundMark x1="22000" y1="95664" x2="22000" y2="95664"/>
                        <a14:foregroundMark x1="71600" y1="96206" x2="10000" y2="94715"/>
                        <a14:foregroundMark x1="12400" y1="95393" x2="14400" y2="99864"/>
                        <a14:foregroundMark x1="31200" y1="57724" x2="17600" y2="68157"/>
                        <a14:foregroundMark x1="17600" y1="68157" x2="19600" y2="64905"/>
                        <a14:foregroundMark x1="29200" y1="44444" x2="56400" y2="36721"/>
                        <a14:foregroundMark x1="49600" y1="39431" x2="21200" y2="48645"/>
                        <a14:foregroundMark x1="46800" y1="39431" x2="40000" y2="37263"/>
                        <a14:foregroundMark x1="48400" y1="36450" x2="50000" y2="39566"/>
                        <a14:foregroundMark x1="28800" y1="42818" x2="26800" y2="54472"/>
                        <a14:foregroundMark x1="26800" y1="54472" x2="37600" y2="59485"/>
                        <a14:foregroundMark x1="26000" y1="67480" x2="29200" y2="81707"/>
                        <a14:foregroundMark x1="29200" y1="81707" x2="29600" y2="81707"/>
                        <a14:foregroundMark x1="27600" y1="70867" x2="21200" y2="81030"/>
                        <a14:foregroundMark x1="76400" y1="96748" x2="85600" y2="9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215"/>
          <a:stretch/>
        </p:blipFill>
        <p:spPr>
          <a:xfrm>
            <a:off x="4953000" y="1274797"/>
            <a:ext cx="2286000" cy="430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82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5FE560-6959-DC8F-477A-BAC43BA9D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D89B70-0A1D-61AF-814A-ACB8E57D4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La tarte à la tomate était bonne.</a:t>
            </a:r>
          </a:p>
          <a:p>
            <a:pPr marL="0" indent="0">
              <a:buNone/>
            </a:pPr>
            <a:r>
              <a:rPr lang="fr-FR" dirty="0"/>
              <a:t>	La tarte a régalé tout le monde.</a:t>
            </a:r>
          </a:p>
        </p:txBody>
      </p:sp>
    </p:spTree>
    <p:extLst>
      <p:ext uri="{BB962C8B-B14F-4D97-AF65-F5344CB8AC3E}">
        <p14:creationId xmlns:p14="http://schemas.microsoft.com/office/powerpoint/2010/main" val="3596660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8137A-1B0A-6E43-646A-15442ABE7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3D89A1-C3A4-91A5-6937-EE146F3D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25625"/>
            <a:ext cx="932688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l’époque de la Révolution, une partie des nobles a fui à l’étranger et la République a confisqué leurs propriétés.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Quelques-uns étaient restés en France : ils s’associaient à des réformes à faire. Mais la confiance a disparu peu à peu et ils se sont tenus à l’écart de la vie politique, puis il leur a fallu se cacher par peur d’être arrêtés.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D’autres avaient toujours fait attention à la population qui les faisait vivre avant cette période troublée : ils étaient aimés, ils se sont retirés à l’abri de leurs châteaux, loin des villes.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Enfin, en Vendée, certains ont fait la guerre à la République. Pour toute la noblesse, le passage à un nouveau régime politique a été vraiment une période à risques.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7523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31324D-B80E-3F67-0548-150715452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F5A203-B020-E1CA-112C-11AD26DD6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0560"/>
            <a:ext cx="10515600" cy="55064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l’époque de la Révolution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 partie des nobles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fui à l’étranger 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République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confisqué leurs propriétés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Quelques-uns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étaient restés en France 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s’associaient à des réformes à faire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Mais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confiance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disparu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peu à peu 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sont tenus à l’écart de la vie politique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puis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leur a fallu se cacher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 peur d’être arrêtés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D’autres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avaient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toujours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fait attention à la population qui les avait fait vivre avant cette période troublée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étaient aimés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sont retirés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l’abri de leurs châteaux,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loin des villes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Enfin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Vendée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certains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ont fait la guerre à la République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 toute la noblesse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passage à un nouveau régime politique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été vraiment une période à risques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1977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05F4D-4F8E-FE00-EB57-89170BA66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4A28E2-96AC-821F-E792-E6A413611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F36988-15E0-38D4-6AB9-2018FDB8E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0560"/>
            <a:ext cx="10515600" cy="55064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l’époque de la Révolution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 partie des nobles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fui à l’étranger 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République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confisqué leurs propriétés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Quelques-uns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étaient restés en France 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s’associaient à des réformes à faire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Mais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confiance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disparu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peu à peu 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sont tenus à l’écart de la vie politique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puis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leur a fallu se cacher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 peur d’être arrêtés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D’autres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avaient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toujours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fait attention à la population qui les avait fait vivre avant cette période troublée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étaient aimés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sont retirés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l’abri de leurs châteaux,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loin des villes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Enfin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Vendée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certains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ont fait la guerre à la République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 toute la noblesse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passage à un nouveau régime politique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été vraiment une période à risques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4452E35-A41C-CF60-628C-0DCD0BA8D6E2}"/>
              </a:ext>
            </a:extLst>
          </p:cNvPr>
          <p:cNvSpPr/>
          <p:nvPr/>
        </p:nvSpPr>
        <p:spPr>
          <a:xfrm>
            <a:off x="2426676" y="3107238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7FFACD0-D51B-CD53-5123-41BB369F5250}"/>
              </a:ext>
            </a:extLst>
          </p:cNvPr>
          <p:cNvSpPr/>
          <p:nvPr/>
        </p:nvSpPr>
        <p:spPr>
          <a:xfrm>
            <a:off x="2790092" y="1090246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2CBE99F-319E-047A-CD06-3DE1146B845A}"/>
              </a:ext>
            </a:extLst>
          </p:cNvPr>
          <p:cNvSpPr/>
          <p:nvPr/>
        </p:nvSpPr>
        <p:spPr>
          <a:xfrm>
            <a:off x="6506308" y="711383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54D8544-2F7D-5E05-4A16-ABB0AE9A7911}"/>
              </a:ext>
            </a:extLst>
          </p:cNvPr>
          <p:cNvSpPr/>
          <p:nvPr/>
        </p:nvSpPr>
        <p:spPr>
          <a:xfrm>
            <a:off x="2965938" y="2321170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837CAF9-2634-8415-21AB-76EB69A9D300}"/>
              </a:ext>
            </a:extLst>
          </p:cNvPr>
          <p:cNvSpPr/>
          <p:nvPr/>
        </p:nvSpPr>
        <p:spPr>
          <a:xfrm>
            <a:off x="8223737" y="5412765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203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B7C12B-FB14-B9CC-25EF-5B601B092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680C8D-04E3-C530-6C91-9B1608653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Le pauvre oiseau  a froid, il  a faim, il  a peur.  Mais l’enfant  a les mains bien chaudes. Il  a pitié de l’oiseau, alors  il  le recueille, il  le réchauffe entre ses mains. Ensuite,  il  lui rendra la liberté.</a:t>
            </a:r>
          </a:p>
        </p:txBody>
      </p:sp>
    </p:spTree>
    <p:extLst>
      <p:ext uri="{BB962C8B-B14F-4D97-AF65-F5344CB8AC3E}">
        <p14:creationId xmlns:p14="http://schemas.microsoft.com/office/powerpoint/2010/main" val="920236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EBC0-71CA-2344-0F07-A84773F84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1BCAA-9981-BBD4-1BC1-B15861A74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98B6EA-A65E-C2D9-D56E-33E64C475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>
                <a:solidFill>
                  <a:srgbClr val="00B050"/>
                </a:solidFill>
              </a:rPr>
              <a:t>Le pauvre oiseau </a:t>
            </a:r>
            <a:r>
              <a:rPr lang="fr-FR" sz="2000" dirty="0"/>
              <a:t>// </a:t>
            </a:r>
            <a:r>
              <a:rPr lang="fr-FR" sz="2000" dirty="0">
                <a:solidFill>
                  <a:srgbClr val="FF0000"/>
                </a:solidFill>
              </a:rPr>
              <a:t>a froid</a:t>
            </a:r>
            <a:r>
              <a:rPr lang="fr-FR" sz="2000" dirty="0"/>
              <a:t>, </a:t>
            </a:r>
            <a:r>
              <a:rPr lang="fr-FR" sz="2000" dirty="0">
                <a:solidFill>
                  <a:srgbClr val="00B050"/>
                </a:solidFill>
              </a:rPr>
              <a:t>il</a:t>
            </a:r>
            <a:r>
              <a:rPr lang="fr-FR" sz="2000" dirty="0"/>
              <a:t> // </a:t>
            </a:r>
            <a:r>
              <a:rPr lang="fr-FR" sz="2000" dirty="0">
                <a:solidFill>
                  <a:srgbClr val="FF0000"/>
                </a:solidFill>
              </a:rPr>
              <a:t>a faim</a:t>
            </a:r>
            <a:r>
              <a:rPr lang="fr-FR" sz="2000" dirty="0"/>
              <a:t>, </a:t>
            </a:r>
            <a:r>
              <a:rPr lang="fr-FR" sz="2000" dirty="0">
                <a:solidFill>
                  <a:srgbClr val="00B050"/>
                </a:solidFill>
              </a:rPr>
              <a:t>il</a:t>
            </a:r>
            <a:r>
              <a:rPr lang="fr-FR" sz="2000" dirty="0"/>
              <a:t> // </a:t>
            </a:r>
            <a:r>
              <a:rPr lang="fr-FR" sz="2000" dirty="0">
                <a:solidFill>
                  <a:srgbClr val="FF0000"/>
                </a:solidFill>
              </a:rPr>
              <a:t>a peur</a:t>
            </a:r>
            <a:r>
              <a:rPr lang="fr-FR" sz="2000" dirty="0"/>
              <a:t>.  Mais </a:t>
            </a:r>
            <a:r>
              <a:rPr lang="fr-FR" sz="2000" dirty="0">
                <a:solidFill>
                  <a:srgbClr val="00B050"/>
                </a:solidFill>
              </a:rPr>
              <a:t>l’enfant</a:t>
            </a:r>
            <a:r>
              <a:rPr lang="fr-FR" sz="2000" dirty="0"/>
              <a:t> // </a:t>
            </a:r>
            <a:r>
              <a:rPr lang="fr-FR" sz="2000" dirty="0">
                <a:solidFill>
                  <a:srgbClr val="FF0000"/>
                </a:solidFill>
              </a:rPr>
              <a:t>a les mains bien chaudes</a:t>
            </a:r>
            <a:r>
              <a:rPr lang="fr-FR" sz="2000" dirty="0"/>
              <a:t>. </a:t>
            </a:r>
            <a:r>
              <a:rPr lang="fr-FR" sz="2000" dirty="0">
                <a:solidFill>
                  <a:srgbClr val="00B050"/>
                </a:solidFill>
              </a:rPr>
              <a:t>Il</a:t>
            </a:r>
            <a:r>
              <a:rPr lang="fr-FR" sz="2000" dirty="0"/>
              <a:t> //</a:t>
            </a:r>
            <a:r>
              <a:rPr lang="fr-FR" sz="2000" dirty="0">
                <a:solidFill>
                  <a:srgbClr val="FF0000"/>
                </a:solidFill>
              </a:rPr>
              <a:t> a pitié de l’oiseau</a:t>
            </a:r>
            <a:r>
              <a:rPr lang="fr-FR" sz="2000" dirty="0"/>
              <a:t>, </a:t>
            </a:r>
            <a:r>
              <a:rPr lang="fr-FR" sz="2000" dirty="0">
                <a:solidFill>
                  <a:srgbClr val="FFC000"/>
                </a:solidFill>
              </a:rPr>
              <a:t>alors</a:t>
            </a:r>
            <a:r>
              <a:rPr lang="fr-FR" sz="2000" dirty="0"/>
              <a:t> // </a:t>
            </a:r>
            <a:r>
              <a:rPr lang="fr-FR" sz="2000" dirty="0">
                <a:solidFill>
                  <a:srgbClr val="00B050"/>
                </a:solidFill>
              </a:rPr>
              <a:t>il</a:t>
            </a:r>
            <a:r>
              <a:rPr lang="fr-FR" sz="2000" dirty="0"/>
              <a:t> // </a:t>
            </a:r>
            <a:r>
              <a:rPr lang="fr-FR" sz="2000" dirty="0">
                <a:solidFill>
                  <a:srgbClr val="FF0000"/>
                </a:solidFill>
              </a:rPr>
              <a:t>le recueille</a:t>
            </a:r>
            <a:r>
              <a:rPr lang="fr-FR" sz="2000" dirty="0"/>
              <a:t>, </a:t>
            </a:r>
            <a:r>
              <a:rPr lang="fr-FR" sz="2000" dirty="0">
                <a:solidFill>
                  <a:srgbClr val="00B050"/>
                </a:solidFill>
              </a:rPr>
              <a:t>il</a:t>
            </a:r>
            <a:r>
              <a:rPr lang="fr-FR" sz="2000" dirty="0"/>
              <a:t> // </a:t>
            </a:r>
            <a:r>
              <a:rPr lang="fr-FR" sz="2000" dirty="0">
                <a:solidFill>
                  <a:srgbClr val="FF0000"/>
                </a:solidFill>
              </a:rPr>
              <a:t>le réchauffe entre ses mains</a:t>
            </a:r>
            <a:r>
              <a:rPr lang="fr-FR" sz="2000" dirty="0"/>
              <a:t>. </a:t>
            </a:r>
            <a:r>
              <a:rPr lang="fr-FR" sz="2000" dirty="0">
                <a:solidFill>
                  <a:srgbClr val="FFC000"/>
                </a:solidFill>
              </a:rPr>
              <a:t>Ensuite</a:t>
            </a:r>
            <a:r>
              <a:rPr lang="fr-FR" sz="2000" dirty="0"/>
              <a:t>, // </a:t>
            </a:r>
            <a:r>
              <a:rPr lang="fr-FR" sz="2000" dirty="0">
                <a:solidFill>
                  <a:srgbClr val="00B050"/>
                </a:solidFill>
              </a:rPr>
              <a:t>il</a:t>
            </a:r>
            <a:r>
              <a:rPr lang="fr-FR" sz="2000" dirty="0"/>
              <a:t> // </a:t>
            </a:r>
            <a:r>
              <a:rPr lang="fr-FR" sz="2000" dirty="0">
                <a:solidFill>
                  <a:srgbClr val="FF0000"/>
                </a:solidFill>
              </a:rPr>
              <a:t>lui rendra la liberté.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B926972-F63B-D9B8-2FF6-8B84CC2041F8}"/>
              </a:ext>
            </a:extLst>
          </p:cNvPr>
          <p:cNvSpPr/>
          <p:nvPr/>
        </p:nvSpPr>
        <p:spPr>
          <a:xfrm>
            <a:off x="2948354" y="1825625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E0335AE-101C-6D78-C3AB-F86F3F893753}"/>
              </a:ext>
            </a:extLst>
          </p:cNvPr>
          <p:cNvSpPr/>
          <p:nvPr/>
        </p:nvSpPr>
        <p:spPr>
          <a:xfrm>
            <a:off x="4144108" y="1825625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8A971E4-22A4-34A7-7EA4-898A22CD6771}"/>
              </a:ext>
            </a:extLst>
          </p:cNvPr>
          <p:cNvSpPr/>
          <p:nvPr/>
        </p:nvSpPr>
        <p:spPr>
          <a:xfrm>
            <a:off x="5339862" y="1825625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3EE4880-063B-3287-44F8-6060EA56FF2E}"/>
              </a:ext>
            </a:extLst>
          </p:cNvPr>
          <p:cNvSpPr/>
          <p:nvPr/>
        </p:nvSpPr>
        <p:spPr>
          <a:xfrm>
            <a:off x="7784125" y="1825624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CD83A0E-978C-7FAB-2BCE-D4DB45DB99F3}"/>
              </a:ext>
            </a:extLst>
          </p:cNvPr>
          <p:cNvSpPr/>
          <p:nvPr/>
        </p:nvSpPr>
        <p:spPr>
          <a:xfrm>
            <a:off x="10914185" y="1825623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53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81CAC5-1831-EC11-75CB-F919B63C8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du contenu 6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561" y="1603393"/>
            <a:ext cx="1232877" cy="365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577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257B1-FE66-9DEA-DEF3-D63A37417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29C1E-122A-CB2C-4EB5-6AC2F449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4C98D9-8871-BEB4-9A43-7B71FF15D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3182"/>
            <a:ext cx="10515600" cy="55064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l’époque de la Révolution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 partie des nobles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fui  à l’étranger 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République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confisqué leurs propriétés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Quelques-uns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étaient restés en France 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s’associaient à des réformes à faire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Mais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confiance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disparu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peu à peu 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sont tenus à l’écart de la vie politique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puis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leur a fallu se cacher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 peur d’être arrêtés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D’autres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avaient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toujours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fait attention à la population qui les avait fait vivre avant cette période troublée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étaient aimés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fr-FR" sz="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sont retirés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l’abri de leurs châteaux,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loin des villes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Enfin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Vendée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certains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ont fait la guerre à la République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 toute la noblesse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fr-FR" sz="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passage à un nouveau régime politique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été vraiment une période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risques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04DC59D-B8E5-982B-0A2D-0D1BA11A446F}"/>
              </a:ext>
            </a:extLst>
          </p:cNvPr>
          <p:cNvSpPr/>
          <p:nvPr/>
        </p:nvSpPr>
        <p:spPr>
          <a:xfrm>
            <a:off x="2426676" y="3107238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525DC42-8030-5380-A265-2C56605A9637}"/>
              </a:ext>
            </a:extLst>
          </p:cNvPr>
          <p:cNvSpPr/>
          <p:nvPr/>
        </p:nvSpPr>
        <p:spPr>
          <a:xfrm>
            <a:off x="2790092" y="1090246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4F099BF-DA09-6DF0-63FF-EF895DF8294C}"/>
              </a:ext>
            </a:extLst>
          </p:cNvPr>
          <p:cNvSpPr/>
          <p:nvPr/>
        </p:nvSpPr>
        <p:spPr>
          <a:xfrm>
            <a:off x="6506308" y="711383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39401AF-FBF1-213D-8B92-3C7079F87201}"/>
              </a:ext>
            </a:extLst>
          </p:cNvPr>
          <p:cNvSpPr/>
          <p:nvPr/>
        </p:nvSpPr>
        <p:spPr>
          <a:xfrm>
            <a:off x="2965938" y="2321170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A630B59-ADB2-483C-98A3-1FD482416E75}"/>
              </a:ext>
            </a:extLst>
          </p:cNvPr>
          <p:cNvSpPr/>
          <p:nvPr/>
        </p:nvSpPr>
        <p:spPr>
          <a:xfrm>
            <a:off x="7913075" y="5345969"/>
            <a:ext cx="175846" cy="3165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F774FD-9B97-140F-75BE-2220E453DC3E}"/>
              </a:ext>
            </a:extLst>
          </p:cNvPr>
          <p:cNvSpPr/>
          <p:nvPr/>
        </p:nvSpPr>
        <p:spPr>
          <a:xfrm>
            <a:off x="978878" y="5809676"/>
            <a:ext cx="175846" cy="2780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1B0B15-3D50-A395-2B0E-DD42DEDE66A0}"/>
              </a:ext>
            </a:extLst>
          </p:cNvPr>
          <p:cNvSpPr/>
          <p:nvPr/>
        </p:nvSpPr>
        <p:spPr>
          <a:xfrm>
            <a:off x="7063154" y="708415"/>
            <a:ext cx="175846" cy="2780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C0C25A-40EB-5620-FE78-9BE255B16C42}"/>
              </a:ext>
            </a:extLst>
          </p:cNvPr>
          <p:cNvSpPr/>
          <p:nvPr/>
        </p:nvSpPr>
        <p:spPr>
          <a:xfrm>
            <a:off x="4308231" y="1934985"/>
            <a:ext cx="175846" cy="2780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96B116-DF98-48F8-B063-AFA66FF6D32E}"/>
              </a:ext>
            </a:extLst>
          </p:cNvPr>
          <p:cNvSpPr/>
          <p:nvPr/>
        </p:nvSpPr>
        <p:spPr>
          <a:xfrm>
            <a:off x="2790092" y="1929434"/>
            <a:ext cx="175846" cy="2780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EE7A8D-9A4C-3C5D-3BCF-B040BE22DC87}"/>
              </a:ext>
            </a:extLst>
          </p:cNvPr>
          <p:cNvSpPr/>
          <p:nvPr/>
        </p:nvSpPr>
        <p:spPr>
          <a:xfrm>
            <a:off x="4607169" y="2321170"/>
            <a:ext cx="175846" cy="2780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F0DDFE-AACE-8D16-5AA5-76C51F2E202C}"/>
              </a:ext>
            </a:extLst>
          </p:cNvPr>
          <p:cNvSpPr/>
          <p:nvPr/>
        </p:nvSpPr>
        <p:spPr>
          <a:xfrm>
            <a:off x="2983523" y="2682681"/>
            <a:ext cx="175846" cy="2780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48DF5E-11B9-88FB-58E3-2D653C4D4F2C}"/>
              </a:ext>
            </a:extLst>
          </p:cNvPr>
          <p:cNvSpPr/>
          <p:nvPr/>
        </p:nvSpPr>
        <p:spPr>
          <a:xfrm>
            <a:off x="5222631" y="3516740"/>
            <a:ext cx="175846" cy="2780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699343-D47F-BB25-B849-35FE1DC434EE}"/>
              </a:ext>
            </a:extLst>
          </p:cNvPr>
          <p:cNvSpPr/>
          <p:nvPr/>
        </p:nvSpPr>
        <p:spPr>
          <a:xfrm>
            <a:off x="2878015" y="4592881"/>
            <a:ext cx="175846" cy="2780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32E693-CF39-B0F1-CA3D-AE9FC98FADAF}"/>
              </a:ext>
            </a:extLst>
          </p:cNvPr>
          <p:cNvSpPr/>
          <p:nvPr/>
        </p:nvSpPr>
        <p:spPr>
          <a:xfrm>
            <a:off x="4519246" y="5384435"/>
            <a:ext cx="175846" cy="2780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FED01A-85C1-6C28-BD1D-278B653CB829}"/>
              </a:ext>
            </a:extLst>
          </p:cNvPr>
          <p:cNvSpPr/>
          <p:nvPr/>
        </p:nvSpPr>
        <p:spPr>
          <a:xfrm>
            <a:off x="5785339" y="4994031"/>
            <a:ext cx="175846" cy="2780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BD4F70-4A03-8F52-CDAC-5AF03C658E24}"/>
              </a:ext>
            </a:extLst>
          </p:cNvPr>
          <p:cNvSpPr/>
          <p:nvPr/>
        </p:nvSpPr>
        <p:spPr>
          <a:xfrm>
            <a:off x="890955" y="643182"/>
            <a:ext cx="175846" cy="2780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117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8CA026-4D36-84B9-2999-405C4CB91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9DE7A0-0414-FFCD-822C-830316123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buNone/>
            </a:pP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fui </a:t>
            </a:r>
            <a:r>
              <a:rPr lang="fr-FR" sz="2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l’étranger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s’associaient </a:t>
            </a:r>
            <a:r>
              <a:rPr lang="fr-FR" sz="2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 réformes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sont tenus </a:t>
            </a:r>
            <a:r>
              <a:rPr lang="fr-FR" sz="2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l’écart de la vie politique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sont retirés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l’abri de leurs châteaux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5514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938DF-1AE2-C960-AFE8-B2D93F0F3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2A5BA3-692A-6F99-32C1-077EA8E5E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800" kern="100" dirty="0">
                <a:solidFill>
                  <a:srgbClr val="ED7D3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2000" b="1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2000" kern="100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l’époque de la Révolution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9589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BC795-0146-70F4-F295-38095BAF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F86F8-6490-8F66-5525-4BE4DB255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buNone/>
            </a:pPr>
            <a:r>
              <a:rPr lang="fr-FR" sz="2000" dirty="0"/>
              <a:t>	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passage </a:t>
            </a:r>
            <a:r>
              <a:rPr lang="fr-FR" sz="2000" b="1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 nouveau régime politique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des réformes </a:t>
            </a:r>
            <a:r>
              <a:rPr lang="fr-FR" sz="2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faire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une période </a:t>
            </a:r>
            <a:r>
              <a:rPr lang="fr-FR" sz="2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risques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8943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B8173-D18D-FF50-B4BE-8C1680FD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7FED1-2825-41F5-2CF1-F930BF363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55AD19-6C7B-A159-85D0-920489E9E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buNone/>
            </a:pPr>
            <a:r>
              <a:rPr lang="fr-FR" sz="2000" dirty="0"/>
              <a:t>	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passage </a:t>
            </a:r>
            <a:r>
              <a:rPr lang="fr-FR" sz="2000" b="1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2000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 nouveau régime politique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des réformes </a:t>
            </a:r>
            <a:r>
              <a:rPr lang="fr-FR" sz="2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faire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une période </a:t>
            </a:r>
            <a:r>
              <a:rPr lang="fr-FR" sz="2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risques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1540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F3C5A-E2B0-C7A3-AF64-900EDCE03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7D0D00-6DD7-6E11-E89F-189D6E5C9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La tarte à la tomate était bonne.</a:t>
            </a:r>
          </a:p>
          <a:p>
            <a:pPr marL="0" indent="0">
              <a:buNone/>
            </a:pPr>
            <a:r>
              <a:rPr lang="fr-FR" dirty="0"/>
              <a:t>	La tarte a régalé tout le monde.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561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08A9EE-9917-0CB7-E66A-C085A9685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830" y="1525467"/>
            <a:ext cx="2938340" cy="380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57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EBA2A1-3EEC-73A0-7D17-C12CEBAF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C063DE1B-6B26-AF5A-7D4D-DE88C44657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3165" y="1372668"/>
            <a:ext cx="9985670" cy="4112663"/>
          </a:xfrm>
        </p:spPr>
      </p:pic>
    </p:spTree>
    <p:extLst>
      <p:ext uri="{BB962C8B-B14F-4D97-AF65-F5344CB8AC3E}">
        <p14:creationId xmlns:p14="http://schemas.microsoft.com/office/powerpoint/2010/main" val="3481972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E8943-983A-5821-58DC-03F70A400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43342B-4E1F-F7A5-0FE2-F7C3588F2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  	</a:t>
            </a:r>
            <a:r>
              <a:rPr lang="fr-FR" sz="3200" b="1" dirty="0" err="1">
                <a:solidFill>
                  <a:schemeClr val="accent2"/>
                </a:solidFill>
              </a:rPr>
              <a:t>As-tu</a:t>
            </a:r>
            <a:r>
              <a:rPr lang="fr-FR" sz="3200" b="1" dirty="0">
                <a:solidFill>
                  <a:schemeClr val="accent2"/>
                </a:solidFill>
              </a:rPr>
              <a:t>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3725346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75BC6F-FFAB-788A-3F9A-FF3E2051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DAB78FDD-DFB4-FE83-644E-E87A540A6E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94" y="1374605"/>
            <a:ext cx="10416306" cy="431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69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C7814F-8FF1-387A-BAB5-4D088E31E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822BCF0-85D6-7253-5E1D-02E7DC8577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1128" y="1203754"/>
            <a:ext cx="10515600" cy="4537440"/>
          </a:xfrm>
        </p:spPr>
      </p:pic>
    </p:spTree>
    <p:extLst>
      <p:ext uri="{BB962C8B-B14F-4D97-AF65-F5344CB8AC3E}">
        <p14:creationId xmlns:p14="http://schemas.microsoft.com/office/powerpoint/2010/main" val="2418277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60E07C-5661-4A2A-1D5E-0ABA53F9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3C1952D-9C0E-569D-349E-37A968DC2D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39577" y="2215663"/>
            <a:ext cx="10507425" cy="3235568"/>
          </a:xfrm>
        </p:spPr>
      </p:pic>
    </p:spTree>
    <p:extLst>
      <p:ext uri="{BB962C8B-B14F-4D97-AF65-F5344CB8AC3E}">
        <p14:creationId xmlns:p14="http://schemas.microsoft.com/office/powerpoint/2010/main" val="1475229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A6321-AE1D-18DF-6E02-CC11121C8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8402319-5750-FCF2-5A71-022EE94B16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6875" y="2081814"/>
            <a:ext cx="10515599" cy="3113280"/>
          </a:xfrm>
        </p:spPr>
      </p:pic>
    </p:spTree>
    <p:extLst>
      <p:ext uri="{BB962C8B-B14F-4D97-AF65-F5344CB8AC3E}">
        <p14:creationId xmlns:p14="http://schemas.microsoft.com/office/powerpoint/2010/main" val="573788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A8DDA-5A10-ED2E-8F4A-403C18917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C764DD-E1EC-810B-7D0B-CFD294242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0FD074-4C7D-10CE-D835-8D3B98477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3385"/>
            <a:ext cx="10515600" cy="5473578"/>
          </a:xfrm>
        </p:spPr>
        <p:txBody>
          <a:bodyPr/>
          <a:lstStyle/>
          <a:p>
            <a:pPr marL="0" indent="0" algn="just">
              <a:buNone/>
            </a:pPr>
            <a:r>
              <a:rPr lang="fr-F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a. Complète le texte suivant avec le verbe (l’auxiliaire) </a:t>
            </a:r>
            <a:r>
              <a:rPr lang="fr-FR" sz="1800" b="1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ou la préposition </a:t>
            </a:r>
            <a:r>
              <a:rPr lang="fr-FR" sz="1800" b="1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800" b="1" kern="1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renard …(1)… attaqué notre oie. Elle s’est défendue mais elle …(2)… perdu quelques plumes. …(3)…  la place, un fin duvet repousse sur sa peau. Enfin, elle …(4)…  la vie sauve.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Maman …(5)…  un proverbe : le gibier …(6)…  plumes ne pense …(7)…  rien, c’est proie facile, mais l’oie en basse-cour veille …(8)…  tout. 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renard …(9)…  manqué son coup. Et …(10)…  présent, on veillera mieux …(11)…  la sécurité de la volaille.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fr-F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Précise à quelle place de la phrase le mot se trouve et à quoi il sert ou ce que c’est, en complétant le tableau suivant (compléter avec les numéros).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F06885-3ED0-A944-34B0-4843A72D8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946" y="3141352"/>
            <a:ext cx="7772400" cy="337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79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2CD94A-DAA4-327C-B1EE-54E44D36B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65D8F-7BE7-7C90-545B-D5596B9FE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3385"/>
            <a:ext cx="10515600" cy="5473578"/>
          </a:xfrm>
        </p:spPr>
        <p:txBody>
          <a:bodyPr/>
          <a:lstStyle/>
          <a:p>
            <a:pPr marL="0" indent="0" algn="just">
              <a:buNone/>
            </a:pPr>
            <a:r>
              <a:rPr lang="fr-F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a. Complète le texte suivant avec le verbe (l’auxiliaire) </a:t>
            </a:r>
            <a:r>
              <a:rPr lang="fr-FR" sz="1800" b="1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ou la préposition </a:t>
            </a:r>
            <a:r>
              <a:rPr lang="fr-FR" sz="1800" b="1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800" b="1" kern="1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renard …(1)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attaqué notre oie. Elle s’est défendue mais elle …(2)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perdu quelques plumes. …(3)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la place, un fin duvet repousse sur sa peau. Enfin, elle …(4)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la vie sauve.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Maman …(5)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un proverbe : le gibier …(6)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plumes ne pense …(7)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rien, c’est proie facile, mais l’oie en basse-cour veille …(8)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tout. 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renard …(9)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manqué son coup. Et …(10)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présent, on veillera mieux …(11)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la sécurité de la volaille.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fr-F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Précise à quelle place de la phrase le mot se trouve et à quoi il sert ou ce que c’est, en complétant le tableau suivant (compléter avec les numéros).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EC2ACC-7ACE-7BD9-1A32-1F32E8094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850" y="3229219"/>
            <a:ext cx="7772400" cy="22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77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8CB842-4041-9752-F087-7EA818FC2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DE8BBC-0DC6-98E6-DD26-030A9EF2B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Dictée</a:t>
            </a:r>
          </a:p>
          <a:p>
            <a:pPr marL="0" indent="0">
              <a:buNone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740405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3E557-0FFE-B510-CED7-5F0F57317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821816-C535-CE50-906E-602512C24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87B7EC-0E81-A84E-44F1-64D1B5E42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Dictée</a:t>
            </a:r>
          </a:p>
          <a:p>
            <a:pPr marL="0" indent="0">
              <a:buNone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fr-FR" sz="20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a accompagné les meilleurs amis de mes parents à la gare. Ils ont réussi à prendre leur train à l’heure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6631069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2759</Words>
  <Application>Microsoft Macintosh PowerPoint</Application>
  <PresentationFormat>Grand écran</PresentationFormat>
  <Paragraphs>248</Paragraphs>
  <Slides>26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Thème Office</vt:lpstr>
      <vt:lpstr>Différence entre a et à</vt:lpstr>
      <vt:lpstr> </vt:lpstr>
      <vt:lpstr>Présentation PowerPoint</vt:lpstr>
      <vt:lpstr> </vt:lpstr>
      <vt:lpstr> </vt:lpstr>
      <vt:lpstr> </vt:lpstr>
      <vt:lpstr>Présentation PowerPoint</vt:lpstr>
      <vt:lpstr> </vt:lpstr>
      <vt:lpstr>Présentation PowerPoint</vt:lpstr>
      <vt:lpstr> </vt:lpstr>
      <vt:lpstr>Présentation PowerPoint</vt:lpstr>
      <vt:lpstr>Présentation PowerPoint</vt:lpstr>
      <vt:lpstr>Présentation PowerPoint</vt:lpstr>
      <vt:lpstr> </vt:lpstr>
      <vt:lpstr>Présentation PowerPoint</vt:lpstr>
      <vt:lpstr>Présentation PowerPoint</vt:lpstr>
      <vt:lpstr> </vt:lpstr>
      <vt:lpstr>Présentation PowerPoint</vt:lpstr>
      <vt:lpstr> </vt:lpstr>
      <vt:lpstr>Présentation PowerPoint</vt:lpstr>
      <vt:lpstr>Présentation PowerPoint</vt:lpstr>
      <vt:lpstr>Présentation PowerPoint</vt:lpstr>
      <vt:lpstr> </vt:lpstr>
      <vt:lpstr>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14</cp:revision>
  <cp:lastPrinted>2025-10-13T09:08:14Z</cp:lastPrinted>
  <dcterms:created xsi:type="dcterms:W3CDTF">2025-10-12T10:05:39Z</dcterms:created>
  <dcterms:modified xsi:type="dcterms:W3CDTF">2025-10-13T09:13:45Z</dcterms:modified>
</cp:coreProperties>
</file>